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319" r:id="rId2"/>
    <p:sldId id="320" r:id="rId3"/>
    <p:sldId id="321" r:id="rId4"/>
    <p:sldId id="322" r:id="rId5"/>
    <p:sldId id="323" r:id="rId6"/>
    <p:sldId id="324" r:id="rId7"/>
    <p:sldId id="325" r:id="rId8"/>
    <p:sldId id="326" r:id="rId9"/>
    <p:sldId id="354" r:id="rId10"/>
    <p:sldId id="328" r:id="rId11"/>
    <p:sldId id="327" r:id="rId12"/>
    <p:sldId id="329" r:id="rId13"/>
    <p:sldId id="330" r:id="rId14"/>
    <p:sldId id="331" r:id="rId15"/>
    <p:sldId id="332" r:id="rId16"/>
    <p:sldId id="333" r:id="rId17"/>
    <p:sldId id="334" r:id="rId18"/>
    <p:sldId id="335" r:id="rId19"/>
    <p:sldId id="350" r:id="rId20"/>
    <p:sldId id="351" r:id="rId21"/>
    <p:sldId id="352" r:id="rId22"/>
    <p:sldId id="353" r:id="rId23"/>
    <p:sldId id="340" r:id="rId24"/>
    <p:sldId id="341"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4"/>
    <p:restoredTop sz="94579"/>
  </p:normalViewPr>
  <p:slideViewPr>
    <p:cSldViewPr snapToGrid="0" snapToObjects="1">
      <p:cViewPr varScale="1">
        <p:scale>
          <a:sx n="72" d="100"/>
          <a:sy n="72" d="100"/>
        </p:scale>
        <p:origin x="63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8F08A-FD55-6B46-8729-4DC6FFAF698F}"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AD343-43CE-3144-991D-0A708E5F372A}" type="slidenum">
              <a:rPr lang="en-US" smtClean="0"/>
              <a:t>‹#›</a:t>
            </a:fld>
            <a:endParaRPr lang="en-US"/>
          </a:p>
        </p:txBody>
      </p:sp>
    </p:spTree>
    <p:extLst>
      <p:ext uri="{BB962C8B-B14F-4D97-AF65-F5344CB8AC3E}">
        <p14:creationId xmlns:p14="http://schemas.microsoft.com/office/powerpoint/2010/main" val="76513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CBC2C25-1C32-6C42-BE17-96D8CB74D6DB}"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5531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2C25-1C32-6C42-BE17-96D8CB74D6DB}"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20643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2C25-1C32-6C42-BE17-96D8CB74D6DB}"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135135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655"/>
            <a:ext cx="12192000" cy="1325563"/>
          </a:xfrm>
        </p:spPr>
        <p:style>
          <a:lnRef idx="0">
            <a:schemeClr val="accent5"/>
          </a:lnRef>
          <a:fillRef idx="3">
            <a:schemeClr val="accent5"/>
          </a:fillRef>
          <a:effectRef idx="3">
            <a:schemeClr val="accent5"/>
          </a:effectRef>
          <a:fontRef idx="none"/>
        </p:style>
        <p:txBody>
          <a:bodyPr/>
          <a:lstStyle>
            <a:lvl1pPr>
              <a:defRPr b="1">
                <a:solidFill>
                  <a:schemeClr val="bg1"/>
                </a:solidFill>
              </a:defRPr>
            </a:lvl1pPr>
          </a:lstStyle>
          <a:p>
            <a:r>
              <a:rPr lang="en-US"/>
              <a:t>Click to edit Master title style</a:t>
            </a:r>
          </a:p>
        </p:txBody>
      </p:sp>
      <p:sp>
        <p:nvSpPr>
          <p:cNvPr id="3" name="Content Placeholder 2"/>
          <p:cNvSpPr>
            <a:spLocks noGrp="1"/>
          </p:cNvSpPr>
          <p:nvPr>
            <p:ph idx="1"/>
          </p:nvPr>
        </p:nvSpPr>
        <p:spPr>
          <a:xfrm>
            <a:off x="250521" y="1550052"/>
            <a:ext cx="11523945" cy="4900852"/>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BC2C25-1C32-6C42-BE17-96D8CB74D6DB}"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195749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C2C25-1C32-6C42-BE17-96D8CB74D6DB}"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18986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BC2C25-1C32-6C42-BE17-96D8CB74D6DB}"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208572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BC2C25-1C32-6C42-BE17-96D8CB74D6DB}"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13571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BC2C25-1C32-6C42-BE17-96D8CB74D6DB}"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135926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C2C25-1C32-6C42-BE17-96D8CB74D6DB}"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20410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C2C25-1C32-6C42-BE17-96D8CB74D6DB}"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83454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C2C25-1C32-6C42-BE17-96D8CB74D6DB}"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09B53-5093-424A-B4D1-1F8A495A7C7A}" type="slidenum">
              <a:rPr lang="en-US" smtClean="0"/>
              <a:t>‹#›</a:t>
            </a:fld>
            <a:endParaRPr lang="en-US"/>
          </a:p>
        </p:txBody>
      </p:sp>
    </p:spTree>
    <p:extLst>
      <p:ext uri="{BB962C8B-B14F-4D97-AF65-F5344CB8AC3E}">
        <p14:creationId xmlns:p14="http://schemas.microsoft.com/office/powerpoint/2010/main" val="95818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2C25-1C32-6C42-BE17-96D8CB74D6DB}" type="datetimeFigureOut">
              <a:rPr lang="en-US" smtClean="0"/>
              <a:t>11/24/2020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09B53-5093-424A-B4D1-1F8A495A7C7A}" type="slidenum">
              <a:rPr lang="en-US" smtClean="0"/>
              <a:t>‹#›</a:t>
            </a:fld>
            <a:endParaRPr lang="en-US"/>
          </a:p>
        </p:txBody>
      </p:sp>
    </p:spTree>
    <p:extLst>
      <p:ext uri="{BB962C8B-B14F-4D97-AF65-F5344CB8AC3E}">
        <p14:creationId xmlns:p14="http://schemas.microsoft.com/office/powerpoint/2010/main" val="38076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79599"/>
            <a:ext cx="12192000" cy="2044701"/>
          </a:xfrm>
        </p:spPr>
        <p:style>
          <a:lnRef idx="0">
            <a:schemeClr val="accent5"/>
          </a:lnRef>
          <a:fillRef idx="3">
            <a:schemeClr val="accent5"/>
          </a:fillRef>
          <a:effectRef idx="3">
            <a:schemeClr val="accent5"/>
          </a:effectRef>
          <a:fontRef idx="minor">
            <a:schemeClr val="lt1"/>
          </a:fontRef>
        </p:style>
        <p:txBody>
          <a:bodyPr>
            <a:normAutofit/>
          </a:bodyPr>
          <a:lstStyle/>
          <a:p>
            <a:r>
              <a:rPr lang="en-US" b="1" dirty="0">
                <a:latin typeface="Baskerville Old Face" panose="02020602080505020303" pitchFamily="18" charset="0"/>
              </a:rPr>
              <a:t>Measures of</a:t>
            </a:r>
            <a:br>
              <a:rPr lang="en-US" b="1" dirty="0">
                <a:latin typeface="Baskerville Old Face" panose="02020602080505020303" pitchFamily="18" charset="0"/>
              </a:rPr>
            </a:br>
            <a:r>
              <a:rPr lang="en-US" b="1" dirty="0">
                <a:latin typeface="Baskerville Old Face" panose="02020602080505020303" pitchFamily="18" charset="0"/>
              </a:rPr>
              <a:t>Central Tendency</a:t>
            </a:r>
          </a:p>
        </p:txBody>
      </p:sp>
    </p:spTree>
    <p:extLst>
      <p:ext uri="{BB962C8B-B14F-4D97-AF65-F5344CB8AC3E}">
        <p14:creationId xmlns:p14="http://schemas.microsoft.com/office/powerpoint/2010/main" val="344162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Weighted A.M  -  Calculations</a:t>
            </a:r>
            <a:endParaRPr lang="en-US" dirty="0"/>
          </a:p>
        </p:txBody>
      </p:sp>
      <p:sp>
        <p:nvSpPr>
          <p:cNvPr id="4" name="Footer Placeholder 3"/>
          <p:cNvSpPr>
            <a:spLocks noGrp="1"/>
          </p:cNvSpPr>
          <p:nvPr>
            <p:ph type="ftr" sz="quarter" idx="11"/>
          </p:nvPr>
        </p:nvSpPr>
        <p:spPr>
          <a:xfrm>
            <a:off x="2105193" y="6095596"/>
            <a:ext cx="4870585" cy="365125"/>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0828892"/>
              </p:ext>
            </p:extLst>
          </p:nvPr>
        </p:nvGraphicFramePr>
        <p:xfrm>
          <a:off x="642157" y="1525198"/>
          <a:ext cx="5949143" cy="3688080"/>
        </p:xfrm>
        <a:graphic>
          <a:graphicData uri="http://schemas.openxmlformats.org/drawingml/2006/table">
            <a:tbl>
              <a:tblPr firstRow="1" bandRow="1">
                <a:tableStyleId>{5C22544A-7EE6-4342-B048-85BDC9FD1C3A}</a:tableStyleId>
              </a:tblPr>
              <a:tblGrid>
                <a:gridCol w="2296925">
                  <a:extLst>
                    <a:ext uri="{9D8B030D-6E8A-4147-A177-3AD203B41FA5}">
                      <a16:colId xmlns:a16="http://schemas.microsoft.com/office/drawing/2014/main" val="20000"/>
                    </a:ext>
                  </a:extLst>
                </a:gridCol>
                <a:gridCol w="2010788">
                  <a:extLst>
                    <a:ext uri="{9D8B030D-6E8A-4147-A177-3AD203B41FA5}">
                      <a16:colId xmlns:a16="http://schemas.microsoft.com/office/drawing/2014/main" val="20001"/>
                    </a:ext>
                  </a:extLst>
                </a:gridCol>
                <a:gridCol w="1641430">
                  <a:extLst>
                    <a:ext uri="{9D8B030D-6E8A-4147-A177-3AD203B41FA5}">
                      <a16:colId xmlns:a16="http://schemas.microsoft.com/office/drawing/2014/main" val="20002"/>
                    </a:ext>
                  </a:extLst>
                </a:gridCol>
              </a:tblGrid>
              <a:tr h="884701">
                <a:tc>
                  <a:txBody>
                    <a:bodyPr/>
                    <a:lstStyle/>
                    <a:p>
                      <a:pPr algn="ctr"/>
                      <a:r>
                        <a:rPr lang="en-US" sz="2800" b="1" dirty="0"/>
                        <a:t>Items</a:t>
                      </a:r>
                    </a:p>
                  </a:txBody>
                  <a:tcPr/>
                </a:tc>
                <a:tc>
                  <a:txBody>
                    <a:bodyPr/>
                    <a:lstStyle/>
                    <a:p>
                      <a:pPr algn="ctr"/>
                      <a:r>
                        <a:rPr lang="en-US" sz="2800" b="1" dirty="0"/>
                        <a:t>Expenditure</a:t>
                      </a:r>
                      <a:r>
                        <a:rPr lang="en-US" sz="2800" b="1" baseline="0" dirty="0"/>
                        <a:t> (</a:t>
                      </a:r>
                      <a:r>
                        <a:rPr lang="en-US" sz="2800" b="1" baseline="0" dirty="0" err="1"/>
                        <a:t>Rs</a:t>
                      </a:r>
                      <a:r>
                        <a:rPr lang="en-US" sz="2800" b="1" baseline="0" dirty="0"/>
                        <a:t>.) (x</a:t>
                      </a:r>
                      <a:r>
                        <a:rPr lang="en-US" sz="2800" b="1" baseline="-25000" dirty="0"/>
                        <a:t>i</a:t>
                      </a:r>
                      <a:r>
                        <a:rPr lang="en-US" sz="2800" b="1" baseline="0" dirty="0"/>
                        <a:t>)</a:t>
                      </a:r>
                      <a:endParaRPr lang="en-US" sz="2800" b="1" dirty="0"/>
                    </a:p>
                  </a:txBody>
                  <a:tcPr/>
                </a:tc>
                <a:tc>
                  <a:txBody>
                    <a:bodyPr/>
                    <a:lstStyle/>
                    <a:p>
                      <a:pPr algn="ctr"/>
                      <a:r>
                        <a:rPr lang="en-US" sz="2800" b="1" dirty="0"/>
                        <a:t>Weights (</a:t>
                      </a:r>
                      <a:r>
                        <a:rPr lang="en-US" sz="2800" b="1" dirty="0" err="1"/>
                        <a:t>w</a:t>
                      </a:r>
                      <a:r>
                        <a:rPr lang="en-US" sz="2800" b="1" baseline="-25000" dirty="0" err="1"/>
                        <a:t>i</a:t>
                      </a:r>
                      <a:r>
                        <a:rPr lang="en-US" sz="2800" b="1" dirty="0"/>
                        <a:t>)</a:t>
                      </a:r>
                    </a:p>
                  </a:txBody>
                  <a:tcPr/>
                </a:tc>
                <a:extLst>
                  <a:ext uri="{0D108BD9-81ED-4DB2-BD59-A6C34878D82A}">
                    <a16:rowId xmlns:a16="http://schemas.microsoft.com/office/drawing/2014/main" val="10000"/>
                  </a:ext>
                </a:extLst>
              </a:tr>
              <a:tr h="425967">
                <a:tc>
                  <a:txBody>
                    <a:bodyPr/>
                    <a:lstStyle/>
                    <a:p>
                      <a:pPr algn="l"/>
                      <a:r>
                        <a:rPr lang="en-US" sz="2400" dirty="0">
                          <a:latin typeface="Times New Roman" panose="02020603050405020304" pitchFamily="18" charset="0"/>
                          <a:cs typeface="Times New Roman" panose="02020603050405020304" pitchFamily="18" charset="0"/>
                        </a:rPr>
                        <a:t>Food</a:t>
                      </a:r>
                    </a:p>
                  </a:txBody>
                  <a:tcPr/>
                </a:tc>
                <a:tc>
                  <a:txBody>
                    <a:bodyPr/>
                    <a:lstStyle/>
                    <a:p>
                      <a:pPr algn="ctr"/>
                      <a:r>
                        <a:rPr lang="en-US" sz="2400" dirty="0">
                          <a:latin typeface="Times New Roman" panose="02020603050405020304" pitchFamily="18" charset="0"/>
                          <a:cs typeface="Times New Roman" panose="02020603050405020304" pitchFamily="18" charset="0"/>
                        </a:rPr>
                        <a:t>290</a:t>
                      </a:r>
                    </a:p>
                  </a:txBody>
                  <a:tcPr/>
                </a:tc>
                <a:tc>
                  <a:txBody>
                    <a:bodyPr/>
                    <a:lstStyle/>
                    <a:p>
                      <a:pPr algn="ctr"/>
                      <a:r>
                        <a:rPr lang="en-US" sz="2400" dirty="0">
                          <a:latin typeface="Times New Roman" panose="02020603050405020304" pitchFamily="18" charset="0"/>
                          <a:cs typeface="Times New Roman" panose="02020603050405020304" pitchFamily="18" charset="0"/>
                        </a:rPr>
                        <a:t>7.5</a:t>
                      </a:r>
                    </a:p>
                  </a:txBody>
                  <a:tcPr/>
                </a:tc>
                <a:extLst>
                  <a:ext uri="{0D108BD9-81ED-4DB2-BD59-A6C34878D82A}">
                    <a16:rowId xmlns:a16="http://schemas.microsoft.com/office/drawing/2014/main" val="10001"/>
                  </a:ext>
                </a:extLst>
              </a:tr>
              <a:tr h="425967">
                <a:tc>
                  <a:txBody>
                    <a:bodyPr/>
                    <a:lstStyle/>
                    <a:p>
                      <a:pPr algn="l"/>
                      <a:r>
                        <a:rPr lang="en-US" sz="2400" dirty="0">
                          <a:latin typeface="Times New Roman" panose="02020603050405020304" pitchFamily="18" charset="0"/>
                          <a:cs typeface="Times New Roman" panose="02020603050405020304" pitchFamily="18" charset="0"/>
                        </a:rPr>
                        <a:t>Rent</a:t>
                      </a:r>
                    </a:p>
                  </a:txBody>
                  <a:tcPr/>
                </a:tc>
                <a:tc>
                  <a:txBody>
                    <a:bodyPr/>
                    <a:lstStyle/>
                    <a:p>
                      <a:pPr algn="ctr"/>
                      <a:r>
                        <a:rPr lang="en-US" sz="2400" dirty="0">
                          <a:latin typeface="Times New Roman" panose="02020603050405020304" pitchFamily="18" charset="0"/>
                          <a:cs typeface="Times New Roman" panose="02020603050405020304" pitchFamily="18" charset="0"/>
                        </a:rPr>
                        <a:t>54</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0002"/>
                  </a:ext>
                </a:extLst>
              </a:tr>
              <a:tr h="425967">
                <a:tc>
                  <a:txBody>
                    <a:bodyPr/>
                    <a:lstStyle/>
                    <a:p>
                      <a:pPr algn="l"/>
                      <a:r>
                        <a:rPr lang="en-US" sz="2400" dirty="0">
                          <a:latin typeface="Times New Roman" panose="02020603050405020304" pitchFamily="18" charset="0"/>
                          <a:cs typeface="Times New Roman" panose="02020603050405020304" pitchFamily="18" charset="0"/>
                        </a:rPr>
                        <a:t>Clothing</a:t>
                      </a:r>
                    </a:p>
                  </a:txBody>
                  <a:tcPr/>
                </a:tc>
                <a:tc>
                  <a:txBody>
                    <a:bodyPr/>
                    <a:lstStyle/>
                    <a:p>
                      <a:pPr algn="ctr"/>
                      <a:r>
                        <a:rPr lang="en-US" sz="2400" dirty="0">
                          <a:latin typeface="Times New Roman" panose="02020603050405020304" pitchFamily="18" charset="0"/>
                          <a:cs typeface="Times New Roman" panose="02020603050405020304" pitchFamily="18" charset="0"/>
                        </a:rPr>
                        <a:t>98</a:t>
                      </a:r>
                    </a:p>
                  </a:txBody>
                  <a:tcPr/>
                </a:tc>
                <a:tc>
                  <a:txBody>
                    <a:bodyPr/>
                    <a:lstStyle/>
                    <a:p>
                      <a:pPr algn="ctr"/>
                      <a:r>
                        <a:rPr lang="en-US" sz="24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0003"/>
                  </a:ext>
                </a:extLst>
              </a:tr>
              <a:tr h="425967">
                <a:tc>
                  <a:txBody>
                    <a:bodyPr/>
                    <a:lstStyle/>
                    <a:p>
                      <a:pPr algn="l"/>
                      <a:r>
                        <a:rPr lang="en-US" sz="2400" dirty="0">
                          <a:latin typeface="Times New Roman" panose="02020603050405020304" pitchFamily="18" charset="0"/>
                          <a:cs typeface="Times New Roman" panose="02020603050405020304" pitchFamily="18" charset="0"/>
                        </a:rPr>
                        <a:t>Fuel and Light</a:t>
                      </a:r>
                    </a:p>
                  </a:txBody>
                  <a:tcPr/>
                </a:tc>
                <a:tc>
                  <a:txBody>
                    <a:bodyPr/>
                    <a:lstStyle/>
                    <a:p>
                      <a:pPr algn="ctr"/>
                      <a:r>
                        <a:rPr lang="en-US" sz="2400" dirty="0">
                          <a:latin typeface="Times New Roman" panose="02020603050405020304" pitchFamily="18" charset="0"/>
                          <a:cs typeface="Times New Roman" panose="02020603050405020304" pitchFamily="18" charset="0"/>
                        </a:rPr>
                        <a:t>75</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4"/>
                  </a:ext>
                </a:extLst>
              </a:tr>
              <a:tr h="425967">
                <a:tc>
                  <a:txBody>
                    <a:bodyPr/>
                    <a:lstStyle/>
                    <a:p>
                      <a:pPr algn="l"/>
                      <a:r>
                        <a:rPr lang="en-US" sz="2400" dirty="0">
                          <a:latin typeface="Times New Roman" panose="02020603050405020304" pitchFamily="18" charset="0"/>
                          <a:cs typeface="Times New Roman" panose="02020603050405020304" pitchFamily="18" charset="0"/>
                        </a:rPr>
                        <a:t>Others</a:t>
                      </a:r>
                      <a:r>
                        <a:rPr lang="en-US" sz="2400" baseline="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75</a:t>
                      </a:r>
                    </a:p>
                  </a:txBody>
                  <a:tcPr/>
                </a:tc>
                <a:tc>
                  <a:txBody>
                    <a:bodyPr/>
                    <a:lstStyle/>
                    <a:p>
                      <a:pPr algn="ctr"/>
                      <a:r>
                        <a:rPr lang="en-US" sz="2400" dirty="0">
                          <a:latin typeface="Times New Roman" panose="02020603050405020304" pitchFamily="18" charset="0"/>
                          <a:cs typeface="Times New Roman" panose="02020603050405020304" pitchFamily="18" charset="0"/>
                        </a:rPr>
                        <a:t>0.5</a:t>
                      </a:r>
                    </a:p>
                  </a:txBody>
                  <a:tcPr/>
                </a:tc>
                <a:extLst>
                  <a:ext uri="{0D108BD9-81ED-4DB2-BD59-A6C34878D82A}">
                    <a16:rowId xmlns:a16="http://schemas.microsoft.com/office/drawing/2014/main" val="10005"/>
                  </a:ext>
                </a:extLst>
              </a:tr>
              <a:tr h="425967">
                <a:tc>
                  <a:txBody>
                    <a:bodyPr/>
                    <a:lstStyle/>
                    <a:p>
                      <a:pPr algn="l"/>
                      <a:r>
                        <a:rPr lang="en-GB" sz="2400" b="1" dirty="0">
                          <a:latin typeface="Times New Roman" panose="02020603050405020304" pitchFamily="18" charset="0"/>
                          <a:cs typeface="Times New Roman" panose="02020603050405020304" pitchFamily="18" charset="0"/>
                        </a:rPr>
                        <a:t>Total</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GB" sz="2400" b="1" dirty="0">
                          <a:latin typeface="Times New Roman" panose="02020603050405020304" pitchFamily="18" charset="0"/>
                          <a:cs typeface="Times New Roman" panose="02020603050405020304" pitchFamily="18" charset="0"/>
                        </a:rPr>
                        <a:t>12.5</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4295539" y="5540392"/>
                <a:ext cx="4273478" cy="866969"/>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D15BB"/>
                              </a:solidFill>
                              <a:latin typeface="Cambria Math" panose="02040503050406030204" pitchFamily="18" charset="0"/>
                            </a:rPr>
                          </m:ctrlPr>
                        </m:sSubPr>
                        <m:e>
                          <m:acc>
                            <m:accPr>
                              <m:chr m:val="̅"/>
                              <m:ctrlPr>
                                <a:rPr lang="en-US" sz="2400" i="1">
                                  <a:solidFill>
                                    <a:srgbClr val="0D15BB"/>
                                  </a:solidFill>
                                  <a:latin typeface="Cambria Math" panose="02040503050406030204" pitchFamily="18" charset="0"/>
                                </a:rPr>
                              </m:ctrlPr>
                            </m:accPr>
                            <m:e>
                              <m:r>
                                <a:rPr lang="en-GB" sz="2400" i="1">
                                  <a:solidFill>
                                    <a:srgbClr val="0D15BB"/>
                                  </a:solidFill>
                                  <a:latin typeface="Cambria Math" panose="02040503050406030204" pitchFamily="18" charset="0"/>
                                </a:rPr>
                                <m:t>𝑋</m:t>
                              </m:r>
                            </m:e>
                          </m:acc>
                        </m:e>
                        <m:sub>
                          <m:r>
                            <a:rPr lang="en-US" sz="2400" i="1">
                              <a:solidFill>
                                <a:srgbClr val="0D15BB"/>
                              </a:solidFill>
                              <a:latin typeface="Cambria Math"/>
                            </a:rPr>
                            <m:t>𝑤</m:t>
                          </m:r>
                        </m:sub>
                      </m:sSub>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nary>
                            <m:naryPr>
                              <m:chr m:val="∑"/>
                              <m:subHide m:val="on"/>
                              <m:supHide m:val="on"/>
                              <m:ctrlPr>
                                <a:rPr lang="en-US" sz="2400" i="1">
                                  <a:solidFill>
                                    <a:srgbClr val="0D15BB"/>
                                  </a:solidFill>
                                  <a:latin typeface="Cambria Math" panose="02040503050406030204" pitchFamily="18" charset="0"/>
                                </a:rPr>
                              </m:ctrlPr>
                            </m:naryPr>
                            <m:sub/>
                            <m:sup/>
                            <m:e>
                              <m:r>
                                <a:rPr lang="en-GB" sz="2400" i="1">
                                  <a:solidFill>
                                    <a:srgbClr val="0D15BB"/>
                                  </a:solidFill>
                                  <a:latin typeface="Cambria Math" panose="02040503050406030204" pitchFamily="18" charset="0"/>
                                </a:rPr>
                                <m:t>𝑊𝑋</m:t>
                              </m:r>
                            </m:e>
                          </m:nary>
                        </m:num>
                        <m:den>
                          <m:nary>
                            <m:naryPr>
                              <m:chr m:val="∑"/>
                              <m:subHide m:val="on"/>
                              <m:supHide m:val="on"/>
                              <m:ctrlPr>
                                <a:rPr lang="en-US" sz="2400" i="1">
                                  <a:solidFill>
                                    <a:srgbClr val="0D15BB"/>
                                  </a:solidFill>
                                  <a:latin typeface="Cambria Math" panose="02040503050406030204" pitchFamily="18" charset="0"/>
                                </a:rPr>
                              </m:ctrlPr>
                            </m:naryPr>
                            <m:sub/>
                            <m:sup/>
                            <m:e>
                              <m:r>
                                <a:rPr lang="en-GB" sz="2400" i="1">
                                  <a:solidFill>
                                    <a:srgbClr val="0D15BB"/>
                                  </a:solidFill>
                                  <a:latin typeface="Cambria Math" panose="02040503050406030204" pitchFamily="18" charset="0"/>
                                </a:rPr>
                                <m:t>𝑊</m:t>
                              </m:r>
                            </m:e>
                          </m:nary>
                        </m:den>
                      </m:f>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r>
                            <m:rPr>
                              <m:nor/>
                            </m:rPr>
                            <a:rPr lang="en-US" sz="2400" dirty="0">
                              <a:solidFill>
                                <a:srgbClr val="0D15BB"/>
                              </a:solidFill>
                              <a:latin typeface="Times New Roman" panose="02020603050405020304" pitchFamily="18" charset="0"/>
                              <a:cs typeface="Times New Roman" panose="02020603050405020304" pitchFamily="18" charset="0"/>
                            </a:rPr>
                            <m:t>2542.5</m:t>
                          </m:r>
                        </m:num>
                        <m:den>
                          <m:r>
                            <m:rPr>
                              <m:nor/>
                            </m:rPr>
                            <a:rPr lang="en-US" sz="2400" dirty="0">
                              <a:solidFill>
                                <a:srgbClr val="0D15BB"/>
                              </a:solidFill>
                              <a:latin typeface="Times New Roman" panose="02020603050405020304" pitchFamily="18" charset="0"/>
                              <a:cs typeface="Times New Roman" panose="02020603050405020304" pitchFamily="18" charset="0"/>
                            </a:rPr>
                            <m:t>12.5 </m:t>
                          </m:r>
                        </m:den>
                      </m:f>
                      <m:r>
                        <a:rPr lang="en-US" sz="2400" i="1">
                          <a:solidFill>
                            <a:srgbClr val="0D15BB"/>
                          </a:solidFill>
                          <a:latin typeface="Cambria Math"/>
                        </a:rPr>
                        <m:t>= 203.4</m:t>
                      </m:r>
                    </m:oMath>
                  </m:oMathPara>
                </a14:m>
                <a:endParaRPr lang="en-US" sz="1600" dirty="0">
                  <a:solidFill>
                    <a:srgbClr val="0D15BB"/>
                  </a:solidFill>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295539" y="5540392"/>
                <a:ext cx="4273478" cy="866969"/>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576738160"/>
              </p:ext>
            </p:extLst>
          </p:nvPr>
        </p:nvGraphicFramePr>
        <p:xfrm>
          <a:off x="6591300" y="1525198"/>
          <a:ext cx="1785656" cy="3693387"/>
        </p:xfrm>
        <a:graphic>
          <a:graphicData uri="http://schemas.openxmlformats.org/drawingml/2006/table">
            <a:tbl>
              <a:tblPr firstRow="1" bandRow="1">
                <a:tableStyleId>{5C22544A-7EE6-4342-B048-85BDC9FD1C3A}</a:tableStyleId>
              </a:tblPr>
              <a:tblGrid>
                <a:gridCol w="1785656">
                  <a:extLst>
                    <a:ext uri="{9D8B030D-6E8A-4147-A177-3AD203B41FA5}">
                      <a16:colId xmlns:a16="http://schemas.microsoft.com/office/drawing/2014/main" val="20000"/>
                    </a:ext>
                  </a:extLst>
                </a:gridCol>
              </a:tblGrid>
              <a:tr h="938207">
                <a:tc>
                  <a:txBody>
                    <a:bodyPr/>
                    <a:lstStyle/>
                    <a:p>
                      <a:pPr algn="ctr"/>
                      <a:r>
                        <a:rPr lang="en-US" sz="2800" b="1" dirty="0"/>
                        <a:t>X</a:t>
                      </a:r>
                      <a:r>
                        <a:rPr lang="en-US" sz="2800" b="1" baseline="-25000" dirty="0"/>
                        <a:t>i</a:t>
                      </a:r>
                      <a:r>
                        <a:rPr lang="en-US" sz="2800" b="1" dirty="0"/>
                        <a:t> </a:t>
                      </a:r>
                      <a:r>
                        <a:rPr lang="en-US" sz="2800" b="1" dirty="0" err="1"/>
                        <a:t>w</a:t>
                      </a:r>
                      <a:r>
                        <a:rPr lang="en-US" sz="2800" b="1" baseline="-25000" dirty="0" err="1"/>
                        <a:t>i</a:t>
                      </a:r>
                      <a:r>
                        <a:rPr lang="en-US" sz="2800" b="1" dirty="0"/>
                        <a:t> </a:t>
                      </a:r>
                    </a:p>
                  </a:txBody>
                  <a:tcPr/>
                </a:tc>
                <a:extLst>
                  <a:ext uri="{0D108BD9-81ED-4DB2-BD59-A6C34878D82A}">
                    <a16:rowId xmlns:a16="http://schemas.microsoft.com/office/drawing/2014/main" val="10000"/>
                  </a:ext>
                </a:extLst>
              </a:tr>
              <a:tr h="454546">
                <a:tc>
                  <a:txBody>
                    <a:bodyPr/>
                    <a:lstStyle/>
                    <a:p>
                      <a:pPr algn="ctr"/>
                      <a:r>
                        <a:rPr lang="en-US" sz="2400" dirty="0">
                          <a:latin typeface="Times New Roman" panose="02020603050405020304" pitchFamily="18" charset="0"/>
                          <a:cs typeface="Times New Roman" panose="02020603050405020304" pitchFamily="18" charset="0"/>
                        </a:rPr>
                        <a:t>2175</a:t>
                      </a:r>
                    </a:p>
                  </a:txBody>
                  <a:tcPr/>
                </a:tc>
                <a:extLst>
                  <a:ext uri="{0D108BD9-81ED-4DB2-BD59-A6C34878D82A}">
                    <a16:rowId xmlns:a16="http://schemas.microsoft.com/office/drawing/2014/main" val="10001"/>
                  </a:ext>
                </a:extLst>
              </a:tr>
              <a:tr h="454546">
                <a:tc>
                  <a:txBody>
                    <a:bodyPr/>
                    <a:lstStyle/>
                    <a:p>
                      <a:pPr algn="ctr"/>
                      <a:r>
                        <a:rPr lang="en-US" sz="240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0002"/>
                  </a:ext>
                </a:extLst>
              </a:tr>
              <a:tr h="460195">
                <a:tc>
                  <a:txBody>
                    <a:bodyPr/>
                    <a:lstStyle/>
                    <a:p>
                      <a:pPr algn="ctr"/>
                      <a:r>
                        <a:rPr lang="en-US" sz="2400" dirty="0">
                          <a:latin typeface="Times New Roman" panose="02020603050405020304" pitchFamily="18" charset="0"/>
                          <a:cs typeface="Times New Roman" panose="02020603050405020304" pitchFamily="18" charset="0"/>
                        </a:rPr>
                        <a:t>147</a:t>
                      </a:r>
                    </a:p>
                  </a:txBody>
                  <a:tcPr/>
                </a:tc>
                <a:extLst>
                  <a:ext uri="{0D108BD9-81ED-4DB2-BD59-A6C34878D82A}">
                    <a16:rowId xmlns:a16="http://schemas.microsoft.com/office/drawing/2014/main" val="10003"/>
                  </a:ext>
                </a:extLst>
              </a:tr>
              <a:tr h="460195">
                <a:tc>
                  <a:txBody>
                    <a:bodyPr/>
                    <a:lstStyle/>
                    <a:p>
                      <a:pPr algn="ctr"/>
                      <a:r>
                        <a:rPr lang="en-US" sz="2400" dirty="0">
                          <a:latin typeface="Times New Roman" panose="02020603050405020304" pitchFamily="18" charset="0"/>
                          <a:cs typeface="Times New Roman" panose="02020603050405020304" pitchFamily="18" charset="0"/>
                        </a:rPr>
                        <a:t>75</a:t>
                      </a:r>
                    </a:p>
                  </a:txBody>
                  <a:tcPr/>
                </a:tc>
                <a:extLst>
                  <a:ext uri="{0D108BD9-81ED-4DB2-BD59-A6C34878D82A}">
                    <a16:rowId xmlns:a16="http://schemas.microsoft.com/office/drawing/2014/main" val="10004"/>
                  </a:ext>
                </a:extLst>
              </a:tr>
              <a:tr h="460195">
                <a:tc>
                  <a:txBody>
                    <a:bodyPr/>
                    <a:lstStyle/>
                    <a:p>
                      <a:pPr algn="ctr"/>
                      <a:r>
                        <a:rPr lang="en-US" sz="2400" dirty="0">
                          <a:latin typeface="Times New Roman" panose="02020603050405020304" pitchFamily="18" charset="0"/>
                          <a:cs typeface="Times New Roman" panose="02020603050405020304" pitchFamily="18" charset="0"/>
                        </a:rPr>
                        <a:t>37.5</a:t>
                      </a:r>
                    </a:p>
                  </a:txBody>
                  <a:tcPr/>
                </a:tc>
                <a:extLst>
                  <a:ext uri="{0D108BD9-81ED-4DB2-BD59-A6C34878D82A}">
                    <a16:rowId xmlns:a16="http://schemas.microsoft.com/office/drawing/2014/main" val="10005"/>
                  </a:ext>
                </a:extLst>
              </a:tr>
              <a:tr h="460195">
                <a:tc>
                  <a:txBody>
                    <a:bodyPr/>
                    <a:lstStyle/>
                    <a:p>
                      <a:pPr algn="ctr"/>
                      <a:r>
                        <a:rPr lang="en-GB" sz="2400" b="1" dirty="0">
                          <a:latin typeface="Times New Roman" panose="02020603050405020304" pitchFamily="18" charset="0"/>
                          <a:cs typeface="Times New Roman" panose="02020603050405020304" pitchFamily="18" charset="0"/>
                        </a:rPr>
                        <a:t>2542.5</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026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46100" y="1325564"/>
            <a:ext cx="10782300" cy="1471425"/>
          </a:xfrm>
        </p:spPr>
        <p:txBody>
          <a:bodyPr>
            <a:normAutofit/>
          </a:bodyPr>
          <a:lstStyle/>
          <a:p>
            <a:pPr algn="just"/>
            <a:r>
              <a:rPr lang="en-US" sz="2400" dirty="0"/>
              <a:t>An examination was held to decide about the award of a scholarship in an institution. The weights of various subjects were different. The marks obtained by 3 candidates ( A,B,C) out of 100 are given below. If the candidate getting the height average score is to be awarded the scholarship, who should get it</a:t>
            </a:r>
          </a:p>
        </p:txBody>
      </p:sp>
      <p:graphicFrame>
        <p:nvGraphicFramePr>
          <p:cNvPr id="4" name="Table 3"/>
          <p:cNvGraphicFramePr>
            <a:graphicFrameLocks noGrp="1"/>
          </p:cNvGraphicFramePr>
          <p:nvPr>
            <p:extLst>
              <p:ext uri="{D42A27DB-BD31-4B8C-83A1-F6EECF244321}">
                <p14:modId xmlns:p14="http://schemas.microsoft.com/office/powerpoint/2010/main" val="2272140463"/>
              </p:ext>
            </p:extLst>
          </p:nvPr>
        </p:nvGraphicFramePr>
        <p:xfrm>
          <a:off x="1674174" y="2814734"/>
          <a:ext cx="5031426" cy="2250869"/>
        </p:xfrm>
        <a:graphic>
          <a:graphicData uri="http://schemas.openxmlformats.org/drawingml/2006/table">
            <a:tbl>
              <a:tblPr>
                <a:tableStyleId>{BDBED569-4797-4DF1-A0F4-6AAB3CD982D8}</a:tableStyleId>
              </a:tblPr>
              <a:tblGrid>
                <a:gridCol w="1690713">
                  <a:extLst>
                    <a:ext uri="{9D8B030D-6E8A-4147-A177-3AD203B41FA5}">
                      <a16:colId xmlns:a16="http://schemas.microsoft.com/office/drawing/2014/main" val="20000"/>
                    </a:ext>
                  </a:extLst>
                </a:gridCol>
                <a:gridCol w="1229877">
                  <a:extLst>
                    <a:ext uri="{9D8B030D-6E8A-4147-A177-3AD203B41FA5}">
                      <a16:colId xmlns:a16="http://schemas.microsoft.com/office/drawing/2014/main" val="20001"/>
                    </a:ext>
                  </a:extLst>
                </a:gridCol>
                <a:gridCol w="703612">
                  <a:extLst>
                    <a:ext uri="{9D8B030D-6E8A-4147-A177-3AD203B41FA5}">
                      <a16:colId xmlns:a16="http://schemas.microsoft.com/office/drawing/2014/main" val="20002"/>
                    </a:ext>
                  </a:extLst>
                </a:gridCol>
                <a:gridCol w="703612">
                  <a:extLst>
                    <a:ext uri="{9D8B030D-6E8A-4147-A177-3AD203B41FA5}">
                      <a16:colId xmlns:a16="http://schemas.microsoft.com/office/drawing/2014/main" val="20003"/>
                    </a:ext>
                  </a:extLst>
                </a:gridCol>
                <a:gridCol w="703612">
                  <a:extLst>
                    <a:ext uri="{9D8B030D-6E8A-4147-A177-3AD203B41FA5}">
                      <a16:colId xmlns:a16="http://schemas.microsoft.com/office/drawing/2014/main" val="20004"/>
                    </a:ext>
                  </a:extLst>
                </a:gridCol>
              </a:tblGrid>
              <a:tr h="404914">
                <a:tc>
                  <a:txBody>
                    <a:bodyPr/>
                    <a:lstStyle/>
                    <a:p>
                      <a:pPr marL="0" marR="0" algn="ctr">
                        <a:lnSpc>
                          <a:spcPct val="107000"/>
                        </a:lnSpc>
                        <a:spcBef>
                          <a:spcPts val="0"/>
                        </a:spcBef>
                        <a:spcAft>
                          <a:spcPts val="0"/>
                        </a:spcAft>
                        <a:tabLst>
                          <a:tab pos="-457200" algn="l"/>
                        </a:tabLst>
                      </a:pPr>
                      <a:r>
                        <a:rPr lang="en-US" sz="2000" b="1" spc="-15" dirty="0">
                          <a:effectLst/>
                        </a:rPr>
                        <a:t>Subject</a:t>
                      </a:r>
                      <a:endParaRPr lang="en-US" sz="20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tabLst>
                          <a:tab pos="-457200" algn="l"/>
                        </a:tabLst>
                      </a:pPr>
                      <a:r>
                        <a:rPr lang="en-US" sz="1800" b="1" spc="-15" dirty="0">
                          <a:effectLst/>
                        </a:rPr>
                        <a:t>Weights (%)</a:t>
                      </a:r>
                      <a:endParaRPr lang="en-US" sz="18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tabLst>
                          <a:tab pos="-457200" algn="l"/>
                        </a:tabLst>
                      </a:pPr>
                      <a:r>
                        <a:rPr lang="en-US" sz="2000" b="1" spc="-15" dirty="0">
                          <a:effectLst/>
                        </a:rPr>
                        <a:t>X</a:t>
                      </a:r>
                      <a:r>
                        <a:rPr lang="en-US" sz="1200" b="1" spc="-15" dirty="0">
                          <a:effectLst/>
                        </a:rPr>
                        <a:t>A</a:t>
                      </a:r>
                      <a:endParaRPr lang="en-US" sz="20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tabLst>
                          <a:tab pos="-457200" algn="l"/>
                        </a:tabLst>
                      </a:pPr>
                      <a:r>
                        <a:rPr lang="en-US" sz="2000" b="1" spc="-15" dirty="0">
                          <a:effectLst/>
                        </a:rPr>
                        <a:t>X</a:t>
                      </a:r>
                      <a:r>
                        <a:rPr lang="en-US" sz="1200" b="1" spc="-15" dirty="0">
                          <a:effectLst/>
                        </a:rPr>
                        <a:t>B</a:t>
                      </a:r>
                      <a:endParaRPr lang="en-US" sz="20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tabLst>
                          <a:tab pos="-457200" algn="l"/>
                        </a:tabLst>
                      </a:pPr>
                      <a:r>
                        <a:rPr lang="en-US" sz="2000" b="1" spc="-15" dirty="0">
                          <a:effectLst/>
                        </a:rPr>
                        <a:t>X</a:t>
                      </a:r>
                      <a:r>
                        <a:rPr lang="en-US" sz="1200" b="1" spc="-15" dirty="0">
                          <a:effectLst/>
                        </a:rPr>
                        <a:t>C</a:t>
                      </a:r>
                      <a:endParaRPr lang="en-US" sz="20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0000"/>
                  </a:ext>
                </a:extLst>
              </a:tr>
              <a:tr h="370569">
                <a:tc>
                  <a:txBody>
                    <a:bodyPr/>
                    <a:lstStyle/>
                    <a:p>
                      <a:pPr marL="0" marR="0" algn="l">
                        <a:lnSpc>
                          <a:spcPct val="107000"/>
                        </a:lnSpc>
                        <a:spcBef>
                          <a:spcPts val="0"/>
                        </a:spcBef>
                        <a:spcAft>
                          <a:spcPts val="0"/>
                        </a:spcAft>
                        <a:tabLst>
                          <a:tab pos="-457200" algn="l"/>
                        </a:tabLst>
                      </a:pPr>
                      <a:r>
                        <a:rPr lang="en-US" sz="2000" spc="-15" dirty="0">
                          <a:effectLst/>
                        </a:rPr>
                        <a:t>Statistics</a:t>
                      </a:r>
                      <a:endParaRPr lang="en-US" sz="2000" dirty="0">
                        <a:effectLst/>
                        <a:latin typeface="Courier"/>
                        <a:ea typeface="Times New Roman" panose="02020603050405020304" pitchFamily="18" charset="0"/>
                        <a:cs typeface="Times New Roman" panose="02020603050405020304" pitchFamily="18" charset="0"/>
                      </a:endParaRPr>
                    </a:p>
                  </a:txBody>
                  <a:tcPr marL="0" marR="0" marT="0" marB="0"/>
                </a:tc>
                <a:tc>
                  <a:txBody>
                    <a:bodyPr/>
                    <a:lstStyle/>
                    <a:p>
                      <a:pPr algn="ctr" rtl="0" fontAlgn="ctr"/>
                      <a:r>
                        <a:rPr lang="en-US" sz="2000" b="0" i="0" u="none" strike="noStrike" dirty="0">
                          <a:solidFill>
                            <a:srgbClr val="000000"/>
                          </a:solidFill>
                          <a:effectLst/>
                          <a:latin typeface="Calibri" panose="020F0502020204030204" pitchFamily="34" charset="0"/>
                        </a:rPr>
                        <a:t>40</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70</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80</a:t>
                      </a:r>
                    </a:p>
                  </a:txBody>
                  <a:tcPr marL="9525" marR="9525" marT="9525" marB="0" anchor="ctr"/>
                </a:tc>
                <a:tc>
                  <a:txBody>
                    <a:bodyPr/>
                    <a:lstStyle/>
                    <a:p>
                      <a:pPr algn="ctr" rtl="0" fontAlgn="ctr"/>
                      <a:r>
                        <a:rPr lang="en-US" sz="2000" b="0" i="0" u="none" strike="noStrike">
                          <a:solidFill>
                            <a:srgbClr val="000000"/>
                          </a:solidFill>
                          <a:effectLst/>
                          <a:latin typeface="Calibri" panose="020F0502020204030204" pitchFamily="34" charset="0"/>
                        </a:rPr>
                        <a:t>91</a:t>
                      </a:r>
                    </a:p>
                  </a:txBody>
                  <a:tcPr marL="9525" marR="9525" marT="9525" marB="0" anchor="ctr"/>
                </a:tc>
                <a:extLst>
                  <a:ext uri="{0D108BD9-81ED-4DB2-BD59-A6C34878D82A}">
                    <a16:rowId xmlns:a16="http://schemas.microsoft.com/office/drawing/2014/main" val="10001"/>
                  </a:ext>
                </a:extLst>
              </a:tr>
              <a:tr h="370569">
                <a:tc>
                  <a:txBody>
                    <a:bodyPr/>
                    <a:lstStyle/>
                    <a:p>
                      <a:pPr marL="0" marR="0" algn="l">
                        <a:lnSpc>
                          <a:spcPct val="107000"/>
                        </a:lnSpc>
                        <a:spcBef>
                          <a:spcPts val="0"/>
                        </a:spcBef>
                        <a:spcAft>
                          <a:spcPts val="0"/>
                        </a:spcAft>
                        <a:tabLst>
                          <a:tab pos="-457200" algn="l"/>
                        </a:tabLst>
                      </a:pPr>
                      <a:r>
                        <a:rPr lang="en-US" sz="2000" spc="-15" dirty="0">
                          <a:effectLst/>
                        </a:rPr>
                        <a:t>Mathematics</a:t>
                      </a:r>
                      <a:endParaRPr lang="en-US" sz="2000" dirty="0">
                        <a:effectLst/>
                        <a:latin typeface="Courier"/>
                        <a:ea typeface="Times New Roman" panose="02020603050405020304" pitchFamily="18" charset="0"/>
                        <a:cs typeface="Times New Roman" panose="02020603050405020304" pitchFamily="18" charset="0"/>
                      </a:endParaRPr>
                    </a:p>
                  </a:txBody>
                  <a:tcPr marL="0" marR="0" marT="0" marB="0"/>
                </a:tc>
                <a:tc>
                  <a:txBody>
                    <a:bodyPr/>
                    <a:lstStyle/>
                    <a:p>
                      <a:pPr algn="ctr" rtl="0" fontAlgn="ctr"/>
                      <a:r>
                        <a:rPr lang="en-US" sz="2000" b="0" i="0" u="none" strike="noStrike" dirty="0">
                          <a:solidFill>
                            <a:srgbClr val="000000"/>
                          </a:solidFill>
                          <a:effectLst/>
                          <a:latin typeface="Calibri" panose="020F0502020204030204" pitchFamily="34" charset="0"/>
                        </a:rPr>
                        <a:t>30</a:t>
                      </a:r>
                    </a:p>
                  </a:txBody>
                  <a:tcPr marL="9525" marR="9525" marT="9525" marB="0" anchor="ctr"/>
                </a:tc>
                <a:tc>
                  <a:txBody>
                    <a:bodyPr/>
                    <a:lstStyle/>
                    <a:p>
                      <a:pPr algn="ctr" rtl="0" fontAlgn="ctr"/>
                      <a:r>
                        <a:rPr lang="en-US" sz="2000" b="0" i="0" u="none" strike="noStrike">
                          <a:solidFill>
                            <a:srgbClr val="000000"/>
                          </a:solidFill>
                          <a:effectLst/>
                          <a:latin typeface="Calibri" panose="020F0502020204030204" pitchFamily="34" charset="0"/>
                        </a:rPr>
                        <a:t>70</a:t>
                      </a:r>
                    </a:p>
                  </a:txBody>
                  <a:tcPr marL="9525" marR="9525" marT="9525" marB="0" anchor="ctr"/>
                </a:tc>
                <a:tc>
                  <a:txBody>
                    <a:bodyPr/>
                    <a:lstStyle/>
                    <a:p>
                      <a:pPr algn="ctr" rtl="0" fontAlgn="ctr"/>
                      <a:r>
                        <a:rPr lang="en-US" sz="2000" b="0" i="0" u="none" strike="noStrike">
                          <a:solidFill>
                            <a:srgbClr val="000000"/>
                          </a:solidFill>
                          <a:effectLst/>
                          <a:latin typeface="Calibri" panose="020F0502020204030204" pitchFamily="34" charset="0"/>
                        </a:rPr>
                        <a:t>75</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80</a:t>
                      </a:r>
                    </a:p>
                  </a:txBody>
                  <a:tcPr marL="9525" marR="9525" marT="9525" marB="0" anchor="ctr"/>
                </a:tc>
                <a:extLst>
                  <a:ext uri="{0D108BD9-81ED-4DB2-BD59-A6C34878D82A}">
                    <a16:rowId xmlns:a16="http://schemas.microsoft.com/office/drawing/2014/main" val="10002"/>
                  </a:ext>
                </a:extLst>
              </a:tr>
              <a:tr h="370569">
                <a:tc>
                  <a:txBody>
                    <a:bodyPr/>
                    <a:lstStyle/>
                    <a:p>
                      <a:pPr marL="0" marR="0" algn="l">
                        <a:lnSpc>
                          <a:spcPct val="107000"/>
                        </a:lnSpc>
                        <a:spcBef>
                          <a:spcPts val="0"/>
                        </a:spcBef>
                        <a:spcAft>
                          <a:spcPts val="0"/>
                        </a:spcAft>
                        <a:tabLst>
                          <a:tab pos="-457200" algn="l"/>
                        </a:tabLst>
                      </a:pPr>
                      <a:r>
                        <a:rPr lang="en-US" sz="2000" spc="-15" dirty="0">
                          <a:effectLst/>
                        </a:rPr>
                        <a:t>Economics</a:t>
                      </a:r>
                      <a:endParaRPr lang="en-US" sz="2000" dirty="0">
                        <a:effectLst/>
                        <a:latin typeface="Courier"/>
                        <a:ea typeface="Times New Roman" panose="02020603050405020304" pitchFamily="18" charset="0"/>
                        <a:cs typeface="Times New Roman" panose="02020603050405020304" pitchFamily="18" charset="0"/>
                      </a:endParaRPr>
                    </a:p>
                  </a:txBody>
                  <a:tcPr marL="0" marR="0" marT="0" marB="0"/>
                </a:tc>
                <a:tc>
                  <a:txBody>
                    <a:bodyPr/>
                    <a:lstStyle/>
                    <a:p>
                      <a:pPr algn="ctr" rtl="0" fontAlgn="ctr"/>
                      <a:r>
                        <a:rPr lang="en-US" sz="2000" b="0" i="0" u="none" strike="noStrike">
                          <a:solidFill>
                            <a:srgbClr val="000000"/>
                          </a:solidFill>
                          <a:effectLst/>
                          <a:latin typeface="Calibri" panose="020F0502020204030204" pitchFamily="34" charset="0"/>
                        </a:rPr>
                        <a:t>20</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54</a:t>
                      </a:r>
                    </a:p>
                  </a:txBody>
                  <a:tcPr marL="9525" marR="9525" marT="9525" marB="0" anchor="ctr"/>
                </a:tc>
                <a:tc>
                  <a:txBody>
                    <a:bodyPr/>
                    <a:lstStyle/>
                    <a:p>
                      <a:pPr algn="ctr" rtl="0" fontAlgn="ctr"/>
                      <a:r>
                        <a:rPr lang="en-US" sz="2000" b="0" i="0" u="none" strike="noStrike">
                          <a:solidFill>
                            <a:srgbClr val="000000"/>
                          </a:solidFill>
                          <a:effectLst/>
                          <a:latin typeface="Calibri" panose="020F0502020204030204" pitchFamily="34" charset="0"/>
                        </a:rPr>
                        <a:t>57</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40</a:t>
                      </a:r>
                    </a:p>
                  </a:txBody>
                  <a:tcPr marL="9525" marR="9525" marT="9525" marB="0" anchor="ctr"/>
                </a:tc>
                <a:extLst>
                  <a:ext uri="{0D108BD9-81ED-4DB2-BD59-A6C34878D82A}">
                    <a16:rowId xmlns:a16="http://schemas.microsoft.com/office/drawing/2014/main" val="10003"/>
                  </a:ext>
                </a:extLst>
              </a:tr>
              <a:tr h="370569">
                <a:tc>
                  <a:txBody>
                    <a:bodyPr/>
                    <a:lstStyle/>
                    <a:p>
                      <a:pPr marL="0" marR="0" algn="l">
                        <a:lnSpc>
                          <a:spcPct val="107000"/>
                        </a:lnSpc>
                        <a:spcBef>
                          <a:spcPts val="0"/>
                        </a:spcBef>
                        <a:spcAft>
                          <a:spcPts val="0"/>
                        </a:spcAft>
                        <a:tabLst>
                          <a:tab pos="-457200" algn="l"/>
                        </a:tabLst>
                      </a:pPr>
                      <a:r>
                        <a:rPr lang="en-US" sz="2000" spc="-15" dirty="0">
                          <a:effectLst/>
                        </a:rPr>
                        <a:t>English</a:t>
                      </a:r>
                      <a:endParaRPr lang="en-US" sz="2000" dirty="0">
                        <a:effectLst/>
                        <a:latin typeface="Courier"/>
                        <a:ea typeface="Times New Roman" panose="02020603050405020304" pitchFamily="18" charset="0"/>
                        <a:cs typeface="Times New Roman" panose="02020603050405020304" pitchFamily="18" charset="0"/>
                      </a:endParaRPr>
                    </a:p>
                  </a:txBody>
                  <a:tcPr marL="0" marR="0" marT="0" marB="0"/>
                </a:tc>
                <a:tc>
                  <a:txBody>
                    <a:bodyPr/>
                    <a:lstStyle/>
                    <a:p>
                      <a:pPr algn="ctr" rtl="0" fontAlgn="ctr"/>
                      <a:r>
                        <a:rPr lang="en-US" sz="20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rtl="0" fontAlgn="ctr"/>
                      <a:r>
                        <a:rPr lang="en-US" sz="2000" b="0" i="0" u="none" strike="noStrike">
                          <a:solidFill>
                            <a:srgbClr val="000000"/>
                          </a:solidFill>
                          <a:effectLst/>
                          <a:latin typeface="Calibri" panose="020F0502020204030204" pitchFamily="34" charset="0"/>
                        </a:rPr>
                        <a:t>70</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40</a:t>
                      </a:r>
                    </a:p>
                  </a:txBody>
                  <a:tcPr marL="9525" marR="9525" marT="9525" marB="0" anchor="ctr"/>
                </a:tc>
                <a:tc>
                  <a:txBody>
                    <a:bodyPr/>
                    <a:lstStyle/>
                    <a:p>
                      <a:pPr algn="ctr" rtl="0" fontAlgn="ctr"/>
                      <a:r>
                        <a:rPr lang="en-US" sz="2000" b="0" i="0" u="none" strike="noStrike" dirty="0">
                          <a:solidFill>
                            <a:srgbClr val="000000"/>
                          </a:solidFill>
                          <a:effectLst/>
                          <a:latin typeface="Calibri" panose="020F0502020204030204" pitchFamily="34" charset="0"/>
                        </a:rPr>
                        <a:t>45</a:t>
                      </a:r>
                    </a:p>
                  </a:txBody>
                  <a:tcPr marL="9525" marR="9525" marT="9525" marB="0" anchor="ctr"/>
                </a:tc>
                <a:extLst>
                  <a:ext uri="{0D108BD9-81ED-4DB2-BD59-A6C34878D82A}">
                    <a16:rowId xmlns:a16="http://schemas.microsoft.com/office/drawing/2014/main" val="10004"/>
                  </a:ext>
                </a:extLst>
              </a:tr>
              <a:tr h="363679">
                <a:tc>
                  <a:txBody>
                    <a:bodyPr/>
                    <a:lstStyle/>
                    <a:p>
                      <a:pPr marL="0" marR="0" algn="ctr">
                        <a:lnSpc>
                          <a:spcPct val="107000"/>
                        </a:lnSpc>
                        <a:spcBef>
                          <a:spcPts val="0"/>
                        </a:spcBef>
                        <a:spcAft>
                          <a:spcPts val="0"/>
                        </a:spcAft>
                        <a:tabLst>
                          <a:tab pos="-457200" algn="l"/>
                        </a:tabLst>
                      </a:pPr>
                      <a:r>
                        <a:rPr lang="en-US" sz="2000" b="1" spc="-15" dirty="0">
                          <a:effectLst/>
                        </a:rPr>
                        <a:t>TOTAL</a:t>
                      </a:r>
                      <a:endParaRPr lang="en-US" sz="2000" b="1" dirty="0">
                        <a:effectLst/>
                        <a:latin typeface="Courier"/>
                        <a:ea typeface="Times New Roman" panose="02020603050405020304" pitchFamily="18" charset="0"/>
                        <a:cs typeface="Times New Roman" panose="02020603050405020304" pitchFamily="18" charset="0"/>
                      </a:endParaRPr>
                    </a:p>
                  </a:txBody>
                  <a:tcPr marL="0" marR="0" marT="0" marB="0"/>
                </a:tc>
                <a:tc>
                  <a:txBody>
                    <a:bodyPr/>
                    <a:lstStyle/>
                    <a:p>
                      <a:pPr algn="r" fontAlgn="b"/>
                      <a:r>
                        <a:rPr lang="en-US" sz="2000" b="1" i="0" u="none" strike="noStrike" dirty="0">
                          <a:solidFill>
                            <a:srgbClr val="FF0000"/>
                          </a:solidFill>
                          <a:effectLst/>
                          <a:latin typeface="Calibri" panose="020F0502020204030204" pitchFamily="34" charset="0"/>
                        </a:rPr>
                        <a:t>100</a:t>
                      </a:r>
                    </a:p>
                  </a:txBody>
                  <a:tcPr marL="9525" marR="9525" marT="9525" marB="0" anchor="b"/>
                </a:tc>
                <a:tc>
                  <a:txBody>
                    <a:bodyPr/>
                    <a:lstStyle/>
                    <a:p>
                      <a:pPr algn="r" fontAlgn="b"/>
                      <a:r>
                        <a:rPr lang="en-US" sz="2000" b="1" i="0" u="none" strike="noStrike" dirty="0">
                          <a:solidFill>
                            <a:srgbClr val="FF0000"/>
                          </a:solidFill>
                          <a:effectLst/>
                          <a:latin typeface="Calibri" panose="020F0502020204030204" pitchFamily="34" charset="0"/>
                        </a:rPr>
                        <a:t>264</a:t>
                      </a:r>
                    </a:p>
                  </a:txBody>
                  <a:tcPr marL="9525" marR="9525" marT="9525" marB="0" anchor="b"/>
                </a:tc>
                <a:tc>
                  <a:txBody>
                    <a:bodyPr/>
                    <a:lstStyle/>
                    <a:p>
                      <a:pPr algn="r" fontAlgn="b"/>
                      <a:r>
                        <a:rPr lang="en-US" sz="2000" b="1" i="0" u="none" strike="noStrike" dirty="0">
                          <a:solidFill>
                            <a:srgbClr val="FF0000"/>
                          </a:solidFill>
                          <a:effectLst/>
                          <a:latin typeface="Calibri" panose="020F0502020204030204" pitchFamily="34" charset="0"/>
                        </a:rPr>
                        <a:t>252</a:t>
                      </a:r>
                    </a:p>
                  </a:txBody>
                  <a:tcPr marL="9525" marR="9525" marT="9525" marB="0" anchor="b"/>
                </a:tc>
                <a:tc>
                  <a:txBody>
                    <a:bodyPr/>
                    <a:lstStyle/>
                    <a:p>
                      <a:pPr algn="r" fontAlgn="b"/>
                      <a:r>
                        <a:rPr lang="en-US" sz="2000" b="1" i="0" u="none" strike="noStrike" dirty="0">
                          <a:solidFill>
                            <a:srgbClr val="FF0000"/>
                          </a:solidFill>
                          <a:effectLst/>
                          <a:latin typeface="Calibri" panose="020F0502020204030204" pitchFamily="34" charset="0"/>
                        </a:rPr>
                        <a:t>256</a:t>
                      </a: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7406400"/>
              </p:ext>
            </p:extLst>
          </p:nvPr>
        </p:nvGraphicFramePr>
        <p:xfrm>
          <a:off x="6731001" y="2822769"/>
          <a:ext cx="3365499" cy="2242833"/>
        </p:xfrm>
        <a:graphic>
          <a:graphicData uri="http://schemas.openxmlformats.org/drawingml/2006/table">
            <a:tbl>
              <a:tblPr>
                <a:tableStyleId>{BDBED569-4797-4DF1-A0F4-6AAB3CD982D8}</a:tableStyleId>
              </a:tblPr>
              <a:tblGrid>
                <a:gridCol w="1121833">
                  <a:extLst>
                    <a:ext uri="{9D8B030D-6E8A-4147-A177-3AD203B41FA5}">
                      <a16:colId xmlns:a16="http://schemas.microsoft.com/office/drawing/2014/main" val="20000"/>
                    </a:ext>
                  </a:extLst>
                </a:gridCol>
                <a:gridCol w="1121833">
                  <a:extLst>
                    <a:ext uri="{9D8B030D-6E8A-4147-A177-3AD203B41FA5}">
                      <a16:colId xmlns:a16="http://schemas.microsoft.com/office/drawing/2014/main" val="20001"/>
                    </a:ext>
                  </a:extLst>
                </a:gridCol>
                <a:gridCol w="1121833">
                  <a:extLst>
                    <a:ext uri="{9D8B030D-6E8A-4147-A177-3AD203B41FA5}">
                      <a16:colId xmlns:a16="http://schemas.microsoft.com/office/drawing/2014/main" val="20002"/>
                    </a:ext>
                  </a:extLst>
                </a:gridCol>
              </a:tblGrid>
              <a:tr h="403468">
                <a:tc>
                  <a:txBody>
                    <a:bodyPr/>
                    <a:lstStyle/>
                    <a:p>
                      <a:pPr marL="0" marR="0" algn="ctr">
                        <a:lnSpc>
                          <a:spcPct val="107000"/>
                        </a:lnSpc>
                        <a:spcBef>
                          <a:spcPts val="0"/>
                        </a:spcBef>
                        <a:spcAft>
                          <a:spcPts val="0"/>
                        </a:spcAft>
                      </a:pPr>
                      <a:r>
                        <a:rPr lang="en-US" sz="1800" b="1" dirty="0">
                          <a:effectLst/>
                        </a:rPr>
                        <a:t>WX</a:t>
                      </a:r>
                      <a:r>
                        <a:rPr lang="en-US" sz="1100" b="1" dirty="0">
                          <a:effectLst/>
                        </a:rPr>
                        <a:t>A</a:t>
                      </a:r>
                      <a:endParaRPr lang="en-US" sz="24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1800" b="1" dirty="0">
                          <a:effectLst/>
                        </a:rPr>
                        <a:t>WX</a:t>
                      </a:r>
                      <a:r>
                        <a:rPr lang="en-US" sz="1100" b="1" dirty="0">
                          <a:effectLst/>
                        </a:rPr>
                        <a:t>B</a:t>
                      </a:r>
                      <a:endParaRPr lang="en-US" sz="18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1800" b="1" dirty="0">
                          <a:effectLst/>
                        </a:rPr>
                        <a:t>WX</a:t>
                      </a:r>
                      <a:r>
                        <a:rPr lang="en-US" sz="1100" b="1" dirty="0">
                          <a:effectLst/>
                        </a:rPr>
                        <a:t>C</a:t>
                      </a:r>
                      <a:endParaRPr lang="en-US" sz="1800" b="1" dirty="0">
                        <a:effectLst/>
                        <a:latin typeface="Courier"/>
                        <a:ea typeface="Times New Roman" panose="02020603050405020304" pitchFamily="18"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0000"/>
                  </a:ext>
                </a:extLst>
              </a:tr>
              <a:tr h="369246">
                <a:tc>
                  <a:txBody>
                    <a:bodyPr/>
                    <a:lstStyle/>
                    <a:p>
                      <a:pPr algn="r" fontAlgn="b"/>
                      <a:r>
                        <a:rPr lang="en-US" sz="2000" b="0" i="0" u="none" strike="noStrike" dirty="0">
                          <a:solidFill>
                            <a:srgbClr val="000000"/>
                          </a:solidFill>
                          <a:effectLst/>
                          <a:latin typeface="Calibri" panose="020F0502020204030204" pitchFamily="34" charset="0"/>
                        </a:rPr>
                        <a:t>2800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2400</a:t>
                      </a:r>
                    </a:p>
                  </a:txBody>
                  <a:tcPr marL="9525" marR="9525" marT="9525" marB="0" anchor="b"/>
                </a:tc>
                <a:tc>
                  <a:txBody>
                    <a:bodyPr/>
                    <a:lstStyle/>
                    <a:p>
                      <a:pPr algn="r" fontAlgn="b"/>
                      <a:r>
                        <a:rPr lang="en-US" sz="2000" b="0" i="0" u="none" strike="noStrike">
                          <a:solidFill>
                            <a:srgbClr val="000000"/>
                          </a:solidFill>
                          <a:effectLst/>
                          <a:latin typeface="Calibri" panose="020F0502020204030204" pitchFamily="34" charset="0"/>
                        </a:rPr>
                        <a:t>3640</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69246">
                <a:tc>
                  <a:txBody>
                    <a:bodyPr/>
                    <a:lstStyle/>
                    <a:p>
                      <a:pPr algn="r" fontAlgn="b"/>
                      <a:r>
                        <a:rPr lang="en-US" sz="2000" b="0" i="0" u="none" strike="noStrike">
                          <a:solidFill>
                            <a:srgbClr val="000000"/>
                          </a:solidFill>
                          <a:effectLst/>
                          <a:latin typeface="Calibri" panose="020F0502020204030204" pitchFamily="34" charset="0"/>
                        </a:rPr>
                        <a:t>2100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1500</a:t>
                      </a:r>
                    </a:p>
                  </a:txBody>
                  <a:tcPr marL="9525" marR="9525" marT="9525" marB="0" anchor="b"/>
                </a:tc>
                <a:tc>
                  <a:txBody>
                    <a:bodyPr/>
                    <a:lstStyle/>
                    <a:p>
                      <a:pPr algn="r" fontAlgn="b"/>
                      <a:r>
                        <a:rPr lang="en-US" sz="2000" b="0" i="0" u="none" strike="noStrike">
                          <a:solidFill>
                            <a:srgbClr val="000000"/>
                          </a:solidFill>
                          <a:effectLst/>
                          <a:latin typeface="Calibri" panose="020F0502020204030204" pitchFamily="34" charset="0"/>
                        </a:rPr>
                        <a:t>2400</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69246">
                <a:tc>
                  <a:txBody>
                    <a:bodyPr/>
                    <a:lstStyle/>
                    <a:p>
                      <a:pPr algn="r" fontAlgn="b"/>
                      <a:r>
                        <a:rPr lang="en-US" sz="2000" b="0" i="0" u="none" strike="noStrike" dirty="0">
                          <a:solidFill>
                            <a:srgbClr val="000000"/>
                          </a:solidFill>
                          <a:effectLst/>
                          <a:latin typeface="Calibri" panose="020F0502020204030204" pitchFamily="34" charset="0"/>
                        </a:rPr>
                        <a:t>1080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570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800</a:t>
                      </a:r>
                    </a:p>
                  </a:txBody>
                  <a:tcPr marL="9525" marR="9525" marT="9525" marB="0" anchor="b"/>
                </a:tc>
                <a:extLst>
                  <a:ext uri="{0D108BD9-81ED-4DB2-BD59-A6C34878D82A}">
                    <a16:rowId xmlns:a16="http://schemas.microsoft.com/office/drawing/2014/main" val="10003"/>
                  </a:ext>
                </a:extLst>
              </a:tr>
              <a:tr h="369246">
                <a:tc>
                  <a:txBody>
                    <a:bodyPr/>
                    <a:lstStyle/>
                    <a:p>
                      <a:pPr algn="r" fontAlgn="b"/>
                      <a:r>
                        <a:rPr lang="en-US" sz="2000" b="0" i="0" u="none" strike="noStrike">
                          <a:solidFill>
                            <a:srgbClr val="000000"/>
                          </a:solidFill>
                          <a:effectLst/>
                          <a:latin typeface="Calibri" panose="020F0502020204030204" pitchFamily="34" charset="0"/>
                        </a:rPr>
                        <a:t>700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4000</a:t>
                      </a:r>
                    </a:p>
                  </a:txBody>
                  <a:tcPr marL="9525" marR="9525" marT="9525" marB="0" anchor="b"/>
                </a:tc>
                <a:tc>
                  <a:txBody>
                    <a:bodyPr/>
                    <a:lstStyle/>
                    <a:p>
                      <a:pPr algn="r" fontAlgn="b"/>
                      <a:r>
                        <a:rPr lang="en-US" sz="2000" b="0" i="0" u="none" strike="noStrike" dirty="0">
                          <a:solidFill>
                            <a:srgbClr val="000000"/>
                          </a:solidFill>
                          <a:effectLst/>
                          <a:latin typeface="Calibri" panose="020F0502020204030204" pitchFamily="34" charset="0"/>
                        </a:rPr>
                        <a:t>450</a:t>
                      </a:r>
                    </a:p>
                  </a:txBody>
                  <a:tcPr marL="9525" marR="9525" marT="9525" marB="0" anchor="b"/>
                </a:tc>
                <a:extLst>
                  <a:ext uri="{0D108BD9-81ED-4DB2-BD59-A6C34878D82A}">
                    <a16:rowId xmlns:a16="http://schemas.microsoft.com/office/drawing/2014/main" val="10004"/>
                  </a:ext>
                </a:extLst>
              </a:tr>
              <a:tr h="362381">
                <a:tc>
                  <a:txBody>
                    <a:bodyPr/>
                    <a:lstStyle/>
                    <a:p>
                      <a:pPr algn="r" fontAlgn="b"/>
                      <a:r>
                        <a:rPr lang="en-US" sz="2000" b="1" i="0" u="none" strike="noStrike" dirty="0">
                          <a:solidFill>
                            <a:srgbClr val="FF0000"/>
                          </a:solidFill>
                          <a:effectLst/>
                          <a:latin typeface="Calibri" panose="020F0502020204030204" pitchFamily="34" charset="0"/>
                        </a:rPr>
                        <a:t>6680</a:t>
                      </a:r>
                    </a:p>
                  </a:txBody>
                  <a:tcPr marL="9525" marR="9525" marT="9525" marB="0" anchor="b"/>
                </a:tc>
                <a:tc>
                  <a:txBody>
                    <a:bodyPr/>
                    <a:lstStyle/>
                    <a:p>
                      <a:pPr algn="r" fontAlgn="b"/>
                      <a:r>
                        <a:rPr lang="en-US" sz="2000" b="1" i="0" u="none" strike="noStrike" dirty="0">
                          <a:solidFill>
                            <a:srgbClr val="FF0000"/>
                          </a:solidFill>
                          <a:effectLst/>
                          <a:latin typeface="Calibri" panose="020F0502020204030204" pitchFamily="34" charset="0"/>
                        </a:rPr>
                        <a:t>8470</a:t>
                      </a:r>
                    </a:p>
                  </a:txBody>
                  <a:tcPr marL="9525" marR="9525" marT="9525" marB="0" anchor="b"/>
                </a:tc>
                <a:tc>
                  <a:txBody>
                    <a:bodyPr/>
                    <a:lstStyle/>
                    <a:p>
                      <a:pPr algn="r" fontAlgn="b"/>
                      <a:r>
                        <a:rPr lang="en-US" sz="2000" b="1" i="0" u="none" strike="noStrike" dirty="0">
                          <a:solidFill>
                            <a:srgbClr val="FF0000"/>
                          </a:solidFill>
                          <a:effectLst/>
                          <a:latin typeface="Calibri" panose="020F0502020204030204" pitchFamily="34" charset="0"/>
                        </a:rPr>
                        <a:t>7290</a:t>
                      </a:r>
                    </a:p>
                  </a:txBody>
                  <a:tcPr marL="9525" marR="9525" marT="9525" marB="0" anchor="b"/>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6845300" y="5574443"/>
                <a:ext cx="4686065" cy="1283557"/>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a:rPr>
                            <m:t>𝑤</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𝐴</m:t>
                          </m:r>
                          <m:r>
                            <a:rPr lang="en-US" i="1">
                              <a:solidFill>
                                <a:srgbClr val="0D15BB"/>
                              </a:solidFill>
                              <a:latin typeface="Cambria Math" panose="02040503050406030204" pitchFamily="18" charset="0"/>
                            </a:rPr>
                            <m:t>)</m:t>
                          </m:r>
                        </m:sub>
                      </m:sSub>
                      <m:r>
                        <a:rPr lang="en-US" i="1">
                          <a:solidFill>
                            <a:srgbClr val="0D15BB"/>
                          </a:solidFill>
                          <a:latin typeface="Cambria Math"/>
                        </a:rPr>
                        <m:t>=</m:t>
                      </m:r>
                      <m:f>
                        <m:fPr>
                          <m:ctrlPr>
                            <a:rPr lang="en-US" i="1">
                              <a:solidFill>
                                <a:srgbClr val="0D15BB"/>
                              </a:solidFill>
                              <a:latin typeface="Cambria Math" panose="02040503050406030204" pitchFamily="18" charset="0"/>
                            </a:rPr>
                          </m:ctrlPr>
                        </m:fPr>
                        <m:num>
                          <m:nary>
                            <m:naryPr>
                              <m:chr m:val="∑"/>
                              <m:subHide m:val="on"/>
                              <m:supHide m:val="on"/>
                              <m:ctrlPr>
                                <a:rPr lang="en-US" i="1">
                                  <a:solidFill>
                                    <a:srgbClr val="0D15BB"/>
                                  </a:solidFill>
                                  <a:latin typeface="Cambria Math" panose="02040503050406030204" pitchFamily="18" charset="0"/>
                                </a:rPr>
                              </m:ctrlPr>
                            </m:naryPr>
                            <m:sub/>
                            <m:sup/>
                            <m:e>
                              <m:r>
                                <a:rPr lang="en-GB" i="1">
                                  <a:solidFill>
                                    <a:srgbClr val="0D15BB"/>
                                  </a:solidFill>
                                  <a:latin typeface="Cambria Math" panose="02040503050406030204" pitchFamily="18" charset="0"/>
                                </a:rPr>
                                <m:t>𝑊𝑋</m:t>
                              </m:r>
                            </m:e>
                          </m:nary>
                        </m:num>
                        <m:den>
                          <m:nary>
                            <m:naryPr>
                              <m:chr m:val="∑"/>
                              <m:subHide m:val="on"/>
                              <m:supHide m:val="on"/>
                              <m:ctrlPr>
                                <a:rPr lang="en-US" i="1">
                                  <a:solidFill>
                                    <a:srgbClr val="0D15BB"/>
                                  </a:solidFill>
                                  <a:latin typeface="Cambria Math" panose="02040503050406030204" pitchFamily="18" charset="0"/>
                                </a:rPr>
                              </m:ctrlPr>
                            </m:naryPr>
                            <m:sub/>
                            <m:sup/>
                            <m:e>
                              <m:r>
                                <a:rPr lang="en-GB" i="1">
                                  <a:solidFill>
                                    <a:srgbClr val="0D15BB"/>
                                  </a:solidFill>
                                  <a:latin typeface="Cambria Math" panose="02040503050406030204" pitchFamily="18" charset="0"/>
                                </a:rPr>
                                <m:t>𝑊</m:t>
                              </m:r>
                            </m:e>
                          </m:nary>
                        </m:den>
                      </m:f>
                      <m:r>
                        <a:rPr lang="en-US" i="1">
                          <a:solidFill>
                            <a:srgbClr val="0D15BB"/>
                          </a:solidFill>
                          <a:latin typeface="Cambria Math" panose="02040503050406030204" pitchFamily="18" charset="0"/>
                        </a:rPr>
                        <m:t>=</m:t>
                      </m:r>
                      <m:f>
                        <m:fPr>
                          <m:ctrlPr>
                            <a:rPr lang="en-GB" i="1">
                              <a:solidFill>
                                <a:srgbClr val="0D15BB"/>
                              </a:solidFill>
                              <a:latin typeface="Cambria Math" panose="02040503050406030204" pitchFamily="18" charset="0"/>
                            </a:rPr>
                          </m:ctrlPr>
                        </m:fPr>
                        <m:num>
                          <m:r>
                            <a:rPr lang="en-US" i="1">
                              <a:solidFill>
                                <a:srgbClr val="0D15BB"/>
                              </a:solidFill>
                              <a:latin typeface="Cambria Math" panose="02040503050406030204" pitchFamily="18" charset="0"/>
                            </a:rPr>
                            <m:t>6680</m:t>
                          </m:r>
                        </m:num>
                        <m:den>
                          <m:r>
                            <a:rPr lang="en-US" i="1">
                              <a:solidFill>
                                <a:srgbClr val="0D15BB"/>
                              </a:solidFill>
                              <a:latin typeface="Cambria Math" panose="02040503050406030204" pitchFamily="18" charset="0"/>
                            </a:rPr>
                            <m:t>100</m:t>
                          </m:r>
                        </m:den>
                      </m:f>
                      <m:r>
                        <a:rPr lang="en-US" i="1">
                          <a:solidFill>
                            <a:srgbClr val="0D15BB"/>
                          </a:solidFill>
                          <a:latin typeface="Cambria Math" panose="02040503050406030204" pitchFamily="18" charset="0"/>
                        </a:rPr>
                        <m:t>=66.8</m:t>
                      </m:r>
                    </m:oMath>
                    <m:oMath xmlns:m="http://schemas.openxmlformats.org/officeDocument/2006/math">
                      <m:sSub>
                        <m:sSubPr>
                          <m:ctrlPr>
                            <a:rPr lang="en-US" i="1">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a:rPr>
                            <m:t>𝑤</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𝐵</m:t>
                          </m:r>
                          <m:r>
                            <a:rPr lang="en-US" i="1">
                              <a:solidFill>
                                <a:srgbClr val="0D15BB"/>
                              </a:solidFill>
                              <a:latin typeface="Cambria Math" panose="02040503050406030204" pitchFamily="18" charset="0"/>
                            </a:rPr>
                            <m:t>)</m:t>
                          </m:r>
                        </m:sub>
                      </m:sSub>
                      <m:r>
                        <a:rPr lang="en-US" i="1">
                          <a:solidFill>
                            <a:srgbClr val="0D15BB"/>
                          </a:solidFill>
                          <a:latin typeface="Cambria Math" panose="02040503050406030204" pitchFamily="18" charset="0"/>
                        </a:rPr>
                        <m:t>=</m:t>
                      </m:r>
                      <m:r>
                        <a:rPr lang="en-US" b="0" i="1" smtClean="0">
                          <a:solidFill>
                            <a:srgbClr val="0D15BB"/>
                          </a:solidFill>
                          <a:latin typeface="Cambria Math" panose="02040503050406030204" pitchFamily="18" charset="0"/>
                        </a:rPr>
                        <m:t>84.7</m:t>
                      </m:r>
                    </m:oMath>
                    <m:oMath xmlns:m="http://schemas.openxmlformats.org/officeDocument/2006/math">
                      <m:sSub>
                        <m:sSubPr>
                          <m:ctrlPr>
                            <a:rPr lang="en-US" i="1">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a:rPr>
                            <m:t>𝑤</m:t>
                          </m:r>
                          <m:r>
                            <a:rPr lang="en-US" i="1">
                              <a:solidFill>
                                <a:srgbClr val="0D15BB"/>
                              </a:solidFill>
                              <a:latin typeface="Cambria Math" panose="02040503050406030204" pitchFamily="18" charset="0"/>
                            </a:rPr>
                            <m:t> </m:t>
                          </m:r>
                          <m:d>
                            <m:dPr>
                              <m:ctrlPr>
                                <a:rPr lang="en-US" i="1">
                                  <a:solidFill>
                                    <a:srgbClr val="0D15BB"/>
                                  </a:solidFill>
                                  <a:latin typeface="Cambria Math" panose="02040503050406030204" pitchFamily="18" charset="0"/>
                                </a:rPr>
                              </m:ctrlPr>
                            </m:dPr>
                            <m:e>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𝐶</m:t>
                              </m:r>
                            </m:e>
                          </m:d>
                        </m:sub>
                      </m:sSub>
                      <m:r>
                        <a:rPr lang="en-US" i="1">
                          <a:solidFill>
                            <a:srgbClr val="0D15BB"/>
                          </a:solidFill>
                          <a:latin typeface="Cambria Math" panose="02040503050406030204" pitchFamily="18" charset="0"/>
                        </a:rPr>
                        <m:t>=72.9</m:t>
                      </m:r>
                    </m:oMath>
                  </m:oMathPara>
                </a14:m>
                <a:endParaRPr lang="en-US" dirty="0">
                  <a:solidFill>
                    <a:srgbClr val="0D15BB"/>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845300" y="5574443"/>
                <a:ext cx="4686065" cy="128355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34048" y="5619841"/>
                <a:ext cx="4528552" cy="1238159"/>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𝐴</m:t>
                          </m:r>
                          <m:r>
                            <a:rPr lang="en-US" i="1">
                              <a:solidFill>
                                <a:srgbClr val="0D15BB"/>
                              </a:solidFill>
                              <a:latin typeface="Cambria Math" panose="02040503050406030204" pitchFamily="18" charset="0"/>
                            </a:rPr>
                            <m:t>)</m:t>
                          </m:r>
                        </m:sub>
                      </m:sSub>
                      <m:r>
                        <a:rPr lang="en-US" i="1">
                          <a:solidFill>
                            <a:srgbClr val="0D15BB"/>
                          </a:solidFill>
                          <a:latin typeface="Cambria Math"/>
                        </a:rPr>
                        <m:t>=</m:t>
                      </m:r>
                      <m:f>
                        <m:fPr>
                          <m:ctrlPr>
                            <a:rPr lang="en-US" i="1">
                              <a:solidFill>
                                <a:srgbClr val="0D15BB"/>
                              </a:solidFill>
                              <a:latin typeface="Cambria Math" panose="02040503050406030204" pitchFamily="18" charset="0"/>
                            </a:rPr>
                          </m:ctrlPr>
                        </m:fPr>
                        <m:num>
                          <m:nary>
                            <m:naryPr>
                              <m:chr m:val="∑"/>
                              <m:subHide m:val="on"/>
                              <m:supHide m:val="on"/>
                              <m:ctrlPr>
                                <a:rPr lang="en-US" i="1">
                                  <a:solidFill>
                                    <a:srgbClr val="0D15BB"/>
                                  </a:solidFill>
                                  <a:latin typeface="Cambria Math" panose="02040503050406030204" pitchFamily="18" charset="0"/>
                                </a:rPr>
                              </m:ctrlPr>
                            </m:naryPr>
                            <m:sub/>
                            <m:sup/>
                            <m:e>
                              <m:r>
                                <a:rPr lang="en-GB" i="1">
                                  <a:solidFill>
                                    <a:srgbClr val="0D15BB"/>
                                  </a:solidFill>
                                  <a:latin typeface="Cambria Math" panose="02040503050406030204" pitchFamily="18" charset="0"/>
                                </a:rPr>
                                <m:t>𝑋</m:t>
                              </m:r>
                            </m:e>
                          </m:nary>
                        </m:num>
                        <m:den>
                          <m:r>
                            <a:rPr lang="en-US" i="1">
                              <a:solidFill>
                                <a:srgbClr val="0D15BB"/>
                              </a:solidFill>
                              <a:latin typeface="Cambria Math" panose="02040503050406030204" pitchFamily="18" charset="0"/>
                            </a:rPr>
                            <m:t>𝑛</m:t>
                          </m:r>
                        </m:den>
                      </m:f>
                      <m:r>
                        <a:rPr lang="en-US" i="1">
                          <a:solidFill>
                            <a:srgbClr val="0D15BB"/>
                          </a:solidFill>
                          <a:latin typeface="Cambria Math" panose="02040503050406030204" pitchFamily="18" charset="0"/>
                        </a:rPr>
                        <m:t>=</m:t>
                      </m:r>
                      <m:f>
                        <m:fPr>
                          <m:ctrlPr>
                            <a:rPr lang="en-GB" i="1">
                              <a:solidFill>
                                <a:srgbClr val="0D15BB"/>
                              </a:solidFill>
                              <a:latin typeface="Cambria Math" panose="02040503050406030204" pitchFamily="18" charset="0"/>
                            </a:rPr>
                          </m:ctrlPr>
                        </m:fPr>
                        <m:num>
                          <m:r>
                            <a:rPr lang="en-US" i="1">
                              <a:solidFill>
                                <a:srgbClr val="0D15BB"/>
                              </a:solidFill>
                              <a:latin typeface="Cambria Math" panose="02040503050406030204" pitchFamily="18" charset="0"/>
                            </a:rPr>
                            <m:t>264</m:t>
                          </m:r>
                        </m:num>
                        <m:den>
                          <m:r>
                            <a:rPr lang="en-US" i="1">
                              <a:solidFill>
                                <a:srgbClr val="0D15BB"/>
                              </a:solidFill>
                              <a:latin typeface="Cambria Math" panose="02040503050406030204" pitchFamily="18" charset="0"/>
                            </a:rPr>
                            <m:t>4</m:t>
                          </m:r>
                        </m:den>
                      </m:f>
                      <m:r>
                        <a:rPr lang="en-US" i="1">
                          <a:solidFill>
                            <a:srgbClr val="0D15BB"/>
                          </a:solidFill>
                          <a:latin typeface="Cambria Math" panose="02040503050406030204" pitchFamily="18" charset="0"/>
                        </a:rPr>
                        <m:t>=66</m:t>
                      </m:r>
                    </m:oMath>
                    <m:oMath xmlns:m="http://schemas.openxmlformats.org/officeDocument/2006/math">
                      <m:sSub>
                        <m:sSubPr>
                          <m:ctrlPr>
                            <a:rPr lang="en-US" i="1">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𝐵</m:t>
                          </m:r>
                          <m:r>
                            <a:rPr lang="en-US" i="1">
                              <a:solidFill>
                                <a:srgbClr val="0D15BB"/>
                              </a:solidFill>
                              <a:latin typeface="Cambria Math" panose="02040503050406030204" pitchFamily="18" charset="0"/>
                            </a:rPr>
                            <m:t>)</m:t>
                          </m:r>
                        </m:sub>
                      </m:sSub>
                      <m:r>
                        <a:rPr lang="en-US" i="1">
                          <a:solidFill>
                            <a:srgbClr val="0D15BB"/>
                          </a:solidFill>
                          <a:latin typeface="Cambria Math" panose="02040503050406030204" pitchFamily="18" charset="0"/>
                        </a:rPr>
                        <m:t>=63</m:t>
                      </m:r>
                    </m:oMath>
                    <m:oMath xmlns:m="http://schemas.openxmlformats.org/officeDocument/2006/math">
                      <m:sSub>
                        <m:sSubPr>
                          <m:ctrlPr>
                            <a:rPr lang="en-US" i="1">
                              <a:solidFill>
                                <a:srgbClr val="0D15BB"/>
                              </a:solidFill>
                              <a:latin typeface="Cambria Math" panose="02040503050406030204" pitchFamily="18" charset="0"/>
                            </a:rPr>
                          </m:ctrlPr>
                        </m:sSubPr>
                        <m:e>
                          <m:acc>
                            <m:accPr>
                              <m:chr m:val="̅"/>
                              <m:ctrlPr>
                                <a:rPr lang="en-US" i="1">
                                  <a:solidFill>
                                    <a:srgbClr val="0D15BB"/>
                                  </a:solidFill>
                                  <a:latin typeface="Cambria Math" panose="02040503050406030204" pitchFamily="18" charset="0"/>
                                </a:rPr>
                              </m:ctrlPr>
                            </m:accPr>
                            <m:e>
                              <m:r>
                                <a:rPr lang="en-GB" i="1">
                                  <a:solidFill>
                                    <a:srgbClr val="0D15BB"/>
                                  </a:solidFill>
                                  <a:latin typeface="Cambria Math" panose="02040503050406030204" pitchFamily="18" charset="0"/>
                                </a:rPr>
                                <m:t>𝑋</m:t>
                              </m:r>
                            </m:e>
                          </m:acc>
                        </m:e>
                        <m:sub>
                          <m:r>
                            <a:rPr lang="en-US" i="1">
                              <a:solidFill>
                                <a:srgbClr val="0D15BB"/>
                              </a:solidFill>
                              <a:latin typeface="Cambria Math" panose="02040503050406030204" pitchFamily="18" charset="0"/>
                            </a:rPr>
                            <m:t> </m:t>
                          </m:r>
                          <m:d>
                            <m:dPr>
                              <m:ctrlPr>
                                <a:rPr lang="en-US" i="1">
                                  <a:solidFill>
                                    <a:srgbClr val="0D15BB"/>
                                  </a:solidFill>
                                  <a:latin typeface="Cambria Math" panose="02040503050406030204" pitchFamily="18" charset="0"/>
                                </a:rPr>
                              </m:ctrlPr>
                            </m:dPr>
                            <m:e>
                              <m:r>
                                <a:rPr lang="en-US" i="1">
                                  <a:solidFill>
                                    <a:srgbClr val="0D15BB"/>
                                  </a:solidFill>
                                  <a:latin typeface="Cambria Math" panose="02040503050406030204" pitchFamily="18" charset="0"/>
                                </a:rPr>
                                <m:t>𝑆𝑡𝑢𝑑𝑒𝑛𝑡</m:t>
                              </m:r>
                              <m:r>
                                <a:rPr lang="en-US" i="1">
                                  <a:solidFill>
                                    <a:srgbClr val="0D15BB"/>
                                  </a:solidFill>
                                  <a:latin typeface="Cambria Math" panose="02040503050406030204" pitchFamily="18" charset="0"/>
                                </a:rPr>
                                <m:t> </m:t>
                              </m:r>
                              <m:r>
                                <a:rPr lang="en-US" i="1">
                                  <a:solidFill>
                                    <a:srgbClr val="0D15BB"/>
                                  </a:solidFill>
                                  <a:latin typeface="Cambria Math" panose="02040503050406030204" pitchFamily="18" charset="0"/>
                                </a:rPr>
                                <m:t>𝐶</m:t>
                              </m:r>
                            </m:e>
                          </m:d>
                        </m:sub>
                      </m:sSub>
                      <m:r>
                        <a:rPr lang="en-US" i="1">
                          <a:solidFill>
                            <a:srgbClr val="0D15BB"/>
                          </a:solidFill>
                          <a:latin typeface="Cambria Math" panose="02040503050406030204" pitchFamily="18" charset="0"/>
                        </a:rPr>
                        <m:t>=64</m:t>
                      </m:r>
                    </m:oMath>
                  </m:oMathPara>
                </a14:m>
                <a:endParaRPr lang="en-US" dirty="0">
                  <a:solidFill>
                    <a:srgbClr val="0D15BB"/>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034048" y="5619841"/>
                <a:ext cx="4528552" cy="1238159"/>
              </a:xfrm>
              <a:prstGeom prst="rect">
                <a:avLst/>
              </a:prstGeom>
              <a:blipFill rotWithShape="0">
                <a:blip r:embed="rId3"/>
                <a:stretch>
                  <a:fillRect/>
                </a:stretch>
              </a:blipFill>
            </p:spPr>
            <p:txBody>
              <a:bodyPr/>
              <a:lstStyle/>
              <a:p>
                <a:r>
                  <a:rPr lang="en-US">
                    <a:noFill/>
                  </a:rPr>
                  <a:t> </a:t>
                </a:r>
              </a:p>
            </p:txBody>
          </p:sp>
        </mc:Fallback>
      </mc:AlternateContent>
      <p:sp>
        <p:nvSpPr>
          <p:cNvPr id="8" name="Content Placeholder 2"/>
          <p:cNvSpPr txBox="1">
            <a:spLocks/>
          </p:cNvSpPr>
          <p:nvPr/>
        </p:nvSpPr>
        <p:spPr>
          <a:xfrm>
            <a:off x="504219" y="5265515"/>
            <a:ext cx="4336579" cy="3516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u="sng" dirty="0"/>
              <a:t>If there are no weights involved</a:t>
            </a:r>
          </a:p>
        </p:txBody>
      </p:sp>
    </p:spTree>
    <p:extLst>
      <p:ext uri="{BB962C8B-B14F-4D97-AF65-F5344CB8AC3E}">
        <p14:creationId xmlns:p14="http://schemas.microsoft.com/office/powerpoint/2010/main" val="6637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Combined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dirty="0"/>
                  <a:t>For ‘k’ subgroups of data consisting of ‘n</a:t>
                </a:r>
                <a:r>
                  <a:rPr lang="en-US" baseline="-25000" dirty="0"/>
                  <a:t>1</a:t>
                </a:r>
                <a:r>
                  <a:rPr lang="en-US" dirty="0"/>
                  <a:t>, n</a:t>
                </a:r>
                <a:r>
                  <a:rPr lang="en-US" baseline="-25000" dirty="0"/>
                  <a:t>2</a:t>
                </a:r>
                <a:r>
                  <a:rPr lang="en-US" dirty="0"/>
                  <a:t>, …, </a:t>
                </a:r>
                <a:r>
                  <a:rPr lang="en-US" dirty="0" err="1"/>
                  <a:t>n</a:t>
                </a:r>
                <a:r>
                  <a:rPr lang="en-US" baseline="-25000" dirty="0" err="1"/>
                  <a:t>k</a:t>
                </a:r>
                <a:r>
                  <a:rPr lang="en-US" dirty="0"/>
                  <a:t>’ observations (with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𝑘</m:t>
                        </m:r>
                      </m:sup>
                      <m:e>
                        <m:sSub>
                          <m:sSubPr>
                            <m:ctrlPr>
                              <a:rPr lang="en-US" i="1">
                                <a:latin typeface="Cambria Math" panose="02040503050406030204" pitchFamily="18" charset="0"/>
                              </a:rPr>
                            </m:ctrlPr>
                          </m:sSubPr>
                          <m:e>
                            <m:r>
                              <a:rPr lang="en-US" i="1">
                                <a:latin typeface="Cambria Math"/>
                              </a:rPr>
                              <m:t>𝑛</m:t>
                            </m:r>
                          </m:e>
                          <m:sub>
                            <m:r>
                              <a:rPr lang="en-US" i="1">
                                <a:latin typeface="Cambria Math"/>
                              </a:rPr>
                              <m:t>𝑖</m:t>
                            </m:r>
                          </m:sub>
                        </m:sSub>
                        <m:r>
                          <a:rPr lang="en-US" i="1">
                            <a:latin typeface="Cambria Math"/>
                          </a:rPr>
                          <m:t>=</m:t>
                        </m:r>
                        <m:r>
                          <a:rPr lang="en-US" i="1">
                            <a:latin typeface="Cambria Math"/>
                          </a:rPr>
                          <m:t>𝑛</m:t>
                        </m:r>
                      </m:e>
                    </m:nary>
                  </m:oMath>
                </a14:m>
                <a:r>
                  <a:rPr lang="en-US" dirty="0"/>
                  <a:t>), having respective means,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2</m:t>
                        </m:r>
                      </m:sub>
                    </m:sSub>
                  </m:oMath>
                </a14:m>
                <a:r>
                  <a:rPr lang="en-US" dirty="0"/>
                  <a:t>, …,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𝑘</m:t>
                        </m:r>
                      </m:sub>
                    </m:sSub>
                  </m:oMath>
                </a14:m>
                <a:r>
                  <a:rPr lang="en-US" dirty="0"/>
                  <a:t>. Then combined mean (mean of the all ‘k’ means) is given by:</a:t>
                </a:r>
                <a:endParaRPr lang="en-US" sz="3200" i="1" dirty="0">
                  <a:latin typeface="Cambria Math"/>
                </a:endParaRPr>
              </a:p>
              <a:p>
                <a:pPr marL="0" indent="0" algn="just">
                  <a:buNone/>
                </a:pPr>
                <a:r>
                  <a:rPr lang="en-US" sz="2400" i="1" dirty="0">
                    <a:latin typeface="Cambria Math"/>
                  </a:rPr>
                  <a:t>	</a:t>
                </a:r>
              </a:p>
              <a:p>
                <a:pPr marL="0" indent="0" algn="just">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𝑥</m:t>
                              </m:r>
                            </m:e>
                          </m:acc>
                        </m:e>
                        <m:sub>
                          <m:r>
                            <a:rPr lang="en-US" sz="2400" i="1">
                              <a:latin typeface="Cambria Math"/>
                            </a:rPr>
                            <m:t>𝑐</m:t>
                          </m:r>
                        </m:sub>
                      </m:sSub>
                      <m:r>
                        <a:rPr lang="en-US" sz="2400" i="1">
                          <a:latin typeface="Cambria Math"/>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1</m:t>
                              </m:r>
                            </m:sub>
                          </m:sSub>
                          <m:sSub>
                            <m:sSubPr>
                              <m:ctrlPr>
                                <a:rPr lang="en-US" sz="24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𝑥</m:t>
                                  </m:r>
                                </m:e>
                              </m:acc>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2</m:t>
                              </m:r>
                            </m:sub>
                          </m:sSub>
                          <m:sSub>
                            <m:sSubPr>
                              <m:ctrlPr>
                                <a:rPr lang="en-US" sz="24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𝑥</m:t>
                                  </m:r>
                                </m:e>
                              </m:acc>
                            </m:e>
                            <m:sub>
                              <m:r>
                                <a:rPr lang="en-US" sz="20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𝑘</m:t>
                              </m:r>
                            </m:sub>
                          </m:sSub>
                          <m:sSub>
                            <m:sSubPr>
                              <m:ctrlPr>
                                <a:rPr lang="en-US" sz="24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𝑥</m:t>
                                  </m:r>
                                </m:e>
                              </m:acc>
                            </m:e>
                            <m:sub>
                              <m:r>
                                <a:rPr lang="en-US" sz="2000" i="1">
                                  <a:latin typeface="Cambria Math"/>
                                </a:rPr>
                                <m:t>𝑘</m:t>
                              </m:r>
                            </m:sub>
                          </m:sSub>
                        </m:num>
                        <m:den>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𝑘</m:t>
                              </m:r>
                            </m:sub>
                          </m:sSub>
                        </m:den>
                      </m:f>
                      <m:r>
                        <a:rPr lang="en-US" sz="2000" i="1">
                          <a:latin typeface="Cambria Math"/>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𝑘</m:t>
                              </m:r>
                            </m:sup>
                            <m:e>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𝑖</m:t>
                                  </m:r>
                                </m:sub>
                              </m:sSub>
                              <m:sSub>
                                <m:sSubPr>
                                  <m:ctrlPr>
                                    <a:rPr lang="en-US" sz="24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𝑥</m:t>
                                      </m:r>
                                    </m:e>
                                  </m:acc>
                                </m:e>
                                <m:sub>
                                  <m:r>
                                    <a:rPr lang="en-US" sz="2000" i="1">
                                      <a:latin typeface="Cambria Math"/>
                                    </a:rPr>
                                    <m:t>𝑖</m:t>
                                  </m:r>
                                </m:sub>
                              </m:sSub>
                            </m:e>
                          </m:nary>
                        </m:num>
                        <m:den>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𝑘</m:t>
                              </m:r>
                            </m:sup>
                            <m:e>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𝑖</m:t>
                                  </m:r>
                                </m:sub>
                              </m:sSub>
                            </m:e>
                          </m:nary>
                        </m:den>
                      </m:f>
                      <m:r>
                        <a:rPr lang="en-US" sz="2400" i="1">
                          <a:latin typeface="Cambria Math"/>
                        </a:rPr>
                        <m:t>=</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𝑘</m:t>
                              </m:r>
                            </m:sup>
                            <m:e>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𝑖</m:t>
                                  </m:r>
                                </m:sub>
                              </m:sSub>
                              <m:sSub>
                                <m:sSubPr>
                                  <m:ctrlPr>
                                    <a:rPr lang="en-US" sz="24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𝑥</m:t>
                                      </m:r>
                                    </m:e>
                                  </m:acc>
                                </m:e>
                                <m:sub>
                                  <m:r>
                                    <a:rPr lang="en-US" sz="2000" i="1">
                                      <a:latin typeface="Cambria Math"/>
                                    </a:rPr>
                                    <m:t>𝑖</m:t>
                                  </m:r>
                                </m:sub>
                              </m:sSub>
                            </m:e>
                          </m:nary>
                        </m:num>
                        <m:den>
                          <m:r>
                            <a:rPr lang="en-US" sz="2000" i="1">
                              <a:latin typeface="Cambria Math"/>
                            </a:rPr>
                            <m:t>𝑛</m:t>
                          </m:r>
                        </m:den>
                      </m:f>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6" t="-2612" r="-13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1911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Combined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0700" y="1442056"/>
                <a:ext cx="10604499" cy="1018756"/>
              </a:xfrm>
            </p:spPr>
            <p:txBody>
              <a:bodyPr>
                <a:noAutofit/>
              </a:bodyPr>
              <a:lstStyle/>
              <a:p>
                <a:pPr marL="0" indent="0" algn="just">
                  <a:buNone/>
                </a:pPr>
                <a:r>
                  <a:rPr lang="en-US" sz="2400" b="1" dirty="0"/>
                  <a:t>Example: </a:t>
                </a:r>
                <a:r>
                  <a:rPr lang="en-US" sz="2400" dirty="0"/>
                  <a:t>The mean heights and the number of students in three sections of a statistics class are given below. Calculate overall (or combined) mean height of the students?</a:t>
                </a:r>
              </a:p>
              <a:p>
                <a:pPr marL="0" indent="0" algn="just">
                  <a:buNone/>
                </a:pPr>
                <a:endParaRPr lang="en-GB" sz="2000" b="1" dirty="0">
                  <a:solidFill>
                    <a:srgbClr val="FF0000"/>
                  </a:solidFill>
                </a:endParaRPr>
              </a:p>
              <a:p>
                <a:pPr marL="0" indent="0" algn="just">
                  <a:buNone/>
                </a:pPr>
                <a:endParaRPr lang="en-GB" sz="2000" b="1" dirty="0">
                  <a:solidFill>
                    <a:srgbClr val="FF0000"/>
                  </a:solidFill>
                </a:endParaRPr>
              </a:p>
              <a:p>
                <a:pPr marL="0" indent="0" algn="just">
                  <a:buNone/>
                </a:pPr>
                <a:endParaRPr lang="en-GB" sz="2000" b="1" dirty="0">
                  <a:solidFill>
                    <a:srgbClr val="FF0000"/>
                  </a:solidFill>
                </a:endParaRPr>
              </a:p>
              <a:p>
                <a:pPr marL="0" indent="0" algn="just">
                  <a:buNone/>
                </a:pPr>
                <a:endParaRPr lang="en-GB" sz="2000" b="1" dirty="0">
                  <a:solidFill>
                    <a:srgbClr val="FF0000"/>
                  </a:solidFill>
                </a:endParaRPr>
              </a:p>
              <a:p>
                <a:pPr marL="0" indent="0" algn="just">
                  <a:buNone/>
                </a:pPr>
                <a:endParaRPr lang="en-GB" sz="2000" b="1" dirty="0">
                  <a:solidFill>
                    <a:srgbClr val="FF0000"/>
                  </a:solidFill>
                </a:endParaRPr>
              </a:p>
              <a:p>
                <a:pPr marL="0" indent="0" algn="just">
                  <a:buNone/>
                </a:pPr>
                <a:r>
                  <a:rPr lang="en-GB" sz="2000" b="1" dirty="0">
                    <a:solidFill>
                      <a:srgbClr val="FF0000"/>
                    </a:solidFill>
                  </a:rPr>
                  <a:t>Solution:</a:t>
                </a:r>
                <a:endParaRPr lang="en-US" sz="2000" b="1" dirty="0">
                  <a:solidFill>
                    <a:srgbClr val="FF0000"/>
                  </a:solidFill>
                </a:endParaRPr>
              </a:p>
              <a:p>
                <a:pPr marL="0" indent="0" algn="just">
                  <a:buNone/>
                </a:pPr>
                <a:r>
                  <a:rPr lang="en-US" sz="2400" dirty="0"/>
                  <a:t>Note that we have, n</a:t>
                </a:r>
                <a:r>
                  <a:rPr lang="en-US" sz="2400" baseline="-25000" dirty="0"/>
                  <a:t>1</a:t>
                </a:r>
                <a:r>
                  <a:rPr lang="en-US" sz="2400" dirty="0"/>
                  <a:t>=40, n</a:t>
                </a:r>
                <a:r>
                  <a:rPr lang="en-US" sz="2400" baseline="-25000" dirty="0"/>
                  <a:t>2</a:t>
                </a:r>
                <a:r>
                  <a:rPr lang="en-US" sz="2400" dirty="0"/>
                  <a:t>=37, n</a:t>
                </a:r>
                <a:r>
                  <a:rPr lang="en-US" sz="2400" baseline="-25000" dirty="0"/>
                  <a:t>3</a:t>
                </a:r>
                <a:r>
                  <a:rPr lang="en-US" sz="2400" dirty="0"/>
                  <a:t>=43 and </a:t>
                </a:r>
                <a14:m>
                  <m:oMath xmlns:m="http://schemas.openxmlformats.org/officeDocument/2006/math">
                    <m:sSub>
                      <m:sSubPr>
                        <m:ctrlPr>
                          <a:rPr lang="en-US" sz="18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𝑥</m:t>
                            </m:r>
                          </m:e>
                        </m:acc>
                      </m:e>
                      <m:sub>
                        <m:r>
                          <a:rPr lang="en-US" sz="1800" i="1">
                            <a:latin typeface="Cambria Math"/>
                          </a:rPr>
                          <m:t>1</m:t>
                        </m:r>
                      </m:sub>
                    </m:sSub>
                  </m:oMath>
                </a14:m>
                <a:r>
                  <a:rPr lang="en-US" sz="2400" dirty="0"/>
                  <a:t>=62, </a:t>
                </a:r>
                <a14:m>
                  <m:oMath xmlns:m="http://schemas.openxmlformats.org/officeDocument/2006/math">
                    <m:sSub>
                      <m:sSubPr>
                        <m:ctrlPr>
                          <a:rPr lang="en-US" sz="18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𝑥</m:t>
                            </m:r>
                          </m:e>
                        </m:acc>
                      </m:e>
                      <m:sub>
                        <m:r>
                          <a:rPr lang="en-US" sz="2400" i="1">
                            <a:latin typeface="Cambria Math"/>
                          </a:rPr>
                          <m:t>2</m:t>
                        </m:r>
                      </m:sub>
                    </m:sSub>
                  </m:oMath>
                </a14:m>
                <a:r>
                  <a:rPr lang="en-US" sz="2400" dirty="0"/>
                  <a:t>=58 and </a:t>
                </a:r>
                <a14:m>
                  <m:oMath xmlns:m="http://schemas.openxmlformats.org/officeDocument/2006/math">
                    <m:sSub>
                      <m:sSubPr>
                        <m:ctrlPr>
                          <a:rPr lang="en-US" sz="18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𝑥</m:t>
                            </m:r>
                          </m:e>
                        </m:acc>
                      </m:e>
                      <m:sub>
                        <m:r>
                          <a:rPr lang="en-US" sz="2400" i="1">
                            <a:latin typeface="Cambria Math"/>
                          </a:rPr>
                          <m:t>3</m:t>
                        </m:r>
                      </m:sub>
                    </m:sSub>
                  </m:oMath>
                </a14:m>
                <a:r>
                  <a:rPr lang="en-US" sz="2400" dirty="0"/>
                  <a:t>=61. So the Combined mean is :</a:t>
                </a:r>
              </a:p>
              <a:p>
                <a:pPr marL="0" indent="0" algn="ctr">
                  <a:buNone/>
                </a:pPr>
                <a14:m>
                  <m:oMathPara xmlns:m="http://schemas.openxmlformats.org/officeDocument/2006/math">
                    <m:oMathParaPr>
                      <m:jc m:val="centerGroup"/>
                    </m:oMathParaPr>
                    <m:oMath xmlns:m="http://schemas.openxmlformats.org/officeDocument/2006/math">
                      <m:sSub>
                        <m:sSubPr>
                          <m:ctrlPr>
                            <a:rPr lang="en-US" sz="2600" i="1">
                              <a:solidFill>
                                <a:srgbClr val="0D15BB"/>
                              </a:solidFill>
                              <a:latin typeface="Cambria Math" panose="02040503050406030204" pitchFamily="18" charset="0"/>
                            </a:rPr>
                          </m:ctrlPr>
                        </m:sSubPr>
                        <m:e>
                          <m:acc>
                            <m:accPr>
                              <m:chr m:val="̅"/>
                              <m:ctrlPr>
                                <a:rPr lang="en-US" sz="2600" i="1">
                                  <a:solidFill>
                                    <a:srgbClr val="0D15BB"/>
                                  </a:solidFill>
                                  <a:latin typeface="Cambria Math" panose="02040503050406030204" pitchFamily="18" charset="0"/>
                                </a:rPr>
                              </m:ctrlPr>
                            </m:accPr>
                            <m:e>
                              <m:r>
                                <a:rPr lang="en-US" sz="2600" i="1">
                                  <a:solidFill>
                                    <a:srgbClr val="0D15BB"/>
                                  </a:solidFill>
                                  <a:latin typeface="Cambria Math"/>
                                </a:rPr>
                                <m:t>𝑥</m:t>
                              </m:r>
                            </m:e>
                          </m:acc>
                        </m:e>
                        <m:sub>
                          <m:r>
                            <a:rPr lang="en-US" sz="2600" i="1">
                              <a:solidFill>
                                <a:srgbClr val="0D15BB"/>
                              </a:solidFill>
                              <a:latin typeface="Cambria Math"/>
                            </a:rPr>
                            <m:t>𝑐</m:t>
                          </m:r>
                        </m:sub>
                      </m:sSub>
                      <m:r>
                        <a:rPr lang="en-US" sz="2600" i="1">
                          <a:solidFill>
                            <a:srgbClr val="0D15BB"/>
                          </a:solidFill>
                          <a:latin typeface="Cambria Math"/>
                        </a:rPr>
                        <m:t>=</m:t>
                      </m:r>
                      <m:f>
                        <m:fPr>
                          <m:ctrlPr>
                            <a:rPr lang="en-US" sz="2600" i="1">
                              <a:solidFill>
                                <a:srgbClr val="0D15BB"/>
                              </a:solidFill>
                              <a:latin typeface="Cambria Math" panose="02040503050406030204" pitchFamily="18" charset="0"/>
                            </a:rPr>
                          </m:ctrlPr>
                        </m:fPr>
                        <m:num>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1</m:t>
                              </m:r>
                            </m:sub>
                          </m:sSub>
                          <m:sSub>
                            <m:sSubPr>
                              <m:ctrlPr>
                                <a:rPr lang="en-US" sz="2600" i="1">
                                  <a:solidFill>
                                    <a:srgbClr val="0D15BB"/>
                                  </a:solidFill>
                                  <a:latin typeface="Cambria Math" panose="02040503050406030204" pitchFamily="18" charset="0"/>
                                </a:rPr>
                              </m:ctrlPr>
                            </m:sSubPr>
                            <m:e>
                              <m:acc>
                                <m:accPr>
                                  <m:chr m:val="̅"/>
                                  <m:ctrlPr>
                                    <a:rPr lang="en-US" sz="2600" i="1">
                                      <a:solidFill>
                                        <a:srgbClr val="0D15BB"/>
                                      </a:solidFill>
                                      <a:latin typeface="Cambria Math" panose="02040503050406030204" pitchFamily="18" charset="0"/>
                                    </a:rPr>
                                  </m:ctrlPr>
                                </m:accPr>
                                <m:e>
                                  <m:r>
                                    <a:rPr lang="en-US" sz="2600" i="1">
                                      <a:solidFill>
                                        <a:srgbClr val="0D15BB"/>
                                      </a:solidFill>
                                      <a:latin typeface="Cambria Math"/>
                                    </a:rPr>
                                    <m:t>𝑥</m:t>
                                  </m:r>
                                </m:e>
                              </m:acc>
                            </m:e>
                            <m:sub>
                              <m:r>
                                <a:rPr lang="en-US" sz="2600" i="1">
                                  <a:solidFill>
                                    <a:srgbClr val="0D15BB"/>
                                  </a:solidFill>
                                  <a:latin typeface="Cambria Math"/>
                                </a:rPr>
                                <m:t>1</m:t>
                              </m:r>
                            </m:sub>
                          </m:sSub>
                          <m:r>
                            <a:rPr lang="en-US" sz="2600" i="1">
                              <a:solidFill>
                                <a:srgbClr val="0D15BB"/>
                              </a:solidFill>
                              <a:latin typeface="Cambria Math"/>
                            </a:rPr>
                            <m:t>+</m:t>
                          </m:r>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2</m:t>
                              </m:r>
                            </m:sub>
                          </m:sSub>
                          <m:sSub>
                            <m:sSubPr>
                              <m:ctrlPr>
                                <a:rPr lang="en-US" sz="2600" i="1">
                                  <a:solidFill>
                                    <a:srgbClr val="0D15BB"/>
                                  </a:solidFill>
                                  <a:latin typeface="Cambria Math" panose="02040503050406030204" pitchFamily="18" charset="0"/>
                                </a:rPr>
                              </m:ctrlPr>
                            </m:sSubPr>
                            <m:e>
                              <m:acc>
                                <m:accPr>
                                  <m:chr m:val="̅"/>
                                  <m:ctrlPr>
                                    <a:rPr lang="en-US" sz="2600" i="1">
                                      <a:solidFill>
                                        <a:srgbClr val="0D15BB"/>
                                      </a:solidFill>
                                      <a:latin typeface="Cambria Math" panose="02040503050406030204" pitchFamily="18" charset="0"/>
                                    </a:rPr>
                                  </m:ctrlPr>
                                </m:accPr>
                                <m:e>
                                  <m:r>
                                    <a:rPr lang="en-US" sz="2600" i="1">
                                      <a:solidFill>
                                        <a:srgbClr val="0D15BB"/>
                                      </a:solidFill>
                                      <a:latin typeface="Cambria Math"/>
                                    </a:rPr>
                                    <m:t>𝑥</m:t>
                                  </m:r>
                                </m:e>
                              </m:acc>
                            </m:e>
                            <m:sub>
                              <m:r>
                                <a:rPr lang="en-US" sz="2600" i="1">
                                  <a:solidFill>
                                    <a:srgbClr val="0D15BB"/>
                                  </a:solidFill>
                                  <a:latin typeface="Cambria Math"/>
                                </a:rPr>
                                <m:t>2</m:t>
                              </m:r>
                            </m:sub>
                          </m:sSub>
                          <m:r>
                            <a:rPr lang="en-US" sz="2600" i="1">
                              <a:solidFill>
                                <a:srgbClr val="0D15BB"/>
                              </a:solidFill>
                              <a:latin typeface="Cambria Math"/>
                            </a:rPr>
                            <m:t>+</m:t>
                          </m:r>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3</m:t>
                              </m:r>
                            </m:sub>
                          </m:sSub>
                          <m:sSub>
                            <m:sSubPr>
                              <m:ctrlPr>
                                <a:rPr lang="en-US" sz="2600" i="1">
                                  <a:solidFill>
                                    <a:srgbClr val="0D15BB"/>
                                  </a:solidFill>
                                  <a:latin typeface="Cambria Math" panose="02040503050406030204" pitchFamily="18" charset="0"/>
                                </a:rPr>
                              </m:ctrlPr>
                            </m:sSubPr>
                            <m:e>
                              <m:acc>
                                <m:accPr>
                                  <m:chr m:val="̅"/>
                                  <m:ctrlPr>
                                    <a:rPr lang="en-US" sz="2600" i="1">
                                      <a:solidFill>
                                        <a:srgbClr val="0D15BB"/>
                                      </a:solidFill>
                                      <a:latin typeface="Cambria Math" panose="02040503050406030204" pitchFamily="18" charset="0"/>
                                    </a:rPr>
                                  </m:ctrlPr>
                                </m:accPr>
                                <m:e>
                                  <m:r>
                                    <a:rPr lang="en-US" sz="2600" i="1">
                                      <a:solidFill>
                                        <a:srgbClr val="0D15BB"/>
                                      </a:solidFill>
                                      <a:latin typeface="Cambria Math"/>
                                    </a:rPr>
                                    <m:t>𝑥</m:t>
                                  </m:r>
                                </m:e>
                              </m:acc>
                            </m:e>
                            <m:sub>
                              <m:r>
                                <a:rPr lang="en-US" sz="2600" i="1">
                                  <a:solidFill>
                                    <a:srgbClr val="0D15BB"/>
                                  </a:solidFill>
                                  <a:latin typeface="Cambria Math"/>
                                </a:rPr>
                                <m:t>3</m:t>
                              </m:r>
                            </m:sub>
                          </m:sSub>
                        </m:num>
                        <m:den>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1</m:t>
                              </m:r>
                            </m:sub>
                          </m:sSub>
                          <m:r>
                            <a:rPr lang="en-US" sz="2600" i="1">
                              <a:solidFill>
                                <a:srgbClr val="0D15BB"/>
                              </a:solidFill>
                              <a:latin typeface="Cambria Math"/>
                            </a:rPr>
                            <m:t>+</m:t>
                          </m:r>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2</m:t>
                              </m:r>
                            </m:sub>
                          </m:sSub>
                          <m:r>
                            <a:rPr lang="en-US" sz="2600" i="1">
                              <a:solidFill>
                                <a:srgbClr val="0D15BB"/>
                              </a:solidFill>
                              <a:latin typeface="Cambria Math"/>
                            </a:rPr>
                            <m:t>+</m:t>
                          </m:r>
                          <m:sSub>
                            <m:sSubPr>
                              <m:ctrlPr>
                                <a:rPr lang="en-US" sz="2600" i="1">
                                  <a:solidFill>
                                    <a:srgbClr val="0D15BB"/>
                                  </a:solidFill>
                                  <a:latin typeface="Cambria Math" panose="02040503050406030204" pitchFamily="18" charset="0"/>
                                </a:rPr>
                              </m:ctrlPr>
                            </m:sSubPr>
                            <m:e>
                              <m:r>
                                <a:rPr lang="en-US" sz="2600" i="1">
                                  <a:solidFill>
                                    <a:srgbClr val="0D15BB"/>
                                  </a:solidFill>
                                  <a:latin typeface="Cambria Math"/>
                                </a:rPr>
                                <m:t>𝑛</m:t>
                              </m:r>
                            </m:e>
                            <m:sub>
                              <m:r>
                                <a:rPr lang="en-US" sz="2600" i="1">
                                  <a:solidFill>
                                    <a:srgbClr val="0D15BB"/>
                                  </a:solidFill>
                                  <a:latin typeface="Cambria Math"/>
                                </a:rPr>
                                <m:t>3</m:t>
                              </m:r>
                            </m:sub>
                          </m:sSub>
                        </m:den>
                      </m:f>
                      <m:r>
                        <a:rPr lang="en-US" sz="2600" i="1">
                          <a:solidFill>
                            <a:srgbClr val="0D15BB"/>
                          </a:solidFill>
                          <a:latin typeface="Cambria Math"/>
                        </a:rPr>
                        <m:t>=60.4</m:t>
                      </m:r>
                    </m:oMath>
                  </m:oMathPara>
                </a14:m>
                <a:endParaRPr lang="en-US" sz="2600" dirty="0">
                  <a:latin typeface="Times New Roman" panose="02020603050405020304" pitchFamily="18" charset="0"/>
                  <a:cs typeface="Times New Roman" panose="02020603050405020304" pitchFamily="18" charset="0"/>
                </a:endParaRPr>
              </a:p>
              <a:p>
                <a:pPr marL="0" indent="0" algn="just">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0700" y="1442056"/>
                <a:ext cx="10604499" cy="1018756"/>
              </a:xfrm>
              <a:blipFill rotWithShape="0">
                <a:blip r:embed="rId2"/>
                <a:stretch>
                  <a:fillRect l="-862" t="-8383" r="-862" b="-387425"/>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959742213"/>
              </p:ext>
            </p:extLst>
          </p:nvPr>
        </p:nvGraphicFramePr>
        <p:xfrm>
          <a:off x="3835399" y="2552700"/>
          <a:ext cx="4170084" cy="2072640"/>
        </p:xfrm>
        <a:graphic>
          <a:graphicData uri="http://schemas.openxmlformats.org/drawingml/2006/table">
            <a:tbl>
              <a:tblPr firstRow="1" bandRow="1">
                <a:tableStyleId>{7DF18680-E054-41AD-8BC1-D1AEF772440D}</a:tableStyleId>
              </a:tblPr>
              <a:tblGrid>
                <a:gridCol w="1130301">
                  <a:extLst>
                    <a:ext uri="{9D8B030D-6E8A-4147-A177-3AD203B41FA5}">
                      <a16:colId xmlns:a16="http://schemas.microsoft.com/office/drawing/2014/main" val="20000"/>
                    </a:ext>
                  </a:extLst>
                </a:gridCol>
                <a:gridCol w="1324013">
                  <a:extLst>
                    <a:ext uri="{9D8B030D-6E8A-4147-A177-3AD203B41FA5}">
                      <a16:colId xmlns:a16="http://schemas.microsoft.com/office/drawing/2014/main" val="20001"/>
                    </a:ext>
                  </a:extLst>
                </a:gridCol>
                <a:gridCol w="1715770">
                  <a:extLst>
                    <a:ext uri="{9D8B030D-6E8A-4147-A177-3AD203B41FA5}">
                      <a16:colId xmlns:a16="http://schemas.microsoft.com/office/drawing/2014/main" val="20002"/>
                    </a:ext>
                  </a:extLst>
                </a:gridCol>
              </a:tblGrid>
              <a:tr h="526473">
                <a:tc>
                  <a:txBody>
                    <a:bodyPr/>
                    <a:lstStyle/>
                    <a:p>
                      <a:pPr algn="ctr"/>
                      <a:r>
                        <a:rPr lang="en-US" sz="2000" dirty="0"/>
                        <a:t>Sections</a:t>
                      </a:r>
                    </a:p>
                  </a:txBody>
                  <a:tcPr/>
                </a:tc>
                <a:tc>
                  <a:txBody>
                    <a:bodyPr/>
                    <a:lstStyle/>
                    <a:p>
                      <a:pPr algn="ctr"/>
                      <a:r>
                        <a:rPr lang="en-US" sz="2000" dirty="0"/>
                        <a:t>Number of students</a:t>
                      </a:r>
                    </a:p>
                  </a:txBody>
                  <a:tcPr/>
                </a:tc>
                <a:tc>
                  <a:txBody>
                    <a:bodyPr/>
                    <a:lstStyle/>
                    <a:p>
                      <a:pPr algn="ctr"/>
                      <a:r>
                        <a:rPr lang="en-US" sz="2000" dirty="0"/>
                        <a:t>Mean height (inches)</a:t>
                      </a:r>
                    </a:p>
                  </a:txBody>
                  <a:tcPr/>
                </a:tc>
                <a:extLst>
                  <a:ext uri="{0D108BD9-81ED-4DB2-BD59-A6C34878D82A}">
                    <a16:rowId xmlns:a16="http://schemas.microsoft.com/office/drawing/2014/main" val="10000"/>
                  </a:ext>
                </a:extLst>
              </a:tr>
              <a:tr h="332509">
                <a:tc>
                  <a:txBody>
                    <a:bodyPr/>
                    <a:lstStyle/>
                    <a:p>
                      <a:pPr algn="ctr"/>
                      <a:r>
                        <a:rPr lang="en-US" sz="2400" dirty="0"/>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40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62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32509">
                <a:tc>
                  <a:txBody>
                    <a:bodyPr/>
                    <a:lstStyle/>
                    <a:p>
                      <a:pPr algn="ctr"/>
                      <a:r>
                        <a:rPr lang="en-US" sz="2400" dirty="0"/>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37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58</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32509">
                <a:tc>
                  <a:txBody>
                    <a:bodyPr/>
                    <a:lstStyle/>
                    <a:p>
                      <a:pPr algn="ctr"/>
                      <a:r>
                        <a:rPr lang="en-US" sz="2400" dirty="0"/>
                        <a:t>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43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61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854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2800" dirty="0"/>
              <a:t>The mean weight of 10 students is 50 Kg when two students left the class the mean weight becomes 48 Kg. Find the mean weight of students who left the class?</a:t>
            </a:r>
          </a:p>
          <a:p>
            <a:pPr marL="457200" indent="-457200">
              <a:buFont typeface="+mj-lt"/>
              <a:buAutoNum type="arabicPeriod"/>
            </a:pPr>
            <a:r>
              <a:rPr lang="en-GB" sz="2800" dirty="0"/>
              <a:t>There are total 30 students in a class. On thursday,18 students took a math test and their mean marks was 80.  The remaining 12 students took a math test on Friday and their mean marks was 90. Find the mean marks of the entire class?</a:t>
            </a:r>
          </a:p>
          <a:p>
            <a:pPr marL="457200" indent="-457200">
              <a:buFont typeface="+mj-lt"/>
              <a:buAutoNum type="arabicPeriod"/>
            </a:pPr>
            <a:r>
              <a:rPr lang="en-US" sz="2800" dirty="0"/>
              <a:t>Ali took five Math tests during the semester and the mean of his test score was 85. If his mean after the first three was 83, What was the mean of his 4th and 5th tests</a:t>
            </a:r>
            <a:r>
              <a:rPr lang="en-GB" sz="2800" dirty="0"/>
              <a:t>.</a:t>
            </a:r>
          </a:p>
        </p:txBody>
      </p:sp>
      <p:sp>
        <p:nvSpPr>
          <p:cNvPr id="4" name="Footer Placeholder 3"/>
          <p:cNvSpPr>
            <a:spLocks noGrp="1"/>
          </p:cNvSpPr>
          <p:nvPr>
            <p:ph type="ftr" sz="quarter" idx="11"/>
          </p:nvPr>
        </p:nvSpPr>
        <p:spPr/>
        <p:txBody>
          <a:bodyPr/>
          <a:lstStyle/>
          <a:p>
            <a:endParaRPr lang="en-US" dirty="0"/>
          </a:p>
        </p:txBody>
      </p:sp>
      <p:sp>
        <p:nvSpPr>
          <p:cNvPr id="5" name="TextBox 4"/>
          <p:cNvSpPr txBox="1"/>
          <p:nvPr/>
        </p:nvSpPr>
        <p:spPr>
          <a:xfrm>
            <a:off x="2909048" y="2368678"/>
            <a:ext cx="2043952" cy="461665"/>
          </a:xfrm>
          <a:prstGeom prst="rect">
            <a:avLst/>
          </a:prstGeom>
          <a:solidFill>
            <a:srgbClr val="FFFF00"/>
          </a:solidFill>
        </p:spPr>
        <p:txBody>
          <a:bodyPr wrap="square" rtlCol="0">
            <a:spAutoFit/>
          </a:bodyPr>
          <a:lstStyle/>
          <a:p>
            <a:r>
              <a:rPr lang="en-GB" sz="2400" b="1" dirty="0">
                <a:solidFill>
                  <a:srgbClr val="FF0000"/>
                </a:solidFill>
              </a:rPr>
              <a:t>Answer = 58</a:t>
            </a:r>
          </a:p>
        </p:txBody>
      </p:sp>
      <p:sp>
        <p:nvSpPr>
          <p:cNvPr id="6" name="TextBox 5"/>
          <p:cNvSpPr txBox="1"/>
          <p:nvPr/>
        </p:nvSpPr>
        <p:spPr>
          <a:xfrm>
            <a:off x="2747682" y="3996331"/>
            <a:ext cx="2091017" cy="461665"/>
          </a:xfrm>
          <a:prstGeom prst="rect">
            <a:avLst/>
          </a:prstGeom>
          <a:solidFill>
            <a:srgbClr val="FFFF00"/>
          </a:solidFill>
        </p:spPr>
        <p:txBody>
          <a:bodyPr wrap="square" rtlCol="0">
            <a:spAutoFit/>
          </a:bodyPr>
          <a:lstStyle/>
          <a:p>
            <a:r>
              <a:rPr lang="en-GB" sz="2400" b="1" dirty="0">
                <a:solidFill>
                  <a:srgbClr val="FF0000"/>
                </a:solidFill>
              </a:rPr>
              <a:t>Answer = 84</a:t>
            </a:r>
          </a:p>
        </p:txBody>
      </p:sp>
      <p:sp>
        <p:nvSpPr>
          <p:cNvPr id="7" name="TextBox 6"/>
          <p:cNvSpPr txBox="1"/>
          <p:nvPr/>
        </p:nvSpPr>
        <p:spPr>
          <a:xfrm>
            <a:off x="3446930" y="5439318"/>
            <a:ext cx="1823570" cy="461665"/>
          </a:xfrm>
          <a:prstGeom prst="rect">
            <a:avLst/>
          </a:prstGeom>
          <a:solidFill>
            <a:srgbClr val="FFFF00"/>
          </a:solidFill>
        </p:spPr>
        <p:txBody>
          <a:bodyPr wrap="square" rtlCol="0">
            <a:spAutoFit/>
          </a:bodyPr>
          <a:lstStyle/>
          <a:p>
            <a:r>
              <a:rPr lang="en-GB" sz="2400" b="1" dirty="0">
                <a:solidFill>
                  <a:srgbClr val="FF0000"/>
                </a:solidFill>
              </a:rPr>
              <a:t>Answer = 88</a:t>
            </a:r>
          </a:p>
        </p:txBody>
      </p:sp>
    </p:spTree>
    <p:extLst>
      <p:ext uri="{BB962C8B-B14F-4D97-AF65-F5344CB8AC3E}">
        <p14:creationId xmlns:p14="http://schemas.microsoft.com/office/powerpoint/2010/main" val="8898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Geometric mean &amp; harmonic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8800" y="1506072"/>
                <a:ext cx="11290300" cy="5002304"/>
              </a:xfrm>
            </p:spPr>
            <p:txBody>
              <a:bodyPr>
                <a:noAutofit/>
              </a:bodyPr>
              <a:lstStyle/>
              <a:p>
                <a:r>
                  <a:rPr lang="en-GB" sz="2000" dirty="0"/>
                  <a:t>The </a:t>
                </a:r>
                <a:r>
                  <a:rPr lang="en-GB" sz="2400" b="1" u="sng" dirty="0"/>
                  <a:t>Geometric Mean</a:t>
                </a:r>
                <a:r>
                  <a:rPr lang="en-GB" sz="2000" dirty="0"/>
                  <a:t> (G.M) of a set of n positive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𝑛</m:t>
                        </m:r>
                      </m:sub>
                    </m:sSub>
                  </m:oMath>
                </a14:m>
                <a:r>
                  <a:rPr lang="en-GB" sz="2000" dirty="0"/>
                  <a:t> is the positive n</a:t>
                </a:r>
                <a:r>
                  <a:rPr lang="en-GB" sz="2000" baseline="30000" dirty="0"/>
                  <a:t>th</a:t>
                </a:r>
                <a:r>
                  <a:rPr lang="en-GB" sz="2000" dirty="0"/>
                  <a:t> root of the product of the values.</a:t>
                </a:r>
                <a14:m>
                  <m:oMath xmlns:m="http://schemas.openxmlformats.org/officeDocument/2006/math">
                    <m:r>
                      <a:rPr lang="en-GB" sz="2800">
                        <a:solidFill>
                          <a:srgbClr val="0D15BB"/>
                        </a:solidFill>
                        <a:latin typeface="Cambria Math" panose="02040503050406030204" pitchFamily="18" charset="0"/>
                      </a:rPr>
                      <m:t> </m:t>
                    </m:r>
                    <m:r>
                      <a:rPr lang="en-GB" sz="2800" b="1" i="1">
                        <a:solidFill>
                          <a:srgbClr val="0D15BB"/>
                        </a:solidFill>
                        <a:latin typeface="Cambria Math" panose="02040503050406030204" pitchFamily="18" charset="0"/>
                      </a:rPr>
                      <m:t>                     </m:t>
                    </m:r>
                  </m:oMath>
                </a14:m>
                <a:endParaRPr lang="en-GB" sz="2800" b="1" i="1" dirty="0">
                  <a:solidFill>
                    <a:srgbClr val="0D15BB"/>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400" b="1" i="1">
                          <a:solidFill>
                            <a:srgbClr val="0D15BB"/>
                          </a:solidFill>
                          <a:latin typeface="Cambria Math" panose="02040503050406030204" pitchFamily="18" charset="0"/>
                        </a:rPr>
                        <m:t>𝑮</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𝑴</m:t>
                      </m:r>
                      <m:r>
                        <a:rPr lang="en-GB" sz="2400" b="1" i="1">
                          <a:solidFill>
                            <a:srgbClr val="0D15BB"/>
                          </a:solidFill>
                          <a:latin typeface="Cambria Math" panose="02040503050406030204" pitchFamily="18" charset="0"/>
                        </a:rPr>
                        <m:t>= </m:t>
                      </m:r>
                      <m:sSup>
                        <m:sSupPr>
                          <m:ctrlPr>
                            <a:rPr lang="en-GB" sz="2400" b="1" i="1">
                              <a:solidFill>
                                <a:srgbClr val="0D15BB"/>
                              </a:solidFill>
                              <a:latin typeface="Cambria Math" panose="02040503050406030204" pitchFamily="18" charset="0"/>
                            </a:rPr>
                          </m:ctrlPr>
                        </m:sSupPr>
                        <m:e>
                          <m:d>
                            <m:dPr>
                              <m:ctrlPr>
                                <a:rPr lang="en-GB" sz="2400" b="1" i="1">
                                  <a:solidFill>
                                    <a:srgbClr val="0D15BB"/>
                                  </a:solidFill>
                                  <a:latin typeface="Cambria Math" panose="02040503050406030204" pitchFamily="18" charset="0"/>
                                </a:rPr>
                              </m:ctrlPr>
                            </m:dPr>
                            <m:e>
                              <m:nary>
                                <m:naryPr>
                                  <m:chr m:val="∏"/>
                                  <m:ctrlPr>
                                    <a:rPr lang="en-GB"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sSub>
                                    <m:sSubPr>
                                      <m:ctrlPr>
                                        <a:rPr lang="en-GB"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e>
                              </m:nary>
                            </m:e>
                          </m:d>
                        </m:e>
                        <m:sup>
                          <m:f>
                            <m:fPr>
                              <m:type m:val="skw"/>
                              <m:ctrlPr>
                                <a:rPr lang="en-GB" sz="2400" b="1" i="1">
                                  <a:solidFill>
                                    <a:srgbClr val="0D15BB"/>
                                  </a:solidFill>
                                  <a:latin typeface="Cambria Math" panose="02040503050406030204" pitchFamily="18" charset="0"/>
                                </a:rPr>
                              </m:ctrlPr>
                            </m:fPr>
                            <m:num>
                              <m:r>
                                <a:rPr lang="en-GB" sz="2400" b="1" i="1">
                                  <a:solidFill>
                                    <a:srgbClr val="0D15BB"/>
                                  </a:solidFill>
                                  <a:latin typeface="Cambria Math" panose="02040503050406030204" pitchFamily="18" charset="0"/>
                                </a:rPr>
                                <m:t>𝟏</m:t>
                              </m:r>
                            </m:num>
                            <m:den>
                              <m:r>
                                <a:rPr lang="en-GB" sz="2400" b="1" i="1">
                                  <a:solidFill>
                                    <a:srgbClr val="0D15BB"/>
                                  </a:solidFill>
                                  <a:latin typeface="Cambria Math" panose="02040503050406030204" pitchFamily="18" charset="0"/>
                                </a:rPr>
                                <m:t>𝒏</m:t>
                              </m:r>
                            </m:den>
                          </m:f>
                        </m:sup>
                      </m:sSup>
                    </m:oMath>
                  </m:oMathPara>
                </a14:m>
                <a:endParaRPr lang="en-GB" sz="2400" b="1" i="1" dirty="0">
                  <a:solidFill>
                    <a:srgbClr val="0D15BB"/>
                  </a:solidFill>
                  <a:latin typeface="Cambria Math" panose="02040503050406030204" pitchFamily="18" charset="0"/>
                </a:endParaRPr>
              </a:p>
              <a:p>
                <a:pPr marL="0" indent="0">
                  <a:buNone/>
                </a:pPr>
                <a:endParaRPr lang="en-US" sz="2400" b="1" i="1" dirty="0">
                  <a:solidFill>
                    <a:srgbClr val="0D15BB"/>
                  </a:solidFill>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sz="2400" b="1" i="1">
                          <a:solidFill>
                            <a:srgbClr val="0D15BB"/>
                          </a:solidFill>
                          <a:latin typeface="Cambria Math" panose="02040503050406030204" pitchFamily="18" charset="0"/>
                        </a:rPr>
                        <m:t>𝑮</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𝑴</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𝑨𝒏𝒕𝒊𝒍𝒐𝒈</m:t>
                      </m:r>
                      <m:d>
                        <m:dPr>
                          <m:ctrlPr>
                            <a:rPr lang="en-US" sz="2400" b="1" i="1">
                              <a:solidFill>
                                <a:srgbClr val="0D15BB"/>
                              </a:solidFill>
                              <a:latin typeface="Cambria Math" panose="02040503050406030204" pitchFamily="18" charset="0"/>
                            </a:rPr>
                          </m:ctrlPr>
                        </m:dPr>
                        <m:e>
                          <m:f>
                            <m:fPr>
                              <m:ctrlPr>
                                <a:rPr lang="en-US" sz="2400" b="1" i="1">
                                  <a:solidFill>
                                    <a:srgbClr val="0D15BB"/>
                                  </a:solidFill>
                                  <a:latin typeface="Cambria Math" panose="02040503050406030204" pitchFamily="18" charset="0"/>
                                </a:rPr>
                              </m:ctrlPr>
                            </m:fPr>
                            <m:num>
                              <m:nary>
                                <m:naryPr>
                                  <m:chr m:val="∑"/>
                                  <m:limLoc m:val="undOvr"/>
                                  <m:ctrlPr>
                                    <a:rPr lang="en-US" sz="2400" b="1" i="1">
                                      <a:solidFill>
                                        <a:srgbClr val="0D15BB"/>
                                      </a:solidFill>
                                      <a:latin typeface="Cambria Math" panose="02040503050406030204" pitchFamily="18" charset="0"/>
                                    </a:rPr>
                                  </m:ctrlPr>
                                </m:naryPr>
                                <m:sub>
                                  <m:r>
                                    <a:rPr lang="en-US" sz="2400" b="1" i="1">
                                      <a:solidFill>
                                        <a:srgbClr val="0D15BB"/>
                                      </a:solidFill>
                                      <a:latin typeface="Cambria Math" panose="02040503050406030204" pitchFamily="18" charset="0"/>
                                    </a:rPr>
                                    <m:t>𝒊</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sub>
                                <m:sup>
                                  <m:r>
                                    <a:rPr lang="en-US" sz="2400" b="1" i="1">
                                      <a:solidFill>
                                        <a:srgbClr val="0D15BB"/>
                                      </a:solidFill>
                                      <a:latin typeface="Cambria Math" panose="02040503050406030204" pitchFamily="18" charset="0"/>
                                    </a:rPr>
                                    <m:t>𝒏</m:t>
                                  </m:r>
                                </m:sup>
                                <m:e>
                                  <m:sSub>
                                    <m:sSubPr>
                                      <m:ctrlPr>
                                        <a:rPr lang="en-US" sz="2400" b="1" i="1">
                                          <a:solidFill>
                                            <a:srgbClr val="0D15BB"/>
                                          </a:solidFill>
                                          <a:latin typeface="Cambria Math" panose="02040503050406030204" pitchFamily="18" charset="0"/>
                                        </a:rPr>
                                      </m:ctrlPr>
                                    </m:sSubPr>
                                    <m:e>
                                      <m:r>
                                        <a:rPr lang="en-US" sz="2400" b="1" i="1">
                                          <a:solidFill>
                                            <a:srgbClr val="0D15BB"/>
                                          </a:solidFill>
                                          <a:latin typeface="Cambria Math" panose="02040503050406030204" pitchFamily="18" charset="0"/>
                                        </a:rPr>
                                        <m:t>𝑳𝒐𝒈</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𝑿</m:t>
                                      </m:r>
                                    </m:e>
                                    <m:sub>
                                      <m:r>
                                        <a:rPr lang="en-US" sz="2400" b="1" i="1">
                                          <a:solidFill>
                                            <a:srgbClr val="0D15BB"/>
                                          </a:solidFill>
                                          <a:latin typeface="Cambria Math" panose="02040503050406030204" pitchFamily="18" charset="0"/>
                                        </a:rPr>
                                        <m:t>𝒊</m:t>
                                      </m:r>
                                    </m:sub>
                                  </m:sSub>
                                </m:e>
                              </m:nary>
                            </m:num>
                            <m:den>
                              <m:r>
                                <a:rPr lang="en-US" sz="2400" b="1" i="1">
                                  <a:solidFill>
                                    <a:srgbClr val="0D15BB"/>
                                  </a:solidFill>
                                  <a:latin typeface="Cambria Math" panose="02040503050406030204" pitchFamily="18" charset="0"/>
                                </a:rPr>
                                <m:t>𝒏</m:t>
                              </m:r>
                            </m:den>
                          </m:f>
                        </m:e>
                      </m:d>
                    </m:oMath>
                  </m:oMathPara>
                </a14:m>
                <a:endParaRPr lang="en-GB" sz="1600" dirty="0"/>
              </a:p>
              <a:p>
                <a:r>
                  <a:rPr lang="en-GB" sz="2400" dirty="0"/>
                  <a:t>The </a:t>
                </a:r>
                <a:r>
                  <a:rPr lang="en-GB" sz="2400" b="1" u="sng" dirty="0"/>
                  <a:t>Harmonic Mean</a:t>
                </a:r>
                <a:r>
                  <a:rPr lang="en-GB" sz="2400" dirty="0"/>
                  <a:t> (H) of a set of n values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𝑛</m:t>
                        </m:r>
                      </m:sub>
                    </m:sSub>
                  </m:oMath>
                </a14:m>
                <a:r>
                  <a:rPr lang="en-GB" sz="2400" dirty="0"/>
                  <a:t> is defined as the reciprocal of the arithmetic mean of the reciprocals of the values.</a:t>
                </a:r>
              </a:p>
              <a:p>
                <a:endParaRPr lang="en-GB" sz="2000" dirty="0"/>
              </a:p>
              <a:p>
                <a:pPr marL="0" indent="0">
                  <a:buNone/>
                </a:pPr>
                <a14:m>
                  <m:oMathPara xmlns:m="http://schemas.openxmlformats.org/officeDocument/2006/math">
                    <m:oMathParaPr>
                      <m:jc m:val="centerGroup"/>
                    </m:oMathParaPr>
                    <m:oMath xmlns:m="http://schemas.openxmlformats.org/officeDocument/2006/math">
                      <m:r>
                        <a:rPr lang="en-US" sz="2400" b="1" i="1">
                          <a:solidFill>
                            <a:srgbClr val="0D15BB"/>
                          </a:solidFill>
                          <a:latin typeface="Cambria Math" panose="02040503050406030204" pitchFamily="18" charset="0"/>
                        </a:rPr>
                        <m:t>𝑯</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𝑴</m:t>
                      </m:r>
                      <m:r>
                        <a:rPr lang="en-US" sz="2400" b="1" i="1">
                          <a:solidFill>
                            <a:srgbClr val="0D15BB"/>
                          </a:solidFill>
                          <a:latin typeface="Cambria Math" panose="02040503050406030204" pitchFamily="18" charset="0"/>
                        </a:rPr>
                        <m:t>= </m:t>
                      </m:r>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𝒏</m:t>
                          </m:r>
                        </m:num>
                        <m:den>
                          <m:nary>
                            <m:naryPr>
                              <m:chr m:val="∑"/>
                              <m:limLoc m:val="undOvr"/>
                              <m:ctrlPr>
                                <a:rPr lang="en-US" sz="2400" b="1" i="1">
                                  <a:solidFill>
                                    <a:srgbClr val="0D15BB"/>
                                  </a:solidFill>
                                  <a:latin typeface="Cambria Math" panose="02040503050406030204" pitchFamily="18" charset="0"/>
                                </a:rPr>
                              </m:ctrlPr>
                            </m:naryPr>
                            <m:sub>
                              <m:r>
                                <a:rPr lang="en-US" sz="2400" b="1" i="1">
                                  <a:solidFill>
                                    <a:srgbClr val="0D15BB"/>
                                  </a:solidFill>
                                  <a:latin typeface="Cambria Math" panose="02040503050406030204" pitchFamily="18" charset="0"/>
                                </a:rPr>
                                <m:t>𝒊</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sub>
                            <m:sup>
                              <m:r>
                                <a:rPr lang="en-US" sz="2400" b="1" i="1">
                                  <a:solidFill>
                                    <a:srgbClr val="0D15BB"/>
                                  </a:solidFill>
                                  <a:latin typeface="Cambria Math" panose="02040503050406030204" pitchFamily="18" charset="0"/>
                                </a:rPr>
                                <m:t>𝒏</m:t>
                              </m:r>
                            </m:sup>
                            <m:e>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𝟏</m:t>
                                  </m:r>
                                </m:num>
                                <m:den>
                                  <m:sSub>
                                    <m:sSubPr>
                                      <m:ctrlPr>
                                        <a:rPr lang="en-US" sz="2400" b="1" i="1">
                                          <a:solidFill>
                                            <a:srgbClr val="0D15BB"/>
                                          </a:solidFill>
                                          <a:latin typeface="Cambria Math" panose="02040503050406030204" pitchFamily="18" charset="0"/>
                                        </a:rPr>
                                      </m:ctrlPr>
                                    </m:sSubPr>
                                    <m:e>
                                      <m:r>
                                        <a:rPr lang="en-US" sz="2400" b="1" i="1">
                                          <a:solidFill>
                                            <a:srgbClr val="0D15BB"/>
                                          </a:solidFill>
                                          <a:latin typeface="Cambria Math" panose="02040503050406030204" pitchFamily="18" charset="0"/>
                                        </a:rPr>
                                        <m:t>𝑿</m:t>
                                      </m:r>
                                    </m:e>
                                    <m:sub>
                                      <m:r>
                                        <a:rPr lang="en-US" sz="2400" b="1" i="1">
                                          <a:solidFill>
                                            <a:srgbClr val="0D15BB"/>
                                          </a:solidFill>
                                          <a:latin typeface="Cambria Math" panose="02040503050406030204" pitchFamily="18" charset="0"/>
                                        </a:rPr>
                                        <m:t>𝒊</m:t>
                                      </m:r>
                                    </m:sub>
                                  </m:sSub>
                                </m:den>
                              </m:f>
                            </m:e>
                          </m:nary>
                        </m:den>
                      </m:f>
                    </m:oMath>
                  </m:oMathPara>
                </a14:m>
                <a:endParaRPr lang="en-GB" sz="1600" dirty="0"/>
              </a:p>
              <a:p>
                <a:endParaRPr lang="en-GB" sz="1600" dirty="0"/>
              </a:p>
              <a:p>
                <a:pPr marL="0" indent="0">
                  <a:buNone/>
                </a:pPr>
                <a:r>
                  <a:rPr lang="en-GB" sz="1600" dirty="0"/>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8800" y="1506072"/>
                <a:ext cx="11290300" cy="5002304"/>
              </a:xfrm>
              <a:blipFill rotWithShape="0">
                <a:blip r:embed="rId2"/>
                <a:stretch>
                  <a:fillRect l="-756" t="-1705" b="-1583"/>
                </a:stretch>
              </a:blipFill>
            </p:spPr>
            <p:txBody>
              <a:bodyPr/>
              <a:lstStyle/>
              <a:p>
                <a:r>
                  <a:rPr lang="en-US">
                    <a:noFill/>
                  </a:rPr>
                  <a:t> </a:t>
                </a:r>
              </a:p>
            </p:txBody>
          </p:sp>
        </mc:Fallback>
      </mc:AlternateContent>
    </p:spTree>
    <p:extLst>
      <p:ext uri="{BB962C8B-B14F-4D97-AF65-F5344CB8AC3E}">
        <p14:creationId xmlns:p14="http://schemas.microsoft.com/office/powerpoint/2010/main" val="69729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508000" y="1508028"/>
            <a:ext cx="10693400" cy="1087256"/>
          </a:xfrm>
        </p:spPr>
        <p:txBody>
          <a:bodyPr>
            <a:normAutofit/>
          </a:bodyPr>
          <a:lstStyle/>
          <a:p>
            <a:pPr marL="0" indent="0">
              <a:buNone/>
            </a:pPr>
            <a:r>
              <a:rPr lang="en-GB" dirty="0"/>
              <a:t>Find Geometric Mean and Harmonic Mean from the following data?</a:t>
            </a:r>
          </a:p>
        </p:txBody>
      </p:sp>
      <p:graphicFrame>
        <p:nvGraphicFramePr>
          <p:cNvPr id="6" name="Table 5"/>
          <p:cNvGraphicFramePr>
            <a:graphicFrameLocks noGrp="1"/>
          </p:cNvGraphicFramePr>
          <p:nvPr>
            <p:extLst>
              <p:ext uri="{D42A27DB-BD31-4B8C-83A1-F6EECF244321}">
                <p14:modId xmlns:p14="http://schemas.microsoft.com/office/powerpoint/2010/main" val="2374867780"/>
              </p:ext>
            </p:extLst>
          </p:nvPr>
        </p:nvGraphicFramePr>
        <p:xfrm>
          <a:off x="1041382" y="2507127"/>
          <a:ext cx="1244618" cy="3847953"/>
        </p:xfrm>
        <a:graphic>
          <a:graphicData uri="http://schemas.openxmlformats.org/drawingml/2006/table">
            <a:tbl>
              <a:tblPr firstRow="1" bandRow="1">
                <a:tableStyleId>{5C22544A-7EE6-4342-B048-85BDC9FD1C3A}</a:tableStyleId>
              </a:tblPr>
              <a:tblGrid>
                <a:gridCol w="1244618">
                  <a:extLst>
                    <a:ext uri="{9D8B030D-6E8A-4147-A177-3AD203B41FA5}">
                      <a16:colId xmlns:a16="http://schemas.microsoft.com/office/drawing/2014/main" val="20000"/>
                    </a:ext>
                  </a:extLst>
                </a:gridCol>
              </a:tblGrid>
              <a:tr h="487210">
                <a:tc>
                  <a:txBody>
                    <a:bodyPr/>
                    <a:lstStyle/>
                    <a:p>
                      <a:pPr algn="ctr"/>
                      <a:r>
                        <a:rPr lang="en-US" sz="2400" b="1" dirty="0"/>
                        <a:t>X</a:t>
                      </a:r>
                    </a:p>
                  </a:txBody>
                  <a:tcPr/>
                </a:tc>
                <a:extLst>
                  <a:ext uri="{0D108BD9-81ED-4DB2-BD59-A6C34878D82A}">
                    <a16:rowId xmlns:a16="http://schemas.microsoft.com/office/drawing/2014/main" val="10000"/>
                  </a:ext>
                </a:extLst>
              </a:tr>
              <a:tr h="422249">
                <a:tc>
                  <a:txBody>
                    <a:bodyPr/>
                    <a:lstStyle/>
                    <a:p>
                      <a:pPr algn="r" fontAlgn="b"/>
                      <a:r>
                        <a:rPr lang="en-US" sz="2400" b="0" i="0" u="none" strike="noStrike">
                          <a:solidFill>
                            <a:srgbClr val="000000"/>
                          </a:solidFill>
                          <a:effectLst/>
                          <a:latin typeface="Times New Roman" panose="02020603050405020304" pitchFamily="18" charset="0"/>
                        </a:rPr>
                        <a:t>3</a:t>
                      </a:r>
                    </a:p>
                  </a:txBody>
                  <a:tcPr marL="9525" marR="9525" marT="9525" marB="0" anchor="b"/>
                </a:tc>
                <a:extLst>
                  <a:ext uri="{0D108BD9-81ED-4DB2-BD59-A6C34878D82A}">
                    <a16:rowId xmlns:a16="http://schemas.microsoft.com/office/drawing/2014/main" val="10001"/>
                  </a:ext>
                </a:extLst>
              </a:tr>
              <a:tr h="422249">
                <a:tc>
                  <a:txBody>
                    <a:bodyPr/>
                    <a:lstStyle/>
                    <a:p>
                      <a:pPr algn="r" fontAlgn="b"/>
                      <a:r>
                        <a:rPr lang="en-US" sz="2400" b="0" i="0" u="none" strike="noStrike">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val="10002"/>
                  </a:ext>
                </a:extLst>
              </a:tr>
              <a:tr h="422249">
                <a:tc>
                  <a:txBody>
                    <a:bodyPr/>
                    <a:lstStyle/>
                    <a:p>
                      <a:pPr algn="r" fontAlgn="b"/>
                      <a:r>
                        <a:rPr lang="en-US" sz="24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a16="http://schemas.microsoft.com/office/drawing/2014/main" val="10003"/>
                  </a:ext>
                </a:extLst>
              </a:tr>
              <a:tr h="422249">
                <a:tc>
                  <a:txBody>
                    <a:bodyPr/>
                    <a:lstStyle/>
                    <a:p>
                      <a:pPr algn="r" fontAlgn="b"/>
                      <a:r>
                        <a:rPr lang="en-US" sz="24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a16="http://schemas.microsoft.com/office/drawing/2014/main" val="10004"/>
                  </a:ext>
                </a:extLst>
              </a:tr>
              <a:tr h="422249">
                <a:tc>
                  <a:txBody>
                    <a:bodyPr/>
                    <a:lstStyle/>
                    <a:p>
                      <a:pPr algn="r" fontAlgn="b"/>
                      <a:r>
                        <a:rPr lang="en-US" sz="2400" b="0" i="0" u="none" strike="noStrike">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val="10005"/>
                  </a:ext>
                </a:extLst>
              </a:tr>
              <a:tr h="406218">
                <a:tc>
                  <a:txBody>
                    <a:bodyPr/>
                    <a:lstStyle/>
                    <a:p>
                      <a:pPr algn="r" fontAlgn="b"/>
                      <a:r>
                        <a:rPr lang="en-US" sz="2400" b="0" i="0" u="none" strike="noStrike" dirty="0">
                          <a:solidFill>
                            <a:srgbClr val="000000"/>
                          </a:solidFill>
                          <a:effectLst/>
                          <a:latin typeface="Times New Roman" panose="02020603050405020304" pitchFamily="18" charset="0"/>
                        </a:rPr>
                        <a:t>10</a:t>
                      </a:r>
                    </a:p>
                  </a:txBody>
                  <a:tcPr marL="9525" marR="9525" marT="9525" marB="0" anchor="b"/>
                </a:tc>
                <a:extLst>
                  <a:ext uri="{0D108BD9-81ED-4DB2-BD59-A6C34878D82A}">
                    <a16:rowId xmlns:a16="http://schemas.microsoft.com/office/drawing/2014/main" val="10006"/>
                  </a:ext>
                </a:extLst>
              </a:tr>
              <a:tr h="403069">
                <a:tc>
                  <a:txBody>
                    <a:bodyPr/>
                    <a:lstStyle/>
                    <a:p>
                      <a:pPr algn="r" fontAlgn="b"/>
                      <a:r>
                        <a:rPr lang="en-US" sz="2400" b="0" i="0" u="none" strike="noStrike" dirty="0">
                          <a:solidFill>
                            <a:srgbClr val="000000"/>
                          </a:solidFill>
                          <a:effectLst/>
                          <a:latin typeface="Times New Roman" panose="02020603050405020304" pitchFamily="18" charset="0"/>
                        </a:rPr>
                        <a:t>12</a:t>
                      </a:r>
                    </a:p>
                  </a:txBody>
                  <a:tcPr marL="9525" marR="9525" marT="9525" marB="0" anchor="b"/>
                </a:tc>
                <a:extLst>
                  <a:ext uri="{0D108BD9-81ED-4DB2-BD59-A6C34878D82A}">
                    <a16:rowId xmlns:a16="http://schemas.microsoft.com/office/drawing/2014/main" val="10007"/>
                  </a:ext>
                </a:extLst>
              </a:tr>
              <a:tr h="440211">
                <a:tc>
                  <a:txBody>
                    <a:bodyPr/>
                    <a:lstStyle/>
                    <a:p>
                      <a:pPr algn="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49</a:t>
                      </a:r>
                    </a:p>
                  </a:txBody>
                  <a:tcPr marL="9525" marR="9525" marT="9525" marB="0" anchor="b"/>
                </a:tc>
                <a:extLst>
                  <a:ext uri="{0D108BD9-81ED-4DB2-BD59-A6C34878D82A}">
                    <a16:rowId xmlns:a16="http://schemas.microsoft.com/office/drawing/2014/main" val="100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34494837"/>
              </p:ext>
            </p:extLst>
          </p:nvPr>
        </p:nvGraphicFramePr>
        <p:xfrm>
          <a:off x="2298700" y="2496204"/>
          <a:ext cx="1536700" cy="3853795"/>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20000"/>
                    </a:ext>
                  </a:extLst>
                </a:gridCol>
              </a:tblGrid>
              <a:tr h="509906">
                <a:tc>
                  <a:txBody>
                    <a:bodyPr/>
                    <a:lstStyle/>
                    <a:p>
                      <a:pPr algn="ctr"/>
                      <a:r>
                        <a:rPr lang="en-GB" sz="2400" b="1" dirty="0"/>
                        <a:t>Log (X)</a:t>
                      </a:r>
                      <a:endParaRPr lang="en-US" sz="2400" b="1" dirty="0"/>
                    </a:p>
                  </a:txBody>
                  <a:tcPr/>
                </a:tc>
                <a:extLst>
                  <a:ext uri="{0D108BD9-81ED-4DB2-BD59-A6C34878D82A}">
                    <a16:rowId xmlns:a16="http://schemas.microsoft.com/office/drawing/2014/main" val="10000"/>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0.477</a:t>
                      </a:r>
                    </a:p>
                  </a:txBody>
                  <a:tcPr marL="9525" marR="9525" marT="9525" marB="0"/>
                </a:tc>
                <a:extLst>
                  <a:ext uri="{0D108BD9-81ED-4DB2-BD59-A6C34878D82A}">
                    <a16:rowId xmlns:a16="http://schemas.microsoft.com/office/drawing/2014/main" val="10001"/>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0.699</a:t>
                      </a:r>
                    </a:p>
                  </a:txBody>
                  <a:tcPr marL="9525" marR="9525" marT="9525" marB="0"/>
                </a:tc>
                <a:extLst>
                  <a:ext uri="{0D108BD9-81ED-4DB2-BD59-A6C34878D82A}">
                    <a16:rowId xmlns:a16="http://schemas.microsoft.com/office/drawing/2014/main" val="10002"/>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0.778</a:t>
                      </a:r>
                    </a:p>
                  </a:txBody>
                  <a:tcPr marL="9525" marR="9525" marT="9525" marB="0"/>
                </a:tc>
                <a:extLst>
                  <a:ext uri="{0D108BD9-81ED-4DB2-BD59-A6C34878D82A}">
                    <a16:rowId xmlns:a16="http://schemas.microsoft.com/office/drawing/2014/main" val="10003"/>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0.778</a:t>
                      </a:r>
                    </a:p>
                  </a:txBody>
                  <a:tcPr marL="9525" marR="9525" marT="9525" marB="0"/>
                </a:tc>
                <a:extLst>
                  <a:ext uri="{0D108BD9-81ED-4DB2-BD59-A6C34878D82A}">
                    <a16:rowId xmlns:a16="http://schemas.microsoft.com/office/drawing/2014/main" val="10004"/>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0.845</a:t>
                      </a:r>
                    </a:p>
                  </a:txBody>
                  <a:tcPr marL="9525" marR="9525" marT="9525" marB="0"/>
                </a:tc>
                <a:extLst>
                  <a:ext uri="{0D108BD9-81ED-4DB2-BD59-A6C34878D82A}">
                    <a16:rowId xmlns:a16="http://schemas.microsoft.com/office/drawing/2014/main" val="10005"/>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1.000</a:t>
                      </a:r>
                    </a:p>
                  </a:txBody>
                  <a:tcPr marL="9525" marR="9525" marT="9525" marB="0"/>
                </a:tc>
                <a:extLst>
                  <a:ext uri="{0D108BD9-81ED-4DB2-BD59-A6C34878D82A}">
                    <a16:rowId xmlns:a16="http://schemas.microsoft.com/office/drawing/2014/main" val="10006"/>
                  </a:ext>
                </a:extLst>
              </a:tr>
              <a:tr h="416661">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1.079</a:t>
                      </a:r>
                    </a:p>
                  </a:txBody>
                  <a:tcPr marL="9525" marR="9525" marT="9525" marB="0"/>
                </a:tc>
                <a:extLst>
                  <a:ext uri="{0D108BD9-81ED-4DB2-BD59-A6C34878D82A}">
                    <a16:rowId xmlns:a16="http://schemas.microsoft.com/office/drawing/2014/main" val="10007"/>
                  </a:ext>
                </a:extLst>
              </a:tr>
              <a:tr h="427262">
                <a:tc>
                  <a:txBody>
                    <a:bodyPr/>
                    <a:lstStyle/>
                    <a:p>
                      <a:pPr algn="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5.6567</a:t>
                      </a:r>
                    </a:p>
                  </a:txBody>
                  <a:tcPr marL="9525" marR="9525" marT="9525" marB="0" anchor="b"/>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4040917"/>
              </p:ext>
            </p:extLst>
          </p:nvPr>
        </p:nvGraphicFramePr>
        <p:xfrm>
          <a:off x="3860800" y="2501157"/>
          <a:ext cx="1282700" cy="3848845"/>
        </p:xfrm>
        <a:graphic>
          <a:graphicData uri="http://schemas.openxmlformats.org/drawingml/2006/table">
            <a:tbl>
              <a:tblPr firstRow="1" bandRow="1">
                <a:tableStyleId>{5C22544A-7EE6-4342-B048-85BDC9FD1C3A}</a:tableStyleId>
              </a:tblPr>
              <a:tblGrid>
                <a:gridCol w="1282700">
                  <a:extLst>
                    <a:ext uri="{9D8B030D-6E8A-4147-A177-3AD203B41FA5}">
                      <a16:colId xmlns:a16="http://schemas.microsoft.com/office/drawing/2014/main" val="20000"/>
                    </a:ext>
                  </a:extLst>
                </a:gridCol>
              </a:tblGrid>
              <a:tr h="505246">
                <a:tc>
                  <a:txBody>
                    <a:bodyPr/>
                    <a:lstStyle/>
                    <a:p>
                      <a:pPr algn="ctr"/>
                      <a:r>
                        <a:rPr lang="en-GB" sz="2400" b="1" dirty="0"/>
                        <a:t>1/X</a:t>
                      </a:r>
                      <a:endParaRPr lang="en-US" sz="2400" b="1" dirty="0"/>
                    </a:p>
                  </a:txBody>
                  <a:tcPr/>
                </a:tc>
                <a:extLst>
                  <a:ext uri="{0D108BD9-81ED-4DB2-BD59-A6C34878D82A}">
                    <a16:rowId xmlns:a16="http://schemas.microsoft.com/office/drawing/2014/main" val="10000"/>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0.333</a:t>
                      </a:r>
                    </a:p>
                  </a:txBody>
                  <a:tcPr marL="9525" marR="9525" marT="9525" marB="0"/>
                </a:tc>
                <a:extLst>
                  <a:ext uri="{0D108BD9-81ED-4DB2-BD59-A6C34878D82A}">
                    <a16:rowId xmlns:a16="http://schemas.microsoft.com/office/drawing/2014/main" val="10001"/>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0.200</a:t>
                      </a:r>
                    </a:p>
                  </a:txBody>
                  <a:tcPr marL="9525" marR="9525" marT="9525" marB="0"/>
                </a:tc>
                <a:extLst>
                  <a:ext uri="{0D108BD9-81ED-4DB2-BD59-A6C34878D82A}">
                    <a16:rowId xmlns:a16="http://schemas.microsoft.com/office/drawing/2014/main" val="10002"/>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0.167</a:t>
                      </a:r>
                    </a:p>
                  </a:txBody>
                  <a:tcPr marL="9525" marR="9525" marT="9525" marB="0"/>
                </a:tc>
                <a:extLst>
                  <a:ext uri="{0D108BD9-81ED-4DB2-BD59-A6C34878D82A}">
                    <a16:rowId xmlns:a16="http://schemas.microsoft.com/office/drawing/2014/main" val="10003"/>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0.167</a:t>
                      </a:r>
                    </a:p>
                  </a:txBody>
                  <a:tcPr marL="9525" marR="9525" marT="9525" marB="0"/>
                </a:tc>
                <a:extLst>
                  <a:ext uri="{0D108BD9-81ED-4DB2-BD59-A6C34878D82A}">
                    <a16:rowId xmlns:a16="http://schemas.microsoft.com/office/drawing/2014/main" val="10004"/>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0.143</a:t>
                      </a:r>
                    </a:p>
                  </a:txBody>
                  <a:tcPr marL="9525" marR="9525" marT="9525" marB="0"/>
                </a:tc>
                <a:extLst>
                  <a:ext uri="{0D108BD9-81ED-4DB2-BD59-A6C34878D82A}">
                    <a16:rowId xmlns:a16="http://schemas.microsoft.com/office/drawing/2014/main" val="10005"/>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0.100</a:t>
                      </a:r>
                    </a:p>
                  </a:txBody>
                  <a:tcPr marL="9525" marR="9525" marT="9525" marB="0"/>
                </a:tc>
                <a:extLst>
                  <a:ext uri="{0D108BD9-81ED-4DB2-BD59-A6C34878D82A}">
                    <a16:rowId xmlns:a16="http://schemas.microsoft.com/office/drawing/2014/main" val="10006"/>
                  </a:ext>
                </a:extLst>
              </a:tr>
              <a:tr h="416625">
                <a:tc>
                  <a:txBody>
                    <a:bodyPr/>
                    <a:lstStyle/>
                    <a:p>
                      <a:pPr algn="r" rtl="0" fontAlgn="t"/>
                      <a:r>
                        <a:rPr lang="en-US" sz="2400" b="0" i="0" u="none" strike="noStrike" dirty="0">
                          <a:solidFill>
                            <a:srgbClr val="000000"/>
                          </a:solidFill>
                          <a:effectLst/>
                          <a:latin typeface="Times New Roman" panose="02020603050405020304" pitchFamily="18" charset="0"/>
                          <a:cs typeface="Times New Roman" panose="02020603050405020304" pitchFamily="18" charset="0"/>
                        </a:rPr>
                        <a:t>0.083</a:t>
                      </a:r>
                    </a:p>
                  </a:txBody>
                  <a:tcPr marL="9525" marR="9525" marT="9525" marB="0"/>
                </a:tc>
                <a:extLst>
                  <a:ext uri="{0D108BD9-81ED-4DB2-BD59-A6C34878D82A}">
                    <a16:rowId xmlns:a16="http://schemas.microsoft.com/office/drawing/2014/main" val="10007"/>
                  </a:ext>
                </a:extLst>
              </a:tr>
              <a:tr h="427224">
                <a:tc>
                  <a:txBody>
                    <a:bodyPr/>
                    <a:lstStyle/>
                    <a:p>
                      <a:pPr algn="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1.1929</a:t>
                      </a:r>
                    </a:p>
                  </a:txBody>
                  <a:tcPr marL="9525" marR="9525" marT="9525" marB="0" anchor="b"/>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Rectangle 7"/>
              <p:cNvSpPr/>
              <p:nvPr/>
            </p:nvSpPr>
            <p:spPr>
              <a:xfrm>
                <a:off x="6084567" y="4195482"/>
                <a:ext cx="4155141" cy="1090298"/>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solidFill>
                            <a:srgbClr val="0D15BB"/>
                          </a:solidFill>
                          <a:latin typeface="Cambria Math" panose="02040503050406030204" pitchFamily="18" charset="0"/>
                        </a:rPr>
                        <m:t>𝑯</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𝑴</m:t>
                      </m:r>
                      <m:r>
                        <a:rPr lang="en-US" sz="2400" b="1" i="1">
                          <a:solidFill>
                            <a:srgbClr val="0D15BB"/>
                          </a:solidFill>
                          <a:latin typeface="Cambria Math" panose="02040503050406030204" pitchFamily="18" charset="0"/>
                        </a:rPr>
                        <m:t>= </m:t>
                      </m:r>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𝒏</m:t>
                          </m:r>
                        </m:num>
                        <m:den>
                          <m:nary>
                            <m:naryPr>
                              <m:chr m:val="∑"/>
                              <m:limLoc m:val="undOvr"/>
                              <m:ctrlPr>
                                <a:rPr lang="en-US" sz="2400" b="1" i="1">
                                  <a:solidFill>
                                    <a:srgbClr val="0D15BB"/>
                                  </a:solidFill>
                                  <a:latin typeface="Cambria Math" panose="02040503050406030204" pitchFamily="18" charset="0"/>
                                </a:rPr>
                              </m:ctrlPr>
                            </m:naryPr>
                            <m:sub>
                              <m:r>
                                <a:rPr lang="en-US" sz="2400" b="1" i="1">
                                  <a:solidFill>
                                    <a:srgbClr val="0D15BB"/>
                                  </a:solidFill>
                                  <a:latin typeface="Cambria Math" panose="02040503050406030204" pitchFamily="18" charset="0"/>
                                </a:rPr>
                                <m:t>𝒊</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sub>
                            <m:sup>
                              <m:r>
                                <a:rPr lang="en-US" sz="2400" b="1" i="1">
                                  <a:solidFill>
                                    <a:srgbClr val="0D15BB"/>
                                  </a:solidFill>
                                  <a:latin typeface="Cambria Math" panose="02040503050406030204" pitchFamily="18" charset="0"/>
                                </a:rPr>
                                <m:t>𝒏</m:t>
                              </m:r>
                            </m:sup>
                            <m:e>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𝟏</m:t>
                                  </m:r>
                                </m:num>
                                <m:den>
                                  <m:sSub>
                                    <m:sSubPr>
                                      <m:ctrlPr>
                                        <a:rPr lang="en-US" sz="2400" b="1" i="1">
                                          <a:solidFill>
                                            <a:srgbClr val="0D15BB"/>
                                          </a:solidFill>
                                          <a:latin typeface="Cambria Math" panose="02040503050406030204" pitchFamily="18" charset="0"/>
                                        </a:rPr>
                                      </m:ctrlPr>
                                    </m:sSubPr>
                                    <m:e>
                                      <m:r>
                                        <a:rPr lang="en-US" sz="2400" b="1" i="1">
                                          <a:solidFill>
                                            <a:srgbClr val="0D15BB"/>
                                          </a:solidFill>
                                          <a:latin typeface="Cambria Math" panose="02040503050406030204" pitchFamily="18" charset="0"/>
                                        </a:rPr>
                                        <m:t>𝑿</m:t>
                                      </m:r>
                                    </m:e>
                                    <m:sub>
                                      <m:r>
                                        <a:rPr lang="en-US" sz="2400" b="1" i="1">
                                          <a:solidFill>
                                            <a:srgbClr val="0D15BB"/>
                                          </a:solidFill>
                                          <a:latin typeface="Cambria Math" panose="02040503050406030204" pitchFamily="18" charset="0"/>
                                        </a:rPr>
                                        <m:t>𝒊</m:t>
                                      </m:r>
                                    </m:sub>
                                  </m:sSub>
                                </m:den>
                              </m:f>
                            </m:e>
                          </m:nary>
                        </m:den>
                      </m:f>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𝟓</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𝟖𝟕</m:t>
                      </m:r>
                    </m:oMath>
                  </m:oMathPara>
                </a14:m>
                <a:endParaRPr lang="en-US" sz="2400" dirty="0">
                  <a:solidFill>
                    <a:srgbClr val="0D15BB"/>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6084567" y="4195482"/>
                <a:ext cx="4155141" cy="109029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084566" y="2607379"/>
                <a:ext cx="4583434" cy="783869"/>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r>
                        <a:rPr lang="en-GB" sz="2000" b="1" i="1">
                          <a:solidFill>
                            <a:srgbClr val="0D15BB"/>
                          </a:solidFill>
                          <a:latin typeface="Cambria Math" panose="02040503050406030204" pitchFamily="18" charset="0"/>
                        </a:rPr>
                        <m:t>𝑮</m:t>
                      </m:r>
                      <m:r>
                        <a:rPr lang="en-GB" sz="2000" b="1" i="1">
                          <a:solidFill>
                            <a:srgbClr val="0D15BB"/>
                          </a:solidFill>
                          <a:latin typeface="Cambria Math" panose="02040503050406030204" pitchFamily="18" charset="0"/>
                        </a:rPr>
                        <m:t>.</m:t>
                      </m:r>
                      <m:r>
                        <a:rPr lang="en-GB" sz="2000" b="1" i="1">
                          <a:solidFill>
                            <a:srgbClr val="0D15BB"/>
                          </a:solidFill>
                          <a:latin typeface="Cambria Math" panose="02040503050406030204" pitchFamily="18" charset="0"/>
                        </a:rPr>
                        <m:t>𝑴</m:t>
                      </m:r>
                      <m:r>
                        <a:rPr lang="en-US" sz="2000" b="1" i="1">
                          <a:solidFill>
                            <a:srgbClr val="0D15BB"/>
                          </a:solidFill>
                          <a:latin typeface="Cambria Math" panose="02040503050406030204" pitchFamily="18" charset="0"/>
                        </a:rPr>
                        <m:t>=</m:t>
                      </m:r>
                      <m:r>
                        <a:rPr lang="en-GB" sz="2000" b="1" i="1">
                          <a:solidFill>
                            <a:srgbClr val="0D15BB"/>
                          </a:solidFill>
                          <a:latin typeface="Cambria Math" panose="02040503050406030204" pitchFamily="18" charset="0"/>
                        </a:rPr>
                        <m:t>𝑨𝒏𝒕𝒊𝒍𝒐𝒈</m:t>
                      </m:r>
                      <m:d>
                        <m:dPr>
                          <m:ctrlPr>
                            <a:rPr lang="en-GB" sz="2000" b="1" i="1">
                              <a:solidFill>
                                <a:srgbClr val="0D15BB"/>
                              </a:solidFill>
                              <a:latin typeface="Cambria Math" panose="02040503050406030204" pitchFamily="18" charset="0"/>
                            </a:rPr>
                          </m:ctrlPr>
                        </m:dPr>
                        <m:e>
                          <m:f>
                            <m:fPr>
                              <m:ctrlPr>
                                <a:rPr lang="en-US" sz="2000" b="1" i="1">
                                  <a:solidFill>
                                    <a:srgbClr val="0D15BB"/>
                                  </a:solidFill>
                                  <a:latin typeface="Cambria Math" panose="02040503050406030204" pitchFamily="18" charset="0"/>
                                </a:rPr>
                              </m:ctrlPr>
                            </m:fPr>
                            <m:num>
                              <m:nary>
                                <m:naryPr>
                                  <m:chr m:val="∑"/>
                                  <m:limLoc m:val="undOvr"/>
                                  <m:ctrlPr>
                                    <a:rPr lang="en-US" sz="2000" b="1" i="1">
                                      <a:solidFill>
                                        <a:srgbClr val="0D15BB"/>
                                      </a:solidFill>
                                      <a:latin typeface="Cambria Math" panose="02040503050406030204" pitchFamily="18" charset="0"/>
                                    </a:rPr>
                                  </m:ctrlPr>
                                </m:naryPr>
                                <m:sub>
                                  <m:r>
                                    <a:rPr lang="en-US" sz="2000" b="1" i="1">
                                      <a:solidFill>
                                        <a:srgbClr val="0D15BB"/>
                                      </a:solidFill>
                                      <a:latin typeface="Cambria Math" panose="02040503050406030204" pitchFamily="18" charset="0"/>
                                    </a:rPr>
                                    <m:t>𝒊</m:t>
                                  </m:r>
                                  <m:r>
                                    <a:rPr lang="en-US" sz="2000" b="1" i="1">
                                      <a:solidFill>
                                        <a:srgbClr val="0D15BB"/>
                                      </a:solidFill>
                                      <a:latin typeface="Cambria Math" panose="02040503050406030204" pitchFamily="18" charset="0"/>
                                    </a:rPr>
                                    <m:t>=</m:t>
                                  </m:r>
                                  <m:r>
                                    <a:rPr lang="en-US" sz="2000" b="1" i="1">
                                      <a:solidFill>
                                        <a:srgbClr val="0D15BB"/>
                                      </a:solidFill>
                                      <a:latin typeface="Cambria Math" panose="02040503050406030204" pitchFamily="18" charset="0"/>
                                    </a:rPr>
                                    <m:t>𝟏</m:t>
                                  </m:r>
                                </m:sub>
                                <m:sup>
                                  <m:r>
                                    <a:rPr lang="en-US" sz="2000" b="1" i="1">
                                      <a:solidFill>
                                        <a:srgbClr val="0D15BB"/>
                                      </a:solidFill>
                                      <a:latin typeface="Cambria Math" panose="02040503050406030204" pitchFamily="18" charset="0"/>
                                    </a:rPr>
                                    <m:t>𝒏</m:t>
                                  </m:r>
                                </m:sup>
                                <m:e>
                                  <m:sSub>
                                    <m:sSubPr>
                                      <m:ctrlPr>
                                        <a:rPr lang="en-US" sz="2000" b="1" i="1">
                                          <a:solidFill>
                                            <a:srgbClr val="0D15BB"/>
                                          </a:solidFill>
                                          <a:latin typeface="Cambria Math" panose="02040503050406030204" pitchFamily="18" charset="0"/>
                                        </a:rPr>
                                      </m:ctrlPr>
                                    </m:sSubPr>
                                    <m:e>
                                      <m:r>
                                        <a:rPr lang="en-US" sz="2000" b="1" i="1">
                                          <a:solidFill>
                                            <a:srgbClr val="0D15BB"/>
                                          </a:solidFill>
                                          <a:latin typeface="Cambria Math" panose="02040503050406030204" pitchFamily="18" charset="0"/>
                                        </a:rPr>
                                        <m:t>𝑳𝒐𝒈</m:t>
                                      </m:r>
                                      <m:r>
                                        <a:rPr lang="en-US" sz="2000" b="1" i="1">
                                          <a:solidFill>
                                            <a:srgbClr val="0D15BB"/>
                                          </a:solidFill>
                                          <a:latin typeface="Cambria Math" panose="02040503050406030204" pitchFamily="18" charset="0"/>
                                        </a:rPr>
                                        <m:t> </m:t>
                                      </m:r>
                                      <m:r>
                                        <a:rPr lang="en-US" sz="2000" b="1" i="1">
                                          <a:solidFill>
                                            <a:srgbClr val="0D15BB"/>
                                          </a:solidFill>
                                          <a:latin typeface="Cambria Math" panose="02040503050406030204" pitchFamily="18" charset="0"/>
                                        </a:rPr>
                                        <m:t>𝑿</m:t>
                                      </m:r>
                                    </m:e>
                                    <m:sub>
                                      <m:r>
                                        <a:rPr lang="en-US" sz="2000" b="1" i="1">
                                          <a:solidFill>
                                            <a:srgbClr val="0D15BB"/>
                                          </a:solidFill>
                                          <a:latin typeface="Cambria Math" panose="02040503050406030204" pitchFamily="18" charset="0"/>
                                        </a:rPr>
                                        <m:t>𝒊</m:t>
                                      </m:r>
                                    </m:sub>
                                  </m:sSub>
                                </m:e>
                              </m:nary>
                            </m:num>
                            <m:den>
                              <m:r>
                                <a:rPr lang="en-US" sz="2000" b="1" i="1">
                                  <a:solidFill>
                                    <a:srgbClr val="0D15BB"/>
                                  </a:solidFill>
                                  <a:latin typeface="Cambria Math" panose="02040503050406030204" pitchFamily="18" charset="0"/>
                                </a:rPr>
                                <m:t>𝒏</m:t>
                              </m:r>
                            </m:den>
                          </m:f>
                        </m:e>
                      </m:d>
                      <m:r>
                        <a:rPr lang="en-US" sz="2000" b="1" i="1">
                          <a:solidFill>
                            <a:srgbClr val="0D15BB"/>
                          </a:solidFill>
                          <a:latin typeface="Cambria Math" panose="02040503050406030204" pitchFamily="18" charset="0"/>
                        </a:rPr>
                        <m:t>=</m:t>
                      </m:r>
                      <m:r>
                        <a:rPr lang="en-US" sz="2000" b="1" i="1">
                          <a:solidFill>
                            <a:srgbClr val="0D15BB"/>
                          </a:solidFill>
                          <a:latin typeface="Cambria Math" panose="02040503050406030204" pitchFamily="18" charset="0"/>
                        </a:rPr>
                        <m:t>𝟔</m:t>
                      </m:r>
                      <m:r>
                        <a:rPr lang="en-US" sz="2000" b="1" i="1">
                          <a:solidFill>
                            <a:srgbClr val="0D15BB"/>
                          </a:solidFill>
                          <a:latin typeface="Cambria Math" panose="02040503050406030204" pitchFamily="18" charset="0"/>
                        </a:rPr>
                        <m:t>.</m:t>
                      </m:r>
                      <m:r>
                        <a:rPr lang="en-US" sz="2000" b="1" i="1">
                          <a:solidFill>
                            <a:srgbClr val="0D15BB"/>
                          </a:solidFill>
                          <a:latin typeface="Cambria Math" panose="02040503050406030204" pitchFamily="18" charset="0"/>
                        </a:rPr>
                        <m:t>𝟒𝟑</m:t>
                      </m:r>
                    </m:oMath>
                  </m:oMathPara>
                </a14:m>
                <a:endParaRPr lang="en-GB" sz="2000" dirty="0">
                  <a:solidFill>
                    <a:srgbClr val="0D15BB"/>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084566" y="2607379"/>
                <a:ext cx="4583434" cy="78386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0537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a:t>
            </a:r>
            <a:endParaRPr lang="en-US" dirty="0"/>
          </a:p>
        </p:txBody>
      </p:sp>
      <p:sp>
        <p:nvSpPr>
          <p:cNvPr id="3" name="Content Placeholder 2"/>
          <p:cNvSpPr>
            <a:spLocks noGrp="1"/>
          </p:cNvSpPr>
          <p:nvPr>
            <p:ph idx="1"/>
          </p:nvPr>
        </p:nvSpPr>
        <p:spPr>
          <a:xfrm>
            <a:off x="571500" y="1627566"/>
            <a:ext cx="11176000" cy="2351546"/>
          </a:xfrm>
        </p:spPr>
        <p:txBody>
          <a:bodyPr>
            <a:normAutofit/>
          </a:bodyPr>
          <a:lstStyle/>
          <a:p>
            <a:pPr marL="396875" indent="-396875"/>
            <a:r>
              <a:rPr lang="en-US" sz="2800" dirty="0"/>
              <a:t>The most frequent value also called nominal average</a:t>
            </a:r>
          </a:p>
          <a:p>
            <a:pPr marL="457200" indent="-457200">
              <a:spcBef>
                <a:spcPct val="0"/>
              </a:spcBef>
            </a:pPr>
            <a:r>
              <a:rPr lang="en-US" sz="2800" dirty="0"/>
              <a:t>can be used for qualitative as well as quantitative data </a:t>
            </a:r>
          </a:p>
          <a:p>
            <a:pPr marL="457200" indent="-457200">
              <a:spcBef>
                <a:spcPct val="0"/>
              </a:spcBef>
            </a:pPr>
            <a:r>
              <a:rPr lang="en-US" sz="2800" dirty="0"/>
              <a:t>may not be unique</a:t>
            </a:r>
          </a:p>
          <a:p>
            <a:pPr marL="457200" indent="-457200">
              <a:spcBef>
                <a:spcPct val="0"/>
              </a:spcBef>
            </a:pPr>
            <a:r>
              <a:rPr lang="en-US" sz="2800" dirty="0"/>
              <a:t>may not exist</a:t>
            </a:r>
          </a:p>
          <a:p>
            <a:pPr marL="396875" indent="-396875"/>
            <a:r>
              <a:rPr lang="en-US" sz="2800" dirty="0"/>
              <a:t>computation of the mode for ungrouped or raw data</a:t>
            </a:r>
          </a:p>
          <a:p>
            <a:pPr marL="0" indent="0">
              <a:buNone/>
            </a:pPr>
            <a:endParaRPr lang="en-US" sz="2800" dirty="0"/>
          </a:p>
        </p:txBody>
      </p:sp>
      <p:sp>
        <p:nvSpPr>
          <p:cNvPr id="4" name="Footer Placeholder 3"/>
          <p:cNvSpPr>
            <a:spLocks noGrp="1"/>
          </p:cNvSpPr>
          <p:nvPr>
            <p:ph type="ftr" sz="quarter" idx="11"/>
          </p:nvPr>
        </p:nvSpPr>
        <p:spPr/>
        <p:txBody>
          <a:bodyPr/>
          <a:lstStyle/>
          <a:p>
            <a:endParaRPr lang="en-US" dirty="0"/>
          </a:p>
        </p:txBody>
      </p:sp>
      <p:sp>
        <p:nvSpPr>
          <p:cNvPr id="5" name="Line 4"/>
          <p:cNvSpPr>
            <a:spLocks noChangeShapeType="1"/>
          </p:cNvSpPr>
          <p:nvPr/>
        </p:nvSpPr>
        <p:spPr bwMode="auto">
          <a:xfrm>
            <a:off x="2362200" y="5216149"/>
            <a:ext cx="47244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2276475" y="5216149"/>
            <a:ext cx="314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7" name="Line 6"/>
          <p:cNvSpPr>
            <a:spLocks noChangeShapeType="1"/>
          </p:cNvSpPr>
          <p:nvPr/>
        </p:nvSpPr>
        <p:spPr bwMode="auto">
          <a:xfrm>
            <a:off x="2290764" y="5216149"/>
            <a:ext cx="4567237"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Oval 7"/>
          <p:cNvSpPr>
            <a:spLocks noChangeArrowheads="1"/>
          </p:cNvSpPr>
          <p:nvPr/>
        </p:nvSpPr>
        <p:spPr bwMode="auto">
          <a:xfrm>
            <a:off x="2433639" y="49875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9" name="Oval 8"/>
          <p:cNvSpPr>
            <a:spLocks noChangeArrowheads="1"/>
          </p:cNvSpPr>
          <p:nvPr/>
        </p:nvSpPr>
        <p:spPr bwMode="auto">
          <a:xfrm>
            <a:off x="3044826" y="4987549"/>
            <a:ext cx="227013"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0" name="Oval 9"/>
          <p:cNvSpPr>
            <a:spLocks noChangeArrowheads="1"/>
          </p:cNvSpPr>
          <p:nvPr/>
        </p:nvSpPr>
        <p:spPr bwMode="auto">
          <a:xfrm>
            <a:off x="3576639" y="49875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1" name="Oval 10"/>
          <p:cNvSpPr>
            <a:spLocks noChangeArrowheads="1"/>
          </p:cNvSpPr>
          <p:nvPr/>
        </p:nvSpPr>
        <p:spPr bwMode="auto">
          <a:xfrm>
            <a:off x="4187826" y="4987549"/>
            <a:ext cx="227013"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2" name="Oval 11"/>
          <p:cNvSpPr>
            <a:spLocks noChangeArrowheads="1"/>
          </p:cNvSpPr>
          <p:nvPr/>
        </p:nvSpPr>
        <p:spPr bwMode="auto">
          <a:xfrm>
            <a:off x="3576639" y="47589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3" name="Oval 12"/>
          <p:cNvSpPr>
            <a:spLocks noChangeArrowheads="1"/>
          </p:cNvSpPr>
          <p:nvPr/>
        </p:nvSpPr>
        <p:spPr bwMode="auto">
          <a:xfrm>
            <a:off x="4719639" y="49875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4" name="Oval 13"/>
          <p:cNvSpPr>
            <a:spLocks noChangeArrowheads="1"/>
          </p:cNvSpPr>
          <p:nvPr/>
        </p:nvSpPr>
        <p:spPr bwMode="auto">
          <a:xfrm>
            <a:off x="4719639" y="47589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5" name="Oval 14"/>
          <p:cNvSpPr>
            <a:spLocks noChangeArrowheads="1"/>
          </p:cNvSpPr>
          <p:nvPr/>
        </p:nvSpPr>
        <p:spPr bwMode="auto">
          <a:xfrm>
            <a:off x="4719639" y="45303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6" name="Oval 15"/>
          <p:cNvSpPr>
            <a:spLocks noChangeArrowheads="1"/>
          </p:cNvSpPr>
          <p:nvPr/>
        </p:nvSpPr>
        <p:spPr bwMode="auto">
          <a:xfrm>
            <a:off x="5100639" y="49875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7" name="Line 16"/>
          <p:cNvSpPr>
            <a:spLocks noChangeShapeType="1"/>
          </p:cNvSpPr>
          <p:nvPr/>
        </p:nvSpPr>
        <p:spPr bwMode="auto">
          <a:xfrm>
            <a:off x="5491164" y="5216149"/>
            <a:ext cx="1311275"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7"/>
          <p:cNvSpPr>
            <a:spLocks noChangeArrowheads="1"/>
          </p:cNvSpPr>
          <p:nvPr/>
        </p:nvSpPr>
        <p:spPr bwMode="auto">
          <a:xfrm>
            <a:off x="5862639" y="49875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19" name="Oval 18"/>
          <p:cNvSpPr>
            <a:spLocks noChangeArrowheads="1"/>
          </p:cNvSpPr>
          <p:nvPr/>
        </p:nvSpPr>
        <p:spPr bwMode="auto">
          <a:xfrm>
            <a:off x="5862639" y="47589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0" name="Oval 19"/>
          <p:cNvSpPr>
            <a:spLocks noChangeArrowheads="1"/>
          </p:cNvSpPr>
          <p:nvPr/>
        </p:nvSpPr>
        <p:spPr bwMode="auto">
          <a:xfrm>
            <a:off x="6319838" y="4987549"/>
            <a:ext cx="228600"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1" name="Oval 20"/>
          <p:cNvSpPr>
            <a:spLocks noChangeArrowheads="1"/>
          </p:cNvSpPr>
          <p:nvPr/>
        </p:nvSpPr>
        <p:spPr bwMode="auto">
          <a:xfrm>
            <a:off x="6700838" y="4987549"/>
            <a:ext cx="228600"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2" name="Line 21"/>
          <p:cNvSpPr>
            <a:spLocks noChangeShapeType="1"/>
          </p:cNvSpPr>
          <p:nvPr/>
        </p:nvSpPr>
        <p:spPr bwMode="auto">
          <a:xfrm>
            <a:off x="8310563" y="5136774"/>
            <a:ext cx="1846262"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22"/>
          <p:cNvSpPr>
            <a:spLocks noChangeArrowheads="1"/>
          </p:cNvSpPr>
          <p:nvPr/>
        </p:nvSpPr>
        <p:spPr bwMode="auto">
          <a:xfrm>
            <a:off x="8148639" y="49113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4" name="Oval 23"/>
          <p:cNvSpPr>
            <a:spLocks noChangeArrowheads="1"/>
          </p:cNvSpPr>
          <p:nvPr/>
        </p:nvSpPr>
        <p:spPr bwMode="auto">
          <a:xfrm>
            <a:off x="8453438" y="4911349"/>
            <a:ext cx="228600"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5" name="Oval 24"/>
          <p:cNvSpPr>
            <a:spLocks noChangeArrowheads="1"/>
          </p:cNvSpPr>
          <p:nvPr/>
        </p:nvSpPr>
        <p:spPr bwMode="auto">
          <a:xfrm>
            <a:off x="8746379" y="4911349"/>
            <a:ext cx="227013"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6" name="Oval 25"/>
          <p:cNvSpPr>
            <a:spLocks noChangeArrowheads="1"/>
          </p:cNvSpPr>
          <p:nvPr/>
        </p:nvSpPr>
        <p:spPr bwMode="auto">
          <a:xfrm>
            <a:off x="9027179" y="4911349"/>
            <a:ext cx="228600"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7" name="Oval 26"/>
          <p:cNvSpPr>
            <a:spLocks noChangeArrowheads="1"/>
          </p:cNvSpPr>
          <p:nvPr/>
        </p:nvSpPr>
        <p:spPr bwMode="auto">
          <a:xfrm>
            <a:off x="9291639" y="4911349"/>
            <a:ext cx="230187"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8" name="Oval 27"/>
          <p:cNvSpPr>
            <a:spLocks noChangeArrowheads="1"/>
          </p:cNvSpPr>
          <p:nvPr/>
        </p:nvSpPr>
        <p:spPr bwMode="auto">
          <a:xfrm>
            <a:off x="9596438" y="4911349"/>
            <a:ext cx="228600"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29" name="Oval 28"/>
          <p:cNvSpPr>
            <a:spLocks noChangeArrowheads="1"/>
          </p:cNvSpPr>
          <p:nvPr/>
        </p:nvSpPr>
        <p:spPr bwMode="auto">
          <a:xfrm>
            <a:off x="9902826" y="4911349"/>
            <a:ext cx="227013" cy="228600"/>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30" name="Rectangle 30"/>
          <p:cNvSpPr>
            <a:spLocks noChangeArrowheads="1"/>
          </p:cNvSpPr>
          <p:nvPr/>
        </p:nvSpPr>
        <p:spPr bwMode="auto">
          <a:xfrm>
            <a:off x="2133601" y="5212974"/>
            <a:ext cx="54959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dirty="0">
                <a:solidFill>
                  <a:srgbClr val="6600FF"/>
                </a:solidFill>
                <a:latin typeface="Times New Roman" panose="02020603050405020304" pitchFamily="18" charset="0"/>
              </a:rPr>
              <a:t>0   1   2   3   4   5   6   7   8   9   10   11   12   13   14   </a:t>
            </a:r>
          </a:p>
        </p:txBody>
      </p:sp>
      <p:sp>
        <p:nvSpPr>
          <p:cNvPr id="31" name="Rectangle 31"/>
          <p:cNvSpPr>
            <a:spLocks noChangeArrowheads="1"/>
          </p:cNvSpPr>
          <p:nvPr/>
        </p:nvSpPr>
        <p:spPr bwMode="auto">
          <a:xfrm>
            <a:off x="5021264" y="6054349"/>
            <a:ext cx="168433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rgbClr val="FF0000"/>
                </a:solidFill>
                <a:latin typeface="Times New Roman" panose="02020603050405020304" pitchFamily="18" charset="0"/>
              </a:rPr>
              <a:t>Mode = 9</a:t>
            </a:r>
          </a:p>
        </p:txBody>
      </p:sp>
      <p:sp>
        <p:nvSpPr>
          <p:cNvPr id="32" name="AutoShape 32"/>
          <p:cNvSpPr>
            <a:spLocks noChangeArrowheads="1"/>
          </p:cNvSpPr>
          <p:nvPr/>
        </p:nvSpPr>
        <p:spPr bwMode="auto">
          <a:xfrm rot="16200000">
            <a:off x="4510088" y="5808287"/>
            <a:ext cx="609600" cy="485775"/>
          </a:xfrm>
          <a:prstGeom prst="rightArrow">
            <a:avLst>
              <a:gd name="adj1" fmla="val 50000"/>
              <a:gd name="adj2" fmla="val 31593"/>
            </a:avLst>
          </a:prstGeom>
          <a:solidFill>
            <a:srgbClr val="FF0000"/>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fil-PH"/>
          </a:p>
        </p:txBody>
      </p:sp>
      <p:sp>
        <p:nvSpPr>
          <p:cNvPr id="33" name="Rectangle 36"/>
          <p:cNvSpPr>
            <a:spLocks noChangeArrowheads="1"/>
          </p:cNvSpPr>
          <p:nvPr/>
        </p:nvSpPr>
        <p:spPr bwMode="auto">
          <a:xfrm>
            <a:off x="7924801" y="5517774"/>
            <a:ext cx="16097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rgbClr val="FF0000"/>
                </a:solidFill>
                <a:latin typeface="Times New Roman" panose="02020603050405020304" pitchFamily="18" charset="0"/>
              </a:rPr>
              <a:t>No Mode</a:t>
            </a:r>
          </a:p>
        </p:txBody>
      </p:sp>
      <p:sp>
        <p:nvSpPr>
          <p:cNvPr id="34" name="Line 37"/>
          <p:cNvSpPr>
            <a:spLocks noChangeShapeType="1"/>
          </p:cNvSpPr>
          <p:nvPr/>
        </p:nvSpPr>
        <p:spPr bwMode="auto">
          <a:xfrm>
            <a:off x="8001000" y="5136774"/>
            <a:ext cx="212883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Rectangle 35"/>
          <p:cNvSpPr>
            <a:spLocks noChangeArrowheads="1"/>
          </p:cNvSpPr>
          <p:nvPr/>
        </p:nvSpPr>
        <p:spPr bwMode="auto">
          <a:xfrm>
            <a:off x="8143876" y="5145505"/>
            <a:ext cx="2524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solidFill>
                  <a:srgbClr val="6600FF"/>
                </a:solidFill>
                <a:latin typeface="Times New Roman" panose="02020603050405020304" pitchFamily="18" charset="0"/>
              </a:rPr>
              <a:t>0   1   2   3   4   5   6</a:t>
            </a:r>
          </a:p>
        </p:txBody>
      </p:sp>
    </p:spTree>
    <p:extLst>
      <p:ext uri="{BB962C8B-B14F-4D97-AF65-F5344CB8AC3E}">
        <p14:creationId xmlns:p14="http://schemas.microsoft.com/office/powerpoint/2010/main" val="358436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nodePh="1">
                                  <p:stCondLst>
                                    <p:cond delay="0"/>
                                  </p:stCondLst>
                                  <p:endCondLst>
                                    <p:cond evt="begin" delay="0">
                                      <p:tn val="35"/>
                                    </p:cond>
                                  </p:end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anim calcmode="lin" valueType="num">
                                      <p:cBhvr>
                                        <p:cTn id="73" dur="1000" fill="hold"/>
                                        <p:tgtEl>
                                          <p:spTgt spid="13"/>
                                        </p:tgtEl>
                                        <p:attrNameLst>
                                          <p:attrName>ppt_x</p:attrName>
                                        </p:attrNameLst>
                                      </p:cBhvr>
                                      <p:tavLst>
                                        <p:tav tm="0">
                                          <p:val>
                                            <p:strVal val="#ppt_x"/>
                                          </p:val>
                                        </p:tav>
                                        <p:tav tm="100000">
                                          <p:val>
                                            <p:strVal val="#ppt_x"/>
                                          </p:val>
                                        </p:tav>
                                      </p:tavLst>
                                    </p:anim>
                                    <p:anim calcmode="lin" valueType="num">
                                      <p:cBhvr>
                                        <p:cTn id="74" dur="1000" fill="hold"/>
                                        <p:tgtEl>
                                          <p:spTgt spid="1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1000"/>
                                        <p:tgtEl>
                                          <p:spTgt spid="15"/>
                                        </p:tgtEl>
                                      </p:cBhvr>
                                    </p:animEffect>
                                    <p:anim calcmode="lin" valueType="num">
                                      <p:cBhvr>
                                        <p:cTn id="83" dur="1000" fill="hold"/>
                                        <p:tgtEl>
                                          <p:spTgt spid="15"/>
                                        </p:tgtEl>
                                        <p:attrNameLst>
                                          <p:attrName>ppt_x</p:attrName>
                                        </p:attrNameLst>
                                      </p:cBhvr>
                                      <p:tavLst>
                                        <p:tav tm="0">
                                          <p:val>
                                            <p:strVal val="#ppt_x"/>
                                          </p:val>
                                        </p:tav>
                                        <p:tav tm="100000">
                                          <p:val>
                                            <p:strVal val="#ppt_x"/>
                                          </p:val>
                                        </p:tav>
                                      </p:tavLst>
                                    </p:anim>
                                    <p:anim calcmode="lin" valueType="num">
                                      <p:cBhvr>
                                        <p:cTn id="84" dur="1000" fill="hold"/>
                                        <p:tgtEl>
                                          <p:spTgt spid="1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000"/>
                                        <p:tgtEl>
                                          <p:spTgt spid="16"/>
                                        </p:tgtEl>
                                      </p:cBhvr>
                                    </p:animEffect>
                                    <p:anim calcmode="lin" valueType="num">
                                      <p:cBhvr>
                                        <p:cTn id="88" dur="1000" fill="hold"/>
                                        <p:tgtEl>
                                          <p:spTgt spid="16"/>
                                        </p:tgtEl>
                                        <p:attrNameLst>
                                          <p:attrName>ppt_x</p:attrName>
                                        </p:attrNameLst>
                                      </p:cBhvr>
                                      <p:tavLst>
                                        <p:tav tm="0">
                                          <p:val>
                                            <p:strVal val="#ppt_x"/>
                                          </p:val>
                                        </p:tav>
                                        <p:tav tm="100000">
                                          <p:val>
                                            <p:strVal val="#ppt_x"/>
                                          </p:val>
                                        </p:tav>
                                      </p:tavLst>
                                    </p:anim>
                                    <p:anim calcmode="lin" valueType="num">
                                      <p:cBhvr>
                                        <p:cTn id="89" dur="1000" fill="hold"/>
                                        <p:tgtEl>
                                          <p:spTgt spid="1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1000"/>
                                        <p:tgtEl>
                                          <p:spTgt spid="18"/>
                                        </p:tgtEl>
                                      </p:cBhvr>
                                    </p:animEffect>
                                    <p:anim calcmode="lin" valueType="num">
                                      <p:cBhvr>
                                        <p:cTn id="98" dur="1000" fill="hold"/>
                                        <p:tgtEl>
                                          <p:spTgt spid="18"/>
                                        </p:tgtEl>
                                        <p:attrNameLst>
                                          <p:attrName>ppt_x</p:attrName>
                                        </p:attrNameLst>
                                      </p:cBhvr>
                                      <p:tavLst>
                                        <p:tav tm="0">
                                          <p:val>
                                            <p:strVal val="#ppt_x"/>
                                          </p:val>
                                        </p:tav>
                                        <p:tav tm="100000">
                                          <p:val>
                                            <p:strVal val="#ppt_x"/>
                                          </p:val>
                                        </p:tav>
                                      </p:tavLst>
                                    </p:anim>
                                    <p:anim calcmode="lin" valueType="num">
                                      <p:cBhvr>
                                        <p:cTn id="99" dur="1000" fill="hold"/>
                                        <p:tgtEl>
                                          <p:spTgt spid="1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1000"/>
                                        <p:tgtEl>
                                          <p:spTgt spid="19"/>
                                        </p:tgtEl>
                                      </p:cBhvr>
                                    </p:animEffect>
                                    <p:anim calcmode="lin" valueType="num">
                                      <p:cBhvr>
                                        <p:cTn id="103" dur="1000" fill="hold"/>
                                        <p:tgtEl>
                                          <p:spTgt spid="19"/>
                                        </p:tgtEl>
                                        <p:attrNameLst>
                                          <p:attrName>ppt_x</p:attrName>
                                        </p:attrNameLst>
                                      </p:cBhvr>
                                      <p:tavLst>
                                        <p:tav tm="0">
                                          <p:val>
                                            <p:strVal val="#ppt_x"/>
                                          </p:val>
                                        </p:tav>
                                        <p:tav tm="100000">
                                          <p:val>
                                            <p:strVal val="#ppt_x"/>
                                          </p:val>
                                        </p:tav>
                                      </p:tavLst>
                                    </p:anim>
                                    <p:anim calcmode="lin" valueType="num">
                                      <p:cBhvr>
                                        <p:cTn id="104" dur="1000" fill="hold"/>
                                        <p:tgtEl>
                                          <p:spTgt spid="1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1000"/>
                                        <p:tgtEl>
                                          <p:spTgt spid="20"/>
                                        </p:tgtEl>
                                      </p:cBhvr>
                                    </p:animEffect>
                                    <p:anim calcmode="lin" valueType="num">
                                      <p:cBhvr>
                                        <p:cTn id="108" dur="1000" fill="hold"/>
                                        <p:tgtEl>
                                          <p:spTgt spid="20"/>
                                        </p:tgtEl>
                                        <p:attrNameLst>
                                          <p:attrName>ppt_x</p:attrName>
                                        </p:attrNameLst>
                                      </p:cBhvr>
                                      <p:tavLst>
                                        <p:tav tm="0">
                                          <p:val>
                                            <p:strVal val="#ppt_x"/>
                                          </p:val>
                                        </p:tav>
                                        <p:tav tm="100000">
                                          <p:val>
                                            <p:strVal val="#ppt_x"/>
                                          </p:val>
                                        </p:tav>
                                      </p:tavLst>
                                    </p:anim>
                                    <p:anim calcmode="lin" valueType="num">
                                      <p:cBhvr>
                                        <p:cTn id="109" dur="1000" fill="hold"/>
                                        <p:tgtEl>
                                          <p:spTgt spid="2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Effect transition="in" filter="fade">
                                      <p:cBhvr>
                                        <p:cTn id="117" dur="1000"/>
                                        <p:tgtEl>
                                          <p:spTgt spid="22"/>
                                        </p:tgtEl>
                                      </p:cBhvr>
                                    </p:animEffect>
                                    <p:anim calcmode="lin" valueType="num">
                                      <p:cBhvr>
                                        <p:cTn id="118" dur="1000" fill="hold"/>
                                        <p:tgtEl>
                                          <p:spTgt spid="22"/>
                                        </p:tgtEl>
                                        <p:attrNameLst>
                                          <p:attrName>ppt_x</p:attrName>
                                        </p:attrNameLst>
                                      </p:cBhvr>
                                      <p:tavLst>
                                        <p:tav tm="0">
                                          <p:val>
                                            <p:strVal val="#ppt_x"/>
                                          </p:val>
                                        </p:tav>
                                        <p:tav tm="100000">
                                          <p:val>
                                            <p:strVal val="#ppt_x"/>
                                          </p:val>
                                        </p:tav>
                                      </p:tavLst>
                                    </p:anim>
                                    <p:anim calcmode="lin" valueType="num">
                                      <p:cBhvr>
                                        <p:cTn id="119" dur="1000" fill="hold"/>
                                        <p:tgtEl>
                                          <p:spTgt spid="2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1000"/>
                                        <p:tgtEl>
                                          <p:spTgt spid="23"/>
                                        </p:tgtEl>
                                      </p:cBhvr>
                                    </p:animEffect>
                                    <p:anim calcmode="lin" valueType="num">
                                      <p:cBhvr>
                                        <p:cTn id="123" dur="1000" fill="hold"/>
                                        <p:tgtEl>
                                          <p:spTgt spid="23"/>
                                        </p:tgtEl>
                                        <p:attrNameLst>
                                          <p:attrName>ppt_x</p:attrName>
                                        </p:attrNameLst>
                                      </p:cBhvr>
                                      <p:tavLst>
                                        <p:tav tm="0">
                                          <p:val>
                                            <p:strVal val="#ppt_x"/>
                                          </p:val>
                                        </p:tav>
                                        <p:tav tm="100000">
                                          <p:val>
                                            <p:strVal val="#ppt_x"/>
                                          </p:val>
                                        </p:tav>
                                      </p:tavLst>
                                    </p:anim>
                                    <p:anim calcmode="lin" valueType="num">
                                      <p:cBhvr>
                                        <p:cTn id="124" dur="1000" fill="hold"/>
                                        <p:tgtEl>
                                          <p:spTgt spid="2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fade">
                                      <p:cBhvr>
                                        <p:cTn id="127" dur="1000"/>
                                        <p:tgtEl>
                                          <p:spTgt spid="24"/>
                                        </p:tgtEl>
                                      </p:cBhvr>
                                    </p:animEffect>
                                    <p:anim calcmode="lin" valueType="num">
                                      <p:cBhvr>
                                        <p:cTn id="128" dur="1000" fill="hold"/>
                                        <p:tgtEl>
                                          <p:spTgt spid="24"/>
                                        </p:tgtEl>
                                        <p:attrNameLst>
                                          <p:attrName>ppt_x</p:attrName>
                                        </p:attrNameLst>
                                      </p:cBhvr>
                                      <p:tavLst>
                                        <p:tav tm="0">
                                          <p:val>
                                            <p:strVal val="#ppt_x"/>
                                          </p:val>
                                        </p:tav>
                                        <p:tav tm="100000">
                                          <p:val>
                                            <p:strVal val="#ppt_x"/>
                                          </p:val>
                                        </p:tav>
                                      </p:tavLst>
                                    </p:anim>
                                    <p:anim calcmode="lin" valueType="num">
                                      <p:cBhvr>
                                        <p:cTn id="129" dur="1000" fill="hold"/>
                                        <p:tgtEl>
                                          <p:spTgt spid="2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fade">
                                      <p:cBhvr>
                                        <p:cTn id="132" dur="1000"/>
                                        <p:tgtEl>
                                          <p:spTgt spid="25"/>
                                        </p:tgtEl>
                                      </p:cBhvr>
                                    </p:animEffect>
                                    <p:anim calcmode="lin" valueType="num">
                                      <p:cBhvr>
                                        <p:cTn id="133" dur="1000" fill="hold"/>
                                        <p:tgtEl>
                                          <p:spTgt spid="25"/>
                                        </p:tgtEl>
                                        <p:attrNameLst>
                                          <p:attrName>ppt_x</p:attrName>
                                        </p:attrNameLst>
                                      </p:cBhvr>
                                      <p:tavLst>
                                        <p:tav tm="0">
                                          <p:val>
                                            <p:strVal val="#ppt_x"/>
                                          </p:val>
                                        </p:tav>
                                        <p:tav tm="100000">
                                          <p:val>
                                            <p:strVal val="#ppt_x"/>
                                          </p:val>
                                        </p:tav>
                                      </p:tavLst>
                                    </p:anim>
                                    <p:anim calcmode="lin" valueType="num">
                                      <p:cBhvr>
                                        <p:cTn id="134" dur="1000" fill="hold"/>
                                        <p:tgtEl>
                                          <p:spTgt spid="2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1000"/>
                                        <p:tgtEl>
                                          <p:spTgt spid="26"/>
                                        </p:tgtEl>
                                      </p:cBhvr>
                                    </p:animEffect>
                                    <p:anim calcmode="lin" valueType="num">
                                      <p:cBhvr>
                                        <p:cTn id="138" dur="1000" fill="hold"/>
                                        <p:tgtEl>
                                          <p:spTgt spid="26"/>
                                        </p:tgtEl>
                                        <p:attrNameLst>
                                          <p:attrName>ppt_x</p:attrName>
                                        </p:attrNameLst>
                                      </p:cBhvr>
                                      <p:tavLst>
                                        <p:tav tm="0">
                                          <p:val>
                                            <p:strVal val="#ppt_x"/>
                                          </p:val>
                                        </p:tav>
                                        <p:tav tm="100000">
                                          <p:val>
                                            <p:strVal val="#ppt_x"/>
                                          </p:val>
                                        </p:tav>
                                      </p:tavLst>
                                    </p:anim>
                                    <p:anim calcmode="lin" valueType="num">
                                      <p:cBhvr>
                                        <p:cTn id="139" dur="1000" fill="hold"/>
                                        <p:tgtEl>
                                          <p:spTgt spid="2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27"/>
                                        </p:tgtEl>
                                        <p:attrNameLst>
                                          <p:attrName>style.visibility</p:attrName>
                                        </p:attrNameLst>
                                      </p:cBhvr>
                                      <p:to>
                                        <p:strVal val="visible"/>
                                      </p:to>
                                    </p:set>
                                    <p:animEffect transition="in" filter="fade">
                                      <p:cBhvr>
                                        <p:cTn id="142" dur="1000"/>
                                        <p:tgtEl>
                                          <p:spTgt spid="27"/>
                                        </p:tgtEl>
                                      </p:cBhvr>
                                    </p:animEffect>
                                    <p:anim calcmode="lin" valueType="num">
                                      <p:cBhvr>
                                        <p:cTn id="143" dur="1000" fill="hold"/>
                                        <p:tgtEl>
                                          <p:spTgt spid="27"/>
                                        </p:tgtEl>
                                        <p:attrNameLst>
                                          <p:attrName>ppt_x</p:attrName>
                                        </p:attrNameLst>
                                      </p:cBhvr>
                                      <p:tavLst>
                                        <p:tav tm="0">
                                          <p:val>
                                            <p:strVal val="#ppt_x"/>
                                          </p:val>
                                        </p:tav>
                                        <p:tav tm="100000">
                                          <p:val>
                                            <p:strVal val="#ppt_x"/>
                                          </p:val>
                                        </p:tav>
                                      </p:tavLst>
                                    </p:anim>
                                    <p:anim calcmode="lin" valueType="num">
                                      <p:cBhvr>
                                        <p:cTn id="144" dur="1000" fill="hold"/>
                                        <p:tgtEl>
                                          <p:spTgt spid="2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fade">
                                      <p:cBhvr>
                                        <p:cTn id="147" dur="1000"/>
                                        <p:tgtEl>
                                          <p:spTgt spid="28"/>
                                        </p:tgtEl>
                                      </p:cBhvr>
                                    </p:animEffect>
                                    <p:anim calcmode="lin" valueType="num">
                                      <p:cBhvr>
                                        <p:cTn id="148" dur="1000" fill="hold"/>
                                        <p:tgtEl>
                                          <p:spTgt spid="28"/>
                                        </p:tgtEl>
                                        <p:attrNameLst>
                                          <p:attrName>ppt_x</p:attrName>
                                        </p:attrNameLst>
                                      </p:cBhvr>
                                      <p:tavLst>
                                        <p:tav tm="0">
                                          <p:val>
                                            <p:strVal val="#ppt_x"/>
                                          </p:val>
                                        </p:tav>
                                        <p:tav tm="100000">
                                          <p:val>
                                            <p:strVal val="#ppt_x"/>
                                          </p:val>
                                        </p:tav>
                                      </p:tavLst>
                                    </p:anim>
                                    <p:anim calcmode="lin" valueType="num">
                                      <p:cBhvr>
                                        <p:cTn id="149" dur="1000" fill="hold"/>
                                        <p:tgtEl>
                                          <p:spTgt spid="2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fade">
                                      <p:cBhvr>
                                        <p:cTn id="152" dur="1000"/>
                                        <p:tgtEl>
                                          <p:spTgt spid="29"/>
                                        </p:tgtEl>
                                      </p:cBhvr>
                                    </p:animEffect>
                                    <p:anim calcmode="lin" valueType="num">
                                      <p:cBhvr>
                                        <p:cTn id="153" dur="1000" fill="hold"/>
                                        <p:tgtEl>
                                          <p:spTgt spid="29"/>
                                        </p:tgtEl>
                                        <p:attrNameLst>
                                          <p:attrName>ppt_x</p:attrName>
                                        </p:attrNameLst>
                                      </p:cBhvr>
                                      <p:tavLst>
                                        <p:tav tm="0">
                                          <p:val>
                                            <p:strVal val="#ppt_x"/>
                                          </p:val>
                                        </p:tav>
                                        <p:tav tm="100000">
                                          <p:val>
                                            <p:strVal val="#ppt_x"/>
                                          </p:val>
                                        </p:tav>
                                      </p:tavLst>
                                    </p:anim>
                                    <p:anim calcmode="lin" valueType="num">
                                      <p:cBhvr>
                                        <p:cTn id="154" dur="1000" fill="hold"/>
                                        <p:tgtEl>
                                          <p:spTgt spid="2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fade">
                                      <p:cBhvr>
                                        <p:cTn id="157" dur="1000"/>
                                        <p:tgtEl>
                                          <p:spTgt spid="30"/>
                                        </p:tgtEl>
                                      </p:cBhvr>
                                    </p:animEffect>
                                    <p:anim calcmode="lin" valueType="num">
                                      <p:cBhvr>
                                        <p:cTn id="158" dur="1000" fill="hold"/>
                                        <p:tgtEl>
                                          <p:spTgt spid="30"/>
                                        </p:tgtEl>
                                        <p:attrNameLst>
                                          <p:attrName>ppt_x</p:attrName>
                                        </p:attrNameLst>
                                      </p:cBhvr>
                                      <p:tavLst>
                                        <p:tav tm="0">
                                          <p:val>
                                            <p:strVal val="#ppt_x"/>
                                          </p:val>
                                        </p:tav>
                                        <p:tav tm="100000">
                                          <p:val>
                                            <p:strVal val="#ppt_x"/>
                                          </p:val>
                                        </p:tav>
                                      </p:tavLst>
                                    </p:anim>
                                    <p:anim calcmode="lin" valueType="num">
                                      <p:cBhvr>
                                        <p:cTn id="159" dur="1000" fill="hold"/>
                                        <p:tgtEl>
                                          <p:spTgt spid="3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1"/>
                                        </p:tgtEl>
                                        <p:attrNameLst>
                                          <p:attrName>style.visibility</p:attrName>
                                        </p:attrNameLst>
                                      </p:cBhvr>
                                      <p:to>
                                        <p:strVal val="visible"/>
                                      </p:to>
                                    </p:set>
                                    <p:animEffect transition="in" filter="fade">
                                      <p:cBhvr>
                                        <p:cTn id="162" dur="1000"/>
                                        <p:tgtEl>
                                          <p:spTgt spid="31"/>
                                        </p:tgtEl>
                                      </p:cBhvr>
                                    </p:animEffect>
                                    <p:anim calcmode="lin" valueType="num">
                                      <p:cBhvr>
                                        <p:cTn id="163" dur="1000" fill="hold"/>
                                        <p:tgtEl>
                                          <p:spTgt spid="31"/>
                                        </p:tgtEl>
                                        <p:attrNameLst>
                                          <p:attrName>ppt_x</p:attrName>
                                        </p:attrNameLst>
                                      </p:cBhvr>
                                      <p:tavLst>
                                        <p:tav tm="0">
                                          <p:val>
                                            <p:strVal val="#ppt_x"/>
                                          </p:val>
                                        </p:tav>
                                        <p:tav tm="100000">
                                          <p:val>
                                            <p:strVal val="#ppt_x"/>
                                          </p:val>
                                        </p:tav>
                                      </p:tavLst>
                                    </p:anim>
                                    <p:anim calcmode="lin" valueType="num">
                                      <p:cBhvr>
                                        <p:cTn id="164" dur="1000" fill="hold"/>
                                        <p:tgtEl>
                                          <p:spTgt spid="3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2"/>
                                        </p:tgtEl>
                                        <p:attrNameLst>
                                          <p:attrName>style.visibility</p:attrName>
                                        </p:attrNameLst>
                                      </p:cBhvr>
                                      <p:to>
                                        <p:strVal val="visible"/>
                                      </p:to>
                                    </p:set>
                                    <p:animEffect transition="in" filter="fade">
                                      <p:cBhvr>
                                        <p:cTn id="167" dur="1000"/>
                                        <p:tgtEl>
                                          <p:spTgt spid="32"/>
                                        </p:tgtEl>
                                      </p:cBhvr>
                                    </p:animEffect>
                                    <p:anim calcmode="lin" valueType="num">
                                      <p:cBhvr>
                                        <p:cTn id="168" dur="1000" fill="hold"/>
                                        <p:tgtEl>
                                          <p:spTgt spid="32"/>
                                        </p:tgtEl>
                                        <p:attrNameLst>
                                          <p:attrName>ppt_x</p:attrName>
                                        </p:attrNameLst>
                                      </p:cBhvr>
                                      <p:tavLst>
                                        <p:tav tm="0">
                                          <p:val>
                                            <p:strVal val="#ppt_x"/>
                                          </p:val>
                                        </p:tav>
                                        <p:tav tm="100000">
                                          <p:val>
                                            <p:strVal val="#ppt_x"/>
                                          </p:val>
                                        </p:tav>
                                      </p:tavLst>
                                    </p:anim>
                                    <p:anim calcmode="lin" valueType="num">
                                      <p:cBhvr>
                                        <p:cTn id="169" dur="1000" fill="hold"/>
                                        <p:tgtEl>
                                          <p:spTgt spid="3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1000"/>
                                        <p:tgtEl>
                                          <p:spTgt spid="33"/>
                                        </p:tgtEl>
                                      </p:cBhvr>
                                    </p:animEffect>
                                    <p:anim calcmode="lin" valueType="num">
                                      <p:cBhvr>
                                        <p:cTn id="173" dur="1000" fill="hold"/>
                                        <p:tgtEl>
                                          <p:spTgt spid="33"/>
                                        </p:tgtEl>
                                        <p:attrNameLst>
                                          <p:attrName>ppt_x</p:attrName>
                                        </p:attrNameLst>
                                      </p:cBhvr>
                                      <p:tavLst>
                                        <p:tav tm="0">
                                          <p:val>
                                            <p:strVal val="#ppt_x"/>
                                          </p:val>
                                        </p:tav>
                                        <p:tav tm="100000">
                                          <p:val>
                                            <p:strVal val="#ppt_x"/>
                                          </p:val>
                                        </p:tav>
                                      </p:tavLst>
                                    </p:anim>
                                    <p:anim calcmode="lin" valueType="num">
                                      <p:cBhvr>
                                        <p:cTn id="174" dur="1000" fill="hold"/>
                                        <p:tgtEl>
                                          <p:spTgt spid="3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4"/>
                                        </p:tgtEl>
                                        <p:attrNameLst>
                                          <p:attrName>style.visibility</p:attrName>
                                        </p:attrNameLst>
                                      </p:cBhvr>
                                      <p:to>
                                        <p:strVal val="visible"/>
                                      </p:to>
                                    </p:set>
                                    <p:animEffect transition="in" filter="fade">
                                      <p:cBhvr>
                                        <p:cTn id="177" dur="1000"/>
                                        <p:tgtEl>
                                          <p:spTgt spid="34"/>
                                        </p:tgtEl>
                                      </p:cBhvr>
                                    </p:animEffect>
                                    <p:anim calcmode="lin" valueType="num">
                                      <p:cBhvr>
                                        <p:cTn id="178" dur="1000" fill="hold"/>
                                        <p:tgtEl>
                                          <p:spTgt spid="34"/>
                                        </p:tgtEl>
                                        <p:attrNameLst>
                                          <p:attrName>ppt_x</p:attrName>
                                        </p:attrNameLst>
                                      </p:cBhvr>
                                      <p:tavLst>
                                        <p:tav tm="0">
                                          <p:val>
                                            <p:strVal val="#ppt_x"/>
                                          </p:val>
                                        </p:tav>
                                        <p:tav tm="100000">
                                          <p:val>
                                            <p:strVal val="#ppt_x"/>
                                          </p:val>
                                        </p:tav>
                                      </p:tavLst>
                                    </p:anim>
                                    <p:anim calcmode="lin" valueType="num">
                                      <p:cBhvr>
                                        <p:cTn id="179" dur="1000" fill="hold"/>
                                        <p:tgtEl>
                                          <p:spTgt spid="3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fade">
                                      <p:cBhvr>
                                        <p:cTn id="182" dur="1000"/>
                                        <p:tgtEl>
                                          <p:spTgt spid="35"/>
                                        </p:tgtEl>
                                      </p:cBhvr>
                                    </p:animEffect>
                                    <p:anim calcmode="lin" valueType="num">
                                      <p:cBhvr>
                                        <p:cTn id="183" dur="1000" fill="hold"/>
                                        <p:tgtEl>
                                          <p:spTgt spid="35"/>
                                        </p:tgtEl>
                                        <p:attrNameLst>
                                          <p:attrName>ppt_x</p:attrName>
                                        </p:attrNameLst>
                                      </p:cBhvr>
                                      <p:tavLst>
                                        <p:tav tm="0">
                                          <p:val>
                                            <p:strVal val="#ppt_x"/>
                                          </p:val>
                                        </p:tav>
                                        <p:tav tm="100000">
                                          <p:val>
                                            <p:strVal val="#ppt_x"/>
                                          </p:val>
                                        </p:tav>
                                      </p:tavLst>
                                    </p:anim>
                                    <p:anim calcmode="lin" valueType="num">
                                      <p:cBhvr>
                                        <p:cTn id="18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animBg="1"/>
      <p:bldP spid="33" grpId="0"/>
      <p:bldP spid="34"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cs typeface="Arial" panose="020B0604020202020204" pitchFamily="34" charset="0"/>
                  </a:rPr>
                  <a:t>Numerical measures that give the relative position of a data  value  relative to the entire data set.</a:t>
                </a:r>
              </a:p>
              <a:p>
                <a:r>
                  <a:rPr lang="en-US" dirty="0"/>
                  <a:t>Divides the observations into two equal parts after arranging the values in ascending order of magnitude</a:t>
                </a:r>
              </a:p>
              <a:p>
                <a:pPr marL="914400" lvl="1" indent="-396875"/>
                <a:r>
                  <a:rPr lang="en-US" sz="2400" dirty="0"/>
                  <a:t>If n is odd, the median is the middle number.</a:t>
                </a:r>
              </a:p>
              <a:p>
                <a:pPr marL="914400" lvl="1" indent="-396875"/>
                <a:r>
                  <a:rPr lang="en-US" sz="2400" dirty="0"/>
                  <a:t>If n is even, the median is the average of the 2 middle numbers.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GB" sz="2400" i="1">
                          <a:solidFill>
                            <a:srgbClr val="0D15BB"/>
                          </a:solidFill>
                          <a:latin typeface="Cambria Math" panose="02040503050406030204" pitchFamily="18" charset="0"/>
                        </a:rPr>
                        <m:t>𝑀𝑒𝑑𝑖𝑎𝑛</m:t>
                      </m:r>
                      <m:r>
                        <a:rPr lang="en-GB" sz="2400" i="1">
                          <a:solidFill>
                            <a:srgbClr val="0D15BB"/>
                          </a:solidFill>
                          <a:latin typeface="Cambria Math" panose="02040503050406030204" pitchFamily="18" charset="0"/>
                        </a:rPr>
                        <m:t>= </m:t>
                      </m:r>
                      <m:r>
                        <a:rPr lang="en-US" sz="2400" i="1">
                          <a:solidFill>
                            <a:srgbClr val="0D15BB"/>
                          </a:solidFill>
                          <a:latin typeface="Cambria Math" panose="02040503050406030204" pitchFamily="18" charset="0"/>
                        </a:rPr>
                        <m:t>𝑆𝑖𝑧𝑒</m:t>
                      </m:r>
                      <m:r>
                        <a:rPr lang="en-US" sz="2400" i="1">
                          <a:solidFill>
                            <a:srgbClr val="0D15BB"/>
                          </a:solidFill>
                          <a:latin typeface="Cambria Math" panose="02040503050406030204" pitchFamily="18" charset="0"/>
                        </a:rPr>
                        <m:t> </m:t>
                      </m:r>
                      <m:r>
                        <a:rPr lang="en-US" sz="2400" i="1">
                          <a:solidFill>
                            <a:srgbClr val="0D15BB"/>
                          </a:solidFill>
                          <a:latin typeface="Cambria Math" panose="02040503050406030204" pitchFamily="18" charset="0"/>
                        </a:rPr>
                        <m:t>𝑜𝑓</m:t>
                      </m:r>
                      <m:r>
                        <a:rPr lang="en-US" sz="2400" i="1">
                          <a:solidFill>
                            <a:srgbClr val="0D15BB"/>
                          </a:solidFill>
                          <a:latin typeface="Cambria Math" panose="02040503050406030204" pitchFamily="18" charset="0"/>
                        </a:rPr>
                        <m:t> </m:t>
                      </m:r>
                      <m:d>
                        <m:dPr>
                          <m:ctrlPr>
                            <a:rPr lang="en-US" sz="2400" i="1">
                              <a:solidFill>
                                <a:srgbClr val="0D15BB"/>
                              </a:solidFill>
                              <a:latin typeface="Cambria Math" panose="02040503050406030204" pitchFamily="18" charset="0"/>
                            </a:rPr>
                          </m:ctrlPr>
                        </m:dPr>
                        <m:e>
                          <m:f>
                            <m:fPr>
                              <m:ctrlPr>
                                <a:rPr lang="en-US" sz="2400" i="1">
                                  <a:solidFill>
                                    <a:srgbClr val="0D15BB"/>
                                  </a:solidFill>
                                  <a:latin typeface="Cambria Math" panose="02040503050406030204" pitchFamily="18" charset="0"/>
                                </a:rPr>
                              </m:ctrlPr>
                            </m:fPr>
                            <m:num>
                              <m:r>
                                <a:rPr lang="en-US" sz="2400" i="1">
                                  <a:solidFill>
                                    <a:srgbClr val="0D15BB"/>
                                  </a:solidFill>
                                  <a:latin typeface="Cambria Math" panose="02040503050406030204" pitchFamily="18" charset="0"/>
                                </a:rPr>
                                <m:t>𝑛</m:t>
                              </m:r>
                              <m:r>
                                <a:rPr lang="en-US" sz="2400" i="1">
                                  <a:solidFill>
                                    <a:srgbClr val="0D15BB"/>
                                  </a:solidFill>
                                  <a:latin typeface="Cambria Math" panose="02040503050406030204" pitchFamily="18" charset="0"/>
                                </a:rPr>
                                <m:t>+1</m:t>
                              </m:r>
                            </m:num>
                            <m:den>
                              <m:r>
                                <a:rPr lang="en-US" sz="2400" i="1">
                                  <a:solidFill>
                                    <a:srgbClr val="0D15BB"/>
                                  </a:solidFill>
                                  <a:latin typeface="Cambria Math" panose="02040503050406030204" pitchFamily="18" charset="0"/>
                                </a:rPr>
                                <m:t>2</m:t>
                              </m:r>
                            </m:den>
                          </m:f>
                        </m:e>
                      </m:d>
                      <m:r>
                        <a:rPr lang="en-US" sz="2400" i="1">
                          <a:solidFill>
                            <a:srgbClr val="0D15BB"/>
                          </a:solidFill>
                          <a:latin typeface="Cambria Math" panose="02040503050406030204" pitchFamily="18" charset="0"/>
                        </a:rPr>
                        <m:t>𝑡h</m:t>
                      </m:r>
                      <m:r>
                        <a:rPr lang="en-US" sz="2400" i="1">
                          <a:solidFill>
                            <a:srgbClr val="0D15BB"/>
                          </a:solidFill>
                          <a:latin typeface="Cambria Math" panose="02040503050406030204" pitchFamily="18" charset="0"/>
                        </a:rPr>
                        <m:t> </m:t>
                      </m:r>
                      <m:r>
                        <a:rPr lang="en-US" sz="2400" i="1">
                          <a:solidFill>
                            <a:srgbClr val="0D15BB"/>
                          </a:solidFill>
                          <a:latin typeface="Cambria Math" panose="02040503050406030204" pitchFamily="18" charset="0"/>
                        </a:rPr>
                        <m:t>𝑜𝑏𝑠𝑒𝑟𝑣𝑎𝑡𝑖𝑜𝑛</m:t>
                      </m:r>
                    </m:oMath>
                  </m:oMathPara>
                </a14:m>
                <a:endParaRPr lang="en-US" sz="2400" dirty="0">
                  <a:solidFill>
                    <a:srgbClr val="0D15BB"/>
                  </a:solidFill>
                </a:endParaRPr>
              </a:p>
              <a:p>
                <a:pPr marL="0" indent="0">
                  <a:buNone/>
                </a:pPr>
                <a:endParaRPr lang="en-GB"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6" t="-2612" r="-13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5463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Quartiles</a:t>
            </a:r>
            <a:endParaRPr lang="en-US" dirty="0"/>
          </a:p>
        </p:txBody>
      </p:sp>
      <p:sp>
        <p:nvSpPr>
          <p:cNvPr id="3" name="Content Placeholder 2"/>
          <p:cNvSpPr>
            <a:spLocks noGrp="1"/>
          </p:cNvSpPr>
          <p:nvPr>
            <p:ph idx="1"/>
          </p:nvPr>
        </p:nvSpPr>
        <p:spPr>
          <a:xfrm>
            <a:off x="2387600" y="1550052"/>
            <a:ext cx="9512300" cy="4900852"/>
          </a:xfrm>
        </p:spPr>
        <p:txBody>
          <a:bodyPr>
            <a:normAutofit/>
          </a:bodyPr>
          <a:lstStyle/>
          <a:p>
            <a:pPr marL="447675" indent="-447675" defTabSz="835025">
              <a:buSzPct val="150000"/>
              <a:buFont typeface="Wingdings" panose="05000000000000000000" pitchFamily="2" charset="2"/>
              <a:buChar char="§"/>
            </a:pPr>
            <a:r>
              <a:rPr lang="en-US" sz="3000" dirty="0">
                <a:cs typeface="Arial" panose="020B0604020202020204" pitchFamily="34" charset="0"/>
              </a:rPr>
              <a:t>Divide an array into four equal parts, each part having 25% of the distribution of the data values, denoted by </a:t>
            </a:r>
            <a:r>
              <a:rPr lang="en-US" sz="3000" i="1" dirty="0" err="1">
                <a:cs typeface="Arial" panose="020B0604020202020204" pitchFamily="34" charset="0"/>
              </a:rPr>
              <a:t>Q</a:t>
            </a:r>
            <a:r>
              <a:rPr lang="en-US" sz="3000" i="1" baseline="-25000" dirty="0" err="1">
                <a:cs typeface="Arial" panose="020B0604020202020204" pitchFamily="34" charset="0"/>
              </a:rPr>
              <a:t>j</a:t>
            </a:r>
            <a:endParaRPr lang="en-US" sz="3000" dirty="0">
              <a:cs typeface="Arial" panose="020B0604020202020204" pitchFamily="34" charset="0"/>
            </a:endParaRPr>
          </a:p>
          <a:p>
            <a:pPr marL="447675" indent="-447675" defTabSz="835025">
              <a:buSzPct val="150000"/>
              <a:buFont typeface="Wingdings" panose="05000000000000000000" pitchFamily="2" charset="2"/>
              <a:buChar char="§"/>
            </a:pPr>
            <a:r>
              <a:rPr lang="en-US" sz="3000" dirty="0">
                <a:cs typeface="Arial" panose="020B0604020202020204" pitchFamily="34" charset="0"/>
              </a:rPr>
              <a:t>25</a:t>
            </a:r>
            <a:r>
              <a:rPr lang="en-US" sz="3000" baseline="30000" dirty="0">
                <a:cs typeface="Arial" panose="020B0604020202020204" pitchFamily="34" charset="0"/>
              </a:rPr>
              <a:t>th</a:t>
            </a:r>
            <a:r>
              <a:rPr lang="en-US" sz="3000" dirty="0">
                <a:cs typeface="Arial" panose="020B0604020202020204" pitchFamily="34" charset="0"/>
              </a:rPr>
              <a:t> of the observations are below the 1</a:t>
            </a:r>
            <a:r>
              <a:rPr lang="en-US" sz="3000" baseline="30000" dirty="0">
                <a:cs typeface="Arial" panose="020B0604020202020204" pitchFamily="34" charset="0"/>
              </a:rPr>
              <a:t>st</a:t>
            </a:r>
            <a:r>
              <a:rPr lang="en-US" sz="3000" dirty="0">
                <a:cs typeface="Arial" panose="020B0604020202020204" pitchFamily="34" charset="0"/>
              </a:rPr>
              <a:t> quartile.</a:t>
            </a:r>
          </a:p>
          <a:p>
            <a:pPr marL="447675" indent="-447675" defTabSz="835025">
              <a:buSzPct val="150000"/>
              <a:buFont typeface="Wingdings" panose="05000000000000000000" pitchFamily="2" charset="2"/>
              <a:buChar char="§"/>
            </a:pPr>
            <a:r>
              <a:rPr lang="en-US" sz="3000" dirty="0">
                <a:cs typeface="Arial" panose="020B0604020202020204" pitchFamily="34" charset="0"/>
              </a:rPr>
              <a:t>1</a:t>
            </a:r>
            <a:r>
              <a:rPr lang="en-US" sz="3000" baseline="30000" dirty="0">
                <a:cs typeface="Arial" panose="020B0604020202020204" pitchFamily="34" charset="0"/>
              </a:rPr>
              <a:t>st</a:t>
            </a:r>
            <a:r>
              <a:rPr lang="en-US" sz="3000" dirty="0">
                <a:cs typeface="Arial" panose="020B0604020202020204" pitchFamily="34" charset="0"/>
              </a:rPr>
              <a:t> quartile is the 25</a:t>
            </a:r>
            <a:r>
              <a:rPr lang="en-US" sz="3000" baseline="30000" dirty="0">
                <a:cs typeface="Arial" panose="020B0604020202020204" pitchFamily="34" charset="0"/>
              </a:rPr>
              <a:t>th</a:t>
            </a:r>
            <a:r>
              <a:rPr lang="en-US" sz="3000" dirty="0">
                <a:cs typeface="Arial" panose="020B0604020202020204" pitchFamily="34" charset="0"/>
              </a:rPr>
              <a:t> percentile; the 2</a:t>
            </a:r>
            <a:r>
              <a:rPr lang="en-US" sz="3000" baseline="30000" dirty="0">
                <a:cs typeface="Arial" panose="020B0604020202020204" pitchFamily="34" charset="0"/>
              </a:rPr>
              <a:t>nd</a:t>
            </a:r>
            <a:r>
              <a:rPr lang="en-US" sz="3000" dirty="0">
                <a:cs typeface="Arial" panose="020B0604020202020204" pitchFamily="34" charset="0"/>
              </a:rPr>
              <a:t> quartile is the 50</a:t>
            </a:r>
            <a:r>
              <a:rPr lang="en-US" sz="3000" baseline="30000" dirty="0">
                <a:cs typeface="Arial" panose="020B0604020202020204" pitchFamily="34" charset="0"/>
              </a:rPr>
              <a:t>th</a:t>
            </a:r>
            <a:r>
              <a:rPr lang="en-US" sz="3000" dirty="0">
                <a:cs typeface="Arial" panose="020B0604020202020204" pitchFamily="34" charset="0"/>
              </a:rPr>
              <a:t> percentile, also the median and the 3</a:t>
            </a:r>
            <a:r>
              <a:rPr lang="en-US" sz="3000" baseline="30000" dirty="0">
                <a:cs typeface="Arial" panose="020B0604020202020204" pitchFamily="34" charset="0"/>
              </a:rPr>
              <a:t>rd</a:t>
            </a:r>
            <a:r>
              <a:rPr lang="en-US" sz="3000" dirty="0">
                <a:cs typeface="Arial" panose="020B0604020202020204" pitchFamily="34" charset="0"/>
              </a:rPr>
              <a:t> quartile is the 75</a:t>
            </a:r>
            <a:r>
              <a:rPr lang="en-US" sz="3000" baseline="30000" dirty="0">
                <a:cs typeface="Arial" panose="020B0604020202020204" pitchFamily="34" charset="0"/>
              </a:rPr>
              <a:t>th</a:t>
            </a:r>
            <a:r>
              <a:rPr lang="en-US" sz="3000" dirty="0">
                <a:cs typeface="Arial" panose="020B0604020202020204" pitchFamily="34" charset="0"/>
              </a:rPr>
              <a:t> percentile.</a:t>
            </a:r>
          </a:p>
        </p:txBody>
      </p:sp>
      <mc:AlternateContent xmlns:mc="http://schemas.openxmlformats.org/markup-compatibility/2006" xmlns:a14="http://schemas.microsoft.com/office/drawing/2010/main">
        <mc:Choice Requires="a14">
          <p:sp>
            <p:nvSpPr>
              <p:cNvPr id="4" name="Rectangle 3"/>
              <p:cNvSpPr/>
              <p:nvPr/>
            </p:nvSpPr>
            <p:spPr>
              <a:xfrm>
                <a:off x="2717800" y="4598060"/>
                <a:ext cx="7861300" cy="1660839"/>
              </a:xfrm>
              <a:prstGeom prst="rect">
                <a:avLst/>
              </a:prstGeom>
              <a:solidFill>
                <a:srgbClr val="FFFFCC"/>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𝑸</m:t>
                          </m:r>
                        </m:e>
                        <m:sub>
                          <m:r>
                            <a:rPr lang="en-GB" sz="2400" b="1" i="1">
                              <a:solidFill>
                                <a:srgbClr val="0D15BB"/>
                              </a:solidFill>
                              <a:latin typeface="Cambria Math" panose="02040503050406030204" pitchFamily="18" charset="0"/>
                            </a:rPr>
                            <m:t>𝒋</m:t>
                          </m:r>
                        </m:sub>
                      </m:sSub>
                      <m:r>
                        <a:rPr lang="en-GB"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𝑺𝒊𝒛𝒆</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𝒐𝒇</m:t>
                      </m:r>
                      <m:r>
                        <a:rPr lang="en-US" sz="2400" b="1" i="1">
                          <a:solidFill>
                            <a:srgbClr val="0D15BB"/>
                          </a:solidFill>
                          <a:latin typeface="Cambria Math" panose="02040503050406030204" pitchFamily="18" charset="0"/>
                        </a:rPr>
                        <m:t>   </m:t>
                      </m:r>
                      <m:r>
                        <a:rPr lang="en-GB" sz="2400" b="1" i="1">
                          <a:solidFill>
                            <a:srgbClr val="0D15BB"/>
                          </a:solidFill>
                          <a:latin typeface="Cambria Math" panose="02040503050406030204" pitchFamily="18" charset="0"/>
                        </a:rPr>
                        <m:t>𝒋</m:t>
                      </m:r>
                      <m:d>
                        <m:dPr>
                          <m:ctrlPr>
                            <a:rPr lang="en-US" sz="2400" b="1" i="1">
                              <a:solidFill>
                                <a:srgbClr val="0D15BB"/>
                              </a:solidFill>
                              <a:latin typeface="Cambria Math" panose="02040503050406030204" pitchFamily="18" charset="0"/>
                            </a:rPr>
                          </m:ctrlPr>
                        </m:dPr>
                        <m:e>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𝒏</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num>
                            <m:den>
                              <m:r>
                                <a:rPr lang="en-GB" sz="2400" b="1" i="1">
                                  <a:solidFill>
                                    <a:srgbClr val="0D15BB"/>
                                  </a:solidFill>
                                  <a:latin typeface="Cambria Math" panose="02040503050406030204" pitchFamily="18" charset="0"/>
                                </a:rPr>
                                <m:t>𝟒</m:t>
                              </m:r>
                            </m:den>
                          </m:f>
                        </m:e>
                      </m:d>
                      <m:r>
                        <a:rPr lang="en-US" sz="2400" b="1" i="1">
                          <a:solidFill>
                            <a:srgbClr val="0D15BB"/>
                          </a:solidFill>
                          <a:latin typeface="Cambria Math" panose="02040503050406030204" pitchFamily="18" charset="0"/>
                        </a:rPr>
                        <m:t>𝒕𝒉</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𝒐𝒃𝒔𝒆𝒓𝒗𝒂𝒕𝒊𝒐𝒏</m:t>
                      </m:r>
                    </m:oMath>
                  </m:oMathPara>
                </a14:m>
                <a:endParaRPr lang="en-US" sz="2400" dirty="0">
                  <a:solidFill>
                    <a:srgbClr val="0D15BB"/>
                  </a:solidFill>
                </a:endParaRPr>
              </a:p>
              <a:p>
                <a:r>
                  <a:rPr lang="en-GB" sz="2400" dirty="0">
                    <a:solidFill>
                      <a:srgbClr val="0D15BB"/>
                    </a:solidFill>
                    <a:latin typeface="Times New Roman" panose="02020603050405020304" pitchFamily="18" charset="0"/>
                    <a:cs typeface="Times New Roman" panose="02020603050405020304" pitchFamily="18" charset="0"/>
                  </a:rPr>
                  <a:t>														Where j = 1, 2, 3</a:t>
                </a:r>
              </a:p>
            </p:txBody>
          </p:sp>
        </mc:Choice>
        <mc:Fallback xmlns="">
          <p:sp>
            <p:nvSpPr>
              <p:cNvPr id="4" name="Rectangle 3"/>
              <p:cNvSpPr>
                <a:spLocks noRot="1" noChangeAspect="1" noMove="1" noResize="1" noEditPoints="1" noAdjustHandles="1" noChangeArrowheads="1" noChangeShapeType="1" noTextEdit="1"/>
              </p:cNvSpPr>
              <p:nvPr/>
            </p:nvSpPr>
            <p:spPr>
              <a:xfrm>
                <a:off x="2717800" y="4598060"/>
                <a:ext cx="7861300" cy="1660839"/>
              </a:xfrm>
              <a:prstGeom prst="rect">
                <a:avLst/>
              </a:prstGeom>
              <a:blipFill rotWithShape="0">
                <a:blip r:embed="rId3"/>
                <a:stretch>
                  <a:fillRect b="-7326"/>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248684836"/>
              </p:ext>
            </p:extLst>
          </p:nvPr>
        </p:nvGraphicFramePr>
        <p:xfrm>
          <a:off x="241300" y="1550052"/>
          <a:ext cx="2057400" cy="2476022"/>
        </p:xfrm>
        <a:graphic>
          <a:graphicData uri="http://schemas.openxmlformats.org/presentationml/2006/ole">
            <mc:AlternateContent xmlns:mc="http://schemas.openxmlformats.org/markup-compatibility/2006">
              <mc:Choice xmlns:v="urn:schemas-microsoft-com:vml" Requires="v">
                <p:oleObj spid="_x0000_s6164" name="Clip" r:id="rId4" imgW="3245760" imgH="3699000" progId="MS_ClipArt_Gallery.2">
                  <p:embed/>
                </p:oleObj>
              </mc:Choice>
              <mc:Fallback>
                <p:oleObj name="Clip" r:id="rId4" imgW="3245760" imgH="36990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550052"/>
                        <a:ext cx="2057400" cy="2476022"/>
                      </a:xfrm>
                      <a:prstGeom prst="rect">
                        <a:avLst/>
                      </a:prstGeom>
                      <a:solidFill>
                        <a:srgbClr val="FF9900"/>
                      </a:solidFill>
                      <a:ln>
                        <a:noFill/>
                      </a:ln>
                      <a:effectLst/>
                    </p:spPr>
                  </p:pic>
                </p:oleObj>
              </mc:Fallback>
            </mc:AlternateContent>
          </a:graphicData>
        </a:graphic>
      </p:graphicFrame>
    </p:spTree>
    <p:extLst>
      <p:ext uri="{BB962C8B-B14F-4D97-AF65-F5344CB8AC3E}">
        <p14:creationId xmlns:p14="http://schemas.microsoft.com/office/powerpoint/2010/main" val="19849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Measures of Central Tendency</a:t>
            </a:r>
            <a:endParaRPr lang="en-US" dirty="0"/>
          </a:p>
        </p:txBody>
      </p:sp>
      <p:sp>
        <p:nvSpPr>
          <p:cNvPr id="4" name="Content Placeholder 3"/>
          <p:cNvSpPr>
            <a:spLocks noGrp="1"/>
          </p:cNvSpPr>
          <p:nvPr>
            <p:ph idx="1"/>
          </p:nvPr>
        </p:nvSpPr>
        <p:spPr/>
        <p:txBody>
          <a:bodyPr>
            <a:normAutofit/>
          </a:bodyPr>
          <a:lstStyle/>
          <a:p>
            <a:r>
              <a:rPr lang="en-GB" sz="2800" dirty="0"/>
              <a:t>A </a:t>
            </a:r>
            <a:r>
              <a:rPr lang="en-GB" sz="2800" b="1" dirty="0"/>
              <a:t>Measure of Location </a:t>
            </a:r>
            <a:r>
              <a:rPr lang="en-GB" sz="2800" dirty="0"/>
              <a:t>summarizes a data set by giving a “</a:t>
            </a:r>
            <a:r>
              <a:rPr lang="en-GB" sz="2800" dirty="0">
                <a:solidFill>
                  <a:srgbClr val="FF0000"/>
                </a:solidFill>
              </a:rPr>
              <a:t>single quantitative value</a:t>
            </a:r>
            <a:r>
              <a:rPr lang="en-GB" sz="2800" dirty="0"/>
              <a:t>” within the range of the data values that describes its location relative to entire data set.</a:t>
            </a:r>
          </a:p>
          <a:p>
            <a:r>
              <a:rPr lang="en-GB" sz="2800" dirty="0"/>
              <a:t>Some Common Measures are:</a:t>
            </a:r>
          </a:p>
          <a:p>
            <a:pPr lvl="1"/>
            <a:r>
              <a:rPr lang="en-GB" sz="2400" dirty="0"/>
              <a:t>Arithmetic Mean / Average</a:t>
            </a:r>
          </a:p>
          <a:p>
            <a:pPr lvl="1"/>
            <a:r>
              <a:rPr lang="en-GB" sz="2400" dirty="0"/>
              <a:t>Geometric Mean</a:t>
            </a:r>
          </a:p>
          <a:p>
            <a:pPr lvl="1"/>
            <a:r>
              <a:rPr lang="en-GB" sz="2400" dirty="0"/>
              <a:t>Harmonic Mean</a:t>
            </a:r>
          </a:p>
          <a:p>
            <a:pPr lvl="1"/>
            <a:r>
              <a:rPr lang="en-GB" sz="2400" dirty="0"/>
              <a:t>Median</a:t>
            </a:r>
          </a:p>
          <a:p>
            <a:pPr lvl="1"/>
            <a:r>
              <a:rPr lang="en-GB" sz="2400" dirty="0"/>
              <a:t>Mode</a:t>
            </a:r>
          </a:p>
        </p:txBody>
      </p:sp>
    </p:spTree>
    <p:extLst>
      <p:ext uri="{BB962C8B-B14F-4D97-AF65-F5344CB8AC3E}">
        <p14:creationId xmlns:p14="http://schemas.microsoft.com/office/powerpoint/2010/main" val="305301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Deciles</a:t>
            </a:r>
            <a:endParaRPr lang="en-US" dirty="0"/>
          </a:p>
        </p:txBody>
      </p:sp>
      <p:sp>
        <p:nvSpPr>
          <p:cNvPr id="3" name="Content Placeholder 2"/>
          <p:cNvSpPr>
            <a:spLocks noGrp="1"/>
          </p:cNvSpPr>
          <p:nvPr>
            <p:ph idx="1"/>
          </p:nvPr>
        </p:nvSpPr>
        <p:spPr>
          <a:xfrm>
            <a:off x="2387600" y="1550052"/>
            <a:ext cx="9512300" cy="2636746"/>
          </a:xfrm>
        </p:spPr>
        <p:txBody>
          <a:bodyPr>
            <a:normAutofit/>
          </a:bodyPr>
          <a:lstStyle/>
          <a:p>
            <a:pPr marL="447675" indent="-447675" defTabSz="835025">
              <a:buSzPct val="150000"/>
              <a:buFont typeface="Wingdings" panose="05000000000000000000" pitchFamily="2" charset="2"/>
              <a:buChar char="§"/>
            </a:pPr>
            <a:r>
              <a:rPr lang="en-US" sz="2800" dirty="0">
                <a:cs typeface="Arial" panose="020B0604020202020204" pitchFamily="34" charset="0"/>
              </a:rPr>
              <a:t>Divide an array into ten equal parts, each part having ten percent of the distribution of the data values, denoted by </a:t>
            </a:r>
            <a:r>
              <a:rPr lang="en-US" sz="2800" i="1" dirty="0" err="1">
                <a:cs typeface="Arial" panose="020B0604020202020204" pitchFamily="34" charset="0"/>
              </a:rPr>
              <a:t>D</a:t>
            </a:r>
            <a:r>
              <a:rPr lang="en-US" sz="2800" i="1" baseline="-25000" dirty="0" err="1">
                <a:cs typeface="Arial" panose="020B0604020202020204" pitchFamily="34" charset="0"/>
              </a:rPr>
              <a:t>j</a:t>
            </a:r>
            <a:endParaRPr lang="en-US" sz="2800" dirty="0">
              <a:cs typeface="Arial" panose="020B0604020202020204" pitchFamily="34" charset="0"/>
            </a:endParaRPr>
          </a:p>
          <a:p>
            <a:pPr marL="447675" indent="-447675" defTabSz="835025">
              <a:buSzPct val="150000"/>
              <a:buFont typeface="Wingdings" panose="05000000000000000000" pitchFamily="2" charset="2"/>
              <a:buChar char="§"/>
            </a:pPr>
            <a:r>
              <a:rPr lang="en-GB" sz="2800" dirty="0">
                <a:cs typeface="Arial" panose="020B0604020202020204" pitchFamily="34" charset="0"/>
              </a:rPr>
              <a:t>10 percent of the total observations fall below </a:t>
            </a:r>
            <a:r>
              <a:rPr lang="en-US" sz="2800" i="1" dirty="0">
                <a:cs typeface="Arial" panose="020B0604020202020204" pitchFamily="34" charset="0"/>
              </a:rPr>
              <a:t>D</a:t>
            </a:r>
            <a:r>
              <a:rPr lang="en-US" sz="2800" i="1" baseline="-25000" dirty="0">
                <a:cs typeface="Arial" panose="020B0604020202020204" pitchFamily="34" charset="0"/>
              </a:rPr>
              <a:t>1</a:t>
            </a:r>
            <a:r>
              <a:rPr lang="en-US" sz="2800" dirty="0">
                <a:cs typeface="Arial" panose="020B0604020202020204" pitchFamily="34" charset="0"/>
              </a:rPr>
              <a:t> </a:t>
            </a:r>
            <a:r>
              <a:rPr lang="en-GB" sz="2800" dirty="0">
                <a:cs typeface="Arial" panose="020B0604020202020204" pitchFamily="34" charset="0"/>
              </a:rPr>
              <a:t>and the rest 90% are above it.</a:t>
            </a:r>
          </a:p>
          <a:p>
            <a:pPr marL="447675" indent="-447675" defTabSz="835025">
              <a:buSzPct val="150000"/>
              <a:buFont typeface="Wingdings" panose="05000000000000000000" pitchFamily="2" charset="2"/>
              <a:buChar char="§"/>
            </a:pPr>
            <a:r>
              <a:rPr lang="en-GB" sz="2800" dirty="0">
                <a:cs typeface="Arial" panose="020B0604020202020204" pitchFamily="34" charset="0"/>
              </a:rPr>
              <a:t>5</a:t>
            </a:r>
            <a:r>
              <a:rPr lang="en-GB" sz="2800" baseline="30000" dirty="0">
                <a:cs typeface="Arial" panose="020B0604020202020204" pitchFamily="34" charset="0"/>
              </a:rPr>
              <a:t>th</a:t>
            </a:r>
            <a:r>
              <a:rPr lang="en-GB" sz="2800" dirty="0">
                <a:cs typeface="Arial" panose="020B0604020202020204" pitchFamily="34" charset="0"/>
              </a:rPr>
              <a:t> </a:t>
            </a:r>
            <a:r>
              <a:rPr lang="en-GB" sz="2800" dirty="0" err="1">
                <a:cs typeface="Arial" panose="020B0604020202020204" pitchFamily="34" charset="0"/>
              </a:rPr>
              <a:t>Decile</a:t>
            </a:r>
            <a:r>
              <a:rPr lang="en-GB" sz="2800" dirty="0">
                <a:cs typeface="Arial" panose="020B0604020202020204" pitchFamily="34" charset="0"/>
              </a:rPr>
              <a:t> is equal to the Q</a:t>
            </a:r>
            <a:r>
              <a:rPr lang="en-GB" sz="2800" baseline="-25000" dirty="0">
                <a:cs typeface="Arial" panose="020B0604020202020204" pitchFamily="34" charset="0"/>
              </a:rPr>
              <a:t>2</a:t>
            </a:r>
            <a:r>
              <a:rPr lang="en-GB" sz="2800" dirty="0">
                <a:cs typeface="Arial" panose="020B0604020202020204" pitchFamily="34" charset="0"/>
              </a:rPr>
              <a:t> and Median</a:t>
            </a:r>
          </a:p>
        </p:txBody>
      </p:sp>
      <mc:AlternateContent xmlns:mc="http://schemas.openxmlformats.org/markup-compatibility/2006" xmlns:a14="http://schemas.microsoft.com/office/drawing/2010/main">
        <mc:Choice Requires="a14">
          <p:sp>
            <p:nvSpPr>
              <p:cNvPr id="4" name="Rectangle 3"/>
              <p:cNvSpPr/>
              <p:nvPr/>
            </p:nvSpPr>
            <p:spPr>
              <a:xfrm>
                <a:off x="2717800" y="4598060"/>
                <a:ext cx="7861300" cy="1660839"/>
              </a:xfrm>
              <a:prstGeom prst="rect">
                <a:avLst/>
              </a:prstGeom>
              <a:solidFill>
                <a:srgbClr val="FFFFCC"/>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400" b="1" i="1" smtClean="0">
                              <a:solidFill>
                                <a:srgbClr val="0D15BB"/>
                              </a:solidFill>
                              <a:latin typeface="Cambria Math" panose="02040503050406030204" pitchFamily="18" charset="0"/>
                            </a:rPr>
                          </m:ctrlPr>
                        </m:sSubPr>
                        <m:e>
                          <m:r>
                            <a:rPr lang="en-US" sz="2400" b="1" i="1" smtClean="0">
                              <a:solidFill>
                                <a:srgbClr val="0D15BB"/>
                              </a:solidFill>
                              <a:latin typeface="Cambria Math" panose="02040503050406030204" pitchFamily="18" charset="0"/>
                            </a:rPr>
                            <m:t>𝑫</m:t>
                          </m:r>
                        </m:e>
                        <m:sub>
                          <m:r>
                            <a:rPr lang="en-GB" sz="2400" b="1" i="1">
                              <a:solidFill>
                                <a:srgbClr val="0D15BB"/>
                              </a:solidFill>
                              <a:latin typeface="Cambria Math" panose="02040503050406030204" pitchFamily="18" charset="0"/>
                            </a:rPr>
                            <m:t>𝒋</m:t>
                          </m:r>
                        </m:sub>
                      </m:sSub>
                      <m:r>
                        <a:rPr lang="en-GB"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𝑺𝒊𝒛𝒆</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𝒐𝒇</m:t>
                      </m:r>
                      <m:r>
                        <a:rPr lang="en-US" sz="2400" b="1" i="1">
                          <a:solidFill>
                            <a:srgbClr val="0D15BB"/>
                          </a:solidFill>
                          <a:latin typeface="Cambria Math" panose="02040503050406030204" pitchFamily="18" charset="0"/>
                        </a:rPr>
                        <m:t>   </m:t>
                      </m:r>
                      <m:r>
                        <a:rPr lang="en-GB" sz="2400" b="1" i="1">
                          <a:solidFill>
                            <a:srgbClr val="0D15BB"/>
                          </a:solidFill>
                          <a:latin typeface="Cambria Math" panose="02040503050406030204" pitchFamily="18" charset="0"/>
                        </a:rPr>
                        <m:t>𝒋</m:t>
                      </m:r>
                      <m:d>
                        <m:dPr>
                          <m:ctrlPr>
                            <a:rPr lang="en-US" sz="2400" b="1" i="1">
                              <a:solidFill>
                                <a:srgbClr val="0D15BB"/>
                              </a:solidFill>
                              <a:latin typeface="Cambria Math" panose="02040503050406030204" pitchFamily="18" charset="0"/>
                            </a:rPr>
                          </m:ctrlPr>
                        </m:dPr>
                        <m:e>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𝒏</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num>
                            <m:den>
                              <m:r>
                                <a:rPr lang="en-US" sz="2400" b="1" i="1" smtClean="0">
                                  <a:solidFill>
                                    <a:srgbClr val="0D15BB"/>
                                  </a:solidFill>
                                  <a:latin typeface="Cambria Math" panose="02040503050406030204" pitchFamily="18" charset="0"/>
                                </a:rPr>
                                <m:t>𝟏𝟎</m:t>
                              </m:r>
                            </m:den>
                          </m:f>
                        </m:e>
                      </m:d>
                      <m:r>
                        <a:rPr lang="en-US" sz="2400" b="1" i="1">
                          <a:solidFill>
                            <a:srgbClr val="0D15BB"/>
                          </a:solidFill>
                          <a:latin typeface="Cambria Math" panose="02040503050406030204" pitchFamily="18" charset="0"/>
                        </a:rPr>
                        <m:t>𝒕𝒉</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𝒐𝒃𝒔𝒆𝒓𝒗𝒂𝒕𝒊𝒐𝒏</m:t>
                      </m:r>
                    </m:oMath>
                  </m:oMathPara>
                </a14:m>
                <a:endParaRPr lang="en-US" sz="2400" dirty="0">
                  <a:solidFill>
                    <a:srgbClr val="0D15BB"/>
                  </a:solidFill>
                </a:endParaRPr>
              </a:p>
              <a:p>
                <a:r>
                  <a:rPr lang="en-GB" sz="2400" dirty="0">
                    <a:solidFill>
                      <a:srgbClr val="0D15BB"/>
                    </a:solidFill>
                    <a:latin typeface="Times New Roman" panose="02020603050405020304" pitchFamily="18" charset="0"/>
                    <a:cs typeface="Times New Roman" panose="02020603050405020304" pitchFamily="18" charset="0"/>
                  </a:rPr>
                  <a:t>													Where j = 1, 2, 3, …,9</a:t>
                </a:r>
              </a:p>
            </p:txBody>
          </p:sp>
        </mc:Choice>
        <mc:Fallback xmlns="">
          <p:sp>
            <p:nvSpPr>
              <p:cNvPr id="4" name="Rectangle 3"/>
              <p:cNvSpPr>
                <a:spLocks noRot="1" noChangeAspect="1" noMove="1" noResize="1" noEditPoints="1" noAdjustHandles="1" noChangeArrowheads="1" noChangeShapeType="1" noTextEdit="1"/>
              </p:cNvSpPr>
              <p:nvPr/>
            </p:nvSpPr>
            <p:spPr>
              <a:xfrm>
                <a:off x="2717800" y="4598060"/>
                <a:ext cx="7861300" cy="1660839"/>
              </a:xfrm>
              <a:prstGeom prst="rect">
                <a:avLst/>
              </a:prstGeom>
              <a:blipFill rotWithShape="0">
                <a:blip r:embed="rId3"/>
                <a:stretch>
                  <a:fillRect b="-7326"/>
                </a:stretch>
              </a:blipFill>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2733135676"/>
              </p:ext>
            </p:extLst>
          </p:nvPr>
        </p:nvGraphicFramePr>
        <p:xfrm>
          <a:off x="177800" y="1545198"/>
          <a:ext cx="1981200" cy="2641600"/>
        </p:xfrm>
        <a:graphic>
          <a:graphicData uri="http://schemas.openxmlformats.org/presentationml/2006/ole">
            <mc:AlternateContent xmlns:mc="http://schemas.openxmlformats.org/markup-compatibility/2006">
              <mc:Choice xmlns:v="urn:schemas-microsoft-com:vml" Requires="v">
                <p:oleObj spid="_x0000_s7188" name="Clip" r:id="rId4" imgW="6074640" imgH="5825160" progId="MS_ClipArt_Gallery.2">
                  <p:embed/>
                </p:oleObj>
              </mc:Choice>
              <mc:Fallback>
                <p:oleObj name="Clip" r:id="rId4" imgW="6074640" imgH="58251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1545198"/>
                        <a:ext cx="1981200" cy="2641600"/>
                      </a:xfrm>
                      <a:prstGeom prst="rect">
                        <a:avLst/>
                      </a:prstGeom>
                      <a:solidFill>
                        <a:srgbClr val="339966"/>
                      </a:solidFill>
                      <a:ln>
                        <a:noFill/>
                      </a:ln>
                      <a:effectLst/>
                    </p:spPr>
                  </p:pic>
                </p:oleObj>
              </mc:Fallback>
            </mc:AlternateContent>
          </a:graphicData>
        </a:graphic>
      </p:graphicFrame>
    </p:spTree>
    <p:extLst>
      <p:ext uri="{BB962C8B-B14F-4D97-AF65-F5344CB8AC3E}">
        <p14:creationId xmlns:p14="http://schemas.microsoft.com/office/powerpoint/2010/main" val="1436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Percentiles</a:t>
            </a:r>
          </a:p>
        </p:txBody>
      </p:sp>
      <p:sp>
        <p:nvSpPr>
          <p:cNvPr id="3" name="Content Placeholder 2"/>
          <p:cNvSpPr>
            <a:spLocks noGrp="1"/>
          </p:cNvSpPr>
          <p:nvPr>
            <p:ph idx="1"/>
          </p:nvPr>
        </p:nvSpPr>
        <p:spPr>
          <a:xfrm>
            <a:off x="2387600" y="1550052"/>
            <a:ext cx="9512300" cy="2636746"/>
          </a:xfrm>
        </p:spPr>
        <p:txBody>
          <a:bodyPr>
            <a:normAutofit/>
          </a:bodyPr>
          <a:lstStyle/>
          <a:p>
            <a:pPr marL="447675" indent="-447675" defTabSz="835025">
              <a:buSzPct val="150000"/>
              <a:buFont typeface="Wingdings" panose="05000000000000000000" pitchFamily="2" charset="2"/>
              <a:buChar char="§"/>
            </a:pPr>
            <a:r>
              <a:rPr lang="en-US" sz="2800" dirty="0">
                <a:cs typeface="Arial" panose="020B0604020202020204" pitchFamily="34" charset="0"/>
              </a:rPr>
              <a:t>Divide an array (</a:t>
            </a:r>
            <a:r>
              <a:rPr lang="en-US" sz="2800" i="1" dirty="0">
                <a:cs typeface="Arial" panose="020B0604020202020204" pitchFamily="34" charset="0"/>
              </a:rPr>
              <a:t>raw data arranged in increasing or decreasing order of magnitude</a:t>
            </a:r>
            <a:r>
              <a:rPr lang="en-US" sz="2800" dirty="0">
                <a:cs typeface="Arial" panose="020B0604020202020204" pitchFamily="34" charset="0"/>
              </a:rPr>
              <a:t>) into 100 equal parts.</a:t>
            </a:r>
          </a:p>
          <a:p>
            <a:pPr marL="447675" indent="-447675" defTabSz="835025">
              <a:buSzPct val="150000"/>
              <a:buFont typeface="Wingdings" panose="05000000000000000000" pitchFamily="2" charset="2"/>
              <a:buChar char="§"/>
            </a:pPr>
            <a:r>
              <a:rPr lang="en-US" sz="2800" dirty="0">
                <a:cs typeface="Arial" panose="020B0604020202020204" pitchFamily="34" charset="0"/>
              </a:rPr>
              <a:t>The </a:t>
            </a:r>
            <a:r>
              <a:rPr lang="en-US" sz="2800" i="1" dirty="0" err="1">
                <a:cs typeface="Arial" panose="020B0604020202020204" pitchFamily="34" charset="0"/>
              </a:rPr>
              <a:t>j</a:t>
            </a:r>
            <a:r>
              <a:rPr lang="en-US" sz="2800" baseline="30000" dirty="0" err="1">
                <a:cs typeface="Arial" panose="020B0604020202020204" pitchFamily="34" charset="0"/>
              </a:rPr>
              <a:t>th</a:t>
            </a:r>
            <a:r>
              <a:rPr lang="en-US" sz="2800" dirty="0">
                <a:cs typeface="Arial" panose="020B0604020202020204" pitchFamily="34" charset="0"/>
              </a:rPr>
              <a:t> percentile, denoted as </a:t>
            </a:r>
            <a:r>
              <a:rPr lang="en-US" sz="2800" b="1" i="1" dirty="0" err="1">
                <a:cs typeface="Arial" panose="020B0604020202020204" pitchFamily="34" charset="0"/>
              </a:rPr>
              <a:t>P</a:t>
            </a:r>
            <a:r>
              <a:rPr lang="en-US" sz="2800" b="1" i="1" baseline="-25000" dirty="0" err="1">
                <a:cs typeface="Arial" panose="020B0604020202020204" pitchFamily="34" charset="0"/>
              </a:rPr>
              <a:t>j</a:t>
            </a:r>
            <a:r>
              <a:rPr lang="en-US" sz="2800" b="1" i="1" dirty="0">
                <a:cs typeface="Arial" panose="020B0604020202020204" pitchFamily="34" charset="0"/>
              </a:rPr>
              <a:t>,</a:t>
            </a:r>
            <a:r>
              <a:rPr lang="en-US" sz="2800" dirty="0">
                <a:cs typeface="Arial" panose="020B0604020202020204" pitchFamily="34" charset="0"/>
              </a:rPr>
              <a:t> is the data value in the data set that separates the bottom </a:t>
            </a:r>
            <a:r>
              <a:rPr lang="en-US" sz="2800" i="1" dirty="0">
                <a:cs typeface="Arial" panose="020B0604020202020204" pitchFamily="34" charset="0"/>
              </a:rPr>
              <a:t>j</a:t>
            </a:r>
            <a:r>
              <a:rPr lang="en-US" sz="2800" dirty="0">
                <a:cs typeface="Arial" panose="020B0604020202020204" pitchFamily="34" charset="0"/>
              </a:rPr>
              <a:t>% of the data from the top (100-</a:t>
            </a:r>
            <a:r>
              <a:rPr lang="en-US" sz="2800" i="1" dirty="0">
                <a:cs typeface="Arial" panose="020B0604020202020204" pitchFamily="34" charset="0"/>
              </a:rPr>
              <a:t>j</a:t>
            </a:r>
            <a:r>
              <a:rPr lang="en-US" sz="2800" dirty="0">
                <a:cs typeface="Arial" panose="020B0604020202020204" pitchFamily="34" charset="0"/>
              </a:rPr>
              <a:t>)%. </a:t>
            </a:r>
            <a:endParaRPr lang="en-US" sz="2800" b="1" i="1" dirty="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2717800" y="4598060"/>
                <a:ext cx="7861300" cy="1660839"/>
              </a:xfrm>
              <a:prstGeom prst="rect">
                <a:avLst/>
              </a:prstGeom>
              <a:solidFill>
                <a:srgbClr val="FFFFCC"/>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GB" sz="2400" b="1" i="1" smtClean="0">
                              <a:solidFill>
                                <a:srgbClr val="0D15BB"/>
                              </a:solidFill>
                              <a:latin typeface="Cambria Math" panose="02040503050406030204" pitchFamily="18" charset="0"/>
                            </a:rPr>
                          </m:ctrlPr>
                        </m:sSubPr>
                        <m:e>
                          <m:r>
                            <a:rPr lang="en-US" sz="2400" b="1" i="1" smtClean="0">
                              <a:solidFill>
                                <a:srgbClr val="0D15BB"/>
                              </a:solidFill>
                              <a:latin typeface="Cambria Math" panose="02040503050406030204" pitchFamily="18" charset="0"/>
                            </a:rPr>
                            <m:t>𝑷</m:t>
                          </m:r>
                        </m:e>
                        <m:sub>
                          <m:r>
                            <a:rPr lang="en-GB" sz="2400" b="1" i="1">
                              <a:solidFill>
                                <a:srgbClr val="0D15BB"/>
                              </a:solidFill>
                              <a:latin typeface="Cambria Math" panose="02040503050406030204" pitchFamily="18" charset="0"/>
                            </a:rPr>
                            <m:t>𝒋</m:t>
                          </m:r>
                        </m:sub>
                      </m:sSub>
                      <m:r>
                        <a:rPr lang="en-GB"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𝑺𝒊𝒛𝒆</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𝒐𝒇</m:t>
                      </m:r>
                      <m:r>
                        <a:rPr lang="en-US" sz="2400" b="1" i="1">
                          <a:solidFill>
                            <a:srgbClr val="0D15BB"/>
                          </a:solidFill>
                          <a:latin typeface="Cambria Math" panose="02040503050406030204" pitchFamily="18" charset="0"/>
                        </a:rPr>
                        <m:t>   </m:t>
                      </m:r>
                      <m:r>
                        <a:rPr lang="en-GB" sz="2400" b="1" i="1">
                          <a:solidFill>
                            <a:srgbClr val="0D15BB"/>
                          </a:solidFill>
                          <a:latin typeface="Cambria Math" panose="02040503050406030204" pitchFamily="18" charset="0"/>
                        </a:rPr>
                        <m:t>𝒋</m:t>
                      </m:r>
                      <m:d>
                        <m:dPr>
                          <m:ctrlPr>
                            <a:rPr lang="en-US" sz="2400" b="1" i="1">
                              <a:solidFill>
                                <a:srgbClr val="0D15BB"/>
                              </a:solidFill>
                              <a:latin typeface="Cambria Math" panose="02040503050406030204" pitchFamily="18" charset="0"/>
                            </a:rPr>
                          </m:ctrlPr>
                        </m:dPr>
                        <m:e>
                          <m:f>
                            <m:fPr>
                              <m:ctrlPr>
                                <a:rPr lang="en-US" sz="2400" b="1" i="1">
                                  <a:solidFill>
                                    <a:srgbClr val="0D15BB"/>
                                  </a:solidFill>
                                  <a:latin typeface="Cambria Math" panose="02040503050406030204" pitchFamily="18" charset="0"/>
                                </a:rPr>
                              </m:ctrlPr>
                            </m:fPr>
                            <m:num>
                              <m:r>
                                <a:rPr lang="en-US" sz="2400" b="1" i="1">
                                  <a:solidFill>
                                    <a:srgbClr val="0D15BB"/>
                                  </a:solidFill>
                                  <a:latin typeface="Cambria Math" panose="02040503050406030204" pitchFamily="18" charset="0"/>
                                </a:rPr>
                                <m:t>𝒏</m:t>
                              </m:r>
                              <m:r>
                                <a:rPr lang="en-US" sz="2400" b="1" i="1">
                                  <a:solidFill>
                                    <a:srgbClr val="0D15BB"/>
                                  </a:solidFill>
                                  <a:latin typeface="Cambria Math" panose="02040503050406030204" pitchFamily="18" charset="0"/>
                                </a:rPr>
                                <m:t>+</m:t>
                              </m:r>
                              <m:r>
                                <a:rPr lang="en-US" sz="2400" b="1" i="1">
                                  <a:solidFill>
                                    <a:srgbClr val="0D15BB"/>
                                  </a:solidFill>
                                  <a:latin typeface="Cambria Math" panose="02040503050406030204" pitchFamily="18" charset="0"/>
                                </a:rPr>
                                <m:t>𝟏</m:t>
                              </m:r>
                            </m:num>
                            <m:den>
                              <m:r>
                                <a:rPr lang="en-US" sz="2400" b="1" i="1" smtClean="0">
                                  <a:solidFill>
                                    <a:srgbClr val="0D15BB"/>
                                  </a:solidFill>
                                  <a:latin typeface="Cambria Math" panose="02040503050406030204" pitchFamily="18" charset="0"/>
                                </a:rPr>
                                <m:t>𝟏𝟎𝟎</m:t>
                              </m:r>
                            </m:den>
                          </m:f>
                        </m:e>
                      </m:d>
                      <m:r>
                        <a:rPr lang="en-US" sz="2400" b="1" i="1">
                          <a:solidFill>
                            <a:srgbClr val="0D15BB"/>
                          </a:solidFill>
                          <a:latin typeface="Cambria Math" panose="02040503050406030204" pitchFamily="18" charset="0"/>
                        </a:rPr>
                        <m:t>𝒕𝒉</m:t>
                      </m:r>
                      <m:r>
                        <a:rPr lang="en-US" sz="2400" b="1" i="1">
                          <a:solidFill>
                            <a:srgbClr val="0D15BB"/>
                          </a:solidFill>
                          <a:latin typeface="Cambria Math" panose="02040503050406030204" pitchFamily="18" charset="0"/>
                        </a:rPr>
                        <m:t> </m:t>
                      </m:r>
                      <m:r>
                        <a:rPr lang="en-US" sz="2400" b="1" i="1">
                          <a:solidFill>
                            <a:srgbClr val="0D15BB"/>
                          </a:solidFill>
                          <a:latin typeface="Cambria Math" panose="02040503050406030204" pitchFamily="18" charset="0"/>
                        </a:rPr>
                        <m:t>𝒐𝒃𝒔𝒆𝒓𝒗𝒂𝒕𝒊𝒐𝒏</m:t>
                      </m:r>
                    </m:oMath>
                  </m:oMathPara>
                </a14:m>
                <a:endParaRPr lang="en-US" sz="2400" dirty="0">
                  <a:solidFill>
                    <a:srgbClr val="0D15BB"/>
                  </a:solidFill>
                </a:endParaRPr>
              </a:p>
              <a:p>
                <a:r>
                  <a:rPr lang="en-GB" sz="2400" dirty="0">
                    <a:solidFill>
                      <a:srgbClr val="0D15BB"/>
                    </a:solidFill>
                    <a:latin typeface="Times New Roman" panose="02020603050405020304" pitchFamily="18" charset="0"/>
                    <a:cs typeface="Times New Roman" panose="02020603050405020304" pitchFamily="18" charset="0"/>
                  </a:rPr>
                  <a:t>													Where j = 1, 2, 3, …,99</a:t>
                </a:r>
              </a:p>
            </p:txBody>
          </p:sp>
        </mc:Choice>
        <mc:Fallback xmlns="">
          <p:sp>
            <p:nvSpPr>
              <p:cNvPr id="4" name="Rectangle 3"/>
              <p:cNvSpPr>
                <a:spLocks noRot="1" noChangeAspect="1" noMove="1" noResize="1" noEditPoints="1" noAdjustHandles="1" noChangeArrowheads="1" noChangeShapeType="1" noTextEdit="1"/>
              </p:cNvSpPr>
              <p:nvPr/>
            </p:nvSpPr>
            <p:spPr>
              <a:xfrm>
                <a:off x="2717800" y="4598060"/>
                <a:ext cx="7861300" cy="1660839"/>
              </a:xfrm>
              <a:prstGeom prst="rect">
                <a:avLst/>
              </a:prstGeom>
              <a:blipFill rotWithShape="0">
                <a:blip r:embed="rId3"/>
                <a:stretch>
                  <a:fillRect b="-7326"/>
                </a:stretch>
              </a:blipFill>
            </p:spPr>
            <p:txBody>
              <a:bodyPr/>
              <a:lstStyle/>
              <a:p>
                <a:r>
                  <a:rPr lang="en-US">
                    <a:noFill/>
                  </a:rPr>
                  <a:t> </a:t>
                </a:r>
              </a:p>
            </p:txBody>
          </p:sp>
        </mc:Fallback>
      </mc:AlternateContent>
      <p:graphicFrame>
        <p:nvGraphicFramePr>
          <p:cNvPr id="7" name="Object 5"/>
          <p:cNvGraphicFramePr>
            <a:graphicFrameLocks noChangeAspect="1"/>
          </p:cNvGraphicFramePr>
          <p:nvPr>
            <p:extLst>
              <p:ext uri="{D42A27DB-BD31-4B8C-83A1-F6EECF244321}">
                <p14:modId xmlns:p14="http://schemas.microsoft.com/office/powerpoint/2010/main" val="2643936425"/>
              </p:ext>
            </p:extLst>
          </p:nvPr>
        </p:nvGraphicFramePr>
        <p:xfrm>
          <a:off x="203200" y="1546413"/>
          <a:ext cx="2184400" cy="2590800"/>
        </p:xfrm>
        <a:graphic>
          <a:graphicData uri="http://schemas.openxmlformats.org/presentationml/2006/ole">
            <mc:AlternateContent xmlns:mc="http://schemas.openxmlformats.org/markup-compatibility/2006">
              <mc:Choice xmlns:v="urn:schemas-microsoft-com:vml" Requires="v">
                <p:oleObj spid="_x0000_s8210" name="Clip" r:id="rId4" imgW="2764800" imgH="3038400" progId="MS_ClipArt_Gallery.2">
                  <p:embed/>
                </p:oleObj>
              </mc:Choice>
              <mc:Fallback>
                <p:oleObj name="Clip" r:id="rId4" imgW="2764800" imgH="30384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 y="1546413"/>
                        <a:ext cx="2184400" cy="2590800"/>
                      </a:xfrm>
                      <a:prstGeom prst="rect">
                        <a:avLst/>
                      </a:prstGeom>
                      <a:solidFill>
                        <a:srgbClr val="00CCFF"/>
                      </a:solidFill>
                      <a:ln>
                        <a:noFill/>
                      </a:ln>
                      <a:effectLst/>
                    </p:spPr>
                  </p:pic>
                </p:oleObj>
              </mc:Fallback>
            </mc:AlternateContent>
          </a:graphicData>
        </a:graphic>
      </p:graphicFrame>
    </p:spTree>
    <p:extLst>
      <p:ext uri="{BB962C8B-B14F-4D97-AF65-F5344CB8AC3E}">
        <p14:creationId xmlns:p14="http://schemas.microsoft.com/office/powerpoint/2010/main" val="371402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387600" y="1550052"/>
            <a:ext cx="9512300" cy="3733148"/>
          </a:xfrm>
        </p:spPr>
        <p:txBody>
          <a:bodyPr>
            <a:normAutofit/>
          </a:bodyPr>
          <a:lstStyle/>
          <a:p>
            <a:pPr defTabSz="835025">
              <a:buFont typeface="Wingdings" panose="05000000000000000000" pitchFamily="2" charset="2"/>
              <a:buChar char="§"/>
            </a:pPr>
            <a:r>
              <a:rPr lang="en-US" sz="2800" dirty="0">
                <a:cs typeface="Arial" panose="020B0604020202020204" pitchFamily="34" charset="0"/>
              </a:rPr>
              <a:t>Suppose ALI was told that relative to the other scores on a NTS test, his score was the 95</a:t>
            </a:r>
            <a:r>
              <a:rPr lang="en-US" sz="2800" baseline="30000" dirty="0">
                <a:cs typeface="Arial" panose="020B0604020202020204" pitchFamily="34" charset="0"/>
              </a:rPr>
              <a:t>th</a:t>
            </a:r>
            <a:r>
              <a:rPr lang="en-US" sz="2800" dirty="0">
                <a:cs typeface="Arial" panose="020B0604020202020204" pitchFamily="34" charset="0"/>
              </a:rPr>
              <a:t> percentile i.e., his percentile score is 95. How do we interpret it?</a:t>
            </a:r>
          </a:p>
          <a:p>
            <a:pPr marL="61913" indent="-61913" defTabSz="835025">
              <a:buNone/>
            </a:pPr>
            <a:endParaRPr lang="en-US" sz="2800" dirty="0">
              <a:cs typeface="Arial" panose="020B0604020202020204" pitchFamily="34" charset="0"/>
              <a:sym typeface="Wingdings" panose="05000000000000000000" pitchFamily="2" charset="2"/>
            </a:endParaRPr>
          </a:p>
          <a:p>
            <a:pPr marL="61913" indent="-61913" defTabSz="835025">
              <a:buNone/>
            </a:pPr>
            <a:r>
              <a:rPr lang="en-US" sz="2800" dirty="0">
                <a:cs typeface="Arial" panose="020B0604020202020204" pitchFamily="34" charset="0"/>
                <a:sym typeface="Wingdings" panose="05000000000000000000" pitchFamily="2" charset="2"/>
              </a:rPr>
              <a:t> </a:t>
            </a:r>
            <a:r>
              <a:rPr lang="en-US" sz="2800" i="1" dirty="0">
                <a:cs typeface="Arial" panose="020B0604020202020204" pitchFamily="34" charset="0"/>
                <a:sym typeface="Wingdings" panose="05000000000000000000" pitchFamily="2" charset="2"/>
              </a:rPr>
              <a:t>This means that 95% of those who took the test had scores less than or equal to Ali’s score, while 5% had scores higher than Ali’s.</a:t>
            </a:r>
            <a:endParaRPr lang="en-US" sz="2800" dirty="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42" y="1550052"/>
            <a:ext cx="2139957" cy="2194010"/>
          </a:xfrm>
          <a:prstGeom prst="rect">
            <a:avLst/>
          </a:prstGeom>
        </p:spPr>
      </p:pic>
    </p:spTree>
    <p:extLst>
      <p:ext uri="{BB962C8B-B14F-4D97-AF65-F5344CB8AC3E}">
        <p14:creationId xmlns:p14="http://schemas.microsoft.com/office/powerpoint/2010/main" val="41883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a:t>
            </a:r>
            <a:endParaRPr lang="en-US" dirty="0"/>
          </a:p>
        </p:txBody>
      </p:sp>
      <p:sp>
        <p:nvSpPr>
          <p:cNvPr id="3" name="Content Placeholder 2"/>
          <p:cNvSpPr>
            <a:spLocks noGrp="1"/>
          </p:cNvSpPr>
          <p:nvPr>
            <p:ph idx="1"/>
          </p:nvPr>
        </p:nvSpPr>
        <p:spPr/>
        <p:txBody>
          <a:bodyPr/>
          <a:lstStyle/>
          <a:p>
            <a:r>
              <a:rPr lang="en-US" b="1" dirty="0"/>
              <a:t>Find Median, Q</a:t>
            </a:r>
            <a:r>
              <a:rPr lang="en-US" b="1" baseline="-25000" dirty="0"/>
              <a:t>1</a:t>
            </a:r>
            <a:r>
              <a:rPr lang="en-US" b="1" dirty="0"/>
              <a:t>, Q</a:t>
            </a:r>
            <a:r>
              <a:rPr lang="en-US" b="1" baseline="-25000" dirty="0"/>
              <a:t>2</a:t>
            </a:r>
            <a:r>
              <a:rPr lang="en-US" b="1" dirty="0"/>
              <a:t>, Q</a:t>
            </a:r>
            <a:r>
              <a:rPr lang="en-US" b="1" baseline="-25000" dirty="0"/>
              <a:t>3</a:t>
            </a:r>
            <a:r>
              <a:rPr lang="en-US" b="1" dirty="0"/>
              <a:t> of the following data D</a:t>
            </a:r>
            <a:r>
              <a:rPr lang="en-US" b="1" baseline="-25000" dirty="0"/>
              <a:t>1</a:t>
            </a:r>
            <a:r>
              <a:rPr lang="en-US" b="1" dirty="0"/>
              <a:t>, D</a:t>
            </a:r>
            <a:r>
              <a:rPr lang="en-US" b="1" baseline="-25000" dirty="0"/>
              <a:t>5</a:t>
            </a:r>
            <a:r>
              <a:rPr lang="en-US" b="1" dirty="0"/>
              <a:t>, P</a:t>
            </a:r>
            <a:r>
              <a:rPr lang="en-US" b="1" baseline="-25000" dirty="0"/>
              <a:t>10</a:t>
            </a:r>
            <a:r>
              <a:rPr lang="en-US" b="1" dirty="0"/>
              <a:t> and P</a:t>
            </a:r>
            <a:r>
              <a:rPr lang="en-US" b="1" baseline="-25000" dirty="0"/>
              <a:t>50</a:t>
            </a:r>
            <a:r>
              <a:rPr lang="en-US" b="1" dirty="0"/>
              <a:t> for the following data of marks obtained by 20 students? Also show that </a:t>
            </a:r>
            <a:r>
              <a:rPr lang="en-US" b="1" i="1" dirty="0"/>
              <a:t>Median = Q</a:t>
            </a:r>
            <a:r>
              <a:rPr lang="en-US" b="1" i="1" baseline="-25000" dirty="0"/>
              <a:t>2</a:t>
            </a:r>
            <a:r>
              <a:rPr lang="en-US" b="1" i="1" dirty="0"/>
              <a:t> = D</a:t>
            </a:r>
            <a:r>
              <a:rPr lang="en-US" b="1" i="1" baseline="-25000" dirty="0"/>
              <a:t>5</a:t>
            </a:r>
            <a:r>
              <a:rPr lang="en-US" b="1" i="1" dirty="0"/>
              <a:t> = P</a:t>
            </a:r>
            <a:r>
              <a:rPr lang="en-US" b="1" i="1" baseline="-25000" dirty="0"/>
              <a:t>50</a:t>
            </a:r>
            <a:r>
              <a:rPr lang="en-US" b="1" dirty="0"/>
              <a:t> ? Also interpret the results?</a:t>
            </a:r>
          </a:p>
          <a:p>
            <a:pPr marL="304800" lvl="1" indent="-304800"/>
            <a:endParaRPr lang="en-GB" sz="2000" dirty="0">
              <a:solidFill>
                <a:srgbClr val="0D15BB"/>
              </a:solidFill>
            </a:endParaRPr>
          </a:p>
          <a:p>
            <a:pPr marL="304800" lvl="1" indent="-304800"/>
            <a:endParaRPr lang="en-GB" sz="2000" dirty="0">
              <a:solidFill>
                <a:srgbClr val="0D15BB"/>
              </a:solidFill>
            </a:endParaRPr>
          </a:p>
          <a:p>
            <a:pPr marL="304800" lvl="1" indent="-304800"/>
            <a:endParaRPr lang="en-GB" sz="2000" dirty="0">
              <a:solidFill>
                <a:srgbClr val="0D15BB"/>
              </a:solidFill>
            </a:endParaRPr>
          </a:p>
          <a:p>
            <a:pPr marL="304800" lvl="1" indent="-304800"/>
            <a:endParaRPr lang="en-GB" sz="2000" dirty="0">
              <a:solidFill>
                <a:srgbClr val="0D15BB"/>
              </a:solidFill>
            </a:endParaRPr>
          </a:p>
          <a:p>
            <a:pPr marL="304800" lvl="1" indent="-304800"/>
            <a:r>
              <a:rPr lang="en-GB" dirty="0"/>
              <a:t>First of all arrange the data in ascending order of magnitude</a:t>
            </a:r>
          </a:p>
          <a:p>
            <a:pPr marL="304800" lvl="1" indent="-304800"/>
            <a:endParaRPr lang="en-US" sz="2000" dirty="0">
              <a:solidFill>
                <a:srgbClr val="0D15BB"/>
              </a:solidFill>
            </a:endParaRPr>
          </a:p>
        </p:txBody>
      </p:sp>
      <p:sp>
        <p:nvSpPr>
          <p:cNvPr id="4" name="Footer Placeholder 3"/>
          <p:cNvSpPr>
            <a:spLocks noGrp="1"/>
          </p:cNvSpPr>
          <p:nvPr>
            <p:ph type="ftr" sz="quarter" idx="11"/>
          </p:nvPr>
        </p:nvSpPr>
        <p:spPr/>
        <p:txBody>
          <a:bodyPr/>
          <a:lstStyle/>
          <a:p>
            <a:endParaRPr lang="en-US" dirty="0"/>
          </a:p>
        </p:txBody>
      </p:sp>
      <p:graphicFrame>
        <p:nvGraphicFramePr>
          <p:cNvPr id="6" name="Table 5"/>
          <p:cNvGraphicFramePr>
            <a:graphicFrameLocks noGrp="1"/>
          </p:cNvGraphicFramePr>
          <p:nvPr/>
        </p:nvGraphicFramePr>
        <p:xfrm>
          <a:off x="2170144" y="3240741"/>
          <a:ext cx="7924800" cy="7810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390525">
                <a:tc>
                  <a:txBody>
                    <a:bodyPr/>
                    <a:lstStyle/>
                    <a:p>
                      <a:pPr algn="l" rtl="0" fontAlgn="ctr"/>
                      <a:r>
                        <a:rPr lang="en-US" sz="2000" u="none" strike="noStrike" dirty="0">
                          <a:effectLst/>
                        </a:rPr>
                        <a:t>53</a:t>
                      </a:r>
                      <a:endParaRPr lang="en-US" sz="2000" b="0" i="0" u="none" strike="noStrike" dirty="0">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74</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82</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42</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39</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28</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20</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18</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68</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58</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54</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93</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70</a:t>
                      </a:r>
                      <a:endParaRPr lang="en-US" sz="2000" b="0" i="0" u="none" strike="noStrike">
                        <a:solidFill>
                          <a:srgbClr val="0D15BB"/>
                        </a:solidFill>
                        <a:effectLst/>
                        <a:latin typeface="Gill Sans MT" panose="020B0502020104020203" pitchFamily="34" charset="0"/>
                      </a:endParaRPr>
                    </a:p>
                  </a:txBody>
                  <a:tcPr marL="257175" marR="9525" marT="9525" marB="0" anchor="ctr"/>
                </a:tc>
                <a:extLst>
                  <a:ext uri="{0D108BD9-81ED-4DB2-BD59-A6C34878D82A}">
                    <a16:rowId xmlns:a16="http://schemas.microsoft.com/office/drawing/2014/main" val="10000"/>
                  </a:ext>
                </a:extLst>
              </a:tr>
              <a:tr h="390525">
                <a:tc>
                  <a:txBody>
                    <a:bodyPr/>
                    <a:lstStyle/>
                    <a:p>
                      <a:pPr algn="l" rtl="0" fontAlgn="ctr"/>
                      <a:r>
                        <a:rPr lang="en-US" sz="2000" u="none" strike="noStrike">
                          <a:effectLst/>
                        </a:rPr>
                        <a:t>30</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dirty="0">
                          <a:effectLst/>
                        </a:rPr>
                        <a:t>61</a:t>
                      </a:r>
                      <a:endParaRPr lang="en-US" sz="2000" b="0" i="0" u="none" strike="noStrike" dirty="0">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55</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36</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37</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29</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rtl="0" fontAlgn="ctr"/>
                      <a:r>
                        <a:rPr lang="en-US" sz="2000" u="none" strike="noStrike">
                          <a:effectLst/>
                        </a:rPr>
                        <a:t>94</a:t>
                      </a:r>
                      <a:endParaRPr lang="en-US" sz="2000" b="0" i="0" u="none" strike="noStrike">
                        <a:solidFill>
                          <a:srgbClr val="0D15BB"/>
                        </a:solidFill>
                        <a:effectLst/>
                        <a:latin typeface="Gill Sans MT" panose="020B0502020104020203" pitchFamily="34" charset="0"/>
                      </a:endParaRPr>
                    </a:p>
                  </a:txBody>
                  <a:tcPr marL="25717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1604690" y="5037410"/>
          <a:ext cx="9009523" cy="914400"/>
        </p:xfrm>
        <a:graphic>
          <a:graphicData uri="http://schemas.openxmlformats.org/drawingml/2006/table">
            <a:tbl>
              <a:tblPr>
                <a:tableStyleId>{5C22544A-7EE6-4342-B048-85BDC9FD1C3A}</a:tableStyleId>
              </a:tblPr>
              <a:tblGrid>
                <a:gridCol w="698563">
                  <a:extLst>
                    <a:ext uri="{9D8B030D-6E8A-4147-A177-3AD203B41FA5}">
                      <a16:colId xmlns:a16="http://schemas.microsoft.com/office/drawing/2014/main" val="20000"/>
                    </a:ext>
                  </a:extLst>
                </a:gridCol>
                <a:gridCol w="415548">
                  <a:extLst>
                    <a:ext uri="{9D8B030D-6E8A-4147-A177-3AD203B41FA5}">
                      <a16:colId xmlns:a16="http://schemas.microsoft.com/office/drawing/2014/main" val="20001"/>
                    </a:ext>
                  </a:extLst>
                </a:gridCol>
                <a:gridCol w="415548">
                  <a:extLst>
                    <a:ext uri="{9D8B030D-6E8A-4147-A177-3AD203B41FA5}">
                      <a16:colId xmlns:a16="http://schemas.microsoft.com/office/drawing/2014/main" val="20002"/>
                    </a:ext>
                  </a:extLst>
                </a:gridCol>
                <a:gridCol w="415548">
                  <a:extLst>
                    <a:ext uri="{9D8B030D-6E8A-4147-A177-3AD203B41FA5}">
                      <a16:colId xmlns:a16="http://schemas.microsoft.com/office/drawing/2014/main" val="20003"/>
                    </a:ext>
                  </a:extLst>
                </a:gridCol>
                <a:gridCol w="415548">
                  <a:extLst>
                    <a:ext uri="{9D8B030D-6E8A-4147-A177-3AD203B41FA5}">
                      <a16:colId xmlns:a16="http://schemas.microsoft.com/office/drawing/2014/main" val="20004"/>
                    </a:ext>
                  </a:extLst>
                </a:gridCol>
                <a:gridCol w="415548">
                  <a:extLst>
                    <a:ext uri="{9D8B030D-6E8A-4147-A177-3AD203B41FA5}">
                      <a16:colId xmlns:a16="http://schemas.microsoft.com/office/drawing/2014/main" val="20005"/>
                    </a:ext>
                  </a:extLst>
                </a:gridCol>
                <a:gridCol w="415548">
                  <a:extLst>
                    <a:ext uri="{9D8B030D-6E8A-4147-A177-3AD203B41FA5}">
                      <a16:colId xmlns:a16="http://schemas.microsoft.com/office/drawing/2014/main" val="20006"/>
                    </a:ext>
                  </a:extLst>
                </a:gridCol>
                <a:gridCol w="415548">
                  <a:extLst>
                    <a:ext uri="{9D8B030D-6E8A-4147-A177-3AD203B41FA5}">
                      <a16:colId xmlns:a16="http://schemas.microsoft.com/office/drawing/2014/main" val="20007"/>
                    </a:ext>
                  </a:extLst>
                </a:gridCol>
                <a:gridCol w="415548">
                  <a:extLst>
                    <a:ext uri="{9D8B030D-6E8A-4147-A177-3AD203B41FA5}">
                      <a16:colId xmlns:a16="http://schemas.microsoft.com/office/drawing/2014/main" val="20008"/>
                    </a:ext>
                  </a:extLst>
                </a:gridCol>
                <a:gridCol w="415548">
                  <a:extLst>
                    <a:ext uri="{9D8B030D-6E8A-4147-A177-3AD203B41FA5}">
                      <a16:colId xmlns:a16="http://schemas.microsoft.com/office/drawing/2014/main" val="20009"/>
                    </a:ext>
                  </a:extLst>
                </a:gridCol>
                <a:gridCol w="415548">
                  <a:extLst>
                    <a:ext uri="{9D8B030D-6E8A-4147-A177-3AD203B41FA5}">
                      <a16:colId xmlns:a16="http://schemas.microsoft.com/office/drawing/2014/main" val="20010"/>
                    </a:ext>
                  </a:extLst>
                </a:gridCol>
                <a:gridCol w="415548">
                  <a:extLst>
                    <a:ext uri="{9D8B030D-6E8A-4147-A177-3AD203B41FA5}">
                      <a16:colId xmlns:a16="http://schemas.microsoft.com/office/drawing/2014/main" val="20011"/>
                    </a:ext>
                  </a:extLst>
                </a:gridCol>
                <a:gridCol w="415548">
                  <a:extLst>
                    <a:ext uri="{9D8B030D-6E8A-4147-A177-3AD203B41FA5}">
                      <a16:colId xmlns:a16="http://schemas.microsoft.com/office/drawing/2014/main" val="20012"/>
                    </a:ext>
                  </a:extLst>
                </a:gridCol>
                <a:gridCol w="415548">
                  <a:extLst>
                    <a:ext uri="{9D8B030D-6E8A-4147-A177-3AD203B41FA5}">
                      <a16:colId xmlns:a16="http://schemas.microsoft.com/office/drawing/2014/main" val="20013"/>
                    </a:ext>
                  </a:extLst>
                </a:gridCol>
                <a:gridCol w="415548">
                  <a:extLst>
                    <a:ext uri="{9D8B030D-6E8A-4147-A177-3AD203B41FA5}">
                      <a16:colId xmlns:a16="http://schemas.microsoft.com/office/drawing/2014/main" val="20014"/>
                    </a:ext>
                  </a:extLst>
                </a:gridCol>
                <a:gridCol w="415548">
                  <a:extLst>
                    <a:ext uri="{9D8B030D-6E8A-4147-A177-3AD203B41FA5}">
                      <a16:colId xmlns:a16="http://schemas.microsoft.com/office/drawing/2014/main" val="20015"/>
                    </a:ext>
                  </a:extLst>
                </a:gridCol>
                <a:gridCol w="415548">
                  <a:extLst>
                    <a:ext uri="{9D8B030D-6E8A-4147-A177-3AD203B41FA5}">
                      <a16:colId xmlns:a16="http://schemas.microsoft.com/office/drawing/2014/main" val="20016"/>
                    </a:ext>
                  </a:extLst>
                </a:gridCol>
                <a:gridCol w="415548">
                  <a:extLst>
                    <a:ext uri="{9D8B030D-6E8A-4147-A177-3AD203B41FA5}">
                      <a16:colId xmlns:a16="http://schemas.microsoft.com/office/drawing/2014/main" val="20017"/>
                    </a:ext>
                  </a:extLst>
                </a:gridCol>
                <a:gridCol w="415548">
                  <a:extLst>
                    <a:ext uri="{9D8B030D-6E8A-4147-A177-3AD203B41FA5}">
                      <a16:colId xmlns:a16="http://schemas.microsoft.com/office/drawing/2014/main" val="20018"/>
                    </a:ext>
                  </a:extLst>
                </a:gridCol>
                <a:gridCol w="415548">
                  <a:extLst>
                    <a:ext uri="{9D8B030D-6E8A-4147-A177-3AD203B41FA5}">
                      <a16:colId xmlns:a16="http://schemas.microsoft.com/office/drawing/2014/main" val="20019"/>
                    </a:ext>
                  </a:extLst>
                </a:gridCol>
                <a:gridCol w="415548">
                  <a:extLst>
                    <a:ext uri="{9D8B030D-6E8A-4147-A177-3AD203B41FA5}">
                      <a16:colId xmlns:a16="http://schemas.microsoft.com/office/drawing/2014/main" val="20020"/>
                    </a:ext>
                  </a:extLst>
                </a:gridCol>
              </a:tblGrid>
              <a:tr h="600132">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Sr. No.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2</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3</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4</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5</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6</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7</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solidFill>
                            <a:srgbClr val="0D15BB"/>
                          </a:solidFill>
                          <a:effectLst/>
                          <a:latin typeface="Times New Roman" panose="02020603050405020304" pitchFamily="18" charset="0"/>
                          <a:cs typeface="Times New Roman" panose="02020603050405020304" pitchFamily="18" charset="0"/>
                        </a:rPr>
                        <a:t>8</a:t>
                      </a:r>
                      <a:endParaRPr lang="en-US" sz="1800" b="0" i="0" u="none" strike="noStrike">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9</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10</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solidFill>
                            <a:srgbClr val="0D15BB"/>
                          </a:solidFill>
                          <a:effectLst/>
                          <a:latin typeface="Times New Roman" panose="02020603050405020304" pitchFamily="18" charset="0"/>
                          <a:cs typeface="Times New Roman" panose="02020603050405020304" pitchFamily="18" charset="0"/>
                        </a:rPr>
                        <a:t>11</a:t>
                      </a:r>
                      <a:endParaRPr lang="en-US" sz="1800" b="0" i="0" u="none" strike="noStrike">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12</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solidFill>
                            <a:srgbClr val="0D15BB"/>
                          </a:solidFill>
                          <a:effectLst/>
                          <a:latin typeface="Times New Roman" panose="02020603050405020304" pitchFamily="18" charset="0"/>
                          <a:cs typeface="Times New Roman" panose="02020603050405020304" pitchFamily="18" charset="0"/>
                        </a:rPr>
                        <a:t>13</a:t>
                      </a:r>
                      <a:endParaRPr lang="en-US" sz="1800" b="0" i="0" u="none" strike="noStrike">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14</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15</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solidFill>
                            <a:srgbClr val="0D15BB"/>
                          </a:solidFill>
                          <a:effectLst/>
                          <a:latin typeface="Times New Roman" panose="02020603050405020304" pitchFamily="18" charset="0"/>
                          <a:cs typeface="Times New Roman" panose="02020603050405020304" pitchFamily="18" charset="0"/>
                        </a:rPr>
                        <a:t>16</a:t>
                      </a:r>
                      <a:endParaRPr lang="en-US" sz="1800" b="0" i="0" u="none" strike="noStrike">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solidFill>
                            <a:srgbClr val="0D15BB"/>
                          </a:solidFill>
                          <a:effectLst/>
                          <a:latin typeface="Times New Roman" panose="02020603050405020304" pitchFamily="18" charset="0"/>
                          <a:cs typeface="Times New Roman" panose="02020603050405020304" pitchFamily="18" charset="0"/>
                        </a:rPr>
                        <a:t>17</a:t>
                      </a:r>
                      <a:endParaRPr lang="en-US" sz="1800" b="0" i="0" u="none" strike="noStrike">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18</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19</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solidFill>
                            <a:srgbClr val="0D15BB"/>
                          </a:solidFill>
                          <a:effectLst/>
                          <a:latin typeface="Times New Roman" panose="02020603050405020304" pitchFamily="18" charset="0"/>
                          <a:cs typeface="Times New Roman" panose="02020603050405020304" pitchFamily="18" charset="0"/>
                        </a:rPr>
                        <a:t>20</a:t>
                      </a:r>
                      <a:endParaRPr lang="en-US" sz="1800" b="0" i="0" u="none" strike="noStrike" dirty="0">
                        <a:solidFill>
                          <a:srgbClr val="0D15BB"/>
                        </a:solidFill>
                        <a:effectLst/>
                        <a:latin typeface="Times New Roman" panose="02020603050405020304" pitchFamily="18" charset="0"/>
                        <a:cs typeface="Times New Roman" panose="02020603050405020304" pitchFamily="18" charset="0"/>
                      </a:endParaRPr>
                    </a:p>
                  </a:txBody>
                  <a:tcPr marL="5945" marR="5945" marT="5945" marB="0" anchor="b"/>
                </a:tc>
                <a:extLst>
                  <a:ext uri="{0D108BD9-81ED-4DB2-BD59-A6C34878D82A}">
                    <a16:rowId xmlns:a16="http://schemas.microsoft.com/office/drawing/2014/main" val="10000"/>
                  </a:ext>
                </a:extLst>
              </a:tr>
              <a:tr h="314268">
                <a:tc>
                  <a:txBody>
                    <a:bodyPr/>
                    <a:lstStyle/>
                    <a:p>
                      <a:pPr algn="l"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18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20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28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29</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30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36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37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39</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42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58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61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68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70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74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82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a:effectLst/>
                          <a:latin typeface="Times New Roman" panose="02020603050405020304" pitchFamily="18" charset="0"/>
                          <a:cs typeface="Times New Roman" panose="02020603050405020304" pitchFamily="18" charset="0"/>
                        </a:rPr>
                        <a:t>93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tc>
                  <a:txBody>
                    <a:bodyPr/>
                    <a:lstStyle/>
                    <a:p>
                      <a:pPr algn="r" fontAlgn="b"/>
                      <a:r>
                        <a:rPr lang="en-US" sz="1800" u="none" strike="noStrike" dirty="0">
                          <a:effectLst/>
                          <a:latin typeface="Times New Roman" panose="02020603050405020304" pitchFamily="18" charset="0"/>
                          <a:cs typeface="Times New Roman" panose="02020603050405020304" pitchFamily="18" charset="0"/>
                        </a:rPr>
                        <a:t>94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945" marR="5945" marT="594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69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Median &amp; Quartiles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5600" y="1573307"/>
                <a:ext cx="11366500" cy="4531659"/>
              </a:xfrm>
            </p:spPr>
            <p:txBody>
              <a:bodyPr>
                <a:noAutofit/>
              </a:bodyPr>
              <a:lstStyle/>
              <a:p>
                <a14:m>
                  <m:oMath xmlns:m="http://schemas.openxmlformats.org/officeDocument/2006/math">
                    <m:r>
                      <a:rPr lang="en-GB" sz="2200" b="1" i="1">
                        <a:solidFill>
                          <a:srgbClr val="0D15BB"/>
                        </a:solidFill>
                        <a:latin typeface="Cambria Math" panose="02040503050406030204" pitchFamily="18" charset="0"/>
                      </a:rPr>
                      <m:t>𝑴𝒆𝒅𝒊𝒂𝒏</m:t>
                    </m:r>
                    <m:r>
                      <a:rPr lang="en-GB"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𝑺𝒊𝒛𝒆</m:t>
                    </m:r>
                    <m:r>
                      <a:rPr lang="en-US"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𝒐𝒇</m:t>
                    </m:r>
                    <m:r>
                      <a:rPr lang="en-US" sz="2200" b="1" i="1">
                        <a:solidFill>
                          <a:srgbClr val="0D15BB"/>
                        </a:solidFill>
                        <a:latin typeface="Cambria Math" panose="02040503050406030204" pitchFamily="18" charset="0"/>
                      </a:rPr>
                      <m:t> </m:t>
                    </m:r>
                    <m:d>
                      <m:dPr>
                        <m:ctrlPr>
                          <a:rPr lang="en-US" sz="2200" b="1" i="1">
                            <a:solidFill>
                              <a:srgbClr val="0D15BB"/>
                            </a:solidFill>
                            <a:latin typeface="Cambria Math" panose="02040503050406030204" pitchFamily="18" charset="0"/>
                          </a:rPr>
                        </m:ctrlPr>
                      </m:dPr>
                      <m:e>
                        <m:f>
                          <m:fPr>
                            <m:ctrlPr>
                              <a:rPr lang="en-US" sz="2200" b="1" i="1">
                                <a:solidFill>
                                  <a:srgbClr val="0D15BB"/>
                                </a:solidFill>
                                <a:latin typeface="Cambria Math" panose="02040503050406030204" pitchFamily="18" charset="0"/>
                              </a:rPr>
                            </m:ctrlPr>
                          </m:fPr>
                          <m:num>
                            <m:r>
                              <a:rPr lang="en-US" sz="2200" b="1" i="1">
                                <a:solidFill>
                                  <a:srgbClr val="0D15BB"/>
                                </a:solidFill>
                                <a:latin typeface="Cambria Math" panose="02040503050406030204" pitchFamily="18" charset="0"/>
                              </a:rPr>
                              <m:t>𝒏</m:t>
                            </m:r>
                            <m:r>
                              <a:rPr lang="en-US" sz="2200" b="1" i="1">
                                <a:solidFill>
                                  <a:srgbClr val="0D15BB"/>
                                </a:solidFill>
                                <a:latin typeface="Cambria Math" panose="02040503050406030204" pitchFamily="18" charset="0"/>
                              </a:rPr>
                              <m:t>+</m:t>
                            </m:r>
                            <m:r>
                              <a:rPr lang="en-US" sz="2200" b="1" i="1">
                                <a:solidFill>
                                  <a:srgbClr val="0D15BB"/>
                                </a:solidFill>
                                <a:latin typeface="Cambria Math" panose="02040503050406030204" pitchFamily="18" charset="0"/>
                              </a:rPr>
                              <m:t>𝟏</m:t>
                            </m:r>
                          </m:num>
                          <m:den>
                            <m:r>
                              <a:rPr lang="en-US" sz="2200" b="1" i="1">
                                <a:solidFill>
                                  <a:srgbClr val="0D15BB"/>
                                </a:solidFill>
                                <a:latin typeface="Cambria Math" panose="02040503050406030204" pitchFamily="18" charset="0"/>
                              </a:rPr>
                              <m:t>𝟐</m:t>
                            </m:r>
                          </m:den>
                        </m:f>
                      </m:e>
                    </m:d>
                    <m:r>
                      <a:rPr lang="en-US" sz="2200" b="1" i="1">
                        <a:solidFill>
                          <a:srgbClr val="0D15BB"/>
                        </a:solidFill>
                        <a:latin typeface="Cambria Math" panose="02040503050406030204" pitchFamily="18" charset="0"/>
                      </a:rPr>
                      <m:t>𝒕𝒉</m:t>
                    </m:r>
                    <m:r>
                      <a:rPr lang="en-US"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𝒐𝒃𝒔𝒆𝒓𝒗𝒂𝒕𝒊𝒐𝒏</m:t>
                    </m:r>
                  </m:oMath>
                </a14:m>
                <a:endParaRPr lang="en-GB" sz="2200" b="1" dirty="0">
                  <a:solidFill>
                    <a:srgbClr val="0D15BB"/>
                  </a:solidFill>
                </a:endParaRPr>
              </a:p>
              <a:p>
                <a:pPr marL="0" indent="0">
                  <a:buNone/>
                </a:pPr>
                <a:r>
                  <a:rPr lang="en-GB" sz="2200" dirty="0">
                    <a:solidFill>
                      <a:srgbClr val="0D15BB"/>
                    </a:solidFill>
                  </a:rPr>
                  <a:t>           = Size of 10.5</a:t>
                </a:r>
                <a:r>
                  <a:rPr lang="en-GB" sz="2200" baseline="30000" dirty="0">
                    <a:solidFill>
                      <a:srgbClr val="0D15BB"/>
                    </a:solidFill>
                  </a:rPr>
                  <a:t>th</a:t>
                </a:r>
                <a:r>
                  <a:rPr lang="en-GB" sz="2200" dirty="0">
                    <a:solidFill>
                      <a:srgbClr val="0D15BB"/>
                    </a:solidFill>
                  </a:rPr>
                  <a:t> Observation</a:t>
                </a:r>
              </a:p>
              <a:p>
                <a:pPr marL="0" indent="0">
                  <a:buNone/>
                </a:pPr>
                <a:r>
                  <a:rPr lang="en-GB" sz="2200" dirty="0">
                    <a:solidFill>
                      <a:srgbClr val="0D15BB"/>
                    </a:solidFill>
                  </a:rPr>
                  <a:t>           = 10</a:t>
                </a:r>
                <a:r>
                  <a:rPr lang="en-GB" sz="2200" baseline="30000" dirty="0">
                    <a:solidFill>
                      <a:srgbClr val="0D15BB"/>
                    </a:solidFill>
                  </a:rPr>
                  <a:t>th</a:t>
                </a:r>
                <a:r>
                  <a:rPr lang="en-GB" sz="2200" dirty="0">
                    <a:solidFill>
                      <a:srgbClr val="0D15BB"/>
                    </a:solidFill>
                  </a:rPr>
                  <a:t> Observation + 0.5 (11</a:t>
                </a:r>
                <a:r>
                  <a:rPr lang="en-GB" sz="2200" baseline="30000" dirty="0">
                    <a:solidFill>
                      <a:srgbClr val="0D15BB"/>
                    </a:solidFill>
                  </a:rPr>
                  <a:t>th</a:t>
                </a:r>
                <a:r>
                  <a:rPr lang="en-GB" sz="2200" dirty="0">
                    <a:solidFill>
                      <a:srgbClr val="0D15BB"/>
                    </a:solidFill>
                  </a:rPr>
                  <a:t> Observation – 10</a:t>
                </a:r>
                <a:r>
                  <a:rPr lang="en-GB" sz="2200" baseline="30000" dirty="0">
                    <a:solidFill>
                      <a:srgbClr val="0D15BB"/>
                    </a:solidFill>
                  </a:rPr>
                  <a:t>th</a:t>
                </a:r>
                <a:r>
                  <a:rPr lang="en-GB" sz="2200" dirty="0">
                    <a:solidFill>
                      <a:srgbClr val="0D15BB"/>
                    </a:solidFill>
                  </a:rPr>
                  <a:t> Observation)</a:t>
                </a:r>
              </a:p>
              <a:p>
                <a:pPr marL="0" indent="0">
                  <a:buNone/>
                </a:pPr>
                <a:r>
                  <a:rPr lang="en-GB" sz="2200" dirty="0">
                    <a:solidFill>
                      <a:srgbClr val="0D15BB"/>
                    </a:solidFill>
                  </a:rPr>
                  <a:t>           = 53 + 0.5 (54 – 53)</a:t>
                </a:r>
              </a:p>
              <a:p>
                <a:pPr marL="0" indent="0">
                  <a:buNone/>
                </a:pPr>
                <a:r>
                  <a:rPr lang="en-GB" sz="2200" dirty="0">
                    <a:solidFill>
                      <a:srgbClr val="0D15BB"/>
                    </a:solidFill>
                  </a:rPr>
                  <a:t>           = 53.5</a:t>
                </a:r>
                <a:endParaRPr lang="en-US" sz="2200" dirty="0">
                  <a:solidFill>
                    <a:srgbClr val="0D15BB"/>
                  </a:solidFill>
                </a:endParaRPr>
              </a:p>
              <a:p>
                <a:endParaRPr lang="en-GB" sz="2200" b="1" dirty="0">
                  <a:solidFill>
                    <a:srgbClr val="0D15BB"/>
                  </a:solidFill>
                </a:endParaRPr>
              </a:p>
              <a:p>
                <a:r>
                  <a:rPr lang="en-GB" sz="2200" b="1" dirty="0">
                    <a:solidFill>
                      <a:srgbClr val="0D15BB"/>
                    </a:solidFill>
                  </a:rPr>
                  <a:t>Q</a:t>
                </a:r>
                <a:r>
                  <a:rPr lang="en-GB" sz="2200" b="1" baseline="-25000" dirty="0">
                    <a:solidFill>
                      <a:srgbClr val="0D15BB"/>
                    </a:solidFill>
                  </a:rPr>
                  <a:t>3</a:t>
                </a:r>
                <a14:m>
                  <m:oMath xmlns:m="http://schemas.openxmlformats.org/officeDocument/2006/math">
                    <m:r>
                      <a:rPr lang="en-GB"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𝑺𝒊𝒛𝒆</m:t>
                    </m:r>
                    <m:r>
                      <a:rPr lang="en-US"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𝒐𝒇</m:t>
                    </m:r>
                    <m:r>
                      <a:rPr lang="en-US" sz="2200" b="1" i="1">
                        <a:solidFill>
                          <a:srgbClr val="0D15BB"/>
                        </a:solidFill>
                        <a:latin typeface="Cambria Math" panose="02040503050406030204" pitchFamily="18" charset="0"/>
                      </a:rPr>
                      <m:t> </m:t>
                    </m:r>
                    <m:r>
                      <a:rPr lang="en-GB" sz="2200" b="1" i="1">
                        <a:solidFill>
                          <a:srgbClr val="0D15BB"/>
                        </a:solidFill>
                        <a:latin typeface="Cambria Math" panose="02040503050406030204" pitchFamily="18" charset="0"/>
                      </a:rPr>
                      <m:t>𝟑</m:t>
                    </m:r>
                    <m:d>
                      <m:dPr>
                        <m:ctrlPr>
                          <a:rPr lang="en-US" sz="2200" b="1" i="1">
                            <a:solidFill>
                              <a:srgbClr val="0D15BB"/>
                            </a:solidFill>
                            <a:latin typeface="Cambria Math" panose="02040503050406030204" pitchFamily="18" charset="0"/>
                          </a:rPr>
                        </m:ctrlPr>
                      </m:dPr>
                      <m:e>
                        <m:f>
                          <m:fPr>
                            <m:ctrlPr>
                              <a:rPr lang="en-US" sz="2200" b="1" i="1">
                                <a:solidFill>
                                  <a:srgbClr val="0D15BB"/>
                                </a:solidFill>
                                <a:latin typeface="Cambria Math" panose="02040503050406030204" pitchFamily="18" charset="0"/>
                              </a:rPr>
                            </m:ctrlPr>
                          </m:fPr>
                          <m:num>
                            <m:r>
                              <a:rPr lang="en-US" sz="2200" b="1" i="1">
                                <a:solidFill>
                                  <a:srgbClr val="0D15BB"/>
                                </a:solidFill>
                                <a:latin typeface="Cambria Math" panose="02040503050406030204" pitchFamily="18" charset="0"/>
                              </a:rPr>
                              <m:t>𝒏</m:t>
                            </m:r>
                            <m:r>
                              <a:rPr lang="en-US" sz="2200" b="1" i="1">
                                <a:solidFill>
                                  <a:srgbClr val="0D15BB"/>
                                </a:solidFill>
                                <a:latin typeface="Cambria Math" panose="02040503050406030204" pitchFamily="18" charset="0"/>
                              </a:rPr>
                              <m:t>+</m:t>
                            </m:r>
                            <m:r>
                              <a:rPr lang="en-US" sz="2200" b="1" i="1">
                                <a:solidFill>
                                  <a:srgbClr val="0D15BB"/>
                                </a:solidFill>
                                <a:latin typeface="Cambria Math" panose="02040503050406030204" pitchFamily="18" charset="0"/>
                              </a:rPr>
                              <m:t>𝟏</m:t>
                            </m:r>
                          </m:num>
                          <m:den>
                            <m:r>
                              <a:rPr lang="en-GB" sz="2200" b="1" i="1">
                                <a:solidFill>
                                  <a:srgbClr val="0D15BB"/>
                                </a:solidFill>
                                <a:latin typeface="Cambria Math" panose="02040503050406030204" pitchFamily="18" charset="0"/>
                              </a:rPr>
                              <m:t>𝟒</m:t>
                            </m:r>
                          </m:den>
                        </m:f>
                      </m:e>
                    </m:d>
                    <m:r>
                      <a:rPr lang="en-US" sz="2200" b="1" i="1">
                        <a:solidFill>
                          <a:srgbClr val="0D15BB"/>
                        </a:solidFill>
                        <a:latin typeface="Cambria Math" panose="02040503050406030204" pitchFamily="18" charset="0"/>
                      </a:rPr>
                      <m:t>𝒕𝒉</m:t>
                    </m:r>
                    <m:r>
                      <a:rPr lang="en-US" sz="2200" b="1" i="1">
                        <a:solidFill>
                          <a:srgbClr val="0D15BB"/>
                        </a:solidFill>
                        <a:latin typeface="Cambria Math" panose="02040503050406030204" pitchFamily="18" charset="0"/>
                      </a:rPr>
                      <m:t> </m:t>
                    </m:r>
                    <m:r>
                      <a:rPr lang="en-US" sz="2200" b="1" i="1">
                        <a:solidFill>
                          <a:srgbClr val="0D15BB"/>
                        </a:solidFill>
                        <a:latin typeface="Cambria Math" panose="02040503050406030204" pitchFamily="18" charset="0"/>
                      </a:rPr>
                      <m:t>𝒐𝒃𝒔𝒆𝒓𝒗𝒂𝒕𝒊𝒐𝒏</m:t>
                    </m:r>
                  </m:oMath>
                </a14:m>
                <a:endParaRPr lang="en-GB" sz="2200" b="1" dirty="0">
                  <a:solidFill>
                    <a:srgbClr val="0D15BB"/>
                  </a:solidFill>
                </a:endParaRPr>
              </a:p>
              <a:p>
                <a:pPr marL="0" indent="0">
                  <a:buNone/>
                </a:pPr>
                <a:r>
                  <a:rPr lang="en-GB" sz="2200" dirty="0"/>
                  <a:t>	</a:t>
                </a:r>
                <a:r>
                  <a:rPr lang="en-GB" sz="2200" dirty="0">
                    <a:solidFill>
                      <a:srgbClr val="0D15BB"/>
                    </a:solidFill>
                  </a:rPr>
                  <a:t>= Size of 15.75</a:t>
                </a:r>
                <a:r>
                  <a:rPr lang="en-GB" sz="2200" baseline="30000" dirty="0">
                    <a:solidFill>
                      <a:srgbClr val="0D15BB"/>
                    </a:solidFill>
                  </a:rPr>
                  <a:t>th</a:t>
                </a:r>
                <a:r>
                  <a:rPr lang="en-GB" sz="2200" dirty="0">
                    <a:solidFill>
                      <a:srgbClr val="0D15BB"/>
                    </a:solidFill>
                  </a:rPr>
                  <a:t> observation</a:t>
                </a:r>
              </a:p>
              <a:p>
                <a:pPr marL="0" indent="0">
                  <a:buNone/>
                </a:pPr>
                <a:r>
                  <a:rPr lang="en-GB" sz="2200" dirty="0">
                    <a:solidFill>
                      <a:srgbClr val="0D15BB"/>
                    </a:solidFill>
                  </a:rPr>
                  <a:t>          	= 15</a:t>
                </a:r>
                <a:r>
                  <a:rPr lang="en-GB" sz="2200" baseline="30000" dirty="0">
                    <a:solidFill>
                      <a:srgbClr val="0D15BB"/>
                    </a:solidFill>
                  </a:rPr>
                  <a:t>th</a:t>
                </a:r>
                <a:r>
                  <a:rPr lang="en-GB" sz="2200" dirty="0">
                    <a:solidFill>
                      <a:srgbClr val="0D15BB"/>
                    </a:solidFill>
                  </a:rPr>
                  <a:t> Observation + 0.75 (16</a:t>
                </a:r>
                <a:r>
                  <a:rPr lang="en-GB" sz="2200" baseline="30000" dirty="0">
                    <a:solidFill>
                      <a:srgbClr val="0D15BB"/>
                    </a:solidFill>
                  </a:rPr>
                  <a:t>th</a:t>
                </a:r>
                <a:r>
                  <a:rPr lang="en-GB" sz="2200" dirty="0">
                    <a:solidFill>
                      <a:srgbClr val="0D15BB"/>
                    </a:solidFill>
                  </a:rPr>
                  <a:t> Observation – 15</a:t>
                </a:r>
                <a:r>
                  <a:rPr lang="en-GB" sz="2200" baseline="30000" dirty="0">
                    <a:solidFill>
                      <a:srgbClr val="0D15BB"/>
                    </a:solidFill>
                  </a:rPr>
                  <a:t>th</a:t>
                </a:r>
                <a:r>
                  <a:rPr lang="en-GB" sz="2200" dirty="0">
                    <a:solidFill>
                      <a:srgbClr val="0D15BB"/>
                    </a:solidFill>
                  </a:rPr>
                  <a:t> Observation)</a:t>
                </a:r>
              </a:p>
              <a:p>
                <a:pPr marL="0" indent="0">
                  <a:buNone/>
                </a:pPr>
                <a:r>
                  <a:rPr lang="en-GB" sz="2200" dirty="0">
                    <a:solidFill>
                      <a:srgbClr val="0D15BB"/>
                    </a:solidFill>
                  </a:rPr>
                  <a:t>          	= 68 + 0.75 (70 – 68)</a:t>
                </a:r>
              </a:p>
              <a:p>
                <a:pPr marL="0" indent="0">
                  <a:buNone/>
                </a:pPr>
                <a:r>
                  <a:rPr lang="en-GB" sz="2200" dirty="0">
                    <a:solidFill>
                      <a:srgbClr val="0D15BB"/>
                    </a:solidFill>
                  </a:rPr>
                  <a:t>          	=69.5</a:t>
                </a:r>
                <a:endParaRPr lang="en-US" sz="2200" dirty="0">
                  <a:solidFill>
                    <a:srgbClr val="0D15BB"/>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5600" y="1573307"/>
                <a:ext cx="11366500" cy="4531659"/>
              </a:xfrm>
              <a:blipFill rotWithShape="0">
                <a:blip r:embed="rId2"/>
                <a:stretch>
                  <a:fillRect l="-590" b="-1278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7511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Consider the following data of marks of 20 students:-</a:t>
            </a:r>
          </a:p>
          <a:p>
            <a:pPr marL="0" indent="0">
              <a:buNone/>
            </a:pPr>
            <a:endParaRPr lang="en-US" dirty="0"/>
          </a:p>
          <a:p>
            <a:pPr marL="0" indent="0">
              <a:buNone/>
            </a:pPr>
            <a:endParaRPr lang="en-US" dirty="0"/>
          </a:p>
          <a:p>
            <a:pPr marL="0" indent="0">
              <a:buNone/>
            </a:pPr>
            <a:endParaRPr lang="en-US" dirty="0"/>
          </a:p>
          <a:p>
            <a:pPr marL="0" indent="0">
              <a:buNone/>
            </a:pPr>
            <a:r>
              <a:rPr lang="en-US" dirty="0"/>
              <a:t>Construct Boxplot of the data and interpret it.</a:t>
            </a:r>
          </a:p>
          <a:p>
            <a:pPr marL="0" indent="0">
              <a:buNone/>
            </a:pPr>
            <a:endParaRPr lang="en-US" dirty="0"/>
          </a:p>
          <a:p>
            <a:pPr marL="0" indent="0">
              <a:buNone/>
            </a:pPr>
            <a:r>
              <a:rPr lang="en-US" b="1" dirty="0">
                <a:solidFill>
                  <a:srgbClr val="0070C0"/>
                </a:solidFill>
              </a:rPr>
              <a:t>Minimum	= 20</a:t>
            </a:r>
          </a:p>
          <a:p>
            <a:pPr marL="0" indent="0">
              <a:buNone/>
            </a:pPr>
            <a:r>
              <a:rPr lang="en-US" b="1" dirty="0">
                <a:solidFill>
                  <a:srgbClr val="0070C0"/>
                </a:solidFill>
              </a:rPr>
              <a:t>Q1		= 36.25</a:t>
            </a:r>
          </a:p>
          <a:p>
            <a:pPr marL="0" indent="0">
              <a:buNone/>
            </a:pPr>
            <a:r>
              <a:rPr lang="en-US" b="1" dirty="0">
                <a:solidFill>
                  <a:srgbClr val="0070C0"/>
                </a:solidFill>
              </a:rPr>
              <a:t>Median	= 54.5</a:t>
            </a:r>
          </a:p>
          <a:p>
            <a:pPr marL="0" indent="0">
              <a:buNone/>
            </a:pPr>
            <a:r>
              <a:rPr lang="en-US" b="1" dirty="0">
                <a:solidFill>
                  <a:srgbClr val="0070C0"/>
                </a:solidFill>
              </a:rPr>
              <a:t>Q3		= 73</a:t>
            </a:r>
          </a:p>
          <a:p>
            <a:pPr marL="0" indent="0">
              <a:buNone/>
            </a:pPr>
            <a:r>
              <a:rPr lang="en-US" b="1" dirty="0">
                <a:solidFill>
                  <a:srgbClr val="0070C0"/>
                </a:solidFill>
              </a:rPr>
              <a:t>Maximum	= 94</a:t>
            </a:r>
          </a:p>
          <a:p>
            <a:pPr marL="0" indent="0">
              <a:buNone/>
            </a:pPr>
            <a:endParaRPr lang="en-US" dirty="0"/>
          </a:p>
          <a:p>
            <a:pPr marL="0" indent="0">
              <a:buNone/>
            </a:pPr>
            <a:endParaRPr lang="en-US" dirty="0"/>
          </a:p>
        </p:txBody>
      </p:sp>
      <p:graphicFrame>
        <p:nvGraphicFramePr>
          <p:cNvPr id="5" name="Table 4"/>
          <p:cNvGraphicFramePr>
            <a:graphicFrameLocks noGrp="1"/>
          </p:cNvGraphicFramePr>
          <p:nvPr/>
        </p:nvGraphicFramePr>
        <p:xfrm>
          <a:off x="2431775" y="2205316"/>
          <a:ext cx="7328450" cy="927848"/>
        </p:xfrm>
        <a:graphic>
          <a:graphicData uri="http://schemas.openxmlformats.org/drawingml/2006/table">
            <a:tbl>
              <a:tblPr>
                <a:tableStyleId>{5C22544A-7EE6-4342-B048-85BDC9FD1C3A}</a:tableStyleId>
              </a:tblPr>
              <a:tblGrid>
                <a:gridCol w="732845">
                  <a:extLst>
                    <a:ext uri="{9D8B030D-6E8A-4147-A177-3AD203B41FA5}">
                      <a16:colId xmlns:a16="http://schemas.microsoft.com/office/drawing/2014/main" val="20000"/>
                    </a:ext>
                  </a:extLst>
                </a:gridCol>
                <a:gridCol w="732845">
                  <a:extLst>
                    <a:ext uri="{9D8B030D-6E8A-4147-A177-3AD203B41FA5}">
                      <a16:colId xmlns:a16="http://schemas.microsoft.com/office/drawing/2014/main" val="20001"/>
                    </a:ext>
                  </a:extLst>
                </a:gridCol>
                <a:gridCol w="732845">
                  <a:extLst>
                    <a:ext uri="{9D8B030D-6E8A-4147-A177-3AD203B41FA5}">
                      <a16:colId xmlns:a16="http://schemas.microsoft.com/office/drawing/2014/main" val="20002"/>
                    </a:ext>
                  </a:extLst>
                </a:gridCol>
                <a:gridCol w="732845">
                  <a:extLst>
                    <a:ext uri="{9D8B030D-6E8A-4147-A177-3AD203B41FA5}">
                      <a16:colId xmlns:a16="http://schemas.microsoft.com/office/drawing/2014/main" val="20003"/>
                    </a:ext>
                  </a:extLst>
                </a:gridCol>
                <a:gridCol w="732845">
                  <a:extLst>
                    <a:ext uri="{9D8B030D-6E8A-4147-A177-3AD203B41FA5}">
                      <a16:colId xmlns:a16="http://schemas.microsoft.com/office/drawing/2014/main" val="20004"/>
                    </a:ext>
                  </a:extLst>
                </a:gridCol>
                <a:gridCol w="732845">
                  <a:extLst>
                    <a:ext uri="{9D8B030D-6E8A-4147-A177-3AD203B41FA5}">
                      <a16:colId xmlns:a16="http://schemas.microsoft.com/office/drawing/2014/main" val="20005"/>
                    </a:ext>
                  </a:extLst>
                </a:gridCol>
                <a:gridCol w="732845">
                  <a:extLst>
                    <a:ext uri="{9D8B030D-6E8A-4147-A177-3AD203B41FA5}">
                      <a16:colId xmlns:a16="http://schemas.microsoft.com/office/drawing/2014/main" val="20006"/>
                    </a:ext>
                  </a:extLst>
                </a:gridCol>
                <a:gridCol w="732845">
                  <a:extLst>
                    <a:ext uri="{9D8B030D-6E8A-4147-A177-3AD203B41FA5}">
                      <a16:colId xmlns:a16="http://schemas.microsoft.com/office/drawing/2014/main" val="20007"/>
                    </a:ext>
                  </a:extLst>
                </a:gridCol>
                <a:gridCol w="732845">
                  <a:extLst>
                    <a:ext uri="{9D8B030D-6E8A-4147-A177-3AD203B41FA5}">
                      <a16:colId xmlns:a16="http://schemas.microsoft.com/office/drawing/2014/main" val="20008"/>
                    </a:ext>
                  </a:extLst>
                </a:gridCol>
                <a:gridCol w="732845">
                  <a:extLst>
                    <a:ext uri="{9D8B030D-6E8A-4147-A177-3AD203B41FA5}">
                      <a16:colId xmlns:a16="http://schemas.microsoft.com/office/drawing/2014/main" val="20009"/>
                    </a:ext>
                  </a:extLst>
                </a:gridCol>
              </a:tblGrid>
              <a:tr h="463924">
                <a:tc>
                  <a:txBody>
                    <a:bodyPr/>
                    <a:lstStyle/>
                    <a:p>
                      <a:pPr algn="r" fontAlgn="ctr"/>
                      <a:r>
                        <a:rPr lang="en-US" sz="2400" u="none" strike="noStrike" dirty="0">
                          <a:effectLst/>
                        </a:rPr>
                        <a:t>53</a:t>
                      </a:r>
                      <a:endParaRPr lang="en-US" sz="2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74</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82</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42</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39</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28</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dirty="0">
                          <a:effectLst/>
                        </a:rPr>
                        <a:t>20</a:t>
                      </a:r>
                      <a:endParaRPr lang="en-US" sz="2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81</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68</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58</a:t>
                      </a:r>
                      <a:endParaRPr lang="en-US" sz="2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00"/>
                  </a:ext>
                </a:extLst>
              </a:tr>
              <a:tr h="463924">
                <a:tc>
                  <a:txBody>
                    <a:bodyPr/>
                    <a:lstStyle/>
                    <a:p>
                      <a:pPr algn="r" fontAlgn="ctr"/>
                      <a:r>
                        <a:rPr lang="en-US" sz="2400" u="none" strike="noStrike">
                          <a:effectLst/>
                        </a:rPr>
                        <a:t>54</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93</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2400" u="none" strike="noStrike">
                          <a:effectLst/>
                        </a:rPr>
                        <a:t>70</a:t>
                      </a:r>
                      <a:endParaRPr lang="en-US" sz="2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2400" u="none" strike="noStrike">
                          <a:effectLst/>
                        </a:rPr>
                        <a:t>30</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a:effectLst/>
                        </a:rPr>
                        <a:t>61</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a:effectLst/>
                        </a:rPr>
                        <a:t>55</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a:effectLst/>
                        </a:rPr>
                        <a:t>36</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a:effectLst/>
                        </a:rPr>
                        <a:t>37</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a:effectLst/>
                        </a:rPr>
                        <a:t>29</a:t>
                      </a:r>
                      <a:endParaRPr lang="en-US" sz="24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2400" u="none" strike="noStrike" dirty="0">
                          <a:effectLst/>
                        </a:rPr>
                        <a:t>94</a:t>
                      </a:r>
                      <a:endParaRPr lang="en-US" sz="24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032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mean / mean</a:t>
            </a:r>
            <a:endParaRPr lang="en-US" dirty="0"/>
          </a:p>
        </p:txBody>
      </p:sp>
      <p:sp>
        <p:nvSpPr>
          <p:cNvPr id="3" name="Content Placeholder 2"/>
          <p:cNvSpPr>
            <a:spLocks noGrp="1"/>
          </p:cNvSpPr>
          <p:nvPr>
            <p:ph idx="1"/>
          </p:nvPr>
        </p:nvSpPr>
        <p:spPr>
          <a:xfrm>
            <a:off x="685800" y="1463182"/>
            <a:ext cx="10820400" cy="1382374"/>
          </a:xfrm>
        </p:spPr>
        <p:txBody>
          <a:bodyPr>
            <a:normAutofit/>
          </a:bodyPr>
          <a:lstStyle/>
          <a:p>
            <a:r>
              <a:rPr lang="en-US" sz="2800" dirty="0"/>
              <a:t>Most common measure of the center </a:t>
            </a:r>
          </a:p>
          <a:p>
            <a:r>
              <a:rPr lang="en-GB" sz="2800" dirty="0"/>
              <a:t>Obtained by dividing the </a:t>
            </a:r>
            <a:r>
              <a:rPr lang="en-GB" sz="2800" dirty="0">
                <a:solidFill>
                  <a:srgbClr val="FF0000"/>
                </a:solidFill>
              </a:rPr>
              <a:t>SUM</a:t>
            </a:r>
            <a:r>
              <a:rPr lang="en-GB" sz="2800" dirty="0"/>
              <a:t> of all the observations by the total number of observations</a:t>
            </a:r>
            <a:endParaRPr lang="en-US" sz="2800" dirty="0"/>
          </a:p>
        </p:txBody>
      </p:sp>
      <p:graphicFrame>
        <p:nvGraphicFramePr>
          <p:cNvPr id="5" name="Object 9">
            <a:hlinkClick r:id="" action="ppaction://ole?verb=0"/>
          </p:cNvPr>
          <p:cNvGraphicFramePr>
            <a:graphicFrameLocks/>
          </p:cNvGraphicFramePr>
          <p:nvPr/>
        </p:nvGraphicFramePr>
        <p:xfrm>
          <a:off x="5550855" y="2884239"/>
          <a:ext cx="4013200" cy="1066800"/>
        </p:xfrm>
        <a:graphic>
          <a:graphicData uri="http://schemas.openxmlformats.org/presentationml/2006/ole">
            <mc:AlternateContent xmlns:mc="http://schemas.openxmlformats.org/markup-compatibility/2006">
              <mc:Choice xmlns:v="urn:schemas-microsoft-com:vml" Requires="v">
                <p:oleObj spid="_x0000_s1090" name="Equation" r:id="rId3" imgW="2590560" imgH="787320" progId="Equation.DSMT4">
                  <p:embed/>
                </p:oleObj>
              </mc:Choice>
              <mc:Fallback>
                <p:oleObj name="Equation" r:id="rId3" imgW="2590560" imgH="78732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855" y="2884239"/>
                        <a:ext cx="4013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nvGraphicFramePr>
        <p:xfrm>
          <a:off x="5537408" y="4326439"/>
          <a:ext cx="3894786" cy="1325811"/>
        </p:xfrm>
        <a:graphic>
          <a:graphicData uri="http://schemas.openxmlformats.org/presentationml/2006/ole">
            <mc:AlternateContent xmlns:mc="http://schemas.openxmlformats.org/markup-compatibility/2006">
              <mc:Choice xmlns:v="urn:schemas-microsoft-com:vml" Requires="v">
                <p:oleObj spid="_x0000_s1091" name="Equation" r:id="rId5" imgW="1993680" imgH="698400" progId="Equation.DSMT4">
                  <p:embed/>
                </p:oleObj>
              </mc:Choice>
              <mc:Fallback>
                <p:oleObj name="Equation" r:id="rId5" imgW="1993680" imgH="698400"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7408" y="4326439"/>
                        <a:ext cx="3894786" cy="1325811"/>
                      </a:xfrm>
                      <a:prstGeom prst="rect">
                        <a:avLst/>
                      </a:prstGeom>
                      <a:noFill/>
                      <a:ln>
                        <a:noFill/>
                      </a:ln>
                      <a:effectLst/>
                    </p:spPr>
                  </p:pic>
                </p:oleObj>
              </mc:Fallback>
            </mc:AlternateContent>
          </a:graphicData>
        </a:graphic>
      </p:graphicFrame>
      <p:sp>
        <p:nvSpPr>
          <p:cNvPr id="7" name="Content Placeholder 2"/>
          <p:cNvSpPr txBox="1">
            <a:spLocks/>
          </p:cNvSpPr>
          <p:nvPr/>
        </p:nvSpPr>
        <p:spPr>
          <a:xfrm>
            <a:off x="2754676" y="3341441"/>
            <a:ext cx="2630788" cy="52803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b="1" dirty="0"/>
              <a:t>Population Mean</a:t>
            </a:r>
            <a:endParaRPr lang="en-US" sz="2400" b="1" dirty="0"/>
          </a:p>
        </p:txBody>
      </p:sp>
      <p:sp>
        <p:nvSpPr>
          <p:cNvPr id="8" name="Content Placeholder 2"/>
          <p:cNvSpPr txBox="1">
            <a:spLocks/>
          </p:cNvSpPr>
          <p:nvPr/>
        </p:nvSpPr>
        <p:spPr>
          <a:xfrm>
            <a:off x="2754676" y="4989343"/>
            <a:ext cx="2630788" cy="52803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b="1" dirty="0"/>
              <a:t>Sample Mean</a:t>
            </a:r>
            <a:endParaRPr lang="en-US" sz="2400" b="1" dirty="0"/>
          </a:p>
        </p:txBody>
      </p:sp>
      <p:sp>
        <p:nvSpPr>
          <p:cNvPr id="9" name="Footer Placeholder 3"/>
          <p:cNvSpPr>
            <a:spLocks noGrp="1"/>
          </p:cNvSpPr>
          <p:nvPr>
            <p:ph type="ftr" sz="quarter" idx="11"/>
          </p:nvPr>
        </p:nvSpPr>
        <p:spPr>
          <a:xfrm>
            <a:off x="2589285" y="6382120"/>
            <a:ext cx="4870585" cy="365125"/>
          </a:xfrm>
        </p:spPr>
        <p:txBody>
          <a:bodyPr/>
          <a:lstStyle/>
          <a:p>
            <a:endParaRPr lang="en-US" dirty="0"/>
          </a:p>
        </p:txBody>
      </p:sp>
    </p:spTree>
    <p:extLst>
      <p:ext uri="{BB962C8B-B14F-4D97-AF65-F5344CB8AC3E}">
        <p14:creationId xmlns:p14="http://schemas.microsoft.com/office/powerpoint/2010/main" val="4694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Properties of Arithmetic mean</a:t>
            </a:r>
            <a:endParaRPr lang="en-US" dirty="0"/>
          </a:p>
        </p:txBody>
      </p:sp>
      <p:sp>
        <p:nvSpPr>
          <p:cNvPr id="3" name="Content Placeholder 2"/>
          <p:cNvSpPr>
            <a:spLocks noGrp="1"/>
          </p:cNvSpPr>
          <p:nvPr>
            <p:ph idx="1"/>
          </p:nvPr>
        </p:nvSpPr>
        <p:spPr>
          <a:xfrm>
            <a:off x="596900" y="1506071"/>
            <a:ext cx="10795000" cy="4881850"/>
          </a:xfrm>
        </p:spPr>
        <p:txBody>
          <a:bodyPr>
            <a:normAutofit/>
          </a:bodyPr>
          <a:lstStyle/>
          <a:p>
            <a:pPr marL="457200" indent="-457200">
              <a:buFont typeface="+mj-lt"/>
              <a:buAutoNum type="arabicPeriod"/>
            </a:pPr>
            <a:r>
              <a:rPr lang="en-US" sz="2800" dirty="0"/>
              <a:t>Mean of the constant is equal to that constant</a:t>
            </a:r>
          </a:p>
          <a:p>
            <a:pPr marL="457200" indent="-457200">
              <a:buFont typeface="+mj-lt"/>
              <a:buAutoNum type="arabicPeriod"/>
            </a:pPr>
            <a:r>
              <a:rPr lang="en-GB" sz="2800" dirty="0"/>
              <a:t>The sum of the deviations of the observations from their mean is equal to zero. i.e.,</a:t>
            </a:r>
          </a:p>
          <a:p>
            <a:endParaRPr lang="en-GB" sz="2400" dirty="0"/>
          </a:p>
          <a:p>
            <a:endParaRPr lang="en-US" sz="2400" dirty="0"/>
          </a:p>
          <a:p>
            <a:pPr marL="457200" indent="-457200">
              <a:buFont typeface="+mj-lt"/>
              <a:buAutoNum type="arabicPeriod" startAt="3"/>
            </a:pPr>
            <a:r>
              <a:rPr lang="en-US" sz="2800" dirty="0"/>
              <a:t>The sum of squared deviations of the observations from their mean is minimum</a:t>
            </a:r>
          </a:p>
          <a:p>
            <a:endParaRPr lang="en-GB" sz="2400" dirty="0"/>
          </a:p>
          <a:p>
            <a:pPr marL="0" indent="0">
              <a:buNone/>
            </a:pPr>
            <a:r>
              <a:rPr lang="en-GB" sz="2400" dirty="0"/>
              <a:t>															</a:t>
            </a:r>
          </a:p>
          <a:p>
            <a:pPr marL="0" indent="0">
              <a:buNone/>
            </a:pPr>
            <a:r>
              <a:rPr lang="en-GB" sz="2400" dirty="0"/>
              <a:t>							Where a is any constant</a:t>
            </a:r>
            <a:endParaRPr lang="en-US" sz="2400" dirty="0"/>
          </a:p>
          <a:p>
            <a:endParaRPr lang="en-GB" sz="2400" dirty="0"/>
          </a:p>
        </p:txBody>
      </p:sp>
      <mc:AlternateContent xmlns:mc="http://schemas.openxmlformats.org/markup-compatibility/2006" xmlns:a14="http://schemas.microsoft.com/office/drawing/2010/main">
        <mc:Choice Requires="a14">
          <p:sp>
            <p:nvSpPr>
              <p:cNvPr id="4" name="TextBox 3"/>
              <p:cNvSpPr txBox="1"/>
              <p:nvPr/>
            </p:nvSpPr>
            <p:spPr>
              <a:xfrm>
                <a:off x="4597754" y="2643644"/>
                <a:ext cx="2205476"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d>
                            <m:dPr>
                              <m:ctrlPr>
                                <a:rPr lang="en-US" sz="2400" b="1" i="1">
                                  <a:solidFill>
                                    <a:srgbClr val="0D15BB"/>
                                  </a:solidFill>
                                  <a:latin typeface="Cambria Math" panose="02040503050406030204" pitchFamily="18" charset="0"/>
                                </a:rPr>
                              </m:ctrlPr>
                            </m:dPr>
                            <m:e>
                              <m:sSub>
                                <m:sSubPr>
                                  <m:ctrlPr>
                                    <a:rPr lang="en-US"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r>
                                <a:rPr lang="en-GB" sz="2400" b="1" i="1">
                                  <a:solidFill>
                                    <a:srgbClr val="0D15BB"/>
                                  </a:solidFill>
                                  <a:latin typeface="Cambria Math" panose="02040503050406030204" pitchFamily="18" charset="0"/>
                                </a:rPr>
                                <m:t>−</m:t>
                              </m:r>
                              <m:acc>
                                <m:accPr>
                                  <m:chr m:val="̅"/>
                                  <m:ctrlPr>
                                    <a:rPr lang="en-GB"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e>
                          </m:d>
                          <m:r>
                            <a:rPr lang="en-US"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𝟎</m:t>
                          </m:r>
                        </m:e>
                      </m:nary>
                    </m:oMath>
                  </m:oMathPara>
                </a14:m>
                <a:endParaRPr lang="en-US" sz="2400" b="1" dirty="0">
                  <a:solidFill>
                    <a:srgbClr val="0D15BB"/>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97754" y="2643644"/>
                <a:ext cx="2205476" cy="100655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56262" y="4509101"/>
                <a:ext cx="4520405"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sSup>
                            <m:sSupPr>
                              <m:ctrlPr>
                                <a:rPr lang="en-US" sz="2400" b="1" i="1">
                                  <a:solidFill>
                                    <a:srgbClr val="0D15BB"/>
                                  </a:solidFill>
                                  <a:latin typeface="Cambria Math" panose="02040503050406030204" pitchFamily="18" charset="0"/>
                                </a:rPr>
                              </m:ctrlPr>
                            </m:sSupPr>
                            <m:e>
                              <m:d>
                                <m:dPr>
                                  <m:ctrlPr>
                                    <a:rPr lang="en-US" sz="2400" b="1" i="1">
                                      <a:solidFill>
                                        <a:srgbClr val="0D15BB"/>
                                      </a:solidFill>
                                      <a:latin typeface="Cambria Math" panose="02040503050406030204" pitchFamily="18" charset="0"/>
                                    </a:rPr>
                                  </m:ctrlPr>
                                </m:dPr>
                                <m:e>
                                  <m:sSub>
                                    <m:sSubPr>
                                      <m:ctrlPr>
                                        <a:rPr lang="en-US"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r>
                                    <a:rPr lang="en-GB" sz="2400" b="1" i="1">
                                      <a:solidFill>
                                        <a:srgbClr val="0D15BB"/>
                                      </a:solidFill>
                                      <a:latin typeface="Cambria Math" panose="02040503050406030204" pitchFamily="18" charset="0"/>
                                    </a:rPr>
                                    <m:t>−</m:t>
                                  </m:r>
                                  <m:acc>
                                    <m:accPr>
                                      <m:chr m:val="̅"/>
                                      <m:ctrlPr>
                                        <a:rPr lang="en-GB"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e>
                              </m:d>
                            </m:e>
                            <m:sup>
                              <m:r>
                                <a:rPr lang="en-GB" sz="2400" b="1" i="1">
                                  <a:solidFill>
                                    <a:srgbClr val="0D15BB"/>
                                  </a:solidFill>
                                  <a:latin typeface="Cambria Math" panose="02040503050406030204" pitchFamily="18" charset="0"/>
                                </a:rPr>
                                <m:t>𝟐</m:t>
                              </m:r>
                            </m:sup>
                          </m:sSup>
                        </m:e>
                      </m:nary>
                      <m:r>
                        <a:rPr lang="en-GB" sz="2400" b="1" i="1">
                          <a:solidFill>
                            <a:srgbClr val="0D15BB"/>
                          </a:solidFill>
                          <a:latin typeface="Cambria Math" panose="02040503050406030204" pitchFamily="18" charset="0"/>
                        </a:rPr>
                        <m:t>    &lt;      </m:t>
                      </m:r>
                      <m:nary>
                        <m:naryPr>
                          <m:chr m:val="∑"/>
                          <m:ctrlPr>
                            <a:rPr lang="en-US"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sSup>
                            <m:sSupPr>
                              <m:ctrlPr>
                                <a:rPr lang="en-US" sz="2400" b="1" i="1">
                                  <a:solidFill>
                                    <a:srgbClr val="0D15BB"/>
                                  </a:solidFill>
                                  <a:latin typeface="Cambria Math" panose="02040503050406030204" pitchFamily="18" charset="0"/>
                                </a:rPr>
                              </m:ctrlPr>
                            </m:sSupPr>
                            <m:e>
                              <m:d>
                                <m:dPr>
                                  <m:ctrlPr>
                                    <a:rPr lang="en-US" sz="2400" b="1" i="1">
                                      <a:solidFill>
                                        <a:srgbClr val="0D15BB"/>
                                      </a:solidFill>
                                      <a:latin typeface="Cambria Math" panose="02040503050406030204" pitchFamily="18" charset="0"/>
                                    </a:rPr>
                                  </m:ctrlPr>
                                </m:dPr>
                                <m:e>
                                  <m:sSub>
                                    <m:sSubPr>
                                      <m:ctrlPr>
                                        <a:rPr lang="en-US"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𝒂</m:t>
                                  </m:r>
                                </m:e>
                              </m:d>
                            </m:e>
                            <m:sup>
                              <m:r>
                                <a:rPr lang="en-GB" sz="2400" b="1" i="1">
                                  <a:solidFill>
                                    <a:srgbClr val="0D15BB"/>
                                  </a:solidFill>
                                  <a:latin typeface="Cambria Math" panose="02040503050406030204" pitchFamily="18" charset="0"/>
                                </a:rPr>
                                <m:t>𝟐</m:t>
                              </m:r>
                            </m:sup>
                          </m:sSup>
                        </m:e>
                      </m:nary>
                    </m:oMath>
                  </m:oMathPara>
                </a14:m>
                <a:endParaRPr lang="en-US" sz="2400" b="1" dirty="0">
                  <a:solidFill>
                    <a:srgbClr val="0D15BB"/>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56262" y="4509101"/>
                <a:ext cx="4520405" cy="100655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752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Properties of Arithmetic mean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1374511"/>
              </p:ext>
            </p:extLst>
          </p:nvPr>
        </p:nvGraphicFramePr>
        <p:xfrm>
          <a:off x="1926694" y="1594580"/>
          <a:ext cx="1048129" cy="3865176"/>
        </p:xfrm>
        <a:graphic>
          <a:graphicData uri="http://schemas.openxmlformats.org/drawingml/2006/table">
            <a:tbl>
              <a:tblPr firstRow="1" bandRow="1">
                <a:tableStyleId>{5C22544A-7EE6-4342-B048-85BDC9FD1C3A}</a:tableStyleId>
              </a:tblPr>
              <a:tblGrid>
                <a:gridCol w="1048129">
                  <a:extLst>
                    <a:ext uri="{9D8B030D-6E8A-4147-A177-3AD203B41FA5}">
                      <a16:colId xmlns:a16="http://schemas.microsoft.com/office/drawing/2014/main" val="20000"/>
                    </a:ext>
                  </a:extLst>
                </a:gridCol>
              </a:tblGrid>
              <a:tr h="376467">
                <a:tc>
                  <a:txBody>
                    <a:bodyPr/>
                    <a:lstStyle/>
                    <a:p>
                      <a:pPr algn="ctr"/>
                      <a:r>
                        <a:rPr lang="en-GB" sz="2000" i="1" dirty="0">
                          <a:latin typeface="Times New Roman" panose="02020603050405020304" pitchFamily="18" charset="0"/>
                          <a:cs typeface="Times New Roman" panose="02020603050405020304" pitchFamily="18" charset="0"/>
                        </a:rPr>
                        <a:t>X</a:t>
                      </a:r>
                      <a:endParaRPr lang="en-US"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71</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67</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63</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69</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63</a:t>
                      </a:r>
                    </a:p>
                  </a:txBody>
                  <a:tcPr marL="9525" marR="9525" marT="9525" marB="0" anchor="b"/>
                </a:tc>
                <a:extLst>
                  <a:ext uri="{0D108BD9-81ED-4DB2-BD59-A6C34878D82A}">
                    <a16:rowId xmlns:a16="http://schemas.microsoft.com/office/drawing/2014/main" val="10008"/>
                  </a:ext>
                </a:extLst>
              </a:tr>
              <a:tr h="407839">
                <a:tc>
                  <a:txBody>
                    <a:bodyPr/>
                    <a:lstStyle/>
                    <a:p>
                      <a:pPr algn="r"/>
                      <a:r>
                        <a:rPr lang="en-GB" sz="2400" b="1" dirty="0">
                          <a:latin typeface="Times New Roman" panose="02020603050405020304" pitchFamily="18" charset="0"/>
                          <a:cs typeface="Times New Roman" panose="02020603050405020304" pitchFamily="18" charset="0"/>
                        </a:rPr>
                        <a:t>548</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4" name="Footer Placeholder 3"/>
          <p:cNvSpPr>
            <a:spLocks noGrp="1"/>
          </p:cNvSpPr>
          <p:nvPr>
            <p:ph type="ftr" sz="quarter" idx="11"/>
          </p:nvPr>
        </p:nvSpPr>
        <p:spPr>
          <a:xfrm>
            <a:off x="2105193" y="6248025"/>
            <a:ext cx="4870585" cy="365125"/>
          </a:xfrm>
        </p:spPr>
        <p:txBody>
          <a:bodyPr/>
          <a:lstStyle/>
          <a:p>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268476" y="5835424"/>
                <a:ext cx="2661562" cy="5951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f>
                        <m:fPr>
                          <m:ctrlPr>
                            <a:rPr lang="en-US" sz="2000" b="1" i="1">
                              <a:latin typeface="Cambria Math" panose="02040503050406030204" pitchFamily="18" charset="0"/>
                            </a:rPr>
                          </m:ctrlPr>
                        </m:fPr>
                        <m:num>
                          <m:nary>
                            <m:naryPr>
                              <m:chr m:val="∑"/>
                              <m:subHide m:val="on"/>
                              <m:supHide m:val="on"/>
                              <m:ctrlPr>
                                <a:rPr lang="en-US" sz="2000" b="1" i="1">
                                  <a:latin typeface="Cambria Math" panose="02040503050406030204" pitchFamily="18" charset="0"/>
                                </a:rPr>
                              </m:ctrlPr>
                            </m:naryPr>
                            <m:sub/>
                            <m:sup/>
                            <m:e>
                              <m:r>
                                <a:rPr lang="en-US" sz="2000" b="1" i="1">
                                  <a:latin typeface="Cambria Math" panose="02040503050406030204" pitchFamily="18" charset="0"/>
                                </a:rPr>
                                <m:t>𝑿</m:t>
                              </m:r>
                            </m:e>
                          </m:nary>
                        </m:num>
                        <m:den>
                          <m:r>
                            <a:rPr lang="en-US" sz="2000" b="1" i="1">
                              <a:latin typeface="Cambria Math" panose="02040503050406030204" pitchFamily="18" charset="0"/>
                            </a:rPr>
                            <m:t>𝒏</m:t>
                          </m:r>
                        </m:den>
                      </m:f>
                      <m:r>
                        <a:rPr lang="en-US" sz="2000" b="1" i="1">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𝟓𝟒𝟖</m:t>
                          </m:r>
                        </m:num>
                        <m:den>
                          <m:r>
                            <a:rPr lang="en-US" sz="2000" b="1" i="1">
                              <a:latin typeface="Cambria Math" panose="02040503050406030204" pitchFamily="18" charset="0"/>
                            </a:rPr>
                            <m:t>𝟖</m:t>
                          </m:r>
                        </m:den>
                      </m:f>
                      <m:r>
                        <a:rPr lang="en-US" sz="2000" b="1" i="1">
                          <a:latin typeface="Cambria Math" panose="02040503050406030204" pitchFamily="18" charset="0"/>
                        </a:rPr>
                        <m:t>=</m:t>
                      </m:r>
                      <m:r>
                        <a:rPr lang="en-US" sz="2000" b="1" i="1">
                          <a:latin typeface="Cambria Math" panose="02040503050406030204" pitchFamily="18" charset="0"/>
                        </a:rPr>
                        <m:t>𝟔𝟖</m:t>
                      </m:r>
                      <m:r>
                        <a:rPr lang="en-US" sz="2000" b="1" i="1">
                          <a:latin typeface="Cambria Math" panose="02040503050406030204" pitchFamily="18" charset="0"/>
                        </a:rPr>
                        <m:t>.</m:t>
                      </m:r>
                      <m:r>
                        <a:rPr lang="en-US" sz="2000" b="1" i="1">
                          <a:latin typeface="Cambria Math" panose="02040503050406030204" pitchFamily="18" charset="0"/>
                        </a:rPr>
                        <m:t>𝟓</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268476" y="5835424"/>
                <a:ext cx="2661562" cy="59516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165332735"/>
                  </p:ext>
                </p:extLst>
              </p:nvPr>
            </p:nvGraphicFramePr>
            <p:xfrm>
              <a:off x="2989353" y="1600740"/>
              <a:ext cx="1643869" cy="3865176"/>
            </p:xfrm>
            <a:graphic>
              <a:graphicData uri="http://schemas.openxmlformats.org/drawingml/2006/table">
                <a:tbl>
                  <a:tblPr firstRow="1" bandRow="1">
                    <a:tableStyleId>{5C22544A-7EE6-4342-B048-85BDC9FD1C3A}</a:tableStyleId>
                  </a:tblPr>
                  <a:tblGrid>
                    <a:gridCol w="1643869">
                      <a:extLst>
                        <a:ext uri="{9D8B030D-6E8A-4147-A177-3AD203B41FA5}">
                          <a16:colId xmlns:a16="http://schemas.microsoft.com/office/drawing/2014/main" val="20000"/>
                        </a:ext>
                      </a:extLst>
                    </a:gridCol>
                  </a:tblGrid>
                  <a:tr h="376467">
                    <a:tc>
                      <a:txBody>
                        <a:bodyPr/>
                        <a:lstStyle/>
                        <a:p>
                          <a:pPr algn="ct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m:t>
                                </m:r>
                                <m:r>
                                  <a:rPr lang="en-GB" sz="2000" b="1" i="1" smtClean="0">
                                    <a:latin typeface="Cambria Math" panose="02040503050406030204" pitchFamily="18" charset="0"/>
                                  </a:rPr>
                                  <m:t>𝑿</m:t>
                                </m:r>
                                <m:r>
                                  <a:rPr lang="en-GB" sz="2000" b="1" i="1" smtClean="0">
                                    <a:latin typeface="Cambria Math" panose="02040503050406030204" pitchFamily="18" charset="0"/>
                                  </a:rPr>
                                  <m:t>−</m:t>
                                </m:r>
                                <m:r>
                                  <a:rPr lang="en-GB" sz="2000" b="1" i="1" smtClean="0">
                                    <a:latin typeface="Cambria Math" panose="02040503050406030204" pitchFamily="18" charset="0"/>
                                  </a:rPr>
                                  <m:t>𝟔𝟖</m:t>
                                </m:r>
                                <m:r>
                                  <a:rPr lang="en-GB" sz="2000" b="1" i="1" smtClean="0">
                                    <a:latin typeface="Cambria Math" panose="02040503050406030204" pitchFamily="18" charset="0"/>
                                  </a:rPr>
                                  <m:t>.</m:t>
                                </m:r>
                                <m:r>
                                  <a:rPr lang="en-GB" sz="2000" b="1" i="1" smtClean="0">
                                    <a:latin typeface="Cambria Math" panose="02040503050406030204" pitchFamily="18" charset="0"/>
                                  </a:rPr>
                                  <m:t>𝟓</m:t>
                                </m:r>
                                <m:r>
                                  <a:rPr lang="en-GB" sz="2000" b="1" i="1"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-1.5</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-5.5</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0.5</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-5.5</a:t>
                          </a:r>
                        </a:p>
                      </a:txBody>
                      <a:tcPr marL="9525" marR="9525" marT="9525" marB="0" anchor="b"/>
                    </a:tc>
                    <a:extLst>
                      <a:ext uri="{0D108BD9-81ED-4DB2-BD59-A6C34878D82A}">
                        <a16:rowId xmlns:a16="http://schemas.microsoft.com/office/drawing/2014/main" val="10008"/>
                      </a:ext>
                    </a:extLst>
                  </a:tr>
                  <a:tr h="407839">
                    <a:tc>
                      <a:txBody>
                        <a:bodyPr/>
                        <a:lstStyle/>
                        <a:p>
                          <a:pPr algn="r"/>
                          <a:r>
                            <a:rPr lang="en-GB" sz="2400" b="1"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165332735"/>
                  </p:ext>
                </p:extLst>
              </p:nvPr>
            </p:nvGraphicFramePr>
            <p:xfrm>
              <a:off x="2989353" y="1600740"/>
              <a:ext cx="1643869" cy="3865176"/>
            </p:xfrm>
            <a:graphic>
              <a:graphicData uri="http://schemas.openxmlformats.org/drawingml/2006/table">
                <a:tbl>
                  <a:tblPr firstRow="1" bandRow="1">
                    <a:tableStyleId>{5C22544A-7EE6-4342-B048-85BDC9FD1C3A}</a:tableStyleId>
                  </a:tblPr>
                  <a:tblGrid>
                    <a:gridCol w="1643869">
                      <a:extLst>
                        <a:ext uri="{9D8B030D-6E8A-4147-A177-3AD203B41FA5}">
                          <a16:colId xmlns:a16="http://schemas.microsoft.com/office/drawing/2014/main" val="20000"/>
                        </a:ext>
                      </a:extLst>
                    </a:gridCol>
                  </a:tblGrid>
                  <a:tr h="396240">
                    <a:tc>
                      <a:txBody>
                        <a:bodyPr/>
                        <a:lstStyle/>
                        <a:p>
                          <a:endParaRPr lang="en-US"/>
                        </a:p>
                      </a:txBody>
                      <a:tcPr>
                        <a:blipFill>
                          <a:blip r:embed="rId3"/>
                          <a:stretch>
                            <a:fillRect l="-369" t="-1538" r="-1476" b="-912308"/>
                          </a:stretch>
                        </a:blipFill>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-1.5</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-5.5</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0.5</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-5.5</a:t>
                          </a:r>
                        </a:p>
                      </a:txBody>
                      <a:tcPr marL="9525" marR="9525" marT="9525" marB="0" anchor="b"/>
                    </a:tc>
                    <a:extLst>
                      <a:ext uri="{0D108BD9-81ED-4DB2-BD59-A6C34878D82A}">
                        <a16:rowId xmlns:a16="http://schemas.microsoft.com/office/drawing/2014/main" val="10008"/>
                      </a:ext>
                    </a:extLst>
                  </a:tr>
                  <a:tr h="457200">
                    <a:tc>
                      <a:txBody>
                        <a:bodyPr/>
                        <a:lstStyle/>
                        <a:p>
                          <a:pPr algn="r"/>
                          <a:r>
                            <a:rPr lang="en-GB" sz="2400" b="1"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671781814"/>
                  </p:ext>
                </p:extLst>
              </p:nvPr>
            </p:nvGraphicFramePr>
            <p:xfrm>
              <a:off x="4655298" y="1595120"/>
              <a:ext cx="1721957" cy="3872098"/>
            </p:xfrm>
            <a:graphic>
              <a:graphicData uri="http://schemas.openxmlformats.org/drawingml/2006/table">
                <a:tbl>
                  <a:tblPr firstRow="1" bandRow="1">
                    <a:tableStyleId>{5C22544A-7EE6-4342-B048-85BDC9FD1C3A}</a:tableStyleId>
                  </a:tblPr>
                  <a:tblGrid>
                    <a:gridCol w="1721957">
                      <a:extLst>
                        <a:ext uri="{9D8B030D-6E8A-4147-A177-3AD203B41FA5}">
                          <a16:colId xmlns:a16="http://schemas.microsoft.com/office/drawing/2014/main" val="20000"/>
                        </a:ext>
                      </a:extLst>
                    </a:gridCol>
                  </a:tblGrid>
                  <a:tr h="38280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m:t>
                                    </m:r>
                                    <m:r>
                                      <a:rPr lang="en-GB" sz="2000" b="1" i="1" smtClean="0">
                                        <a:latin typeface="Cambria Math" panose="02040503050406030204" pitchFamily="18" charset="0"/>
                                      </a:rPr>
                                      <m:t>𝑿</m:t>
                                    </m:r>
                                    <m:r>
                                      <a:rPr lang="en-GB" sz="2000" b="1" i="1" smtClean="0">
                                        <a:latin typeface="Cambria Math" panose="02040503050406030204" pitchFamily="18" charset="0"/>
                                      </a:rPr>
                                      <m:t>−</m:t>
                                    </m:r>
                                    <m:r>
                                      <a:rPr lang="en-GB" sz="2000" b="1" i="1" smtClean="0">
                                        <a:latin typeface="Cambria Math" panose="02040503050406030204" pitchFamily="18" charset="0"/>
                                      </a:rPr>
                                      <m:t>𝟔𝟖</m:t>
                                    </m:r>
                                    <m:r>
                                      <a:rPr lang="en-GB" sz="2000" b="1" i="1" smtClean="0">
                                        <a:latin typeface="Cambria Math" panose="02040503050406030204" pitchFamily="18" charset="0"/>
                                      </a:rPr>
                                      <m:t>.</m:t>
                                    </m:r>
                                    <m:r>
                                      <a:rPr lang="en-GB" sz="2000" b="1" i="1" smtClean="0">
                                        <a:latin typeface="Cambria Math" panose="02040503050406030204" pitchFamily="18" charset="0"/>
                                      </a:rPr>
                                      <m:t>𝟓</m:t>
                                    </m:r>
                                    <m:r>
                                      <a:rPr lang="en-GB" sz="2000" b="1" i="1" smtClean="0">
                                        <a:latin typeface="Cambria Math" panose="02040503050406030204" pitchFamily="18" charset="0"/>
                                      </a:rPr>
                                      <m:t>)</m:t>
                                    </m:r>
                                  </m:e>
                                  <m:sup>
                                    <m:r>
                                      <a:rPr lang="en-GB" sz="2000" b="1" i="1" smtClean="0">
                                        <a:latin typeface="Cambria Math" panose="02040503050406030204" pitchFamily="18" charset="0"/>
                                      </a:rPr>
                                      <m:t>𝟐</m:t>
                                    </m:r>
                                  </m:sup>
                                </m:sSup>
                              </m:oMath>
                            </m:oMathPara>
                          </a14:m>
                          <a:endParaRPr lang="en-US" sz="2000" dirty="0"/>
                        </a:p>
                      </a:txBody>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12.25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6.25</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2.25</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42.25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30.25</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0.25</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42.25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30.25</a:t>
                          </a:r>
                        </a:p>
                      </a:txBody>
                      <a:tcPr marL="9525" marR="9525" marT="9525" marB="0" anchor="b"/>
                    </a:tc>
                    <a:extLst>
                      <a:ext uri="{0D108BD9-81ED-4DB2-BD59-A6C34878D82A}">
                        <a16:rowId xmlns:a16="http://schemas.microsoft.com/office/drawing/2014/main" val="10008"/>
                      </a:ext>
                    </a:extLst>
                  </a:tr>
                  <a:tr h="407839">
                    <a:tc>
                      <a:txBody>
                        <a:bodyPr/>
                        <a:lstStyle/>
                        <a:p>
                          <a:pPr algn="r"/>
                          <a:r>
                            <a:rPr lang="en-GB" sz="2400" b="1" kern="1200" dirty="0">
                              <a:solidFill>
                                <a:schemeClr val="dk1"/>
                              </a:solidFill>
                              <a:latin typeface="Times New Roman" panose="02020603050405020304" pitchFamily="18" charset="0"/>
                              <a:ea typeface="+mn-ea"/>
                              <a:cs typeface="Times New Roman" panose="02020603050405020304" pitchFamily="18" charset="0"/>
                            </a:rPr>
                            <a:t>166</a:t>
                          </a:r>
                          <a:endParaRPr lang="en-US" sz="24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671781814"/>
                  </p:ext>
                </p:extLst>
              </p:nvPr>
            </p:nvGraphicFramePr>
            <p:xfrm>
              <a:off x="4655298" y="1595120"/>
              <a:ext cx="1721957" cy="3872098"/>
            </p:xfrm>
            <a:graphic>
              <a:graphicData uri="http://schemas.openxmlformats.org/drawingml/2006/table">
                <a:tbl>
                  <a:tblPr firstRow="1" bandRow="1">
                    <a:tableStyleId>{5C22544A-7EE6-4342-B048-85BDC9FD1C3A}</a:tableStyleId>
                  </a:tblPr>
                  <a:tblGrid>
                    <a:gridCol w="1721957"/>
                  </a:tblGrid>
                  <a:tr h="403162">
                    <a:tc>
                      <a:txBody>
                        <a:bodyPr/>
                        <a:lstStyle/>
                        <a:p>
                          <a:endParaRPr lang="en-US"/>
                        </a:p>
                      </a:txBody>
                      <a:tcPr>
                        <a:blipFill rotWithShape="1">
                          <a:blip r:embed="rId4"/>
                          <a:stretch>
                            <a:fillRect l="-355" t="-1515" r="-355" b="-896970"/>
                          </a:stretch>
                        </a:blipFill>
                      </a:tcPr>
                    </a:tc>
                  </a:tr>
                  <a:tr h="376467">
                    <a:tc>
                      <a:txBody>
                        <a:bodyPr/>
                        <a:lstStyle/>
                        <a:p>
                          <a:pPr algn="r" fontAlgn="b"/>
                          <a:r>
                            <a:rPr lang="en-US" sz="2400" b="0" i="0" u="none" strike="noStrike" dirty="0">
                              <a:solidFill>
                                <a:srgbClr val="000000"/>
                              </a:solidFill>
                              <a:effectLst/>
                              <a:latin typeface="Times New Roman" panose="02020603050405020304" pitchFamily="18" charset="0"/>
                            </a:rPr>
                            <a:t>12.25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6.25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2.25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42.25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30.25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0.25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42.25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30.25</a:t>
                          </a:r>
                        </a:p>
                      </a:txBody>
                      <a:tcPr marL="9525" marR="9525" marT="9525" marB="0" anchor="b"/>
                    </a:tc>
                  </a:tr>
                  <a:tr h="457200">
                    <a:tc>
                      <a:txBody>
                        <a:bodyPr/>
                        <a:lstStyle/>
                        <a:p>
                          <a:pPr algn="r"/>
                          <a:r>
                            <a:rPr lang="en-GB" sz="2400" b="1" kern="1200" dirty="0" smtClean="0">
                              <a:solidFill>
                                <a:schemeClr val="dk1"/>
                              </a:solidFill>
                              <a:latin typeface="Times New Roman" panose="02020603050405020304" pitchFamily="18" charset="0"/>
                              <a:ea typeface="+mn-ea"/>
                              <a:cs typeface="Times New Roman" panose="02020603050405020304" pitchFamily="18" charset="0"/>
                            </a:rPr>
                            <a:t>166</a:t>
                          </a:r>
                          <a:endParaRPr lang="en-US" sz="2400" b="1"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3629638044"/>
                  </p:ext>
                </p:extLst>
              </p:nvPr>
            </p:nvGraphicFramePr>
            <p:xfrm>
              <a:off x="6418889" y="1607820"/>
              <a:ext cx="1487627" cy="3865176"/>
            </p:xfrm>
            <a:graphic>
              <a:graphicData uri="http://schemas.openxmlformats.org/drawingml/2006/table">
                <a:tbl>
                  <a:tblPr firstRow="1" bandRow="1">
                    <a:tableStyleId>{5C22544A-7EE6-4342-B048-85BDC9FD1C3A}</a:tableStyleId>
                  </a:tblPr>
                  <a:tblGrid>
                    <a:gridCol w="1487627">
                      <a:extLst>
                        <a:ext uri="{9D8B030D-6E8A-4147-A177-3AD203B41FA5}">
                          <a16:colId xmlns:a16="http://schemas.microsoft.com/office/drawing/2014/main" val="20000"/>
                        </a:ext>
                      </a:extLst>
                    </a:gridCol>
                  </a:tblGrid>
                  <a:tr h="376467">
                    <a:tc>
                      <a:txBody>
                        <a:bodyPr/>
                        <a:lstStyle/>
                        <a:p>
                          <a:pPr algn="ct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m:t>
                                </m:r>
                                <m:r>
                                  <a:rPr lang="en-GB" sz="2000" b="1" i="1" smtClean="0">
                                    <a:latin typeface="Cambria Math" panose="02040503050406030204" pitchFamily="18" charset="0"/>
                                  </a:rPr>
                                  <m:t>𝑿</m:t>
                                </m:r>
                                <m:r>
                                  <a:rPr lang="en-GB" sz="2000" b="1" i="1" smtClean="0">
                                    <a:latin typeface="Cambria Math" panose="02040503050406030204" pitchFamily="18" charset="0"/>
                                  </a:rPr>
                                  <m:t>−</m:t>
                                </m:r>
                                <m:r>
                                  <a:rPr lang="en-GB" sz="2000" b="1" i="1" smtClean="0">
                                    <a:latin typeface="Cambria Math" panose="02040503050406030204" pitchFamily="18" charset="0"/>
                                  </a:rPr>
                                  <m:t>𝟕𝟎</m:t>
                                </m:r>
                                <m:r>
                                  <a:rPr lang="en-GB" sz="2000" b="1" i="1"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65-70=-5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71-70=1</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val="10008"/>
                      </a:ext>
                    </a:extLst>
                  </a:tr>
                  <a:tr h="407839">
                    <a:tc>
                      <a:txBody>
                        <a:bodyPr/>
                        <a:lstStyle/>
                        <a:p>
                          <a:pPr algn="r"/>
                          <a:r>
                            <a:rPr lang="en-GB" sz="2400" b="1" dirty="0">
                              <a:latin typeface="Times New Roman" panose="02020603050405020304" pitchFamily="18" charset="0"/>
                              <a:cs typeface="Times New Roman" panose="02020603050405020304" pitchFamily="18" charset="0"/>
                            </a:rPr>
                            <a:t>-12</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3629638044"/>
                  </p:ext>
                </p:extLst>
              </p:nvPr>
            </p:nvGraphicFramePr>
            <p:xfrm>
              <a:off x="6418889" y="1607820"/>
              <a:ext cx="1487627" cy="3865176"/>
            </p:xfrm>
            <a:graphic>
              <a:graphicData uri="http://schemas.openxmlformats.org/drawingml/2006/table">
                <a:tbl>
                  <a:tblPr firstRow="1" bandRow="1">
                    <a:tableStyleId>{5C22544A-7EE6-4342-B048-85BDC9FD1C3A}</a:tableStyleId>
                  </a:tblPr>
                  <a:tblGrid>
                    <a:gridCol w="1487627">
                      <a:extLst>
                        <a:ext uri="{9D8B030D-6E8A-4147-A177-3AD203B41FA5}">
                          <a16:colId xmlns:a16="http://schemas.microsoft.com/office/drawing/2014/main" val="20000"/>
                        </a:ext>
                      </a:extLst>
                    </a:gridCol>
                  </a:tblGrid>
                  <a:tr h="396240">
                    <a:tc>
                      <a:txBody>
                        <a:bodyPr/>
                        <a:lstStyle/>
                        <a:p>
                          <a:endParaRPr lang="en-US"/>
                        </a:p>
                      </a:txBody>
                      <a:tcPr>
                        <a:blipFill>
                          <a:blip r:embed="rId5"/>
                          <a:stretch>
                            <a:fillRect l="-407" t="-1538" r="-1626" b="-912308"/>
                          </a:stretch>
                        </a:blipFill>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65-70=-5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71-70=1</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-3</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-7</a:t>
                          </a:r>
                        </a:p>
                      </a:txBody>
                      <a:tcPr marL="9525" marR="9525" marT="9525" marB="0" anchor="b"/>
                    </a:tc>
                    <a:extLst>
                      <a:ext uri="{0D108BD9-81ED-4DB2-BD59-A6C34878D82A}">
                        <a16:rowId xmlns:a16="http://schemas.microsoft.com/office/drawing/2014/main" val="10008"/>
                      </a:ext>
                    </a:extLst>
                  </a:tr>
                  <a:tr h="457200">
                    <a:tc>
                      <a:txBody>
                        <a:bodyPr/>
                        <a:lstStyle/>
                        <a:p>
                          <a:pPr algn="r"/>
                          <a:r>
                            <a:rPr lang="en-GB" sz="2400" b="1" dirty="0">
                              <a:latin typeface="Times New Roman" panose="02020603050405020304" pitchFamily="18" charset="0"/>
                              <a:cs typeface="Times New Roman" panose="02020603050405020304" pitchFamily="18" charset="0"/>
                            </a:rPr>
                            <a:t>-12</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081983651"/>
                  </p:ext>
                </p:extLst>
              </p:nvPr>
            </p:nvGraphicFramePr>
            <p:xfrm>
              <a:off x="7917702" y="1607820"/>
              <a:ext cx="1607297" cy="3872098"/>
            </p:xfrm>
            <a:graphic>
              <a:graphicData uri="http://schemas.openxmlformats.org/drawingml/2006/table">
                <a:tbl>
                  <a:tblPr firstRow="1" bandRow="1">
                    <a:tableStyleId>{5C22544A-7EE6-4342-B048-85BDC9FD1C3A}</a:tableStyleId>
                  </a:tblPr>
                  <a:tblGrid>
                    <a:gridCol w="1607297">
                      <a:extLst>
                        <a:ext uri="{9D8B030D-6E8A-4147-A177-3AD203B41FA5}">
                          <a16:colId xmlns:a16="http://schemas.microsoft.com/office/drawing/2014/main" val="20000"/>
                        </a:ext>
                      </a:extLst>
                    </a:gridCol>
                  </a:tblGrid>
                  <a:tr h="38280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m:t>
                                    </m:r>
                                    <m:r>
                                      <a:rPr lang="en-GB" sz="2000" b="1" i="1" smtClean="0">
                                        <a:latin typeface="Cambria Math" panose="02040503050406030204" pitchFamily="18" charset="0"/>
                                      </a:rPr>
                                      <m:t>𝑿</m:t>
                                    </m:r>
                                    <m:r>
                                      <a:rPr lang="en-GB" sz="2000" b="1" i="1" smtClean="0">
                                        <a:latin typeface="Cambria Math" panose="02040503050406030204" pitchFamily="18" charset="0"/>
                                      </a:rPr>
                                      <m:t>−</m:t>
                                    </m:r>
                                    <m:r>
                                      <a:rPr lang="en-GB" sz="2000" b="1" i="1" smtClean="0">
                                        <a:latin typeface="Cambria Math" panose="02040503050406030204" pitchFamily="18" charset="0"/>
                                      </a:rPr>
                                      <m:t>𝟕𝟎</m:t>
                                    </m:r>
                                    <m:r>
                                      <a:rPr lang="en-GB" sz="2000" b="1" i="1" smtClean="0">
                                        <a:latin typeface="Cambria Math" panose="02040503050406030204" pitchFamily="18" charset="0"/>
                                      </a:rPr>
                                      <m:t>)</m:t>
                                    </m:r>
                                  </m:e>
                                  <m:sup>
                                    <m:r>
                                      <a:rPr lang="en-GB" sz="2000" b="1" i="1" smtClean="0">
                                        <a:latin typeface="Cambria Math" panose="02040503050406030204" pitchFamily="18" charset="0"/>
                                      </a:rPr>
                                      <m:t>𝟐</m:t>
                                    </m:r>
                                  </m:sup>
                                </m:sSup>
                              </m:oMath>
                            </m:oMathPara>
                          </a14:m>
                          <a:endParaRPr lang="en-US" sz="2000" dirty="0"/>
                        </a:p>
                      </a:txBody>
                      <a:tcPr/>
                    </a:tc>
                    <a:extLst>
                      <a:ext uri="{0D108BD9-81ED-4DB2-BD59-A6C34878D82A}">
                        <a16:rowId xmlns:a16="http://schemas.microsoft.com/office/drawing/2014/main" val="10000"/>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extLst>
                      <a:ext uri="{0D108BD9-81ED-4DB2-BD59-A6C34878D82A}">
                        <a16:rowId xmlns:a16="http://schemas.microsoft.com/office/drawing/2014/main" val="10001"/>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val="10002"/>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9</a:t>
                          </a:r>
                        </a:p>
                      </a:txBody>
                      <a:tcPr marL="9525" marR="9525" marT="9525" marB="0" anchor="b"/>
                    </a:tc>
                    <a:extLst>
                      <a:ext uri="{0D108BD9-81ED-4DB2-BD59-A6C34878D82A}">
                        <a16:rowId xmlns:a16="http://schemas.microsoft.com/office/drawing/2014/main" val="10003"/>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extLst>
                      <a:ext uri="{0D108BD9-81ED-4DB2-BD59-A6C34878D82A}">
                        <a16:rowId xmlns:a16="http://schemas.microsoft.com/office/drawing/2014/main" val="10004"/>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49</a:t>
                          </a:r>
                        </a:p>
                      </a:txBody>
                      <a:tcPr marL="9525" marR="9525" marT="9525" marB="0" anchor="b"/>
                    </a:tc>
                    <a:extLst>
                      <a:ext uri="{0D108BD9-81ED-4DB2-BD59-A6C34878D82A}">
                        <a16:rowId xmlns:a16="http://schemas.microsoft.com/office/drawing/2014/main" val="10005"/>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a16="http://schemas.microsoft.com/office/drawing/2014/main" val="10006"/>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extLst>
                      <a:ext uri="{0D108BD9-81ED-4DB2-BD59-A6C34878D82A}">
                        <a16:rowId xmlns:a16="http://schemas.microsoft.com/office/drawing/2014/main" val="10007"/>
                      </a:ext>
                    </a:extLst>
                  </a:tr>
                  <a:tr h="376467">
                    <a:tc>
                      <a:txBody>
                        <a:bodyPr/>
                        <a:lstStyle/>
                        <a:p>
                          <a:pPr algn="r" fontAlgn="b"/>
                          <a:r>
                            <a:rPr lang="en-US" sz="2400" b="0" i="0" u="none" strike="noStrike" dirty="0">
                              <a:solidFill>
                                <a:srgbClr val="000000"/>
                              </a:solidFill>
                              <a:effectLst/>
                              <a:latin typeface="Times New Roman" panose="02020603050405020304" pitchFamily="18" charset="0"/>
                            </a:rPr>
                            <a:t>49</a:t>
                          </a:r>
                        </a:p>
                      </a:txBody>
                      <a:tcPr marL="9525" marR="9525" marT="9525" marB="0" anchor="b"/>
                    </a:tc>
                    <a:extLst>
                      <a:ext uri="{0D108BD9-81ED-4DB2-BD59-A6C34878D82A}">
                        <a16:rowId xmlns:a16="http://schemas.microsoft.com/office/drawing/2014/main" val="10008"/>
                      </a:ext>
                    </a:extLst>
                  </a:tr>
                  <a:tr h="407839">
                    <a:tc>
                      <a:txBody>
                        <a:bodyPr/>
                        <a:lstStyle/>
                        <a:p>
                          <a:pPr algn="r"/>
                          <a:r>
                            <a:rPr lang="en-GB" sz="2400" b="1">
                              <a:latin typeface="Times New Roman" panose="02020603050405020304" pitchFamily="18" charset="0"/>
                              <a:cs typeface="Times New Roman" panose="02020603050405020304" pitchFamily="18" charset="0"/>
                            </a:rPr>
                            <a:t>184</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081983651"/>
                  </p:ext>
                </p:extLst>
              </p:nvPr>
            </p:nvGraphicFramePr>
            <p:xfrm>
              <a:off x="7917702" y="1607820"/>
              <a:ext cx="1607297" cy="3872098"/>
            </p:xfrm>
            <a:graphic>
              <a:graphicData uri="http://schemas.openxmlformats.org/drawingml/2006/table">
                <a:tbl>
                  <a:tblPr firstRow="1" bandRow="1">
                    <a:tableStyleId>{5C22544A-7EE6-4342-B048-85BDC9FD1C3A}</a:tableStyleId>
                  </a:tblPr>
                  <a:tblGrid>
                    <a:gridCol w="1607297"/>
                  </a:tblGrid>
                  <a:tr h="403162">
                    <a:tc>
                      <a:txBody>
                        <a:bodyPr/>
                        <a:lstStyle/>
                        <a:p>
                          <a:endParaRPr lang="en-US"/>
                        </a:p>
                      </a:txBody>
                      <a:tcPr>
                        <a:blipFill rotWithShape="1">
                          <a:blip r:embed="rId6"/>
                          <a:stretch>
                            <a:fillRect l="-380" t="-1515" r="-380" b="-896970"/>
                          </a:stretch>
                        </a:blipFill>
                      </a:tcPr>
                    </a:tc>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9</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49</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1</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25</a:t>
                          </a:r>
                        </a:p>
                      </a:txBody>
                      <a:tcPr marL="9525" marR="9525" marT="9525" marB="0" anchor="b"/>
                    </a:tc>
                  </a:tr>
                  <a:tr h="376467">
                    <a:tc>
                      <a:txBody>
                        <a:bodyPr/>
                        <a:lstStyle/>
                        <a:p>
                          <a:pPr algn="r" fontAlgn="b"/>
                          <a:r>
                            <a:rPr lang="en-US" sz="2400" b="0" i="0" u="none" strike="noStrike" dirty="0">
                              <a:solidFill>
                                <a:srgbClr val="000000"/>
                              </a:solidFill>
                              <a:effectLst/>
                              <a:latin typeface="Times New Roman" panose="02020603050405020304" pitchFamily="18" charset="0"/>
                            </a:rPr>
                            <a:t>49</a:t>
                          </a:r>
                        </a:p>
                      </a:txBody>
                      <a:tcPr marL="9525" marR="9525" marT="9525" marB="0" anchor="b"/>
                    </a:tc>
                  </a:tr>
                  <a:tr h="457200">
                    <a:tc>
                      <a:txBody>
                        <a:bodyPr/>
                        <a:lstStyle/>
                        <a:p>
                          <a:pPr algn="r"/>
                          <a:r>
                            <a:rPr lang="en-GB" sz="2400" b="1" smtClean="0">
                              <a:latin typeface="Times New Roman" panose="02020603050405020304" pitchFamily="18" charset="0"/>
                              <a:cs typeface="Times New Roman" panose="02020603050405020304" pitchFamily="18" charset="0"/>
                            </a:rPr>
                            <a:t>184</a:t>
                          </a:r>
                          <a:endParaRPr lang="en-US" sz="2400" b="1" dirty="0">
                            <a:latin typeface="Times New Roman" panose="02020603050405020304" pitchFamily="18"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22644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Properties of Arithmetic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startAt="4"/>
                </a:pPr>
                <a:r>
                  <a:rPr lang="en-GB" sz="2400" dirty="0"/>
                  <a:t>If X</a:t>
                </a:r>
                <a:r>
                  <a:rPr lang="en-GB" sz="2400" baseline="-25000" dirty="0"/>
                  <a:t>1</a:t>
                </a:r>
                <a:r>
                  <a:rPr lang="en-GB" sz="2400" dirty="0"/>
                  <a:t>, X</a:t>
                </a:r>
                <a:r>
                  <a:rPr lang="en-GB" sz="2400" baseline="-25000" dirty="0"/>
                  <a:t>2</a:t>
                </a:r>
                <a:r>
                  <a:rPr lang="en-GB" sz="2400" dirty="0"/>
                  <a:t> , …………, </a:t>
                </a:r>
                <a:r>
                  <a:rPr lang="en-GB" sz="2400" dirty="0" err="1"/>
                  <a:t>X</a:t>
                </a:r>
                <a:r>
                  <a:rPr lang="en-GB" sz="2400" baseline="-25000" dirty="0" err="1"/>
                  <a:t>n</a:t>
                </a:r>
                <a:r>
                  <a:rPr lang="en-GB" sz="2400" dirty="0"/>
                  <a:t> have mean </a:t>
                </a:r>
                <a14:m>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𝑋</m:t>
                        </m:r>
                      </m:e>
                    </m:acc>
                  </m:oMath>
                </a14:m>
                <a:r>
                  <a:rPr lang="en-US" sz="2400" dirty="0"/>
                  <a:t> then the mean after multiplying each observation by a constant </a:t>
                </a:r>
                <a:r>
                  <a:rPr lang="en-US" sz="2400" b="1" dirty="0">
                    <a:solidFill>
                      <a:srgbClr val="FF0000"/>
                    </a:solidFill>
                  </a:rPr>
                  <a:t>‘a’</a:t>
                </a:r>
                <a:r>
                  <a:rPr lang="en-US" sz="2400" dirty="0"/>
                  <a:t> is the mean multiplied by that constant.</a:t>
                </a:r>
              </a:p>
              <a:p>
                <a:endParaRPr lang="en-GB" sz="2000" dirty="0"/>
              </a:p>
              <a:p>
                <a:endParaRPr lang="en-GB" sz="2000" dirty="0"/>
              </a:p>
              <a:p>
                <a:endParaRPr lang="en-GB" sz="2000" dirty="0"/>
              </a:p>
              <a:p>
                <a:pPr marL="457200" indent="-457200">
                  <a:buFont typeface="+mj-lt"/>
                  <a:buAutoNum type="arabicPeriod" startAt="5"/>
                </a:pPr>
                <a:r>
                  <a:rPr lang="en-GB" sz="2400" dirty="0"/>
                  <a:t>If a constant </a:t>
                </a:r>
                <a:r>
                  <a:rPr lang="en-GB" sz="2400" b="1" dirty="0">
                    <a:solidFill>
                      <a:srgbClr val="FF0000"/>
                    </a:solidFill>
                  </a:rPr>
                  <a:t>‘a’</a:t>
                </a:r>
                <a:r>
                  <a:rPr lang="en-GB" sz="2400" dirty="0"/>
                  <a:t> is added to each of the observation X</a:t>
                </a:r>
                <a:r>
                  <a:rPr lang="en-GB" sz="2400" baseline="-25000" dirty="0"/>
                  <a:t>1</a:t>
                </a:r>
                <a:r>
                  <a:rPr lang="en-GB" sz="2400" dirty="0"/>
                  <a:t>, X</a:t>
                </a:r>
                <a:r>
                  <a:rPr lang="en-GB" sz="2400" baseline="-25000" dirty="0"/>
                  <a:t>2</a:t>
                </a:r>
                <a:r>
                  <a:rPr lang="en-GB" sz="2400" dirty="0"/>
                  <a:t> , …………, </a:t>
                </a:r>
                <a:r>
                  <a:rPr lang="en-GB" sz="2400" dirty="0" err="1"/>
                  <a:t>X</a:t>
                </a:r>
                <a:r>
                  <a:rPr lang="en-GB" sz="2400" baseline="-25000" dirty="0" err="1"/>
                  <a:t>n</a:t>
                </a:r>
                <a:r>
                  <a:rPr lang="en-GB" sz="2400" dirty="0"/>
                  <a:t> having mean </a:t>
                </a:r>
                <a14:m>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𝑋</m:t>
                        </m:r>
                      </m:e>
                    </m:acc>
                  </m:oMath>
                </a14:m>
                <a:r>
                  <a:rPr lang="en-US" sz="2400" dirty="0"/>
                  <a:t> then mean increases by that constant.</a:t>
                </a:r>
              </a:p>
              <a:p>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46" t="-1866" r="-121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264633" y="2834102"/>
                <a:ext cx="3250249" cy="721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1" i="1">
                          <a:solidFill>
                            <a:srgbClr val="0D15BB"/>
                          </a:solidFill>
                          <a:latin typeface="Cambria Math" panose="02040503050406030204" pitchFamily="18" charset="0"/>
                        </a:rPr>
                        <m:t> </m:t>
                      </m:r>
                      <m:sSup>
                        <m:sSupPr>
                          <m:ctrlPr>
                            <a:rPr lang="en-GB" sz="2400" b="1" i="1">
                              <a:solidFill>
                                <a:srgbClr val="0D15BB"/>
                              </a:solidFill>
                              <a:latin typeface="Cambria Math" panose="02040503050406030204" pitchFamily="18" charset="0"/>
                            </a:rPr>
                          </m:ctrlPr>
                        </m:sSupPr>
                        <m:e>
                          <m:acc>
                            <m:accPr>
                              <m:chr m:val="̅"/>
                              <m:ctrlPr>
                                <a:rPr lang="en-GB"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e>
                        <m:sup>
                          <m:r>
                            <a:rPr lang="en-GB" sz="2400" b="1" i="1">
                              <a:solidFill>
                                <a:srgbClr val="0D15BB"/>
                              </a:solidFill>
                              <a:latin typeface="Cambria Math" panose="02040503050406030204" pitchFamily="18" charset="0"/>
                            </a:rPr>
                            <m:t>∗</m:t>
                          </m:r>
                        </m:sup>
                      </m:sSup>
                      <m:r>
                        <a:rPr lang="en-GB" sz="2400" b="1" i="1">
                          <a:solidFill>
                            <a:srgbClr val="0D15BB"/>
                          </a:solidFill>
                          <a:latin typeface="Cambria Math" panose="02040503050406030204" pitchFamily="18" charset="0"/>
                        </a:rPr>
                        <m:t>=</m:t>
                      </m:r>
                      <m:f>
                        <m:fPr>
                          <m:ctrlPr>
                            <a:rPr lang="en-GB" sz="2400" b="1" i="1">
                              <a:solidFill>
                                <a:srgbClr val="0D15BB"/>
                              </a:solidFill>
                              <a:latin typeface="Cambria Math" panose="02040503050406030204" pitchFamily="18" charset="0"/>
                            </a:rPr>
                          </m:ctrlPr>
                        </m:fPr>
                        <m:num>
                          <m:nary>
                            <m:naryPr>
                              <m:chr m:val="∑"/>
                              <m:ctrlPr>
                                <a:rPr lang="en-US"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r>
                                <a:rPr lang="en-GB" sz="2400" b="1" i="1">
                                  <a:solidFill>
                                    <a:srgbClr val="0D15BB"/>
                                  </a:solidFill>
                                  <a:latin typeface="Cambria Math" panose="02040503050406030204" pitchFamily="18" charset="0"/>
                                </a:rPr>
                                <m:t>𝒂</m:t>
                              </m:r>
                              <m:sSub>
                                <m:sSubPr>
                                  <m:ctrlPr>
                                    <a:rPr lang="en-GB"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e>
                          </m:nary>
                        </m:num>
                        <m:den>
                          <m:r>
                            <a:rPr lang="en-GB" sz="2400" b="1" i="1">
                              <a:solidFill>
                                <a:srgbClr val="0D15BB"/>
                              </a:solidFill>
                              <a:latin typeface="Cambria Math" panose="02040503050406030204" pitchFamily="18" charset="0"/>
                            </a:rPr>
                            <m:t>𝒏</m:t>
                          </m:r>
                        </m:den>
                      </m:f>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𝒂</m:t>
                      </m:r>
                      <m:r>
                        <a:rPr lang="en-GB" sz="2400" b="1" i="1">
                          <a:solidFill>
                            <a:srgbClr val="0D15BB"/>
                          </a:solidFill>
                          <a:latin typeface="Cambria Math" panose="02040503050406030204" pitchFamily="18" charset="0"/>
                        </a:rPr>
                        <m:t> ×</m:t>
                      </m:r>
                      <m:acc>
                        <m:accPr>
                          <m:chr m:val="̅"/>
                          <m:ctrlPr>
                            <a:rPr lang="en-US"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oMath>
                  </m:oMathPara>
                </a14:m>
                <a:endParaRPr lang="en-US" sz="2400" b="1" dirty="0">
                  <a:solidFill>
                    <a:srgbClr val="0D15BB"/>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64633" y="2834102"/>
                <a:ext cx="3250249" cy="72154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16262" y="4936856"/>
                <a:ext cx="3626955" cy="721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1" i="1">
                          <a:solidFill>
                            <a:srgbClr val="0D15BB"/>
                          </a:solidFill>
                          <a:latin typeface="Cambria Math" panose="02040503050406030204" pitchFamily="18" charset="0"/>
                        </a:rPr>
                        <m:t> </m:t>
                      </m:r>
                      <m:sSup>
                        <m:sSupPr>
                          <m:ctrlPr>
                            <a:rPr lang="en-GB" sz="2400" b="1" i="1">
                              <a:solidFill>
                                <a:srgbClr val="0D15BB"/>
                              </a:solidFill>
                              <a:latin typeface="Cambria Math" panose="02040503050406030204" pitchFamily="18" charset="0"/>
                            </a:rPr>
                          </m:ctrlPr>
                        </m:sSupPr>
                        <m:e>
                          <m:acc>
                            <m:accPr>
                              <m:chr m:val="̅"/>
                              <m:ctrlPr>
                                <a:rPr lang="en-GB"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e>
                        <m:sup>
                          <m:r>
                            <a:rPr lang="en-GB" sz="2400" b="1" i="1">
                              <a:solidFill>
                                <a:srgbClr val="0D15BB"/>
                              </a:solidFill>
                              <a:latin typeface="Cambria Math" panose="02040503050406030204" pitchFamily="18" charset="0"/>
                            </a:rPr>
                            <m:t>∗</m:t>
                          </m:r>
                        </m:sup>
                      </m:sSup>
                      <m:r>
                        <a:rPr lang="en-GB" sz="2400" b="1" i="1">
                          <a:solidFill>
                            <a:srgbClr val="0D15BB"/>
                          </a:solidFill>
                          <a:latin typeface="Cambria Math" panose="02040503050406030204" pitchFamily="18" charset="0"/>
                        </a:rPr>
                        <m:t>=</m:t>
                      </m:r>
                      <m:f>
                        <m:fPr>
                          <m:ctrlPr>
                            <a:rPr lang="en-GB" sz="2400" b="1" i="1">
                              <a:solidFill>
                                <a:srgbClr val="0D15BB"/>
                              </a:solidFill>
                              <a:latin typeface="Cambria Math" panose="02040503050406030204" pitchFamily="18" charset="0"/>
                            </a:rPr>
                          </m:ctrlPr>
                        </m:fPr>
                        <m:num>
                          <m:nary>
                            <m:naryPr>
                              <m:chr m:val="∑"/>
                              <m:ctrlPr>
                                <a:rPr lang="en-US" sz="2400" b="1" i="1">
                                  <a:solidFill>
                                    <a:srgbClr val="0D15BB"/>
                                  </a:solidFill>
                                  <a:latin typeface="Cambria Math" panose="02040503050406030204" pitchFamily="18" charset="0"/>
                                </a:rPr>
                              </m:ctrlPr>
                            </m:naryPr>
                            <m:sub>
                              <m:r>
                                <m:rPr>
                                  <m:brk m:alnAt="23"/>
                                </m:rPr>
                                <a:rPr lang="en-GB" sz="2400" b="1" i="1">
                                  <a:solidFill>
                                    <a:srgbClr val="0D15BB"/>
                                  </a:solidFill>
                                  <a:latin typeface="Cambria Math" panose="02040503050406030204" pitchFamily="18" charset="0"/>
                                </a:rPr>
                                <m:t>𝒊</m:t>
                              </m:r>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𝟏</m:t>
                              </m:r>
                            </m:sub>
                            <m:sup>
                              <m:r>
                                <a:rPr lang="en-GB" sz="2400" b="1" i="1">
                                  <a:solidFill>
                                    <a:srgbClr val="0D15BB"/>
                                  </a:solidFill>
                                  <a:latin typeface="Cambria Math" panose="02040503050406030204" pitchFamily="18" charset="0"/>
                                </a:rPr>
                                <m:t>𝒏</m:t>
                              </m:r>
                            </m:sup>
                            <m:e>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𝒂</m:t>
                              </m:r>
                              <m:sSub>
                                <m:sSubPr>
                                  <m:ctrlPr>
                                    <a:rPr lang="en-GB" sz="2400" b="1" i="1">
                                      <a:solidFill>
                                        <a:srgbClr val="0D15BB"/>
                                      </a:solidFill>
                                      <a:latin typeface="Cambria Math" panose="02040503050406030204" pitchFamily="18" charset="0"/>
                                    </a:rPr>
                                  </m:ctrlPr>
                                </m:sSubPr>
                                <m:e>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𝑿</m:t>
                                  </m:r>
                                </m:e>
                                <m:sub>
                                  <m:r>
                                    <a:rPr lang="en-GB" sz="2400" b="1" i="1">
                                      <a:solidFill>
                                        <a:srgbClr val="0D15BB"/>
                                      </a:solidFill>
                                      <a:latin typeface="Cambria Math" panose="02040503050406030204" pitchFamily="18" charset="0"/>
                                    </a:rPr>
                                    <m:t>𝒊</m:t>
                                  </m:r>
                                </m:sub>
                              </m:sSub>
                              <m:r>
                                <a:rPr lang="en-GB" sz="2400" b="1" i="1">
                                  <a:solidFill>
                                    <a:srgbClr val="0D15BB"/>
                                  </a:solidFill>
                                  <a:latin typeface="Cambria Math" panose="02040503050406030204" pitchFamily="18" charset="0"/>
                                </a:rPr>
                                <m:t>)</m:t>
                              </m:r>
                            </m:e>
                          </m:nary>
                        </m:num>
                        <m:den>
                          <m:r>
                            <a:rPr lang="en-GB" sz="2400" b="1" i="1">
                              <a:solidFill>
                                <a:srgbClr val="0D15BB"/>
                              </a:solidFill>
                              <a:latin typeface="Cambria Math" panose="02040503050406030204" pitchFamily="18" charset="0"/>
                            </a:rPr>
                            <m:t>𝒏</m:t>
                          </m:r>
                        </m:den>
                      </m:f>
                      <m:r>
                        <a:rPr lang="en-GB" sz="2400" b="1" i="1">
                          <a:solidFill>
                            <a:srgbClr val="0D15BB"/>
                          </a:solidFill>
                          <a:latin typeface="Cambria Math" panose="02040503050406030204" pitchFamily="18" charset="0"/>
                        </a:rPr>
                        <m:t>=</m:t>
                      </m:r>
                      <m:acc>
                        <m:accPr>
                          <m:chr m:val="̅"/>
                          <m:ctrlPr>
                            <a:rPr lang="en-US" sz="2400" b="1" i="1">
                              <a:solidFill>
                                <a:srgbClr val="0D15BB"/>
                              </a:solidFill>
                              <a:latin typeface="Cambria Math" panose="02040503050406030204" pitchFamily="18" charset="0"/>
                            </a:rPr>
                          </m:ctrlPr>
                        </m:accPr>
                        <m:e>
                          <m:r>
                            <a:rPr lang="en-GB" sz="2400" b="1" i="1">
                              <a:solidFill>
                                <a:srgbClr val="0D15BB"/>
                              </a:solidFill>
                              <a:latin typeface="Cambria Math" panose="02040503050406030204" pitchFamily="18" charset="0"/>
                            </a:rPr>
                            <m:t>𝑿</m:t>
                          </m:r>
                        </m:e>
                      </m:acc>
                      <m:r>
                        <a:rPr lang="en-GB" sz="2400" b="1" i="1">
                          <a:solidFill>
                            <a:srgbClr val="0D15BB"/>
                          </a:solidFill>
                          <a:latin typeface="Cambria Math" panose="02040503050406030204" pitchFamily="18" charset="0"/>
                        </a:rPr>
                        <m:t>+</m:t>
                      </m:r>
                      <m:r>
                        <a:rPr lang="en-GB" sz="2400" b="1" i="1">
                          <a:solidFill>
                            <a:srgbClr val="0D15BB"/>
                          </a:solidFill>
                          <a:latin typeface="Cambria Math" panose="02040503050406030204" pitchFamily="18" charset="0"/>
                        </a:rPr>
                        <m:t>𝒂</m:t>
                      </m:r>
                    </m:oMath>
                  </m:oMathPara>
                </a14:m>
                <a:endParaRPr lang="en-US" sz="2400" b="1" dirty="0">
                  <a:solidFill>
                    <a:srgbClr val="0D15BB"/>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16262" y="4936856"/>
                <a:ext cx="3626955" cy="72154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060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Weighted arithmetic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 a data set, if some observations have more importance as compared to other observations then taking simple average is misleading.</a:t>
                </a:r>
              </a:p>
              <a:p>
                <a:r>
                  <a:rPr lang="en-US" dirty="0"/>
                  <a:t>In this case the different weights are assigned to different observations according to their relative importance and then average is calculated by considering weights as well.</a:t>
                </a:r>
              </a:p>
              <a:p>
                <a:r>
                  <a:rPr lang="en-US" dirty="0"/>
                  <a:t>This average is called weighted Arithmetic Mean or simple weighted mean, denoted by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𝑋</m:t>
                            </m:r>
                          </m:e>
                        </m:acc>
                      </m:e>
                      <m:sub>
                        <m:r>
                          <a:rPr lang="en-US" i="1">
                            <a:latin typeface="Cambria Math"/>
                          </a:rPr>
                          <m:t>𝑤</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6" t="-261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077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Weighted arithmetic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b="1" dirty="0"/>
                  <a:t>Computations:</a:t>
                </a:r>
              </a:p>
              <a:p>
                <a:pPr marL="0" indent="0" algn="just">
                  <a:buNone/>
                </a:pPr>
                <a:r>
                  <a:rPr lang="en-US" dirty="0"/>
                  <a:t>For ‘n’ observations,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oMath>
                </a14:m>
                <a:r>
                  <a:rPr lang="en-US" dirty="0"/>
                  <a:t> of a data set with corresponding weights </a:t>
                </a:r>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𝑛</m:t>
                        </m:r>
                      </m:sub>
                    </m:sSub>
                    <m:r>
                      <a:rPr lang="en-US" i="1">
                        <a:latin typeface="Cambria Math"/>
                      </a:rPr>
                      <m:t> </m:t>
                    </m:r>
                  </m:oMath>
                </a14:m>
                <a:r>
                  <a:rPr lang="en-US" dirty="0"/>
                  <a:t>then weighted arithmetic mean is defined as:</a:t>
                </a:r>
              </a:p>
              <a:p>
                <a:pPr marL="0" indent="0" algn="just">
                  <a:buNone/>
                </a:pPr>
                <a:endParaRPr lang="en-US" sz="2000" dirty="0"/>
              </a:p>
              <a:p>
                <a:pPr marL="0" indent="0" algn="ctr">
                  <a:buNone/>
                </a:pPr>
                <a:r>
                  <a:rPr lang="en-US" sz="2400" i="1" dirty="0">
                    <a:latin typeface="Cambria Math"/>
                  </a:rPr>
                  <a:t>	</a:t>
                </a:r>
                <a14:m>
                  <m:oMath xmlns:m="http://schemas.openxmlformats.org/officeDocument/2006/math">
                    <m:sSub>
                      <m:sSubPr>
                        <m:ctrlPr>
                          <a:rPr lang="en-US" sz="3600" i="1">
                            <a:solidFill>
                              <a:srgbClr val="0D15BB"/>
                            </a:solidFill>
                            <a:latin typeface="Cambria Math" panose="02040503050406030204" pitchFamily="18" charset="0"/>
                          </a:rPr>
                        </m:ctrlPr>
                      </m:sSubPr>
                      <m:e>
                        <m:acc>
                          <m:accPr>
                            <m:chr m:val="̅"/>
                            <m:ctrlPr>
                              <a:rPr lang="en-US" sz="3600" i="1">
                                <a:solidFill>
                                  <a:srgbClr val="0D15BB"/>
                                </a:solidFill>
                                <a:latin typeface="Cambria Math" panose="02040503050406030204" pitchFamily="18" charset="0"/>
                              </a:rPr>
                            </m:ctrlPr>
                          </m:accPr>
                          <m:e>
                            <m:r>
                              <a:rPr lang="en-GB" sz="3600" i="1">
                                <a:solidFill>
                                  <a:srgbClr val="0D15BB"/>
                                </a:solidFill>
                                <a:latin typeface="Cambria Math" panose="02040503050406030204" pitchFamily="18" charset="0"/>
                              </a:rPr>
                              <m:t>𝑋</m:t>
                            </m:r>
                          </m:e>
                        </m:acc>
                      </m:e>
                      <m:sub>
                        <m:r>
                          <a:rPr lang="en-US" sz="3600" i="1">
                            <a:solidFill>
                              <a:srgbClr val="0D15BB"/>
                            </a:solidFill>
                            <a:latin typeface="Cambria Math"/>
                          </a:rPr>
                          <m:t>𝑤</m:t>
                        </m:r>
                      </m:sub>
                    </m:sSub>
                    <m:r>
                      <a:rPr lang="en-US" sz="3600" i="1">
                        <a:solidFill>
                          <a:srgbClr val="0D15BB"/>
                        </a:solidFill>
                        <a:latin typeface="Cambria Math"/>
                      </a:rPr>
                      <m:t>=</m:t>
                    </m:r>
                    <m:f>
                      <m:fPr>
                        <m:ctrlPr>
                          <a:rPr lang="en-US" sz="3600" i="1">
                            <a:solidFill>
                              <a:srgbClr val="0D15BB"/>
                            </a:solidFill>
                            <a:latin typeface="Cambria Math" panose="02040503050406030204" pitchFamily="18" charset="0"/>
                          </a:rPr>
                        </m:ctrlPr>
                      </m:fPr>
                      <m:num>
                        <m:nary>
                          <m:naryPr>
                            <m:chr m:val="∑"/>
                            <m:ctrlPr>
                              <a:rPr lang="en-US" sz="3600" i="1">
                                <a:solidFill>
                                  <a:srgbClr val="0D15BB"/>
                                </a:solidFill>
                                <a:latin typeface="Cambria Math" panose="02040503050406030204" pitchFamily="18" charset="0"/>
                              </a:rPr>
                            </m:ctrlPr>
                          </m:naryPr>
                          <m:sub>
                            <m:r>
                              <m:rPr>
                                <m:brk m:alnAt="23"/>
                              </m:rPr>
                              <a:rPr lang="en-US" sz="3600" i="1">
                                <a:solidFill>
                                  <a:srgbClr val="0D15BB"/>
                                </a:solidFill>
                                <a:latin typeface="Cambria Math"/>
                              </a:rPr>
                              <m:t>𝑖</m:t>
                            </m:r>
                            <m:r>
                              <a:rPr lang="en-US" sz="3600" i="1">
                                <a:solidFill>
                                  <a:srgbClr val="0D15BB"/>
                                </a:solidFill>
                                <a:latin typeface="Cambria Math"/>
                              </a:rPr>
                              <m:t>=1</m:t>
                            </m:r>
                          </m:sub>
                          <m:sup>
                            <m:r>
                              <a:rPr lang="en-US" sz="3600" i="1">
                                <a:solidFill>
                                  <a:srgbClr val="0D15BB"/>
                                </a:solidFill>
                                <a:latin typeface="Cambria Math"/>
                              </a:rPr>
                              <m:t>𝑛</m:t>
                            </m:r>
                          </m:sup>
                          <m:e>
                            <m:sSub>
                              <m:sSubPr>
                                <m:ctrlPr>
                                  <a:rPr lang="en-US" sz="3600" i="1">
                                    <a:solidFill>
                                      <a:srgbClr val="0D15BB"/>
                                    </a:solidFill>
                                    <a:latin typeface="Cambria Math" panose="02040503050406030204" pitchFamily="18" charset="0"/>
                                  </a:rPr>
                                </m:ctrlPr>
                              </m:sSubPr>
                              <m:e>
                                <m:r>
                                  <a:rPr lang="en-GB" sz="3600" i="1">
                                    <a:solidFill>
                                      <a:srgbClr val="0D15BB"/>
                                    </a:solidFill>
                                    <a:latin typeface="Cambria Math" panose="02040503050406030204" pitchFamily="18" charset="0"/>
                                  </a:rPr>
                                  <m:t>𝑊</m:t>
                                </m:r>
                              </m:e>
                              <m:sub>
                                <m:r>
                                  <a:rPr lang="en-US" sz="3600" i="1">
                                    <a:solidFill>
                                      <a:srgbClr val="0D15BB"/>
                                    </a:solidFill>
                                    <a:latin typeface="Cambria Math"/>
                                  </a:rPr>
                                  <m:t>𝑖</m:t>
                                </m:r>
                              </m:sub>
                            </m:sSub>
                            <m:sSub>
                              <m:sSubPr>
                                <m:ctrlPr>
                                  <a:rPr lang="en-US" sz="3600" i="1">
                                    <a:solidFill>
                                      <a:srgbClr val="0D15BB"/>
                                    </a:solidFill>
                                    <a:latin typeface="Cambria Math" panose="02040503050406030204" pitchFamily="18" charset="0"/>
                                  </a:rPr>
                                </m:ctrlPr>
                              </m:sSubPr>
                              <m:e>
                                <m:r>
                                  <a:rPr lang="en-GB" sz="3600" i="1">
                                    <a:solidFill>
                                      <a:srgbClr val="0D15BB"/>
                                    </a:solidFill>
                                    <a:latin typeface="Cambria Math" panose="02040503050406030204" pitchFamily="18" charset="0"/>
                                  </a:rPr>
                                  <m:t>𝑋</m:t>
                                </m:r>
                              </m:e>
                              <m:sub>
                                <m:r>
                                  <a:rPr lang="en-US" sz="3600" i="1">
                                    <a:solidFill>
                                      <a:srgbClr val="0D15BB"/>
                                    </a:solidFill>
                                    <a:latin typeface="Cambria Math"/>
                                  </a:rPr>
                                  <m:t>𝑖</m:t>
                                </m:r>
                              </m:sub>
                            </m:sSub>
                          </m:e>
                        </m:nary>
                      </m:num>
                      <m:den>
                        <m:nary>
                          <m:naryPr>
                            <m:chr m:val="∑"/>
                            <m:ctrlPr>
                              <a:rPr lang="en-US" sz="3200" i="1">
                                <a:solidFill>
                                  <a:srgbClr val="0D15BB"/>
                                </a:solidFill>
                                <a:latin typeface="Cambria Math" panose="02040503050406030204" pitchFamily="18" charset="0"/>
                              </a:rPr>
                            </m:ctrlPr>
                          </m:naryPr>
                          <m:sub>
                            <m:r>
                              <m:rPr>
                                <m:brk m:alnAt="23"/>
                              </m:rPr>
                              <a:rPr lang="en-US" sz="3200" i="1">
                                <a:solidFill>
                                  <a:srgbClr val="0D15BB"/>
                                </a:solidFill>
                                <a:latin typeface="Cambria Math"/>
                              </a:rPr>
                              <m:t>𝑖</m:t>
                            </m:r>
                            <m:r>
                              <a:rPr lang="en-US" sz="3200" i="1">
                                <a:solidFill>
                                  <a:srgbClr val="0D15BB"/>
                                </a:solidFill>
                                <a:latin typeface="Cambria Math"/>
                              </a:rPr>
                              <m:t>=1</m:t>
                            </m:r>
                          </m:sub>
                          <m:sup>
                            <m:r>
                              <a:rPr lang="en-US" sz="3200" i="1">
                                <a:solidFill>
                                  <a:srgbClr val="0D15BB"/>
                                </a:solidFill>
                                <a:latin typeface="Cambria Math"/>
                              </a:rPr>
                              <m:t>𝑛</m:t>
                            </m:r>
                          </m:sup>
                          <m:e>
                            <m:sSub>
                              <m:sSubPr>
                                <m:ctrlPr>
                                  <a:rPr lang="en-US" sz="3200" i="1">
                                    <a:solidFill>
                                      <a:srgbClr val="0D15BB"/>
                                    </a:solidFill>
                                    <a:latin typeface="Cambria Math" panose="02040503050406030204" pitchFamily="18" charset="0"/>
                                  </a:rPr>
                                </m:ctrlPr>
                              </m:sSubPr>
                              <m:e>
                                <m:r>
                                  <a:rPr lang="en-GB" sz="3200" i="1">
                                    <a:solidFill>
                                      <a:srgbClr val="0D15BB"/>
                                    </a:solidFill>
                                    <a:latin typeface="Cambria Math" panose="02040503050406030204" pitchFamily="18" charset="0"/>
                                  </a:rPr>
                                  <m:t>𝑊</m:t>
                                </m:r>
                              </m:e>
                              <m:sub>
                                <m:r>
                                  <a:rPr lang="en-US" sz="3200" i="1">
                                    <a:solidFill>
                                      <a:srgbClr val="0D15BB"/>
                                    </a:solidFill>
                                    <a:latin typeface="Cambria Math"/>
                                  </a:rPr>
                                  <m:t>𝑖</m:t>
                                </m:r>
                              </m:sub>
                            </m:sSub>
                          </m:e>
                        </m:nary>
                      </m:den>
                    </m:f>
                    <m:r>
                      <a:rPr lang="en-US" sz="3600" i="1">
                        <a:solidFill>
                          <a:srgbClr val="0D15BB"/>
                        </a:solidFill>
                        <a:latin typeface="Cambria Math"/>
                      </a:rPr>
                      <m:t>=</m:t>
                    </m:r>
                    <m:f>
                      <m:fPr>
                        <m:ctrlPr>
                          <a:rPr lang="en-US" sz="3600" i="1">
                            <a:solidFill>
                              <a:srgbClr val="0D15BB"/>
                            </a:solidFill>
                            <a:latin typeface="Cambria Math" panose="02040503050406030204" pitchFamily="18" charset="0"/>
                          </a:rPr>
                        </m:ctrlPr>
                      </m:fPr>
                      <m:num>
                        <m:nary>
                          <m:naryPr>
                            <m:chr m:val="∑"/>
                            <m:subHide m:val="on"/>
                            <m:supHide m:val="on"/>
                            <m:ctrlPr>
                              <a:rPr lang="en-US" sz="3600" i="1">
                                <a:solidFill>
                                  <a:srgbClr val="0D15BB"/>
                                </a:solidFill>
                                <a:latin typeface="Cambria Math" panose="02040503050406030204" pitchFamily="18" charset="0"/>
                              </a:rPr>
                            </m:ctrlPr>
                          </m:naryPr>
                          <m:sub/>
                          <m:sup/>
                          <m:e>
                            <m:r>
                              <a:rPr lang="en-GB" sz="3600" i="1">
                                <a:solidFill>
                                  <a:srgbClr val="0D15BB"/>
                                </a:solidFill>
                                <a:latin typeface="Cambria Math" panose="02040503050406030204" pitchFamily="18" charset="0"/>
                              </a:rPr>
                              <m:t>𝑊𝑋</m:t>
                            </m:r>
                          </m:e>
                        </m:nary>
                      </m:num>
                      <m:den>
                        <m:nary>
                          <m:naryPr>
                            <m:chr m:val="∑"/>
                            <m:subHide m:val="on"/>
                            <m:supHide m:val="on"/>
                            <m:ctrlPr>
                              <a:rPr lang="en-US" sz="3600" i="1">
                                <a:solidFill>
                                  <a:srgbClr val="0D15BB"/>
                                </a:solidFill>
                                <a:latin typeface="Cambria Math" panose="02040503050406030204" pitchFamily="18" charset="0"/>
                              </a:rPr>
                            </m:ctrlPr>
                          </m:naryPr>
                          <m:sub/>
                          <m:sup/>
                          <m:e>
                            <m:r>
                              <a:rPr lang="en-GB" sz="3600" i="1">
                                <a:solidFill>
                                  <a:srgbClr val="0D15BB"/>
                                </a:solidFill>
                                <a:latin typeface="Cambria Math" panose="02040503050406030204" pitchFamily="18" charset="0"/>
                              </a:rPr>
                              <m:t>𝑊</m:t>
                            </m:r>
                          </m:e>
                        </m:nary>
                      </m:den>
                    </m:f>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22" t="-2612" r="-13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2657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Weighted A.M  -  Calculations</a:t>
            </a:r>
            <a:endParaRPr lang="en-US" dirty="0"/>
          </a:p>
        </p:txBody>
      </p:sp>
      <p:sp>
        <p:nvSpPr>
          <p:cNvPr id="4" name="Footer Placeholder 3"/>
          <p:cNvSpPr>
            <a:spLocks noGrp="1"/>
          </p:cNvSpPr>
          <p:nvPr>
            <p:ph type="ftr" sz="quarter" idx="11"/>
          </p:nvPr>
        </p:nvSpPr>
        <p:spPr>
          <a:xfrm>
            <a:off x="2105193" y="6095596"/>
            <a:ext cx="4870585" cy="365125"/>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61087549"/>
              </p:ext>
            </p:extLst>
          </p:nvPr>
        </p:nvGraphicFramePr>
        <p:xfrm>
          <a:off x="642157" y="1525198"/>
          <a:ext cx="5949143" cy="3230880"/>
        </p:xfrm>
        <a:graphic>
          <a:graphicData uri="http://schemas.openxmlformats.org/drawingml/2006/table">
            <a:tbl>
              <a:tblPr firstRow="1" bandRow="1">
                <a:tableStyleId>{5C22544A-7EE6-4342-B048-85BDC9FD1C3A}</a:tableStyleId>
              </a:tblPr>
              <a:tblGrid>
                <a:gridCol w="2296925">
                  <a:extLst>
                    <a:ext uri="{9D8B030D-6E8A-4147-A177-3AD203B41FA5}">
                      <a16:colId xmlns:a16="http://schemas.microsoft.com/office/drawing/2014/main" val="20000"/>
                    </a:ext>
                  </a:extLst>
                </a:gridCol>
                <a:gridCol w="2010788">
                  <a:extLst>
                    <a:ext uri="{9D8B030D-6E8A-4147-A177-3AD203B41FA5}">
                      <a16:colId xmlns:a16="http://schemas.microsoft.com/office/drawing/2014/main" val="20001"/>
                    </a:ext>
                  </a:extLst>
                </a:gridCol>
                <a:gridCol w="1641430">
                  <a:extLst>
                    <a:ext uri="{9D8B030D-6E8A-4147-A177-3AD203B41FA5}">
                      <a16:colId xmlns:a16="http://schemas.microsoft.com/office/drawing/2014/main" val="20002"/>
                    </a:ext>
                  </a:extLst>
                </a:gridCol>
              </a:tblGrid>
              <a:tr h="884701">
                <a:tc>
                  <a:txBody>
                    <a:bodyPr/>
                    <a:lstStyle/>
                    <a:p>
                      <a:pPr algn="ctr"/>
                      <a:r>
                        <a:rPr lang="en-US" sz="2800" b="1" dirty="0"/>
                        <a:t>Subjects</a:t>
                      </a:r>
                    </a:p>
                  </a:txBody>
                  <a:tcPr/>
                </a:tc>
                <a:tc>
                  <a:txBody>
                    <a:bodyPr/>
                    <a:lstStyle/>
                    <a:p>
                      <a:pPr algn="ctr"/>
                      <a:r>
                        <a:rPr lang="en-US" sz="2800" b="1" dirty="0"/>
                        <a:t>Marks</a:t>
                      </a:r>
                      <a:r>
                        <a:rPr lang="en-US" sz="2800" b="1" baseline="0" dirty="0"/>
                        <a:t> (X</a:t>
                      </a:r>
                      <a:r>
                        <a:rPr lang="en-US" sz="2800" b="1" baseline="-25000" dirty="0"/>
                        <a:t>i</a:t>
                      </a:r>
                      <a:r>
                        <a:rPr lang="en-US" sz="2800" b="1" baseline="0" dirty="0"/>
                        <a:t>)</a:t>
                      </a:r>
                      <a:endParaRPr lang="en-US" sz="2800" b="1" dirty="0"/>
                    </a:p>
                  </a:txBody>
                  <a:tcPr/>
                </a:tc>
                <a:tc>
                  <a:txBody>
                    <a:bodyPr/>
                    <a:lstStyle/>
                    <a:p>
                      <a:pPr algn="ctr"/>
                      <a:r>
                        <a:rPr lang="en-US" sz="2800" b="1" dirty="0"/>
                        <a:t>Weights (W</a:t>
                      </a:r>
                      <a:r>
                        <a:rPr lang="en-US" sz="2800" b="1" baseline="-25000" dirty="0"/>
                        <a:t>i</a:t>
                      </a:r>
                      <a:r>
                        <a:rPr lang="en-US" sz="2800" b="1" dirty="0"/>
                        <a:t>)</a:t>
                      </a:r>
                    </a:p>
                  </a:txBody>
                  <a:tcPr/>
                </a:tc>
                <a:extLst>
                  <a:ext uri="{0D108BD9-81ED-4DB2-BD59-A6C34878D82A}">
                    <a16:rowId xmlns:a16="http://schemas.microsoft.com/office/drawing/2014/main" val="10000"/>
                  </a:ext>
                </a:extLst>
              </a:tr>
              <a:tr h="425967">
                <a:tc>
                  <a:txBody>
                    <a:bodyPr/>
                    <a:lstStyle/>
                    <a:p>
                      <a:pPr algn="l"/>
                      <a:r>
                        <a:rPr lang="en-US" sz="2400" dirty="0">
                          <a:latin typeface="Times New Roman" panose="02020603050405020304" pitchFamily="18" charset="0"/>
                          <a:cs typeface="Times New Roman" panose="02020603050405020304" pitchFamily="18" charset="0"/>
                        </a:rPr>
                        <a:t>Statistics</a:t>
                      </a:r>
                    </a:p>
                  </a:txBody>
                  <a:tcPr/>
                </a:tc>
                <a:tc>
                  <a:txBody>
                    <a:bodyPr/>
                    <a:lstStyle/>
                    <a:p>
                      <a:pPr algn="ctr"/>
                      <a:r>
                        <a:rPr lang="en-US" sz="2400" dirty="0">
                          <a:latin typeface="Times New Roman" panose="02020603050405020304" pitchFamily="18" charset="0"/>
                          <a:cs typeface="Times New Roman" panose="02020603050405020304" pitchFamily="18" charset="0"/>
                        </a:rPr>
                        <a:t>80</a:t>
                      </a:r>
                    </a:p>
                  </a:txBody>
                  <a:tcPr/>
                </a:tc>
                <a:tc>
                  <a:txBody>
                    <a:bodyPr/>
                    <a:lstStyle/>
                    <a:p>
                      <a:pPr algn="ctr"/>
                      <a:r>
                        <a:rPr lang="en-US" sz="2400"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10001"/>
                  </a:ext>
                </a:extLst>
              </a:tr>
              <a:tr h="425967">
                <a:tc>
                  <a:txBody>
                    <a:bodyPr/>
                    <a:lstStyle/>
                    <a:p>
                      <a:pPr algn="l"/>
                      <a:r>
                        <a:rPr lang="en-US" sz="2400" dirty="0">
                          <a:latin typeface="Times New Roman" panose="02020603050405020304" pitchFamily="18" charset="0"/>
                          <a:cs typeface="Times New Roman" panose="02020603050405020304" pitchFamily="18" charset="0"/>
                        </a:rPr>
                        <a:t>Mathematics</a:t>
                      </a:r>
                    </a:p>
                  </a:txBody>
                  <a:tcPr/>
                </a:tc>
                <a:tc>
                  <a:txBody>
                    <a:bodyPr/>
                    <a:lstStyle/>
                    <a:p>
                      <a:pPr algn="ctr"/>
                      <a:r>
                        <a:rPr lang="en-US" sz="2400" dirty="0">
                          <a:latin typeface="Times New Roman" panose="02020603050405020304" pitchFamily="18" charset="0"/>
                          <a:cs typeface="Times New Roman" panose="02020603050405020304" pitchFamily="18" charset="0"/>
                        </a:rPr>
                        <a:t>75</a:t>
                      </a:r>
                    </a:p>
                  </a:txBody>
                  <a:tcPr/>
                </a:tc>
                <a:tc>
                  <a:txBody>
                    <a:bodyPr/>
                    <a:lstStyle/>
                    <a:p>
                      <a:pPr algn="ctr"/>
                      <a:r>
                        <a:rPr lang="en-US" sz="24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0002"/>
                  </a:ext>
                </a:extLst>
              </a:tr>
              <a:tr h="425967">
                <a:tc>
                  <a:txBody>
                    <a:bodyPr/>
                    <a:lstStyle/>
                    <a:p>
                      <a:pPr algn="l"/>
                      <a:r>
                        <a:rPr lang="en-US" sz="2400" dirty="0">
                          <a:latin typeface="Times New Roman" panose="02020603050405020304" pitchFamily="18" charset="0"/>
                          <a:cs typeface="Times New Roman" panose="02020603050405020304" pitchFamily="18" charset="0"/>
                        </a:rPr>
                        <a:t>Chemistry</a:t>
                      </a:r>
                    </a:p>
                  </a:txBody>
                  <a:tcPr/>
                </a:tc>
                <a:tc>
                  <a:txBody>
                    <a:bodyPr/>
                    <a:lstStyle/>
                    <a:p>
                      <a:pPr algn="ctr"/>
                      <a:r>
                        <a:rPr lang="en-US" sz="2400" dirty="0">
                          <a:latin typeface="Times New Roman" panose="02020603050405020304" pitchFamily="18" charset="0"/>
                          <a:cs typeface="Times New Roman" panose="02020603050405020304" pitchFamily="18" charset="0"/>
                        </a:rPr>
                        <a:t>50</a:t>
                      </a:r>
                    </a:p>
                  </a:txBody>
                  <a:tcPr/>
                </a:tc>
                <a:tc>
                  <a:txBody>
                    <a:bodyPr/>
                    <a:lstStyle/>
                    <a:p>
                      <a:pPr algn="ctr"/>
                      <a:r>
                        <a:rPr lang="en-US" sz="240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0003"/>
                  </a:ext>
                </a:extLst>
              </a:tr>
              <a:tr h="425967">
                <a:tc>
                  <a:txBody>
                    <a:bodyPr/>
                    <a:lstStyle/>
                    <a:p>
                      <a:pPr algn="l"/>
                      <a:r>
                        <a:rPr lang="en-US" sz="2400" dirty="0">
                          <a:latin typeface="Times New Roman" panose="02020603050405020304" pitchFamily="18" charset="0"/>
                          <a:cs typeface="Times New Roman" panose="02020603050405020304" pitchFamily="18" charset="0"/>
                        </a:rPr>
                        <a:t>English</a:t>
                      </a:r>
                    </a:p>
                  </a:txBody>
                  <a:tcPr/>
                </a:tc>
                <a:tc>
                  <a:txBody>
                    <a:bodyPr/>
                    <a:lstStyle/>
                    <a:p>
                      <a:pPr algn="ctr"/>
                      <a:r>
                        <a:rPr lang="en-US" sz="2400" dirty="0">
                          <a:latin typeface="Times New Roman" panose="02020603050405020304" pitchFamily="18" charset="0"/>
                          <a:cs typeface="Times New Roman" panose="02020603050405020304" pitchFamily="18" charset="0"/>
                        </a:rPr>
                        <a:t>60</a:t>
                      </a:r>
                    </a:p>
                  </a:txBody>
                  <a:tcPr/>
                </a:tc>
                <a:tc>
                  <a:txBody>
                    <a:bodyPr/>
                    <a:lstStyle/>
                    <a:p>
                      <a:pPr algn="ctr"/>
                      <a:r>
                        <a:rPr lang="en-US" sz="24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0004"/>
                  </a:ext>
                </a:extLst>
              </a:tr>
              <a:tr h="425967">
                <a:tc>
                  <a:txBody>
                    <a:bodyPr/>
                    <a:lstStyle/>
                    <a:p>
                      <a:pPr algn="l"/>
                      <a:r>
                        <a:rPr lang="en-GB" sz="2400" b="1" dirty="0">
                          <a:latin typeface="Times New Roman" panose="02020603050405020304" pitchFamily="18" charset="0"/>
                          <a:cs typeface="Times New Roman" panose="02020603050405020304" pitchFamily="18" charset="0"/>
                        </a:rPr>
                        <a:t>Total</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265</a:t>
                      </a:r>
                    </a:p>
                  </a:txBody>
                  <a:tcPr/>
                </a:tc>
                <a:tc>
                  <a:txBody>
                    <a:bodyPr/>
                    <a:lstStyle/>
                    <a:p>
                      <a:pPr algn="ctr"/>
                      <a:r>
                        <a:rPr lang="en-GB" sz="2400" b="1" dirty="0">
                          <a:latin typeface="Times New Roman" panose="02020603050405020304" pitchFamily="18" charset="0"/>
                          <a:cs typeface="Times New Roman" panose="02020603050405020304" pitchFamily="18" charset="0"/>
                        </a:rPr>
                        <a:t>100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6729457" y="5540392"/>
                <a:ext cx="3805401" cy="866969"/>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D15BB"/>
                              </a:solidFill>
                              <a:latin typeface="Cambria Math" panose="02040503050406030204" pitchFamily="18" charset="0"/>
                            </a:rPr>
                          </m:ctrlPr>
                        </m:sSubPr>
                        <m:e>
                          <m:acc>
                            <m:accPr>
                              <m:chr m:val="̅"/>
                              <m:ctrlPr>
                                <a:rPr lang="en-US" sz="2400" i="1">
                                  <a:solidFill>
                                    <a:srgbClr val="0D15BB"/>
                                  </a:solidFill>
                                  <a:latin typeface="Cambria Math" panose="02040503050406030204" pitchFamily="18" charset="0"/>
                                </a:rPr>
                              </m:ctrlPr>
                            </m:accPr>
                            <m:e>
                              <m:r>
                                <a:rPr lang="en-GB" sz="2400" i="1">
                                  <a:solidFill>
                                    <a:srgbClr val="0D15BB"/>
                                  </a:solidFill>
                                  <a:latin typeface="Cambria Math" panose="02040503050406030204" pitchFamily="18" charset="0"/>
                                </a:rPr>
                                <m:t>𝑋</m:t>
                              </m:r>
                            </m:e>
                          </m:acc>
                        </m:e>
                        <m:sub>
                          <m:r>
                            <a:rPr lang="en-US" sz="2400" i="1">
                              <a:solidFill>
                                <a:srgbClr val="0D15BB"/>
                              </a:solidFill>
                              <a:latin typeface="Cambria Math"/>
                            </a:rPr>
                            <m:t>𝑤</m:t>
                          </m:r>
                        </m:sub>
                      </m:sSub>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nary>
                            <m:naryPr>
                              <m:chr m:val="∑"/>
                              <m:subHide m:val="on"/>
                              <m:supHide m:val="on"/>
                              <m:ctrlPr>
                                <a:rPr lang="en-US" sz="2400" i="1">
                                  <a:solidFill>
                                    <a:srgbClr val="0D15BB"/>
                                  </a:solidFill>
                                  <a:latin typeface="Cambria Math" panose="02040503050406030204" pitchFamily="18" charset="0"/>
                                </a:rPr>
                              </m:ctrlPr>
                            </m:naryPr>
                            <m:sub/>
                            <m:sup/>
                            <m:e>
                              <m:r>
                                <a:rPr lang="en-GB" sz="2400" i="1">
                                  <a:solidFill>
                                    <a:srgbClr val="0D15BB"/>
                                  </a:solidFill>
                                  <a:latin typeface="Cambria Math" panose="02040503050406030204" pitchFamily="18" charset="0"/>
                                </a:rPr>
                                <m:t>𝑊𝑋</m:t>
                              </m:r>
                            </m:e>
                          </m:nary>
                        </m:num>
                        <m:den>
                          <m:nary>
                            <m:naryPr>
                              <m:chr m:val="∑"/>
                              <m:subHide m:val="on"/>
                              <m:supHide m:val="on"/>
                              <m:ctrlPr>
                                <a:rPr lang="en-US" sz="2400" i="1">
                                  <a:solidFill>
                                    <a:srgbClr val="0D15BB"/>
                                  </a:solidFill>
                                  <a:latin typeface="Cambria Math" panose="02040503050406030204" pitchFamily="18" charset="0"/>
                                </a:rPr>
                              </m:ctrlPr>
                            </m:naryPr>
                            <m:sub/>
                            <m:sup/>
                            <m:e>
                              <m:r>
                                <a:rPr lang="en-GB" sz="2400" i="1">
                                  <a:solidFill>
                                    <a:srgbClr val="0D15BB"/>
                                  </a:solidFill>
                                  <a:latin typeface="Cambria Math" panose="02040503050406030204" pitchFamily="18" charset="0"/>
                                </a:rPr>
                                <m:t>𝑊</m:t>
                              </m:r>
                            </m:e>
                          </m:nary>
                        </m:den>
                      </m:f>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r>
                            <m:rPr>
                              <m:nor/>
                            </m:rPr>
                            <a:rPr lang="en-US" sz="2400" b="0" i="0" dirty="0" smtClean="0">
                              <a:solidFill>
                                <a:srgbClr val="0D15BB"/>
                              </a:solidFill>
                              <a:latin typeface="Times New Roman" panose="02020603050405020304" pitchFamily="18" charset="0"/>
                              <a:cs typeface="Times New Roman" panose="02020603050405020304" pitchFamily="18" charset="0"/>
                            </a:rPr>
                            <m:t>6150</m:t>
                          </m:r>
                        </m:num>
                        <m:den>
                          <m:r>
                            <m:rPr>
                              <m:nor/>
                            </m:rPr>
                            <a:rPr lang="en-US" sz="2400" b="0" i="0" dirty="0" smtClean="0">
                              <a:solidFill>
                                <a:srgbClr val="0D15BB"/>
                              </a:solidFill>
                              <a:latin typeface="Times New Roman" panose="02020603050405020304" pitchFamily="18" charset="0"/>
                              <a:cs typeface="Times New Roman" panose="02020603050405020304" pitchFamily="18" charset="0"/>
                            </a:rPr>
                            <m:t>100</m:t>
                          </m:r>
                          <m:r>
                            <m:rPr>
                              <m:nor/>
                            </m:rPr>
                            <a:rPr lang="en-US" sz="2400" dirty="0">
                              <a:solidFill>
                                <a:srgbClr val="0D15BB"/>
                              </a:solidFill>
                              <a:latin typeface="Times New Roman" panose="02020603050405020304" pitchFamily="18" charset="0"/>
                              <a:cs typeface="Times New Roman" panose="02020603050405020304" pitchFamily="18" charset="0"/>
                            </a:rPr>
                            <m:t> </m:t>
                          </m:r>
                        </m:den>
                      </m:f>
                      <m:r>
                        <a:rPr lang="en-US" sz="2400" i="1">
                          <a:solidFill>
                            <a:srgbClr val="0D15BB"/>
                          </a:solidFill>
                          <a:latin typeface="Cambria Math"/>
                        </a:rPr>
                        <m:t>=</m:t>
                      </m:r>
                      <m:r>
                        <a:rPr lang="en-US" sz="2400" b="0" i="1" smtClean="0">
                          <a:solidFill>
                            <a:srgbClr val="0D15BB"/>
                          </a:solidFill>
                          <a:latin typeface="Cambria Math" panose="02040503050406030204" pitchFamily="18" charset="0"/>
                        </a:rPr>
                        <m:t>61.5</m:t>
                      </m:r>
                    </m:oMath>
                  </m:oMathPara>
                </a14:m>
                <a:endParaRPr lang="en-US" sz="1600" dirty="0">
                  <a:solidFill>
                    <a:srgbClr val="0D15BB"/>
                  </a:solidFill>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729457" y="5540392"/>
                <a:ext cx="3805401" cy="866969"/>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860996074"/>
              </p:ext>
            </p:extLst>
          </p:nvPr>
        </p:nvGraphicFramePr>
        <p:xfrm>
          <a:off x="6591300" y="1525198"/>
          <a:ext cx="1641430" cy="3230880"/>
        </p:xfrm>
        <a:graphic>
          <a:graphicData uri="http://schemas.openxmlformats.org/drawingml/2006/table">
            <a:tbl>
              <a:tblPr firstRow="1" bandRow="1">
                <a:tableStyleId>{5C22544A-7EE6-4342-B048-85BDC9FD1C3A}</a:tableStyleId>
              </a:tblPr>
              <a:tblGrid>
                <a:gridCol w="1641430">
                  <a:extLst>
                    <a:ext uri="{9D8B030D-6E8A-4147-A177-3AD203B41FA5}">
                      <a16:colId xmlns:a16="http://schemas.microsoft.com/office/drawing/2014/main" val="20000"/>
                    </a:ext>
                  </a:extLst>
                </a:gridCol>
              </a:tblGrid>
              <a:tr h="884701">
                <a:tc>
                  <a:txBody>
                    <a:bodyPr/>
                    <a:lstStyle/>
                    <a:p>
                      <a:pPr algn="ctr"/>
                      <a:r>
                        <a:rPr lang="en-US" sz="2800" b="1" dirty="0"/>
                        <a:t>Weights </a:t>
                      </a:r>
                      <a:r>
                        <a:rPr lang="en-US" sz="2800" b="1" dirty="0" err="1"/>
                        <a:t>W</a:t>
                      </a:r>
                      <a:r>
                        <a:rPr lang="en-US" sz="2800" b="1" baseline="-25000" dirty="0" err="1"/>
                        <a:t>i</a:t>
                      </a:r>
                      <a:r>
                        <a:rPr lang="en-US" sz="2800" b="1" baseline="0" dirty="0" err="1"/>
                        <a:t>X</a:t>
                      </a:r>
                      <a:r>
                        <a:rPr lang="en-US" sz="2800" b="1" baseline="-25000" dirty="0" err="1"/>
                        <a:t>i</a:t>
                      </a:r>
                      <a:endParaRPr lang="en-US" sz="2800" b="1" dirty="0"/>
                    </a:p>
                  </a:txBody>
                  <a:tcPr/>
                </a:tc>
                <a:extLst>
                  <a:ext uri="{0D108BD9-81ED-4DB2-BD59-A6C34878D82A}">
                    <a16:rowId xmlns:a16="http://schemas.microsoft.com/office/drawing/2014/main" val="10000"/>
                  </a:ext>
                </a:extLst>
              </a:tr>
              <a:tr h="425967">
                <a:tc>
                  <a:txBody>
                    <a:bodyPr/>
                    <a:lstStyle/>
                    <a:p>
                      <a:pPr algn="r"/>
                      <a:r>
                        <a:rPr lang="en-US" sz="2400" dirty="0">
                          <a:latin typeface="Times New Roman" panose="02020603050405020304" pitchFamily="18" charset="0"/>
                          <a:cs typeface="Times New Roman" panose="02020603050405020304" pitchFamily="18" charset="0"/>
                        </a:rPr>
                        <a:t>1600</a:t>
                      </a:r>
                    </a:p>
                  </a:txBody>
                  <a:tcPr/>
                </a:tc>
                <a:extLst>
                  <a:ext uri="{0D108BD9-81ED-4DB2-BD59-A6C34878D82A}">
                    <a16:rowId xmlns:a16="http://schemas.microsoft.com/office/drawing/2014/main" val="10001"/>
                  </a:ext>
                </a:extLst>
              </a:tr>
              <a:tr h="425967">
                <a:tc>
                  <a:txBody>
                    <a:bodyPr/>
                    <a:lstStyle/>
                    <a:p>
                      <a:pPr algn="r"/>
                      <a:r>
                        <a:rPr lang="en-US" sz="2400" dirty="0">
                          <a:latin typeface="Times New Roman" panose="02020603050405020304" pitchFamily="18" charset="0"/>
                          <a:cs typeface="Times New Roman" panose="02020603050405020304" pitchFamily="18" charset="0"/>
                        </a:rPr>
                        <a:t>750</a:t>
                      </a:r>
                    </a:p>
                  </a:txBody>
                  <a:tcPr/>
                </a:tc>
                <a:extLst>
                  <a:ext uri="{0D108BD9-81ED-4DB2-BD59-A6C34878D82A}">
                    <a16:rowId xmlns:a16="http://schemas.microsoft.com/office/drawing/2014/main" val="10002"/>
                  </a:ext>
                </a:extLst>
              </a:tr>
              <a:tr h="425967">
                <a:tc>
                  <a:txBody>
                    <a:bodyPr/>
                    <a:lstStyle/>
                    <a:p>
                      <a:pPr algn="r"/>
                      <a:r>
                        <a:rPr lang="en-US" sz="2400" dirty="0">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10003"/>
                  </a:ext>
                </a:extLst>
              </a:tr>
              <a:tr h="425967">
                <a:tc>
                  <a:txBody>
                    <a:bodyPr/>
                    <a:lstStyle/>
                    <a:p>
                      <a:pPr algn="r"/>
                      <a:r>
                        <a:rPr lang="en-US" sz="2400" dirty="0">
                          <a:latin typeface="Times New Roman" panose="02020603050405020304" pitchFamily="18" charset="0"/>
                          <a:cs typeface="Times New Roman" panose="02020603050405020304" pitchFamily="18" charset="0"/>
                        </a:rPr>
                        <a:t>1800</a:t>
                      </a:r>
                    </a:p>
                  </a:txBody>
                  <a:tcPr/>
                </a:tc>
                <a:extLst>
                  <a:ext uri="{0D108BD9-81ED-4DB2-BD59-A6C34878D82A}">
                    <a16:rowId xmlns:a16="http://schemas.microsoft.com/office/drawing/2014/main" val="10004"/>
                  </a:ext>
                </a:extLst>
              </a:tr>
              <a:tr h="425967">
                <a:tc>
                  <a:txBody>
                    <a:bodyPr/>
                    <a:lstStyle/>
                    <a:p>
                      <a:pPr algn="r"/>
                      <a:r>
                        <a:rPr lang="en-GB" sz="2400" b="1" dirty="0">
                          <a:latin typeface="Times New Roman" panose="02020603050405020304" pitchFamily="18" charset="0"/>
                          <a:cs typeface="Times New Roman" panose="02020603050405020304" pitchFamily="18" charset="0"/>
                        </a:rPr>
                        <a:t>6150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8" name="Rectangle 7"/>
              <p:cNvSpPr/>
              <p:nvPr/>
            </p:nvSpPr>
            <p:spPr>
              <a:xfrm>
                <a:off x="887641" y="5527148"/>
                <a:ext cx="3529684" cy="806439"/>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D15BB"/>
                              </a:solidFill>
                              <a:latin typeface="Cambria Math" panose="02040503050406030204" pitchFamily="18" charset="0"/>
                            </a:rPr>
                          </m:ctrlPr>
                        </m:sSubPr>
                        <m:e>
                          <m:acc>
                            <m:accPr>
                              <m:chr m:val="̅"/>
                              <m:ctrlPr>
                                <a:rPr lang="en-US" sz="2400" i="1">
                                  <a:solidFill>
                                    <a:srgbClr val="0D15BB"/>
                                  </a:solidFill>
                                  <a:latin typeface="Cambria Math" panose="02040503050406030204" pitchFamily="18" charset="0"/>
                                </a:rPr>
                              </m:ctrlPr>
                            </m:accPr>
                            <m:e>
                              <m:r>
                                <a:rPr lang="en-GB" sz="2400" i="1">
                                  <a:solidFill>
                                    <a:srgbClr val="0D15BB"/>
                                  </a:solidFill>
                                  <a:latin typeface="Cambria Math" panose="02040503050406030204" pitchFamily="18" charset="0"/>
                                </a:rPr>
                                <m:t>𝑋</m:t>
                              </m:r>
                            </m:e>
                          </m:acc>
                        </m:e>
                        <m:sub/>
                      </m:sSub>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nary>
                            <m:naryPr>
                              <m:chr m:val="∑"/>
                              <m:subHide m:val="on"/>
                              <m:supHide m:val="on"/>
                              <m:ctrlPr>
                                <a:rPr lang="en-US" sz="2400" i="1">
                                  <a:solidFill>
                                    <a:srgbClr val="0D15BB"/>
                                  </a:solidFill>
                                  <a:latin typeface="Cambria Math" panose="02040503050406030204" pitchFamily="18" charset="0"/>
                                </a:rPr>
                              </m:ctrlPr>
                            </m:naryPr>
                            <m:sub/>
                            <m:sup/>
                            <m:e>
                              <m:r>
                                <a:rPr lang="en-GB" sz="2400" i="1">
                                  <a:solidFill>
                                    <a:srgbClr val="0D15BB"/>
                                  </a:solidFill>
                                  <a:latin typeface="Cambria Math" panose="02040503050406030204" pitchFamily="18" charset="0"/>
                                </a:rPr>
                                <m:t>𝑋</m:t>
                              </m:r>
                            </m:e>
                          </m:nary>
                        </m:num>
                        <m:den>
                          <m:r>
                            <a:rPr lang="en-US" sz="2400" b="0" i="1" smtClean="0">
                              <a:solidFill>
                                <a:srgbClr val="0D15BB"/>
                              </a:solidFill>
                              <a:latin typeface="Cambria Math" panose="02040503050406030204" pitchFamily="18" charset="0"/>
                            </a:rPr>
                            <m:t>𝑛</m:t>
                          </m:r>
                        </m:den>
                      </m:f>
                      <m:r>
                        <a:rPr lang="en-US" sz="2400" i="1">
                          <a:solidFill>
                            <a:srgbClr val="0D15BB"/>
                          </a:solidFill>
                          <a:latin typeface="Cambria Math"/>
                        </a:rPr>
                        <m:t>=</m:t>
                      </m:r>
                      <m:f>
                        <m:fPr>
                          <m:ctrlPr>
                            <a:rPr lang="en-US" sz="2400" i="1">
                              <a:solidFill>
                                <a:srgbClr val="0D15BB"/>
                              </a:solidFill>
                              <a:latin typeface="Cambria Math" panose="02040503050406030204" pitchFamily="18" charset="0"/>
                            </a:rPr>
                          </m:ctrlPr>
                        </m:fPr>
                        <m:num>
                          <m:r>
                            <m:rPr>
                              <m:nor/>
                            </m:rPr>
                            <a:rPr lang="en-US" sz="2400" b="0" i="0" dirty="0" smtClean="0">
                              <a:solidFill>
                                <a:srgbClr val="0D15BB"/>
                              </a:solidFill>
                              <a:latin typeface="Times New Roman" panose="02020603050405020304" pitchFamily="18" charset="0"/>
                              <a:cs typeface="Times New Roman" panose="02020603050405020304" pitchFamily="18" charset="0"/>
                            </a:rPr>
                            <m:t>265</m:t>
                          </m:r>
                        </m:num>
                        <m:den>
                          <m:r>
                            <m:rPr>
                              <m:nor/>
                            </m:rPr>
                            <a:rPr lang="en-US" sz="2400" b="0" dirty="0" smtClean="0">
                              <a:solidFill>
                                <a:srgbClr val="0D15BB"/>
                              </a:solidFill>
                              <a:latin typeface="Times New Roman" panose="02020603050405020304" pitchFamily="18" charset="0"/>
                              <a:cs typeface="Times New Roman" panose="02020603050405020304" pitchFamily="18" charset="0"/>
                            </a:rPr>
                            <m:t>4</m:t>
                          </m:r>
                        </m:den>
                      </m:f>
                      <m:r>
                        <a:rPr lang="en-US" sz="2400" i="1">
                          <a:solidFill>
                            <a:srgbClr val="0D15BB"/>
                          </a:solidFill>
                          <a:latin typeface="Cambria Math"/>
                        </a:rPr>
                        <m:t>=</m:t>
                      </m:r>
                      <m:r>
                        <a:rPr lang="en-US" sz="2400" b="0" i="1" smtClean="0">
                          <a:solidFill>
                            <a:srgbClr val="0D15BB"/>
                          </a:solidFill>
                          <a:latin typeface="Cambria Math" panose="02040503050406030204" pitchFamily="18" charset="0"/>
                        </a:rPr>
                        <m:t>66.25</m:t>
                      </m:r>
                    </m:oMath>
                  </m:oMathPara>
                </a14:m>
                <a:endParaRPr lang="en-US" sz="1600" dirty="0">
                  <a:solidFill>
                    <a:srgbClr val="0D15BB"/>
                  </a:solidFill>
                  <a:latin typeface="Times New Roman" panose="020206030504050203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87641" y="5527148"/>
                <a:ext cx="3529684" cy="8064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53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1853</Words>
  <Application>Microsoft Office PowerPoint</Application>
  <PresentationFormat>Widescreen</PresentationFormat>
  <Paragraphs>427</Paragraphs>
  <Slides>25</Slides>
  <Notes>0</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8" baseType="lpstr">
      <vt:lpstr>Arial</vt:lpstr>
      <vt:lpstr>Baskerville Old Face</vt:lpstr>
      <vt:lpstr>Calibri</vt:lpstr>
      <vt:lpstr>Calibri Light</vt:lpstr>
      <vt:lpstr>Cambria Math</vt:lpstr>
      <vt:lpstr>Courier</vt:lpstr>
      <vt:lpstr>Gill Sans MT</vt:lpstr>
      <vt:lpstr>Times New Roman</vt:lpstr>
      <vt:lpstr>Wingdings</vt:lpstr>
      <vt:lpstr>Wingdings 2</vt:lpstr>
      <vt:lpstr>Office Theme</vt:lpstr>
      <vt:lpstr>Equation</vt:lpstr>
      <vt:lpstr>Clip</vt:lpstr>
      <vt:lpstr>Measures of Central Tendency</vt:lpstr>
      <vt:lpstr>Measures of Central Tendency</vt:lpstr>
      <vt:lpstr>Arithmetic mean / mean</vt:lpstr>
      <vt:lpstr>Properties of Arithmetic mean</vt:lpstr>
      <vt:lpstr>Properties of Arithmetic mean</vt:lpstr>
      <vt:lpstr>Properties of Arithmetic mean</vt:lpstr>
      <vt:lpstr>Weighted arithmetic mean</vt:lpstr>
      <vt:lpstr>Weighted arithmetic mean</vt:lpstr>
      <vt:lpstr>Weighted A.M  -  Calculations</vt:lpstr>
      <vt:lpstr>Weighted A.M  -  Calculations</vt:lpstr>
      <vt:lpstr>Example</vt:lpstr>
      <vt:lpstr>Combined Mean</vt:lpstr>
      <vt:lpstr>Combined Mean</vt:lpstr>
      <vt:lpstr>Tasks</vt:lpstr>
      <vt:lpstr>Geometric mean &amp; harmonic mean</vt:lpstr>
      <vt:lpstr>Example</vt:lpstr>
      <vt:lpstr>Mode</vt:lpstr>
      <vt:lpstr>Median</vt:lpstr>
      <vt:lpstr>Quartiles</vt:lpstr>
      <vt:lpstr>Deciles</vt:lpstr>
      <vt:lpstr>Percentiles</vt:lpstr>
      <vt:lpstr>Example</vt:lpstr>
      <vt:lpstr>Exercise</vt:lpstr>
      <vt:lpstr>Median &amp; Quartiles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Aysha Kiran</dc:creator>
  <cp:lastModifiedBy>Muhammad Kashif</cp:lastModifiedBy>
  <cp:revision>60</cp:revision>
  <dcterms:created xsi:type="dcterms:W3CDTF">2016-12-10T05:11:52Z</dcterms:created>
  <dcterms:modified xsi:type="dcterms:W3CDTF">2020-11-24T09:55:56Z</dcterms:modified>
</cp:coreProperties>
</file>