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19" r:id="rId2"/>
    <p:sldId id="320" r:id="rId3"/>
    <p:sldId id="354" r:id="rId4"/>
    <p:sldId id="355" r:id="rId5"/>
    <p:sldId id="323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46" r:id="rId17"/>
    <p:sldId id="371" r:id="rId18"/>
    <p:sldId id="347" r:id="rId19"/>
    <p:sldId id="368" r:id="rId20"/>
    <p:sldId id="349" r:id="rId21"/>
    <p:sldId id="356" r:id="rId22"/>
    <p:sldId id="357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0" autoAdjust="0"/>
    <p:restoredTop sz="94579"/>
  </p:normalViewPr>
  <p:slideViewPr>
    <p:cSldViewPr snapToGrid="0" snapToObjects="1">
      <p:cViewPr varScale="1">
        <p:scale>
          <a:sx n="74" d="100"/>
          <a:sy n="7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8F08A-FD55-6B46-8729-4DC6FFAF698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AD343-43CE-3144-991D-0A708E5F3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655"/>
            <a:ext cx="12192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550052"/>
            <a:ext cx="11523945" cy="490085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2C25-1C32-6C42-BE17-96D8CB74D6D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9B53-5093-424A-B4D1-1F8A495A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9599"/>
            <a:ext cx="12192000" cy="204470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b="1" dirty="0" smtClean="0">
                <a:latin typeface="Baskerville Old Face" panose="02020602080505020303" pitchFamily="18" charset="0"/>
              </a:rPr>
              <a:t>Measures of Variation</a:t>
            </a:r>
            <a:endParaRPr lang="en-US" sz="6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Co-efficient of Variation (CV)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coefficient of variation is a measure of spread that describes the amount of variability relative to the mean. Because the coefficient of variation is </a:t>
                </a:r>
                <a:r>
                  <a:rPr lang="en-US" dirty="0" err="1" smtClean="0"/>
                  <a:t>unitless</a:t>
                </a:r>
                <a:r>
                  <a:rPr lang="en-US" dirty="0"/>
                  <a:t>, you can use it instead of the standard deviation to compare the spread of data sets that have different units or different means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6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4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522" y="1550052"/>
                <a:ext cx="5519658" cy="4900852"/>
              </a:xfrm>
              <a:solidFill>
                <a:srgbClr val="FFFFCC"/>
              </a:solidFill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Following data represents the prices in </a:t>
                </a:r>
                <a:r>
                  <a:rPr lang="en-US" dirty="0" err="1" smtClean="0"/>
                  <a:t>Rs</a:t>
                </a:r>
                <a:r>
                  <a:rPr lang="en-US" dirty="0" smtClean="0"/>
                  <a:t>. of a certain commodity</a:t>
                </a:r>
              </a:p>
              <a:p>
                <a:pPr marL="0" indent="0">
                  <a:buNone/>
                </a:pPr>
                <a:r>
                  <a:rPr lang="en-US" dirty="0" smtClean="0"/>
                  <a:t>8, 13, 18, 23, 30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=18.4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6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6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522" y="1550052"/>
                <a:ext cx="5519658" cy="4900852"/>
              </a:xfrm>
              <a:blipFill rotWithShape="0">
                <a:blip r:embed="rId2"/>
                <a:stretch>
                  <a:fillRect l="-2759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304480" y="1555083"/>
                <a:ext cx="5519658" cy="490085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Following data represents the life of car battery in hours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 smtClean="0"/>
                  <a:t>130, 150, 180, 250, 345</a:t>
                </a:r>
              </a:p>
              <a:p>
                <a:pPr marL="0" indent="0">
                  <a:buFont typeface="Arial"/>
                  <a:buNone/>
                </a:pPr>
                <a:r>
                  <a:rPr lang="en-US" b="1" dirty="0" smtClean="0"/>
                  <a:t>Sol: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211     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𝐻𝑟𝑠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b="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sz="3600" b="0" dirty="0" smtClean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=87.63   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𝐻𝑟𝑠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36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80" y="1555083"/>
                <a:ext cx="5519658" cy="4900852"/>
              </a:xfrm>
              <a:prstGeom prst="rect">
                <a:avLst/>
              </a:prstGeom>
              <a:blipFill rotWithShape="0">
                <a:blip r:embed="rId3"/>
                <a:stretch>
                  <a:fillRect l="-2759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Distribution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133726"/>
            <a:ext cx="3810000" cy="3724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18" y="0"/>
            <a:ext cx="4384582" cy="33909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6" y="3603903"/>
            <a:ext cx="4105275" cy="3219450"/>
          </a:xfrm>
        </p:spPr>
      </p:pic>
    </p:spTree>
    <p:extLst>
      <p:ext uri="{BB962C8B-B14F-4D97-AF65-F5344CB8AC3E}">
        <p14:creationId xmlns:p14="http://schemas.microsoft.com/office/powerpoint/2010/main" val="4119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Skewness</a:t>
            </a:r>
            <a:r>
              <a:rPr lang="en-US" dirty="0"/>
              <a:t> is a measure of symmetry, or more precisely, the lack of symmetry. A distribution, or data set, is symmetric if it looks the same to the left and right of the </a:t>
            </a:r>
            <a:r>
              <a:rPr lang="en-US" dirty="0" smtClean="0"/>
              <a:t>center </a:t>
            </a:r>
            <a:r>
              <a:rPr lang="en-US" dirty="0"/>
              <a:t>point</a:t>
            </a:r>
            <a:r>
              <a:rPr lang="en-US" dirty="0" smtClean="0"/>
              <a:t>. The Coefficient of Skewness is given 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If </a:t>
            </a:r>
            <a:r>
              <a:rPr lang="en-US" sz="2600" b="1" dirty="0" err="1"/>
              <a:t>Sk</a:t>
            </a:r>
            <a:r>
              <a:rPr lang="en-US" sz="2600" dirty="0"/>
              <a:t> = 0      the distribution is Symmetrical</a:t>
            </a:r>
          </a:p>
          <a:p>
            <a:r>
              <a:rPr lang="en-US" sz="2600" dirty="0"/>
              <a:t>If </a:t>
            </a:r>
            <a:r>
              <a:rPr lang="en-US" sz="2600" b="1" dirty="0" err="1"/>
              <a:t>Sk</a:t>
            </a:r>
            <a:r>
              <a:rPr lang="en-US" sz="2600" dirty="0"/>
              <a:t> </a:t>
            </a:r>
            <a:r>
              <a:rPr lang="en-US" sz="2600" dirty="0">
                <a:sym typeface="Symbol" panose="05050102010706020507" pitchFamily="18" charset="2"/>
              </a:rPr>
              <a:t></a:t>
            </a:r>
            <a:r>
              <a:rPr lang="en-US" sz="2600" dirty="0"/>
              <a:t> 0      the distribution is +</a:t>
            </a:r>
            <a:r>
              <a:rPr lang="en-US" sz="2600" dirty="0" err="1"/>
              <a:t>vely</a:t>
            </a:r>
            <a:r>
              <a:rPr lang="en-US" sz="2600" dirty="0"/>
              <a:t> skewed</a:t>
            </a:r>
          </a:p>
          <a:p>
            <a:r>
              <a:rPr lang="en-US" sz="2600" dirty="0"/>
              <a:t>If </a:t>
            </a:r>
            <a:r>
              <a:rPr lang="en-US" sz="2600" b="1" dirty="0" err="1"/>
              <a:t>Sk</a:t>
            </a:r>
            <a:r>
              <a:rPr lang="en-US" sz="2600" dirty="0"/>
              <a:t> </a:t>
            </a:r>
            <a:r>
              <a:rPr lang="en-US" sz="2600" dirty="0">
                <a:sym typeface="Symbol" panose="05050102010706020507" pitchFamily="18" charset="2"/>
              </a:rPr>
              <a:t></a:t>
            </a:r>
            <a:r>
              <a:rPr lang="en-US" sz="2600" dirty="0"/>
              <a:t> 0      the distribution is -</a:t>
            </a:r>
            <a:r>
              <a:rPr lang="en-US" sz="2600" dirty="0" err="1"/>
              <a:t>vely</a:t>
            </a:r>
            <a:r>
              <a:rPr lang="en-US" sz="2600" dirty="0"/>
              <a:t> skewed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82250" y="3348024"/>
                <a:ext cx="4086896" cy="98834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𝑆𝑘</m:t>
                      </m:r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50" y="3348024"/>
                <a:ext cx="4086896" cy="988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35273"/>
              </p:ext>
            </p:extLst>
          </p:nvPr>
        </p:nvGraphicFramePr>
        <p:xfrm>
          <a:off x="7000875" y="3318784"/>
          <a:ext cx="33750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1295280" imgH="444240" progId="Equation.3">
                  <p:embed/>
                </p:oleObj>
              </mc:Choice>
              <mc:Fallback>
                <p:oleObj name="Equation" r:id="rId4" imgW="12952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75" y="3318784"/>
                        <a:ext cx="3375025" cy="10175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62560"/>
            <a:ext cx="4445000" cy="41719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336550" defTabSz="835025"/>
            <a:r>
              <a:rPr lang="en-US" altLang="en-US" sz="2800" dirty="0"/>
              <a:t>Describes the extent of </a:t>
            </a:r>
            <a:r>
              <a:rPr lang="en-US" altLang="en-US" sz="2800" dirty="0" err="1"/>
              <a:t>peakedness</a:t>
            </a:r>
            <a:r>
              <a:rPr lang="en-US" altLang="en-US" sz="2800" dirty="0"/>
              <a:t> or flatness of the distribution of the data.</a:t>
            </a:r>
          </a:p>
          <a:p>
            <a:pPr marL="457200" indent="-336550" defTabSz="835025"/>
            <a:r>
              <a:rPr lang="en-US" altLang="en-US" sz="2800" dirty="0"/>
              <a:t>Measured by Coefficient of Kurtosis (K) computed as,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83883" y="5634473"/>
                <a:ext cx="4522414" cy="10177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−3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3" y="5634473"/>
                <a:ext cx="4522414" cy="10177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66" y="1518590"/>
            <a:ext cx="54395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pic>
        <p:nvPicPr>
          <p:cNvPr id="4" name="Picture 2" descr="mesokur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06" y="1653330"/>
            <a:ext cx="3963988" cy="1760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eptokur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4010022"/>
            <a:ext cx="28956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platykur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124322"/>
            <a:ext cx="3429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153401" y="2251076"/>
            <a:ext cx="2028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</a:t>
            </a:r>
            <a:r>
              <a:rPr lang="en-US" altLang="en-US" sz="24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mesokurtic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73412" y="5687165"/>
            <a:ext cx="1592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en-US" sz="2400" i="1" dirty="0">
                <a:latin typeface="Times New Roman" panose="02020603050405020304" pitchFamily="18" charset="0"/>
              </a:rPr>
              <a:t>K </a:t>
            </a:r>
            <a:r>
              <a:rPr lang="en-US" altLang="en-US" sz="2400" dirty="0">
                <a:latin typeface="Times New Roman" panose="02020603050405020304" pitchFamily="18" charset="0"/>
              </a:rPr>
              <a:t>&gt;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leptokurtic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821611" y="5719014"/>
            <a:ext cx="15151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en-US" sz="2400" i="1" dirty="0">
                <a:latin typeface="Times New Roman" panose="02020603050405020304" pitchFamily="18" charset="0"/>
              </a:rPr>
              <a:t>K </a:t>
            </a:r>
            <a:r>
              <a:rPr lang="en-US" altLang="en-US" sz="2400" dirty="0">
                <a:latin typeface="Times New Roman" panose="02020603050405020304" pitchFamily="18" charset="0"/>
              </a:rPr>
              <a:t>&lt; 0</a:t>
            </a:r>
          </a:p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</a:rPr>
              <a:t>platykurtic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2" y="1550052"/>
            <a:ext cx="6229792" cy="4900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Consider the following data:-</a:t>
            </a:r>
          </a:p>
          <a:p>
            <a:pPr marL="0" indent="0">
              <a:buNone/>
            </a:pPr>
            <a:r>
              <a:rPr lang="en-US" dirty="0" smtClean="0"/>
              <a:t>25, 27, 29, 31, 33, 35, 37</a:t>
            </a:r>
          </a:p>
          <a:p>
            <a:pPr marL="0" indent="0">
              <a:buNone/>
            </a:pPr>
            <a:r>
              <a:rPr lang="en-US" dirty="0" smtClean="0"/>
              <a:t>Find Mean, Variance, Coefficient of </a:t>
            </a:r>
            <a:r>
              <a:rPr lang="en-US" dirty="0" err="1" smtClean="0"/>
              <a:t>Skewness</a:t>
            </a:r>
            <a:r>
              <a:rPr lang="en-US" dirty="0"/>
              <a:t> </a:t>
            </a:r>
            <a:r>
              <a:rPr lang="en-US" dirty="0" smtClean="0"/>
              <a:t>and Coefficient of Kurtosis and interpret the results.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603"/>
              </p:ext>
            </p:extLst>
          </p:nvPr>
        </p:nvGraphicFramePr>
        <p:xfrm>
          <a:off x="6808693" y="1889309"/>
          <a:ext cx="4230368" cy="3977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18403"/>
                <a:gridCol w="1311965"/>
              </a:tblGrid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Variance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 smtClean="0">
                          <a:effectLst/>
                        </a:rPr>
                        <a:t>18.67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Standard Deviation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 smtClean="0">
                          <a:effectLst/>
                        </a:rPr>
                        <a:t>4.32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Kurtosis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-1.2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Skewness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Range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Minimum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25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Maximum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37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Sum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217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83617"/>
                  </p:ext>
                </p:extLst>
              </p:nvPr>
            </p:nvGraphicFramePr>
            <p:xfrm>
              <a:off x="1010678" y="1540456"/>
              <a:ext cx="9807575" cy="467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1515"/>
                    <a:gridCol w="1961515"/>
                    <a:gridCol w="1961515"/>
                    <a:gridCol w="1961515"/>
                    <a:gridCol w="1961515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25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27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29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31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33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35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37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217</a:t>
                          </a:r>
                          <a:endParaRPr lang="en-US" sz="2800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112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3136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83617"/>
                  </p:ext>
                </p:extLst>
              </p:nvPr>
            </p:nvGraphicFramePr>
            <p:xfrm>
              <a:off x="1010678" y="1540456"/>
              <a:ext cx="9807575" cy="467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1515"/>
                    <a:gridCol w="1961515"/>
                    <a:gridCol w="1961515"/>
                    <a:gridCol w="1961515"/>
                    <a:gridCol w="1961515"/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1" t="-1149" r="-401242" b="-814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11" t="-1149" r="-301242" b="-814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11" t="-1149" r="-201242" b="-814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311" t="-1149" r="-101242" b="-814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311" t="-1149" r="-1242" b="-814943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25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27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256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29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31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33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35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256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37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</a:t>
                          </a:r>
                        </a:p>
                      </a:txBody>
                      <a:tcPr marL="9525" marR="9525" marT="9525" marB="0" anchor="b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217</a:t>
                          </a:r>
                          <a:endParaRPr lang="en-US" sz="2800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112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3136</a:t>
                          </a:r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387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Number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a set of data, the minimum, first quartile, median, third quartile, and maximum.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</a:rPr>
              <a:t>Minimum, Q1, Median, Q3, Maximum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/ Box &amp; Whisker plot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17" y="1314908"/>
            <a:ext cx="7019365" cy="279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33400" y="4263823"/>
            <a:ext cx="11176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 within box( median) indicates average size of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Length of graph / box indicates variation in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Position of line within box indicates the shape of the data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/>
              <a:t>Line at the center of the box indicates data is </a:t>
            </a:r>
            <a:r>
              <a:rPr lang="en-US" sz="2200" b="1" dirty="0">
                <a:solidFill>
                  <a:srgbClr val="0070C0"/>
                </a:solidFill>
              </a:rPr>
              <a:t>symmetrical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/>
              <a:t>Line above the </a:t>
            </a:r>
            <a:r>
              <a:rPr lang="en-US" sz="2200"/>
              <a:t>center </a:t>
            </a:r>
            <a:r>
              <a:rPr lang="en-US" sz="2200" smtClean="0"/>
              <a:t>of </a:t>
            </a:r>
            <a:r>
              <a:rPr lang="en-US" sz="2200" dirty="0"/>
              <a:t>the box indicates data is </a:t>
            </a:r>
            <a:r>
              <a:rPr lang="en-US" sz="2200" b="1" dirty="0">
                <a:solidFill>
                  <a:srgbClr val="0070C0"/>
                </a:solidFill>
              </a:rPr>
              <a:t>-</a:t>
            </a:r>
            <a:r>
              <a:rPr lang="en-US" sz="2200" b="1" dirty="0" err="1">
                <a:solidFill>
                  <a:srgbClr val="0070C0"/>
                </a:solidFill>
              </a:rPr>
              <a:t>vely</a:t>
            </a:r>
            <a:r>
              <a:rPr lang="en-US" sz="2200" b="1" dirty="0">
                <a:solidFill>
                  <a:srgbClr val="0070C0"/>
                </a:solidFill>
              </a:rPr>
              <a:t> skewed</a:t>
            </a:r>
            <a:endParaRPr lang="en-US" sz="2200" dirty="0">
              <a:solidFill>
                <a:srgbClr val="0070C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/>
              <a:t>Line below the center of the box indicates data is </a:t>
            </a:r>
            <a:r>
              <a:rPr lang="en-US" sz="2200" b="1" dirty="0">
                <a:solidFill>
                  <a:srgbClr val="0070C0"/>
                </a:solidFill>
              </a:rPr>
              <a:t>+</a:t>
            </a:r>
            <a:r>
              <a:rPr lang="en-US" sz="2200" b="1" dirty="0" err="1">
                <a:solidFill>
                  <a:srgbClr val="0070C0"/>
                </a:solidFill>
              </a:rPr>
              <a:t>vely</a:t>
            </a:r>
            <a:r>
              <a:rPr lang="en-US" sz="2200" b="1" dirty="0">
                <a:solidFill>
                  <a:srgbClr val="0070C0"/>
                </a:solidFill>
              </a:rPr>
              <a:t> skewed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of </a:t>
            </a:r>
            <a:r>
              <a:rPr lang="en-GB" dirty="0" smtClean="0"/>
              <a:t>Variation/ Dispersion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521" y="1550051"/>
            <a:ext cx="11523945" cy="4904537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In Statistics, Dispersion (also called variability, scatter, or spread) denotes how stretched or squeezed a distribution is</a:t>
            </a:r>
          </a:p>
          <a:p>
            <a:r>
              <a:rPr lang="en-GB" sz="2800" dirty="0" smtClean="0"/>
              <a:t>Variability is the extant to which data points in a Statistical Distribution or data set diverge from the average, or mean, value as well as the extent to which these data points differ from each other.</a:t>
            </a:r>
          </a:p>
          <a:p>
            <a:r>
              <a:rPr lang="en-GB" sz="2800" dirty="0" smtClean="0"/>
              <a:t>Following are the commonly used measures of variability</a:t>
            </a:r>
          </a:p>
          <a:p>
            <a:pPr lvl="1"/>
            <a:r>
              <a:rPr lang="en-GB" sz="2400" dirty="0" smtClean="0"/>
              <a:t>Variance</a:t>
            </a:r>
          </a:p>
          <a:p>
            <a:pPr lvl="1"/>
            <a:r>
              <a:rPr lang="en-GB" sz="2400" dirty="0" smtClean="0"/>
              <a:t>Standard Deviation</a:t>
            </a:r>
          </a:p>
          <a:p>
            <a:pPr lvl="1"/>
            <a:r>
              <a:rPr lang="en-GB" sz="2400" dirty="0" smtClean="0"/>
              <a:t>Range</a:t>
            </a:r>
          </a:p>
          <a:p>
            <a:pPr lvl="1"/>
            <a:r>
              <a:rPr lang="en-GB" sz="2400" dirty="0" smtClean="0"/>
              <a:t>Inter Quartile Range</a:t>
            </a:r>
          </a:p>
          <a:p>
            <a:pPr lvl="1"/>
            <a:r>
              <a:rPr lang="en-GB" sz="2400" dirty="0" smtClean="0"/>
              <a:t>Semi Inter Quartile Range</a:t>
            </a:r>
          </a:p>
          <a:p>
            <a:pPr lvl="1"/>
            <a:r>
              <a:rPr lang="en-GB" sz="2400" dirty="0" smtClean="0"/>
              <a:t>Mean Deviation</a:t>
            </a:r>
          </a:p>
        </p:txBody>
      </p:sp>
    </p:spTree>
    <p:extLst>
      <p:ext uri="{BB962C8B-B14F-4D97-AF65-F5344CB8AC3E}">
        <p14:creationId xmlns:p14="http://schemas.microsoft.com/office/powerpoint/2010/main" val="30530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50052"/>
            <a:ext cx="11244379" cy="49008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data of marks of 20 students:-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Construct Boxplot of the data and interpret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Minimum	= 20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Q1		= 36.25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Median	= 54.5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Q3		= 73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Maximum	= 94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31775" y="2205316"/>
          <a:ext cx="7328450" cy="927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845"/>
                <a:gridCol w="732845"/>
                <a:gridCol w="732845"/>
                <a:gridCol w="732845"/>
                <a:gridCol w="732845"/>
                <a:gridCol w="732845"/>
                <a:gridCol w="732845"/>
                <a:gridCol w="732845"/>
                <a:gridCol w="732845"/>
                <a:gridCol w="732845"/>
              </a:tblGrid>
              <a:tr h="463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82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42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39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3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93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32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2" y="1550051"/>
            <a:ext cx="6733374" cy="51714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/>
              <a:t>The breaking strength of 20 test pieces of a certain alloy is given as:-</a:t>
            </a:r>
          </a:p>
          <a:p>
            <a:pPr marL="0" indent="0">
              <a:buNone/>
            </a:pPr>
            <a:r>
              <a:rPr lang="en-GB" sz="2600" dirty="0" smtClean="0">
                <a:solidFill>
                  <a:srgbClr val="FF0000"/>
                </a:solidFill>
              </a:rPr>
              <a:t>95, 97, 96, 73, 78, 95, 89, 68, 82, 79, 69, 67, 83, 94, 87, 93</a:t>
            </a:r>
            <a:r>
              <a:rPr lang="en-GB" sz="2600" dirty="0">
                <a:solidFill>
                  <a:srgbClr val="FF0000"/>
                </a:solidFill>
              </a:rPr>
              <a:t>, 103, </a:t>
            </a:r>
            <a:r>
              <a:rPr lang="en-GB" sz="2600" dirty="0" smtClean="0">
                <a:solidFill>
                  <a:srgbClr val="FF0000"/>
                </a:solidFill>
              </a:rPr>
              <a:t>108, 117</a:t>
            </a:r>
            <a:r>
              <a:rPr lang="en-GB" sz="2600" dirty="0">
                <a:solidFill>
                  <a:srgbClr val="FF0000"/>
                </a:solidFill>
              </a:rPr>
              <a:t>, 130</a:t>
            </a:r>
            <a:endParaRPr lang="en-GB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800" dirty="0" smtClean="0"/>
              <a:t>Calculate the average breaking strength of the alloy and the standard deviation. Calculate the percentage of observations lying within the limits:-</a:t>
            </a:r>
          </a:p>
          <a:p>
            <a:pPr marL="0" indent="0">
              <a:buNone/>
            </a:pPr>
            <a:r>
              <a:rPr lang="en-GB" sz="2800" dirty="0" smtClean="0"/>
              <a:t>(</a:t>
            </a:r>
            <a:r>
              <a:rPr lang="en-GB" sz="2800" dirty="0" err="1" smtClean="0"/>
              <a:t>i</a:t>
            </a:r>
            <a:r>
              <a:rPr lang="en-GB" sz="2800" dirty="0" smtClean="0"/>
              <a:t>)	Mean ± S</a:t>
            </a:r>
          </a:p>
          <a:p>
            <a:pPr marL="0" indent="0">
              <a:buNone/>
            </a:pPr>
            <a:r>
              <a:rPr lang="en-GB" sz="2800" dirty="0" smtClean="0"/>
              <a:t>(ii)	Mean </a:t>
            </a:r>
            <a:r>
              <a:rPr lang="en-GB" sz="2800" dirty="0"/>
              <a:t>± </a:t>
            </a:r>
            <a:r>
              <a:rPr lang="en-GB" sz="2800" dirty="0" smtClean="0"/>
              <a:t>2S</a:t>
            </a:r>
          </a:p>
          <a:p>
            <a:pPr marL="0" indent="0">
              <a:buNone/>
            </a:pPr>
            <a:r>
              <a:rPr lang="en-GB" sz="2800" dirty="0" smtClean="0"/>
              <a:t>(iii)	Mean </a:t>
            </a:r>
            <a:r>
              <a:rPr lang="en-GB" sz="2800" dirty="0"/>
              <a:t>± </a:t>
            </a:r>
            <a:r>
              <a:rPr lang="en-GB" sz="2800" dirty="0" smtClean="0"/>
              <a:t>3S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25786" y="1565817"/>
            <a:ext cx="4768395" cy="19498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</a:rPr>
              <a:t>Mean		90.15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Variance		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30000" dirty="0" smtClean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= 269.08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SD			S = 16.4</a:t>
            </a:r>
          </a:p>
        </p:txBody>
      </p:sp>
    </p:spTree>
    <p:extLst>
      <p:ext uri="{BB962C8B-B14F-4D97-AF65-F5344CB8AC3E}">
        <p14:creationId xmlns:p14="http://schemas.microsoft.com/office/powerpoint/2010/main" val="22859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0760" cy="416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5" y="0"/>
            <a:ext cx="5926999" cy="416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94139" y="4461641"/>
            <a:ext cx="11335406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Characteristics of Normal Curve</a:t>
            </a:r>
            <a:r>
              <a:rPr lang="en-US" sz="2800" dirty="0" smtClean="0"/>
              <a:t>: About</a:t>
            </a:r>
            <a:r>
              <a:rPr lang="en-US" sz="2800" dirty="0"/>
              <a:t> </a:t>
            </a:r>
            <a:r>
              <a:rPr lang="en-US" sz="2800" b="1" dirty="0"/>
              <a:t>68 percent</a:t>
            </a:r>
            <a:r>
              <a:rPr lang="en-US" sz="2800" dirty="0"/>
              <a:t> of </a:t>
            </a:r>
            <a:r>
              <a:rPr lang="en-US" sz="2800" dirty="0" smtClean="0"/>
              <a:t>the observations fall </a:t>
            </a:r>
            <a:r>
              <a:rPr lang="en-US" sz="2800" dirty="0"/>
              <a:t>between plus and minus one </a:t>
            </a:r>
            <a:r>
              <a:rPr lang="en-US" sz="2800" dirty="0" smtClean="0"/>
              <a:t>SD from </a:t>
            </a:r>
            <a:r>
              <a:rPr lang="en-US" sz="2800" dirty="0"/>
              <a:t>the mean; about </a:t>
            </a:r>
            <a:r>
              <a:rPr lang="en-US" sz="2800" b="1" dirty="0"/>
              <a:t>95 percent</a:t>
            </a:r>
            <a:r>
              <a:rPr lang="en-US" sz="2800" dirty="0"/>
              <a:t> fall between plus and minus two </a:t>
            </a:r>
            <a:r>
              <a:rPr lang="en-US" sz="2800" dirty="0" smtClean="0"/>
              <a:t>SD from </a:t>
            </a:r>
            <a:r>
              <a:rPr lang="en-US" sz="2800" dirty="0"/>
              <a:t>the mean; and about </a:t>
            </a:r>
            <a:r>
              <a:rPr lang="en-US" sz="2800" b="1" dirty="0"/>
              <a:t>99 percent</a:t>
            </a:r>
            <a:r>
              <a:rPr lang="en-US" sz="2800" dirty="0"/>
              <a:t> fall between plus and minus three </a:t>
            </a:r>
            <a:r>
              <a:rPr lang="en-US" sz="2800" dirty="0" smtClean="0"/>
              <a:t>SD from </a:t>
            </a:r>
            <a:r>
              <a:rPr lang="en-US" sz="2800" dirty="0"/>
              <a:t>the mean.</a:t>
            </a:r>
          </a:p>
        </p:txBody>
      </p:sp>
    </p:spTree>
    <p:extLst>
      <p:ext uri="{BB962C8B-B14F-4D97-AF65-F5344CB8AC3E}">
        <p14:creationId xmlns:p14="http://schemas.microsoft.com/office/powerpoint/2010/main" val="7024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standardized variable </a:t>
                </a:r>
                <a:r>
                  <a:rPr lang="en-US" i="1" dirty="0"/>
                  <a:t>(sometimes called a z-score or a standard score)</a:t>
                </a:r>
                <a:r>
                  <a:rPr lang="en-US" dirty="0"/>
                  <a:t> is a variable that has been rescaled to have a mean of zero and a standard deviation of one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u="sng" dirty="0" smtClean="0"/>
                  <a:t>Example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Consider the following data</a:t>
                </a:r>
                <a:r>
                  <a:rPr lang="en-US" dirty="0" smtClean="0"/>
                  <a:t>:- 25, 26, 23, 25, 45, 45, 58, 58, 50, 25. Calculate its mean and variance and make a standardized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Verify that the Mean and Variance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zero and 1 respectively.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22" t="-2612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7201514"/>
                  </p:ext>
                </p:extLst>
              </p:nvPr>
            </p:nvGraphicFramePr>
            <p:xfrm>
              <a:off x="1117928" y="1741396"/>
              <a:ext cx="4047766" cy="43792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36378"/>
                    <a:gridCol w="1136378"/>
                    <a:gridCol w="1775010"/>
                  </a:tblGrid>
                  <a:tr h="7597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-1.0275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0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1" u="none" strike="noStrike" dirty="0" smtClean="0">
                              <a:effectLst/>
                            </a:rPr>
                            <a:t>1918</a:t>
                          </a:r>
                          <a:endParaRPr lang="en-US" sz="20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7201514"/>
                  </p:ext>
                </p:extLst>
              </p:nvPr>
            </p:nvGraphicFramePr>
            <p:xfrm>
              <a:off x="1117928" y="1741396"/>
              <a:ext cx="4047766" cy="43792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36378"/>
                    <a:gridCol w="1136378"/>
                    <a:gridCol w="1775010"/>
                  </a:tblGrid>
                  <a:tr h="75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535" t="-800" r="-256684" b="-4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101075" t="-800" r="-158065" b="-4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128082" t="-800" r="-685" b="-496000"/>
                          </a:stretch>
                        </a:blipFill>
                      </a:tcPr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-1.0275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0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1" u="none" strike="noStrike" dirty="0" smtClean="0">
                              <a:effectLst/>
                            </a:rPr>
                            <a:t>1918</a:t>
                          </a:r>
                          <a:endParaRPr lang="en-US" sz="20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734316"/>
                  </p:ext>
                </p:extLst>
              </p:nvPr>
            </p:nvGraphicFramePr>
            <p:xfrm>
              <a:off x="5194612" y="1741396"/>
              <a:ext cx="1775010" cy="43625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75010"/>
                  </a:tblGrid>
                  <a:tr h="64991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-1.0275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1" u="none" strike="noStrike" dirty="0">
                              <a:effectLst/>
                            </a:rPr>
                            <a:t>0.00</a:t>
                          </a:r>
                          <a:endParaRPr lang="en-US" sz="20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734316"/>
                  </p:ext>
                </p:extLst>
              </p:nvPr>
            </p:nvGraphicFramePr>
            <p:xfrm>
              <a:off x="5194612" y="1741396"/>
              <a:ext cx="1775010" cy="43625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75010"/>
                  </a:tblGrid>
                  <a:tr h="7430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342" t="-820" r="-685" b="-508197"/>
                          </a:stretch>
                        </a:blipFill>
                      </a:tcPr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-1.0275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0.4795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0.8220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-0.8905</a:t>
                          </a:r>
                        </a:p>
                      </a:txBody>
                      <a:tcPr marL="9525" marR="9525" marT="9525" marB="0" anchor="b"/>
                    </a:tc>
                  </a:tr>
                  <a:tr h="32904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1" i="1" u="none" strike="noStrike" dirty="0">
                              <a:effectLst/>
                            </a:rPr>
                            <a:t>0.00</a:t>
                          </a:r>
                          <a:endParaRPr lang="en-US" sz="2000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54788" y="2007204"/>
                <a:ext cx="2716306" cy="28623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=14.598</m:t>
                      </m:r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88" y="2007204"/>
                <a:ext cx="2716306" cy="28623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Variance is the measure of the spread between observations in a dataset.</a:t>
                </a:r>
              </a:p>
              <a:p>
                <a:r>
                  <a:rPr lang="en-US" dirty="0" smtClean="0"/>
                  <a:t>The variance measures the distance of all the observations from their mean.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2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28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6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85800" y="3797300"/>
            <a:ext cx="3517900" cy="787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Variance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5124102"/>
            <a:ext cx="3517900" cy="787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Variance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the positive square root of the Variance</a:t>
                </a: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6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68234" y="2800507"/>
            <a:ext cx="3517900" cy="11183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Standard Deviation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234" y="4624084"/>
            <a:ext cx="3517900" cy="11183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Standard Deviation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655"/>
            <a:ext cx="65913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105795"/>
              </p:ext>
            </p:extLst>
          </p:nvPr>
        </p:nvGraphicFramePr>
        <p:xfrm>
          <a:off x="7363382" y="53163"/>
          <a:ext cx="1048129" cy="38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29"/>
              </a:tblGrid>
              <a:tr h="376467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</a:tr>
              <a:tr h="37646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</a:tr>
              <a:tr h="407839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548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05193" y="6248025"/>
            <a:ext cx="4870585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0424" y="4218713"/>
                <a:ext cx="2661562" cy="595163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nary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𝟓𝟒𝟖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𝟔𝟖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424" y="4218713"/>
                <a:ext cx="2661562" cy="5951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664615"/>
                  </p:ext>
                </p:extLst>
              </p:nvPr>
            </p:nvGraphicFramePr>
            <p:xfrm>
              <a:off x="8426041" y="59323"/>
              <a:ext cx="1643869" cy="3865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3869"/>
                  </a:tblGrid>
                  <a:tr h="376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-1.5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</a:tr>
                  <a:tr h="4078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664615"/>
                  </p:ext>
                </p:extLst>
              </p:nvPr>
            </p:nvGraphicFramePr>
            <p:xfrm>
              <a:off x="8426041" y="59323"/>
              <a:ext cx="1643869" cy="3865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3869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0" t="-1538" r="-1852" b="-912308"/>
                          </a:stretch>
                        </a:blipFill>
                      </a:tcPr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-1.5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258516"/>
                  </p:ext>
                </p:extLst>
              </p:nvPr>
            </p:nvGraphicFramePr>
            <p:xfrm>
              <a:off x="10091986" y="53703"/>
              <a:ext cx="1721957" cy="3872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957"/>
                  </a:tblGrid>
                  <a:tr h="382807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𝟔𝟖</m:t>
                                    </m:r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</a:tr>
                  <a:tr h="4078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400" b="1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166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258516"/>
                  </p:ext>
                </p:extLst>
              </p:nvPr>
            </p:nvGraphicFramePr>
            <p:xfrm>
              <a:off x="10091986" y="53703"/>
              <a:ext cx="1721957" cy="3872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957"/>
                  </a:tblGrid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" t="-1515" r="-1767" b="-898485"/>
                          </a:stretch>
                        </a:blipFill>
                      </a:tcPr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/>
                    </a:tc>
                  </a:tr>
                  <a:tr h="37646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30.25</a:t>
                          </a:r>
                        </a:p>
                      </a:txBody>
                      <a:tcPr marL="9525" marR="9525" marT="9525" marB="0" anchor="b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400" b="1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166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57200" y="1483175"/>
            <a:ext cx="61341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Consider the following data of yield </a:t>
            </a:r>
            <a:r>
              <a:rPr lang="en-US" sz="2800" dirty="0"/>
              <a:t>of wheat</a:t>
            </a:r>
            <a:r>
              <a:rPr lang="en-US" sz="2800" dirty="0" smtClean="0"/>
              <a:t> (in </a:t>
            </a:r>
            <a:r>
              <a:rPr lang="en-US" sz="2800" dirty="0" err="1" smtClean="0"/>
              <a:t>kgs</a:t>
            </a:r>
            <a:r>
              <a:rPr lang="en-US" sz="2800" dirty="0" smtClean="0"/>
              <a:t>) from 8 experimental plots.</a:t>
            </a:r>
          </a:p>
          <a:p>
            <a:r>
              <a:rPr lang="en-US" sz="3200" dirty="0" smtClean="0"/>
              <a:t>	65, 71, 67, 75, 63, 69, 75, 63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Find the average, variance and the standard deviation of the yield.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63382" y="4933737"/>
                <a:ext cx="4571508" cy="717889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GB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𝟏𝟔𝟔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82" y="4933737"/>
                <a:ext cx="4571508" cy="717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362413" y="5889080"/>
                <a:ext cx="2494914" cy="43640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𝟕𝟏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413" y="5889080"/>
                <a:ext cx="2494914" cy="4364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 &amp; Coefficient of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R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ange</a:t>
                </a:r>
                <a:r>
                  <a:rPr lang="en-US" dirty="0" smtClean="0"/>
                  <a:t> R is defined as the difference between the largest and the smallest observations in a dataset.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Coefficient of Dispersion</a:t>
                </a:r>
                <a:r>
                  <a:rPr lang="en-US" dirty="0" smtClean="0"/>
                  <a:t> 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Coefficient of Range </a:t>
                </a:r>
                <a:r>
                  <a:rPr lang="en-US" dirty="0" smtClean="0"/>
                  <a:t>is defined as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6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8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marks obtained by 9 students are given below:-</a:t>
            </a:r>
          </a:p>
          <a:p>
            <a:pPr marL="0" indent="0" algn="ctr">
              <a:buNone/>
            </a:pPr>
            <a:r>
              <a:rPr lang="en-US" sz="3600" dirty="0" smtClean="0"/>
              <a:t>45, 32, 37, 46, 39, 36, 41, 48, 36</a:t>
            </a:r>
          </a:p>
          <a:p>
            <a:pPr marL="0" indent="0">
              <a:buNone/>
            </a:pPr>
            <a:r>
              <a:rPr lang="en-US" sz="3600" dirty="0" smtClean="0"/>
              <a:t>Find the range and the Coefficient of Range.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Maximum </a:t>
            </a:r>
            <a:r>
              <a:rPr lang="en-US" sz="3600" dirty="0" err="1" smtClean="0">
                <a:solidFill>
                  <a:srgbClr val="FF0000"/>
                </a:solidFill>
              </a:rPr>
              <a:t>Obs</a:t>
            </a:r>
            <a:r>
              <a:rPr lang="en-US" sz="3600" dirty="0" smtClean="0">
                <a:solidFill>
                  <a:srgbClr val="FF0000"/>
                </a:solidFill>
              </a:rPr>
              <a:t> is 48 and Minimum 32, therefore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Range = 16 marks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Co-efficient of Range = 0.2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Inter Quartile Range / Quartile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521" y="1550052"/>
                <a:ext cx="11523945" cy="483498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inter quartile range (IQR) is a measure of dispersion, defined as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Semi Inter Quartile Range or Quartile Deviation (QD)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Co-efficient of Quartile </a:t>
                </a:r>
                <a:r>
                  <a:rPr lang="en-US" dirty="0"/>
                  <a:t>Deviation (QD)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521" y="1550052"/>
                <a:ext cx="11523945" cy="4834982"/>
              </a:xfrm>
              <a:blipFill rotWithShape="0">
                <a:blip r:embed="rId2"/>
                <a:stretch>
                  <a:fillRect l="-1216" t="-2648" r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Mean Deviation OR Average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deviation (M.D.) of a set of data is defined as the arithmetic mean of the deviations measured either from the mean or from the median,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4000" dirty="0" smtClean="0"/>
                  <a:t>  </a:t>
                </a:r>
                <a:r>
                  <a:rPr lang="en-US" dirty="0" smtClean="0"/>
                  <a:t>OR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𝑚𝑒𝑑𝑖𝑎𝑛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Co-efficient of Mean Deviation</a:t>
                </a:r>
                <a:r>
                  <a:rPr lang="en-US" dirty="0"/>
                  <a:t> </a:t>
                </a:r>
                <a:r>
                  <a:rPr lang="en-US" dirty="0" smtClean="0"/>
                  <a:t>is given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𝐶𝑜𝑒𝑓𝑓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</m:oMath>
                </a14:m>
                <a:r>
                  <a:rPr lang="en-US" sz="4400" dirty="0"/>
                  <a:t>  </a:t>
                </a:r>
                <a:r>
                  <a:rPr lang="en-US" dirty="0"/>
                  <a:t>OR</a:t>
                </a:r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𝑀𝑒𝑑𝑖𝑎𝑛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6" t="-261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965</Words>
  <Application>Microsoft Office PowerPoint</Application>
  <PresentationFormat>Widescreen</PresentationFormat>
  <Paragraphs>306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Baskerville Old Face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Measures of Variation</vt:lpstr>
      <vt:lpstr>Measures of Variation/ Dispersion</vt:lpstr>
      <vt:lpstr>Variance</vt:lpstr>
      <vt:lpstr>Standard Deviation</vt:lpstr>
      <vt:lpstr>Example</vt:lpstr>
      <vt:lpstr>The Range &amp; Coefficient of Range</vt:lpstr>
      <vt:lpstr>Example</vt:lpstr>
      <vt:lpstr>Semi Inter Quartile Range / Quartile Deviation</vt:lpstr>
      <vt:lpstr>The Mean Deviation OR Average Deviation</vt:lpstr>
      <vt:lpstr>Co-efficient of Variation (CV)</vt:lpstr>
      <vt:lpstr>Example</vt:lpstr>
      <vt:lpstr>Types of Distribution</vt:lpstr>
      <vt:lpstr>Measures of Skewness</vt:lpstr>
      <vt:lpstr>Measures of Kurtosis</vt:lpstr>
      <vt:lpstr>Interpretation</vt:lpstr>
      <vt:lpstr>Example</vt:lpstr>
      <vt:lpstr>How to do it…</vt:lpstr>
      <vt:lpstr>Five Number Summary</vt:lpstr>
      <vt:lpstr>Boxplot / Box &amp; Whisker plot</vt:lpstr>
      <vt:lpstr>Example</vt:lpstr>
      <vt:lpstr>Question</vt:lpstr>
      <vt:lpstr>PowerPoint Presentation</vt:lpstr>
      <vt:lpstr>Standardized Variable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Aysha Kiran</dc:creator>
  <cp:lastModifiedBy>Muhammad Usman</cp:lastModifiedBy>
  <cp:revision>81</cp:revision>
  <dcterms:created xsi:type="dcterms:W3CDTF">2016-12-10T05:11:52Z</dcterms:created>
  <dcterms:modified xsi:type="dcterms:W3CDTF">2018-03-28T08:12:31Z</dcterms:modified>
</cp:coreProperties>
</file>