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7" r:id="rId5"/>
    <p:sldId id="262" r:id="rId6"/>
    <p:sldId id="264" r:id="rId7"/>
    <p:sldId id="259" r:id="rId8"/>
    <p:sldId id="261" r:id="rId9"/>
    <p:sldId id="265" r:id="rId10"/>
    <p:sldId id="260" r:id="rId11"/>
    <p:sldId id="268" r:id="rId12"/>
    <p:sldId id="269" r:id="rId13"/>
    <p:sldId id="270" r:id="rId14"/>
    <p:sldId id="271" r:id="rId15"/>
    <p:sldId id="272" r:id="rId16"/>
    <p:sldId id="273"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152774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6A1113-BCD9-4834-8397-26AB52E7D011}"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57998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120313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54112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3128017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1788654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1429420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258424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22759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323271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75712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6A1113-BCD9-4834-8397-26AB52E7D011}"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345485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A1113-BCD9-4834-8397-26AB52E7D011}"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191259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356724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759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D6A1113-BCD9-4834-8397-26AB52E7D011}" type="datetimeFigureOut">
              <a:rPr lang="en-US" smtClean="0"/>
              <a:t>5/13/2022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375693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6A1113-BCD9-4834-8397-26AB52E7D011}"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601CB-8CB6-4DDB-94CC-8634502485D7}" type="slidenum">
              <a:rPr lang="en-US" smtClean="0"/>
              <a:t>‹#›</a:t>
            </a:fld>
            <a:endParaRPr lang="en-US"/>
          </a:p>
        </p:txBody>
      </p:sp>
    </p:spTree>
    <p:extLst>
      <p:ext uri="{BB962C8B-B14F-4D97-AF65-F5344CB8AC3E}">
        <p14:creationId xmlns:p14="http://schemas.microsoft.com/office/powerpoint/2010/main" val="301060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6A1113-BCD9-4834-8397-26AB52E7D011}" type="datetimeFigureOut">
              <a:rPr lang="en-US" smtClean="0"/>
              <a:t>5/13/2022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0601CB-8CB6-4DDB-94CC-8634502485D7}" type="slidenum">
              <a:rPr lang="en-US" smtClean="0"/>
              <a:t>‹#›</a:t>
            </a:fld>
            <a:endParaRPr lang="en-US"/>
          </a:p>
        </p:txBody>
      </p:sp>
    </p:spTree>
    <p:extLst>
      <p:ext uri="{BB962C8B-B14F-4D97-AF65-F5344CB8AC3E}">
        <p14:creationId xmlns:p14="http://schemas.microsoft.com/office/powerpoint/2010/main" val="42338198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1F0D-9042-12FB-99F3-EC50E2665BE5}"/>
              </a:ext>
            </a:extLst>
          </p:cNvPr>
          <p:cNvSpPr>
            <a:spLocks noGrp="1"/>
          </p:cNvSpPr>
          <p:nvPr>
            <p:ph type="ctrTitle"/>
          </p:nvPr>
        </p:nvSpPr>
        <p:spPr/>
        <p:txBody>
          <a:bodyPr/>
          <a:lstStyle/>
          <a:p>
            <a:r>
              <a:rPr lang="en-US" dirty="0"/>
              <a:t>DIP PRESENTATION</a:t>
            </a:r>
            <a:br>
              <a:rPr lang="en-US" dirty="0"/>
            </a:br>
            <a:r>
              <a:rPr lang="en-US" dirty="0"/>
              <a:t>						BSCS 6</a:t>
            </a:r>
            <a:r>
              <a:rPr lang="en-US" baseline="30000" dirty="0"/>
              <a:t>TH</a:t>
            </a:r>
            <a:r>
              <a:rPr lang="en-US" dirty="0"/>
              <a:t> </a:t>
            </a:r>
          </a:p>
        </p:txBody>
      </p:sp>
      <p:sp>
        <p:nvSpPr>
          <p:cNvPr id="3" name="Subtitle 2">
            <a:extLst>
              <a:ext uri="{FF2B5EF4-FFF2-40B4-BE49-F238E27FC236}">
                <a16:creationId xmlns:a16="http://schemas.microsoft.com/office/drawing/2014/main" id="{EC159756-9A41-76D8-CB11-66AF5473DC91}"/>
              </a:ext>
            </a:extLst>
          </p:cNvPr>
          <p:cNvSpPr>
            <a:spLocks noGrp="1"/>
          </p:cNvSpPr>
          <p:nvPr>
            <p:ph type="subTitle" idx="1"/>
          </p:nvPr>
        </p:nvSpPr>
        <p:spPr/>
        <p:txBody>
          <a:bodyPr/>
          <a:lstStyle/>
          <a:p>
            <a:pPr algn="ctr"/>
            <a:r>
              <a:rPr lang="en-US" dirty="0"/>
              <a:t>JAHANZAIB Babar		2019-ag-6055</a:t>
            </a:r>
          </a:p>
          <a:p>
            <a:pPr algn="ctr"/>
            <a:r>
              <a:rPr lang="en-US" dirty="0"/>
              <a:t>MUHAMMAD Zain		2019-ag-6079</a:t>
            </a:r>
          </a:p>
        </p:txBody>
      </p:sp>
    </p:spTree>
    <p:extLst>
      <p:ext uri="{BB962C8B-B14F-4D97-AF65-F5344CB8AC3E}">
        <p14:creationId xmlns:p14="http://schemas.microsoft.com/office/powerpoint/2010/main" val="100457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5B80-F7E8-2B1E-B8B1-678A7E4115B3}"/>
              </a:ext>
            </a:extLst>
          </p:cNvPr>
          <p:cNvSpPr>
            <a:spLocks noGrp="1"/>
          </p:cNvSpPr>
          <p:nvPr>
            <p:ph type="title"/>
          </p:nvPr>
        </p:nvSpPr>
        <p:spPr/>
        <p:txBody>
          <a:bodyPr/>
          <a:lstStyle/>
          <a:p>
            <a:r>
              <a:rPr lang="en-US" dirty="0"/>
              <a:t>TRANSFORMATION FUNCTION</a:t>
            </a:r>
          </a:p>
        </p:txBody>
      </p:sp>
      <p:sp>
        <p:nvSpPr>
          <p:cNvPr id="3" name="Content Placeholder 2">
            <a:extLst>
              <a:ext uri="{FF2B5EF4-FFF2-40B4-BE49-F238E27FC236}">
                <a16:creationId xmlns:a16="http://schemas.microsoft.com/office/drawing/2014/main" id="{CBE1E49F-EA6B-6238-B02E-BD08581915F1}"/>
              </a:ext>
            </a:extLst>
          </p:cNvPr>
          <p:cNvSpPr>
            <a:spLocks noGrp="1"/>
          </p:cNvSpPr>
          <p:nvPr>
            <p:ph idx="1"/>
          </p:nvPr>
        </p:nvSpPr>
        <p:spPr/>
        <p:txBody>
          <a:bodyPr/>
          <a:lstStyle/>
          <a:p>
            <a:r>
              <a:rPr lang="en-US" dirty="0"/>
              <a:t>The transformation function used in image negative is:</a:t>
            </a:r>
          </a:p>
          <a:p>
            <a:pPr marL="0" indent="0">
              <a:buNone/>
            </a:pPr>
            <a:r>
              <a:rPr lang="en-US" dirty="0"/>
              <a:t>	s = T( r ) = (L – 1) – r</a:t>
            </a:r>
          </a:p>
          <a:p>
            <a:pPr marL="0" indent="0">
              <a:buNone/>
            </a:pPr>
            <a:r>
              <a:rPr lang="en-US" dirty="0"/>
              <a:t>	WHERE 	L  - 1 is the max intensity value,</a:t>
            </a:r>
          </a:p>
          <a:p>
            <a:pPr marL="0" indent="0">
              <a:buNone/>
            </a:pPr>
            <a:r>
              <a:rPr lang="en-US" dirty="0"/>
              <a:t>	s is the output pixel value and</a:t>
            </a:r>
          </a:p>
          <a:p>
            <a:pPr marL="0" indent="0">
              <a:buNone/>
            </a:pPr>
            <a:r>
              <a:rPr lang="en-US" dirty="0"/>
              <a:t>	r is the input pixel value</a:t>
            </a:r>
          </a:p>
        </p:txBody>
      </p:sp>
    </p:spTree>
    <p:extLst>
      <p:ext uri="{BB962C8B-B14F-4D97-AF65-F5344CB8AC3E}">
        <p14:creationId xmlns:p14="http://schemas.microsoft.com/office/powerpoint/2010/main" val="284581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7A36-6BFD-8FCC-489A-57773F014B8D}"/>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0A9DD07C-3A7A-51AB-8FA4-06AD40CEC3BF}"/>
              </a:ext>
            </a:extLst>
          </p:cNvPr>
          <p:cNvSpPr>
            <a:spLocks noGrp="1"/>
          </p:cNvSpPr>
          <p:nvPr>
            <p:ph idx="1"/>
          </p:nvPr>
        </p:nvSpPr>
        <p:spPr/>
        <p:txBody>
          <a:bodyPr/>
          <a:lstStyle/>
          <a:p>
            <a:r>
              <a:rPr lang="en-US" dirty="0"/>
              <a:t>Read RGB color image into the MATLAB environment using MATLAB inbuilt function </a:t>
            </a:r>
            <a:r>
              <a:rPr lang="en-US" dirty="0" err="1"/>
              <a:t>imread</a:t>
            </a:r>
            <a:r>
              <a:rPr lang="en-US" dirty="0"/>
              <a:t>()</a:t>
            </a:r>
          </a:p>
        </p:txBody>
      </p:sp>
    </p:spTree>
    <p:extLst>
      <p:ext uri="{BB962C8B-B14F-4D97-AF65-F5344CB8AC3E}">
        <p14:creationId xmlns:p14="http://schemas.microsoft.com/office/powerpoint/2010/main" val="30774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B252-FE54-3195-2D08-7D827CA374D3}"/>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CB6343DC-CA8E-4DDA-4B99-BCA9884ACC6D}"/>
              </a:ext>
            </a:extLst>
          </p:cNvPr>
          <p:cNvSpPr>
            <a:spLocks noGrp="1"/>
          </p:cNvSpPr>
          <p:nvPr>
            <p:ph idx="1"/>
          </p:nvPr>
        </p:nvSpPr>
        <p:spPr/>
        <p:txBody>
          <a:bodyPr/>
          <a:lstStyle/>
          <a:p>
            <a:r>
              <a:rPr lang="en-US" dirty="0"/>
              <a:t>Calculate the levels of the image, for example an 8-bit image has 256 levels</a:t>
            </a:r>
          </a:p>
        </p:txBody>
      </p:sp>
    </p:spTree>
    <p:extLst>
      <p:ext uri="{BB962C8B-B14F-4D97-AF65-F5344CB8AC3E}">
        <p14:creationId xmlns:p14="http://schemas.microsoft.com/office/powerpoint/2010/main" val="143790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DBFC-84A1-6BFC-CD29-8B2643E2AE3D}"/>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8F1D00D6-C261-9184-2AEC-FF2EE79EF2DF}"/>
              </a:ext>
            </a:extLst>
          </p:cNvPr>
          <p:cNvSpPr>
            <a:spLocks noGrp="1"/>
          </p:cNvSpPr>
          <p:nvPr>
            <p:ph idx="1"/>
          </p:nvPr>
        </p:nvSpPr>
        <p:spPr/>
        <p:txBody>
          <a:bodyPr/>
          <a:lstStyle/>
          <a:p>
            <a:r>
              <a:rPr lang="en-US" dirty="0"/>
              <a:t>Use the formula stated below on every pixel of the image to get corresponding negative pixel value.</a:t>
            </a:r>
          </a:p>
          <a:p>
            <a:pPr marL="0" indent="0">
              <a:buNone/>
            </a:pPr>
            <a:r>
              <a:rPr lang="en-US" dirty="0"/>
              <a:t>						s = T( r ) = (L – 1) – r</a:t>
            </a:r>
          </a:p>
          <a:p>
            <a:pPr marL="0" indent="0">
              <a:buNone/>
            </a:pPr>
            <a:endParaRPr lang="en-US" dirty="0"/>
          </a:p>
        </p:txBody>
      </p:sp>
    </p:spTree>
    <p:extLst>
      <p:ext uri="{BB962C8B-B14F-4D97-AF65-F5344CB8AC3E}">
        <p14:creationId xmlns:p14="http://schemas.microsoft.com/office/powerpoint/2010/main" val="413561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D1A2-7B41-D4A0-4B4A-0B4140CE543B}"/>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A83F373F-D56C-0FDA-472F-EE80D1C89A82}"/>
              </a:ext>
            </a:extLst>
          </p:cNvPr>
          <p:cNvSpPr>
            <a:spLocks noGrp="1"/>
          </p:cNvSpPr>
          <p:nvPr>
            <p:ph idx="1"/>
          </p:nvPr>
        </p:nvSpPr>
        <p:spPr/>
        <p:txBody>
          <a:bodyPr/>
          <a:lstStyle/>
          <a:p>
            <a:r>
              <a:rPr lang="en-US" dirty="0"/>
              <a:t>Convert each RGB pixel value at location (</a:t>
            </a:r>
            <a:r>
              <a:rPr lang="en-US" dirty="0" err="1"/>
              <a:t>i,j</a:t>
            </a:r>
            <a:r>
              <a:rPr lang="en-US" dirty="0"/>
              <a:t>) to its negative image values and assign it to the corresponding location (</a:t>
            </a:r>
            <a:r>
              <a:rPr lang="en-US" dirty="0" err="1"/>
              <a:t>i,j</a:t>
            </a:r>
            <a:r>
              <a:rPr lang="en-US" dirty="0"/>
              <a:t>) of another matrix.</a:t>
            </a:r>
          </a:p>
        </p:txBody>
      </p:sp>
    </p:spTree>
    <p:extLst>
      <p:ext uri="{BB962C8B-B14F-4D97-AF65-F5344CB8AC3E}">
        <p14:creationId xmlns:p14="http://schemas.microsoft.com/office/powerpoint/2010/main" val="218745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D63A-F427-E11A-A95F-CE1600542043}"/>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F5D95EC4-CBE3-9C5E-4C46-A7F1808890BC}"/>
              </a:ext>
            </a:extLst>
          </p:cNvPr>
          <p:cNvSpPr>
            <a:spLocks noGrp="1"/>
          </p:cNvSpPr>
          <p:nvPr>
            <p:ph idx="1"/>
          </p:nvPr>
        </p:nvSpPr>
        <p:spPr/>
        <p:txBody>
          <a:bodyPr/>
          <a:lstStyle/>
          <a:p>
            <a:r>
              <a:rPr lang="en-US" dirty="0"/>
              <a:t>Display the negative image using MATLAB in-built </a:t>
            </a:r>
            <a:r>
              <a:rPr lang="en-US" dirty="0" err="1"/>
              <a:t>imshow</a:t>
            </a:r>
            <a:r>
              <a:rPr lang="en-US" dirty="0"/>
              <a:t>() function.</a:t>
            </a:r>
          </a:p>
        </p:txBody>
      </p:sp>
    </p:spTree>
    <p:extLst>
      <p:ext uri="{BB962C8B-B14F-4D97-AF65-F5344CB8AC3E}">
        <p14:creationId xmlns:p14="http://schemas.microsoft.com/office/powerpoint/2010/main" val="98459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733A-0830-ABF9-6F04-014EA852F1E0}"/>
              </a:ext>
            </a:extLst>
          </p:cNvPr>
          <p:cNvSpPr>
            <a:spLocks noGrp="1"/>
          </p:cNvSpPr>
          <p:nvPr>
            <p:ph type="title"/>
          </p:nvPr>
        </p:nvSpPr>
        <p:spPr/>
        <p:txBody>
          <a:bodyPr/>
          <a:lstStyle/>
          <a:p>
            <a:r>
              <a:rPr lang="en-US" dirty="0"/>
              <a:t>ALGORITHM</a:t>
            </a:r>
          </a:p>
        </p:txBody>
      </p:sp>
      <p:pic>
        <p:nvPicPr>
          <p:cNvPr id="9" name="Content Placeholder 8">
            <a:extLst>
              <a:ext uri="{FF2B5EF4-FFF2-40B4-BE49-F238E27FC236}">
                <a16:creationId xmlns:a16="http://schemas.microsoft.com/office/drawing/2014/main" id="{32E0240B-3435-326E-407E-95DC75BD4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663" y="2052638"/>
            <a:ext cx="8120418" cy="4195762"/>
          </a:xfrm>
        </p:spPr>
      </p:pic>
    </p:spTree>
    <p:extLst>
      <p:ext uri="{BB962C8B-B14F-4D97-AF65-F5344CB8AC3E}">
        <p14:creationId xmlns:p14="http://schemas.microsoft.com/office/powerpoint/2010/main" val="12023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778F-8F98-CB19-1512-C3CAFA327445}"/>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51F0E67F-8D7B-1925-D8C2-095B21861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38484"/>
            <a:ext cx="12228282" cy="3445874"/>
          </a:xfrm>
        </p:spPr>
      </p:pic>
    </p:spTree>
    <p:extLst>
      <p:ext uri="{BB962C8B-B14F-4D97-AF65-F5344CB8AC3E}">
        <p14:creationId xmlns:p14="http://schemas.microsoft.com/office/powerpoint/2010/main" val="188424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E291-10DC-37E1-19D1-9FCDEEBA558C}"/>
              </a:ext>
            </a:extLst>
          </p:cNvPr>
          <p:cNvSpPr>
            <a:spLocks noGrp="1"/>
          </p:cNvSpPr>
          <p:nvPr>
            <p:ph type="title"/>
          </p:nvPr>
        </p:nvSpPr>
        <p:spPr/>
        <p:txBody>
          <a:bodyPr/>
          <a:lstStyle/>
          <a:p>
            <a:r>
              <a:rPr lang="en-US" dirty="0"/>
              <a:t>IMAGE NEGATIVE</a:t>
            </a:r>
          </a:p>
        </p:txBody>
      </p:sp>
      <p:sp>
        <p:nvSpPr>
          <p:cNvPr id="3" name="Content Placeholder 2">
            <a:extLst>
              <a:ext uri="{FF2B5EF4-FFF2-40B4-BE49-F238E27FC236}">
                <a16:creationId xmlns:a16="http://schemas.microsoft.com/office/drawing/2014/main" id="{F2E632AA-98D1-A6C4-01B4-FA66D0894514}"/>
              </a:ext>
            </a:extLst>
          </p:cNvPr>
          <p:cNvSpPr>
            <a:spLocks noGrp="1"/>
          </p:cNvSpPr>
          <p:nvPr>
            <p:ph idx="1"/>
          </p:nvPr>
        </p:nvSpPr>
        <p:spPr/>
        <p:txBody>
          <a:bodyPr/>
          <a:lstStyle/>
          <a:p>
            <a:r>
              <a:rPr lang="en-US" dirty="0"/>
              <a:t>A negative of an image is an image where its lightest areas appears as darkest and the darkest areas appear as lightest.</a:t>
            </a:r>
          </a:p>
          <a:p>
            <a:endParaRPr lang="en-US" dirty="0"/>
          </a:p>
        </p:txBody>
      </p:sp>
    </p:spTree>
    <p:extLst>
      <p:ext uri="{BB962C8B-B14F-4D97-AF65-F5344CB8AC3E}">
        <p14:creationId xmlns:p14="http://schemas.microsoft.com/office/powerpoint/2010/main" val="224942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CC39-EC2A-BB2A-2AB8-C29E3972CC57}"/>
              </a:ext>
            </a:extLst>
          </p:cNvPr>
          <p:cNvSpPr>
            <a:spLocks noGrp="1"/>
          </p:cNvSpPr>
          <p:nvPr>
            <p:ph type="title"/>
          </p:nvPr>
        </p:nvSpPr>
        <p:spPr/>
        <p:txBody>
          <a:bodyPr/>
          <a:lstStyle/>
          <a:p>
            <a:r>
              <a:rPr lang="en-US" dirty="0"/>
              <a:t>IMAGE NEGATIVE</a:t>
            </a:r>
          </a:p>
        </p:txBody>
      </p:sp>
      <p:sp>
        <p:nvSpPr>
          <p:cNvPr id="3" name="Content Placeholder 2">
            <a:extLst>
              <a:ext uri="{FF2B5EF4-FFF2-40B4-BE49-F238E27FC236}">
                <a16:creationId xmlns:a16="http://schemas.microsoft.com/office/drawing/2014/main" id="{D0EC7DD0-222F-8736-0094-E54270E29798}"/>
              </a:ext>
            </a:extLst>
          </p:cNvPr>
          <p:cNvSpPr>
            <a:spLocks noGrp="1"/>
          </p:cNvSpPr>
          <p:nvPr>
            <p:ph idx="1"/>
          </p:nvPr>
        </p:nvSpPr>
        <p:spPr/>
        <p:txBody>
          <a:bodyPr/>
          <a:lstStyle/>
          <a:p>
            <a:r>
              <a:rPr lang="en-US" dirty="0"/>
              <a:t>The appearance change from lightest to darkest and darkest to lightest is basically done in gray scale image and refers to the change of pixel intensity values from highest to lowest and lowest to highest.</a:t>
            </a:r>
          </a:p>
        </p:txBody>
      </p:sp>
    </p:spTree>
    <p:extLst>
      <p:ext uri="{BB962C8B-B14F-4D97-AF65-F5344CB8AC3E}">
        <p14:creationId xmlns:p14="http://schemas.microsoft.com/office/powerpoint/2010/main" val="352870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3A58-5BC4-B7AB-02C8-4BA910B2F276}"/>
              </a:ext>
            </a:extLst>
          </p:cNvPr>
          <p:cNvSpPr>
            <a:spLocks noGrp="1"/>
          </p:cNvSpPr>
          <p:nvPr>
            <p:ph type="title"/>
          </p:nvPr>
        </p:nvSpPr>
        <p:spPr/>
        <p:txBody>
          <a:bodyPr/>
          <a:lstStyle/>
          <a:p>
            <a:r>
              <a:rPr lang="en-US" dirty="0"/>
              <a:t>NEGATIVE OF GRAYSCALE IMAGE</a:t>
            </a:r>
          </a:p>
        </p:txBody>
      </p:sp>
      <p:pic>
        <p:nvPicPr>
          <p:cNvPr id="5" name="Content Placeholder 4">
            <a:extLst>
              <a:ext uri="{FF2B5EF4-FFF2-40B4-BE49-F238E27FC236}">
                <a16:creationId xmlns:a16="http://schemas.microsoft.com/office/drawing/2014/main" id="{B1CD901A-B238-C225-DA25-175C37751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4575" y="2416969"/>
            <a:ext cx="6524625" cy="3467100"/>
          </a:xfrm>
        </p:spPr>
      </p:pic>
    </p:spTree>
    <p:extLst>
      <p:ext uri="{BB962C8B-B14F-4D97-AF65-F5344CB8AC3E}">
        <p14:creationId xmlns:p14="http://schemas.microsoft.com/office/powerpoint/2010/main" val="256815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8190-8F76-A358-6648-1211CD6359BC}"/>
              </a:ext>
            </a:extLst>
          </p:cNvPr>
          <p:cNvSpPr>
            <a:spLocks noGrp="1"/>
          </p:cNvSpPr>
          <p:nvPr>
            <p:ph type="title"/>
          </p:nvPr>
        </p:nvSpPr>
        <p:spPr/>
        <p:txBody>
          <a:bodyPr/>
          <a:lstStyle/>
          <a:p>
            <a:r>
              <a:rPr lang="en-US" dirty="0"/>
              <a:t>IMAGE NEGATIVE</a:t>
            </a:r>
          </a:p>
        </p:txBody>
      </p:sp>
      <p:sp>
        <p:nvSpPr>
          <p:cNvPr id="3" name="Content Placeholder 2">
            <a:extLst>
              <a:ext uri="{FF2B5EF4-FFF2-40B4-BE49-F238E27FC236}">
                <a16:creationId xmlns:a16="http://schemas.microsoft.com/office/drawing/2014/main" id="{8DE1B9D9-67D4-9F93-65E3-CA2F8FDA2B17}"/>
              </a:ext>
            </a:extLst>
          </p:cNvPr>
          <p:cNvSpPr>
            <a:spLocks noGrp="1"/>
          </p:cNvSpPr>
          <p:nvPr>
            <p:ph idx="1"/>
          </p:nvPr>
        </p:nvSpPr>
        <p:spPr/>
        <p:txBody>
          <a:bodyPr/>
          <a:lstStyle/>
          <a:p>
            <a:r>
              <a:rPr lang="en-US" dirty="0"/>
              <a:t>The negative of an image is achieved by replacing the intensity ‘</a:t>
            </a:r>
            <a:r>
              <a:rPr lang="en-US" dirty="0" err="1"/>
              <a:t>i</a:t>
            </a:r>
            <a:r>
              <a:rPr lang="en-US" dirty="0"/>
              <a:t>’ in the original image by ‘i-1’, i.e. the darkest pixels will become the brightest and the brightest pixels will become the darkest. </a:t>
            </a:r>
          </a:p>
          <a:p>
            <a:endParaRPr lang="en-US" dirty="0"/>
          </a:p>
          <a:p>
            <a:endParaRPr lang="en-US" dirty="0"/>
          </a:p>
        </p:txBody>
      </p:sp>
    </p:spTree>
    <p:extLst>
      <p:ext uri="{BB962C8B-B14F-4D97-AF65-F5344CB8AC3E}">
        <p14:creationId xmlns:p14="http://schemas.microsoft.com/office/powerpoint/2010/main" val="51081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4667-9033-B773-362A-0DD3AA325B4F}"/>
              </a:ext>
            </a:extLst>
          </p:cNvPr>
          <p:cNvSpPr>
            <a:spLocks noGrp="1"/>
          </p:cNvSpPr>
          <p:nvPr>
            <p:ph type="title"/>
          </p:nvPr>
        </p:nvSpPr>
        <p:spPr/>
        <p:txBody>
          <a:bodyPr/>
          <a:lstStyle/>
          <a:p>
            <a:r>
              <a:rPr lang="en-US" dirty="0"/>
              <a:t>IMAGE NEGATIVE</a:t>
            </a:r>
          </a:p>
        </p:txBody>
      </p:sp>
      <p:sp>
        <p:nvSpPr>
          <p:cNvPr id="3" name="Content Placeholder 2">
            <a:extLst>
              <a:ext uri="{FF2B5EF4-FFF2-40B4-BE49-F238E27FC236}">
                <a16:creationId xmlns:a16="http://schemas.microsoft.com/office/drawing/2014/main" id="{1EBC3C60-A176-028E-B604-97FC4176CCA7}"/>
              </a:ext>
            </a:extLst>
          </p:cNvPr>
          <p:cNvSpPr>
            <a:spLocks noGrp="1"/>
          </p:cNvSpPr>
          <p:nvPr>
            <p:ph idx="1"/>
          </p:nvPr>
        </p:nvSpPr>
        <p:spPr/>
        <p:txBody>
          <a:bodyPr/>
          <a:lstStyle/>
          <a:p>
            <a:r>
              <a:rPr lang="en-US" dirty="0"/>
              <a:t>Image negative is produced by subtracting each pixel from the maximum intensity value.</a:t>
            </a:r>
          </a:p>
          <a:p>
            <a:endParaRPr lang="en-US" dirty="0"/>
          </a:p>
        </p:txBody>
      </p:sp>
    </p:spTree>
    <p:extLst>
      <p:ext uri="{BB962C8B-B14F-4D97-AF65-F5344CB8AC3E}">
        <p14:creationId xmlns:p14="http://schemas.microsoft.com/office/powerpoint/2010/main" val="9346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5F33-6E90-67BA-6745-DBC8642BBD4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8F27F6F-3532-E282-B772-A416AF6EE594}"/>
              </a:ext>
            </a:extLst>
          </p:cNvPr>
          <p:cNvSpPr>
            <a:spLocks noGrp="1"/>
          </p:cNvSpPr>
          <p:nvPr>
            <p:ph idx="1"/>
          </p:nvPr>
        </p:nvSpPr>
        <p:spPr/>
        <p:txBody>
          <a:bodyPr/>
          <a:lstStyle/>
          <a:p>
            <a:r>
              <a:rPr lang="en-US" dirty="0"/>
              <a:t>In an 8-bit grayscale image, the max intensity value is 255, thus each pixel is subtracted from 255 to produce the output image.</a:t>
            </a:r>
          </a:p>
        </p:txBody>
      </p:sp>
    </p:spTree>
    <p:extLst>
      <p:ext uri="{BB962C8B-B14F-4D97-AF65-F5344CB8AC3E}">
        <p14:creationId xmlns:p14="http://schemas.microsoft.com/office/powerpoint/2010/main" val="11799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737E-C9DB-AA86-00FA-EDEAF1D071E7}"/>
              </a:ext>
            </a:extLst>
          </p:cNvPr>
          <p:cNvSpPr>
            <a:spLocks noGrp="1"/>
          </p:cNvSpPr>
          <p:nvPr>
            <p:ph type="title"/>
          </p:nvPr>
        </p:nvSpPr>
        <p:spPr/>
        <p:txBody>
          <a:bodyPr/>
          <a:lstStyle/>
          <a:p>
            <a:r>
              <a:rPr lang="en-US" dirty="0"/>
              <a:t>IMAGE NEGATIVE</a:t>
            </a:r>
          </a:p>
        </p:txBody>
      </p:sp>
      <p:sp>
        <p:nvSpPr>
          <p:cNvPr id="3" name="Content Placeholder 2">
            <a:extLst>
              <a:ext uri="{FF2B5EF4-FFF2-40B4-BE49-F238E27FC236}">
                <a16:creationId xmlns:a16="http://schemas.microsoft.com/office/drawing/2014/main" id="{21B03041-84B9-1BE4-035C-5939BA3B9055}"/>
              </a:ext>
            </a:extLst>
          </p:cNvPr>
          <p:cNvSpPr>
            <a:spLocks noGrp="1"/>
          </p:cNvSpPr>
          <p:nvPr>
            <p:ph idx="1"/>
          </p:nvPr>
        </p:nvSpPr>
        <p:spPr/>
        <p:txBody>
          <a:bodyPr/>
          <a:lstStyle/>
          <a:p>
            <a:r>
              <a:rPr lang="en-US" dirty="0"/>
              <a:t>In case of color image, different color is represented as negative of different colors according to their intensity values.</a:t>
            </a:r>
          </a:p>
        </p:txBody>
      </p:sp>
    </p:spTree>
    <p:extLst>
      <p:ext uri="{BB962C8B-B14F-4D97-AF65-F5344CB8AC3E}">
        <p14:creationId xmlns:p14="http://schemas.microsoft.com/office/powerpoint/2010/main" val="153979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1555-3DA9-0F12-A25C-CD3C4DCA922C}"/>
              </a:ext>
            </a:extLst>
          </p:cNvPr>
          <p:cNvSpPr>
            <a:spLocks noGrp="1"/>
          </p:cNvSpPr>
          <p:nvPr>
            <p:ph type="title"/>
          </p:nvPr>
        </p:nvSpPr>
        <p:spPr/>
        <p:txBody>
          <a:bodyPr/>
          <a:lstStyle/>
          <a:p>
            <a:r>
              <a:rPr lang="en-US" dirty="0"/>
              <a:t>NEGATIVE OF COLOR IMAGE</a:t>
            </a:r>
          </a:p>
        </p:txBody>
      </p:sp>
      <p:pic>
        <p:nvPicPr>
          <p:cNvPr id="5" name="Content Placeholder 4">
            <a:extLst>
              <a:ext uri="{FF2B5EF4-FFF2-40B4-BE49-F238E27FC236}">
                <a16:creationId xmlns:a16="http://schemas.microsoft.com/office/drawing/2014/main" id="{2497226B-C8C7-9719-0746-8BB415421F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72346"/>
            <a:ext cx="8947150" cy="3956346"/>
          </a:xfrm>
        </p:spPr>
      </p:pic>
    </p:spTree>
    <p:extLst>
      <p:ext uri="{BB962C8B-B14F-4D97-AF65-F5344CB8AC3E}">
        <p14:creationId xmlns:p14="http://schemas.microsoft.com/office/powerpoint/2010/main" val="1481754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34</TotalTime>
  <Words>373</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DIP PRESENTATION       BSCS 6TH </vt:lpstr>
      <vt:lpstr>IMAGE NEGATIVE</vt:lpstr>
      <vt:lpstr>IMAGE NEGATIVE</vt:lpstr>
      <vt:lpstr>NEGATIVE OF GRAYSCALE IMAGE</vt:lpstr>
      <vt:lpstr>IMAGE NEGATIVE</vt:lpstr>
      <vt:lpstr>IMAGE NEGATIVE</vt:lpstr>
      <vt:lpstr>Example</vt:lpstr>
      <vt:lpstr>IMAGE NEGATIVE</vt:lpstr>
      <vt:lpstr>NEGATIVE OF COLOR IMAGE</vt:lpstr>
      <vt:lpstr>TRANSFORMATION FUNCTION</vt:lpstr>
      <vt:lpstr>ALGORITHM</vt:lpstr>
      <vt:lpstr>ALGORITHM</vt:lpstr>
      <vt:lpstr>ALGORITHM</vt:lpstr>
      <vt:lpstr>ALGORITHM</vt:lpstr>
      <vt:lpstr>ALGORITHM</vt:lpstr>
      <vt:lpstr>ALGORITHM</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 PRESENTATION       BSCS 6TH </dc:title>
  <dc:creator>Ahtesham Sarwar ag-6068</dc:creator>
  <cp:lastModifiedBy>Ahtesham Sarwar ag-6068</cp:lastModifiedBy>
  <cp:revision>1</cp:revision>
  <dcterms:created xsi:type="dcterms:W3CDTF">2022-05-13T06:50:34Z</dcterms:created>
  <dcterms:modified xsi:type="dcterms:W3CDTF">2022-05-13T07:24:38Z</dcterms:modified>
</cp:coreProperties>
</file>