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1"/>
  </p:notesMasterIdLst>
  <p:sldIdLst>
    <p:sldId id="288" r:id="rId2"/>
    <p:sldId id="289" r:id="rId3"/>
    <p:sldId id="290" r:id="rId4"/>
    <p:sldId id="291" r:id="rId5"/>
    <p:sldId id="259" r:id="rId6"/>
    <p:sldId id="260" r:id="rId7"/>
    <p:sldId id="287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378" y="-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2B540-D38C-4AAD-B513-23D83AEF67A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0C199-9B24-45AE-9DAB-82C09D83B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0C199-9B24-45AE-9DAB-82C09D83BBB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C7B5-8493-46F8-9AA7-8DA44E164FC7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142D-8D04-462B-A068-A4C3A8540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C7B5-8493-46F8-9AA7-8DA44E164FC7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142D-8D04-462B-A068-A4C3A8540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C7B5-8493-46F8-9AA7-8DA44E164FC7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142D-8D04-462B-A068-A4C3A8540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C7B5-8493-46F8-9AA7-8DA44E164FC7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142D-8D04-462B-A068-A4C3A8540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C7B5-8493-46F8-9AA7-8DA44E164FC7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F01142D-8D04-462B-A068-A4C3A8540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C7B5-8493-46F8-9AA7-8DA44E164FC7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142D-8D04-462B-A068-A4C3A8540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C7B5-8493-46F8-9AA7-8DA44E164FC7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142D-8D04-462B-A068-A4C3A8540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C7B5-8493-46F8-9AA7-8DA44E164FC7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142D-8D04-462B-A068-A4C3A8540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C7B5-8493-46F8-9AA7-8DA44E164FC7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142D-8D04-462B-A068-A4C3A8540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C7B5-8493-46F8-9AA7-8DA44E164FC7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142D-8D04-462B-A068-A4C3A8540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C7B5-8493-46F8-9AA7-8DA44E164FC7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142D-8D04-462B-A068-A4C3A8540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740C7B5-8493-46F8-9AA7-8DA44E164FC7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01142D-8D04-462B-A068-A4C3A8540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7.png"/><Relationship Id="rId1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6.png"/><Relationship Id="rId17" Type="http://schemas.openxmlformats.org/officeDocument/2006/relationships/image" Target="../media/image14.png"/><Relationship Id="rId2" Type="http://schemas.openxmlformats.org/officeDocument/2006/relationships/image" Target="../media/image10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5.png"/><Relationship Id="rId5" Type="http://schemas.openxmlformats.org/officeDocument/2006/relationships/image" Target="../media/image20.png"/><Relationship Id="rId15" Type="http://schemas.openxmlformats.org/officeDocument/2006/relationships/image" Target="../media/image11.png"/><Relationship Id="rId10" Type="http://schemas.openxmlformats.org/officeDocument/2006/relationships/image" Target="../media/image4.png"/><Relationship Id="rId19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8.png"/><Relationship Id="rId21" Type="http://schemas.openxmlformats.org/officeDocument/2006/relationships/image" Target="../media/image16.png"/><Relationship Id="rId7" Type="http://schemas.openxmlformats.org/officeDocument/2006/relationships/image" Target="../media/image21.png"/><Relationship Id="rId12" Type="http://schemas.openxmlformats.org/officeDocument/2006/relationships/image" Target="../media/image6.png"/><Relationship Id="rId17" Type="http://schemas.openxmlformats.org/officeDocument/2006/relationships/image" Target="../media/image12.png"/><Relationship Id="rId2" Type="http://schemas.openxmlformats.org/officeDocument/2006/relationships/image" Target="../media/image10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5" Type="http://schemas.openxmlformats.org/officeDocument/2006/relationships/image" Target="../media/image9.png"/><Relationship Id="rId10" Type="http://schemas.openxmlformats.org/officeDocument/2006/relationships/image" Target="../media/image3.png"/><Relationship Id="rId19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9.png"/><Relationship Id="rId1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7.png"/><Relationship Id="rId17" Type="http://schemas.openxmlformats.org/officeDocument/2006/relationships/image" Target="../media/image15.png"/><Relationship Id="rId2" Type="http://schemas.openxmlformats.org/officeDocument/2006/relationships/image" Target="../media/image10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6.png"/><Relationship Id="rId5" Type="http://schemas.openxmlformats.org/officeDocument/2006/relationships/image" Target="../media/image19.png"/><Relationship Id="rId1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6.png"/><Relationship Id="rId1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5.png"/><Relationship Id="rId17" Type="http://schemas.openxmlformats.org/officeDocument/2006/relationships/image" Target="../media/image12.png"/><Relationship Id="rId2" Type="http://schemas.openxmlformats.org/officeDocument/2006/relationships/image" Target="../media/image10.png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4.png"/><Relationship Id="rId5" Type="http://schemas.openxmlformats.org/officeDocument/2006/relationships/image" Target="../media/image19.png"/><Relationship Id="rId15" Type="http://schemas.openxmlformats.org/officeDocument/2006/relationships/image" Target="../media/image9.png"/><Relationship Id="rId10" Type="http://schemas.openxmlformats.org/officeDocument/2006/relationships/image" Target="../media/image3.png"/><Relationship Id="rId19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1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8.png"/><Relationship Id="rId21" Type="http://schemas.openxmlformats.org/officeDocument/2006/relationships/image" Target="../media/image16.png"/><Relationship Id="rId7" Type="http://schemas.openxmlformats.org/officeDocument/2006/relationships/image" Target="../media/image21.png"/><Relationship Id="rId12" Type="http://schemas.openxmlformats.org/officeDocument/2006/relationships/image" Target="../media/image6.png"/><Relationship Id="rId17" Type="http://schemas.openxmlformats.org/officeDocument/2006/relationships/image" Target="../media/image12.png"/><Relationship Id="rId2" Type="http://schemas.openxmlformats.org/officeDocument/2006/relationships/image" Target="../media/image10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5" Type="http://schemas.openxmlformats.org/officeDocument/2006/relationships/image" Target="../media/image9.png"/><Relationship Id="rId10" Type="http://schemas.openxmlformats.org/officeDocument/2006/relationships/image" Target="../media/image3.png"/><Relationship Id="rId19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9.png"/><Relationship Id="rId1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7.png"/><Relationship Id="rId17" Type="http://schemas.openxmlformats.org/officeDocument/2006/relationships/image" Target="../media/image15.png"/><Relationship Id="rId2" Type="http://schemas.openxmlformats.org/officeDocument/2006/relationships/image" Target="../media/image10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6.png"/><Relationship Id="rId5" Type="http://schemas.openxmlformats.org/officeDocument/2006/relationships/image" Target="../media/image20.png"/><Relationship Id="rId1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Applications</a:t>
            </a:r>
            <a:r>
              <a:rPr lang="en-US" sz="4800" b="1" dirty="0" smtClean="0"/>
              <a:t> </a:t>
            </a:r>
            <a:r>
              <a:rPr lang="en-US" sz="4800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of Logic</a:t>
            </a:r>
            <a:endParaRPr lang="en-US" sz="4800" b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6600"/>
            <a:ext cx="8534400" cy="1752600"/>
          </a:xfrm>
        </p:spPr>
        <p:txBody>
          <a:bodyPr/>
          <a:lstStyle/>
          <a:p>
            <a:pPr eaLnBrk="1" hangingPunct="1"/>
            <a:r>
              <a:rPr lang="de-AT" dirty="0" smtClean="0"/>
              <a:t>Lecture </a:t>
            </a:r>
            <a:r>
              <a:rPr lang="de-AT" dirty="0" smtClean="0"/>
              <a:t>7</a:t>
            </a:r>
            <a:endParaRPr lang="de-A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33528" y="217627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528" y="217627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956" y="402183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956" y="402183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" y="1801367"/>
            <a:ext cx="155129" cy="188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920" y="1801367"/>
            <a:ext cx="155129" cy="188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8264" y="1420367"/>
            <a:ext cx="165417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8264" y="1420367"/>
            <a:ext cx="165417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8264" y="9037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8264" y="9037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28223" y="489203"/>
            <a:ext cx="119974" cy="1478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28223" y="489203"/>
            <a:ext cx="119974" cy="1478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44" y="1801367"/>
            <a:ext cx="124968" cy="12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549396"/>
            <a:ext cx="138684" cy="4815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4215" y="1850136"/>
            <a:ext cx="11430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4215" y="1850136"/>
            <a:ext cx="11430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816" y="4482083"/>
            <a:ext cx="190499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816" y="4482083"/>
            <a:ext cx="190499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5628132"/>
            <a:ext cx="71628" cy="12161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7304" y="486765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7304" y="486765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9372" y="5422392"/>
            <a:ext cx="374904" cy="1426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9976" y="5945124"/>
            <a:ext cx="152400" cy="912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2648" y="52471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2648" y="52471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2648" y="5763768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2648" y="5763768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0560" y="6330696"/>
            <a:ext cx="417576" cy="5181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50036" y="6240043"/>
            <a:ext cx="149751" cy="1287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50036" y="6240043"/>
            <a:ext cx="149751" cy="1287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532108" y="5693664"/>
            <a:ext cx="298703" cy="11551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939016" y="6595871"/>
            <a:ext cx="24383" cy="2529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98473" y="1819275"/>
            <a:ext cx="0" cy="2716911"/>
          </a:xfrm>
          <a:custGeom>
            <a:avLst/>
            <a:gdLst/>
            <a:ahLst/>
            <a:cxnLst/>
            <a:rect l="l" t="t" r="r" b="b"/>
            <a:pathLst>
              <a:path h="2716911">
                <a:moveTo>
                  <a:pt x="0" y="0"/>
                </a:moveTo>
                <a:lnTo>
                  <a:pt x="0" y="27169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46935" y="1819275"/>
            <a:ext cx="0" cy="2716911"/>
          </a:xfrm>
          <a:custGeom>
            <a:avLst/>
            <a:gdLst/>
            <a:ahLst/>
            <a:cxnLst/>
            <a:rect l="l" t="t" r="r" b="b"/>
            <a:pathLst>
              <a:path h="2716911">
                <a:moveTo>
                  <a:pt x="0" y="0"/>
                </a:moveTo>
                <a:lnTo>
                  <a:pt x="0" y="27169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45536" y="1819275"/>
            <a:ext cx="0" cy="2716911"/>
          </a:xfrm>
          <a:custGeom>
            <a:avLst/>
            <a:gdLst/>
            <a:ahLst/>
            <a:cxnLst/>
            <a:rect l="l" t="t" r="r" b="b"/>
            <a:pathLst>
              <a:path h="2716911">
                <a:moveTo>
                  <a:pt x="0" y="0"/>
                </a:moveTo>
                <a:lnTo>
                  <a:pt x="0" y="27169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949573" y="1819275"/>
            <a:ext cx="0" cy="2716911"/>
          </a:xfrm>
          <a:custGeom>
            <a:avLst/>
            <a:gdLst/>
            <a:ahLst/>
            <a:cxnLst/>
            <a:rect l="l" t="t" r="r" b="b"/>
            <a:pathLst>
              <a:path h="2716911">
                <a:moveTo>
                  <a:pt x="0" y="0"/>
                </a:moveTo>
                <a:lnTo>
                  <a:pt x="0" y="27169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89118" y="1819275"/>
            <a:ext cx="0" cy="2716911"/>
          </a:xfrm>
          <a:custGeom>
            <a:avLst/>
            <a:gdLst/>
            <a:ahLst/>
            <a:cxnLst/>
            <a:rect l="l" t="t" r="r" b="b"/>
            <a:pathLst>
              <a:path h="2716911">
                <a:moveTo>
                  <a:pt x="0" y="0"/>
                </a:moveTo>
                <a:lnTo>
                  <a:pt x="0" y="27169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14183" y="1819275"/>
            <a:ext cx="0" cy="2716911"/>
          </a:xfrm>
          <a:custGeom>
            <a:avLst/>
            <a:gdLst/>
            <a:ahLst/>
            <a:cxnLst/>
            <a:rect l="l" t="t" r="r" b="b"/>
            <a:pathLst>
              <a:path h="2716911">
                <a:moveTo>
                  <a:pt x="0" y="0"/>
                </a:moveTo>
                <a:lnTo>
                  <a:pt x="0" y="27169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1850" y="2366517"/>
            <a:ext cx="10386441" cy="0"/>
          </a:xfrm>
          <a:custGeom>
            <a:avLst/>
            <a:gdLst/>
            <a:ahLst/>
            <a:cxnLst/>
            <a:rect l="l" t="t" r="r" b="b"/>
            <a:pathLst>
              <a:path w="10386441">
                <a:moveTo>
                  <a:pt x="0" y="0"/>
                </a:moveTo>
                <a:lnTo>
                  <a:pt x="103864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31850" y="2907284"/>
            <a:ext cx="10386441" cy="0"/>
          </a:xfrm>
          <a:custGeom>
            <a:avLst/>
            <a:gdLst/>
            <a:ahLst/>
            <a:cxnLst/>
            <a:rect l="l" t="t" r="r" b="b"/>
            <a:pathLst>
              <a:path w="10386441">
                <a:moveTo>
                  <a:pt x="0" y="0"/>
                </a:moveTo>
                <a:lnTo>
                  <a:pt x="103864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1850" y="3448177"/>
            <a:ext cx="10386441" cy="0"/>
          </a:xfrm>
          <a:custGeom>
            <a:avLst/>
            <a:gdLst/>
            <a:ahLst/>
            <a:cxnLst/>
            <a:rect l="l" t="t" r="r" b="b"/>
            <a:pathLst>
              <a:path w="10386441">
                <a:moveTo>
                  <a:pt x="0" y="0"/>
                </a:moveTo>
                <a:lnTo>
                  <a:pt x="103864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1850" y="3988943"/>
            <a:ext cx="10386441" cy="0"/>
          </a:xfrm>
          <a:custGeom>
            <a:avLst/>
            <a:gdLst/>
            <a:ahLst/>
            <a:cxnLst/>
            <a:rect l="l" t="t" r="r" b="b"/>
            <a:pathLst>
              <a:path w="10386441">
                <a:moveTo>
                  <a:pt x="0" y="0"/>
                </a:moveTo>
                <a:lnTo>
                  <a:pt x="103864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8200" y="1819275"/>
            <a:ext cx="0" cy="2716911"/>
          </a:xfrm>
          <a:custGeom>
            <a:avLst/>
            <a:gdLst/>
            <a:ahLst/>
            <a:cxnLst/>
            <a:rect l="l" t="t" r="r" b="b"/>
            <a:pathLst>
              <a:path h="2716911">
                <a:moveTo>
                  <a:pt x="0" y="0"/>
                </a:moveTo>
                <a:lnTo>
                  <a:pt x="0" y="27169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211941" y="1819275"/>
            <a:ext cx="0" cy="2716911"/>
          </a:xfrm>
          <a:custGeom>
            <a:avLst/>
            <a:gdLst/>
            <a:ahLst/>
            <a:cxnLst/>
            <a:rect l="l" t="t" r="r" b="b"/>
            <a:pathLst>
              <a:path h="2716911">
                <a:moveTo>
                  <a:pt x="0" y="0"/>
                </a:moveTo>
                <a:lnTo>
                  <a:pt x="0" y="27169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31850" y="1825625"/>
            <a:ext cx="10386441" cy="0"/>
          </a:xfrm>
          <a:custGeom>
            <a:avLst/>
            <a:gdLst/>
            <a:ahLst/>
            <a:cxnLst/>
            <a:rect l="l" t="t" r="r" b="b"/>
            <a:pathLst>
              <a:path w="10386441">
                <a:moveTo>
                  <a:pt x="0" y="0"/>
                </a:moveTo>
                <a:lnTo>
                  <a:pt x="103864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31850" y="4529836"/>
            <a:ext cx="10386441" cy="0"/>
          </a:xfrm>
          <a:custGeom>
            <a:avLst/>
            <a:gdLst/>
            <a:ahLst/>
            <a:cxnLst/>
            <a:rect l="l" t="t" r="r" b="b"/>
            <a:pathLst>
              <a:path w="10386441">
                <a:moveTo>
                  <a:pt x="0" y="0"/>
                </a:moveTo>
                <a:lnTo>
                  <a:pt x="103864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17648" y="1952244"/>
            <a:ext cx="267462" cy="76200"/>
          </a:xfrm>
          <a:custGeom>
            <a:avLst/>
            <a:gdLst/>
            <a:ahLst/>
            <a:cxnLst/>
            <a:rect l="l" t="t" r="r" b="b"/>
            <a:pathLst>
              <a:path w="267462" h="76200">
                <a:moveTo>
                  <a:pt x="203962" y="44450"/>
                </a:moveTo>
                <a:lnTo>
                  <a:pt x="191261" y="44450"/>
                </a:lnTo>
                <a:lnTo>
                  <a:pt x="191262" y="76200"/>
                </a:lnTo>
                <a:lnTo>
                  <a:pt x="267462" y="38100"/>
                </a:lnTo>
                <a:lnTo>
                  <a:pt x="203962" y="44450"/>
                </a:lnTo>
                <a:close/>
              </a:path>
              <a:path w="267462" h="76200">
                <a:moveTo>
                  <a:pt x="203962" y="31750"/>
                </a:moveTo>
                <a:lnTo>
                  <a:pt x="191262" y="0"/>
                </a:lnTo>
                <a:lnTo>
                  <a:pt x="191261" y="31750"/>
                </a:lnTo>
                <a:lnTo>
                  <a:pt x="203962" y="31750"/>
                </a:lnTo>
                <a:close/>
              </a:path>
              <a:path w="267462" h="76200">
                <a:moveTo>
                  <a:pt x="0" y="31750"/>
                </a:moveTo>
                <a:lnTo>
                  <a:pt x="0" y="44450"/>
                </a:lnTo>
                <a:lnTo>
                  <a:pt x="203962" y="44450"/>
                </a:lnTo>
                <a:lnTo>
                  <a:pt x="267462" y="38100"/>
                </a:lnTo>
                <a:lnTo>
                  <a:pt x="191262" y="0"/>
                </a:lnTo>
                <a:lnTo>
                  <a:pt x="203962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155047" y="1970532"/>
            <a:ext cx="360553" cy="76200"/>
          </a:xfrm>
          <a:custGeom>
            <a:avLst/>
            <a:gdLst/>
            <a:ahLst/>
            <a:cxnLst/>
            <a:rect l="l" t="t" r="r" b="b"/>
            <a:pathLst>
              <a:path w="360553" h="76200">
                <a:moveTo>
                  <a:pt x="297053" y="44450"/>
                </a:moveTo>
                <a:lnTo>
                  <a:pt x="284352" y="44450"/>
                </a:lnTo>
                <a:lnTo>
                  <a:pt x="284353" y="76200"/>
                </a:lnTo>
                <a:lnTo>
                  <a:pt x="360553" y="38100"/>
                </a:lnTo>
                <a:lnTo>
                  <a:pt x="297053" y="44450"/>
                </a:lnTo>
                <a:close/>
              </a:path>
              <a:path w="360553" h="76200">
                <a:moveTo>
                  <a:pt x="297053" y="31750"/>
                </a:moveTo>
                <a:lnTo>
                  <a:pt x="284353" y="0"/>
                </a:lnTo>
                <a:lnTo>
                  <a:pt x="284352" y="31750"/>
                </a:lnTo>
                <a:lnTo>
                  <a:pt x="297053" y="31750"/>
                </a:lnTo>
                <a:close/>
              </a:path>
              <a:path w="360553" h="76200">
                <a:moveTo>
                  <a:pt x="0" y="31750"/>
                </a:moveTo>
                <a:lnTo>
                  <a:pt x="0" y="44450"/>
                </a:lnTo>
                <a:lnTo>
                  <a:pt x="297053" y="44450"/>
                </a:lnTo>
                <a:lnTo>
                  <a:pt x="360553" y="38100"/>
                </a:lnTo>
                <a:lnTo>
                  <a:pt x="284353" y="0"/>
                </a:lnTo>
                <a:lnTo>
                  <a:pt x="297053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82812" y="1970532"/>
            <a:ext cx="290703" cy="76200"/>
          </a:xfrm>
          <a:custGeom>
            <a:avLst/>
            <a:gdLst/>
            <a:ahLst/>
            <a:cxnLst/>
            <a:rect l="l" t="t" r="r" b="b"/>
            <a:pathLst>
              <a:path w="290703" h="76200">
                <a:moveTo>
                  <a:pt x="227203" y="44450"/>
                </a:moveTo>
                <a:lnTo>
                  <a:pt x="214502" y="44450"/>
                </a:lnTo>
                <a:lnTo>
                  <a:pt x="214503" y="76200"/>
                </a:lnTo>
                <a:lnTo>
                  <a:pt x="290703" y="38100"/>
                </a:lnTo>
                <a:lnTo>
                  <a:pt x="227203" y="44450"/>
                </a:lnTo>
                <a:close/>
              </a:path>
              <a:path w="290703" h="76200">
                <a:moveTo>
                  <a:pt x="227203" y="31750"/>
                </a:moveTo>
                <a:lnTo>
                  <a:pt x="214503" y="0"/>
                </a:lnTo>
                <a:lnTo>
                  <a:pt x="214502" y="31750"/>
                </a:lnTo>
                <a:lnTo>
                  <a:pt x="227203" y="31750"/>
                </a:lnTo>
                <a:close/>
              </a:path>
              <a:path w="290703" h="76200">
                <a:moveTo>
                  <a:pt x="0" y="31750"/>
                </a:moveTo>
                <a:lnTo>
                  <a:pt x="0" y="44450"/>
                </a:lnTo>
                <a:lnTo>
                  <a:pt x="227203" y="44450"/>
                </a:lnTo>
                <a:lnTo>
                  <a:pt x="290703" y="38100"/>
                </a:lnTo>
                <a:lnTo>
                  <a:pt x="214503" y="0"/>
                </a:lnTo>
                <a:lnTo>
                  <a:pt x="227203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76722" y="1923541"/>
            <a:ext cx="70865" cy="85090"/>
          </a:xfrm>
          <a:custGeom>
            <a:avLst/>
            <a:gdLst/>
            <a:ahLst/>
            <a:cxnLst/>
            <a:rect l="l" t="t" r="r" b="b"/>
            <a:pathLst>
              <a:path w="70865" h="85090">
                <a:moveTo>
                  <a:pt x="66166" y="0"/>
                </a:moveTo>
                <a:lnTo>
                  <a:pt x="0" y="37846"/>
                </a:lnTo>
                <a:lnTo>
                  <a:pt x="70865" y="85090"/>
                </a:lnTo>
                <a:lnTo>
                  <a:pt x="661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01156" y="1952244"/>
            <a:ext cx="364871" cy="76200"/>
          </a:xfrm>
          <a:custGeom>
            <a:avLst/>
            <a:gdLst/>
            <a:ahLst/>
            <a:cxnLst/>
            <a:rect l="l" t="t" r="r" b="b"/>
            <a:pathLst>
              <a:path w="364871" h="76200">
                <a:moveTo>
                  <a:pt x="301371" y="44450"/>
                </a:moveTo>
                <a:lnTo>
                  <a:pt x="288670" y="44450"/>
                </a:lnTo>
                <a:lnTo>
                  <a:pt x="288671" y="76200"/>
                </a:lnTo>
                <a:lnTo>
                  <a:pt x="364871" y="38100"/>
                </a:lnTo>
                <a:lnTo>
                  <a:pt x="301371" y="44450"/>
                </a:lnTo>
                <a:close/>
              </a:path>
              <a:path w="364871" h="76200">
                <a:moveTo>
                  <a:pt x="301371" y="31750"/>
                </a:moveTo>
                <a:lnTo>
                  <a:pt x="288671" y="0"/>
                </a:lnTo>
                <a:lnTo>
                  <a:pt x="288671" y="31749"/>
                </a:lnTo>
                <a:lnTo>
                  <a:pt x="301371" y="31750"/>
                </a:lnTo>
                <a:close/>
              </a:path>
              <a:path w="364871" h="76200">
                <a:moveTo>
                  <a:pt x="0" y="31750"/>
                </a:moveTo>
                <a:lnTo>
                  <a:pt x="0" y="44450"/>
                </a:lnTo>
                <a:lnTo>
                  <a:pt x="301371" y="44450"/>
                </a:lnTo>
                <a:lnTo>
                  <a:pt x="364871" y="38100"/>
                </a:lnTo>
                <a:lnTo>
                  <a:pt x="288671" y="0"/>
                </a:lnTo>
                <a:lnTo>
                  <a:pt x="301371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16940" y="676862"/>
            <a:ext cx="3994730" cy="482600"/>
          </a:xfrm>
          <a:prstGeom prst="rect">
            <a:avLst/>
          </a:prstGeom>
        </p:spPr>
        <p:txBody>
          <a:bodyPr wrap="square" lIns="0" tIns="24098" rIns="0" bIns="0" rtlCol="0">
            <a:noAutofit/>
          </a:bodyPr>
          <a:lstStyle/>
          <a:p>
            <a:pPr marL="12700">
              <a:lnSpc>
                <a:spcPts val="3795"/>
              </a:lnSpc>
            </a:pPr>
            <a:r>
              <a:rPr sz="3600" dirty="0" smtClean="0">
                <a:latin typeface="Georgia"/>
                <a:cs typeface="Georgia"/>
              </a:rPr>
              <a:t>MODUS TOLLENS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8200" y="1825625"/>
            <a:ext cx="660272" cy="540892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234416" marR="235569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p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98473" y="1825625"/>
            <a:ext cx="648462" cy="540892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229743" marR="231111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q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46935" y="1825625"/>
            <a:ext cx="998601" cy="540892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115315">
              <a:lnSpc>
                <a:spcPct val="94685"/>
              </a:lnSpc>
            </a:pPr>
            <a:r>
              <a:rPr sz="1800" spc="0" dirty="0" smtClean="0">
                <a:latin typeface="Georgia"/>
                <a:cs typeface="Georgia"/>
              </a:rPr>
              <a:t>P        </a:t>
            </a:r>
            <a:r>
              <a:rPr sz="1800" spc="34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q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45536" y="1825625"/>
            <a:ext cx="804037" cy="540892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291718">
              <a:lnSpc>
                <a:spcPct val="94685"/>
              </a:lnSpc>
            </a:pPr>
            <a:r>
              <a:rPr sz="1800" spc="-4" smtClean="0">
                <a:latin typeface="Georgia"/>
                <a:cs typeface="Georgia"/>
              </a:rPr>
              <a:t>¬q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49573" y="1825625"/>
            <a:ext cx="1439544" cy="540892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551688" marR="551936" algn="ctr">
              <a:lnSpc>
                <a:spcPct val="94685"/>
              </a:lnSpc>
            </a:pPr>
            <a:r>
              <a:rPr sz="1800" spc="-4" smtClean="0">
                <a:latin typeface="Georgia"/>
                <a:cs typeface="Georgia"/>
              </a:rPr>
              <a:t>¬p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89118" y="1825625"/>
            <a:ext cx="2425065" cy="540892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508508">
              <a:lnSpc>
                <a:spcPct val="94685"/>
              </a:lnSpc>
            </a:pPr>
            <a:r>
              <a:rPr sz="1800" spc="0" dirty="0" smtClean="0">
                <a:latin typeface="Georgia"/>
                <a:cs typeface="Georgia"/>
              </a:rPr>
              <a:t>(p       </a:t>
            </a:r>
            <a:r>
              <a:rPr sz="1800" spc="19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q) </a:t>
            </a:r>
            <a:r>
              <a:rPr sz="1800" spc="0" smtClean="0">
                <a:latin typeface="Georgia"/>
                <a:cs typeface="Georgia"/>
              </a:rPr>
              <a:t>^</a:t>
            </a:r>
            <a:r>
              <a:rPr sz="1800" spc="19" smtClean="0">
                <a:latin typeface="Georgia"/>
                <a:cs typeface="Georgia"/>
              </a:rPr>
              <a:t> </a:t>
            </a:r>
            <a:r>
              <a:rPr sz="1800" spc="-4" smtClean="0">
                <a:latin typeface="Georgia"/>
                <a:cs typeface="Georgia"/>
              </a:rPr>
              <a:t>¬</a:t>
            </a:r>
            <a:r>
              <a:rPr sz="1800" spc="0" smtClean="0">
                <a:latin typeface="Georgia"/>
                <a:cs typeface="Georgia"/>
              </a:rPr>
              <a:t>q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48600" y="1828800"/>
            <a:ext cx="3397758" cy="540892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519302">
              <a:lnSpc>
                <a:spcPct val="94685"/>
              </a:lnSpc>
            </a:pPr>
            <a:r>
              <a:rPr sz="1800" spc="0" dirty="0" smtClean="0">
                <a:latin typeface="Georgia"/>
                <a:cs typeface="Georgia"/>
              </a:rPr>
              <a:t>(</a:t>
            </a:r>
            <a:r>
              <a:rPr sz="1800" spc="-4" dirty="0" smtClean="0">
                <a:latin typeface="Georgia"/>
                <a:cs typeface="Georgia"/>
              </a:rPr>
              <a:t>(</a:t>
            </a:r>
            <a:r>
              <a:rPr sz="1800" spc="0" smtClean="0">
                <a:latin typeface="Georgia"/>
                <a:cs typeface="Georgia"/>
              </a:rPr>
              <a:t>p      </a:t>
            </a:r>
            <a:r>
              <a:rPr sz="1800" spc="25" smtClean="0">
                <a:latin typeface="Georgia"/>
                <a:cs typeface="Georgia"/>
              </a:rPr>
              <a:t> </a:t>
            </a:r>
            <a:r>
              <a:rPr lang="en-US" sz="1800" spc="25" dirty="0" smtClean="0">
                <a:latin typeface="Georgia"/>
                <a:cs typeface="Georgia"/>
              </a:rPr>
              <a:t>  </a:t>
            </a:r>
            <a:r>
              <a:rPr sz="1800" spc="0" smtClean="0">
                <a:latin typeface="Georgia"/>
                <a:cs typeface="Georgia"/>
              </a:rPr>
              <a:t>q</a:t>
            </a:r>
            <a:r>
              <a:rPr sz="1800" spc="0" dirty="0" smtClean="0">
                <a:latin typeface="Georgia"/>
                <a:cs typeface="Georgia"/>
              </a:rPr>
              <a:t>) </a:t>
            </a:r>
            <a:r>
              <a:rPr sz="1800" spc="0" smtClean="0">
                <a:latin typeface="Georgia"/>
                <a:cs typeface="Georgia"/>
              </a:rPr>
              <a:t>^</a:t>
            </a:r>
            <a:r>
              <a:rPr sz="1800" spc="19" smtClean="0">
                <a:latin typeface="Georgia"/>
                <a:cs typeface="Georgia"/>
              </a:rPr>
              <a:t> </a:t>
            </a:r>
            <a:r>
              <a:rPr sz="1800" spc="-4" smtClean="0">
                <a:latin typeface="Georgia"/>
                <a:cs typeface="Georgia"/>
              </a:rPr>
              <a:t>¬</a:t>
            </a:r>
            <a:r>
              <a:rPr lang="en-US" sz="1800" spc="-4" dirty="0" smtClean="0">
                <a:latin typeface="Georgia"/>
                <a:cs typeface="Georgia"/>
              </a:rPr>
              <a:t> </a:t>
            </a:r>
            <a:r>
              <a:rPr sz="1800" spc="0" smtClean="0">
                <a:latin typeface="Georgia"/>
                <a:cs typeface="Georgia"/>
              </a:rPr>
              <a:t>q)         </a:t>
            </a:r>
            <a:r>
              <a:rPr sz="1800" spc="44" smtClean="0">
                <a:latin typeface="Georgia"/>
                <a:cs typeface="Georgia"/>
              </a:rPr>
              <a:t> </a:t>
            </a:r>
            <a:r>
              <a:rPr sz="1800" spc="-4" smtClean="0">
                <a:latin typeface="Georgia"/>
                <a:cs typeface="Georgia"/>
              </a:rPr>
              <a:t>¬</a:t>
            </a:r>
            <a:r>
              <a:rPr sz="1800" spc="0" smtClean="0">
                <a:latin typeface="Georgia"/>
                <a:cs typeface="Georgia"/>
              </a:rPr>
              <a:t>p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8200" y="2366517"/>
            <a:ext cx="660272" cy="540766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230149" marR="229009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98473" y="2366517"/>
            <a:ext cx="648462" cy="540766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223647" marR="223701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46935" y="2366517"/>
            <a:ext cx="998601" cy="540766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397890" marR="399596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45536" y="2366517"/>
            <a:ext cx="804037" cy="540766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303021" marR="304365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49573" y="2366517"/>
            <a:ext cx="1439544" cy="540766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621791" marR="621103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89118" y="2366517"/>
            <a:ext cx="2425065" cy="540766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1114425" marR="1113990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03642" y="2362200"/>
            <a:ext cx="3397758" cy="540766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1598929" marR="1597714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8200" y="2907284"/>
            <a:ext cx="660272" cy="540892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230126" marR="228798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98473" y="2907284"/>
            <a:ext cx="648462" cy="540892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225148" marR="226436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6935" y="2907284"/>
            <a:ext cx="998601" cy="540892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400916" marR="400807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5536" y="2907284"/>
            <a:ext cx="804037" cy="540892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301475" marR="301213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49573" y="2907284"/>
            <a:ext cx="1439544" cy="540892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621769" marR="620898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9118" y="2907284"/>
            <a:ext cx="2425065" cy="540892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1114402" marR="1113785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4183" y="2907284"/>
            <a:ext cx="3397758" cy="540892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1598907" marR="1597502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200" y="3448177"/>
            <a:ext cx="660272" cy="540766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231368" marR="232255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8473" y="3448177"/>
            <a:ext cx="648462" cy="540766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223647" marR="223701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6935" y="3448177"/>
            <a:ext cx="998601" cy="540766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397890" marR="399596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5536" y="3448177"/>
            <a:ext cx="804037" cy="540766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303021" marR="304365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9573" y="3448177"/>
            <a:ext cx="1439544" cy="540766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618743" marR="619687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9118" y="3448177"/>
            <a:ext cx="2425065" cy="540766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1114425" marR="1113990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4183" y="3448177"/>
            <a:ext cx="3397758" cy="540766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1598929" marR="1597714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3988943"/>
            <a:ext cx="660272" cy="540893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231368" marR="232255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8473" y="3988943"/>
            <a:ext cx="648462" cy="540893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225171" marR="226641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6935" y="3988943"/>
            <a:ext cx="998601" cy="540893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397890" marR="399596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5536" y="3988943"/>
            <a:ext cx="804037" cy="540893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301497" marR="301425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573" y="3988943"/>
            <a:ext cx="1439544" cy="540893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618743" marR="619687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9118" y="3988943"/>
            <a:ext cx="2425065" cy="540893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1112901" marR="1111050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14183" y="3988943"/>
            <a:ext cx="3397758" cy="540893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1598929" marR="1597714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33528" y="217627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528" y="217627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56" y="402183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56" y="402183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0" y="1801367"/>
            <a:ext cx="155129" cy="188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2920" y="1801367"/>
            <a:ext cx="155129" cy="188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6512" y="4572"/>
            <a:ext cx="368808" cy="1431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264" y="1420367"/>
            <a:ext cx="165417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8264" y="1420367"/>
            <a:ext cx="165417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264" y="9037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264" y="9037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8223" y="489203"/>
            <a:ext cx="119974" cy="1478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8223" y="489203"/>
            <a:ext cx="119974" cy="1478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44" y="1801367"/>
            <a:ext cx="124968" cy="128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549396"/>
            <a:ext cx="138684" cy="481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8016" y="1382267"/>
            <a:ext cx="143256" cy="477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4215" y="1850136"/>
            <a:ext cx="114300" cy="106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4215" y="1850136"/>
            <a:ext cx="114300" cy="106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816" y="4482083"/>
            <a:ext cx="190499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816" y="4482083"/>
            <a:ext cx="190499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5628132"/>
            <a:ext cx="71628" cy="12161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7304" y="486765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7304" y="486765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9976" y="5945124"/>
            <a:ext cx="152400" cy="912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2648" y="52471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2648" y="52471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2648" y="5763768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2648" y="5763768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0560" y="6330696"/>
            <a:ext cx="417576" cy="5181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0036" y="6240043"/>
            <a:ext cx="149751" cy="1287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0036" y="6240043"/>
            <a:ext cx="149751" cy="1287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483340" y="0"/>
            <a:ext cx="417575" cy="5120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532108" y="5693664"/>
            <a:ext cx="298703" cy="11551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710416" y="4572"/>
            <a:ext cx="304800" cy="15453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939016" y="6595871"/>
            <a:ext cx="24383" cy="2529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42788" y="4992624"/>
            <a:ext cx="347725" cy="76200"/>
          </a:xfrm>
          <a:custGeom>
            <a:avLst/>
            <a:gdLst/>
            <a:ahLst/>
            <a:cxnLst/>
            <a:rect l="l" t="t" r="r" b="b"/>
            <a:pathLst>
              <a:path w="347725" h="76200">
                <a:moveTo>
                  <a:pt x="284225" y="44450"/>
                </a:moveTo>
                <a:lnTo>
                  <a:pt x="271525" y="44450"/>
                </a:lnTo>
                <a:lnTo>
                  <a:pt x="271525" y="76200"/>
                </a:lnTo>
                <a:lnTo>
                  <a:pt x="347725" y="38100"/>
                </a:lnTo>
                <a:lnTo>
                  <a:pt x="284225" y="44450"/>
                </a:lnTo>
                <a:close/>
              </a:path>
              <a:path w="347725" h="76200">
                <a:moveTo>
                  <a:pt x="284225" y="31750"/>
                </a:moveTo>
                <a:lnTo>
                  <a:pt x="271525" y="0"/>
                </a:lnTo>
                <a:lnTo>
                  <a:pt x="271526" y="31749"/>
                </a:lnTo>
                <a:lnTo>
                  <a:pt x="284225" y="31750"/>
                </a:lnTo>
                <a:close/>
              </a:path>
              <a:path w="347725" h="76200">
                <a:moveTo>
                  <a:pt x="0" y="31750"/>
                </a:moveTo>
                <a:lnTo>
                  <a:pt x="0" y="44450"/>
                </a:lnTo>
                <a:lnTo>
                  <a:pt x="284225" y="44450"/>
                </a:lnTo>
                <a:lnTo>
                  <a:pt x="347725" y="38100"/>
                </a:lnTo>
                <a:lnTo>
                  <a:pt x="271525" y="0"/>
                </a:lnTo>
                <a:lnTo>
                  <a:pt x="284225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42788" y="3066288"/>
            <a:ext cx="1181735" cy="0"/>
          </a:xfrm>
          <a:custGeom>
            <a:avLst/>
            <a:gdLst/>
            <a:ahLst/>
            <a:cxnLst/>
            <a:rect l="l" t="t" r="r" b="b"/>
            <a:pathLst>
              <a:path w="1181735">
                <a:moveTo>
                  <a:pt x="0" y="0"/>
                </a:moveTo>
                <a:lnTo>
                  <a:pt x="11817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0216" y="1118187"/>
            <a:ext cx="3480060" cy="482600"/>
          </a:xfrm>
          <a:prstGeom prst="rect">
            <a:avLst/>
          </a:prstGeom>
        </p:spPr>
        <p:txBody>
          <a:bodyPr wrap="square" lIns="0" tIns="24098" rIns="0" bIns="0" rtlCol="0">
            <a:noAutofit/>
          </a:bodyPr>
          <a:lstStyle/>
          <a:p>
            <a:pPr marL="12700">
              <a:lnSpc>
                <a:spcPts val="3795"/>
              </a:lnSpc>
            </a:pPr>
            <a:r>
              <a:rPr sz="3600" dirty="0" smtClean="0">
                <a:latin typeface="Georgia"/>
                <a:cs typeface="Georgia"/>
              </a:rPr>
              <a:t>THE ADDITION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216" y="2071761"/>
            <a:ext cx="2857953" cy="330200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spc="0" dirty="0" smtClean="0">
                <a:latin typeface="Georgia"/>
                <a:cs typeface="Georgia"/>
              </a:rPr>
              <a:t>The rule of inference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2851" y="2637546"/>
            <a:ext cx="245248" cy="330200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dirty="0" smtClean="0">
                <a:latin typeface="Georgia"/>
                <a:cs typeface="Georgia"/>
              </a:rPr>
              <a:t>p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0847" y="3204474"/>
            <a:ext cx="712593" cy="330200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spc="0" dirty="0" smtClean="0">
                <a:latin typeface="Georgia"/>
                <a:cs typeface="Georgia"/>
              </a:rPr>
              <a:t>p v q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216" y="3769632"/>
            <a:ext cx="3422822" cy="896103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 marR="45720">
              <a:lnSpc>
                <a:spcPts val="2565"/>
              </a:lnSpc>
            </a:pPr>
            <a:r>
              <a:rPr sz="2400" spc="0" dirty="0" smtClean="0">
                <a:latin typeface="Georgia"/>
                <a:cs typeface="Georgia"/>
              </a:rPr>
              <a:t>is the rule of addition.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94685"/>
              </a:lnSpc>
              <a:spcBef>
                <a:spcPts val="1598"/>
              </a:spcBef>
            </a:pPr>
            <a:r>
              <a:rPr sz="2400" spc="0" dirty="0" smtClean="0">
                <a:latin typeface="Georgia"/>
                <a:cs typeface="Georgia"/>
              </a:rPr>
              <a:t>This rule comes from the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5253" y="4335536"/>
            <a:ext cx="1332134" cy="897127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spc="0" dirty="0" smtClean="0">
                <a:latin typeface="Georgia"/>
                <a:cs typeface="Georgia"/>
              </a:rPr>
              <a:t>tautology</a:t>
            </a:r>
            <a:endParaRPr sz="2400">
              <a:latin typeface="Georgia"/>
              <a:cs typeface="Georgia"/>
            </a:endParaRPr>
          </a:p>
          <a:p>
            <a:pPr marL="592861" marR="482267" algn="ctr">
              <a:lnSpc>
                <a:spcPct val="94685"/>
              </a:lnSpc>
              <a:spcBef>
                <a:spcPts val="1608"/>
              </a:spcBef>
            </a:pPr>
            <a:r>
              <a:rPr sz="2400" dirty="0" smtClean="0">
                <a:latin typeface="Georgia"/>
                <a:cs typeface="Georgia"/>
              </a:rPr>
              <a:t>P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0594" y="4902464"/>
            <a:ext cx="942971" cy="330200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spc="0" dirty="0" smtClean="0">
                <a:latin typeface="Georgia"/>
                <a:cs typeface="Georgia"/>
              </a:rPr>
              <a:t>(p v q)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42788" y="2926588"/>
            <a:ext cx="11817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3528" y="217627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28" y="217627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956" y="402183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956" y="402183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920" y="1801367"/>
            <a:ext cx="155129" cy="188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920" y="1801367"/>
            <a:ext cx="155129" cy="188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6512" y="4572"/>
            <a:ext cx="368808" cy="1431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264" y="1420367"/>
            <a:ext cx="165417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8264" y="1420367"/>
            <a:ext cx="165417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8264" y="9037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8264" y="9037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8223" y="489203"/>
            <a:ext cx="119974" cy="1478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223" y="489203"/>
            <a:ext cx="119974" cy="1478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4" y="1801367"/>
            <a:ext cx="124968" cy="128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549396"/>
            <a:ext cx="138684" cy="481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8016" y="1382267"/>
            <a:ext cx="143256" cy="477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4215" y="1850136"/>
            <a:ext cx="114300" cy="106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4215" y="1850136"/>
            <a:ext cx="114300" cy="106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816" y="4482083"/>
            <a:ext cx="190499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816" y="4482083"/>
            <a:ext cx="190499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7304" y="486765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7304" y="486765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9976" y="5945124"/>
            <a:ext cx="152400" cy="912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2648" y="52471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2648" y="52471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2648" y="5763768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2648" y="5763768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0560" y="6330696"/>
            <a:ext cx="417576" cy="5181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50036" y="6240043"/>
            <a:ext cx="149751" cy="1287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50036" y="6240043"/>
            <a:ext cx="149751" cy="1287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532108" y="5693664"/>
            <a:ext cx="298703" cy="11551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939016" y="6595871"/>
            <a:ext cx="24383" cy="2529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59780" y="3334512"/>
            <a:ext cx="934847" cy="14477"/>
          </a:xfrm>
          <a:custGeom>
            <a:avLst/>
            <a:gdLst/>
            <a:ahLst/>
            <a:cxnLst/>
            <a:rect l="l" t="t" r="r" b="b"/>
            <a:pathLst>
              <a:path w="934847" h="14477">
                <a:moveTo>
                  <a:pt x="0" y="14477"/>
                </a:moveTo>
                <a:lnTo>
                  <a:pt x="93484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79566" y="2743200"/>
            <a:ext cx="320294" cy="76200"/>
          </a:xfrm>
          <a:custGeom>
            <a:avLst/>
            <a:gdLst/>
            <a:ahLst/>
            <a:cxnLst/>
            <a:rect l="l" t="t" r="r" b="b"/>
            <a:pathLst>
              <a:path w="320294" h="76200">
                <a:moveTo>
                  <a:pt x="0" y="42418"/>
                </a:moveTo>
                <a:lnTo>
                  <a:pt x="508" y="55118"/>
                </a:lnTo>
                <a:lnTo>
                  <a:pt x="244498" y="44493"/>
                </a:lnTo>
                <a:lnTo>
                  <a:pt x="257175" y="43942"/>
                </a:lnTo>
                <a:lnTo>
                  <a:pt x="245872" y="76200"/>
                </a:lnTo>
                <a:lnTo>
                  <a:pt x="320294" y="34798"/>
                </a:lnTo>
                <a:lnTo>
                  <a:pt x="256667" y="31242"/>
                </a:lnTo>
                <a:lnTo>
                  <a:pt x="243947" y="31795"/>
                </a:lnTo>
                <a:lnTo>
                  <a:pt x="0" y="42418"/>
                </a:lnTo>
                <a:close/>
              </a:path>
              <a:path w="320294" h="76200">
                <a:moveTo>
                  <a:pt x="256667" y="31242"/>
                </a:moveTo>
                <a:lnTo>
                  <a:pt x="320294" y="34798"/>
                </a:lnTo>
                <a:lnTo>
                  <a:pt x="242570" y="0"/>
                </a:lnTo>
                <a:lnTo>
                  <a:pt x="243947" y="31795"/>
                </a:lnTo>
                <a:lnTo>
                  <a:pt x="256667" y="31242"/>
                </a:lnTo>
                <a:close/>
              </a:path>
              <a:path w="320294" h="76200">
                <a:moveTo>
                  <a:pt x="245872" y="76200"/>
                </a:moveTo>
                <a:lnTo>
                  <a:pt x="257175" y="43942"/>
                </a:lnTo>
                <a:lnTo>
                  <a:pt x="244498" y="44493"/>
                </a:lnTo>
                <a:lnTo>
                  <a:pt x="24587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62683" y="5181600"/>
            <a:ext cx="351917" cy="76200"/>
          </a:xfrm>
          <a:custGeom>
            <a:avLst/>
            <a:gdLst/>
            <a:ahLst/>
            <a:cxnLst/>
            <a:rect l="l" t="t" r="r" b="b"/>
            <a:pathLst>
              <a:path w="351917" h="76200">
                <a:moveTo>
                  <a:pt x="0" y="42799"/>
                </a:moveTo>
                <a:lnTo>
                  <a:pt x="507" y="55499"/>
                </a:lnTo>
                <a:lnTo>
                  <a:pt x="276098" y="44451"/>
                </a:lnTo>
                <a:lnTo>
                  <a:pt x="288798" y="43942"/>
                </a:lnTo>
                <a:lnTo>
                  <a:pt x="277368" y="76200"/>
                </a:lnTo>
                <a:lnTo>
                  <a:pt x="351917" y="35052"/>
                </a:lnTo>
                <a:lnTo>
                  <a:pt x="288290" y="31242"/>
                </a:lnTo>
                <a:lnTo>
                  <a:pt x="275589" y="31751"/>
                </a:lnTo>
                <a:lnTo>
                  <a:pt x="0" y="42799"/>
                </a:lnTo>
                <a:close/>
              </a:path>
              <a:path w="351917" h="76200">
                <a:moveTo>
                  <a:pt x="288290" y="31242"/>
                </a:moveTo>
                <a:lnTo>
                  <a:pt x="351917" y="35052"/>
                </a:lnTo>
                <a:lnTo>
                  <a:pt x="274319" y="0"/>
                </a:lnTo>
                <a:lnTo>
                  <a:pt x="275589" y="31751"/>
                </a:lnTo>
                <a:lnTo>
                  <a:pt x="288290" y="31242"/>
                </a:lnTo>
                <a:close/>
              </a:path>
              <a:path w="351917" h="76200">
                <a:moveTo>
                  <a:pt x="277368" y="76200"/>
                </a:moveTo>
                <a:lnTo>
                  <a:pt x="288798" y="43942"/>
                </a:lnTo>
                <a:lnTo>
                  <a:pt x="276098" y="44451"/>
                </a:lnTo>
                <a:lnTo>
                  <a:pt x="27736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10587" y="5181728"/>
            <a:ext cx="366013" cy="76072"/>
          </a:xfrm>
          <a:custGeom>
            <a:avLst/>
            <a:gdLst/>
            <a:ahLst/>
            <a:cxnLst/>
            <a:rect l="l" t="t" r="r" b="b"/>
            <a:pathLst>
              <a:path w="366013" h="76073">
                <a:moveTo>
                  <a:pt x="302259" y="44957"/>
                </a:moveTo>
                <a:lnTo>
                  <a:pt x="289630" y="44469"/>
                </a:lnTo>
                <a:lnTo>
                  <a:pt x="288417" y="76072"/>
                </a:lnTo>
                <a:lnTo>
                  <a:pt x="366013" y="41020"/>
                </a:lnTo>
                <a:lnTo>
                  <a:pt x="302259" y="44957"/>
                </a:lnTo>
                <a:close/>
              </a:path>
              <a:path w="366013" h="76073">
                <a:moveTo>
                  <a:pt x="302768" y="32257"/>
                </a:moveTo>
                <a:lnTo>
                  <a:pt x="291338" y="0"/>
                </a:lnTo>
                <a:lnTo>
                  <a:pt x="290118" y="31768"/>
                </a:lnTo>
                <a:lnTo>
                  <a:pt x="302768" y="32257"/>
                </a:lnTo>
                <a:close/>
              </a:path>
              <a:path w="366013" h="76073">
                <a:moveTo>
                  <a:pt x="507" y="20573"/>
                </a:moveTo>
                <a:lnTo>
                  <a:pt x="0" y="33273"/>
                </a:lnTo>
                <a:lnTo>
                  <a:pt x="289630" y="44469"/>
                </a:lnTo>
                <a:lnTo>
                  <a:pt x="302259" y="44957"/>
                </a:lnTo>
                <a:lnTo>
                  <a:pt x="366013" y="41020"/>
                </a:lnTo>
                <a:lnTo>
                  <a:pt x="291338" y="0"/>
                </a:lnTo>
                <a:lnTo>
                  <a:pt x="302768" y="32257"/>
                </a:lnTo>
                <a:lnTo>
                  <a:pt x="290118" y="31768"/>
                </a:lnTo>
                <a:lnTo>
                  <a:pt x="507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20216" y="871299"/>
            <a:ext cx="6642837" cy="1496049"/>
          </a:xfrm>
          <a:prstGeom prst="rect">
            <a:avLst/>
          </a:prstGeom>
        </p:spPr>
        <p:txBody>
          <a:bodyPr wrap="square" lIns="0" tIns="24098" rIns="0" bIns="0" rtlCol="0">
            <a:noAutofit/>
          </a:bodyPr>
          <a:lstStyle/>
          <a:p>
            <a:pPr marL="12700">
              <a:lnSpc>
                <a:spcPts val="3795"/>
              </a:lnSpc>
            </a:pPr>
            <a:r>
              <a:rPr sz="3600" spc="0" dirty="0" smtClean="0">
                <a:latin typeface="Georgia"/>
                <a:cs typeface="Georgia"/>
              </a:rPr>
              <a:t>THE FALLACY OF AFFIRMING</a:t>
            </a:r>
            <a:endParaRPr sz="3600">
              <a:latin typeface="Georgia"/>
              <a:cs typeface="Georgia"/>
            </a:endParaRPr>
          </a:p>
          <a:p>
            <a:pPr marL="12700" marR="68579">
              <a:lnSpc>
                <a:spcPts val="3890"/>
              </a:lnSpc>
              <a:spcBef>
                <a:spcPts val="4"/>
              </a:spcBef>
            </a:pPr>
            <a:r>
              <a:rPr sz="3600" dirty="0" smtClean="0">
                <a:latin typeface="Georgia"/>
                <a:cs typeface="Georgia"/>
              </a:rPr>
              <a:t>CONCLUSION</a:t>
            </a:r>
            <a:endParaRPr sz="3600">
              <a:latin typeface="Georgia"/>
              <a:cs typeface="Georgia"/>
            </a:endParaRPr>
          </a:p>
          <a:p>
            <a:pPr marL="12700" marR="68579">
              <a:lnSpc>
                <a:spcPct val="94685"/>
              </a:lnSpc>
              <a:spcBef>
                <a:spcPts val="1138"/>
              </a:spcBef>
            </a:pPr>
            <a:r>
              <a:rPr sz="2400" spc="0" dirty="0" smtClean="0">
                <a:latin typeface="Georgia"/>
                <a:cs typeface="Georgia"/>
              </a:rPr>
              <a:t>The wrong “rule of inference”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9333" y="871299"/>
            <a:ext cx="1048117" cy="482600"/>
          </a:xfrm>
          <a:prstGeom prst="rect">
            <a:avLst/>
          </a:prstGeom>
        </p:spPr>
        <p:txBody>
          <a:bodyPr wrap="square" lIns="0" tIns="24098" rIns="0" bIns="0" rtlCol="0">
            <a:noAutofit/>
          </a:bodyPr>
          <a:lstStyle/>
          <a:p>
            <a:pPr marL="12700">
              <a:lnSpc>
                <a:spcPts val="3795"/>
              </a:lnSpc>
            </a:pPr>
            <a:r>
              <a:rPr sz="3600" dirty="0" smtClean="0">
                <a:latin typeface="Georgia"/>
                <a:cs typeface="Georgia"/>
              </a:rPr>
              <a:t>THE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3727" y="2529596"/>
            <a:ext cx="332336" cy="1316286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 marR="45765">
              <a:lnSpc>
                <a:spcPts val="2565"/>
              </a:lnSpc>
            </a:pPr>
            <a:r>
              <a:rPr sz="2400" dirty="0" smtClean="0">
                <a:latin typeface="Georgia"/>
                <a:cs typeface="Georgia"/>
              </a:rPr>
              <a:t>p</a:t>
            </a:r>
            <a:endParaRPr sz="2400">
              <a:latin typeface="Georgia"/>
              <a:cs typeface="Georgia"/>
            </a:endParaRPr>
          </a:p>
          <a:p>
            <a:pPr marL="64515" marR="32615">
              <a:lnSpc>
                <a:spcPct val="94685"/>
              </a:lnSpc>
              <a:spcBef>
                <a:spcPts val="1020"/>
              </a:spcBef>
            </a:pPr>
            <a:r>
              <a:rPr sz="2400" dirty="0" smtClean="0">
                <a:latin typeface="Georgia"/>
                <a:cs typeface="Georgia"/>
              </a:rPr>
              <a:t>q</a:t>
            </a:r>
            <a:endParaRPr sz="2400">
              <a:latin typeface="Georgia"/>
              <a:cs typeface="Georgia"/>
            </a:endParaRPr>
          </a:p>
          <a:p>
            <a:pPr marL="99568">
              <a:lnSpc>
                <a:spcPct val="94685"/>
              </a:lnSpc>
              <a:spcBef>
                <a:spcPts val="1161"/>
              </a:spcBef>
            </a:pPr>
            <a:r>
              <a:rPr sz="2400" dirty="0" smtClean="0">
                <a:latin typeface="Georgia"/>
                <a:cs typeface="Georgia"/>
              </a:rPr>
              <a:t>p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0123" y="2529596"/>
            <a:ext cx="241677" cy="330200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dirty="0" smtClean="0">
                <a:latin typeface="Georgia"/>
                <a:cs typeface="Georgia"/>
              </a:rPr>
              <a:t>q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216" y="4008257"/>
            <a:ext cx="4573277" cy="330200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spc="0" dirty="0" smtClean="0">
                <a:latin typeface="Georgia"/>
                <a:cs typeface="Georgia"/>
              </a:rPr>
              <a:t>is denoted the fallacy of affirming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130" y="4008257"/>
            <a:ext cx="2105637" cy="330200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dirty="0" smtClean="0">
                <a:latin typeface="Georgia"/>
                <a:cs typeface="Georgia"/>
              </a:rPr>
              <a:t>the conclusion.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216" y="4500509"/>
            <a:ext cx="5691360" cy="330200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dirty="0" smtClean="0">
                <a:latin typeface="Georgia"/>
                <a:cs typeface="Georgia"/>
              </a:rPr>
              <a:t>The basis of this fallacy is the contingency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216" y="4994039"/>
            <a:ext cx="984737" cy="330504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spc="-3" dirty="0" smtClean="0">
                <a:latin typeface="Georgia"/>
                <a:cs typeface="Georgia"/>
              </a:rPr>
              <a:t>(q ^ (p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0630" y="4994039"/>
            <a:ext cx="470453" cy="330504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dirty="0" smtClean="0">
                <a:latin typeface="Georgia"/>
                <a:cs typeface="Georgia"/>
              </a:rPr>
              <a:t>q))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7305" y="4994039"/>
            <a:ext cx="245468" cy="330504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dirty="0" smtClean="0">
                <a:latin typeface="Georgia"/>
                <a:cs typeface="Georgia"/>
              </a:rPr>
              <a:t>p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20216" y="5486791"/>
            <a:ext cx="8030884" cy="330200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spc="0" dirty="0" smtClean="0">
                <a:latin typeface="Georgia"/>
                <a:cs typeface="Georgia"/>
              </a:rPr>
              <a:t>that is a misuse of the modus ponens and is not a tautology</a:t>
            </a:r>
            <a:r>
              <a:rPr sz="1300" spc="0" dirty="0" smtClean="0">
                <a:latin typeface="Georgia"/>
                <a:cs typeface="Georgia"/>
              </a:rPr>
              <a:t>.</a:t>
            </a:r>
            <a:endParaRPr sz="13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33528" y="217627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528" y="217627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956" y="402183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56" y="402183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2920" y="1801367"/>
            <a:ext cx="155129" cy="188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920" y="1801367"/>
            <a:ext cx="155129" cy="188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6512" y="4572"/>
            <a:ext cx="368808" cy="1431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8264" y="1420367"/>
            <a:ext cx="165417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264" y="1420367"/>
            <a:ext cx="165417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8264" y="9037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8264" y="9037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8223" y="489203"/>
            <a:ext cx="119974" cy="1478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8223" y="489203"/>
            <a:ext cx="119974" cy="1478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44" y="1801367"/>
            <a:ext cx="124968" cy="128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3549396"/>
            <a:ext cx="138684" cy="481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8016" y="1382267"/>
            <a:ext cx="143256" cy="477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4215" y="1850136"/>
            <a:ext cx="114300" cy="106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4215" y="1850136"/>
            <a:ext cx="114300" cy="106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816" y="4482083"/>
            <a:ext cx="190499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816" y="4482083"/>
            <a:ext cx="190499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5628132"/>
            <a:ext cx="71628" cy="12161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7304" y="486765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7304" y="486765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9372" y="5422392"/>
            <a:ext cx="374904" cy="1426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9976" y="5945124"/>
            <a:ext cx="152400" cy="9128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2648" y="52471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2648" y="52471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2648" y="5763768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2648" y="5763768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0560" y="6330696"/>
            <a:ext cx="417576" cy="5181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50036" y="6240043"/>
            <a:ext cx="149751" cy="1287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50036" y="6240043"/>
            <a:ext cx="149751" cy="1287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532108" y="5693664"/>
            <a:ext cx="298703" cy="11551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939016" y="6595871"/>
            <a:ext cx="24383" cy="2529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41320" y="1864614"/>
            <a:ext cx="0" cy="2913253"/>
          </a:xfrm>
          <a:custGeom>
            <a:avLst/>
            <a:gdLst/>
            <a:ahLst/>
            <a:cxnLst/>
            <a:rect l="l" t="t" r="r" b="b"/>
            <a:pathLst>
              <a:path h="2913253">
                <a:moveTo>
                  <a:pt x="0" y="0"/>
                </a:moveTo>
                <a:lnTo>
                  <a:pt x="0" y="29132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44440" y="1864614"/>
            <a:ext cx="0" cy="2913253"/>
          </a:xfrm>
          <a:custGeom>
            <a:avLst/>
            <a:gdLst/>
            <a:ahLst/>
            <a:cxnLst/>
            <a:rect l="l" t="t" r="r" b="b"/>
            <a:pathLst>
              <a:path h="2913253">
                <a:moveTo>
                  <a:pt x="0" y="0"/>
                </a:moveTo>
                <a:lnTo>
                  <a:pt x="0" y="29132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47559" y="1864614"/>
            <a:ext cx="0" cy="2913253"/>
          </a:xfrm>
          <a:custGeom>
            <a:avLst/>
            <a:gdLst/>
            <a:ahLst/>
            <a:cxnLst/>
            <a:rect l="l" t="t" r="r" b="b"/>
            <a:pathLst>
              <a:path h="2913253">
                <a:moveTo>
                  <a:pt x="0" y="0"/>
                </a:moveTo>
                <a:lnTo>
                  <a:pt x="0" y="29132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654542" y="1864614"/>
            <a:ext cx="0" cy="2913253"/>
          </a:xfrm>
          <a:custGeom>
            <a:avLst/>
            <a:gdLst/>
            <a:ahLst/>
            <a:cxnLst/>
            <a:rect l="l" t="t" r="r" b="b"/>
            <a:pathLst>
              <a:path h="2913253">
                <a:moveTo>
                  <a:pt x="0" y="0"/>
                </a:moveTo>
                <a:lnTo>
                  <a:pt x="0" y="29132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1850" y="2688082"/>
            <a:ext cx="10528300" cy="0"/>
          </a:xfrm>
          <a:custGeom>
            <a:avLst/>
            <a:gdLst/>
            <a:ahLst/>
            <a:cxnLst/>
            <a:rect l="l" t="t" r="r" b="b"/>
            <a:pathLst>
              <a:path w="10528300">
                <a:moveTo>
                  <a:pt x="0" y="0"/>
                </a:moveTo>
                <a:lnTo>
                  <a:pt x="10528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1850" y="3210687"/>
            <a:ext cx="10528300" cy="0"/>
          </a:xfrm>
          <a:custGeom>
            <a:avLst/>
            <a:gdLst/>
            <a:ahLst/>
            <a:cxnLst/>
            <a:rect l="l" t="t" r="r" b="b"/>
            <a:pathLst>
              <a:path w="10528300">
                <a:moveTo>
                  <a:pt x="0" y="0"/>
                </a:moveTo>
                <a:lnTo>
                  <a:pt x="10528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31850" y="3733419"/>
            <a:ext cx="10528300" cy="0"/>
          </a:xfrm>
          <a:custGeom>
            <a:avLst/>
            <a:gdLst/>
            <a:ahLst/>
            <a:cxnLst/>
            <a:rect l="l" t="t" r="r" b="b"/>
            <a:pathLst>
              <a:path w="10528300">
                <a:moveTo>
                  <a:pt x="0" y="0"/>
                </a:moveTo>
                <a:lnTo>
                  <a:pt x="10528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1850" y="4248912"/>
            <a:ext cx="10528300" cy="0"/>
          </a:xfrm>
          <a:custGeom>
            <a:avLst/>
            <a:gdLst/>
            <a:ahLst/>
            <a:cxnLst/>
            <a:rect l="l" t="t" r="r" b="b"/>
            <a:pathLst>
              <a:path w="10528300">
                <a:moveTo>
                  <a:pt x="0" y="0"/>
                </a:moveTo>
                <a:lnTo>
                  <a:pt x="10528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8200" y="1864614"/>
            <a:ext cx="0" cy="2913253"/>
          </a:xfrm>
          <a:custGeom>
            <a:avLst/>
            <a:gdLst/>
            <a:ahLst/>
            <a:cxnLst/>
            <a:rect l="l" t="t" r="r" b="b"/>
            <a:pathLst>
              <a:path h="2913253">
                <a:moveTo>
                  <a:pt x="0" y="0"/>
                </a:moveTo>
                <a:lnTo>
                  <a:pt x="0" y="29132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353800" y="1864614"/>
            <a:ext cx="0" cy="2913253"/>
          </a:xfrm>
          <a:custGeom>
            <a:avLst/>
            <a:gdLst/>
            <a:ahLst/>
            <a:cxnLst/>
            <a:rect l="l" t="t" r="r" b="b"/>
            <a:pathLst>
              <a:path h="2913253">
                <a:moveTo>
                  <a:pt x="0" y="0"/>
                </a:moveTo>
                <a:lnTo>
                  <a:pt x="0" y="29132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31850" y="1870964"/>
            <a:ext cx="10528300" cy="0"/>
          </a:xfrm>
          <a:custGeom>
            <a:avLst/>
            <a:gdLst/>
            <a:ahLst/>
            <a:cxnLst/>
            <a:rect l="l" t="t" r="r" b="b"/>
            <a:pathLst>
              <a:path w="10528300">
                <a:moveTo>
                  <a:pt x="0" y="0"/>
                </a:moveTo>
                <a:lnTo>
                  <a:pt x="10528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1850" y="4771517"/>
            <a:ext cx="10528300" cy="0"/>
          </a:xfrm>
          <a:custGeom>
            <a:avLst/>
            <a:gdLst/>
            <a:ahLst/>
            <a:cxnLst/>
            <a:rect l="l" t="t" r="r" b="b"/>
            <a:pathLst>
              <a:path w="10528300">
                <a:moveTo>
                  <a:pt x="0" y="0"/>
                </a:moveTo>
                <a:lnTo>
                  <a:pt x="10528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80176" y="1994915"/>
            <a:ext cx="255397" cy="76200"/>
          </a:xfrm>
          <a:custGeom>
            <a:avLst/>
            <a:gdLst/>
            <a:ahLst/>
            <a:cxnLst/>
            <a:rect l="l" t="t" r="r" b="b"/>
            <a:pathLst>
              <a:path w="255397" h="76200">
                <a:moveTo>
                  <a:pt x="191897" y="44450"/>
                </a:moveTo>
                <a:lnTo>
                  <a:pt x="179196" y="44450"/>
                </a:lnTo>
                <a:lnTo>
                  <a:pt x="179197" y="76200"/>
                </a:lnTo>
                <a:lnTo>
                  <a:pt x="255397" y="38100"/>
                </a:lnTo>
                <a:lnTo>
                  <a:pt x="191897" y="44450"/>
                </a:lnTo>
                <a:close/>
              </a:path>
              <a:path w="255397" h="76200">
                <a:moveTo>
                  <a:pt x="191897" y="31750"/>
                </a:moveTo>
                <a:lnTo>
                  <a:pt x="179197" y="0"/>
                </a:lnTo>
                <a:lnTo>
                  <a:pt x="179196" y="31750"/>
                </a:lnTo>
                <a:lnTo>
                  <a:pt x="191897" y="31750"/>
                </a:lnTo>
                <a:close/>
              </a:path>
              <a:path w="255397" h="76200">
                <a:moveTo>
                  <a:pt x="0" y="31750"/>
                </a:moveTo>
                <a:lnTo>
                  <a:pt x="0" y="44450"/>
                </a:lnTo>
                <a:lnTo>
                  <a:pt x="191897" y="44450"/>
                </a:lnTo>
                <a:lnTo>
                  <a:pt x="255397" y="38100"/>
                </a:lnTo>
                <a:lnTo>
                  <a:pt x="179197" y="0"/>
                </a:lnTo>
                <a:lnTo>
                  <a:pt x="191897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33944" y="2001012"/>
            <a:ext cx="256158" cy="76200"/>
          </a:xfrm>
          <a:custGeom>
            <a:avLst/>
            <a:gdLst/>
            <a:ahLst/>
            <a:cxnLst/>
            <a:rect l="l" t="t" r="r" b="b"/>
            <a:pathLst>
              <a:path w="256158" h="76200">
                <a:moveTo>
                  <a:pt x="192658" y="44450"/>
                </a:moveTo>
                <a:lnTo>
                  <a:pt x="179958" y="44450"/>
                </a:lnTo>
                <a:lnTo>
                  <a:pt x="179958" y="76200"/>
                </a:lnTo>
                <a:lnTo>
                  <a:pt x="256158" y="38100"/>
                </a:lnTo>
                <a:lnTo>
                  <a:pt x="192658" y="44450"/>
                </a:lnTo>
                <a:close/>
              </a:path>
              <a:path w="256158" h="76200">
                <a:moveTo>
                  <a:pt x="192658" y="31750"/>
                </a:moveTo>
                <a:lnTo>
                  <a:pt x="179958" y="0"/>
                </a:lnTo>
                <a:lnTo>
                  <a:pt x="179959" y="31749"/>
                </a:lnTo>
                <a:lnTo>
                  <a:pt x="192658" y="31750"/>
                </a:lnTo>
                <a:close/>
              </a:path>
              <a:path w="256158" h="76200">
                <a:moveTo>
                  <a:pt x="0" y="31750"/>
                </a:moveTo>
                <a:lnTo>
                  <a:pt x="0" y="44450"/>
                </a:lnTo>
                <a:lnTo>
                  <a:pt x="192658" y="44450"/>
                </a:lnTo>
                <a:lnTo>
                  <a:pt x="256158" y="38100"/>
                </a:lnTo>
                <a:lnTo>
                  <a:pt x="179958" y="0"/>
                </a:lnTo>
                <a:lnTo>
                  <a:pt x="192658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730486" y="1991867"/>
            <a:ext cx="322199" cy="76200"/>
          </a:xfrm>
          <a:custGeom>
            <a:avLst/>
            <a:gdLst/>
            <a:ahLst/>
            <a:cxnLst/>
            <a:rect l="l" t="t" r="r" b="b"/>
            <a:pathLst>
              <a:path w="322199" h="76200">
                <a:moveTo>
                  <a:pt x="0" y="41529"/>
                </a:moveTo>
                <a:lnTo>
                  <a:pt x="508" y="54229"/>
                </a:lnTo>
                <a:lnTo>
                  <a:pt x="246380" y="44447"/>
                </a:lnTo>
                <a:lnTo>
                  <a:pt x="259080" y="43942"/>
                </a:lnTo>
                <a:lnTo>
                  <a:pt x="247650" y="76200"/>
                </a:lnTo>
                <a:lnTo>
                  <a:pt x="322199" y="35052"/>
                </a:lnTo>
                <a:lnTo>
                  <a:pt x="258572" y="31242"/>
                </a:lnTo>
                <a:lnTo>
                  <a:pt x="245872" y="31747"/>
                </a:lnTo>
                <a:lnTo>
                  <a:pt x="0" y="41529"/>
                </a:lnTo>
                <a:close/>
              </a:path>
              <a:path w="322199" h="76200">
                <a:moveTo>
                  <a:pt x="258572" y="31242"/>
                </a:moveTo>
                <a:lnTo>
                  <a:pt x="322199" y="35052"/>
                </a:lnTo>
                <a:lnTo>
                  <a:pt x="244602" y="0"/>
                </a:lnTo>
                <a:lnTo>
                  <a:pt x="245872" y="31747"/>
                </a:lnTo>
                <a:lnTo>
                  <a:pt x="258572" y="31242"/>
                </a:lnTo>
                <a:close/>
              </a:path>
              <a:path w="322199" h="76200">
                <a:moveTo>
                  <a:pt x="247650" y="76200"/>
                </a:moveTo>
                <a:lnTo>
                  <a:pt x="259080" y="43942"/>
                </a:lnTo>
                <a:lnTo>
                  <a:pt x="246380" y="44447"/>
                </a:lnTo>
                <a:lnTo>
                  <a:pt x="2476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535412" y="2001012"/>
            <a:ext cx="271526" cy="76200"/>
          </a:xfrm>
          <a:custGeom>
            <a:avLst/>
            <a:gdLst/>
            <a:ahLst/>
            <a:cxnLst/>
            <a:rect l="l" t="t" r="r" b="b"/>
            <a:pathLst>
              <a:path w="271526" h="76200">
                <a:moveTo>
                  <a:pt x="208026" y="44450"/>
                </a:moveTo>
                <a:lnTo>
                  <a:pt x="195325" y="44450"/>
                </a:lnTo>
                <a:lnTo>
                  <a:pt x="195326" y="76200"/>
                </a:lnTo>
                <a:lnTo>
                  <a:pt x="271526" y="38100"/>
                </a:lnTo>
                <a:lnTo>
                  <a:pt x="208026" y="44450"/>
                </a:lnTo>
                <a:close/>
              </a:path>
              <a:path w="271526" h="76200">
                <a:moveTo>
                  <a:pt x="208026" y="31750"/>
                </a:moveTo>
                <a:lnTo>
                  <a:pt x="195326" y="0"/>
                </a:lnTo>
                <a:lnTo>
                  <a:pt x="195326" y="31749"/>
                </a:lnTo>
                <a:lnTo>
                  <a:pt x="208026" y="31750"/>
                </a:lnTo>
                <a:close/>
              </a:path>
              <a:path w="271526" h="76200">
                <a:moveTo>
                  <a:pt x="0" y="31750"/>
                </a:moveTo>
                <a:lnTo>
                  <a:pt x="0" y="44450"/>
                </a:lnTo>
                <a:lnTo>
                  <a:pt x="208026" y="44450"/>
                </a:lnTo>
                <a:lnTo>
                  <a:pt x="271526" y="38100"/>
                </a:lnTo>
                <a:lnTo>
                  <a:pt x="195326" y="0"/>
                </a:lnTo>
                <a:lnTo>
                  <a:pt x="208026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20216" y="1118187"/>
            <a:ext cx="9779390" cy="482600"/>
          </a:xfrm>
          <a:prstGeom prst="rect">
            <a:avLst/>
          </a:prstGeom>
        </p:spPr>
        <p:txBody>
          <a:bodyPr wrap="square" lIns="0" tIns="24098" rIns="0" bIns="0" rtlCol="0">
            <a:noAutofit/>
          </a:bodyPr>
          <a:lstStyle/>
          <a:p>
            <a:pPr marL="12700">
              <a:lnSpc>
                <a:spcPts val="3795"/>
              </a:lnSpc>
            </a:pPr>
            <a:r>
              <a:rPr sz="3600" spc="0" dirty="0" smtClean="0">
                <a:latin typeface="Georgia"/>
                <a:cs typeface="Georgia"/>
              </a:rPr>
              <a:t>FALLACY OF AFFIRMING THE CONCLUSION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8200" y="1870964"/>
            <a:ext cx="2103120" cy="817118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47254" marR="946891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p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41320" y="1870964"/>
            <a:ext cx="2103120" cy="817118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49032" marR="948095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q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44440" y="1870964"/>
            <a:ext cx="2103119" cy="817118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655065">
              <a:lnSpc>
                <a:spcPct val="94685"/>
              </a:lnSpc>
            </a:pPr>
            <a:r>
              <a:rPr sz="2000" spc="0" dirty="0" smtClean="0">
                <a:latin typeface="Georgia"/>
                <a:cs typeface="Georgia"/>
              </a:rPr>
              <a:t>P       </a:t>
            </a:r>
            <a:r>
              <a:rPr sz="2000" spc="34" dirty="0" smtClean="0">
                <a:latin typeface="Georgia"/>
                <a:cs typeface="Georgia"/>
              </a:rPr>
              <a:t> </a:t>
            </a:r>
            <a:r>
              <a:rPr sz="2000" spc="0" dirty="0" smtClean="0">
                <a:latin typeface="Georgia"/>
                <a:cs typeface="Georgia"/>
              </a:rPr>
              <a:t>q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47559" y="1870964"/>
            <a:ext cx="1506982" cy="817118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15189">
              <a:lnSpc>
                <a:spcPct val="94685"/>
              </a:lnSpc>
            </a:pPr>
            <a:r>
              <a:rPr sz="2000" spc="0" dirty="0" smtClean="0">
                <a:latin typeface="Georgia"/>
                <a:cs typeface="Georgia"/>
              </a:rPr>
              <a:t>q ^ </a:t>
            </a:r>
            <a:r>
              <a:rPr sz="2000" spc="4" dirty="0" smtClean="0">
                <a:latin typeface="Georgia"/>
                <a:cs typeface="Georgia"/>
              </a:rPr>
              <a:t>(</a:t>
            </a:r>
            <a:r>
              <a:rPr sz="2000" spc="0" dirty="0" smtClean="0">
                <a:latin typeface="Georgia"/>
                <a:cs typeface="Georgia"/>
              </a:rPr>
              <a:t>p     </a:t>
            </a:r>
            <a:r>
              <a:rPr sz="2000" spc="14" dirty="0" smtClean="0">
                <a:latin typeface="Georgia"/>
                <a:cs typeface="Georgia"/>
              </a:rPr>
              <a:t> </a:t>
            </a:r>
            <a:r>
              <a:rPr sz="2000" spc="-9" dirty="0" smtClean="0">
                <a:latin typeface="Georgia"/>
                <a:cs typeface="Georgia"/>
              </a:rPr>
              <a:t>q</a:t>
            </a:r>
            <a:r>
              <a:rPr sz="2000" spc="0" dirty="0" smtClean="0">
                <a:latin typeface="Georgia"/>
                <a:cs typeface="Georgia"/>
              </a:rPr>
              <a:t>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54542" y="1870964"/>
            <a:ext cx="2699257" cy="817118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71830">
              <a:lnSpc>
                <a:spcPct val="94685"/>
              </a:lnSpc>
            </a:pPr>
            <a:r>
              <a:rPr sz="2000" spc="0" dirty="0" smtClean="0">
                <a:latin typeface="Georgia"/>
                <a:cs typeface="Georgia"/>
              </a:rPr>
              <a:t>(q</a:t>
            </a:r>
            <a:r>
              <a:rPr sz="2000" spc="9" dirty="0" smtClean="0">
                <a:latin typeface="Georgia"/>
                <a:cs typeface="Georgia"/>
              </a:rPr>
              <a:t> </a:t>
            </a:r>
            <a:r>
              <a:rPr sz="2000" spc="0" dirty="0" smtClean="0">
                <a:latin typeface="Georgia"/>
                <a:cs typeface="Georgia"/>
              </a:rPr>
              <a:t>^ </a:t>
            </a:r>
            <a:r>
              <a:rPr sz="2000" spc="4" dirty="0" smtClean="0">
                <a:latin typeface="Georgia"/>
                <a:cs typeface="Georgia"/>
              </a:rPr>
              <a:t>(</a:t>
            </a:r>
            <a:r>
              <a:rPr sz="2000" spc="0" dirty="0" smtClean="0">
                <a:latin typeface="Georgia"/>
                <a:cs typeface="Georgia"/>
              </a:rPr>
              <a:t>p        </a:t>
            </a:r>
            <a:r>
              <a:rPr sz="2000" spc="29" dirty="0" smtClean="0">
                <a:latin typeface="Georgia"/>
                <a:cs typeface="Georgia"/>
              </a:rPr>
              <a:t> </a:t>
            </a:r>
            <a:r>
              <a:rPr sz="2000" spc="-4" dirty="0" smtClean="0">
                <a:latin typeface="Georgia"/>
                <a:cs typeface="Georgia"/>
              </a:rPr>
              <a:t>q</a:t>
            </a:r>
            <a:r>
              <a:rPr sz="2000" spc="0" dirty="0" smtClean="0">
                <a:latin typeface="Georgia"/>
                <a:cs typeface="Georgia"/>
              </a:rPr>
              <a:t>))        </a:t>
            </a:r>
            <a:r>
              <a:rPr sz="2000" spc="39" dirty="0" smtClean="0">
                <a:latin typeface="Georgia"/>
                <a:cs typeface="Georgia"/>
              </a:rPr>
              <a:t> </a:t>
            </a:r>
            <a:r>
              <a:rPr sz="2000" spc="0" dirty="0" smtClean="0">
                <a:latin typeface="Georgia"/>
                <a:cs typeface="Georgia"/>
              </a:rPr>
              <a:t>p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200" y="2688082"/>
            <a:ext cx="2103120" cy="522604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41158" marR="940932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1320" y="2688082"/>
            <a:ext cx="2103120" cy="522604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41412" marR="940678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4440" y="2688082"/>
            <a:ext cx="2103119" cy="522604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41793" marR="940297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47559" y="2688082"/>
            <a:ext cx="1506982" cy="522604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644613" marR="641339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54542" y="2688082"/>
            <a:ext cx="2699257" cy="522604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40751" marR="1237477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8200" y="3210687"/>
            <a:ext cx="2103120" cy="52273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41158" marR="940932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1320" y="3210687"/>
            <a:ext cx="2103120" cy="52273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42936" marR="944125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4440" y="3210687"/>
            <a:ext cx="2103119" cy="52273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43317" marR="943744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47559" y="3210687"/>
            <a:ext cx="1506982" cy="52273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646137" marR="644786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54542" y="3210687"/>
            <a:ext cx="2699257" cy="522731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40751" marR="1237477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200" y="3733419"/>
            <a:ext cx="2103120" cy="515493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42682" marR="944379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1320" y="3733419"/>
            <a:ext cx="2103120" cy="515493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41412" marR="940678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4440" y="3733419"/>
            <a:ext cx="2103119" cy="515493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41793" marR="940297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7559" y="3733419"/>
            <a:ext cx="1506982" cy="515493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644613" marR="641339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54542" y="3733419"/>
            <a:ext cx="2699257" cy="515493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240751" marR="1237477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4248912"/>
            <a:ext cx="2103120" cy="522605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942682" marR="944379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1320" y="4248912"/>
            <a:ext cx="2103120" cy="522605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942936" marR="944125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4440" y="4248912"/>
            <a:ext cx="2103119" cy="522605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941793" marR="940297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7559" y="4248912"/>
            <a:ext cx="1506982" cy="522605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646137" marR="644786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54542" y="4248912"/>
            <a:ext cx="2699257" cy="522605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1242275" marR="1240924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3528" y="217627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28" y="217627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956" y="402183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956" y="402183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920" y="1801367"/>
            <a:ext cx="155129" cy="188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920" y="1801367"/>
            <a:ext cx="155129" cy="188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6512" y="4572"/>
            <a:ext cx="368808" cy="1431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264" y="1420367"/>
            <a:ext cx="165417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8264" y="1420367"/>
            <a:ext cx="165417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8264" y="9037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8264" y="9037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8223" y="489203"/>
            <a:ext cx="119974" cy="1478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223" y="489203"/>
            <a:ext cx="119974" cy="1478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4" y="1801367"/>
            <a:ext cx="124968" cy="128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549396"/>
            <a:ext cx="138684" cy="481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8016" y="1382267"/>
            <a:ext cx="143256" cy="477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4215" y="1850136"/>
            <a:ext cx="114300" cy="106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4215" y="1850136"/>
            <a:ext cx="114300" cy="106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816" y="4482083"/>
            <a:ext cx="190499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816" y="4482083"/>
            <a:ext cx="190499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5628132"/>
            <a:ext cx="71628" cy="12161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7304" y="486765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7304" y="486765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9976" y="5945124"/>
            <a:ext cx="152400" cy="912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2648" y="52471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2648" y="52471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2648" y="5763768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2648" y="5763768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0560" y="6330696"/>
            <a:ext cx="417576" cy="5181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50036" y="6240043"/>
            <a:ext cx="149751" cy="1287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50036" y="6240043"/>
            <a:ext cx="149751" cy="1287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483340" y="0"/>
            <a:ext cx="417575" cy="5120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532108" y="5693664"/>
            <a:ext cx="298703" cy="11551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710416" y="4572"/>
            <a:ext cx="304800" cy="15453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939016" y="6595871"/>
            <a:ext cx="24383" cy="2529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90032" y="3464052"/>
            <a:ext cx="1486662" cy="26162"/>
          </a:xfrm>
          <a:custGeom>
            <a:avLst/>
            <a:gdLst/>
            <a:ahLst/>
            <a:cxnLst/>
            <a:rect l="l" t="t" r="r" b="b"/>
            <a:pathLst>
              <a:path w="1486662" h="26162">
                <a:moveTo>
                  <a:pt x="0" y="26162"/>
                </a:moveTo>
                <a:lnTo>
                  <a:pt x="148666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31052" y="2883408"/>
            <a:ext cx="309118" cy="76200"/>
          </a:xfrm>
          <a:custGeom>
            <a:avLst/>
            <a:gdLst/>
            <a:ahLst/>
            <a:cxnLst/>
            <a:rect l="l" t="t" r="r" b="b"/>
            <a:pathLst>
              <a:path w="309118" h="76200">
                <a:moveTo>
                  <a:pt x="245618" y="44450"/>
                </a:moveTo>
                <a:lnTo>
                  <a:pt x="232917" y="44450"/>
                </a:lnTo>
                <a:lnTo>
                  <a:pt x="232918" y="76200"/>
                </a:lnTo>
                <a:lnTo>
                  <a:pt x="309118" y="38100"/>
                </a:lnTo>
                <a:lnTo>
                  <a:pt x="245618" y="44450"/>
                </a:lnTo>
                <a:close/>
              </a:path>
              <a:path w="309118" h="76200">
                <a:moveTo>
                  <a:pt x="245618" y="31750"/>
                </a:moveTo>
                <a:lnTo>
                  <a:pt x="232918" y="0"/>
                </a:lnTo>
                <a:lnTo>
                  <a:pt x="232918" y="31749"/>
                </a:lnTo>
                <a:lnTo>
                  <a:pt x="245618" y="31750"/>
                </a:lnTo>
                <a:close/>
              </a:path>
              <a:path w="309118" h="76200">
                <a:moveTo>
                  <a:pt x="0" y="31750"/>
                </a:moveTo>
                <a:lnTo>
                  <a:pt x="0" y="44450"/>
                </a:lnTo>
                <a:lnTo>
                  <a:pt x="245618" y="44450"/>
                </a:lnTo>
                <a:lnTo>
                  <a:pt x="309118" y="38100"/>
                </a:lnTo>
                <a:lnTo>
                  <a:pt x="232918" y="0"/>
                </a:lnTo>
                <a:lnTo>
                  <a:pt x="245618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54047" y="5038344"/>
            <a:ext cx="360553" cy="76200"/>
          </a:xfrm>
          <a:custGeom>
            <a:avLst/>
            <a:gdLst/>
            <a:ahLst/>
            <a:cxnLst/>
            <a:rect l="l" t="t" r="r" b="b"/>
            <a:pathLst>
              <a:path w="360553" h="76200">
                <a:moveTo>
                  <a:pt x="297053" y="44449"/>
                </a:moveTo>
                <a:lnTo>
                  <a:pt x="284352" y="44450"/>
                </a:lnTo>
                <a:lnTo>
                  <a:pt x="284353" y="76199"/>
                </a:lnTo>
                <a:lnTo>
                  <a:pt x="360553" y="38099"/>
                </a:lnTo>
                <a:lnTo>
                  <a:pt x="297053" y="44449"/>
                </a:lnTo>
                <a:close/>
              </a:path>
              <a:path w="360553" h="76200">
                <a:moveTo>
                  <a:pt x="297053" y="31749"/>
                </a:moveTo>
                <a:lnTo>
                  <a:pt x="284353" y="0"/>
                </a:lnTo>
                <a:lnTo>
                  <a:pt x="284352" y="31750"/>
                </a:lnTo>
                <a:lnTo>
                  <a:pt x="297053" y="31749"/>
                </a:lnTo>
                <a:close/>
              </a:path>
              <a:path w="360553" h="76200">
                <a:moveTo>
                  <a:pt x="0" y="31749"/>
                </a:moveTo>
                <a:lnTo>
                  <a:pt x="0" y="44449"/>
                </a:lnTo>
                <a:lnTo>
                  <a:pt x="297053" y="44449"/>
                </a:lnTo>
                <a:lnTo>
                  <a:pt x="360553" y="38099"/>
                </a:lnTo>
                <a:lnTo>
                  <a:pt x="284353" y="0"/>
                </a:lnTo>
                <a:lnTo>
                  <a:pt x="297053" y="31749"/>
                </a:lnTo>
                <a:lnTo>
                  <a:pt x="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14016" y="5042916"/>
            <a:ext cx="362584" cy="76200"/>
          </a:xfrm>
          <a:custGeom>
            <a:avLst/>
            <a:gdLst/>
            <a:ahLst/>
            <a:cxnLst/>
            <a:rect l="l" t="t" r="r" b="b"/>
            <a:pathLst>
              <a:path w="362584" h="76200">
                <a:moveTo>
                  <a:pt x="299084" y="44449"/>
                </a:moveTo>
                <a:lnTo>
                  <a:pt x="286384" y="44450"/>
                </a:lnTo>
                <a:lnTo>
                  <a:pt x="286384" y="76199"/>
                </a:lnTo>
                <a:lnTo>
                  <a:pt x="362584" y="38099"/>
                </a:lnTo>
                <a:lnTo>
                  <a:pt x="299084" y="44449"/>
                </a:lnTo>
                <a:close/>
              </a:path>
              <a:path w="362584" h="76200">
                <a:moveTo>
                  <a:pt x="299084" y="31749"/>
                </a:moveTo>
                <a:lnTo>
                  <a:pt x="286384" y="0"/>
                </a:lnTo>
                <a:lnTo>
                  <a:pt x="286385" y="31749"/>
                </a:lnTo>
                <a:lnTo>
                  <a:pt x="299084" y="31749"/>
                </a:lnTo>
                <a:close/>
              </a:path>
              <a:path w="362584" h="76200">
                <a:moveTo>
                  <a:pt x="0" y="31749"/>
                </a:moveTo>
                <a:lnTo>
                  <a:pt x="0" y="44449"/>
                </a:lnTo>
                <a:lnTo>
                  <a:pt x="299084" y="44449"/>
                </a:lnTo>
                <a:lnTo>
                  <a:pt x="362584" y="38099"/>
                </a:lnTo>
                <a:lnTo>
                  <a:pt x="286384" y="0"/>
                </a:lnTo>
                <a:lnTo>
                  <a:pt x="299084" y="31749"/>
                </a:lnTo>
                <a:lnTo>
                  <a:pt x="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20216" y="884126"/>
            <a:ext cx="3896174" cy="976376"/>
          </a:xfrm>
          <a:prstGeom prst="rect">
            <a:avLst/>
          </a:prstGeom>
        </p:spPr>
        <p:txBody>
          <a:bodyPr wrap="square" lIns="0" tIns="24098" rIns="0" bIns="0" rtlCol="0">
            <a:noAutofit/>
          </a:bodyPr>
          <a:lstStyle/>
          <a:p>
            <a:pPr marL="12700">
              <a:lnSpc>
                <a:spcPts val="3795"/>
              </a:lnSpc>
            </a:pPr>
            <a:r>
              <a:rPr sz="3600" spc="0" dirty="0" smtClean="0">
                <a:latin typeface="Georgia"/>
                <a:cs typeface="Georgia"/>
              </a:rPr>
              <a:t>THE FALLACY OF</a:t>
            </a:r>
            <a:endParaRPr sz="3600">
              <a:latin typeface="Georgia"/>
              <a:cs typeface="Georgia"/>
            </a:endParaRPr>
          </a:p>
          <a:p>
            <a:pPr marL="12700" marR="68579">
              <a:lnSpc>
                <a:spcPts val="3890"/>
              </a:lnSpc>
              <a:spcBef>
                <a:spcPts val="4"/>
              </a:spcBef>
            </a:pPr>
            <a:r>
              <a:rPr sz="3600" dirty="0" smtClean="0">
                <a:latin typeface="Georgia"/>
                <a:cs typeface="Georgia"/>
              </a:rPr>
              <a:t>HYPOTHESIS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2476" y="884126"/>
            <a:ext cx="2227505" cy="482600"/>
          </a:xfrm>
          <a:prstGeom prst="rect">
            <a:avLst/>
          </a:prstGeom>
        </p:spPr>
        <p:txBody>
          <a:bodyPr wrap="square" lIns="0" tIns="24098" rIns="0" bIns="0" rtlCol="0">
            <a:noAutofit/>
          </a:bodyPr>
          <a:lstStyle/>
          <a:p>
            <a:pPr marL="12700">
              <a:lnSpc>
                <a:spcPts val="3795"/>
              </a:lnSpc>
            </a:pPr>
            <a:r>
              <a:rPr sz="3600" dirty="0" smtClean="0">
                <a:latin typeface="Georgia"/>
                <a:cs typeface="Georgia"/>
              </a:rPr>
              <a:t>DENYING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5956" y="884126"/>
            <a:ext cx="1048117" cy="482600"/>
          </a:xfrm>
          <a:prstGeom prst="rect">
            <a:avLst/>
          </a:prstGeom>
        </p:spPr>
        <p:txBody>
          <a:bodyPr wrap="square" lIns="0" tIns="24098" rIns="0" bIns="0" rtlCol="0">
            <a:noAutofit/>
          </a:bodyPr>
          <a:lstStyle/>
          <a:p>
            <a:pPr marL="12700">
              <a:lnSpc>
                <a:spcPts val="3795"/>
              </a:lnSpc>
            </a:pPr>
            <a:r>
              <a:rPr sz="3600" dirty="0" smtClean="0">
                <a:latin typeface="Georgia"/>
                <a:cs typeface="Georgia"/>
              </a:rPr>
              <a:t>THE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216" y="2323042"/>
            <a:ext cx="3368871" cy="279908"/>
          </a:xfrm>
          <a:prstGeom prst="rect">
            <a:avLst/>
          </a:prstGeom>
        </p:spPr>
        <p:txBody>
          <a:bodyPr wrap="square" lIns="0" tIns="13684" rIns="0" bIns="0" rtlCol="0">
            <a:noAutofit/>
          </a:bodyPr>
          <a:lstStyle/>
          <a:p>
            <a:pPr marL="12700">
              <a:lnSpc>
                <a:spcPts val="2155"/>
              </a:lnSpc>
            </a:pPr>
            <a:r>
              <a:rPr sz="2000" spc="0" dirty="0" smtClean="0">
                <a:latin typeface="Georgia"/>
                <a:cs typeface="Georgia"/>
              </a:rPr>
              <a:t>The wrong “rule of inference”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6963" y="2755858"/>
            <a:ext cx="372261" cy="1142746"/>
          </a:xfrm>
          <a:prstGeom prst="rect">
            <a:avLst/>
          </a:prstGeom>
        </p:spPr>
        <p:txBody>
          <a:bodyPr wrap="square" lIns="0" tIns="13684" rIns="0" bIns="0" rtlCol="0">
            <a:noAutofit/>
          </a:bodyPr>
          <a:lstStyle/>
          <a:p>
            <a:pPr marL="55372" marR="38221">
              <a:lnSpc>
                <a:spcPts val="2155"/>
              </a:lnSpc>
            </a:pPr>
            <a:r>
              <a:rPr sz="2000" dirty="0" smtClean="0">
                <a:latin typeface="Georgia"/>
                <a:cs typeface="Georgia"/>
              </a:rPr>
              <a:t>p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94685"/>
              </a:lnSpc>
              <a:spcBef>
                <a:spcPts val="1015"/>
              </a:spcBef>
            </a:pPr>
            <a:r>
              <a:rPr sz="2000" spc="-2" smtClean="0">
                <a:latin typeface="Georgia"/>
                <a:cs typeface="Georgia"/>
              </a:rPr>
              <a:t>¬p</a:t>
            </a:r>
            <a:endParaRPr sz="2000">
              <a:latin typeface="Georgia"/>
              <a:cs typeface="Georgia"/>
            </a:endParaRPr>
          </a:p>
          <a:p>
            <a:pPr marL="14224" marR="2241">
              <a:lnSpc>
                <a:spcPct val="94685"/>
              </a:lnSpc>
              <a:spcBef>
                <a:spcPts val="1125"/>
              </a:spcBef>
            </a:pPr>
            <a:r>
              <a:rPr sz="2000" spc="-4" smtClean="0">
                <a:latin typeface="Georgia"/>
                <a:cs typeface="Georgia"/>
              </a:rPr>
              <a:t>¬q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3168" y="2755858"/>
            <a:ext cx="205991" cy="279908"/>
          </a:xfrm>
          <a:prstGeom prst="rect">
            <a:avLst/>
          </a:prstGeom>
        </p:spPr>
        <p:txBody>
          <a:bodyPr wrap="square" lIns="0" tIns="13684" rIns="0" bIns="0" rtlCol="0">
            <a:noAutofit/>
          </a:bodyPr>
          <a:lstStyle/>
          <a:p>
            <a:pPr marL="12700">
              <a:lnSpc>
                <a:spcPts val="2155"/>
              </a:lnSpc>
            </a:pPr>
            <a:r>
              <a:rPr sz="2000" dirty="0" smtClean="0">
                <a:latin typeface="Georgia"/>
                <a:cs typeface="Georgia"/>
              </a:rPr>
              <a:t>q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216" y="4051512"/>
            <a:ext cx="5427270" cy="711200"/>
          </a:xfrm>
          <a:prstGeom prst="rect">
            <a:avLst/>
          </a:prstGeom>
        </p:spPr>
        <p:txBody>
          <a:bodyPr wrap="square" lIns="0" tIns="13684" rIns="0" bIns="0" rtlCol="0">
            <a:noAutofit/>
          </a:bodyPr>
          <a:lstStyle/>
          <a:p>
            <a:pPr marL="12700">
              <a:lnSpc>
                <a:spcPts val="2155"/>
              </a:lnSpc>
            </a:pPr>
            <a:r>
              <a:rPr sz="2000" spc="0" dirty="0" smtClean="0">
                <a:latin typeface="Georgia"/>
                <a:cs typeface="Georgia"/>
              </a:rPr>
              <a:t>is denoted the fallacy of denying the hypothesis.</a:t>
            </a:r>
            <a:endParaRPr sz="2000">
              <a:latin typeface="Georgia"/>
              <a:cs typeface="Georgia"/>
            </a:endParaRPr>
          </a:p>
          <a:p>
            <a:pPr marL="12700" marR="38176">
              <a:lnSpc>
                <a:spcPct val="94685"/>
              </a:lnSpc>
              <a:spcBef>
                <a:spcPts val="1015"/>
              </a:spcBef>
            </a:pPr>
            <a:r>
              <a:rPr sz="2000" spc="0" dirty="0" smtClean="0">
                <a:latin typeface="Georgia"/>
                <a:cs typeface="Georgia"/>
              </a:rPr>
              <a:t>The basis of this fallacy is the contingency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216" y="4914477"/>
            <a:ext cx="994894" cy="279907"/>
          </a:xfrm>
          <a:prstGeom prst="rect">
            <a:avLst/>
          </a:prstGeom>
        </p:spPr>
        <p:txBody>
          <a:bodyPr wrap="square" lIns="0" tIns="13684" rIns="0" bIns="0" rtlCol="0">
            <a:noAutofit/>
          </a:bodyPr>
          <a:lstStyle/>
          <a:p>
            <a:pPr marL="12700">
              <a:lnSpc>
                <a:spcPts val="2155"/>
              </a:lnSpc>
            </a:pPr>
            <a:r>
              <a:rPr sz="2000" spc="0" smtClean="0">
                <a:latin typeface="Georgia"/>
                <a:cs typeface="Georgia"/>
              </a:rPr>
              <a:t>(¬p </a:t>
            </a:r>
            <a:r>
              <a:rPr sz="2000" spc="0" dirty="0" smtClean="0">
                <a:latin typeface="Georgia"/>
                <a:cs typeface="Georgia"/>
              </a:rPr>
              <a:t>^ (p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600" y="4914477"/>
            <a:ext cx="396218" cy="279907"/>
          </a:xfrm>
          <a:prstGeom prst="rect">
            <a:avLst/>
          </a:prstGeom>
        </p:spPr>
        <p:txBody>
          <a:bodyPr wrap="square" lIns="0" tIns="13684" rIns="0" bIns="0" rtlCol="0">
            <a:noAutofit/>
          </a:bodyPr>
          <a:lstStyle/>
          <a:p>
            <a:pPr marL="12700">
              <a:lnSpc>
                <a:spcPts val="2155"/>
              </a:lnSpc>
            </a:pPr>
            <a:r>
              <a:rPr sz="2000" spc="-1" dirty="0" smtClean="0">
                <a:latin typeface="Georgia"/>
                <a:cs typeface="Georgia"/>
              </a:rPr>
              <a:t>q))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8538" y="4914477"/>
            <a:ext cx="369059" cy="279907"/>
          </a:xfrm>
          <a:prstGeom prst="rect">
            <a:avLst/>
          </a:prstGeom>
        </p:spPr>
        <p:txBody>
          <a:bodyPr wrap="square" lIns="0" tIns="13684" rIns="0" bIns="0" rtlCol="0">
            <a:noAutofit/>
          </a:bodyPr>
          <a:lstStyle/>
          <a:p>
            <a:pPr marL="12700">
              <a:lnSpc>
                <a:spcPts val="2155"/>
              </a:lnSpc>
            </a:pPr>
            <a:r>
              <a:rPr sz="2000" spc="-2" smtClean="0">
                <a:latin typeface="Georgia"/>
                <a:cs typeface="Georgia"/>
              </a:rPr>
              <a:t>¬q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20216" y="5325957"/>
            <a:ext cx="6697184" cy="303666"/>
          </a:xfrm>
          <a:prstGeom prst="rect">
            <a:avLst/>
          </a:prstGeom>
        </p:spPr>
        <p:txBody>
          <a:bodyPr wrap="square" lIns="0" tIns="15176" rIns="0" bIns="0" rtlCol="0">
            <a:noAutofit/>
          </a:bodyPr>
          <a:lstStyle/>
          <a:p>
            <a:pPr marL="12700">
              <a:lnSpc>
                <a:spcPts val="2390"/>
              </a:lnSpc>
            </a:pPr>
            <a:r>
              <a:rPr sz="2000" dirty="0" smtClean="0">
                <a:latin typeface="Georgia"/>
                <a:cs typeface="Georgia"/>
              </a:rPr>
              <a:t>that is a misuse of the modus tollens and is not a tautology</a:t>
            </a:r>
            <a:r>
              <a:rPr sz="2000" dirty="0" smtClean="0"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33528" y="217627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528" y="217627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956" y="402183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956" y="402183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" y="1801367"/>
            <a:ext cx="155129" cy="188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920" y="1801367"/>
            <a:ext cx="155129" cy="188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8264" y="1420367"/>
            <a:ext cx="165417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8264" y="1420367"/>
            <a:ext cx="165417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8264" y="9037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8264" y="9037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28223" y="489203"/>
            <a:ext cx="119974" cy="1478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28223" y="489203"/>
            <a:ext cx="119974" cy="1478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44" y="1801367"/>
            <a:ext cx="124968" cy="12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549396"/>
            <a:ext cx="138684" cy="4815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4215" y="1850136"/>
            <a:ext cx="11430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4215" y="1850136"/>
            <a:ext cx="11430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816" y="4482083"/>
            <a:ext cx="190499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816" y="4482083"/>
            <a:ext cx="190499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5628132"/>
            <a:ext cx="71628" cy="12161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7304" y="486765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7304" y="4867656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9976" y="5945124"/>
            <a:ext cx="152400" cy="912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2648" y="52471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2648" y="524713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2648" y="5763768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2648" y="5763768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0560" y="6330696"/>
            <a:ext cx="417576" cy="5181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441439" y="2081048"/>
            <a:ext cx="149751" cy="1287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441439" y="2081048"/>
            <a:ext cx="149751" cy="1287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532108" y="5693664"/>
            <a:ext cx="298703" cy="11551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939016" y="6595871"/>
            <a:ext cx="24383" cy="2529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45463" y="1571752"/>
            <a:ext cx="0" cy="3724021"/>
          </a:xfrm>
          <a:custGeom>
            <a:avLst/>
            <a:gdLst/>
            <a:ahLst/>
            <a:cxnLst/>
            <a:rect l="l" t="t" r="r" b="b"/>
            <a:pathLst>
              <a:path h="3724021">
                <a:moveTo>
                  <a:pt x="0" y="0"/>
                </a:moveTo>
                <a:lnTo>
                  <a:pt x="0" y="37240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19604" y="1571752"/>
            <a:ext cx="0" cy="3724021"/>
          </a:xfrm>
          <a:custGeom>
            <a:avLst/>
            <a:gdLst/>
            <a:ahLst/>
            <a:cxnLst/>
            <a:rect l="l" t="t" r="r" b="b"/>
            <a:pathLst>
              <a:path h="3724021">
                <a:moveTo>
                  <a:pt x="0" y="0"/>
                </a:moveTo>
                <a:lnTo>
                  <a:pt x="0" y="37240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26383" y="1571752"/>
            <a:ext cx="0" cy="3724021"/>
          </a:xfrm>
          <a:custGeom>
            <a:avLst/>
            <a:gdLst/>
            <a:ahLst/>
            <a:cxnLst/>
            <a:rect l="l" t="t" r="r" b="b"/>
            <a:pathLst>
              <a:path h="3724021">
                <a:moveTo>
                  <a:pt x="0" y="0"/>
                </a:moveTo>
                <a:lnTo>
                  <a:pt x="0" y="37240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64379" y="1571752"/>
            <a:ext cx="0" cy="3724021"/>
          </a:xfrm>
          <a:custGeom>
            <a:avLst/>
            <a:gdLst/>
            <a:ahLst/>
            <a:cxnLst/>
            <a:rect l="l" t="t" r="r" b="b"/>
            <a:pathLst>
              <a:path h="3724021">
                <a:moveTo>
                  <a:pt x="0" y="0"/>
                </a:moveTo>
                <a:lnTo>
                  <a:pt x="0" y="37240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18223" y="1571752"/>
            <a:ext cx="0" cy="3724021"/>
          </a:xfrm>
          <a:custGeom>
            <a:avLst/>
            <a:gdLst/>
            <a:ahLst/>
            <a:cxnLst/>
            <a:rect l="l" t="t" r="r" b="b"/>
            <a:pathLst>
              <a:path h="3724021">
                <a:moveTo>
                  <a:pt x="0" y="0"/>
                </a:moveTo>
                <a:lnTo>
                  <a:pt x="0" y="37240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398383" y="1571752"/>
            <a:ext cx="0" cy="3724021"/>
          </a:xfrm>
          <a:custGeom>
            <a:avLst/>
            <a:gdLst/>
            <a:ahLst/>
            <a:cxnLst/>
            <a:rect l="l" t="t" r="r" b="b"/>
            <a:pathLst>
              <a:path h="3724021">
                <a:moveTo>
                  <a:pt x="0" y="0"/>
                </a:moveTo>
                <a:lnTo>
                  <a:pt x="0" y="37240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1850" y="2299208"/>
            <a:ext cx="10528300" cy="0"/>
          </a:xfrm>
          <a:custGeom>
            <a:avLst/>
            <a:gdLst/>
            <a:ahLst/>
            <a:cxnLst/>
            <a:rect l="l" t="t" r="r" b="b"/>
            <a:pathLst>
              <a:path w="10528300">
                <a:moveTo>
                  <a:pt x="0" y="0"/>
                </a:moveTo>
                <a:lnTo>
                  <a:pt x="10528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31850" y="3020314"/>
            <a:ext cx="10528300" cy="0"/>
          </a:xfrm>
          <a:custGeom>
            <a:avLst/>
            <a:gdLst/>
            <a:ahLst/>
            <a:cxnLst/>
            <a:rect l="l" t="t" r="r" b="b"/>
            <a:pathLst>
              <a:path w="10528300">
                <a:moveTo>
                  <a:pt x="0" y="0"/>
                </a:moveTo>
                <a:lnTo>
                  <a:pt x="10528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1850" y="3741420"/>
            <a:ext cx="10528300" cy="0"/>
          </a:xfrm>
          <a:custGeom>
            <a:avLst/>
            <a:gdLst/>
            <a:ahLst/>
            <a:cxnLst/>
            <a:rect l="l" t="t" r="r" b="b"/>
            <a:pathLst>
              <a:path w="10528300">
                <a:moveTo>
                  <a:pt x="0" y="0"/>
                </a:moveTo>
                <a:lnTo>
                  <a:pt x="10528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1850" y="4462526"/>
            <a:ext cx="10528300" cy="0"/>
          </a:xfrm>
          <a:custGeom>
            <a:avLst/>
            <a:gdLst/>
            <a:ahLst/>
            <a:cxnLst/>
            <a:rect l="l" t="t" r="r" b="b"/>
            <a:pathLst>
              <a:path w="10528300">
                <a:moveTo>
                  <a:pt x="0" y="0"/>
                </a:moveTo>
                <a:lnTo>
                  <a:pt x="10528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8200" y="1571752"/>
            <a:ext cx="0" cy="3724021"/>
          </a:xfrm>
          <a:custGeom>
            <a:avLst/>
            <a:gdLst/>
            <a:ahLst/>
            <a:cxnLst/>
            <a:rect l="l" t="t" r="r" b="b"/>
            <a:pathLst>
              <a:path h="3724021">
                <a:moveTo>
                  <a:pt x="0" y="0"/>
                </a:moveTo>
                <a:lnTo>
                  <a:pt x="0" y="37240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353800" y="1571752"/>
            <a:ext cx="0" cy="3724021"/>
          </a:xfrm>
          <a:custGeom>
            <a:avLst/>
            <a:gdLst/>
            <a:ahLst/>
            <a:cxnLst/>
            <a:rect l="l" t="t" r="r" b="b"/>
            <a:pathLst>
              <a:path h="3724021">
                <a:moveTo>
                  <a:pt x="0" y="0"/>
                </a:moveTo>
                <a:lnTo>
                  <a:pt x="0" y="37240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31850" y="1578102"/>
            <a:ext cx="10528300" cy="0"/>
          </a:xfrm>
          <a:custGeom>
            <a:avLst/>
            <a:gdLst/>
            <a:ahLst/>
            <a:cxnLst/>
            <a:rect l="l" t="t" r="r" b="b"/>
            <a:pathLst>
              <a:path w="10528300">
                <a:moveTo>
                  <a:pt x="0" y="0"/>
                </a:moveTo>
                <a:lnTo>
                  <a:pt x="10528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31850" y="5289423"/>
            <a:ext cx="10528300" cy="0"/>
          </a:xfrm>
          <a:custGeom>
            <a:avLst/>
            <a:gdLst/>
            <a:ahLst/>
            <a:cxnLst/>
            <a:rect l="l" t="t" r="r" b="b"/>
            <a:pathLst>
              <a:path w="10528300">
                <a:moveTo>
                  <a:pt x="0" y="0"/>
                </a:moveTo>
                <a:lnTo>
                  <a:pt x="10528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834386" y="1741804"/>
            <a:ext cx="338836" cy="76073"/>
          </a:xfrm>
          <a:custGeom>
            <a:avLst/>
            <a:gdLst/>
            <a:ahLst/>
            <a:cxnLst/>
            <a:rect l="l" t="t" r="r" b="b"/>
            <a:pathLst>
              <a:path w="338836" h="76073">
                <a:moveTo>
                  <a:pt x="275081" y="44958"/>
                </a:moveTo>
                <a:lnTo>
                  <a:pt x="262466" y="44381"/>
                </a:lnTo>
                <a:lnTo>
                  <a:pt x="260984" y="76073"/>
                </a:lnTo>
                <a:lnTo>
                  <a:pt x="338836" y="41529"/>
                </a:lnTo>
                <a:lnTo>
                  <a:pt x="275081" y="44958"/>
                </a:lnTo>
                <a:close/>
              </a:path>
              <a:path w="338836" h="76073">
                <a:moveTo>
                  <a:pt x="275716" y="32258"/>
                </a:moveTo>
                <a:lnTo>
                  <a:pt x="264540" y="0"/>
                </a:lnTo>
                <a:lnTo>
                  <a:pt x="263060" y="31679"/>
                </a:lnTo>
                <a:lnTo>
                  <a:pt x="275716" y="32258"/>
                </a:lnTo>
                <a:close/>
              </a:path>
              <a:path w="338836" h="76073">
                <a:moveTo>
                  <a:pt x="507" y="19685"/>
                </a:moveTo>
                <a:lnTo>
                  <a:pt x="0" y="32385"/>
                </a:lnTo>
                <a:lnTo>
                  <a:pt x="262466" y="44381"/>
                </a:lnTo>
                <a:lnTo>
                  <a:pt x="275081" y="44958"/>
                </a:lnTo>
                <a:lnTo>
                  <a:pt x="338836" y="41529"/>
                </a:lnTo>
                <a:lnTo>
                  <a:pt x="264540" y="0"/>
                </a:lnTo>
                <a:lnTo>
                  <a:pt x="275716" y="32258"/>
                </a:lnTo>
                <a:lnTo>
                  <a:pt x="263060" y="31679"/>
                </a:lnTo>
                <a:lnTo>
                  <a:pt x="507" y="1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68899" y="1673352"/>
            <a:ext cx="344677" cy="76073"/>
          </a:xfrm>
          <a:custGeom>
            <a:avLst/>
            <a:gdLst/>
            <a:ahLst/>
            <a:cxnLst/>
            <a:rect l="l" t="t" r="r" b="b"/>
            <a:pathLst>
              <a:path w="344677" h="76073">
                <a:moveTo>
                  <a:pt x="0" y="47751"/>
                </a:moveTo>
                <a:lnTo>
                  <a:pt x="762" y="60451"/>
                </a:lnTo>
                <a:lnTo>
                  <a:pt x="268990" y="44445"/>
                </a:lnTo>
                <a:lnTo>
                  <a:pt x="281686" y="43687"/>
                </a:lnTo>
                <a:lnTo>
                  <a:pt x="270890" y="76073"/>
                </a:lnTo>
                <a:lnTo>
                  <a:pt x="344677" y="33527"/>
                </a:lnTo>
                <a:lnTo>
                  <a:pt x="280924" y="30987"/>
                </a:lnTo>
                <a:lnTo>
                  <a:pt x="268226" y="31745"/>
                </a:lnTo>
                <a:lnTo>
                  <a:pt x="0" y="47751"/>
                </a:lnTo>
                <a:close/>
              </a:path>
              <a:path w="344677" h="76073">
                <a:moveTo>
                  <a:pt x="280924" y="30987"/>
                </a:moveTo>
                <a:lnTo>
                  <a:pt x="344677" y="33527"/>
                </a:lnTo>
                <a:lnTo>
                  <a:pt x="266318" y="0"/>
                </a:lnTo>
                <a:lnTo>
                  <a:pt x="268226" y="31745"/>
                </a:lnTo>
                <a:lnTo>
                  <a:pt x="280924" y="30987"/>
                </a:lnTo>
                <a:close/>
              </a:path>
              <a:path w="344677" h="76073">
                <a:moveTo>
                  <a:pt x="270890" y="76073"/>
                </a:moveTo>
                <a:lnTo>
                  <a:pt x="281686" y="43687"/>
                </a:lnTo>
                <a:lnTo>
                  <a:pt x="268990" y="44445"/>
                </a:lnTo>
                <a:lnTo>
                  <a:pt x="270890" y="76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34034" y="812498"/>
            <a:ext cx="9167055" cy="482600"/>
          </a:xfrm>
          <a:prstGeom prst="rect">
            <a:avLst/>
          </a:prstGeom>
        </p:spPr>
        <p:txBody>
          <a:bodyPr wrap="square" lIns="0" tIns="24098" rIns="0" bIns="0" rtlCol="0">
            <a:noAutofit/>
          </a:bodyPr>
          <a:lstStyle/>
          <a:p>
            <a:pPr marL="12700">
              <a:lnSpc>
                <a:spcPts val="3795"/>
              </a:lnSpc>
            </a:pPr>
            <a:r>
              <a:rPr sz="3600" spc="0" dirty="0" smtClean="0">
                <a:latin typeface="Georgia"/>
                <a:cs typeface="Georgia"/>
              </a:rPr>
              <a:t>FALLACY OF DENYING THE HYPOTHESIS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8200" y="1578102"/>
            <a:ext cx="707263" cy="721106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248932" marR="249356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p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45463" y="1578102"/>
            <a:ext cx="874141" cy="721106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334733" marR="333415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q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19604" y="1578102"/>
            <a:ext cx="1406779" cy="721106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215391">
              <a:lnSpc>
                <a:spcPct val="94685"/>
              </a:lnSpc>
            </a:pPr>
            <a:r>
              <a:rPr sz="2000" spc="0" dirty="0" smtClean="0">
                <a:latin typeface="Georgia"/>
                <a:cs typeface="Georgia"/>
              </a:rPr>
              <a:t>p      </a:t>
            </a:r>
            <a:r>
              <a:rPr sz="2000" spc="24" dirty="0" smtClean="0">
                <a:latin typeface="Georgia"/>
                <a:cs typeface="Georgia"/>
              </a:rPr>
              <a:t> </a:t>
            </a:r>
            <a:r>
              <a:rPr sz="2000" spc="0" dirty="0" smtClean="0">
                <a:latin typeface="Georgia"/>
                <a:cs typeface="Georgia"/>
              </a:rPr>
              <a:t>q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26383" y="1578102"/>
            <a:ext cx="1237995" cy="721106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464527" marR="401989" algn="ctr">
              <a:lnSpc>
                <a:spcPct val="94685"/>
              </a:lnSpc>
            </a:pPr>
            <a:r>
              <a:rPr sz="2000" spc="-4" smtClean="0">
                <a:latin typeface="Georgia"/>
                <a:cs typeface="Georgia"/>
              </a:rPr>
              <a:t>¬p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64379" y="1578102"/>
            <a:ext cx="2053844" cy="721106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243459">
              <a:lnSpc>
                <a:spcPct val="94685"/>
              </a:lnSpc>
            </a:pPr>
            <a:r>
              <a:rPr sz="2000" spc="0" dirty="0" smtClean="0">
                <a:latin typeface="Georgia"/>
                <a:cs typeface="Georgia"/>
              </a:rPr>
              <a:t>(p       </a:t>
            </a:r>
            <a:r>
              <a:rPr sz="2000" spc="25" dirty="0" smtClean="0">
                <a:latin typeface="Georgia"/>
                <a:cs typeface="Georgia"/>
              </a:rPr>
              <a:t> </a:t>
            </a:r>
            <a:r>
              <a:rPr sz="2000" spc="-9" dirty="0" smtClean="0">
                <a:latin typeface="Georgia"/>
                <a:cs typeface="Georgia"/>
              </a:rPr>
              <a:t>q</a:t>
            </a:r>
            <a:r>
              <a:rPr sz="2000" spc="0" dirty="0" smtClean="0">
                <a:latin typeface="Georgia"/>
                <a:cs typeface="Georgia"/>
              </a:rPr>
              <a:t>)</a:t>
            </a:r>
            <a:r>
              <a:rPr sz="2000" spc="14" dirty="0" smtClean="0">
                <a:latin typeface="Georgia"/>
                <a:cs typeface="Georgia"/>
              </a:rPr>
              <a:t> </a:t>
            </a:r>
            <a:r>
              <a:rPr sz="2000" spc="0" smtClean="0">
                <a:latin typeface="Georgia"/>
                <a:cs typeface="Georgia"/>
              </a:rPr>
              <a:t>^ ¬p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18223" y="1578102"/>
            <a:ext cx="1280159" cy="721106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457161" marR="454502" algn="ctr">
              <a:lnSpc>
                <a:spcPct val="94685"/>
              </a:lnSpc>
            </a:pPr>
            <a:r>
              <a:rPr sz="2000" spc="-4" smtClean="0">
                <a:latin typeface="Georgia"/>
                <a:cs typeface="Georgia"/>
              </a:rPr>
              <a:t>¬q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8200" y="2299208"/>
            <a:ext cx="707263" cy="721105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242836" marR="243398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45463" y="2299208"/>
            <a:ext cx="874141" cy="721105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326859" marR="326252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19604" y="2299208"/>
            <a:ext cx="1406779" cy="721105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592670" marR="593079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26383" y="2299208"/>
            <a:ext cx="1237995" cy="721105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511771" marR="510166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64379" y="2299208"/>
            <a:ext cx="2053844" cy="721105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18806" marR="918979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18223" y="2299208"/>
            <a:ext cx="1280159" cy="721105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533361" marR="530740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98383" y="2299208"/>
            <a:ext cx="2955417" cy="721105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368894" marR="1365493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8200" y="3020314"/>
            <a:ext cx="707263" cy="721106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242836" marR="243398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5463" y="3020314"/>
            <a:ext cx="874141" cy="721106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328637" marR="329445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19604" y="3020314"/>
            <a:ext cx="1406779" cy="721106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595718" marR="595002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26383" y="3020314"/>
            <a:ext cx="1237995" cy="721106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511771" marR="510166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4379" y="3020314"/>
            <a:ext cx="2053844" cy="721106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18806" marR="918979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18223" y="3020314"/>
            <a:ext cx="1280159" cy="721106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530313" marR="528817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98383" y="3020314"/>
            <a:ext cx="2955417" cy="721106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368894" marR="1365493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200" y="3741420"/>
            <a:ext cx="707263" cy="721106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245884" marR="245320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5463" y="3741420"/>
            <a:ext cx="874141" cy="721106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326859" marR="326252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9604" y="3741420"/>
            <a:ext cx="1406779" cy="721106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592670" marR="593079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6383" y="3741420"/>
            <a:ext cx="1237995" cy="721106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508723" marR="508243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4379" y="3741420"/>
            <a:ext cx="2053844" cy="721106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917536" marR="915278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8223" y="3741420"/>
            <a:ext cx="1280159" cy="721106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533361" marR="530740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8383" y="3741420"/>
            <a:ext cx="2955417" cy="721106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1370418" marR="1368940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4462526"/>
            <a:ext cx="707263" cy="826897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245884" marR="245320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5463" y="4462526"/>
            <a:ext cx="874141" cy="826897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328637" marR="329445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F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9604" y="4462526"/>
            <a:ext cx="1406779" cy="826897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592670" marR="593079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6383" y="4462526"/>
            <a:ext cx="1237995" cy="826897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508723" marR="508243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4379" y="4462526"/>
            <a:ext cx="2053844" cy="826897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917536" marR="915278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8223" y="4462526"/>
            <a:ext cx="1280159" cy="826897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530313" marR="528817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98383" y="4462526"/>
            <a:ext cx="2955417" cy="826897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1368894" marR="1365493" algn="ctr">
              <a:lnSpc>
                <a:spcPct val="94685"/>
              </a:lnSpc>
            </a:pPr>
            <a:r>
              <a:rPr sz="2000" dirty="0" smtClean="0"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1" name="object 42"/>
          <p:cNvSpPr/>
          <p:nvPr/>
        </p:nvSpPr>
        <p:spPr>
          <a:xfrm>
            <a:off x="527304" y="5867400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43"/>
          <p:cNvSpPr/>
          <p:nvPr/>
        </p:nvSpPr>
        <p:spPr>
          <a:xfrm>
            <a:off x="527304" y="5867400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70"/>
          <p:cNvSpPr/>
          <p:nvPr/>
        </p:nvSpPr>
        <p:spPr>
          <a:xfrm>
            <a:off x="9545450" y="1879093"/>
            <a:ext cx="360553" cy="76200"/>
          </a:xfrm>
          <a:custGeom>
            <a:avLst/>
            <a:gdLst/>
            <a:ahLst/>
            <a:cxnLst/>
            <a:rect l="l" t="t" r="r" b="b"/>
            <a:pathLst>
              <a:path w="360553" h="76200">
                <a:moveTo>
                  <a:pt x="297053" y="44449"/>
                </a:moveTo>
                <a:lnTo>
                  <a:pt x="284352" y="44450"/>
                </a:lnTo>
                <a:lnTo>
                  <a:pt x="284353" y="76199"/>
                </a:lnTo>
                <a:lnTo>
                  <a:pt x="360553" y="38099"/>
                </a:lnTo>
                <a:lnTo>
                  <a:pt x="297053" y="44449"/>
                </a:lnTo>
                <a:close/>
              </a:path>
              <a:path w="360553" h="76200">
                <a:moveTo>
                  <a:pt x="297053" y="31749"/>
                </a:moveTo>
                <a:lnTo>
                  <a:pt x="284353" y="0"/>
                </a:lnTo>
                <a:lnTo>
                  <a:pt x="284352" y="31750"/>
                </a:lnTo>
                <a:lnTo>
                  <a:pt x="297053" y="31749"/>
                </a:lnTo>
                <a:close/>
              </a:path>
              <a:path w="360553" h="76200">
                <a:moveTo>
                  <a:pt x="0" y="31749"/>
                </a:moveTo>
                <a:lnTo>
                  <a:pt x="0" y="44449"/>
                </a:lnTo>
                <a:lnTo>
                  <a:pt x="297053" y="44449"/>
                </a:lnTo>
                <a:lnTo>
                  <a:pt x="360553" y="38099"/>
                </a:lnTo>
                <a:lnTo>
                  <a:pt x="284353" y="0"/>
                </a:lnTo>
                <a:lnTo>
                  <a:pt x="297053" y="31749"/>
                </a:lnTo>
                <a:lnTo>
                  <a:pt x="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71"/>
          <p:cNvSpPr/>
          <p:nvPr/>
        </p:nvSpPr>
        <p:spPr>
          <a:xfrm>
            <a:off x="10305419" y="1883665"/>
            <a:ext cx="362584" cy="76200"/>
          </a:xfrm>
          <a:custGeom>
            <a:avLst/>
            <a:gdLst/>
            <a:ahLst/>
            <a:cxnLst/>
            <a:rect l="l" t="t" r="r" b="b"/>
            <a:pathLst>
              <a:path w="362584" h="76200">
                <a:moveTo>
                  <a:pt x="299084" y="44449"/>
                </a:moveTo>
                <a:lnTo>
                  <a:pt x="286384" y="44450"/>
                </a:lnTo>
                <a:lnTo>
                  <a:pt x="286384" y="76199"/>
                </a:lnTo>
                <a:lnTo>
                  <a:pt x="362584" y="38099"/>
                </a:lnTo>
                <a:lnTo>
                  <a:pt x="299084" y="44449"/>
                </a:lnTo>
                <a:close/>
              </a:path>
              <a:path w="362584" h="76200">
                <a:moveTo>
                  <a:pt x="299084" y="31749"/>
                </a:moveTo>
                <a:lnTo>
                  <a:pt x="286384" y="0"/>
                </a:lnTo>
                <a:lnTo>
                  <a:pt x="286385" y="31749"/>
                </a:lnTo>
                <a:lnTo>
                  <a:pt x="299084" y="31749"/>
                </a:lnTo>
                <a:close/>
              </a:path>
              <a:path w="362584" h="76200">
                <a:moveTo>
                  <a:pt x="0" y="31749"/>
                </a:moveTo>
                <a:lnTo>
                  <a:pt x="0" y="44449"/>
                </a:lnTo>
                <a:lnTo>
                  <a:pt x="299084" y="44449"/>
                </a:lnTo>
                <a:lnTo>
                  <a:pt x="362584" y="38099"/>
                </a:lnTo>
                <a:lnTo>
                  <a:pt x="286384" y="0"/>
                </a:lnTo>
                <a:lnTo>
                  <a:pt x="299084" y="31749"/>
                </a:lnTo>
                <a:lnTo>
                  <a:pt x="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5"/>
          <p:cNvSpPr txBox="1"/>
          <p:nvPr/>
        </p:nvSpPr>
        <p:spPr>
          <a:xfrm>
            <a:off x="8611619" y="1755226"/>
            <a:ext cx="994894" cy="279907"/>
          </a:xfrm>
          <a:prstGeom prst="rect">
            <a:avLst/>
          </a:prstGeom>
        </p:spPr>
        <p:txBody>
          <a:bodyPr wrap="square" lIns="0" tIns="13684" rIns="0" bIns="0" rtlCol="0">
            <a:noAutofit/>
          </a:bodyPr>
          <a:lstStyle/>
          <a:p>
            <a:pPr marL="12700">
              <a:lnSpc>
                <a:spcPts val="2155"/>
              </a:lnSpc>
            </a:pPr>
            <a:r>
              <a:rPr sz="2000" spc="0" smtClean="0">
                <a:latin typeface="Georgia"/>
                <a:cs typeface="Georgia"/>
              </a:rPr>
              <a:t>(¬p </a:t>
            </a:r>
            <a:r>
              <a:rPr sz="2000" spc="0" dirty="0" smtClean="0">
                <a:latin typeface="Georgia"/>
                <a:cs typeface="Georgia"/>
              </a:rPr>
              <a:t>^ (p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6" name="object 4"/>
          <p:cNvSpPr txBox="1"/>
          <p:nvPr/>
        </p:nvSpPr>
        <p:spPr>
          <a:xfrm>
            <a:off x="9906003" y="1755226"/>
            <a:ext cx="396218" cy="279907"/>
          </a:xfrm>
          <a:prstGeom prst="rect">
            <a:avLst/>
          </a:prstGeom>
        </p:spPr>
        <p:txBody>
          <a:bodyPr wrap="square" lIns="0" tIns="13684" rIns="0" bIns="0" rtlCol="0">
            <a:noAutofit/>
          </a:bodyPr>
          <a:lstStyle/>
          <a:p>
            <a:pPr marL="12700">
              <a:lnSpc>
                <a:spcPts val="2155"/>
              </a:lnSpc>
            </a:pPr>
            <a:r>
              <a:rPr sz="2000" spc="-1" dirty="0" smtClean="0">
                <a:latin typeface="Georgia"/>
                <a:cs typeface="Georgia"/>
              </a:rPr>
              <a:t>q))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7" name="object 3"/>
          <p:cNvSpPr txBox="1"/>
          <p:nvPr/>
        </p:nvSpPr>
        <p:spPr>
          <a:xfrm>
            <a:off x="10679941" y="1755226"/>
            <a:ext cx="369059" cy="279907"/>
          </a:xfrm>
          <a:prstGeom prst="rect">
            <a:avLst/>
          </a:prstGeom>
        </p:spPr>
        <p:txBody>
          <a:bodyPr wrap="square" lIns="0" tIns="13684" rIns="0" bIns="0" rtlCol="0">
            <a:noAutofit/>
          </a:bodyPr>
          <a:lstStyle/>
          <a:p>
            <a:pPr marL="12700">
              <a:lnSpc>
                <a:spcPts val="2155"/>
              </a:lnSpc>
            </a:pPr>
            <a:r>
              <a:rPr sz="2000" spc="-2" smtClean="0">
                <a:latin typeface="Georgia"/>
                <a:cs typeface="Georgia"/>
              </a:rPr>
              <a:t>¬q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985519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9063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9210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744218"/>
            <a:ext cx="12191999" cy="1"/>
          </a:xfrm>
          <a:custGeom>
            <a:avLst/>
            <a:gdLst/>
            <a:ahLst/>
            <a:cxnLst/>
            <a:rect l="l" t="t" r="r" b="b"/>
            <a:pathLst>
              <a:path w="12191999" h="1">
                <a:moveTo>
                  <a:pt x="12191999" y="1"/>
                </a:moveTo>
                <a:lnTo>
                  <a:pt x="0" y="1"/>
                </a:lnTo>
              </a:path>
            </a:pathLst>
          </a:custGeom>
          <a:ln w="10160">
            <a:solidFill>
              <a:srgbClr val="A0D5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74889" y="990600"/>
            <a:ext cx="3126232" cy="457200"/>
          </a:xfrm>
          <a:custGeom>
            <a:avLst/>
            <a:gdLst/>
            <a:ahLst/>
            <a:cxnLst/>
            <a:rect l="l" t="t" r="r" b="b"/>
            <a:pathLst>
              <a:path w="3126232" h="457200">
                <a:moveTo>
                  <a:pt x="0" y="457200"/>
                </a:moveTo>
                <a:lnTo>
                  <a:pt x="3126232" y="457200"/>
                </a:lnTo>
                <a:lnTo>
                  <a:pt x="312623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1109" y="990600"/>
            <a:ext cx="6959092" cy="457200"/>
          </a:xfrm>
          <a:custGeom>
            <a:avLst/>
            <a:gdLst/>
            <a:ahLst/>
            <a:cxnLst/>
            <a:rect l="l" t="t" r="r" b="b"/>
            <a:pathLst>
              <a:path w="6959092" h="457200">
                <a:moveTo>
                  <a:pt x="0" y="457200"/>
                </a:moveTo>
                <a:lnTo>
                  <a:pt x="6959092" y="457200"/>
                </a:lnTo>
                <a:lnTo>
                  <a:pt x="695909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74889" y="1447800"/>
            <a:ext cx="3126232" cy="1188720"/>
          </a:xfrm>
          <a:custGeom>
            <a:avLst/>
            <a:gdLst/>
            <a:ahLst/>
            <a:cxnLst/>
            <a:rect l="l" t="t" r="r" b="b"/>
            <a:pathLst>
              <a:path w="3126232" h="1188720">
                <a:moveTo>
                  <a:pt x="0" y="1188720"/>
                </a:moveTo>
                <a:lnTo>
                  <a:pt x="3126232" y="1188720"/>
                </a:lnTo>
                <a:lnTo>
                  <a:pt x="3126232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01109" y="1447800"/>
            <a:ext cx="6959092" cy="1188720"/>
          </a:xfrm>
          <a:custGeom>
            <a:avLst/>
            <a:gdLst/>
            <a:ahLst/>
            <a:cxnLst/>
            <a:rect l="l" t="t" r="r" b="b"/>
            <a:pathLst>
              <a:path w="6959092" h="1188720">
                <a:moveTo>
                  <a:pt x="0" y="1188720"/>
                </a:moveTo>
                <a:lnTo>
                  <a:pt x="6959092" y="1188720"/>
                </a:lnTo>
                <a:lnTo>
                  <a:pt x="6959092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01109" y="984250"/>
            <a:ext cx="0" cy="1658620"/>
          </a:xfrm>
          <a:custGeom>
            <a:avLst/>
            <a:gdLst/>
            <a:ahLst/>
            <a:cxnLst/>
            <a:rect l="l" t="t" r="r" b="b"/>
            <a:pathLst>
              <a:path h="1658620">
                <a:moveTo>
                  <a:pt x="0" y="0"/>
                </a:moveTo>
                <a:lnTo>
                  <a:pt x="0" y="1658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539" y="1447800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260201" y="984250"/>
            <a:ext cx="0" cy="1658620"/>
          </a:xfrm>
          <a:custGeom>
            <a:avLst/>
            <a:gdLst/>
            <a:ahLst/>
            <a:cxnLst/>
            <a:rect l="l" t="t" r="r" b="b"/>
            <a:pathLst>
              <a:path h="1658620">
                <a:moveTo>
                  <a:pt x="0" y="0"/>
                </a:moveTo>
                <a:lnTo>
                  <a:pt x="0" y="1658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68539" y="2636520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74889" y="990600"/>
            <a:ext cx="312621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301109" y="990600"/>
            <a:ext cx="695909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174889" y="1447800"/>
            <a:ext cx="3126219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301109" y="1447800"/>
            <a:ext cx="6959092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0" y="0"/>
            <a:ext cx="98551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985519" y="0"/>
            <a:ext cx="10405110" cy="744219"/>
          </a:xfrm>
          <a:prstGeom prst="rect">
            <a:avLst/>
          </a:prstGeom>
        </p:spPr>
        <p:txBody>
          <a:bodyPr wrap="square" lIns="0" tIns="5567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280987">
              <a:lnSpc>
                <a:spcPct val="95825"/>
              </a:lnSpc>
            </a:pPr>
            <a:r>
              <a:rPr sz="3400" b="1" spc="-1" dirty="0" smtClean="0">
                <a:latin typeface="Arial"/>
                <a:cs typeface="Arial"/>
              </a:rPr>
              <a:t>Law of Syllogism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0630" y="0"/>
            <a:ext cx="80136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0" y="744219"/>
            <a:ext cx="98551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85519" y="744219"/>
            <a:ext cx="10405110" cy="6113779"/>
          </a:xfrm>
          <a:prstGeom prst="rect">
            <a:avLst/>
          </a:prstGeom>
        </p:spPr>
        <p:txBody>
          <a:bodyPr wrap="square" lIns="0" tIns="10731" rIns="0" bIns="0" rtlCol="0">
            <a:noAutofit/>
          </a:bodyPr>
          <a:lstStyle/>
          <a:p>
            <a:pPr marL="1333246">
              <a:lnSpc>
                <a:spcPts val="1689"/>
              </a:lnSpc>
            </a:pPr>
            <a:r>
              <a:rPr sz="1800" spc="675" smtClean="0">
                <a:solidFill>
                  <a:schemeClr val="bg1"/>
                </a:solidFill>
                <a:latin typeface="Microsoft Sans Serif"/>
                <a:cs typeface="Microsoft Sans Serif"/>
              </a:rPr>
              <a:t>z</a:t>
            </a:r>
            <a:endParaRPr sz="1800" smtClean="0">
              <a:solidFill>
                <a:schemeClr val="bg1"/>
              </a:solidFill>
              <a:latin typeface="Microsoft Sans Serif"/>
              <a:cs typeface="Microsoft Sans Serif"/>
            </a:endParaRPr>
          </a:p>
          <a:p>
            <a:pPr marL="392178" marR="1514934" algn="ctr">
              <a:lnSpc>
                <a:spcPct val="95825"/>
              </a:lnSpc>
              <a:spcBef>
                <a:spcPts val="618"/>
              </a:spcBef>
            </a:pPr>
            <a:r>
              <a:rPr sz="2400" b="1" spc="0" smtClean="0">
                <a:solidFill>
                  <a:schemeClr val="bg1"/>
                </a:solidFill>
                <a:latin typeface="Arial"/>
                <a:cs typeface="Arial"/>
              </a:rPr>
              <a:t>Rules 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f </a:t>
            </a:r>
            <a:r>
              <a:rPr sz="2400" b="1" spc="-1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nfer</a:t>
            </a:r>
            <a:r>
              <a:rPr sz="2400" b="1" spc="9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nce                  </a:t>
            </a:r>
            <a:r>
              <a:rPr sz="2400" b="1" spc="524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b="1" spc="9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lated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400" b="1" spc="-1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b="1" spc="9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Im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1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b="1" spc="9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ti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ns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0"/>
              </a:spcBef>
            </a:pPr>
            <a:r>
              <a:rPr sz="2400" spc="0" dirty="0" smtClean="0">
                <a:latin typeface="Arial"/>
                <a:cs typeface="Arial"/>
              </a:rPr>
              <a:t>p → q                          </a:t>
            </a:r>
            <a:r>
              <a:rPr sz="2400" spc="26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[</a:t>
            </a:r>
            <a:r>
              <a:rPr sz="2400" spc="0" dirty="0" smtClean="0">
                <a:latin typeface="Arial"/>
                <a:cs typeface="Arial"/>
              </a:rPr>
              <a:t>(</a:t>
            </a:r>
            <a:r>
              <a:rPr sz="2400" spc="4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→</a:t>
            </a:r>
            <a:r>
              <a:rPr sz="2400" spc="4" dirty="0" smtClean="0">
                <a:latin typeface="Arial"/>
                <a:cs typeface="Arial"/>
              </a:rPr>
              <a:t>q</a:t>
            </a:r>
            <a:r>
              <a:rPr sz="2400" spc="0" dirty="0" smtClean="0">
                <a:latin typeface="Arial"/>
                <a:cs typeface="Arial"/>
              </a:rPr>
              <a:t>) ^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(q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→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r)]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 →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280809">
              <a:lnSpc>
                <a:spcPct val="95825"/>
              </a:lnSpc>
              <a:spcBef>
                <a:spcPts val="120"/>
              </a:spcBef>
            </a:pPr>
            <a:r>
              <a:rPr sz="2400" u="heavy" dirty="0" smtClean="0">
                <a:latin typeface="Arial"/>
                <a:cs typeface="Arial"/>
              </a:rPr>
              <a:t> </a:t>
            </a:r>
            <a:r>
              <a:rPr sz="2400" u="heavy" spc="0" dirty="0" smtClean="0">
                <a:latin typeface="Arial"/>
                <a:cs typeface="Arial"/>
              </a:rPr>
              <a:t>q  →</a:t>
            </a:r>
            <a:r>
              <a:rPr sz="2400" u="heavy" spc="659" dirty="0" smtClean="0">
                <a:latin typeface="Arial"/>
                <a:cs typeface="Arial"/>
              </a:rPr>
              <a:t> </a:t>
            </a:r>
            <a:r>
              <a:rPr sz="2400" u="heavy" spc="0" dirty="0" smtClean="0">
                <a:latin typeface="Arial"/>
                <a:cs typeface="Arial"/>
              </a:rPr>
              <a:t>r </a:t>
            </a:r>
            <a:r>
              <a:rPr sz="2400" spc="0" dirty="0" smtClean="0">
                <a:latin typeface="Arial"/>
                <a:cs typeface="Arial"/>
              </a:rPr>
              <a:t>                           </a:t>
            </a:r>
            <a:r>
              <a:rPr sz="2400" spc="15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</a:t>
            </a:r>
            <a:r>
              <a:rPr sz="2400" spc="-26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tol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-5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7696"/>
              </a:lnSpc>
              <a:spcBef>
                <a:spcPts val="90"/>
              </a:spcBef>
            </a:pPr>
            <a:r>
              <a:rPr sz="2400" spc="67" dirty="0" smtClean="0">
                <a:latin typeface="Cambria Math"/>
                <a:cs typeface="Cambria Math"/>
              </a:rPr>
              <a:t>∴ </a:t>
            </a:r>
            <a:r>
              <a:rPr sz="2400" spc="0" dirty="0" smtClean="0">
                <a:latin typeface="Arial"/>
                <a:cs typeface="Arial"/>
              </a:rPr>
              <a:t>p → r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107747"/>
              </a:lnSpc>
              <a:spcBef>
                <a:spcPts val="1538"/>
              </a:spcBef>
            </a:pPr>
            <a:r>
              <a:rPr sz="2800" spc="-26" dirty="0" smtClean="0">
                <a:latin typeface="MS PGothic"/>
                <a:cs typeface="MS PGothic"/>
              </a:rPr>
              <a:t>❑ </a:t>
            </a:r>
            <a:r>
              <a:rPr sz="2800" spc="1" dirty="0" smtClean="0">
                <a:latin typeface="Arial"/>
                <a:cs typeface="Arial"/>
              </a:rPr>
              <a:t>Example 2</a:t>
            </a:r>
            <a:endParaRPr sz="28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617"/>
              </a:spcBef>
            </a:pPr>
            <a:r>
              <a:rPr sz="2400" spc="0" dirty="0" smtClean="0">
                <a:latin typeface="Arial"/>
                <a:cs typeface="Arial"/>
              </a:rPr>
              <a:t>a.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f 18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is d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-19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is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by 6,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 6 is d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-19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is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 by 3.                     </a:t>
            </a:r>
            <a:r>
              <a:rPr sz="2400" spc="250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→q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3"/>
              </a:spcBef>
            </a:pPr>
            <a:r>
              <a:rPr sz="2400" spc="0" dirty="0" smtClean="0">
                <a:latin typeface="Arial"/>
                <a:cs typeface="Arial"/>
              </a:rPr>
              <a:t>b.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If 6 is d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-19" dirty="0" smtClean="0">
                <a:latin typeface="Arial"/>
                <a:cs typeface="Arial"/>
              </a:rPr>
              <a:t>v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 by 3,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18 is d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-19" dirty="0" smtClean="0">
                <a:latin typeface="Arial"/>
                <a:cs typeface="Arial"/>
              </a:rPr>
              <a:t>v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 by 3.                     </a:t>
            </a:r>
            <a:r>
              <a:rPr sz="2400" spc="254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q</a:t>
            </a:r>
            <a:r>
              <a:rPr sz="2400" spc="0" dirty="0" smtClean="0">
                <a:latin typeface="Arial"/>
                <a:cs typeface="Arial"/>
              </a:rPr>
              <a:t>→r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0"/>
              </a:spcBef>
            </a:pPr>
            <a:r>
              <a:rPr sz="2400" spc="0" dirty="0" smtClean="0">
                <a:latin typeface="Arial"/>
                <a:cs typeface="Arial"/>
              </a:rPr>
              <a:t>c.</a:t>
            </a:r>
            <a:r>
              <a:rPr sz="2400" spc="-54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refore,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if 18 is d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-19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is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 by 6,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 18 is di</a:t>
            </a:r>
            <a:r>
              <a:rPr sz="2400" spc="-14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is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 by 3.  </a:t>
            </a:r>
            <a:r>
              <a:rPr sz="2400" spc="1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Cambria Math"/>
                <a:cs typeface="Cambria Math"/>
              </a:rPr>
              <a:t>∴</a:t>
            </a:r>
            <a:r>
              <a:rPr sz="1800" spc="114" dirty="0" smtClean="0">
                <a:latin typeface="Cambria Math"/>
                <a:cs typeface="Cambria Math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→r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0630" y="744219"/>
            <a:ext cx="80136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435976" y="2017649"/>
            <a:ext cx="84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825510" y="2017649"/>
            <a:ext cx="83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985519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9063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9210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744218"/>
            <a:ext cx="12191999" cy="1"/>
          </a:xfrm>
          <a:custGeom>
            <a:avLst/>
            <a:gdLst/>
            <a:ahLst/>
            <a:cxnLst/>
            <a:rect l="l" t="t" r="r" b="b"/>
            <a:pathLst>
              <a:path w="12191999" h="1">
                <a:moveTo>
                  <a:pt x="12191999" y="1"/>
                </a:moveTo>
                <a:lnTo>
                  <a:pt x="0" y="1"/>
                </a:lnTo>
              </a:path>
            </a:pathLst>
          </a:custGeom>
          <a:ln w="10160">
            <a:solidFill>
              <a:srgbClr val="A0D5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4889" y="990600"/>
            <a:ext cx="3126232" cy="457200"/>
          </a:xfrm>
          <a:custGeom>
            <a:avLst/>
            <a:gdLst/>
            <a:ahLst/>
            <a:cxnLst/>
            <a:rect l="l" t="t" r="r" b="b"/>
            <a:pathLst>
              <a:path w="3126232" h="457200">
                <a:moveTo>
                  <a:pt x="0" y="457200"/>
                </a:moveTo>
                <a:lnTo>
                  <a:pt x="3126232" y="457200"/>
                </a:lnTo>
                <a:lnTo>
                  <a:pt x="312623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1109" y="990600"/>
            <a:ext cx="6959092" cy="457200"/>
          </a:xfrm>
          <a:custGeom>
            <a:avLst/>
            <a:gdLst/>
            <a:ahLst/>
            <a:cxnLst/>
            <a:rect l="l" t="t" r="r" b="b"/>
            <a:pathLst>
              <a:path w="6959092" h="457200">
                <a:moveTo>
                  <a:pt x="0" y="457200"/>
                </a:moveTo>
                <a:lnTo>
                  <a:pt x="6959092" y="457200"/>
                </a:lnTo>
                <a:lnTo>
                  <a:pt x="695909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74889" y="1447800"/>
            <a:ext cx="3126232" cy="1188720"/>
          </a:xfrm>
          <a:custGeom>
            <a:avLst/>
            <a:gdLst/>
            <a:ahLst/>
            <a:cxnLst/>
            <a:rect l="l" t="t" r="r" b="b"/>
            <a:pathLst>
              <a:path w="3126232" h="1188720">
                <a:moveTo>
                  <a:pt x="0" y="1188720"/>
                </a:moveTo>
                <a:lnTo>
                  <a:pt x="3126232" y="1188720"/>
                </a:lnTo>
                <a:lnTo>
                  <a:pt x="3126232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1109" y="1447800"/>
            <a:ext cx="6959092" cy="1188720"/>
          </a:xfrm>
          <a:custGeom>
            <a:avLst/>
            <a:gdLst/>
            <a:ahLst/>
            <a:cxnLst/>
            <a:rect l="l" t="t" r="r" b="b"/>
            <a:pathLst>
              <a:path w="6959092" h="1188720">
                <a:moveTo>
                  <a:pt x="0" y="1188720"/>
                </a:moveTo>
                <a:lnTo>
                  <a:pt x="6959092" y="1188720"/>
                </a:lnTo>
                <a:lnTo>
                  <a:pt x="6959092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01109" y="984250"/>
            <a:ext cx="0" cy="1658620"/>
          </a:xfrm>
          <a:custGeom>
            <a:avLst/>
            <a:gdLst/>
            <a:ahLst/>
            <a:cxnLst/>
            <a:rect l="l" t="t" r="r" b="b"/>
            <a:pathLst>
              <a:path h="1658620">
                <a:moveTo>
                  <a:pt x="0" y="0"/>
                </a:moveTo>
                <a:lnTo>
                  <a:pt x="0" y="1658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68539" y="1447800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60201" y="984250"/>
            <a:ext cx="0" cy="1658620"/>
          </a:xfrm>
          <a:custGeom>
            <a:avLst/>
            <a:gdLst/>
            <a:ahLst/>
            <a:cxnLst/>
            <a:rect l="l" t="t" r="r" b="b"/>
            <a:pathLst>
              <a:path h="1658620">
                <a:moveTo>
                  <a:pt x="0" y="0"/>
                </a:moveTo>
                <a:lnTo>
                  <a:pt x="0" y="1658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539" y="2636520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74889" y="990600"/>
            <a:ext cx="312621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301109" y="990600"/>
            <a:ext cx="695909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174889" y="1447800"/>
            <a:ext cx="3126219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301109" y="1447800"/>
            <a:ext cx="6959092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98551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85519" y="0"/>
            <a:ext cx="10405110" cy="744219"/>
          </a:xfrm>
          <a:prstGeom prst="rect">
            <a:avLst/>
          </a:prstGeom>
        </p:spPr>
        <p:txBody>
          <a:bodyPr wrap="square" lIns="0" tIns="5567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280987">
              <a:lnSpc>
                <a:spcPct val="95825"/>
              </a:lnSpc>
            </a:pPr>
            <a:r>
              <a:rPr sz="3400" b="1" spc="-20" dirty="0" smtClean="0">
                <a:latin typeface="Arial"/>
                <a:cs typeface="Arial"/>
              </a:rPr>
              <a:t>Modus Tollens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0630" y="0"/>
            <a:ext cx="80136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0" y="744219"/>
            <a:ext cx="98551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85519" y="744219"/>
            <a:ext cx="10405110" cy="6113779"/>
          </a:xfrm>
          <a:prstGeom prst="rect">
            <a:avLst/>
          </a:prstGeom>
        </p:spPr>
        <p:txBody>
          <a:bodyPr wrap="square" lIns="0" tIns="10731" rIns="0" bIns="0" rtlCol="0">
            <a:noAutofit/>
          </a:bodyPr>
          <a:lstStyle/>
          <a:p>
            <a:pPr marL="1333246">
              <a:lnSpc>
                <a:spcPts val="1689"/>
              </a:lnSpc>
            </a:pPr>
            <a:r>
              <a:rPr sz="1800" spc="675" dirty="0" smtClean="0"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  <a:p>
            <a:pPr marL="392178" marR="1514934" algn="ctr">
              <a:lnSpc>
                <a:spcPct val="95825"/>
              </a:lnSpc>
              <a:spcBef>
                <a:spcPts val="618"/>
              </a:spcBef>
            </a:pP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Rules 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f </a:t>
            </a:r>
            <a:r>
              <a:rPr sz="2400" b="1" spc="-1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nfer</a:t>
            </a:r>
            <a:r>
              <a:rPr sz="2400" b="1" spc="9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nce                  </a:t>
            </a:r>
            <a:r>
              <a:rPr sz="2400" b="1" spc="524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b="1" spc="9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lated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400" b="1" spc="-1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b="1" spc="9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Im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1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b="1" spc="9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ti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ns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0"/>
              </a:spcBef>
            </a:pPr>
            <a:r>
              <a:rPr sz="2400" spc="0" dirty="0" smtClean="0">
                <a:latin typeface="Arial"/>
                <a:cs typeface="Arial"/>
              </a:rPr>
              <a:t>p → q                          </a:t>
            </a:r>
            <a:r>
              <a:rPr sz="2400" spc="26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[(p → q) ^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~</a:t>
            </a:r>
            <a:r>
              <a:rPr sz="2400" spc="9" dirty="0" smtClean="0">
                <a:latin typeface="Arial"/>
                <a:cs typeface="Arial"/>
              </a:rPr>
              <a:t>q</a:t>
            </a:r>
            <a:r>
              <a:rPr sz="2400" spc="0" dirty="0" smtClean="0">
                <a:latin typeface="Arial"/>
                <a:cs typeface="Arial"/>
              </a:rPr>
              <a:t>]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→ ~p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20"/>
              </a:spcBef>
            </a:pPr>
            <a:r>
              <a:rPr sz="2400" u="heavy" spc="0" dirty="0" smtClean="0">
                <a:latin typeface="Arial"/>
                <a:cs typeface="Arial"/>
              </a:rPr>
              <a:t>~q</a:t>
            </a:r>
            <a:r>
              <a:rPr sz="2400" spc="0" dirty="0" smtClean="0">
                <a:latin typeface="Arial"/>
                <a:cs typeface="Arial"/>
              </a:rPr>
              <a:t>                               </a:t>
            </a:r>
            <a:r>
              <a:rPr sz="2400" spc="6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</a:t>
            </a:r>
            <a:r>
              <a:rPr sz="2400" spc="-26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tol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-5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7696"/>
              </a:lnSpc>
              <a:spcBef>
                <a:spcPts val="90"/>
              </a:spcBef>
            </a:pPr>
            <a:r>
              <a:rPr sz="2400" spc="67" dirty="0" smtClean="0">
                <a:latin typeface="Cambria Math"/>
                <a:cs typeface="Cambria Math"/>
              </a:rPr>
              <a:t>∴ </a:t>
            </a:r>
            <a:r>
              <a:rPr sz="2400" spc="0" dirty="0" smtClean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107747"/>
              </a:lnSpc>
              <a:spcBef>
                <a:spcPts val="1538"/>
              </a:spcBef>
            </a:pPr>
            <a:r>
              <a:rPr sz="2800" spc="-26" dirty="0" smtClean="0">
                <a:latin typeface="MS PGothic"/>
                <a:cs typeface="MS PGothic"/>
              </a:rPr>
              <a:t>❑ </a:t>
            </a:r>
            <a:r>
              <a:rPr sz="2800" spc="1" dirty="0" smtClean="0">
                <a:latin typeface="Arial"/>
                <a:cs typeface="Arial"/>
              </a:rPr>
              <a:t>Example 3</a:t>
            </a:r>
            <a:endParaRPr sz="28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617"/>
              </a:spcBef>
            </a:pPr>
            <a:r>
              <a:rPr sz="2400" spc="0" dirty="0" smtClean="0">
                <a:latin typeface="Arial"/>
                <a:cs typeface="Arial"/>
              </a:rPr>
              <a:t>a.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-4" smtClean="0">
                <a:latin typeface="Arial"/>
                <a:cs typeface="Arial"/>
              </a:rPr>
              <a:t>I</a:t>
            </a:r>
            <a:r>
              <a:rPr sz="2400" spc="0" smtClean="0">
                <a:latin typeface="Arial"/>
                <a:cs typeface="Arial"/>
              </a:rPr>
              <a:t>f </a:t>
            </a:r>
            <a:r>
              <a:rPr lang="en-US" sz="2400" spc="0" dirty="0" err="1" smtClean="0">
                <a:latin typeface="Arial"/>
                <a:cs typeface="Arial"/>
              </a:rPr>
              <a:t>Imran</a:t>
            </a:r>
            <a:r>
              <a:rPr lang="en-US" sz="2400" spc="0" dirty="0" smtClean="0">
                <a:latin typeface="Arial"/>
                <a:cs typeface="Arial"/>
              </a:rPr>
              <a:t> Khan </a:t>
            </a:r>
            <a:r>
              <a:rPr sz="2400" spc="0" smtClean="0">
                <a:latin typeface="Arial"/>
                <a:cs typeface="Arial"/>
              </a:rPr>
              <a:t>el</a:t>
            </a:r>
            <a:r>
              <a:rPr sz="2400" spc="9" smtClean="0">
                <a:latin typeface="Arial"/>
                <a:cs typeface="Arial"/>
              </a:rPr>
              <a:t>e</a:t>
            </a:r>
            <a:r>
              <a:rPr sz="2400" spc="0" smtClean="0">
                <a:latin typeface="Arial"/>
                <a:cs typeface="Arial"/>
              </a:rPr>
              <a:t>c</a:t>
            </a:r>
            <a:r>
              <a:rPr sz="2400" spc="-9" smtClean="0">
                <a:latin typeface="Arial"/>
                <a:cs typeface="Arial"/>
              </a:rPr>
              <a:t>t</a:t>
            </a:r>
            <a:r>
              <a:rPr sz="2400" spc="0" smtClean="0">
                <a:latin typeface="Arial"/>
                <a:cs typeface="Arial"/>
              </a:rPr>
              <a:t>ed</a:t>
            </a:r>
            <a:r>
              <a:rPr sz="2400" spc="-19" smtClean="0">
                <a:latin typeface="Arial"/>
                <a:cs typeface="Arial"/>
              </a:rPr>
              <a:t> </a:t>
            </a:r>
            <a:r>
              <a:rPr lang="en-US" sz="2400" spc="0" dirty="0" smtClean="0">
                <a:latin typeface="Arial"/>
                <a:cs typeface="Arial"/>
              </a:rPr>
              <a:t>Pakistani Prime Minister</a:t>
            </a:r>
            <a:r>
              <a:rPr sz="2400" spc="0" smtClean="0">
                <a:latin typeface="Arial"/>
                <a:cs typeface="Arial"/>
              </a:rPr>
              <a:t>,</a:t>
            </a:r>
            <a:r>
              <a:rPr sz="2400" spc="-9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       </a:t>
            </a:r>
            <a:r>
              <a:rPr sz="2400" spc="325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→q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20"/>
              </a:spcBef>
            </a:pPr>
            <a:r>
              <a:rPr lang="en-US" sz="2400" spc="-1" dirty="0" smtClean="0">
                <a:latin typeface="Arial"/>
                <a:cs typeface="Arial"/>
              </a:rPr>
              <a:t>Jahangir </a:t>
            </a:r>
            <a:r>
              <a:rPr lang="en-US" sz="2400" spc="-1" dirty="0" err="1" smtClean="0">
                <a:latin typeface="Arial"/>
                <a:cs typeface="Arial"/>
              </a:rPr>
              <a:t>Tareen</a:t>
            </a:r>
            <a:r>
              <a:rPr lang="en-US" sz="2400" spc="-1" dirty="0" smtClean="0">
                <a:latin typeface="Arial"/>
                <a:cs typeface="Arial"/>
              </a:rPr>
              <a:t> </a:t>
            </a:r>
            <a:r>
              <a:rPr sz="2400" spc="-1" smtClean="0">
                <a:latin typeface="Arial"/>
                <a:cs typeface="Arial"/>
              </a:rPr>
              <a:t>will </a:t>
            </a:r>
            <a:r>
              <a:rPr sz="2400" spc="-1" dirty="0" smtClean="0">
                <a:latin typeface="Arial"/>
                <a:cs typeface="Arial"/>
              </a:rPr>
              <a:t>pledge as cabinet member.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0"/>
              </a:spcBef>
            </a:pP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0" smtClean="0">
                <a:latin typeface="Arial"/>
                <a:cs typeface="Arial"/>
              </a:rPr>
              <a:t>.</a:t>
            </a:r>
            <a:r>
              <a:rPr sz="2400" spc="-9" smtClean="0">
                <a:latin typeface="Arial"/>
                <a:cs typeface="Arial"/>
              </a:rPr>
              <a:t> </a:t>
            </a:r>
            <a:r>
              <a:rPr lang="en-US" sz="2400" spc="-4" dirty="0" smtClean="0">
                <a:latin typeface="Arial"/>
                <a:cs typeface="Arial"/>
              </a:rPr>
              <a:t>Jahangir </a:t>
            </a:r>
            <a:r>
              <a:rPr lang="en-US" sz="2400" spc="-4" dirty="0" err="1" smtClean="0">
                <a:latin typeface="Arial"/>
                <a:cs typeface="Arial"/>
              </a:rPr>
              <a:t>Tareen</a:t>
            </a:r>
            <a:r>
              <a:rPr lang="en-US" sz="2400" spc="-4" dirty="0" smtClean="0">
                <a:latin typeface="Arial"/>
                <a:cs typeface="Arial"/>
              </a:rPr>
              <a:t> </a:t>
            </a:r>
            <a:r>
              <a:rPr sz="2400" spc="0" smtClean="0">
                <a:latin typeface="Arial"/>
                <a:cs typeface="Arial"/>
              </a:rPr>
              <a:t>d</a:t>
            </a:r>
            <a:r>
              <a:rPr sz="2400" spc="4" smtClean="0">
                <a:latin typeface="Arial"/>
                <a:cs typeface="Arial"/>
              </a:rPr>
              <a:t>i</a:t>
            </a:r>
            <a:r>
              <a:rPr sz="2400" spc="0" smtClean="0">
                <a:latin typeface="Arial"/>
                <a:cs typeface="Arial"/>
              </a:rPr>
              <a:t>d</a:t>
            </a:r>
            <a:r>
              <a:rPr sz="2400" spc="-19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ge as cab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memb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-139" dirty="0" smtClean="0">
                <a:latin typeface="Arial"/>
                <a:cs typeface="Arial"/>
              </a:rPr>
              <a:t>r</a:t>
            </a:r>
            <a:r>
              <a:rPr sz="2400" spc="0" smtClean="0">
                <a:latin typeface="Arial"/>
                <a:cs typeface="Arial"/>
              </a:rPr>
              <a:t>.    </a:t>
            </a:r>
            <a:r>
              <a:rPr sz="2400" spc="59" smtClean="0">
                <a:latin typeface="Arial"/>
                <a:cs typeface="Arial"/>
              </a:rPr>
              <a:t> </a:t>
            </a:r>
            <a:r>
              <a:rPr lang="en-US" sz="2400" spc="59" dirty="0" smtClean="0">
                <a:latin typeface="Arial"/>
                <a:cs typeface="Arial"/>
              </a:rPr>
              <a:t>	 </a:t>
            </a:r>
            <a:r>
              <a:rPr sz="2400" spc="0" smtClean="0">
                <a:latin typeface="Arial"/>
                <a:cs typeface="Arial"/>
              </a:rPr>
              <a:t>~</a:t>
            </a:r>
            <a:r>
              <a:rPr sz="2400" spc="0" dirty="0" smtClean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2"/>
              </a:spcBef>
            </a:pPr>
            <a:r>
              <a:rPr sz="2400" spc="0" dirty="0" smtClean="0">
                <a:latin typeface="Arial"/>
                <a:cs typeface="Arial"/>
              </a:rPr>
              <a:t>c.</a:t>
            </a:r>
            <a:r>
              <a:rPr sz="2400" spc="-5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Ther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fore</a:t>
            </a:r>
            <a:r>
              <a:rPr sz="2400" spc="0" smtClean="0">
                <a:latin typeface="Arial"/>
                <a:cs typeface="Arial"/>
              </a:rPr>
              <a:t>,</a:t>
            </a:r>
            <a:r>
              <a:rPr sz="2400" spc="-4" smtClean="0">
                <a:latin typeface="Arial"/>
                <a:cs typeface="Arial"/>
              </a:rPr>
              <a:t> </a:t>
            </a:r>
            <a:r>
              <a:rPr lang="en-US" sz="2400" spc="0" dirty="0" err="1" smtClean="0">
                <a:latin typeface="Arial"/>
                <a:cs typeface="Arial"/>
              </a:rPr>
              <a:t>Imran</a:t>
            </a:r>
            <a:r>
              <a:rPr lang="en-US" sz="2400" spc="0" dirty="0" smtClean="0">
                <a:latin typeface="Arial"/>
                <a:cs typeface="Arial"/>
              </a:rPr>
              <a:t> Khan </a:t>
            </a:r>
            <a:r>
              <a:rPr sz="2400" spc="4" smtClean="0">
                <a:latin typeface="Arial"/>
                <a:cs typeface="Arial"/>
              </a:rPr>
              <a:t>i</a:t>
            </a:r>
            <a:r>
              <a:rPr sz="2400" spc="0" smtClean="0">
                <a:latin typeface="Arial"/>
                <a:cs typeface="Arial"/>
              </a:rPr>
              <a:t>s 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smtClean="0">
                <a:latin typeface="Arial"/>
                <a:cs typeface="Arial"/>
              </a:rPr>
              <a:t>e</a:t>
            </a:r>
            <a:r>
              <a:rPr sz="2400" spc="9" smtClean="0">
                <a:latin typeface="Arial"/>
                <a:cs typeface="Arial"/>
              </a:rPr>
              <a:t>l</a:t>
            </a:r>
            <a:r>
              <a:rPr sz="2400" spc="0" smtClean="0">
                <a:latin typeface="Arial"/>
                <a:cs typeface="Arial"/>
              </a:rPr>
              <a:t>ected</a:t>
            </a:r>
            <a:r>
              <a:rPr sz="2400" spc="9" smtClean="0">
                <a:latin typeface="Arial"/>
                <a:cs typeface="Arial"/>
              </a:rPr>
              <a:t> </a:t>
            </a:r>
            <a:r>
              <a:rPr lang="en-US" sz="2400" spc="-4" dirty="0" smtClean="0">
                <a:latin typeface="Arial"/>
                <a:cs typeface="Arial"/>
              </a:rPr>
              <a:t>Pakistani PM</a:t>
            </a:r>
            <a:r>
              <a:rPr sz="2400" spc="0" smtClean="0">
                <a:latin typeface="Arial"/>
                <a:cs typeface="Arial"/>
              </a:rPr>
              <a:t>        </a:t>
            </a:r>
            <a:r>
              <a:rPr sz="2400" spc="499" smtClean="0">
                <a:latin typeface="Arial"/>
                <a:cs typeface="Arial"/>
              </a:rPr>
              <a:t> </a:t>
            </a:r>
            <a:r>
              <a:rPr sz="1800" spc="0" smtClean="0">
                <a:latin typeface="Cambria Math"/>
                <a:cs typeface="Cambria Math"/>
              </a:rPr>
              <a:t>∴</a:t>
            </a:r>
            <a:r>
              <a:rPr sz="1800" spc="114" smtClean="0">
                <a:latin typeface="Cambria Math"/>
                <a:cs typeface="Cambria Math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~p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20"/>
              </a:spcBef>
            </a:pP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90630" y="744219"/>
            <a:ext cx="80136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985519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9063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9210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744218"/>
            <a:ext cx="12191999" cy="1"/>
          </a:xfrm>
          <a:custGeom>
            <a:avLst/>
            <a:gdLst/>
            <a:ahLst/>
            <a:cxnLst/>
            <a:rect l="l" t="t" r="r" b="b"/>
            <a:pathLst>
              <a:path w="12191999" h="1">
                <a:moveTo>
                  <a:pt x="12191999" y="1"/>
                </a:moveTo>
                <a:lnTo>
                  <a:pt x="0" y="1"/>
                </a:lnTo>
              </a:path>
            </a:pathLst>
          </a:custGeom>
          <a:ln w="10160">
            <a:solidFill>
              <a:srgbClr val="A0D5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4889" y="990600"/>
            <a:ext cx="3126232" cy="457200"/>
          </a:xfrm>
          <a:custGeom>
            <a:avLst/>
            <a:gdLst/>
            <a:ahLst/>
            <a:cxnLst/>
            <a:rect l="l" t="t" r="r" b="b"/>
            <a:pathLst>
              <a:path w="3126232" h="457200">
                <a:moveTo>
                  <a:pt x="0" y="457200"/>
                </a:moveTo>
                <a:lnTo>
                  <a:pt x="3126232" y="457200"/>
                </a:lnTo>
                <a:lnTo>
                  <a:pt x="312623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1109" y="990600"/>
            <a:ext cx="6959092" cy="457200"/>
          </a:xfrm>
          <a:custGeom>
            <a:avLst/>
            <a:gdLst/>
            <a:ahLst/>
            <a:cxnLst/>
            <a:rect l="l" t="t" r="r" b="b"/>
            <a:pathLst>
              <a:path w="6959092" h="457200">
                <a:moveTo>
                  <a:pt x="0" y="457200"/>
                </a:moveTo>
                <a:lnTo>
                  <a:pt x="6959092" y="457200"/>
                </a:lnTo>
                <a:lnTo>
                  <a:pt x="695909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74889" y="1447800"/>
            <a:ext cx="3126232" cy="1188720"/>
          </a:xfrm>
          <a:custGeom>
            <a:avLst/>
            <a:gdLst/>
            <a:ahLst/>
            <a:cxnLst/>
            <a:rect l="l" t="t" r="r" b="b"/>
            <a:pathLst>
              <a:path w="3126232" h="1188720">
                <a:moveTo>
                  <a:pt x="0" y="1188720"/>
                </a:moveTo>
                <a:lnTo>
                  <a:pt x="3126232" y="1188720"/>
                </a:lnTo>
                <a:lnTo>
                  <a:pt x="3126232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1109" y="1447800"/>
            <a:ext cx="6959092" cy="1188720"/>
          </a:xfrm>
          <a:custGeom>
            <a:avLst/>
            <a:gdLst/>
            <a:ahLst/>
            <a:cxnLst/>
            <a:rect l="l" t="t" r="r" b="b"/>
            <a:pathLst>
              <a:path w="6959092" h="1188720">
                <a:moveTo>
                  <a:pt x="0" y="1188720"/>
                </a:moveTo>
                <a:lnTo>
                  <a:pt x="6959092" y="1188720"/>
                </a:lnTo>
                <a:lnTo>
                  <a:pt x="6959092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01109" y="984250"/>
            <a:ext cx="0" cy="1658620"/>
          </a:xfrm>
          <a:custGeom>
            <a:avLst/>
            <a:gdLst/>
            <a:ahLst/>
            <a:cxnLst/>
            <a:rect l="l" t="t" r="r" b="b"/>
            <a:pathLst>
              <a:path h="1658620">
                <a:moveTo>
                  <a:pt x="0" y="0"/>
                </a:moveTo>
                <a:lnTo>
                  <a:pt x="0" y="1658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68539" y="1447800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60201" y="984250"/>
            <a:ext cx="0" cy="1658620"/>
          </a:xfrm>
          <a:custGeom>
            <a:avLst/>
            <a:gdLst/>
            <a:ahLst/>
            <a:cxnLst/>
            <a:rect l="l" t="t" r="r" b="b"/>
            <a:pathLst>
              <a:path h="1658620">
                <a:moveTo>
                  <a:pt x="0" y="0"/>
                </a:moveTo>
                <a:lnTo>
                  <a:pt x="0" y="1658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539" y="2636520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74889" y="990600"/>
            <a:ext cx="312621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301109" y="990600"/>
            <a:ext cx="695909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174889" y="1447800"/>
            <a:ext cx="3126219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301109" y="1447800"/>
            <a:ext cx="6959092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98551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85519" y="0"/>
            <a:ext cx="10405110" cy="744219"/>
          </a:xfrm>
          <a:prstGeom prst="rect">
            <a:avLst/>
          </a:prstGeom>
        </p:spPr>
        <p:txBody>
          <a:bodyPr wrap="square" lIns="0" tIns="5567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280987">
              <a:lnSpc>
                <a:spcPct val="95825"/>
              </a:lnSpc>
            </a:pPr>
            <a:r>
              <a:rPr sz="3400" b="1" spc="1" dirty="0" smtClean="0">
                <a:latin typeface="Arial"/>
                <a:cs typeface="Arial"/>
              </a:rPr>
              <a:t>Rule of Conjunction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0630" y="0"/>
            <a:ext cx="80136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0" y="744219"/>
            <a:ext cx="98551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85519" y="744219"/>
            <a:ext cx="10405110" cy="6113779"/>
          </a:xfrm>
          <a:prstGeom prst="rect">
            <a:avLst/>
          </a:prstGeom>
        </p:spPr>
        <p:txBody>
          <a:bodyPr wrap="square" lIns="0" tIns="10731" rIns="0" bIns="0" rtlCol="0">
            <a:noAutofit/>
          </a:bodyPr>
          <a:lstStyle/>
          <a:p>
            <a:pPr marL="1333246">
              <a:lnSpc>
                <a:spcPts val="1689"/>
              </a:lnSpc>
            </a:pPr>
            <a:r>
              <a:rPr sz="1800" spc="675" dirty="0" smtClean="0"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  <a:p>
            <a:pPr marL="431165">
              <a:lnSpc>
                <a:spcPct val="95825"/>
              </a:lnSpc>
              <a:spcBef>
                <a:spcPts val="618"/>
              </a:spcBef>
            </a:pP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Rules 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f </a:t>
            </a:r>
            <a:r>
              <a:rPr sz="2400" b="1" spc="-1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nfer</a:t>
            </a:r>
            <a:r>
              <a:rPr sz="2400" b="1" spc="9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nce                  </a:t>
            </a:r>
            <a:r>
              <a:rPr sz="2400" b="1" spc="524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b="1" spc="9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lated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400" b="1" spc="-1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b="1" spc="9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Im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1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b="1" spc="9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ti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ns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  <a:p>
            <a:pPr marL="280987" marR="9902080">
              <a:lnSpc>
                <a:spcPct val="100041"/>
              </a:lnSpc>
              <a:spcBef>
                <a:spcPts val="840"/>
              </a:spcBef>
            </a:pPr>
            <a:r>
              <a:rPr sz="2400" dirty="0" smtClean="0">
                <a:latin typeface="Arial"/>
                <a:cs typeface="Arial"/>
              </a:rPr>
              <a:t>p </a:t>
            </a:r>
            <a:r>
              <a:rPr sz="2400" u="heavy" dirty="0" smtClean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ts val="2785"/>
              </a:lnSpc>
              <a:spcBef>
                <a:spcPts val="139"/>
              </a:spcBef>
            </a:pPr>
            <a:r>
              <a:rPr sz="2400" spc="67" dirty="0" smtClean="0">
                <a:latin typeface="Cambria Math"/>
                <a:cs typeface="Cambria Math"/>
              </a:rPr>
              <a:t>∴ </a:t>
            </a:r>
            <a:r>
              <a:rPr sz="2400" spc="-2" dirty="0" smtClean="0">
                <a:latin typeface="Arial"/>
                <a:cs typeface="Arial"/>
              </a:rPr>
              <a:t>p ^ q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107747"/>
              </a:lnSpc>
              <a:spcBef>
                <a:spcPts val="1398"/>
              </a:spcBef>
            </a:pPr>
            <a:r>
              <a:rPr sz="2800" spc="-26" dirty="0" smtClean="0">
                <a:latin typeface="MS PGothic"/>
                <a:cs typeface="MS PGothic"/>
              </a:rPr>
              <a:t>❑ </a:t>
            </a:r>
            <a:r>
              <a:rPr sz="2800" spc="1" dirty="0" smtClean="0">
                <a:latin typeface="Arial"/>
                <a:cs typeface="Arial"/>
              </a:rPr>
              <a:t>Example 4</a:t>
            </a:r>
            <a:endParaRPr sz="28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617"/>
              </a:spcBef>
            </a:pPr>
            <a:r>
              <a:rPr sz="2400" spc="0" dirty="0" smtClean="0">
                <a:latin typeface="Arial"/>
                <a:cs typeface="Arial"/>
              </a:rPr>
              <a:t>a.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t is sun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-23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.                                                                           </a:t>
            </a:r>
            <a:r>
              <a:rPr sz="2400" spc="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3"/>
              </a:spcBef>
            </a:pPr>
            <a:r>
              <a:rPr sz="2400" spc="0" dirty="0" smtClean="0">
                <a:latin typeface="Arial"/>
                <a:cs typeface="Arial"/>
              </a:rPr>
              <a:t>b.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It 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 c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23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.                                                                          </a:t>
            </a:r>
            <a:r>
              <a:rPr sz="2400" spc="20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0"/>
              </a:spcBef>
            </a:pPr>
            <a:r>
              <a:rPr sz="2400" spc="0" dirty="0" smtClean="0">
                <a:latin typeface="Arial"/>
                <a:cs typeface="Arial"/>
              </a:rPr>
              <a:t>c.</a:t>
            </a:r>
            <a:r>
              <a:rPr sz="2400" spc="-54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refore,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it is sun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y a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 clo</a:t>
            </a:r>
            <a:r>
              <a:rPr sz="2400" spc="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23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.                                       </a:t>
            </a:r>
            <a:r>
              <a:rPr sz="2400" spc="28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Cambria Math"/>
                <a:cs typeface="Cambria Math"/>
              </a:rPr>
              <a:t>∴</a:t>
            </a:r>
            <a:r>
              <a:rPr sz="1800" spc="114" dirty="0" smtClean="0">
                <a:latin typeface="Cambria Math"/>
                <a:cs typeface="Cambria Math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 ^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90630" y="744219"/>
            <a:ext cx="80136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39063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9210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744218"/>
            <a:ext cx="12191999" cy="1"/>
          </a:xfrm>
          <a:custGeom>
            <a:avLst/>
            <a:gdLst/>
            <a:ahLst/>
            <a:cxnLst/>
            <a:rect l="l" t="t" r="r" b="b"/>
            <a:pathLst>
              <a:path w="12191999" h="1">
                <a:moveTo>
                  <a:pt x="12191999" y="1"/>
                </a:moveTo>
                <a:lnTo>
                  <a:pt x="0" y="1"/>
                </a:lnTo>
              </a:path>
            </a:pathLst>
          </a:custGeom>
          <a:ln w="10160">
            <a:solidFill>
              <a:srgbClr val="A0D5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4889" y="990600"/>
            <a:ext cx="3126232" cy="457200"/>
          </a:xfrm>
          <a:custGeom>
            <a:avLst/>
            <a:gdLst/>
            <a:ahLst/>
            <a:cxnLst/>
            <a:rect l="l" t="t" r="r" b="b"/>
            <a:pathLst>
              <a:path w="3126232" h="457200">
                <a:moveTo>
                  <a:pt x="0" y="457200"/>
                </a:moveTo>
                <a:lnTo>
                  <a:pt x="3126232" y="457200"/>
                </a:lnTo>
                <a:lnTo>
                  <a:pt x="312623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1109" y="990600"/>
            <a:ext cx="6959092" cy="457200"/>
          </a:xfrm>
          <a:custGeom>
            <a:avLst/>
            <a:gdLst/>
            <a:ahLst/>
            <a:cxnLst/>
            <a:rect l="l" t="t" r="r" b="b"/>
            <a:pathLst>
              <a:path w="6959092" h="457200">
                <a:moveTo>
                  <a:pt x="0" y="457200"/>
                </a:moveTo>
                <a:lnTo>
                  <a:pt x="6959092" y="457200"/>
                </a:lnTo>
                <a:lnTo>
                  <a:pt x="695909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74889" y="1447800"/>
            <a:ext cx="3126232" cy="1188720"/>
          </a:xfrm>
          <a:custGeom>
            <a:avLst/>
            <a:gdLst/>
            <a:ahLst/>
            <a:cxnLst/>
            <a:rect l="l" t="t" r="r" b="b"/>
            <a:pathLst>
              <a:path w="3126232" h="1188720">
                <a:moveTo>
                  <a:pt x="0" y="1188720"/>
                </a:moveTo>
                <a:lnTo>
                  <a:pt x="3126232" y="1188720"/>
                </a:lnTo>
                <a:lnTo>
                  <a:pt x="3126232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1109" y="1447800"/>
            <a:ext cx="6959092" cy="1188720"/>
          </a:xfrm>
          <a:custGeom>
            <a:avLst/>
            <a:gdLst/>
            <a:ahLst/>
            <a:cxnLst/>
            <a:rect l="l" t="t" r="r" b="b"/>
            <a:pathLst>
              <a:path w="6959092" h="1188720">
                <a:moveTo>
                  <a:pt x="0" y="1188720"/>
                </a:moveTo>
                <a:lnTo>
                  <a:pt x="6959092" y="1188720"/>
                </a:lnTo>
                <a:lnTo>
                  <a:pt x="6959092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01109" y="984250"/>
            <a:ext cx="0" cy="1658620"/>
          </a:xfrm>
          <a:custGeom>
            <a:avLst/>
            <a:gdLst/>
            <a:ahLst/>
            <a:cxnLst/>
            <a:rect l="l" t="t" r="r" b="b"/>
            <a:pathLst>
              <a:path h="1658620">
                <a:moveTo>
                  <a:pt x="0" y="0"/>
                </a:moveTo>
                <a:lnTo>
                  <a:pt x="0" y="1658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68539" y="1447800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60201" y="984250"/>
            <a:ext cx="0" cy="1658620"/>
          </a:xfrm>
          <a:custGeom>
            <a:avLst/>
            <a:gdLst/>
            <a:ahLst/>
            <a:cxnLst/>
            <a:rect l="l" t="t" r="r" b="b"/>
            <a:pathLst>
              <a:path h="1658620">
                <a:moveTo>
                  <a:pt x="0" y="0"/>
                </a:moveTo>
                <a:lnTo>
                  <a:pt x="0" y="1658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539" y="2636520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74889" y="990600"/>
            <a:ext cx="312621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301109" y="990600"/>
            <a:ext cx="695909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174889" y="1447800"/>
            <a:ext cx="3126219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301109" y="1447800"/>
            <a:ext cx="6959092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98551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85519" y="0"/>
            <a:ext cx="10405110" cy="744219"/>
          </a:xfrm>
          <a:prstGeom prst="rect">
            <a:avLst/>
          </a:prstGeom>
        </p:spPr>
        <p:txBody>
          <a:bodyPr wrap="square" lIns="0" tIns="5567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280987">
              <a:lnSpc>
                <a:spcPct val="95825"/>
              </a:lnSpc>
            </a:pPr>
            <a:r>
              <a:rPr sz="3400" b="1" spc="0" dirty="0" smtClean="0">
                <a:latin typeface="Arial"/>
                <a:cs typeface="Arial"/>
              </a:rPr>
              <a:t>Rule of Disjunctive Syllogism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0630" y="0"/>
            <a:ext cx="80136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01090" y="762000"/>
            <a:ext cx="10405110" cy="6113779"/>
          </a:xfrm>
          <a:prstGeom prst="rect">
            <a:avLst/>
          </a:prstGeom>
        </p:spPr>
        <p:txBody>
          <a:bodyPr wrap="square" lIns="0" tIns="10731" rIns="0" bIns="0" rtlCol="0">
            <a:noAutofit/>
          </a:bodyPr>
          <a:lstStyle/>
          <a:p>
            <a:pPr marL="1333246">
              <a:lnSpc>
                <a:spcPts val="1689"/>
              </a:lnSpc>
            </a:pPr>
            <a:r>
              <a:rPr sz="1800" spc="675" smtClean="0">
                <a:solidFill>
                  <a:schemeClr val="bg1"/>
                </a:solidFill>
                <a:latin typeface="Microsoft Sans Serif"/>
                <a:cs typeface="Microsoft Sans Serif"/>
              </a:rPr>
              <a:t>z</a:t>
            </a:r>
            <a:endParaRPr sz="1800" smtClean="0">
              <a:solidFill>
                <a:schemeClr val="bg1"/>
              </a:solidFill>
              <a:latin typeface="Microsoft Sans Serif"/>
              <a:cs typeface="Microsoft Sans Serif"/>
            </a:endParaRPr>
          </a:p>
          <a:p>
            <a:pPr marL="431165">
              <a:lnSpc>
                <a:spcPct val="95825"/>
              </a:lnSpc>
              <a:spcBef>
                <a:spcPts val="618"/>
              </a:spcBef>
            </a:pPr>
            <a:r>
              <a:rPr sz="2400" b="1" spc="0" smtClean="0">
                <a:solidFill>
                  <a:schemeClr val="bg1"/>
                </a:solidFill>
                <a:latin typeface="Arial"/>
                <a:cs typeface="Arial"/>
              </a:rPr>
              <a:t>Rules 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f </a:t>
            </a:r>
            <a:r>
              <a:rPr sz="2400" b="1" spc="-1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nfer</a:t>
            </a:r>
            <a:r>
              <a:rPr sz="2400" b="1" spc="9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nce                  </a:t>
            </a:r>
            <a:r>
              <a:rPr sz="2400" b="1" spc="524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b="1" spc="9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lated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400" b="1" spc="-1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b="1" spc="9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Im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1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b="1" spc="9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ti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ns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0"/>
              </a:spcBef>
            </a:pPr>
            <a:r>
              <a:rPr sz="2400" spc="0" dirty="0" smtClean="0">
                <a:latin typeface="Arial"/>
                <a:cs typeface="Arial"/>
              </a:rPr>
              <a:t>p v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q                            </a:t>
            </a:r>
            <a:r>
              <a:rPr sz="2400" spc="14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[(p v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q) ^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~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]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→ q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20"/>
              </a:spcBef>
            </a:pPr>
            <a:r>
              <a:rPr sz="2400" u="heavy" dirty="0" smtClean="0">
                <a:latin typeface="Arial"/>
                <a:cs typeface="Arial"/>
              </a:rPr>
              <a:t>~p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7696"/>
              </a:lnSpc>
              <a:spcBef>
                <a:spcPts val="90"/>
              </a:spcBef>
            </a:pPr>
            <a:r>
              <a:rPr sz="2400" spc="67" dirty="0" smtClean="0">
                <a:latin typeface="Cambria Math"/>
                <a:cs typeface="Cambria Math"/>
              </a:rPr>
              <a:t>∴ </a:t>
            </a:r>
            <a:r>
              <a:rPr sz="2400" spc="0" dirty="0" smtClean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107747"/>
              </a:lnSpc>
              <a:spcBef>
                <a:spcPts val="1538"/>
              </a:spcBef>
            </a:pPr>
            <a:r>
              <a:rPr sz="2800" spc="-26" dirty="0" smtClean="0">
                <a:latin typeface="MS PGothic"/>
                <a:cs typeface="MS PGothic"/>
              </a:rPr>
              <a:t>❑ </a:t>
            </a:r>
            <a:r>
              <a:rPr sz="2800" spc="1" dirty="0" smtClean="0">
                <a:latin typeface="Arial"/>
                <a:cs typeface="Arial"/>
              </a:rPr>
              <a:t>Example 5</a:t>
            </a:r>
            <a:endParaRPr sz="28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617"/>
              </a:spcBef>
            </a:pPr>
            <a:r>
              <a:rPr sz="2400" spc="0" dirty="0" smtClean="0">
                <a:latin typeface="Arial"/>
                <a:cs typeface="Arial"/>
              </a:rPr>
              <a:t>a.</a:t>
            </a:r>
            <a:r>
              <a:rPr sz="2400" spc="-1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-34" dirty="0" smtClean="0">
                <a:latin typeface="Arial"/>
                <a:cs typeface="Arial"/>
              </a:rPr>
              <a:t>’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co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or pe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ci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are in h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 b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g or it is on her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.     </a:t>
            </a:r>
            <a:r>
              <a:rPr sz="2400" spc="8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 v q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3"/>
              </a:spcBef>
            </a:pPr>
            <a:r>
              <a:rPr sz="2400" spc="0" dirty="0" smtClean="0">
                <a:latin typeface="Arial"/>
                <a:cs typeface="Arial"/>
              </a:rPr>
              <a:t>b.</a:t>
            </a:r>
            <a:r>
              <a:rPr sz="2400" spc="-1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tia</a:t>
            </a:r>
            <a:r>
              <a:rPr sz="2400" spc="-25" dirty="0" smtClean="0">
                <a:latin typeface="Arial"/>
                <a:cs typeface="Arial"/>
              </a:rPr>
              <a:t>’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co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or p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nc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are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not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 h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 ba</a:t>
            </a:r>
            <a:r>
              <a:rPr sz="2400" spc="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.                             </a:t>
            </a:r>
            <a:r>
              <a:rPr sz="2400" spc="1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~p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0"/>
              </a:spcBef>
            </a:pPr>
            <a:r>
              <a:rPr sz="2400" spc="0" dirty="0" smtClean="0">
                <a:latin typeface="Arial"/>
                <a:cs typeface="Arial"/>
              </a:rPr>
              <a:t>c.</a:t>
            </a:r>
            <a:r>
              <a:rPr sz="2400" spc="-54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refore,</a:t>
            </a:r>
            <a:r>
              <a:rPr sz="2400" spc="-1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-34" dirty="0" smtClean="0">
                <a:latin typeface="Arial"/>
                <a:cs typeface="Arial"/>
              </a:rPr>
              <a:t>’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co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or pe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cil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is in h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 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.                    </a:t>
            </a:r>
            <a:r>
              <a:rPr sz="2400" spc="29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Cambria Math"/>
                <a:cs typeface="Cambria Math"/>
              </a:rPr>
              <a:t>∴</a:t>
            </a:r>
            <a:r>
              <a:rPr sz="1800" spc="114" dirty="0" smtClean="0">
                <a:latin typeface="Cambria Math"/>
                <a:cs typeface="Cambria Math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90630" y="744219"/>
            <a:ext cx="80136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9DD9504-9A90-48E3-AD85-F37FDCCB99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MS PGothic" pitchFamily="34" charset="-128"/>
              </a:rPr>
              <a:t>EXERCISE</a:t>
            </a:r>
            <a:endParaRPr lang="en-US" sz="4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98638"/>
            <a:ext cx="109728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smtClean="0"/>
              <a:t>An interesting teacher keeps me awake. I stay awake in Discrete Mathematics class. Therefore, my Discrete Mathematics teacher is interesting.</a:t>
            </a:r>
            <a:endParaRPr lang="en-US" sz="40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985519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063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9210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44218"/>
            <a:ext cx="12191999" cy="1"/>
          </a:xfrm>
          <a:custGeom>
            <a:avLst/>
            <a:gdLst/>
            <a:ahLst/>
            <a:cxnLst/>
            <a:rect l="l" t="t" r="r" b="b"/>
            <a:pathLst>
              <a:path w="12191999" h="1">
                <a:moveTo>
                  <a:pt x="12191999" y="1"/>
                </a:moveTo>
                <a:lnTo>
                  <a:pt x="0" y="1"/>
                </a:lnTo>
              </a:path>
            </a:pathLst>
          </a:custGeom>
          <a:ln w="10160">
            <a:solidFill>
              <a:srgbClr val="A0D5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98551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85519" y="0"/>
            <a:ext cx="10405110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1390630" y="0"/>
            <a:ext cx="80136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0" y="744219"/>
            <a:ext cx="98551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85519" y="744219"/>
            <a:ext cx="10405110" cy="6113779"/>
          </a:xfrm>
          <a:prstGeom prst="rect">
            <a:avLst/>
          </a:prstGeom>
        </p:spPr>
        <p:txBody>
          <a:bodyPr wrap="square" lIns="0" tIns="10731" rIns="0" bIns="0" rtlCol="0">
            <a:noAutofit/>
          </a:bodyPr>
          <a:lstStyle/>
          <a:p>
            <a:pPr marL="1333246">
              <a:lnSpc>
                <a:spcPts val="1689"/>
              </a:lnSpc>
            </a:pPr>
            <a:r>
              <a:rPr sz="1800" spc="675" dirty="0" smtClean="0"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  <a:p>
            <a:pPr marL="280987">
              <a:lnSpc>
                <a:spcPct val="107747"/>
              </a:lnSpc>
              <a:spcBef>
                <a:spcPts val="700"/>
              </a:spcBef>
            </a:pPr>
            <a:r>
              <a:rPr sz="2800" spc="-26" dirty="0" smtClean="0">
                <a:latin typeface="MS PGothic"/>
                <a:cs typeface="MS PGothic"/>
              </a:rPr>
              <a:t>❑ </a:t>
            </a:r>
            <a:r>
              <a:rPr sz="2800" spc="0" dirty="0" smtClean="0">
                <a:latin typeface="Arial"/>
                <a:cs typeface="Arial"/>
              </a:rPr>
              <a:t>Example 5: Establish the validity of the arguments.</a:t>
            </a:r>
            <a:endParaRPr sz="28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618"/>
              </a:spcBef>
            </a:pPr>
            <a:r>
              <a:rPr sz="2400" spc="0" dirty="0" smtClean="0">
                <a:latin typeface="Arial"/>
                <a:cs typeface="Arial"/>
              </a:rPr>
              <a:t>[(p→~q) ^ (~q→~r) ^ p] → ~r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565"/>
              </a:spcBef>
            </a:pPr>
            <a:r>
              <a:rPr sz="2400" spc="2" dirty="0" smtClean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815086">
              <a:lnSpc>
                <a:spcPct val="95825"/>
              </a:lnSpc>
              <a:spcBef>
                <a:spcPts val="840"/>
              </a:spcBef>
            </a:pPr>
            <a:r>
              <a:rPr sz="2400" spc="0" dirty="0" smtClean="0">
                <a:latin typeface="Arial"/>
                <a:cs typeface="Arial"/>
              </a:rPr>
              <a:t>[(p→~q) ^ (~q→~r) ^ p] → ~r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2"/>
              </a:spcBef>
            </a:pP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s                                                  </a:t>
            </a:r>
            <a:r>
              <a:rPr sz="2400" spc="3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as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0"/>
              </a:spcBef>
            </a:pPr>
            <a:r>
              <a:rPr sz="2400" spc="0" dirty="0" smtClean="0">
                <a:latin typeface="Arial"/>
                <a:cs typeface="Arial"/>
              </a:rPr>
              <a:t>1.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→~</a:t>
            </a:r>
            <a:r>
              <a:rPr sz="2400" spc="0" dirty="0" smtClean="0">
                <a:latin typeface="Arial"/>
                <a:cs typeface="Arial"/>
              </a:rPr>
              <a:t>q                                             </a:t>
            </a:r>
            <a:r>
              <a:rPr sz="2400" spc="6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Premise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3"/>
              </a:spcBef>
            </a:pPr>
            <a:r>
              <a:rPr sz="2400" spc="0" dirty="0" smtClean="0">
                <a:latin typeface="Arial"/>
                <a:cs typeface="Arial"/>
              </a:rPr>
              <a:t>2.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~</a:t>
            </a:r>
            <a:r>
              <a:rPr sz="2400" spc="4" dirty="0" smtClean="0">
                <a:latin typeface="Arial"/>
                <a:cs typeface="Arial"/>
              </a:rPr>
              <a:t>q</a:t>
            </a:r>
            <a:r>
              <a:rPr sz="2400" spc="0" dirty="0" smtClean="0">
                <a:latin typeface="Arial"/>
                <a:cs typeface="Arial"/>
              </a:rPr>
              <a:t>→~r                                            </a:t>
            </a:r>
            <a:r>
              <a:rPr sz="2400" spc="4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Prem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0"/>
              </a:spcBef>
            </a:pPr>
            <a:r>
              <a:rPr sz="2400" spc="0" dirty="0" smtClean="0">
                <a:latin typeface="Arial"/>
                <a:cs typeface="Arial"/>
              </a:rPr>
              <a:t>3.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→~</a:t>
            </a:r>
            <a:r>
              <a:rPr sz="2400" spc="0" dirty="0" smtClean="0">
                <a:latin typeface="Arial"/>
                <a:cs typeface="Arial"/>
              </a:rPr>
              <a:t>r                                              </a:t>
            </a:r>
            <a:r>
              <a:rPr sz="2400" spc="50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w of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6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ism</a:t>
            </a:r>
            <a:r>
              <a:rPr sz="2400" spc="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(S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ep 1 and 2)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3"/>
              </a:spcBef>
            </a:pPr>
            <a:r>
              <a:rPr sz="2400" spc="0" dirty="0" smtClean="0">
                <a:latin typeface="Arial"/>
                <a:cs typeface="Arial"/>
              </a:rPr>
              <a:t>4.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                                                     </a:t>
            </a:r>
            <a:r>
              <a:rPr sz="2400" spc="4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Prem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7696"/>
              </a:lnSpc>
              <a:spcBef>
                <a:spcPts val="810"/>
              </a:spcBef>
            </a:pPr>
            <a:r>
              <a:rPr sz="2400" spc="0" dirty="0" smtClean="0">
                <a:latin typeface="Arial"/>
                <a:cs typeface="Arial"/>
              </a:rPr>
              <a:t>5. </a:t>
            </a:r>
            <a:r>
              <a:rPr sz="2400" spc="0" smtClean="0">
                <a:latin typeface="Cambria Math"/>
                <a:cs typeface="Cambria Math"/>
              </a:rPr>
              <a:t>∴</a:t>
            </a:r>
            <a:r>
              <a:rPr sz="2400" spc="134" smtClean="0">
                <a:latin typeface="Cambria Math"/>
                <a:cs typeface="Cambria Math"/>
              </a:rPr>
              <a:t> </a:t>
            </a:r>
            <a:r>
              <a:rPr lang="en-US" sz="2400" spc="134" dirty="0" smtClean="0">
                <a:latin typeface="Cambria Math"/>
                <a:cs typeface="Cambria Math"/>
              </a:rPr>
              <a:t>~</a:t>
            </a:r>
            <a:r>
              <a:rPr sz="2400" spc="0" smtClean="0">
                <a:latin typeface="Arial"/>
                <a:cs typeface="Arial"/>
              </a:rPr>
              <a:t>r                                                </a:t>
            </a:r>
            <a:r>
              <a:rPr sz="2400" spc="284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le of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achm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nt</a:t>
            </a:r>
            <a:r>
              <a:rPr sz="2400" spc="-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(S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ep 4 and 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90630" y="744219"/>
            <a:ext cx="80136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985519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063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9210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44218"/>
            <a:ext cx="12191999" cy="1"/>
          </a:xfrm>
          <a:custGeom>
            <a:avLst/>
            <a:gdLst/>
            <a:ahLst/>
            <a:cxnLst/>
            <a:rect l="l" t="t" r="r" b="b"/>
            <a:pathLst>
              <a:path w="12191999" h="1">
                <a:moveTo>
                  <a:pt x="12191999" y="1"/>
                </a:moveTo>
                <a:lnTo>
                  <a:pt x="0" y="1"/>
                </a:lnTo>
              </a:path>
            </a:pathLst>
          </a:custGeom>
          <a:ln w="10160">
            <a:solidFill>
              <a:srgbClr val="A0D5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98551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85519" y="0"/>
            <a:ext cx="10405110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1390630" y="0"/>
            <a:ext cx="80136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0" y="744219"/>
            <a:ext cx="98551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85519" y="744219"/>
            <a:ext cx="10405110" cy="6113779"/>
          </a:xfrm>
          <a:prstGeom prst="rect">
            <a:avLst/>
          </a:prstGeom>
        </p:spPr>
        <p:txBody>
          <a:bodyPr wrap="square" lIns="0" tIns="10731" rIns="0" bIns="0" rtlCol="0">
            <a:noAutofit/>
          </a:bodyPr>
          <a:lstStyle/>
          <a:p>
            <a:pPr marL="1333246">
              <a:lnSpc>
                <a:spcPts val="1689"/>
              </a:lnSpc>
            </a:pPr>
            <a:r>
              <a:rPr sz="1800" spc="675" dirty="0" smtClean="0"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  <a:p>
            <a:pPr marL="280987">
              <a:lnSpc>
                <a:spcPts val="3670"/>
              </a:lnSpc>
              <a:spcBef>
                <a:spcPts val="99"/>
              </a:spcBef>
            </a:pPr>
            <a:r>
              <a:rPr sz="2800" spc="-26" dirty="0" smtClean="0">
                <a:latin typeface="MS PGothic"/>
                <a:cs typeface="MS PGothic"/>
              </a:rPr>
              <a:t>❑ </a:t>
            </a:r>
            <a:r>
              <a:rPr sz="2800" spc="2" dirty="0" smtClean="0">
                <a:latin typeface="Arial"/>
                <a:cs typeface="Arial"/>
              </a:rPr>
              <a:t>Example 6: Establish the validity of the arguments.</a:t>
            </a:r>
            <a:endParaRPr sz="28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433"/>
              </a:spcBef>
            </a:pPr>
            <a:r>
              <a:rPr sz="2400" spc="0" dirty="0" smtClean="0">
                <a:latin typeface="Arial"/>
                <a:cs typeface="Arial"/>
              </a:rPr>
              <a:t>[(</a:t>
            </a:r>
            <a:r>
              <a:rPr sz="2400" spc="0" smtClean="0">
                <a:latin typeface="Arial"/>
                <a:cs typeface="Arial"/>
              </a:rPr>
              <a:t>p</a:t>
            </a:r>
            <a:r>
              <a:rPr sz="2400" spc="0" smtClean="0">
                <a:latin typeface="Arial"/>
                <a:cs typeface="Arial"/>
              </a:rPr>
              <a:t>→</a:t>
            </a:r>
            <a:r>
              <a:rPr lang="en-US" sz="2400" spc="0" dirty="0" smtClean="0">
                <a:latin typeface="Arial"/>
                <a:cs typeface="Arial"/>
              </a:rPr>
              <a:t>r</a:t>
            </a:r>
            <a:r>
              <a:rPr sz="2400" spc="0" smtClean="0">
                <a:latin typeface="Arial"/>
                <a:cs typeface="Arial"/>
              </a:rPr>
              <a:t>) </a:t>
            </a:r>
            <a:r>
              <a:rPr sz="2400" spc="0" dirty="0" smtClean="0">
                <a:latin typeface="Arial"/>
                <a:cs typeface="Arial"/>
              </a:rPr>
              <a:t>^ (r→s) ^ (w v ~s) ^ (~w v u) ^ ~u] → ~p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563"/>
              </a:spcBef>
            </a:pPr>
            <a:r>
              <a:rPr sz="2400" spc="1" dirty="0" smtClean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2"/>
              </a:spcBef>
            </a:pPr>
            <a:r>
              <a:rPr sz="2400" spc="0" dirty="0" smtClean="0">
                <a:latin typeface="Arial"/>
                <a:cs typeface="Arial"/>
              </a:rPr>
              <a:t>[(</a:t>
            </a:r>
            <a:r>
              <a:rPr sz="2400" spc="0" smtClean="0">
                <a:latin typeface="Arial"/>
                <a:cs typeface="Arial"/>
              </a:rPr>
              <a:t>p</a:t>
            </a:r>
            <a:r>
              <a:rPr sz="2400" spc="0" smtClean="0">
                <a:latin typeface="Arial"/>
                <a:cs typeface="Arial"/>
              </a:rPr>
              <a:t>→</a:t>
            </a:r>
            <a:r>
              <a:rPr lang="en-US" sz="2400" spc="0" dirty="0" smtClean="0">
                <a:latin typeface="Arial"/>
                <a:cs typeface="Arial"/>
              </a:rPr>
              <a:t>r</a:t>
            </a:r>
            <a:r>
              <a:rPr sz="2400" spc="0" smtClean="0">
                <a:latin typeface="Arial"/>
                <a:cs typeface="Arial"/>
              </a:rPr>
              <a:t>) </a:t>
            </a:r>
            <a:r>
              <a:rPr sz="2400" spc="0" dirty="0" smtClean="0">
                <a:latin typeface="Arial"/>
                <a:cs typeface="Arial"/>
              </a:rPr>
              <a:t>^ (r→s) ^ (w v ~s) ^ (~w v u) ^ ~u] → ~p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1"/>
              </a:spcBef>
            </a:pP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4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s                                                                     </a:t>
            </a:r>
            <a:r>
              <a:rPr sz="2400" spc="48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aso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2"/>
              </a:spcBef>
            </a:pPr>
            <a:r>
              <a:rPr sz="2400" spc="0" dirty="0" smtClean="0">
                <a:latin typeface="Arial"/>
                <a:cs typeface="Arial"/>
              </a:rPr>
              <a:t>1. </a:t>
            </a:r>
            <a:r>
              <a:rPr sz="2400" spc="4" smtClean="0">
                <a:latin typeface="Arial"/>
                <a:cs typeface="Arial"/>
              </a:rPr>
              <a:t>p</a:t>
            </a:r>
            <a:r>
              <a:rPr sz="2400" spc="0" smtClean="0">
                <a:latin typeface="Arial"/>
                <a:cs typeface="Arial"/>
              </a:rPr>
              <a:t>→</a:t>
            </a:r>
            <a:r>
              <a:rPr lang="en-US" sz="2400" spc="0" dirty="0" smtClean="0">
                <a:latin typeface="Arial"/>
                <a:cs typeface="Arial"/>
              </a:rPr>
              <a:t>r</a:t>
            </a:r>
            <a:r>
              <a:rPr sz="2400" spc="0" smtClean="0">
                <a:latin typeface="Arial"/>
                <a:cs typeface="Arial"/>
              </a:rPr>
              <a:t>                                                                   </a:t>
            </a:r>
            <a:r>
              <a:rPr sz="2400" spc="214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Prem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0"/>
              </a:spcBef>
            </a:pPr>
            <a:r>
              <a:rPr sz="2400" spc="0" dirty="0" smtClean="0">
                <a:latin typeface="Arial"/>
                <a:cs typeface="Arial"/>
              </a:rPr>
              <a:t>2. r</a:t>
            </a:r>
            <a:r>
              <a:rPr sz="2400" spc="-4" dirty="0" smtClean="0">
                <a:latin typeface="Arial"/>
                <a:cs typeface="Arial"/>
              </a:rPr>
              <a:t>→</a:t>
            </a:r>
            <a:r>
              <a:rPr sz="2400" spc="0" dirty="0" smtClean="0">
                <a:latin typeface="Arial"/>
                <a:cs typeface="Arial"/>
              </a:rPr>
              <a:t>s                                                                    </a:t>
            </a:r>
            <a:r>
              <a:rPr sz="2400" spc="2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Premise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3"/>
              </a:spcBef>
            </a:pPr>
            <a:r>
              <a:rPr sz="2400" spc="0" dirty="0" smtClean="0">
                <a:latin typeface="Arial"/>
                <a:cs typeface="Arial"/>
              </a:rPr>
              <a:t>3. </a:t>
            </a:r>
            <a:r>
              <a:rPr sz="2400" spc="4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→s                                                                   </a:t>
            </a:r>
            <a:r>
              <a:rPr sz="2400" spc="34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w of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4" dirty="0" smtClean="0">
                <a:latin typeface="Arial"/>
                <a:cs typeface="Arial"/>
              </a:rPr>
              <a:t>ll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sm</a:t>
            </a:r>
            <a:endParaRPr sz="2400">
              <a:latin typeface="Arial"/>
              <a:cs typeface="Arial"/>
            </a:endParaRPr>
          </a:p>
          <a:p>
            <a:pPr marR="1288176" algn="r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latin typeface="Arial"/>
                <a:cs typeface="Arial"/>
              </a:rPr>
              <a:t>(Steps 1 and 2)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3"/>
              </a:spcBef>
            </a:pPr>
            <a:r>
              <a:rPr sz="2400" spc="0" dirty="0" smtClean="0">
                <a:latin typeface="Arial"/>
                <a:cs typeface="Arial"/>
              </a:rPr>
              <a:t>4.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w v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~s                                                                </a:t>
            </a:r>
            <a:r>
              <a:rPr sz="2400" spc="4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Prem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0"/>
              </a:spcBef>
            </a:pPr>
            <a:r>
              <a:rPr sz="2400" spc="0" dirty="0" smtClean="0">
                <a:latin typeface="Arial"/>
                <a:cs typeface="Arial"/>
              </a:rPr>
              <a:t>5.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~s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v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w                                                                </a:t>
            </a:r>
            <a:r>
              <a:rPr sz="2400" spc="4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mmuta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14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  <a:p>
            <a:pPr marR="2288260" algn="r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latin typeface="Arial"/>
                <a:cs typeface="Arial"/>
              </a:rPr>
              <a:t>(Step 4)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90630" y="744219"/>
            <a:ext cx="80136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985519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063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9210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44218"/>
            <a:ext cx="12191999" cy="1"/>
          </a:xfrm>
          <a:custGeom>
            <a:avLst/>
            <a:gdLst/>
            <a:ahLst/>
            <a:cxnLst/>
            <a:rect l="l" t="t" r="r" b="b"/>
            <a:pathLst>
              <a:path w="12191999" h="1">
                <a:moveTo>
                  <a:pt x="12191999" y="1"/>
                </a:moveTo>
                <a:lnTo>
                  <a:pt x="0" y="1"/>
                </a:lnTo>
              </a:path>
            </a:pathLst>
          </a:custGeom>
          <a:ln w="10160">
            <a:solidFill>
              <a:srgbClr val="A0D5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98551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85519" y="0"/>
            <a:ext cx="10405110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1390630" y="0"/>
            <a:ext cx="80136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0" y="744219"/>
            <a:ext cx="98551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85519" y="744219"/>
            <a:ext cx="10405110" cy="6113779"/>
          </a:xfrm>
          <a:prstGeom prst="rect">
            <a:avLst/>
          </a:prstGeom>
        </p:spPr>
        <p:txBody>
          <a:bodyPr wrap="square" lIns="0" tIns="10731" rIns="0" bIns="0" rtlCol="0">
            <a:noAutofit/>
          </a:bodyPr>
          <a:lstStyle/>
          <a:p>
            <a:pPr marL="1333246">
              <a:lnSpc>
                <a:spcPts val="1689"/>
              </a:lnSpc>
            </a:pPr>
            <a:r>
              <a:rPr sz="1800" spc="675" dirty="0" smtClean="0"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  <a:p>
            <a:pPr marL="280987">
              <a:lnSpc>
                <a:spcPts val="3670"/>
              </a:lnSpc>
              <a:spcBef>
                <a:spcPts val="99"/>
              </a:spcBef>
            </a:pPr>
            <a:r>
              <a:rPr sz="2800" spc="-26" dirty="0" smtClean="0">
                <a:latin typeface="MS PGothic"/>
                <a:cs typeface="MS PGothic"/>
              </a:rPr>
              <a:t>❑ </a:t>
            </a:r>
            <a:r>
              <a:rPr sz="2800" spc="2" dirty="0" smtClean="0">
                <a:latin typeface="Arial"/>
                <a:cs typeface="Arial"/>
              </a:rPr>
              <a:t>Example 6: Establish the validity of the arguments.</a:t>
            </a:r>
            <a:endParaRPr sz="28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433"/>
              </a:spcBef>
            </a:pPr>
            <a:r>
              <a:rPr sz="2400" spc="0" dirty="0" smtClean="0">
                <a:latin typeface="Arial"/>
                <a:cs typeface="Arial"/>
              </a:rPr>
              <a:t>[(p→q) ^ (r→s) ^ (w v ~s) ^ (~w v u) ^ ~u] → ~p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563"/>
              </a:spcBef>
            </a:pPr>
            <a:r>
              <a:rPr sz="2400" spc="1" dirty="0" smtClean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2"/>
              </a:spcBef>
            </a:pPr>
            <a:r>
              <a:rPr sz="2400" spc="0" dirty="0" smtClean="0">
                <a:latin typeface="Arial"/>
                <a:cs typeface="Arial"/>
              </a:rPr>
              <a:t>[(p→q) ^ (r→s) ^ (w v ~s) ^ (~w v u) ^ ~u] → ~p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1"/>
              </a:spcBef>
            </a:pP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4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s                                                                     </a:t>
            </a:r>
            <a:r>
              <a:rPr sz="2400" spc="48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aso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2"/>
              </a:spcBef>
            </a:pPr>
            <a:r>
              <a:rPr sz="2400" spc="0" dirty="0" smtClean="0">
                <a:latin typeface="Arial"/>
                <a:cs typeface="Arial"/>
              </a:rPr>
              <a:t>6.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 → w                                                                </a:t>
            </a:r>
            <a:r>
              <a:rPr sz="2400" spc="6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Impl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cati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 (S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ep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5)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0"/>
              </a:spcBef>
            </a:pPr>
            <a:r>
              <a:rPr sz="2400" spc="0" dirty="0" smtClean="0">
                <a:latin typeface="Arial"/>
                <a:cs typeface="Arial"/>
              </a:rPr>
              <a:t>7.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 → w                                                                </a:t>
            </a:r>
            <a:r>
              <a:rPr sz="2400" spc="48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w of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6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ism</a:t>
            </a:r>
            <a:endParaRPr sz="2400">
              <a:latin typeface="Arial"/>
              <a:cs typeface="Arial"/>
            </a:endParaRPr>
          </a:p>
          <a:p>
            <a:pPr marR="1288516" algn="r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latin typeface="Arial"/>
                <a:cs typeface="Arial"/>
              </a:rPr>
              <a:t>(Steps 3 and 6)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0"/>
              </a:spcBef>
            </a:pPr>
            <a:r>
              <a:rPr sz="2400" spc="0" dirty="0" smtClean="0">
                <a:latin typeface="Arial"/>
                <a:cs typeface="Arial"/>
              </a:rPr>
              <a:t>8.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~w v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u                                                                </a:t>
            </a:r>
            <a:r>
              <a:rPr sz="2400" spc="30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Premise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3"/>
              </a:spcBef>
            </a:pPr>
            <a:r>
              <a:rPr sz="2400" spc="0" dirty="0" smtClean="0">
                <a:latin typeface="Arial"/>
                <a:cs typeface="Arial"/>
              </a:rPr>
              <a:t>9.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w → u                                                                </a:t>
            </a:r>
            <a:r>
              <a:rPr sz="2400" spc="48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Impl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cati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 (S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ep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8)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0"/>
              </a:spcBef>
            </a:pPr>
            <a:r>
              <a:rPr sz="2400" spc="0" dirty="0" smtClean="0">
                <a:latin typeface="Arial"/>
                <a:cs typeface="Arial"/>
              </a:rPr>
              <a:t>1</a:t>
            </a:r>
            <a:r>
              <a:rPr sz="2400" spc="4" dirty="0" smtClean="0">
                <a:latin typeface="Arial"/>
                <a:cs typeface="Arial"/>
              </a:rPr>
              <a:t>0</a:t>
            </a:r>
            <a:r>
              <a:rPr sz="2400" spc="0" dirty="0" smtClean="0">
                <a:latin typeface="Arial"/>
                <a:cs typeface="Arial"/>
              </a:rPr>
              <a:t>.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 → u                                                               </a:t>
            </a:r>
            <a:r>
              <a:rPr sz="2400" spc="2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w of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6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ism</a:t>
            </a:r>
            <a:endParaRPr sz="2400">
              <a:latin typeface="Arial"/>
              <a:cs typeface="Arial"/>
            </a:endParaRPr>
          </a:p>
          <a:p>
            <a:pPr marR="1288516" algn="r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latin typeface="Arial"/>
                <a:cs typeface="Arial"/>
              </a:rPr>
              <a:t>(Steps 7 and 9)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90630" y="744219"/>
            <a:ext cx="80136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985519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063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9210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44218"/>
            <a:ext cx="12191999" cy="1"/>
          </a:xfrm>
          <a:custGeom>
            <a:avLst/>
            <a:gdLst/>
            <a:ahLst/>
            <a:cxnLst/>
            <a:rect l="l" t="t" r="r" b="b"/>
            <a:pathLst>
              <a:path w="12191999" h="1">
                <a:moveTo>
                  <a:pt x="12191999" y="1"/>
                </a:moveTo>
                <a:lnTo>
                  <a:pt x="0" y="1"/>
                </a:lnTo>
              </a:path>
            </a:pathLst>
          </a:custGeom>
          <a:ln w="10160">
            <a:solidFill>
              <a:srgbClr val="A0D5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98551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85519" y="0"/>
            <a:ext cx="10405110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1390630" y="0"/>
            <a:ext cx="80136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0" y="744219"/>
            <a:ext cx="98551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85519" y="744219"/>
            <a:ext cx="10405110" cy="6113779"/>
          </a:xfrm>
          <a:prstGeom prst="rect">
            <a:avLst/>
          </a:prstGeom>
        </p:spPr>
        <p:txBody>
          <a:bodyPr wrap="square" lIns="0" tIns="10731" rIns="0" bIns="0" rtlCol="0">
            <a:noAutofit/>
          </a:bodyPr>
          <a:lstStyle/>
          <a:p>
            <a:pPr marL="1333246">
              <a:lnSpc>
                <a:spcPts val="1689"/>
              </a:lnSpc>
            </a:pPr>
            <a:r>
              <a:rPr sz="1800" spc="675" dirty="0" smtClean="0"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  <a:p>
            <a:pPr marL="280987">
              <a:lnSpc>
                <a:spcPts val="3670"/>
              </a:lnSpc>
              <a:spcBef>
                <a:spcPts val="99"/>
              </a:spcBef>
            </a:pPr>
            <a:r>
              <a:rPr sz="2800" spc="-26" dirty="0" smtClean="0">
                <a:latin typeface="MS PGothic"/>
                <a:cs typeface="MS PGothic"/>
              </a:rPr>
              <a:t>❑ </a:t>
            </a:r>
            <a:r>
              <a:rPr sz="2800" spc="2" dirty="0" smtClean="0">
                <a:latin typeface="Arial"/>
                <a:cs typeface="Arial"/>
              </a:rPr>
              <a:t>Example 6: Establish the validity of the arguments.</a:t>
            </a:r>
            <a:endParaRPr sz="28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433"/>
              </a:spcBef>
            </a:pPr>
            <a:r>
              <a:rPr sz="2400" spc="0" dirty="0" smtClean="0">
                <a:latin typeface="Arial"/>
                <a:cs typeface="Arial"/>
              </a:rPr>
              <a:t>[(p→q) ^ (r→s) ^ (w v ~s) ^ (~w v u) ^ ~u] → ~p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563"/>
              </a:spcBef>
            </a:pPr>
            <a:r>
              <a:rPr sz="2400" spc="1" dirty="0" smtClean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2"/>
              </a:spcBef>
            </a:pPr>
            <a:r>
              <a:rPr sz="2400" spc="0" dirty="0" smtClean="0">
                <a:latin typeface="Arial"/>
                <a:cs typeface="Arial"/>
              </a:rPr>
              <a:t>[(p→q) ^ (r→s) ^ (w v ~s) ^ (~w v u) ^ ~u] → ~p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1"/>
              </a:spcBef>
            </a:pP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4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s                                                                     </a:t>
            </a:r>
            <a:r>
              <a:rPr sz="2400" spc="48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aso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2"/>
              </a:spcBef>
            </a:pPr>
            <a:r>
              <a:rPr sz="2400" spc="-175" dirty="0" smtClean="0">
                <a:latin typeface="Arial"/>
                <a:cs typeface="Arial"/>
              </a:rPr>
              <a:t>1</a:t>
            </a:r>
            <a:r>
              <a:rPr sz="2400" spc="0" dirty="0" smtClean="0">
                <a:latin typeface="Arial"/>
                <a:cs typeface="Arial"/>
              </a:rPr>
              <a:t>1.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~u                                                                     </a:t>
            </a:r>
            <a:r>
              <a:rPr sz="2400" spc="6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Prem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7696"/>
              </a:lnSpc>
              <a:spcBef>
                <a:spcPts val="810"/>
              </a:spcBef>
            </a:pPr>
            <a:r>
              <a:rPr sz="2400" spc="0" dirty="0" smtClean="0">
                <a:latin typeface="Arial"/>
                <a:cs typeface="Arial"/>
              </a:rPr>
              <a:t>1</a:t>
            </a:r>
            <a:r>
              <a:rPr sz="2400" spc="4" dirty="0" smtClean="0">
                <a:latin typeface="Arial"/>
                <a:cs typeface="Arial"/>
              </a:rPr>
              <a:t>2</a:t>
            </a:r>
            <a:r>
              <a:rPr sz="2400" spc="0" dirty="0" smtClean="0">
                <a:latin typeface="Arial"/>
                <a:cs typeface="Arial"/>
              </a:rPr>
              <a:t>.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Cambria Math"/>
                <a:cs typeface="Cambria Math"/>
              </a:rPr>
              <a:t>∴</a:t>
            </a:r>
            <a:r>
              <a:rPr sz="2400" spc="134" dirty="0" smtClean="0">
                <a:latin typeface="Cambria Math"/>
                <a:cs typeface="Cambria Math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~</a:t>
            </a:r>
            <a:r>
              <a:rPr sz="2400" spc="0" dirty="0" smtClean="0">
                <a:latin typeface="Arial"/>
                <a:cs typeface="Arial"/>
              </a:rPr>
              <a:t>p                                                                 </a:t>
            </a:r>
            <a:r>
              <a:rPr sz="2400" spc="50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Mod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4" dirty="0" smtClean="0">
                <a:latin typeface="Arial"/>
                <a:cs typeface="Arial"/>
              </a:rPr>
              <a:t> </a:t>
            </a:r>
            <a:r>
              <a:rPr sz="2400" spc="-26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ns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(S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4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R="1936521" algn="r">
              <a:lnSpc>
                <a:spcPct val="95825"/>
              </a:lnSpc>
              <a:spcBef>
                <a:spcPts val="95"/>
              </a:spcBef>
            </a:pPr>
            <a:r>
              <a:rPr sz="2400" spc="-16" dirty="0" smtClean="0">
                <a:latin typeface="Arial"/>
                <a:cs typeface="Arial"/>
              </a:rPr>
              <a:t>10 and 11)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90630" y="744219"/>
            <a:ext cx="80136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985519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39063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9210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744218"/>
            <a:ext cx="12191999" cy="1"/>
          </a:xfrm>
          <a:custGeom>
            <a:avLst/>
            <a:gdLst/>
            <a:ahLst/>
            <a:cxnLst/>
            <a:rect l="l" t="t" r="r" b="b"/>
            <a:pathLst>
              <a:path w="12191999" h="1">
                <a:moveTo>
                  <a:pt x="12191999" y="1"/>
                </a:moveTo>
                <a:lnTo>
                  <a:pt x="0" y="1"/>
                </a:lnTo>
              </a:path>
            </a:pathLst>
          </a:custGeom>
          <a:ln w="10160">
            <a:solidFill>
              <a:srgbClr val="A0D5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74889" y="1752600"/>
            <a:ext cx="3126232" cy="457200"/>
          </a:xfrm>
          <a:custGeom>
            <a:avLst/>
            <a:gdLst/>
            <a:ahLst/>
            <a:cxnLst/>
            <a:rect l="l" t="t" r="r" b="b"/>
            <a:pathLst>
              <a:path w="3126232" h="457200">
                <a:moveTo>
                  <a:pt x="0" y="457200"/>
                </a:moveTo>
                <a:lnTo>
                  <a:pt x="3126232" y="457200"/>
                </a:lnTo>
                <a:lnTo>
                  <a:pt x="312623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01109" y="1752600"/>
            <a:ext cx="6959092" cy="457200"/>
          </a:xfrm>
          <a:custGeom>
            <a:avLst/>
            <a:gdLst/>
            <a:ahLst/>
            <a:cxnLst/>
            <a:rect l="l" t="t" r="r" b="b"/>
            <a:pathLst>
              <a:path w="6959092" h="457200">
                <a:moveTo>
                  <a:pt x="0" y="457200"/>
                </a:moveTo>
                <a:lnTo>
                  <a:pt x="6959092" y="457200"/>
                </a:lnTo>
                <a:lnTo>
                  <a:pt x="695909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74889" y="2209800"/>
            <a:ext cx="3126232" cy="1066800"/>
          </a:xfrm>
          <a:custGeom>
            <a:avLst/>
            <a:gdLst/>
            <a:ahLst/>
            <a:cxnLst/>
            <a:rect l="l" t="t" r="r" b="b"/>
            <a:pathLst>
              <a:path w="3126232" h="822960">
                <a:moveTo>
                  <a:pt x="0" y="822960"/>
                </a:moveTo>
                <a:lnTo>
                  <a:pt x="3126232" y="822960"/>
                </a:lnTo>
                <a:lnTo>
                  <a:pt x="3126232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01109" y="2209800"/>
            <a:ext cx="6959092" cy="1066800"/>
          </a:xfrm>
          <a:custGeom>
            <a:avLst/>
            <a:gdLst/>
            <a:ahLst/>
            <a:cxnLst/>
            <a:rect l="l" t="t" r="r" b="b"/>
            <a:pathLst>
              <a:path w="6959092" h="822960">
                <a:moveTo>
                  <a:pt x="0" y="822960"/>
                </a:moveTo>
                <a:lnTo>
                  <a:pt x="6959092" y="822960"/>
                </a:lnTo>
                <a:lnTo>
                  <a:pt x="6959092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01109" y="1746250"/>
            <a:ext cx="0" cy="1292860"/>
          </a:xfrm>
          <a:custGeom>
            <a:avLst/>
            <a:gdLst/>
            <a:ahLst/>
            <a:cxnLst/>
            <a:rect l="l" t="t" r="r" b="b"/>
            <a:pathLst>
              <a:path h="1292860">
                <a:moveTo>
                  <a:pt x="0" y="0"/>
                </a:moveTo>
                <a:lnTo>
                  <a:pt x="0" y="12928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8539" y="2209800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260201" y="1746250"/>
            <a:ext cx="0" cy="1292860"/>
          </a:xfrm>
          <a:custGeom>
            <a:avLst/>
            <a:gdLst/>
            <a:ahLst/>
            <a:cxnLst/>
            <a:rect l="l" t="t" r="r" b="b"/>
            <a:pathLst>
              <a:path h="1292860">
                <a:moveTo>
                  <a:pt x="0" y="0"/>
                </a:moveTo>
                <a:lnTo>
                  <a:pt x="0" y="12928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59598" y="4867275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59598" y="4410075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59598" y="5690209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65948" y="4410075"/>
            <a:ext cx="10085311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1265948" y="4867275"/>
            <a:ext cx="10085311" cy="822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174889" y="1752600"/>
            <a:ext cx="312621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301109" y="1752600"/>
            <a:ext cx="695909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174889" y="2209800"/>
            <a:ext cx="3126219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301109" y="2209800"/>
            <a:ext cx="6959092" cy="822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0" y="0"/>
            <a:ext cx="98551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985519" y="0"/>
            <a:ext cx="10405110" cy="744219"/>
          </a:xfrm>
          <a:prstGeom prst="rect">
            <a:avLst/>
          </a:prstGeom>
        </p:spPr>
        <p:txBody>
          <a:bodyPr wrap="square" lIns="0" tIns="5567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280987">
              <a:lnSpc>
                <a:spcPct val="95825"/>
              </a:lnSpc>
            </a:pPr>
            <a:r>
              <a:rPr sz="3400" b="1" spc="1" dirty="0" smtClean="0">
                <a:latin typeface="Arial"/>
                <a:cs typeface="Arial"/>
              </a:rPr>
              <a:t>Other Rules of Inference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90630" y="0"/>
            <a:ext cx="80136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0" y="744219"/>
            <a:ext cx="98551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990600" y="685800"/>
            <a:ext cx="10405110" cy="6113779"/>
          </a:xfrm>
          <a:prstGeom prst="rect">
            <a:avLst/>
          </a:prstGeom>
        </p:spPr>
        <p:txBody>
          <a:bodyPr wrap="square" lIns="0" tIns="10731" rIns="0" bIns="0" rtlCol="0">
            <a:noAutofit/>
          </a:bodyPr>
          <a:lstStyle/>
          <a:p>
            <a:pPr marL="1333246">
              <a:lnSpc>
                <a:spcPts val="1689"/>
              </a:lnSpc>
            </a:pPr>
            <a:endParaRPr lang="en-US" sz="2800" spc="675" dirty="0" smtClean="0">
              <a:latin typeface="Microsoft Sans Serif"/>
              <a:cs typeface="Microsoft Sans Serif"/>
            </a:endParaRPr>
          </a:p>
          <a:p>
            <a:pPr marL="1333246">
              <a:lnSpc>
                <a:spcPts val="1689"/>
              </a:lnSpc>
            </a:pPr>
            <a:endParaRPr lang="en-US" sz="2800" spc="675" dirty="0" smtClean="0">
              <a:latin typeface="Microsoft Sans Serif"/>
              <a:cs typeface="Microsoft Sans Serif"/>
            </a:endParaRPr>
          </a:p>
          <a:p>
            <a:pPr marL="1333246">
              <a:lnSpc>
                <a:spcPts val="1689"/>
              </a:lnSpc>
            </a:pPr>
            <a:endParaRPr lang="en-US" sz="2800" spc="675" dirty="0" smtClean="0">
              <a:latin typeface="Microsoft Sans Serif"/>
              <a:cs typeface="Microsoft Sans Serif"/>
            </a:endParaRPr>
          </a:p>
          <a:p>
            <a:pPr marL="1333246">
              <a:lnSpc>
                <a:spcPts val="1689"/>
              </a:lnSpc>
            </a:pPr>
            <a:r>
              <a:rPr sz="2800" spc="-26" smtClean="0">
                <a:latin typeface="MS PGothic"/>
                <a:cs typeface="MS PGothic"/>
              </a:rPr>
              <a:t>❑ </a:t>
            </a:r>
            <a:r>
              <a:rPr sz="2800" spc="1" dirty="0" smtClean="0">
                <a:latin typeface="Arial"/>
                <a:cs typeface="Arial"/>
              </a:rPr>
              <a:t>Rule of Conjunctive Simplification</a:t>
            </a:r>
            <a:endParaRPr sz="2800">
              <a:latin typeface="Arial"/>
              <a:cs typeface="Arial"/>
            </a:endParaRPr>
          </a:p>
          <a:p>
            <a:pPr marL="521970">
              <a:lnSpc>
                <a:spcPct val="95825"/>
              </a:lnSpc>
              <a:spcBef>
                <a:spcPts val="1972"/>
              </a:spcBef>
            </a:pP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Ru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es 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f 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fe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ence                  </a:t>
            </a:r>
            <a:r>
              <a:rPr sz="2400" b="1" spc="51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Logi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mp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ion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s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  <a:p>
            <a:pPr marL="372110">
              <a:lnSpc>
                <a:spcPct val="95825"/>
              </a:lnSpc>
              <a:spcBef>
                <a:spcPts val="843"/>
              </a:spcBef>
            </a:pPr>
            <a:r>
              <a:rPr sz="2400" u="heavy" spc="0" dirty="0" smtClean="0">
                <a:latin typeface="Arial"/>
                <a:cs typeface="Arial"/>
              </a:rPr>
              <a:t>p ^</a:t>
            </a:r>
            <a:r>
              <a:rPr sz="2400" u="heavy" spc="-14" dirty="0" smtClean="0">
                <a:latin typeface="Arial"/>
                <a:cs typeface="Arial"/>
              </a:rPr>
              <a:t> </a:t>
            </a:r>
            <a:r>
              <a:rPr sz="2400" u="heavy" spc="0" dirty="0" smtClean="0">
                <a:latin typeface="Arial"/>
                <a:cs typeface="Arial"/>
              </a:rPr>
              <a:t>q</a:t>
            </a:r>
            <a:r>
              <a:rPr sz="2400" spc="0" dirty="0" smtClean="0">
                <a:latin typeface="Arial"/>
                <a:cs typeface="Arial"/>
              </a:rPr>
              <a:t>                            </a:t>
            </a:r>
            <a:r>
              <a:rPr sz="2400" spc="2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(p ^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q) →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372110">
              <a:lnSpc>
                <a:spcPct val="97696"/>
              </a:lnSpc>
              <a:spcBef>
                <a:spcPts val="90"/>
              </a:spcBef>
            </a:pPr>
            <a:r>
              <a:rPr sz="2400" spc="67" dirty="0" smtClean="0">
                <a:latin typeface="Cambria Math"/>
                <a:cs typeface="Cambria Math"/>
              </a:rPr>
              <a:t>∴ </a:t>
            </a:r>
            <a:r>
              <a:rPr sz="2400" spc="0" dirty="0" smtClean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0630" y="744219"/>
            <a:ext cx="80136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613979" y="2414016"/>
            <a:ext cx="84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003513" y="2414016"/>
            <a:ext cx="83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985519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9063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9210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744218"/>
            <a:ext cx="12191999" cy="1"/>
          </a:xfrm>
          <a:custGeom>
            <a:avLst/>
            <a:gdLst/>
            <a:ahLst/>
            <a:cxnLst/>
            <a:rect l="l" t="t" r="r" b="b"/>
            <a:pathLst>
              <a:path w="12191999" h="1">
                <a:moveTo>
                  <a:pt x="12191999" y="1"/>
                </a:moveTo>
                <a:lnTo>
                  <a:pt x="0" y="1"/>
                </a:lnTo>
              </a:path>
            </a:pathLst>
          </a:custGeom>
          <a:ln w="10160">
            <a:solidFill>
              <a:srgbClr val="A0D5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74889" y="1752600"/>
            <a:ext cx="3126232" cy="457200"/>
          </a:xfrm>
          <a:custGeom>
            <a:avLst/>
            <a:gdLst/>
            <a:ahLst/>
            <a:cxnLst/>
            <a:rect l="l" t="t" r="r" b="b"/>
            <a:pathLst>
              <a:path w="3126232" h="457200">
                <a:moveTo>
                  <a:pt x="0" y="457200"/>
                </a:moveTo>
                <a:lnTo>
                  <a:pt x="3126232" y="457200"/>
                </a:lnTo>
                <a:lnTo>
                  <a:pt x="312623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1109" y="1752600"/>
            <a:ext cx="6959092" cy="457200"/>
          </a:xfrm>
          <a:custGeom>
            <a:avLst/>
            <a:gdLst/>
            <a:ahLst/>
            <a:cxnLst/>
            <a:rect l="l" t="t" r="r" b="b"/>
            <a:pathLst>
              <a:path w="6959092" h="457200">
                <a:moveTo>
                  <a:pt x="0" y="457200"/>
                </a:moveTo>
                <a:lnTo>
                  <a:pt x="6959092" y="457200"/>
                </a:lnTo>
                <a:lnTo>
                  <a:pt x="695909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74889" y="2209800"/>
            <a:ext cx="3126232" cy="822960"/>
          </a:xfrm>
          <a:custGeom>
            <a:avLst/>
            <a:gdLst/>
            <a:ahLst/>
            <a:cxnLst/>
            <a:rect l="l" t="t" r="r" b="b"/>
            <a:pathLst>
              <a:path w="3126232" h="822960">
                <a:moveTo>
                  <a:pt x="0" y="822960"/>
                </a:moveTo>
                <a:lnTo>
                  <a:pt x="3126232" y="822960"/>
                </a:lnTo>
                <a:lnTo>
                  <a:pt x="3126232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01109" y="2209800"/>
            <a:ext cx="6959092" cy="822960"/>
          </a:xfrm>
          <a:custGeom>
            <a:avLst/>
            <a:gdLst/>
            <a:ahLst/>
            <a:cxnLst/>
            <a:rect l="l" t="t" r="r" b="b"/>
            <a:pathLst>
              <a:path w="6959092" h="822960">
                <a:moveTo>
                  <a:pt x="0" y="822960"/>
                </a:moveTo>
                <a:lnTo>
                  <a:pt x="6959092" y="822960"/>
                </a:lnTo>
                <a:lnTo>
                  <a:pt x="6959092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01109" y="1746250"/>
            <a:ext cx="0" cy="1292860"/>
          </a:xfrm>
          <a:custGeom>
            <a:avLst/>
            <a:gdLst/>
            <a:ahLst/>
            <a:cxnLst/>
            <a:rect l="l" t="t" r="r" b="b"/>
            <a:pathLst>
              <a:path h="1292860">
                <a:moveTo>
                  <a:pt x="0" y="0"/>
                </a:moveTo>
                <a:lnTo>
                  <a:pt x="0" y="12928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539" y="2209800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260201" y="1746250"/>
            <a:ext cx="0" cy="1292860"/>
          </a:xfrm>
          <a:custGeom>
            <a:avLst/>
            <a:gdLst/>
            <a:ahLst/>
            <a:cxnLst/>
            <a:rect l="l" t="t" r="r" b="b"/>
            <a:pathLst>
              <a:path h="1292860">
                <a:moveTo>
                  <a:pt x="0" y="0"/>
                </a:moveTo>
                <a:lnTo>
                  <a:pt x="0" y="12928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68539" y="3032760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5948" y="4410075"/>
            <a:ext cx="3126232" cy="457200"/>
          </a:xfrm>
          <a:custGeom>
            <a:avLst/>
            <a:gdLst/>
            <a:ahLst/>
            <a:cxnLst/>
            <a:rect l="l" t="t" r="r" b="b"/>
            <a:pathLst>
              <a:path w="3126232" h="457200">
                <a:moveTo>
                  <a:pt x="0" y="457200"/>
                </a:moveTo>
                <a:lnTo>
                  <a:pt x="3126232" y="457200"/>
                </a:lnTo>
                <a:lnTo>
                  <a:pt x="312623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92168" y="4410075"/>
            <a:ext cx="6959092" cy="457200"/>
          </a:xfrm>
          <a:custGeom>
            <a:avLst/>
            <a:gdLst/>
            <a:ahLst/>
            <a:cxnLst/>
            <a:rect l="l" t="t" r="r" b="b"/>
            <a:pathLst>
              <a:path w="6959092" h="457200">
                <a:moveTo>
                  <a:pt x="0" y="457200"/>
                </a:moveTo>
                <a:lnTo>
                  <a:pt x="6959092" y="457200"/>
                </a:lnTo>
                <a:lnTo>
                  <a:pt x="695909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5948" y="4867249"/>
            <a:ext cx="3126232" cy="1188720"/>
          </a:xfrm>
          <a:custGeom>
            <a:avLst/>
            <a:gdLst/>
            <a:ahLst/>
            <a:cxnLst/>
            <a:rect l="l" t="t" r="r" b="b"/>
            <a:pathLst>
              <a:path w="3126232" h="1188720">
                <a:moveTo>
                  <a:pt x="0" y="1188720"/>
                </a:moveTo>
                <a:lnTo>
                  <a:pt x="3126232" y="1188720"/>
                </a:lnTo>
                <a:lnTo>
                  <a:pt x="3126232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92168" y="4867249"/>
            <a:ext cx="6959092" cy="1188720"/>
          </a:xfrm>
          <a:custGeom>
            <a:avLst/>
            <a:gdLst/>
            <a:ahLst/>
            <a:cxnLst/>
            <a:rect l="l" t="t" r="r" b="b"/>
            <a:pathLst>
              <a:path w="6959092" h="1188720">
                <a:moveTo>
                  <a:pt x="0" y="1188720"/>
                </a:moveTo>
                <a:lnTo>
                  <a:pt x="6959092" y="1188720"/>
                </a:lnTo>
                <a:lnTo>
                  <a:pt x="6959092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59598" y="4867275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9598" y="4410075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59598" y="6055969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57376" y="5620359"/>
            <a:ext cx="1590040" cy="0"/>
          </a:xfrm>
          <a:custGeom>
            <a:avLst/>
            <a:gdLst/>
            <a:ahLst/>
            <a:cxnLst/>
            <a:rect l="l" t="t" r="r" b="b"/>
            <a:pathLst>
              <a:path w="1590040">
                <a:moveTo>
                  <a:pt x="0" y="0"/>
                </a:moveTo>
                <a:lnTo>
                  <a:pt x="1590040" y="0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65948" y="4410075"/>
            <a:ext cx="10085311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265948" y="4867275"/>
            <a:ext cx="10085311" cy="1188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174889" y="1752600"/>
            <a:ext cx="312621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301109" y="1752600"/>
            <a:ext cx="695909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174889" y="2209800"/>
            <a:ext cx="3126219" cy="822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301109" y="2209800"/>
            <a:ext cx="6959092" cy="822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98551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85519" y="0"/>
            <a:ext cx="10405110" cy="744219"/>
          </a:xfrm>
          <a:prstGeom prst="rect">
            <a:avLst/>
          </a:prstGeom>
        </p:spPr>
        <p:txBody>
          <a:bodyPr wrap="square" lIns="0" tIns="5567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280987">
              <a:lnSpc>
                <a:spcPct val="95825"/>
              </a:lnSpc>
            </a:pPr>
            <a:r>
              <a:rPr sz="3400" b="1" spc="1" dirty="0" smtClean="0">
                <a:latin typeface="Arial"/>
                <a:cs typeface="Arial"/>
              </a:rPr>
              <a:t>Other Rules of Inference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0630" y="0"/>
            <a:ext cx="80136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0" y="744219"/>
            <a:ext cx="98551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85519" y="744219"/>
            <a:ext cx="10405110" cy="6113779"/>
          </a:xfrm>
          <a:prstGeom prst="rect">
            <a:avLst/>
          </a:prstGeom>
        </p:spPr>
        <p:txBody>
          <a:bodyPr wrap="square" lIns="0" tIns="10731" rIns="0" bIns="0" rtlCol="0">
            <a:noAutofit/>
          </a:bodyPr>
          <a:lstStyle/>
          <a:p>
            <a:pPr marL="1333246">
              <a:lnSpc>
                <a:spcPts val="1689"/>
              </a:lnSpc>
            </a:pPr>
            <a:r>
              <a:rPr sz="1800" spc="675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z</a:t>
            </a:r>
            <a:endParaRPr sz="1800">
              <a:solidFill>
                <a:schemeClr val="bg1"/>
              </a:solidFill>
              <a:latin typeface="Microsoft Sans Serif"/>
              <a:cs typeface="Microsoft Sans Serif"/>
            </a:endParaRPr>
          </a:p>
          <a:p>
            <a:pPr marL="189865">
              <a:lnSpc>
                <a:spcPct val="107747"/>
              </a:lnSpc>
              <a:spcBef>
                <a:spcPts val="825"/>
              </a:spcBef>
            </a:pPr>
            <a:r>
              <a:rPr sz="2800" spc="-26" dirty="0" smtClean="0">
                <a:latin typeface="MS PGothic"/>
                <a:cs typeface="MS PGothic"/>
              </a:rPr>
              <a:t>❑ </a:t>
            </a:r>
            <a:r>
              <a:rPr sz="2800" spc="-3" dirty="0" smtClean="0">
                <a:latin typeface="Arial"/>
                <a:cs typeface="Arial"/>
              </a:rPr>
              <a:t>Rule of Disjunctive Amplification</a:t>
            </a:r>
            <a:endParaRPr sz="2800">
              <a:latin typeface="Arial"/>
              <a:cs typeface="Arial"/>
            </a:endParaRPr>
          </a:p>
          <a:p>
            <a:pPr marL="431165">
              <a:lnSpc>
                <a:spcPct val="95825"/>
              </a:lnSpc>
              <a:spcBef>
                <a:spcPts val="1973"/>
              </a:spcBef>
            </a:pP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Ru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es 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f 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fe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ence                  </a:t>
            </a:r>
            <a:r>
              <a:rPr sz="2400" b="1" spc="51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Logi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mp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ion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s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3"/>
              </a:spcBef>
            </a:pPr>
            <a:r>
              <a:rPr sz="2400" u="heavy" spc="0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                                  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 → (p v </a:t>
            </a:r>
            <a:r>
              <a:rPr sz="2400" spc="4" dirty="0" smtClean="0">
                <a:latin typeface="Arial"/>
                <a:cs typeface="Arial"/>
              </a:rPr>
              <a:t>q)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7696"/>
              </a:lnSpc>
              <a:spcBef>
                <a:spcPts val="90"/>
              </a:spcBef>
            </a:pPr>
            <a:r>
              <a:rPr sz="2400" spc="67" dirty="0" smtClean="0">
                <a:latin typeface="Cambria Math"/>
                <a:cs typeface="Cambria Math"/>
              </a:rPr>
              <a:t>∴ </a:t>
            </a:r>
            <a:r>
              <a:rPr sz="2400" spc="0" dirty="0" smtClean="0">
                <a:latin typeface="Arial"/>
                <a:cs typeface="Arial"/>
              </a:rPr>
              <a:t>p v q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107747"/>
              </a:lnSpc>
              <a:spcBef>
                <a:spcPts val="5873"/>
              </a:spcBef>
            </a:pPr>
            <a:r>
              <a:rPr sz="2800" spc="-26" dirty="0" smtClean="0">
                <a:latin typeface="MS PGothic"/>
                <a:cs typeface="MS PGothic"/>
              </a:rPr>
              <a:t>❑ </a:t>
            </a:r>
            <a:r>
              <a:rPr sz="2800" spc="2" dirty="0" smtClean="0">
                <a:latin typeface="Arial"/>
                <a:cs typeface="Arial"/>
              </a:rPr>
              <a:t>Rule of Conditional Proof</a:t>
            </a:r>
            <a:endParaRPr sz="2800">
              <a:latin typeface="Arial"/>
              <a:cs typeface="Arial"/>
            </a:endParaRPr>
          </a:p>
          <a:p>
            <a:pPr marL="521970">
              <a:lnSpc>
                <a:spcPct val="95825"/>
              </a:lnSpc>
              <a:spcBef>
                <a:spcPts val="1972"/>
              </a:spcBef>
            </a:pP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Ru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es 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f 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fe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ence                  </a:t>
            </a:r>
            <a:r>
              <a:rPr sz="2400" b="1" spc="51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Logi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mp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ion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s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  <a:p>
            <a:pPr marL="372110">
              <a:lnSpc>
                <a:spcPct val="95825"/>
              </a:lnSpc>
              <a:spcBef>
                <a:spcPts val="843"/>
              </a:spcBef>
            </a:pPr>
            <a:r>
              <a:rPr sz="2400" spc="0" dirty="0" smtClean="0">
                <a:latin typeface="Arial"/>
                <a:cs typeface="Arial"/>
              </a:rPr>
              <a:t>p ^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q                            </a:t>
            </a:r>
            <a:r>
              <a:rPr sz="2400" spc="2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{(p ^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q) ^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[p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→ </a:t>
            </a:r>
            <a:r>
              <a:rPr sz="2400" spc="4" dirty="0" smtClean="0">
                <a:latin typeface="Arial"/>
                <a:cs typeface="Arial"/>
              </a:rPr>
              <a:t>(</a:t>
            </a:r>
            <a:r>
              <a:rPr sz="2400" spc="0" dirty="0" smtClean="0">
                <a:latin typeface="Arial"/>
                <a:cs typeface="Arial"/>
              </a:rPr>
              <a:t>q→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)]} → r</a:t>
            </a:r>
            <a:endParaRPr sz="2400">
              <a:latin typeface="Arial"/>
              <a:cs typeface="Arial"/>
            </a:endParaRPr>
          </a:p>
          <a:p>
            <a:pPr marL="372110">
              <a:lnSpc>
                <a:spcPct val="95825"/>
              </a:lnSpc>
              <a:spcBef>
                <a:spcPts val="120"/>
              </a:spcBef>
            </a:pPr>
            <a:r>
              <a:rPr sz="2400" spc="-1" dirty="0" smtClean="0">
                <a:latin typeface="Arial"/>
                <a:cs typeface="Arial"/>
              </a:rPr>
              <a:t>p → (q → r)</a:t>
            </a:r>
            <a:endParaRPr sz="2400">
              <a:latin typeface="Arial"/>
              <a:cs typeface="Arial"/>
            </a:endParaRPr>
          </a:p>
          <a:p>
            <a:pPr marL="372110">
              <a:lnSpc>
                <a:spcPct val="97696"/>
              </a:lnSpc>
              <a:spcBef>
                <a:spcPts val="90"/>
              </a:spcBef>
            </a:pPr>
            <a:r>
              <a:rPr sz="2400" spc="67" dirty="0" smtClean="0">
                <a:latin typeface="Cambria Math"/>
                <a:cs typeface="Cambria Math"/>
              </a:rPr>
              <a:t>∴ </a:t>
            </a:r>
            <a:r>
              <a:rPr sz="2400" spc="0" dirty="0" smtClean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90630" y="744219"/>
            <a:ext cx="80136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985519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39063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9210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744218"/>
            <a:ext cx="12191999" cy="1"/>
          </a:xfrm>
          <a:custGeom>
            <a:avLst/>
            <a:gdLst/>
            <a:ahLst/>
            <a:cxnLst/>
            <a:rect l="l" t="t" r="r" b="b"/>
            <a:pathLst>
              <a:path w="12191999" h="1">
                <a:moveTo>
                  <a:pt x="12191999" y="1"/>
                </a:moveTo>
                <a:lnTo>
                  <a:pt x="0" y="1"/>
                </a:lnTo>
              </a:path>
            </a:pathLst>
          </a:custGeom>
          <a:ln w="10160">
            <a:solidFill>
              <a:srgbClr val="A0D5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74889" y="1684909"/>
            <a:ext cx="3126232" cy="457200"/>
          </a:xfrm>
          <a:custGeom>
            <a:avLst/>
            <a:gdLst/>
            <a:ahLst/>
            <a:cxnLst/>
            <a:rect l="l" t="t" r="r" b="b"/>
            <a:pathLst>
              <a:path w="3126232" h="457200">
                <a:moveTo>
                  <a:pt x="0" y="457200"/>
                </a:moveTo>
                <a:lnTo>
                  <a:pt x="3126232" y="457200"/>
                </a:lnTo>
                <a:lnTo>
                  <a:pt x="312623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01109" y="1684909"/>
            <a:ext cx="6959092" cy="457200"/>
          </a:xfrm>
          <a:custGeom>
            <a:avLst/>
            <a:gdLst/>
            <a:ahLst/>
            <a:cxnLst/>
            <a:rect l="l" t="t" r="r" b="b"/>
            <a:pathLst>
              <a:path w="6959092" h="457200">
                <a:moveTo>
                  <a:pt x="0" y="457200"/>
                </a:moveTo>
                <a:lnTo>
                  <a:pt x="6959092" y="457200"/>
                </a:lnTo>
                <a:lnTo>
                  <a:pt x="695909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74889" y="2142108"/>
            <a:ext cx="3126232" cy="1188720"/>
          </a:xfrm>
          <a:custGeom>
            <a:avLst/>
            <a:gdLst/>
            <a:ahLst/>
            <a:cxnLst/>
            <a:rect l="l" t="t" r="r" b="b"/>
            <a:pathLst>
              <a:path w="3126232" h="1188720">
                <a:moveTo>
                  <a:pt x="0" y="1188720"/>
                </a:moveTo>
                <a:lnTo>
                  <a:pt x="3126232" y="1188720"/>
                </a:lnTo>
                <a:lnTo>
                  <a:pt x="3126232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01109" y="2142108"/>
            <a:ext cx="6959092" cy="1188720"/>
          </a:xfrm>
          <a:custGeom>
            <a:avLst/>
            <a:gdLst/>
            <a:ahLst/>
            <a:cxnLst/>
            <a:rect l="l" t="t" r="r" b="b"/>
            <a:pathLst>
              <a:path w="6959092" h="1188720">
                <a:moveTo>
                  <a:pt x="0" y="1188720"/>
                </a:moveTo>
                <a:lnTo>
                  <a:pt x="6959092" y="1188720"/>
                </a:lnTo>
                <a:lnTo>
                  <a:pt x="6959092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01109" y="1678559"/>
            <a:ext cx="0" cy="1658619"/>
          </a:xfrm>
          <a:custGeom>
            <a:avLst/>
            <a:gdLst/>
            <a:ahLst/>
            <a:cxnLst/>
            <a:rect l="l" t="t" r="r" b="b"/>
            <a:pathLst>
              <a:path h="1658619">
                <a:moveTo>
                  <a:pt x="0" y="0"/>
                </a:moveTo>
                <a:lnTo>
                  <a:pt x="0" y="16586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8539" y="2142109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260201" y="1678559"/>
            <a:ext cx="0" cy="1658619"/>
          </a:xfrm>
          <a:custGeom>
            <a:avLst/>
            <a:gdLst/>
            <a:ahLst/>
            <a:cxnLst/>
            <a:rect l="l" t="t" r="r" b="b"/>
            <a:pathLst>
              <a:path h="1658619">
                <a:moveTo>
                  <a:pt x="0" y="0"/>
                </a:moveTo>
                <a:lnTo>
                  <a:pt x="0" y="16586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68539" y="3330829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5948" y="4240657"/>
            <a:ext cx="3126232" cy="457200"/>
          </a:xfrm>
          <a:custGeom>
            <a:avLst/>
            <a:gdLst/>
            <a:ahLst/>
            <a:cxnLst/>
            <a:rect l="l" t="t" r="r" b="b"/>
            <a:pathLst>
              <a:path w="3126232" h="457200">
                <a:moveTo>
                  <a:pt x="0" y="457200"/>
                </a:moveTo>
                <a:lnTo>
                  <a:pt x="3126232" y="457200"/>
                </a:lnTo>
                <a:lnTo>
                  <a:pt x="312623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92168" y="4240657"/>
            <a:ext cx="6959092" cy="457200"/>
          </a:xfrm>
          <a:custGeom>
            <a:avLst/>
            <a:gdLst/>
            <a:ahLst/>
            <a:cxnLst/>
            <a:rect l="l" t="t" r="r" b="b"/>
            <a:pathLst>
              <a:path w="6959092" h="457200">
                <a:moveTo>
                  <a:pt x="0" y="457200"/>
                </a:moveTo>
                <a:lnTo>
                  <a:pt x="6959092" y="457200"/>
                </a:lnTo>
                <a:lnTo>
                  <a:pt x="695909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65948" y="4697920"/>
            <a:ext cx="3126232" cy="1554480"/>
          </a:xfrm>
          <a:custGeom>
            <a:avLst/>
            <a:gdLst/>
            <a:ahLst/>
            <a:cxnLst/>
            <a:rect l="l" t="t" r="r" b="b"/>
            <a:pathLst>
              <a:path w="3126232" h="1554479">
                <a:moveTo>
                  <a:pt x="0" y="1554480"/>
                </a:moveTo>
                <a:lnTo>
                  <a:pt x="3126232" y="1554480"/>
                </a:lnTo>
                <a:lnTo>
                  <a:pt x="3126232" y="0"/>
                </a:lnTo>
                <a:lnTo>
                  <a:pt x="0" y="0"/>
                </a:lnTo>
                <a:lnTo>
                  <a:pt x="0" y="155448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92168" y="4697920"/>
            <a:ext cx="6959092" cy="1554480"/>
          </a:xfrm>
          <a:custGeom>
            <a:avLst/>
            <a:gdLst/>
            <a:ahLst/>
            <a:cxnLst/>
            <a:rect l="l" t="t" r="r" b="b"/>
            <a:pathLst>
              <a:path w="6959092" h="1554479">
                <a:moveTo>
                  <a:pt x="0" y="1554480"/>
                </a:moveTo>
                <a:lnTo>
                  <a:pt x="6959092" y="1554480"/>
                </a:lnTo>
                <a:lnTo>
                  <a:pt x="6959092" y="0"/>
                </a:lnTo>
                <a:lnTo>
                  <a:pt x="0" y="0"/>
                </a:lnTo>
                <a:lnTo>
                  <a:pt x="0" y="155448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59598" y="4697857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59598" y="4240657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59598" y="6252400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65948" y="4240657"/>
            <a:ext cx="10085311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1265948" y="4697857"/>
            <a:ext cx="10085311" cy="1554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174889" y="1684909"/>
            <a:ext cx="312621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301109" y="1684909"/>
            <a:ext cx="695909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174889" y="2142109"/>
            <a:ext cx="3126219" cy="1188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301109" y="2142109"/>
            <a:ext cx="6959092" cy="1188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0" y="0"/>
            <a:ext cx="98551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985519" y="0"/>
            <a:ext cx="10405110" cy="744219"/>
          </a:xfrm>
          <a:prstGeom prst="rect">
            <a:avLst/>
          </a:prstGeom>
        </p:spPr>
        <p:txBody>
          <a:bodyPr wrap="square" lIns="0" tIns="5567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280987">
              <a:lnSpc>
                <a:spcPct val="95825"/>
              </a:lnSpc>
            </a:pPr>
            <a:r>
              <a:rPr sz="3400" b="1" spc="1" dirty="0" smtClean="0">
                <a:solidFill>
                  <a:srgbClr val="FFFFFF"/>
                </a:solidFill>
                <a:latin typeface="Arial"/>
                <a:cs typeface="Arial"/>
              </a:rPr>
              <a:t>Other Rules of Inference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90630" y="0"/>
            <a:ext cx="80136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0" y="744219"/>
            <a:ext cx="98551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985519" y="744219"/>
            <a:ext cx="10405110" cy="6113779"/>
          </a:xfrm>
          <a:prstGeom prst="rect">
            <a:avLst/>
          </a:prstGeom>
        </p:spPr>
        <p:txBody>
          <a:bodyPr wrap="square" lIns="0" tIns="10731" rIns="0" bIns="0" rtlCol="0">
            <a:noAutofit/>
          </a:bodyPr>
          <a:lstStyle/>
          <a:p>
            <a:pPr marL="1333246">
              <a:lnSpc>
                <a:spcPts val="1689"/>
              </a:lnSpc>
            </a:pPr>
            <a:r>
              <a:rPr sz="1800" spc="675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z</a:t>
            </a:r>
            <a:endParaRPr sz="1800">
              <a:solidFill>
                <a:schemeClr val="bg1"/>
              </a:solidFill>
              <a:latin typeface="Microsoft Sans Serif"/>
              <a:cs typeface="Microsoft Sans Serif"/>
            </a:endParaRPr>
          </a:p>
          <a:p>
            <a:pPr marL="189865">
              <a:lnSpc>
                <a:spcPct val="107747"/>
              </a:lnSpc>
              <a:spcBef>
                <a:spcPts val="290"/>
              </a:spcBef>
            </a:pPr>
            <a:r>
              <a:rPr sz="2800" spc="-26" dirty="0" smtClean="0">
                <a:latin typeface="MS PGothic"/>
                <a:cs typeface="MS PGothic"/>
              </a:rPr>
              <a:t>❑ </a:t>
            </a:r>
            <a:r>
              <a:rPr sz="2800" spc="0" dirty="0" smtClean="0">
                <a:latin typeface="Arial"/>
                <a:cs typeface="Arial"/>
              </a:rPr>
              <a:t>Rule for Proofs by Cases</a:t>
            </a:r>
            <a:endParaRPr sz="2800">
              <a:latin typeface="Arial"/>
              <a:cs typeface="Arial"/>
            </a:endParaRPr>
          </a:p>
          <a:p>
            <a:pPr marL="431165">
              <a:lnSpc>
                <a:spcPct val="95825"/>
              </a:lnSpc>
              <a:spcBef>
                <a:spcPts val="1976"/>
              </a:spcBef>
            </a:pP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Rules </a:t>
            </a:r>
            <a:r>
              <a:rPr sz="2400" b="1" spc="-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sz="2400" b="1" spc="-1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nfer</a:t>
            </a:r>
            <a:r>
              <a:rPr sz="2400" b="1" spc="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nce                  </a:t>
            </a:r>
            <a:r>
              <a:rPr sz="2400" b="1" spc="52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lated</a:t>
            </a:r>
            <a:r>
              <a:rPr sz="2400" b="1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sz="2400" b="1" spc="-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1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2400" b="1" spc="-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2"/>
              </a:spcBef>
            </a:pPr>
            <a:r>
              <a:rPr sz="2400" spc="0" dirty="0" smtClean="0">
                <a:latin typeface="Arial"/>
                <a:cs typeface="Arial"/>
              </a:rPr>
              <a:t>p →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r                           </a:t>
            </a:r>
            <a:r>
              <a:rPr sz="2400" spc="14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[</a:t>
            </a:r>
            <a:r>
              <a:rPr sz="2400" spc="0" dirty="0" smtClean="0">
                <a:latin typeface="Arial"/>
                <a:cs typeface="Arial"/>
              </a:rPr>
              <a:t>(</a:t>
            </a:r>
            <a:r>
              <a:rPr sz="2400" spc="4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→r) ^</a:t>
            </a:r>
            <a:r>
              <a:rPr sz="2400" spc="4" dirty="0" smtClean="0">
                <a:latin typeface="Arial"/>
                <a:cs typeface="Arial"/>
              </a:rPr>
              <a:t> (q→</a:t>
            </a:r>
            <a:r>
              <a:rPr sz="2400" spc="0" dirty="0" smtClean="0">
                <a:latin typeface="Arial"/>
                <a:cs typeface="Arial"/>
              </a:rPr>
              <a:t>r)]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→ [(p v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q) → r]</a:t>
            </a:r>
            <a:endParaRPr sz="2400">
              <a:latin typeface="Arial"/>
              <a:cs typeface="Arial"/>
            </a:endParaRPr>
          </a:p>
          <a:p>
            <a:pPr marL="280809">
              <a:lnSpc>
                <a:spcPct val="100000"/>
              </a:lnSpc>
              <a:spcBef>
                <a:spcPts val="120"/>
              </a:spcBef>
            </a:pPr>
            <a:r>
              <a:rPr sz="2400" u="heavy" spc="0" dirty="0" smtClean="0">
                <a:latin typeface="Arial"/>
                <a:cs typeface="Arial"/>
              </a:rPr>
              <a:t> q  →  r 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7696"/>
              </a:lnSpc>
              <a:spcBef>
                <a:spcPts val="90"/>
              </a:spcBef>
            </a:pPr>
            <a:r>
              <a:rPr sz="2400" spc="67" dirty="0" smtClean="0">
                <a:latin typeface="Cambria Math"/>
                <a:cs typeface="Cambria Math"/>
              </a:rPr>
              <a:t>∴ </a:t>
            </a:r>
            <a:r>
              <a:rPr sz="2400" spc="0" dirty="0" smtClean="0">
                <a:latin typeface="Arial"/>
                <a:cs typeface="Arial"/>
              </a:rPr>
              <a:t>(p v q) → r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107747"/>
              </a:lnSpc>
              <a:spcBef>
                <a:spcPts val="2190"/>
              </a:spcBef>
            </a:pPr>
            <a:r>
              <a:rPr sz="2800" spc="-26" dirty="0" smtClean="0">
                <a:latin typeface="MS PGothic"/>
                <a:cs typeface="MS PGothic"/>
              </a:rPr>
              <a:t>❑ </a:t>
            </a:r>
            <a:r>
              <a:rPr sz="2800" spc="2" dirty="0" smtClean="0">
                <a:latin typeface="Arial"/>
                <a:cs typeface="Arial"/>
              </a:rPr>
              <a:t>Rule of Constructive Dilemma</a:t>
            </a:r>
            <a:endParaRPr sz="2800">
              <a:latin typeface="Arial"/>
              <a:cs typeface="Arial"/>
            </a:endParaRPr>
          </a:p>
          <a:p>
            <a:pPr marL="521970">
              <a:lnSpc>
                <a:spcPct val="95825"/>
              </a:lnSpc>
              <a:spcBef>
                <a:spcPts val="1975"/>
              </a:spcBef>
            </a:pP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Rules </a:t>
            </a:r>
            <a:r>
              <a:rPr sz="2400" b="1" spc="-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sz="2400" b="1" spc="-1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nfer</a:t>
            </a:r>
            <a:r>
              <a:rPr sz="2400" b="1" spc="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nce                  </a:t>
            </a:r>
            <a:r>
              <a:rPr sz="2400" b="1" spc="52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lated</a:t>
            </a:r>
            <a:r>
              <a:rPr sz="2400" b="1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sz="2400" b="1" spc="-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1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2400" b="1" spc="-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  <a:p>
            <a:pPr marL="372110">
              <a:lnSpc>
                <a:spcPct val="95825"/>
              </a:lnSpc>
              <a:spcBef>
                <a:spcPts val="840"/>
              </a:spcBef>
            </a:pPr>
            <a:r>
              <a:rPr sz="2400" spc="0" dirty="0" smtClean="0">
                <a:latin typeface="Arial"/>
                <a:cs typeface="Arial"/>
              </a:rPr>
              <a:t>p→q                            </a:t>
            </a:r>
            <a:r>
              <a:rPr sz="2400" spc="264" dirty="0" smtClean="0">
                <a:latin typeface="Arial"/>
                <a:cs typeface="Arial"/>
              </a:rPr>
              <a:t> </a:t>
            </a:r>
            <a:r>
              <a:rPr sz="2400" spc="-9" dirty="0" smtClean="0">
                <a:latin typeface="Arial"/>
                <a:cs typeface="Arial"/>
              </a:rPr>
              <a:t>[</a:t>
            </a:r>
            <a:r>
              <a:rPr sz="2400" spc="4" dirty="0" smtClean="0">
                <a:latin typeface="Arial"/>
                <a:cs typeface="Arial"/>
              </a:rPr>
              <a:t>(</a:t>
            </a:r>
            <a:r>
              <a:rPr sz="2400" spc="0" dirty="0" smtClean="0">
                <a:latin typeface="Arial"/>
                <a:cs typeface="Arial"/>
              </a:rPr>
              <a:t>p→</a:t>
            </a:r>
            <a:r>
              <a:rPr sz="2400" spc="4" dirty="0" smtClean="0">
                <a:latin typeface="Arial"/>
                <a:cs typeface="Arial"/>
              </a:rPr>
              <a:t>q</a:t>
            </a:r>
            <a:r>
              <a:rPr sz="2400" spc="0" dirty="0" smtClean="0">
                <a:latin typeface="Arial"/>
                <a:cs typeface="Arial"/>
              </a:rPr>
              <a:t>) ^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(r→s)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^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(p v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r)] → (q v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s)</a:t>
            </a:r>
            <a:endParaRPr sz="2400">
              <a:latin typeface="Arial"/>
              <a:cs typeface="Arial"/>
            </a:endParaRPr>
          </a:p>
          <a:p>
            <a:pPr marL="372110">
              <a:lnSpc>
                <a:spcPct val="95825"/>
              </a:lnSpc>
              <a:spcBef>
                <a:spcPts val="120"/>
              </a:spcBef>
            </a:pPr>
            <a:r>
              <a:rPr sz="2400" dirty="0" smtClean="0">
                <a:latin typeface="Arial"/>
                <a:cs typeface="Arial"/>
              </a:rPr>
              <a:t>r→s</a:t>
            </a:r>
            <a:endParaRPr sz="2400">
              <a:latin typeface="Arial"/>
              <a:cs typeface="Arial"/>
            </a:endParaRPr>
          </a:p>
          <a:p>
            <a:pPr marL="372110">
              <a:lnSpc>
                <a:spcPct val="95825"/>
              </a:lnSpc>
              <a:spcBef>
                <a:spcPts val="120"/>
              </a:spcBef>
            </a:pPr>
            <a:r>
              <a:rPr sz="2400" u="heavy" spc="-2" dirty="0" smtClean="0">
                <a:latin typeface="Arial"/>
                <a:cs typeface="Arial"/>
              </a:rPr>
              <a:t>p v r</a:t>
            </a:r>
            <a:endParaRPr sz="2400">
              <a:latin typeface="Arial"/>
              <a:cs typeface="Arial"/>
            </a:endParaRPr>
          </a:p>
          <a:p>
            <a:pPr marL="372110">
              <a:lnSpc>
                <a:spcPct val="97696"/>
              </a:lnSpc>
              <a:spcBef>
                <a:spcPts val="90"/>
              </a:spcBef>
            </a:pPr>
            <a:r>
              <a:rPr sz="2400" spc="67" dirty="0" smtClean="0">
                <a:latin typeface="Cambria Math"/>
                <a:cs typeface="Cambria Math"/>
              </a:rPr>
              <a:t>∴ </a:t>
            </a:r>
            <a:r>
              <a:rPr sz="2400" spc="-1" dirty="0" smtClean="0">
                <a:latin typeface="Arial"/>
                <a:cs typeface="Arial"/>
              </a:rPr>
              <a:t>q v 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0630" y="744219"/>
            <a:ext cx="80136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435976" y="2712085"/>
            <a:ext cx="84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825510" y="2712085"/>
            <a:ext cx="83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527275" y="5634672"/>
            <a:ext cx="8482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764656" y="5634672"/>
            <a:ext cx="829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985519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9063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9210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744218"/>
            <a:ext cx="12191999" cy="1"/>
          </a:xfrm>
          <a:custGeom>
            <a:avLst/>
            <a:gdLst/>
            <a:ahLst/>
            <a:cxnLst/>
            <a:rect l="l" t="t" r="r" b="b"/>
            <a:pathLst>
              <a:path w="12191999" h="1">
                <a:moveTo>
                  <a:pt x="12191999" y="1"/>
                </a:moveTo>
                <a:lnTo>
                  <a:pt x="0" y="1"/>
                </a:lnTo>
              </a:path>
            </a:pathLst>
          </a:custGeom>
          <a:ln w="10160">
            <a:solidFill>
              <a:srgbClr val="A0D5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74889" y="1684909"/>
            <a:ext cx="3126232" cy="457200"/>
          </a:xfrm>
          <a:custGeom>
            <a:avLst/>
            <a:gdLst/>
            <a:ahLst/>
            <a:cxnLst/>
            <a:rect l="l" t="t" r="r" b="b"/>
            <a:pathLst>
              <a:path w="3126232" h="457200">
                <a:moveTo>
                  <a:pt x="0" y="457200"/>
                </a:moveTo>
                <a:lnTo>
                  <a:pt x="3126232" y="457200"/>
                </a:lnTo>
                <a:lnTo>
                  <a:pt x="312623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1109" y="1684909"/>
            <a:ext cx="6959092" cy="457200"/>
          </a:xfrm>
          <a:custGeom>
            <a:avLst/>
            <a:gdLst/>
            <a:ahLst/>
            <a:cxnLst/>
            <a:rect l="l" t="t" r="r" b="b"/>
            <a:pathLst>
              <a:path w="6959092" h="457200">
                <a:moveTo>
                  <a:pt x="0" y="457200"/>
                </a:moveTo>
                <a:lnTo>
                  <a:pt x="6959092" y="457200"/>
                </a:lnTo>
                <a:lnTo>
                  <a:pt x="695909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74889" y="2142108"/>
            <a:ext cx="3126232" cy="1554480"/>
          </a:xfrm>
          <a:custGeom>
            <a:avLst/>
            <a:gdLst/>
            <a:ahLst/>
            <a:cxnLst/>
            <a:rect l="l" t="t" r="r" b="b"/>
            <a:pathLst>
              <a:path w="3126232" h="1554480">
                <a:moveTo>
                  <a:pt x="0" y="1554480"/>
                </a:moveTo>
                <a:lnTo>
                  <a:pt x="3126232" y="1554480"/>
                </a:lnTo>
                <a:lnTo>
                  <a:pt x="3126232" y="0"/>
                </a:lnTo>
                <a:lnTo>
                  <a:pt x="0" y="0"/>
                </a:lnTo>
                <a:lnTo>
                  <a:pt x="0" y="155448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01109" y="2142108"/>
            <a:ext cx="6959092" cy="1554480"/>
          </a:xfrm>
          <a:custGeom>
            <a:avLst/>
            <a:gdLst/>
            <a:ahLst/>
            <a:cxnLst/>
            <a:rect l="l" t="t" r="r" b="b"/>
            <a:pathLst>
              <a:path w="6959092" h="1554480">
                <a:moveTo>
                  <a:pt x="0" y="1554480"/>
                </a:moveTo>
                <a:lnTo>
                  <a:pt x="6959092" y="1554480"/>
                </a:lnTo>
                <a:lnTo>
                  <a:pt x="6959092" y="0"/>
                </a:lnTo>
                <a:lnTo>
                  <a:pt x="0" y="0"/>
                </a:lnTo>
                <a:lnTo>
                  <a:pt x="0" y="155448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01109" y="1678559"/>
            <a:ext cx="0" cy="2024379"/>
          </a:xfrm>
          <a:custGeom>
            <a:avLst/>
            <a:gdLst/>
            <a:ahLst/>
            <a:cxnLst/>
            <a:rect l="l" t="t" r="r" b="b"/>
            <a:pathLst>
              <a:path h="2024379">
                <a:moveTo>
                  <a:pt x="0" y="0"/>
                </a:moveTo>
                <a:lnTo>
                  <a:pt x="0" y="202437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539" y="2142109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260201" y="1678559"/>
            <a:ext cx="0" cy="2024379"/>
          </a:xfrm>
          <a:custGeom>
            <a:avLst/>
            <a:gdLst/>
            <a:ahLst/>
            <a:cxnLst/>
            <a:rect l="l" t="t" r="r" b="b"/>
            <a:pathLst>
              <a:path h="2024379">
                <a:moveTo>
                  <a:pt x="0" y="0"/>
                </a:moveTo>
                <a:lnTo>
                  <a:pt x="0" y="202437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68539" y="3696589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74889" y="1684909"/>
            <a:ext cx="312621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301109" y="1684909"/>
            <a:ext cx="695909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174889" y="2142109"/>
            <a:ext cx="3126219" cy="1554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301109" y="2142109"/>
            <a:ext cx="6959092" cy="1554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0" y="0"/>
            <a:ext cx="98551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985519" y="0"/>
            <a:ext cx="10405110" cy="744219"/>
          </a:xfrm>
          <a:prstGeom prst="rect">
            <a:avLst/>
          </a:prstGeom>
        </p:spPr>
        <p:txBody>
          <a:bodyPr wrap="square" lIns="0" tIns="5567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280987">
              <a:lnSpc>
                <a:spcPct val="95825"/>
              </a:lnSpc>
            </a:pPr>
            <a:r>
              <a:rPr sz="3400" b="1" spc="1" dirty="0" smtClean="0">
                <a:solidFill>
                  <a:srgbClr val="FFFFFF"/>
                </a:solidFill>
                <a:latin typeface="Arial"/>
                <a:cs typeface="Arial"/>
              </a:rPr>
              <a:t>Other Rules of Inference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0630" y="0"/>
            <a:ext cx="80136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0" y="744219"/>
            <a:ext cx="98551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85519" y="744219"/>
            <a:ext cx="10405110" cy="6113779"/>
          </a:xfrm>
          <a:prstGeom prst="rect">
            <a:avLst/>
          </a:prstGeom>
        </p:spPr>
        <p:txBody>
          <a:bodyPr wrap="square" lIns="0" tIns="10731" rIns="0" bIns="0" rtlCol="0">
            <a:noAutofit/>
          </a:bodyPr>
          <a:lstStyle/>
          <a:p>
            <a:pPr marL="1333246">
              <a:lnSpc>
                <a:spcPts val="1689"/>
              </a:lnSpc>
            </a:pPr>
            <a:r>
              <a:rPr sz="1800" spc="675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z</a:t>
            </a:r>
            <a:endParaRPr sz="1800">
              <a:solidFill>
                <a:schemeClr val="bg1"/>
              </a:solidFill>
              <a:latin typeface="Microsoft Sans Serif"/>
              <a:cs typeface="Microsoft Sans Serif"/>
            </a:endParaRPr>
          </a:p>
          <a:p>
            <a:pPr marL="189865">
              <a:lnSpc>
                <a:spcPct val="107747"/>
              </a:lnSpc>
              <a:spcBef>
                <a:spcPts val="290"/>
              </a:spcBef>
            </a:pPr>
            <a:r>
              <a:rPr sz="2800" spc="-26" dirty="0" smtClean="0">
                <a:latin typeface="MS PGothic"/>
                <a:cs typeface="MS PGothic"/>
              </a:rPr>
              <a:t>❑ </a:t>
            </a:r>
            <a:r>
              <a:rPr sz="2800" spc="0" dirty="0" smtClean="0">
                <a:latin typeface="Arial"/>
                <a:cs typeface="Arial"/>
              </a:rPr>
              <a:t>Rule of Destructive Dilemma</a:t>
            </a:r>
            <a:endParaRPr sz="2800">
              <a:latin typeface="Arial"/>
              <a:cs typeface="Arial"/>
            </a:endParaRPr>
          </a:p>
          <a:p>
            <a:pPr marL="431165">
              <a:lnSpc>
                <a:spcPct val="95825"/>
              </a:lnSpc>
              <a:spcBef>
                <a:spcPts val="1976"/>
              </a:spcBef>
            </a:pP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Rules </a:t>
            </a:r>
            <a:r>
              <a:rPr sz="2400" b="1" spc="-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sz="2400" b="1" spc="-1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nfer</a:t>
            </a:r>
            <a:r>
              <a:rPr sz="2400" b="1" spc="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nce                  </a:t>
            </a:r>
            <a:r>
              <a:rPr sz="2400" b="1" spc="52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lated</a:t>
            </a:r>
            <a:r>
              <a:rPr sz="2400" b="1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sz="2400" b="1" spc="-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1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2400" b="1" spc="-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2"/>
              </a:spcBef>
            </a:pPr>
            <a:r>
              <a:rPr sz="2400" spc="0" dirty="0" smtClean="0">
                <a:latin typeface="Arial"/>
                <a:cs typeface="Arial"/>
              </a:rPr>
              <a:t>p→q                            </a:t>
            </a:r>
            <a:r>
              <a:rPr sz="2400" spc="274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[</a:t>
            </a:r>
            <a:r>
              <a:rPr sz="2400" spc="0" dirty="0" smtClean="0">
                <a:latin typeface="Arial"/>
                <a:cs typeface="Arial"/>
              </a:rPr>
              <a:t>(p→</a:t>
            </a:r>
            <a:r>
              <a:rPr sz="2400" spc="9" dirty="0" smtClean="0">
                <a:latin typeface="Arial"/>
                <a:cs typeface="Arial"/>
              </a:rPr>
              <a:t>q</a:t>
            </a:r>
            <a:r>
              <a:rPr sz="2400" spc="0" dirty="0" smtClean="0">
                <a:latin typeface="Arial"/>
                <a:cs typeface="Arial"/>
              </a:rPr>
              <a:t>) ^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(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4" dirty="0" smtClean="0">
                <a:latin typeface="Arial"/>
                <a:cs typeface="Arial"/>
              </a:rPr>
              <a:t>→</a:t>
            </a:r>
            <a:r>
              <a:rPr sz="2400" spc="0" dirty="0" smtClean="0">
                <a:latin typeface="Arial"/>
                <a:cs typeface="Arial"/>
              </a:rPr>
              <a:t>s)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^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(~q v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~s)] → (~p v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~r)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20"/>
              </a:spcBef>
            </a:pPr>
            <a:r>
              <a:rPr sz="2400" dirty="0" smtClean="0">
                <a:latin typeface="Arial"/>
                <a:cs typeface="Arial"/>
              </a:rPr>
              <a:t>r→s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20"/>
              </a:spcBef>
            </a:pPr>
            <a:r>
              <a:rPr sz="2400" u="heavy" spc="-2" dirty="0" smtClean="0">
                <a:latin typeface="Arial"/>
                <a:cs typeface="Arial"/>
              </a:rPr>
              <a:t>~q v ~s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7696"/>
              </a:lnSpc>
              <a:spcBef>
                <a:spcPts val="90"/>
              </a:spcBef>
            </a:pPr>
            <a:r>
              <a:rPr sz="2400" spc="4" dirty="0" smtClean="0">
                <a:latin typeface="Cambria Math"/>
                <a:cs typeface="Cambria Math"/>
              </a:rPr>
              <a:t>∴</a:t>
            </a:r>
            <a:r>
              <a:rPr sz="2400" spc="-1" dirty="0" smtClean="0">
                <a:latin typeface="Arial"/>
                <a:cs typeface="Arial"/>
              </a:rPr>
              <a:t>~p v ~r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0630" y="744219"/>
            <a:ext cx="80136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614341" y="3077845"/>
            <a:ext cx="8482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851722" y="3077845"/>
            <a:ext cx="8238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985519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063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9210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44218"/>
            <a:ext cx="12191999" cy="1"/>
          </a:xfrm>
          <a:custGeom>
            <a:avLst/>
            <a:gdLst/>
            <a:ahLst/>
            <a:cxnLst/>
            <a:rect l="l" t="t" r="r" b="b"/>
            <a:pathLst>
              <a:path w="12191999" h="1">
                <a:moveTo>
                  <a:pt x="12191999" y="1"/>
                </a:moveTo>
                <a:lnTo>
                  <a:pt x="0" y="1"/>
                </a:lnTo>
              </a:path>
            </a:pathLst>
          </a:custGeom>
          <a:ln w="10160">
            <a:solidFill>
              <a:srgbClr val="A0D5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98551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85519" y="0"/>
            <a:ext cx="10405110" cy="744219"/>
          </a:xfrm>
          <a:prstGeom prst="rect">
            <a:avLst/>
          </a:prstGeom>
        </p:spPr>
        <p:txBody>
          <a:bodyPr wrap="square" lIns="0" tIns="5567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280987">
              <a:lnSpc>
                <a:spcPct val="95825"/>
              </a:lnSpc>
            </a:pPr>
            <a:r>
              <a:rPr sz="3400" b="1" spc="-3" dirty="0" smtClean="0">
                <a:latin typeface="Arial"/>
                <a:cs typeface="Arial"/>
              </a:rPr>
              <a:t>Group Enrichment Activity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0630" y="0"/>
            <a:ext cx="80136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0" y="744219"/>
            <a:ext cx="98551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85519" y="744219"/>
            <a:ext cx="10405110" cy="6113779"/>
          </a:xfrm>
          <a:prstGeom prst="rect">
            <a:avLst/>
          </a:prstGeom>
        </p:spPr>
        <p:txBody>
          <a:bodyPr wrap="square" lIns="0" tIns="10731" rIns="0" bIns="0" rtlCol="0">
            <a:noAutofit/>
          </a:bodyPr>
          <a:lstStyle/>
          <a:p>
            <a:pPr marL="1333246">
              <a:lnSpc>
                <a:spcPts val="1689"/>
              </a:lnSpc>
            </a:pPr>
            <a:r>
              <a:rPr sz="1800" spc="675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z</a:t>
            </a:r>
            <a:endParaRPr sz="1800">
              <a:solidFill>
                <a:schemeClr val="bg1"/>
              </a:solidFill>
              <a:latin typeface="Microsoft Sans Serif"/>
              <a:cs typeface="Microsoft Sans Serif"/>
            </a:endParaRPr>
          </a:p>
          <a:p>
            <a:pPr marL="189865">
              <a:lnSpc>
                <a:spcPts val="2860"/>
              </a:lnSpc>
              <a:spcBef>
                <a:spcPts val="58"/>
              </a:spcBef>
            </a:pPr>
            <a:r>
              <a:rPr sz="2800" spc="37" dirty="0" smtClean="0">
                <a:latin typeface="Arial"/>
                <a:cs typeface="Arial"/>
              </a:rPr>
              <a:t>A. Consider each of the following arguments. Identify the rule</a:t>
            </a:r>
            <a:endParaRPr sz="2800">
              <a:latin typeface="Arial"/>
              <a:cs typeface="Arial"/>
            </a:endParaRPr>
          </a:p>
          <a:p>
            <a:pPr marL="647446">
              <a:lnSpc>
                <a:spcPct val="95825"/>
              </a:lnSpc>
            </a:pPr>
            <a:r>
              <a:rPr sz="2800" spc="-3" dirty="0" smtClean="0">
                <a:latin typeface="Arial"/>
                <a:cs typeface="Arial"/>
              </a:rPr>
              <a:t>of inference that establishes its validity.</a:t>
            </a:r>
            <a:endParaRPr sz="2800">
              <a:latin typeface="Arial"/>
              <a:cs typeface="Arial"/>
            </a:endParaRPr>
          </a:p>
          <a:p>
            <a:pPr marL="245403" marR="5379162" algn="ctr">
              <a:lnSpc>
                <a:spcPct val="95825"/>
              </a:lnSpc>
              <a:spcBef>
                <a:spcPts val="798"/>
              </a:spcBef>
            </a:pPr>
            <a:r>
              <a:rPr sz="2400" spc="0" dirty="0" smtClean="0">
                <a:latin typeface="Arial"/>
                <a:cs typeface="Arial"/>
              </a:rPr>
              <a:t>1. Zandra loves Discrete Structure.</a:t>
            </a:r>
            <a:endParaRPr sz="2400">
              <a:latin typeface="Arial"/>
              <a:cs typeface="Arial"/>
            </a:endParaRPr>
          </a:p>
          <a:p>
            <a:pPr marL="619125">
              <a:lnSpc>
                <a:spcPct val="95825"/>
              </a:lnSpc>
              <a:spcBef>
                <a:spcPts val="842"/>
              </a:spcBef>
            </a:pPr>
            <a:r>
              <a:rPr sz="2400" spc="0" dirty="0" smtClean="0">
                <a:latin typeface="Arial"/>
                <a:cs typeface="Arial"/>
              </a:rPr>
              <a:t>If Zandra loves Discrete Structure, then she also loves</a:t>
            </a:r>
            <a:endParaRPr sz="2400">
              <a:latin typeface="Arial"/>
              <a:cs typeface="Arial"/>
            </a:endParaRPr>
          </a:p>
          <a:p>
            <a:pPr marL="619125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latin typeface="Arial"/>
                <a:cs typeface="Arial"/>
              </a:rPr>
              <a:t>Computer Science courses.</a:t>
            </a:r>
            <a:endParaRPr sz="2400">
              <a:latin typeface="Arial"/>
              <a:cs typeface="Arial"/>
            </a:endParaRPr>
          </a:p>
          <a:p>
            <a:pPr marL="619125">
              <a:lnSpc>
                <a:spcPct val="95825"/>
              </a:lnSpc>
              <a:spcBef>
                <a:spcPts val="843"/>
              </a:spcBef>
            </a:pPr>
            <a:r>
              <a:rPr sz="2400" spc="1" dirty="0" smtClean="0">
                <a:latin typeface="Arial"/>
                <a:cs typeface="Arial"/>
              </a:rPr>
              <a:t>Therefore, she loves English.</a:t>
            </a:r>
            <a:endParaRPr sz="2400">
              <a:latin typeface="Arial"/>
              <a:cs typeface="Arial"/>
            </a:endParaRPr>
          </a:p>
          <a:p>
            <a:pPr marL="316865">
              <a:lnSpc>
                <a:spcPct val="95825"/>
              </a:lnSpc>
              <a:spcBef>
                <a:spcPts val="1377"/>
              </a:spcBef>
            </a:pPr>
            <a:r>
              <a:rPr sz="2400" spc="1" dirty="0" smtClean="0">
                <a:latin typeface="Arial"/>
                <a:cs typeface="Arial"/>
              </a:rPr>
              <a:t>2. Renalyn plays guitar or she plays organ.</a:t>
            </a:r>
            <a:endParaRPr sz="2400">
              <a:latin typeface="Arial"/>
              <a:cs typeface="Arial"/>
            </a:endParaRPr>
          </a:p>
          <a:p>
            <a:pPr marL="654685">
              <a:lnSpc>
                <a:spcPct val="95825"/>
              </a:lnSpc>
              <a:spcBef>
                <a:spcPts val="840"/>
              </a:spcBef>
            </a:pPr>
            <a:r>
              <a:rPr sz="2400" spc="-4" dirty="0" smtClean="0">
                <a:latin typeface="Arial"/>
                <a:cs typeface="Arial"/>
              </a:rPr>
              <a:t>Renalyn does not play guitar.</a:t>
            </a:r>
            <a:endParaRPr sz="2400">
              <a:latin typeface="Arial"/>
              <a:cs typeface="Arial"/>
            </a:endParaRPr>
          </a:p>
          <a:p>
            <a:pPr marL="654685">
              <a:lnSpc>
                <a:spcPct val="95825"/>
              </a:lnSpc>
              <a:spcBef>
                <a:spcPts val="843"/>
              </a:spcBef>
            </a:pPr>
            <a:r>
              <a:rPr sz="2400" spc="1" dirty="0" smtClean="0">
                <a:latin typeface="Arial"/>
                <a:cs typeface="Arial"/>
              </a:rPr>
              <a:t>Therefore, she plays piano</a:t>
            </a:r>
            <a:endParaRPr sz="2400">
              <a:latin typeface="Arial"/>
              <a:cs typeface="Arial"/>
            </a:endParaRPr>
          </a:p>
          <a:p>
            <a:pPr marL="368937" marR="3350871" algn="ctr">
              <a:lnSpc>
                <a:spcPct val="95825"/>
              </a:lnSpc>
              <a:spcBef>
                <a:spcPts val="1377"/>
              </a:spcBef>
            </a:pPr>
            <a:r>
              <a:rPr sz="2400" spc="0" dirty="0" smtClean="0">
                <a:latin typeface="Arial"/>
                <a:cs typeface="Arial"/>
              </a:rPr>
              <a:t>3. If Redentor can drive a car then he can drive a</a:t>
            </a:r>
            <a:endParaRPr sz="2400">
              <a:latin typeface="Arial"/>
              <a:cs typeface="Arial"/>
            </a:endParaRPr>
          </a:p>
          <a:p>
            <a:pPr marL="745871">
              <a:lnSpc>
                <a:spcPct val="95825"/>
              </a:lnSpc>
              <a:spcBef>
                <a:spcPts val="120"/>
              </a:spcBef>
            </a:pPr>
            <a:r>
              <a:rPr sz="2400" spc="-4" dirty="0" smtClean="0">
                <a:latin typeface="Arial"/>
                <a:cs typeface="Arial"/>
              </a:rPr>
              <a:t>motorcycle.</a:t>
            </a:r>
            <a:endParaRPr sz="2400">
              <a:latin typeface="Arial"/>
              <a:cs typeface="Arial"/>
            </a:endParaRPr>
          </a:p>
          <a:p>
            <a:pPr marL="745871">
              <a:lnSpc>
                <a:spcPct val="95825"/>
              </a:lnSpc>
              <a:spcBef>
                <a:spcPts val="842"/>
              </a:spcBef>
            </a:pPr>
            <a:r>
              <a:rPr sz="2400" spc="0" dirty="0" smtClean="0">
                <a:latin typeface="Arial"/>
                <a:cs typeface="Arial"/>
              </a:rPr>
              <a:t>Redentor cannot drive </a:t>
            </a:r>
            <a:r>
              <a:rPr sz="2400" spc="0" smtClean="0">
                <a:latin typeface="Arial"/>
                <a:cs typeface="Arial"/>
              </a:rPr>
              <a:t>a motorcycle.</a:t>
            </a:r>
            <a:endParaRPr sz="2400" smtClean="0">
              <a:latin typeface="Arial"/>
              <a:cs typeface="Arial"/>
            </a:endParaRPr>
          </a:p>
          <a:p>
            <a:pPr marL="745871">
              <a:lnSpc>
                <a:spcPct val="95825"/>
              </a:lnSpc>
              <a:spcBef>
                <a:spcPts val="840"/>
              </a:spcBef>
            </a:pPr>
            <a:r>
              <a:rPr sz="2400" spc="-3" smtClean="0">
                <a:latin typeface="Arial"/>
                <a:cs typeface="Arial"/>
              </a:rPr>
              <a:t>Therefore, Redentor cannot drive a car.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90630" y="744219"/>
            <a:ext cx="80136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985519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063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9210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44218"/>
            <a:ext cx="12191999" cy="1"/>
          </a:xfrm>
          <a:custGeom>
            <a:avLst/>
            <a:gdLst/>
            <a:ahLst/>
            <a:cxnLst/>
            <a:rect l="l" t="t" r="r" b="b"/>
            <a:pathLst>
              <a:path w="12191999" h="1">
                <a:moveTo>
                  <a:pt x="12191999" y="1"/>
                </a:moveTo>
                <a:lnTo>
                  <a:pt x="0" y="1"/>
                </a:lnTo>
              </a:path>
            </a:pathLst>
          </a:custGeom>
          <a:ln w="10160">
            <a:solidFill>
              <a:srgbClr val="A0D5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98551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85519" y="0"/>
            <a:ext cx="10405110" cy="744219"/>
          </a:xfrm>
          <a:prstGeom prst="rect">
            <a:avLst/>
          </a:prstGeom>
        </p:spPr>
        <p:txBody>
          <a:bodyPr wrap="square" lIns="0" tIns="5567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280987">
              <a:lnSpc>
                <a:spcPct val="95825"/>
              </a:lnSpc>
            </a:pPr>
            <a:r>
              <a:rPr sz="3400" b="1" spc="-3" dirty="0" smtClean="0">
                <a:latin typeface="Arial"/>
                <a:cs typeface="Arial"/>
              </a:rPr>
              <a:t>Group Enrichment Activity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0630" y="0"/>
            <a:ext cx="80136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0" y="744219"/>
            <a:ext cx="98551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85519" y="744219"/>
            <a:ext cx="10405110" cy="6113779"/>
          </a:xfrm>
          <a:prstGeom prst="rect">
            <a:avLst/>
          </a:prstGeom>
        </p:spPr>
        <p:txBody>
          <a:bodyPr wrap="square" lIns="0" tIns="10731" rIns="0" bIns="0" rtlCol="0">
            <a:noAutofit/>
          </a:bodyPr>
          <a:lstStyle/>
          <a:p>
            <a:pPr marL="1333246">
              <a:lnSpc>
                <a:spcPts val="1689"/>
              </a:lnSpc>
            </a:pPr>
            <a:r>
              <a:rPr sz="1800" spc="675" dirty="0" smtClean="0"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  <a:p>
            <a:pPr marL="189865">
              <a:lnSpc>
                <a:spcPts val="2860"/>
              </a:lnSpc>
              <a:spcBef>
                <a:spcPts val="58"/>
              </a:spcBef>
            </a:pPr>
            <a:r>
              <a:rPr sz="2800" spc="1" dirty="0" smtClean="0">
                <a:latin typeface="Arial"/>
                <a:cs typeface="Arial"/>
              </a:rPr>
              <a:t>B. Establish the validity of the arguments.</a:t>
            </a:r>
            <a:endParaRPr sz="28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625"/>
              </a:spcBef>
            </a:pPr>
            <a:r>
              <a:rPr sz="2400" spc="-1" dirty="0" smtClean="0">
                <a:latin typeface="Arial"/>
                <a:cs typeface="Arial"/>
              </a:rPr>
              <a:t>1. [p→(q v r)] ^ ~q ^ ~r → ~p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2"/>
              </a:spcBef>
            </a:pPr>
            <a:r>
              <a:rPr sz="2400" spc="0" dirty="0" smtClean="0">
                <a:latin typeface="Arial"/>
                <a:cs typeface="Arial"/>
              </a:rPr>
              <a:t>2. [(p→r) ^ (~p→q) ^ (q→s)] → (~r→s)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90630" y="744219"/>
            <a:ext cx="80136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286BBE-C255-465A-A48E-982C31906ED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MS PGothic" pitchFamily="34" charset="-128"/>
              </a:rPr>
              <a:t>EXERCISE</a:t>
            </a:r>
            <a:endParaRPr lang="en-US" sz="4000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972800" cy="5638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b="1" dirty="0" smtClean="0"/>
              <a:t>Solution: </a:t>
            </a:r>
            <a:r>
              <a:rPr lang="en-US" dirty="0" smtClean="0"/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t: my teacher is interesting 	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a: I stay awake 	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m: I am in Discrete Mathematics class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the argument to be tested is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t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a,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a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m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Therefore	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m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t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4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AF2A70-2E76-4E03-8ADA-5AD70F360EF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MS PGothic" pitchFamily="34" charset="-128"/>
              </a:rPr>
              <a:t>EXERCISE</a:t>
            </a:r>
            <a:endParaRPr lang="en-US" sz="4000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972800" cy="5638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4000" dirty="0" smtClean="0">
              <a:sym typeface="Symbol" pitchFamily="18" charset="2"/>
            </a:endParaRPr>
          </a:p>
        </p:txBody>
      </p:sp>
      <p:pic>
        <p:nvPicPr>
          <p:cNvPr id="51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5200" y="1290638"/>
            <a:ext cx="8229600" cy="45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628132"/>
            <a:ext cx="71628" cy="121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372" y="5422392"/>
            <a:ext cx="374904" cy="1426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9976" y="5945124"/>
            <a:ext cx="152400" cy="912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0560" y="6330696"/>
            <a:ext cx="417576" cy="518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50036" y="6240043"/>
            <a:ext cx="149751" cy="1287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50036" y="6240043"/>
            <a:ext cx="149751" cy="1287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483340" y="0"/>
            <a:ext cx="417575" cy="5120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532108" y="5693664"/>
            <a:ext cx="298703" cy="11551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710416" y="4572"/>
            <a:ext cx="304800" cy="15453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939016" y="6595871"/>
            <a:ext cx="24383" cy="2529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43400" y="3352800"/>
            <a:ext cx="347980" cy="76200"/>
          </a:xfrm>
          <a:custGeom>
            <a:avLst/>
            <a:gdLst/>
            <a:ahLst/>
            <a:cxnLst/>
            <a:rect l="l" t="t" r="r" b="b"/>
            <a:pathLst>
              <a:path w="347980" h="76200">
                <a:moveTo>
                  <a:pt x="284353" y="44958"/>
                </a:moveTo>
                <a:lnTo>
                  <a:pt x="271598" y="44485"/>
                </a:lnTo>
                <a:lnTo>
                  <a:pt x="270383" y="76200"/>
                </a:lnTo>
                <a:lnTo>
                  <a:pt x="347980" y="40894"/>
                </a:lnTo>
                <a:lnTo>
                  <a:pt x="284353" y="44958"/>
                </a:lnTo>
                <a:close/>
              </a:path>
              <a:path w="347980" h="76200">
                <a:moveTo>
                  <a:pt x="284734" y="32258"/>
                </a:moveTo>
                <a:lnTo>
                  <a:pt x="273304" y="0"/>
                </a:lnTo>
                <a:lnTo>
                  <a:pt x="272085" y="31788"/>
                </a:lnTo>
                <a:lnTo>
                  <a:pt x="284734" y="32258"/>
                </a:lnTo>
                <a:close/>
              </a:path>
              <a:path w="347980" h="76200">
                <a:moveTo>
                  <a:pt x="508" y="21716"/>
                </a:moveTo>
                <a:lnTo>
                  <a:pt x="0" y="34416"/>
                </a:lnTo>
                <a:lnTo>
                  <a:pt x="271598" y="44485"/>
                </a:lnTo>
                <a:lnTo>
                  <a:pt x="284353" y="44958"/>
                </a:lnTo>
                <a:lnTo>
                  <a:pt x="347980" y="40894"/>
                </a:lnTo>
                <a:lnTo>
                  <a:pt x="273304" y="0"/>
                </a:lnTo>
                <a:lnTo>
                  <a:pt x="284734" y="32258"/>
                </a:lnTo>
                <a:lnTo>
                  <a:pt x="272085" y="31788"/>
                </a:lnTo>
                <a:lnTo>
                  <a:pt x="508" y="21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20216" y="1118187"/>
            <a:ext cx="4832245" cy="482600"/>
          </a:xfrm>
          <a:prstGeom prst="rect">
            <a:avLst/>
          </a:prstGeom>
        </p:spPr>
        <p:txBody>
          <a:bodyPr wrap="square" lIns="0" tIns="24098" rIns="0" bIns="0" rtlCol="0">
            <a:noAutofit/>
          </a:bodyPr>
          <a:lstStyle/>
          <a:p>
            <a:pPr marL="12700">
              <a:lnSpc>
                <a:spcPts val="3795"/>
              </a:lnSpc>
            </a:pPr>
            <a:r>
              <a:rPr sz="3600" spc="0" dirty="0" smtClean="0">
                <a:latin typeface="Georgia"/>
                <a:cs typeface="Georgia"/>
              </a:rPr>
              <a:t>RULE OF INFERENCE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1880507"/>
            <a:ext cx="4267200" cy="4215493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spc="-9" dirty="0" smtClean="0">
                <a:latin typeface="Georgia"/>
                <a:cs typeface="Georgia"/>
              </a:rPr>
              <a:t>Some tautologies are</a:t>
            </a:r>
            <a:endParaRPr sz="2800">
              <a:latin typeface="Georgia"/>
              <a:cs typeface="Georgia"/>
            </a:endParaRPr>
          </a:p>
          <a:p>
            <a:pPr marL="12700" marR="164057">
              <a:lnSpc>
                <a:spcPts val="3181"/>
              </a:lnSpc>
              <a:spcBef>
                <a:spcPts val="1698"/>
              </a:spcBef>
            </a:pPr>
            <a:r>
              <a:rPr sz="2800" spc="0" dirty="0" smtClean="0">
                <a:latin typeface="Georgia"/>
                <a:cs typeface="Georgia"/>
              </a:rPr>
              <a:t>rule of inference is </a:t>
            </a:r>
            <a:endParaRPr sz="2800">
              <a:latin typeface="Georgia"/>
              <a:cs typeface="Georgia"/>
            </a:endParaRPr>
          </a:p>
          <a:p>
            <a:pPr marL="12700" marR="164057">
              <a:lnSpc>
                <a:spcPts val="3181"/>
              </a:lnSpc>
              <a:spcBef>
                <a:spcPts val="1854"/>
              </a:spcBef>
            </a:pPr>
            <a:r>
              <a:rPr sz="2800" spc="-5" dirty="0" smtClean="0">
                <a:latin typeface="Georgia"/>
                <a:cs typeface="Georgia"/>
              </a:rPr>
              <a:t>(p1 ^ p2 ^ · · · ^ </a:t>
            </a:r>
            <a:r>
              <a:rPr sz="2800" spc="-5" smtClean="0">
                <a:latin typeface="Georgia"/>
                <a:cs typeface="Georgia"/>
              </a:rPr>
              <a:t>pn)</a:t>
            </a:r>
            <a:r>
              <a:rPr lang="en-US" sz="2800" spc="-5" dirty="0" smtClean="0">
                <a:latin typeface="Georgia"/>
                <a:cs typeface="Georgia"/>
              </a:rPr>
              <a:t>  </a:t>
            </a:r>
            <a:r>
              <a:rPr sz="2800" spc="-5" smtClean="0">
                <a:latin typeface="Georgia"/>
                <a:cs typeface="Georgia"/>
              </a:rPr>
              <a:t> </a:t>
            </a:r>
            <a:endParaRPr sz="2800">
              <a:latin typeface="Georgia"/>
              <a:cs typeface="Georgia"/>
            </a:endParaRPr>
          </a:p>
          <a:p>
            <a:pPr marL="12700" marR="164057">
              <a:lnSpc>
                <a:spcPts val="3181"/>
              </a:lnSpc>
              <a:spcBef>
                <a:spcPts val="1854"/>
              </a:spcBef>
            </a:pPr>
            <a:r>
              <a:rPr sz="2800" spc="1" dirty="0" smtClean="0">
                <a:latin typeface="Georgia"/>
                <a:cs typeface="Georgia"/>
              </a:rPr>
              <a:t>where</a:t>
            </a:r>
            <a:endParaRPr sz="2800">
              <a:latin typeface="Georgia"/>
              <a:cs typeface="Georgia"/>
            </a:endParaRPr>
          </a:p>
          <a:p>
            <a:pPr marL="12700" marR="53263">
              <a:lnSpc>
                <a:spcPts val="3175"/>
              </a:lnSpc>
              <a:spcBef>
                <a:spcPts val="2013"/>
              </a:spcBef>
            </a:pPr>
            <a:r>
              <a:rPr sz="2800" spc="-3" dirty="0" smtClean="0">
                <a:latin typeface="Georgia"/>
                <a:cs typeface="Georgia"/>
              </a:rPr>
              <a:t>pi are the premises</a:t>
            </a:r>
            <a:endParaRPr sz="2800">
              <a:latin typeface="Georgia"/>
              <a:cs typeface="Georgia"/>
            </a:endParaRPr>
          </a:p>
          <a:p>
            <a:pPr marL="12700" marR="53263">
              <a:lnSpc>
                <a:spcPct val="94685"/>
              </a:lnSpc>
              <a:spcBef>
                <a:spcPts val="1699"/>
              </a:spcBef>
            </a:pPr>
            <a:r>
              <a:rPr sz="2800" dirty="0" smtClean="0">
                <a:latin typeface="Georgia"/>
                <a:cs typeface="Georgia"/>
              </a:rPr>
              <a:t>and</a:t>
            </a:r>
            <a:endParaRPr sz="2800">
              <a:latin typeface="Georgia"/>
              <a:cs typeface="Georgia"/>
            </a:endParaRPr>
          </a:p>
          <a:p>
            <a:pPr marL="12700" marR="53263">
              <a:lnSpc>
                <a:spcPct val="94685"/>
              </a:lnSpc>
              <a:spcBef>
                <a:spcPts val="1846"/>
              </a:spcBef>
            </a:pPr>
            <a:r>
              <a:rPr sz="2800" spc="-2" dirty="0" smtClean="0">
                <a:latin typeface="Georgia"/>
                <a:cs typeface="Georgia"/>
              </a:rPr>
              <a:t>c is the conclusion.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4770" y="1859977"/>
            <a:ext cx="855080" cy="38049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dirty="0" smtClean="0">
                <a:latin typeface="Georgia"/>
                <a:cs typeface="Georgia"/>
              </a:rPr>
              <a:t>rules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8353" y="1859977"/>
            <a:ext cx="385554" cy="38049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dirty="0" smtClean="0">
                <a:latin typeface="Georgia"/>
                <a:cs typeface="Georgia"/>
              </a:rPr>
              <a:t>of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0730" y="1859977"/>
            <a:ext cx="1637137" cy="38049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spc="1" dirty="0" smtClean="0">
                <a:latin typeface="Georgia"/>
                <a:cs typeface="Georgia"/>
              </a:rPr>
              <a:t>inference.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4806" y="1859977"/>
            <a:ext cx="675370" cy="38049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spc="-3" dirty="0" smtClean="0">
                <a:latin typeface="Georgia"/>
                <a:cs typeface="Georgia"/>
              </a:rPr>
              <a:t>The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8003" y="1859977"/>
            <a:ext cx="1238441" cy="38049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dirty="0" smtClean="0">
                <a:latin typeface="Georgia"/>
                <a:cs typeface="Georgia"/>
              </a:rPr>
              <a:t>general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3311" y="1859977"/>
            <a:ext cx="844784" cy="38049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spc="2" dirty="0" smtClean="0">
                <a:latin typeface="Georgia"/>
                <a:cs typeface="Georgia"/>
              </a:rPr>
              <a:t>form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5176" y="1859977"/>
            <a:ext cx="385554" cy="38049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dirty="0" smtClean="0">
                <a:latin typeface="Georgia"/>
                <a:cs typeface="Georgia"/>
              </a:rPr>
              <a:t>of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49684" y="1859977"/>
            <a:ext cx="257596" cy="38049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dirty="0" smtClean="0">
                <a:latin typeface="Georgia"/>
                <a:cs typeface="Georgia"/>
              </a:rPr>
              <a:t>a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43399" y="3138867"/>
            <a:ext cx="239911" cy="38049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dirty="0" smtClean="0">
                <a:latin typeface="Georgia"/>
                <a:cs typeface="Georgia"/>
              </a:rPr>
              <a:t>c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11483340" y="0"/>
            <a:ext cx="417575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532108" y="5693664"/>
            <a:ext cx="298703" cy="1155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710416" y="4572"/>
            <a:ext cx="304800" cy="1545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939016" y="6595871"/>
            <a:ext cx="24383" cy="2529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38400" y="5562600"/>
            <a:ext cx="341249" cy="76200"/>
          </a:xfrm>
          <a:custGeom>
            <a:avLst/>
            <a:gdLst/>
            <a:ahLst/>
            <a:cxnLst/>
            <a:rect l="l" t="t" r="r" b="b"/>
            <a:pathLst>
              <a:path w="341249" h="76200">
                <a:moveTo>
                  <a:pt x="277749" y="44450"/>
                </a:moveTo>
                <a:lnTo>
                  <a:pt x="265048" y="44450"/>
                </a:lnTo>
                <a:lnTo>
                  <a:pt x="265049" y="76200"/>
                </a:lnTo>
                <a:lnTo>
                  <a:pt x="341249" y="38100"/>
                </a:lnTo>
                <a:lnTo>
                  <a:pt x="277749" y="44450"/>
                </a:lnTo>
                <a:close/>
              </a:path>
              <a:path w="341249" h="76200">
                <a:moveTo>
                  <a:pt x="277749" y="31750"/>
                </a:moveTo>
                <a:lnTo>
                  <a:pt x="265049" y="0"/>
                </a:lnTo>
                <a:lnTo>
                  <a:pt x="265049" y="31749"/>
                </a:lnTo>
                <a:lnTo>
                  <a:pt x="277749" y="31750"/>
                </a:lnTo>
                <a:close/>
              </a:path>
              <a:path w="341249" h="76200">
                <a:moveTo>
                  <a:pt x="0" y="31750"/>
                </a:moveTo>
                <a:lnTo>
                  <a:pt x="0" y="44450"/>
                </a:lnTo>
                <a:lnTo>
                  <a:pt x="277749" y="44450"/>
                </a:lnTo>
                <a:lnTo>
                  <a:pt x="341249" y="38100"/>
                </a:lnTo>
                <a:lnTo>
                  <a:pt x="265049" y="0"/>
                </a:lnTo>
                <a:lnTo>
                  <a:pt x="277749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05200" y="5562600"/>
            <a:ext cx="463676" cy="76200"/>
          </a:xfrm>
          <a:custGeom>
            <a:avLst/>
            <a:gdLst/>
            <a:ahLst/>
            <a:cxnLst/>
            <a:rect l="l" t="t" r="r" b="b"/>
            <a:pathLst>
              <a:path w="463676" h="76200">
                <a:moveTo>
                  <a:pt x="400176" y="44450"/>
                </a:moveTo>
                <a:lnTo>
                  <a:pt x="387476" y="44450"/>
                </a:lnTo>
                <a:lnTo>
                  <a:pt x="387476" y="76200"/>
                </a:lnTo>
                <a:lnTo>
                  <a:pt x="463676" y="38100"/>
                </a:lnTo>
                <a:lnTo>
                  <a:pt x="400176" y="44450"/>
                </a:lnTo>
                <a:close/>
              </a:path>
              <a:path w="463676" h="76200">
                <a:moveTo>
                  <a:pt x="400176" y="31750"/>
                </a:moveTo>
                <a:lnTo>
                  <a:pt x="387476" y="0"/>
                </a:lnTo>
                <a:lnTo>
                  <a:pt x="387477" y="31749"/>
                </a:lnTo>
                <a:lnTo>
                  <a:pt x="400176" y="31750"/>
                </a:lnTo>
                <a:close/>
              </a:path>
              <a:path w="463676" h="76200">
                <a:moveTo>
                  <a:pt x="0" y="31750"/>
                </a:moveTo>
                <a:lnTo>
                  <a:pt x="0" y="44450"/>
                </a:lnTo>
                <a:lnTo>
                  <a:pt x="400176" y="44450"/>
                </a:lnTo>
                <a:lnTo>
                  <a:pt x="463676" y="38100"/>
                </a:lnTo>
                <a:lnTo>
                  <a:pt x="387476" y="0"/>
                </a:lnTo>
                <a:lnTo>
                  <a:pt x="400176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94476" y="1439290"/>
            <a:ext cx="323088" cy="76200"/>
          </a:xfrm>
          <a:custGeom>
            <a:avLst/>
            <a:gdLst/>
            <a:ahLst/>
            <a:cxnLst/>
            <a:rect l="l" t="t" r="r" b="b"/>
            <a:pathLst>
              <a:path w="323088" h="76200">
                <a:moveTo>
                  <a:pt x="323088" y="37464"/>
                </a:moveTo>
                <a:lnTo>
                  <a:pt x="246634" y="0"/>
                </a:lnTo>
                <a:lnTo>
                  <a:pt x="259587" y="31623"/>
                </a:lnTo>
                <a:lnTo>
                  <a:pt x="259714" y="44323"/>
                </a:lnTo>
                <a:lnTo>
                  <a:pt x="247269" y="76200"/>
                </a:lnTo>
                <a:lnTo>
                  <a:pt x="323088" y="37464"/>
                </a:lnTo>
                <a:close/>
              </a:path>
              <a:path w="323088" h="76200">
                <a:moveTo>
                  <a:pt x="247004" y="44434"/>
                </a:moveTo>
                <a:lnTo>
                  <a:pt x="247269" y="76200"/>
                </a:lnTo>
                <a:lnTo>
                  <a:pt x="259714" y="44323"/>
                </a:lnTo>
                <a:lnTo>
                  <a:pt x="259587" y="31623"/>
                </a:lnTo>
                <a:lnTo>
                  <a:pt x="246634" y="0"/>
                </a:lnTo>
                <a:lnTo>
                  <a:pt x="246898" y="31734"/>
                </a:lnTo>
                <a:lnTo>
                  <a:pt x="0" y="33909"/>
                </a:lnTo>
                <a:lnTo>
                  <a:pt x="0" y="46609"/>
                </a:lnTo>
                <a:lnTo>
                  <a:pt x="247004" y="44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22976" y="2316479"/>
            <a:ext cx="1789049" cy="9525"/>
          </a:xfrm>
          <a:custGeom>
            <a:avLst/>
            <a:gdLst/>
            <a:ahLst/>
            <a:cxnLst/>
            <a:rect l="l" t="t" r="r" b="b"/>
            <a:pathLst>
              <a:path w="1789049" h="9525">
                <a:moveTo>
                  <a:pt x="0" y="9525"/>
                </a:moveTo>
                <a:lnTo>
                  <a:pt x="178904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20216" y="703413"/>
            <a:ext cx="1803790" cy="482904"/>
          </a:xfrm>
          <a:prstGeom prst="rect">
            <a:avLst/>
          </a:prstGeom>
        </p:spPr>
        <p:txBody>
          <a:bodyPr wrap="square" lIns="0" tIns="24098" rIns="0" bIns="0" rtlCol="0">
            <a:noAutofit/>
          </a:bodyPr>
          <a:lstStyle/>
          <a:p>
            <a:pPr marL="12700">
              <a:lnSpc>
                <a:spcPts val="3795"/>
              </a:lnSpc>
            </a:pPr>
            <a:r>
              <a:rPr sz="3600" dirty="0" smtClean="0">
                <a:latin typeface="Georgia"/>
                <a:cs typeface="Georgia"/>
              </a:rPr>
              <a:t>MODUS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0126" y="703413"/>
            <a:ext cx="1969353" cy="482904"/>
          </a:xfrm>
          <a:prstGeom prst="rect">
            <a:avLst/>
          </a:prstGeom>
        </p:spPr>
        <p:txBody>
          <a:bodyPr wrap="square" lIns="0" tIns="24098" rIns="0" bIns="0" rtlCol="0">
            <a:noAutofit/>
          </a:bodyPr>
          <a:lstStyle/>
          <a:p>
            <a:pPr marL="12700">
              <a:lnSpc>
                <a:spcPts val="3795"/>
              </a:lnSpc>
            </a:pPr>
            <a:r>
              <a:rPr sz="3600" spc="-2" dirty="0" smtClean="0">
                <a:latin typeface="Georgia"/>
                <a:cs typeface="Georgia"/>
              </a:rPr>
              <a:t>PONENS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2851" y="1298510"/>
            <a:ext cx="281523" cy="165938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dirty="0" smtClean="0">
                <a:latin typeface="Georgia"/>
                <a:cs typeface="Georgia"/>
              </a:rPr>
              <a:t>p</a:t>
            </a:r>
            <a:endParaRPr sz="2800">
              <a:latin typeface="Georgia"/>
              <a:cs typeface="Georgia"/>
            </a:endParaRPr>
          </a:p>
          <a:p>
            <a:pPr marL="12700" marR="5357">
              <a:lnSpc>
                <a:spcPts val="5040"/>
              </a:lnSpc>
              <a:spcBef>
                <a:spcPts val="483"/>
              </a:spcBef>
            </a:pPr>
            <a:r>
              <a:rPr sz="2800" dirty="0" smtClean="0">
                <a:latin typeface="Georgia"/>
                <a:cs typeface="Georgia"/>
              </a:rPr>
              <a:t>p q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9781" y="1298510"/>
            <a:ext cx="277362" cy="38049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dirty="0" smtClean="0">
                <a:latin typeface="Georgia"/>
                <a:cs typeface="Georgia"/>
              </a:rPr>
              <a:t>q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216" y="3215956"/>
            <a:ext cx="4116491" cy="892614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spc="-4" dirty="0" smtClean="0">
                <a:latin typeface="Georgia"/>
                <a:cs typeface="Georgia"/>
              </a:rPr>
              <a:t>If a conditional statement</a:t>
            </a:r>
            <a:endParaRPr sz="2800">
              <a:latin typeface="Georgia"/>
              <a:cs typeface="Georgia"/>
            </a:endParaRPr>
          </a:p>
          <a:p>
            <a:pPr marL="12700" marR="23906">
              <a:lnSpc>
                <a:spcPct val="94685"/>
              </a:lnSpc>
              <a:spcBef>
                <a:spcPts val="702"/>
              </a:spcBef>
            </a:pPr>
            <a:r>
              <a:rPr sz="2800" spc="-2" dirty="0" smtClean="0">
                <a:latin typeface="Georgia"/>
                <a:cs typeface="Georgia"/>
              </a:rPr>
              <a:t>conditional statement are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3544" y="3215956"/>
            <a:ext cx="3031689" cy="38049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spc="-3" dirty="0" smtClean="0">
                <a:latin typeface="Georgia"/>
                <a:cs typeface="Georgia"/>
              </a:rPr>
              <a:t>and the hypothesis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66" y="3215956"/>
            <a:ext cx="973014" cy="38049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spc="-4" dirty="0" smtClean="0">
                <a:latin typeface="Georgia"/>
                <a:cs typeface="Georgia"/>
              </a:rPr>
              <a:t>of the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50" y="3727774"/>
            <a:ext cx="5513547" cy="380796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spc="-3" dirty="0" smtClean="0">
                <a:latin typeface="Georgia"/>
                <a:cs typeface="Georgia"/>
              </a:rPr>
              <a:t>both true, therefore the conclusion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4191000"/>
            <a:ext cx="8714730" cy="1295400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spc="-8" dirty="0" smtClean="0">
                <a:latin typeface="Georgia"/>
                <a:cs typeface="Georgia"/>
              </a:rPr>
              <a:t>must also be true. The basis of the modus ponens is the</a:t>
            </a:r>
            <a:endParaRPr sz="2800">
              <a:latin typeface="Georgia"/>
              <a:cs typeface="Georgia"/>
            </a:endParaRPr>
          </a:p>
          <a:p>
            <a:pPr marL="12700" marR="53263">
              <a:lnSpc>
                <a:spcPct val="94685"/>
              </a:lnSpc>
              <a:spcBef>
                <a:spcPts val="702"/>
              </a:spcBef>
            </a:pPr>
            <a:r>
              <a:rPr sz="2800" dirty="0" smtClean="0">
                <a:latin typeface="Georgia"/>
                <a:cs typeface="Georgia"/>
              </a:rPr>
              <a:t>tautology.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16" y="5390789"/>
            <a:ext cx="1151044" cy="380796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spc="-6" dirty="0" smtClean="0">
                <a:latin typeface="Georgia"/>
                <a:cs typeface="Georgia"/>
              </a:rPr>
              <a:t>(p ^ (p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3068" y="5390789"/>
            <a:ext cx="542857" cy="380796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spc="-3" dirty="0" smtClean="0">
                <a:latin typeface="Georgia"/>
                <a:cs typeface="Georgia"/>
              </a:rPr>
              <a:t>q))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29494" y="5390789"/>
            <a:ext cx="277579" cy="380796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dirty="0" smtClean="0">
                <a:latin typeface="Georgia"/>
                <a:cs typeface="Georgia"/>
              </a:rPr>
              <a:t>q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2832100" y="2105659"/>
            <a:ext cx="9359900" cy="4752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5519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9063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9210">
            <a:solidFill>
              <a:srgbClr val="8EC0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744218"/>
            <a:ext cx="12191999" cy="1"/>
          </a:xfrm>
          <a:custGeom>
            <a:avLst/>
            <a:gdLst/>
            <a:ahLst/>
            <a:cxnLst/>
            <a:rect l="l" t="t" r="r" b="b"/>
            <a:pathLst>
              <a:path w="12191999" h="1">
                <a:moveTo>
                  <a:pt x="12191999" y="1"/>
                </a:moveTo>
                <a:lnTo>
                  <a:pt x="0" y="1"/>
                </a:lnTo>
              </a:path>
            </a:pathLst>
          </a:custGeom>
          <a:ln w="10160">
            <a:solidFill>
              <a:srgbClr val="A0D5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74889" y="1732279"/>
            <a:ext cx="3126232" cy="457200"/>
          </a:xfrm>
          <a:custGeom>
            <a:avLst/>
            <a:gdLst/>
            <a:ahLst/>
            <a:cxnLst/>
            <a:rect l="l" t="t" r="r" b="b"/>
            <a:pathLst>
              <a:path w="3126232" h="457200">
                <a:moveTo>
                  <a:pt x="0" y="457200"/>
                </a:moveTo>
                <a:lnTo>
                  <a:pt x="3126232" y="457200"/>
                </a:lnTo>
                <a:lnTo>
                  <a:pt x="312623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1109" y="1732279"/>
            <a:ext cx="6959092" cy="457200"/>
          </a:xfrm>
          <a:custGeom>
            <a:avLst/>
            <a:gdLst/>
            <a:ahLst/>
            <a:cxnLst/>
            <a:rect l="l" t="t" r="r" b="b"/>
            <a:pathLst>
              <a:path w="6959092" h="457200">
                <a:moveTo>
                  <a:pt x="0" y="457200"/>
                </a:moveTo>
                <a:lnTo>
                  <a:pt x="6959092" y="457200"/>
                </a:lnTo>
                <a:lnTo>
                  <a:pt x="695909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74889" y="2189479"/>
            <a:ext cx="3126232" cy="1188720"/>
          </a:xfrm>
          <a:custGeom>
            <a:avLst/>
            <a:gdLst/>
            <a:ahLst/>
            <a:cxnLst/>
            <a:rect l="l" t="t" r="r" b="b"/>
            <a:pathLst>
              <a:path w="3126232" h="1188720">
                <a:moveTo>
                  <a:pt x="0" y="1188720"/>
                </a:moveTo>
                <a:lnTo>
                  <a:pt x="3126232" y="1188720"/>
                </a:lnTo>
                <a:lnTo>
                  <a:pt x="3126232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01109" y="2189479"/>
            <a:ext cx="6959092" cy="1188720"/>
          </a:xfrm>
          <a:custGeom>
            <a:avLst/>
            <a:gdLst/>
            <a:ahLst/>
            <a:cxnLst/>
            <a:rect l="l" t="t" r="r" b="b"/>
            <a:pathLst>
              <a:path w="6959092" h="1188720">
                <a:moveTo>
                  <a:pt x="0" y="1188720"/>
                </a:moveTo>
                <a:lnTo>
                  <a:pt x="6959092" y="1188720"/>
                </a:lnTo>
                <a:lnTo>
                  <a:pt x="6959092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01109" y="1725929"/>
            <a:ext cx="0" cy="1658620"/>
          </a:xfrm>
          <a:custGeom>
            <a:avLst/>
            <a:gdLst/>
            <a:ahLst/>
            <a:cxnLst/>
            <a:rect l="l" t="t" r="r" b="b"/>
            <a:pathLst>
              <a:path h="1658620">
                <a:moveTo>
                  <a:pt x="0" y="0"/>
                </a:moveTo>
                <a:lnTo>
                  <a:pt x="0" y="1658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539" y="2189479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260201" y="1725929"/>
            <a:ext cx="0" cy="1658620"/>
          </a:xfrm>
          <a:custGeom>
            <a:avLst/>
            <a:gdLst/>
            <a:ahLst/>
            <a:cxnLst/>
            <a:rect l="l" t="t" r="r" b="b"/>
            <a:pathLst>
              <a:path h="1658620">
                <a:moveTo>
                  <a:pt x="0" y="0"/>
                </a:moveTo>
                <a:lnTo>
                  <a:pt x="0" y="16586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68539" y="3378200"/>
            <a:ext cx="10098011" cy="0"/>
          </a:xfrm>
          <a:custGeom>
            <a:avLst/>
            <a:gdLst/>
            <a:ahLst/>
            <a:cxnLst/>
            <a:rect l="l" t="t" r="r" b="b"/>
            <a:pathLst>
              <a:path w="10098011">
                <a:moveTo>
                  <a:pt x="0" y="0"/>
                </a:moveTo>
                <a:lnTo>
                  <a:pt x="1009801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74889" y="1732279"/>
            <a:ext cx="312621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301109" y="1732279"/>
            <a:ext cx="695909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174889" y="2189479"/>
            <a:ext cx="3126219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301109" y="2189479"/>
            <a:ext cx="6959092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0" y="0"/>
            <a:ext cx="98551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985519" y="0"/>
            <a:ext cx="10405110" cy="744219"/>
          </a:xfrm>
          <a:prstGeom prst="rect">
            <a:avLst/>
          </a:prstGeom>
        </p:spPr>
        <p:txBody>
          <a:bodyPr wrap="square" lIns="0" tIns="5567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280987">
              <a:lnSpc>
                <a:spcPct val="95825"/>
              </a:lnSpc>
            </a:pPr>
            <a:r>
              <a:rPr sz="3400" b="1" spc="0" dirty="0" smtClean="0">
                <a:latin typeface="Arial"/>
                <a:cs typeface="Arial"/>
              </a:rPr>
              <a:t>Rule of Detachment or Modus Ponens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0630" y="0"/>
            <a:ext cx="801369" cy="74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85519" y="744219"/>
            <a:ext cx="10405110" cy="6113779"/>
          </a:xfrm>
          <a:prstGeom prst="rect">
            <a:avLst/>
          </a:prstGeom>
        </p:spPr>
        <p:txBody>
          <a:bodyPr wrap="square" lIns="0" tIns="10731" rIns="0" bIns="0" rtlCol="0">
            <a:noAutofit/>
          </a:bodyPr>
          <a:lstStyle/>
          <a:p>
            <a:pPr marL="1333246">
              <a:lnSpc>
                <a:spcPts val="1689"/>
              </a:lnSpc>
            </a:pPr>
            <a:r>
              <a:rPr sz="1800" spc="675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z</a:t>
            </a:r>
            <a:endParaRPr sz="1800">
              <a:solidFill>
                <a:schemeClr val="bg1"/>
              </a:solidFill>
              <a:latin typeface="Microsoft Sans Serif"/>
              <a:cs typeface="Microsoft Sans Serif"/>
            </a:endParaRPr>
          </a:p>
          <a:p>
            <a:pPr marL="280987">
              <a:lnSpc>
                <a:spcPct val="107747"/>
              </a:lnSpc>
              <a:spcBef>
                <a:spcPts val="265"/>
              </a:spcBef>
            </a:pPr>
            <a:r>
              <a:rPr sz="2800" spc="-26" dirty="0" smtClean="0">
                <a:latin typeface="MS PGothic"/>
                <a:cs typeface="MS PGothic"/>
              </a:rPr>
              <a:t>❑ </a:t>
            </a:r>
            <a:r>
              <a:rPr sz="2800" spc="0" dirty="0" smtClean="0">
                <a:latin typeface="Arial"/>
                <a:cs typeface="Arial"/>
              </a:rPr>
              <a:t>Modus pones means the method of affirming</a:t>
            </a:r>
            <a:endParaRPr sz="2800">
              <a:latin typeface="Arial"/>
              <a:cs typeface="Arial"/>
            </a:endParaRPr>
          </a:p>
          <a:p>
            <a:pPr marL="431165">
              <a:lnSpc>
                <a:spcPct val="95825"/>
              </a:lnSpc>
              <a:spcBef>
                <a:spcPts val="2373"/>
              </a:spcBef>
            </a:pP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Ru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es 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f 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fe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ence                  </a:t>
            </a:r>
            <a:r>
              <a:rPr sz="2400" b="1" spc="51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Logi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mp</a:t>
            </a:r>
            <a:r>
              <a:rPr sz="2400" b="1" spc="-9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b="1" spc="4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00" b="1" spc="-4" dirty="0" smtClean="0">
                <a:solidFill>
                  <a:schemeClr val="bg1"/>
                </a:solidFill>
                <a:latin typeface="Arial"/>
                <a:cs typeface="Arial"/>
              </a:rPr>
              <a:t>ion</a:t>
            </a:r>
            <a:r>
              <a:rPr sz="2400" b="1" spc="0" dirty="0" smtClean="0">
                <a:solidFill>
                  <a:schemeClr val="bg1"/>
                </a:solidFill>
                <a:latin typeface="Arial"/>
                <a:cs typeface="Arial"/>
              </a:rPr>
              <a:t>s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3"/>
              </a:spcBef>
            </a:pPr>
            <a:r>
              <a:rPr sz="2400" spc="0" dirty="0" smtClean="0">
                <a:latin typeface="Arial"/>
                <a:cs typeface="Arial"/>
              </a:rPr>
              <a:t>p                                  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[p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^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(p → q)] → q</a:t>
            </a:r>
            <a:endParaRPr sz="2400">
              <a:latin typeface="Arial"/>
              <a:cs typeface="Arial"/>
            </a:endParaRPr>
          </a:p>
          <a:p>
            <a:pPr marL="280809">
              <a:lnSpc>
                <a:spcPct val="95825"/>
              </a:lnSpc>
              <a:spcBef>
                <a:spcPts val="120"/>
              </a:spcBef>
            </a:pPr>
            <a:r>
              <a:rPr sz="2400" u="heavy" dirty="0" smtClean="0">
                <a:latin typeface="Arial"/>
                <a:cs typeface="Arial"/>
              </a:rPr>
              <a:t> </a:t>
            </a:r>
            <a:r>
              <a:rPr sz="2400" u="heavy" spc="0" dirty="0" smtClean="0">
                <a:latin typeface="Arial"/>
                <a:cs typeface="Arial"/>
              </a:rPr>
              <a:t>p  →</a:t>
            </a:r>
            <a:r>
              <a:rPr sz="2400" u="heavy" spc="654" dirty="0" smtClean="0">
                <a:latin typeface="Arial"/>
                <a:cs typeface="Arial"/>
              </a:rPr>
              <a:t> </a:t>
            </a:r>
            <a:r>
              <a:rPr sz="2400" u="heavy" spc="0" dirty="0" smtClean="0">
                <a:latin typeface="Arial"/>
                <a:cs typeface="Arial"/>
              </a:rPr>
              <a:t>q </a:t>
            </a:r>
            <a:r>
              <a:rPr sz="2400" spc="0" dirty="0" smtClean="0">
                <a:latin typeface="Arial"/>
                <a:cs typeface="Arial"/>
              </a:rPr>
              <a:t>                          </a:t>
            </a:r>
            <a:r>
              <a:rPr sz="2400" spc="27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</a:t>
            </a:r>
            <a:r>
              <a:rPr sz="2400" spc="-26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u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4" dirty="0" smtClean="0">
                <a:latin typeface="Arial"/>
                <a:cs typeface="Arial"/>
              </a:rPr>
              <a:t>g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20"/>
              </a:spcBef>
            </a:pPr>
            <a:r>
              <a:rPr sz="1800" spc="54" dirty="0" smtClean="0">
                <a:latin typeface="Cambria Math"/>
                <a:cs typeface="Cambria Math"/>
              </a:rPr>
              <a:t>∴ </a:t>
            </a:r>
            <a:r>
              <a:rPr sz="2400" spc="0" dirty="0" smtClean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107747"/>
              </a:lnSpc>
              <a:spcBef>
                <a:spcPts val="1721"/>
              </a:spcBef>
            </a:pPr>
            <a:r>
              <a:rPr sz="2800" spc="-26" dirty="0" smtClean="0">
                <a:latin typeface="MS PGothic"/>
                <a:cs typeface="MS PGothic"/>
              </a:rPr>
              <a:t>❑ </a:t>
            </a:r>
            <a:r>
              <a:rPr sz="2800" spc="1" dirty="0" smtClean="0">
                <a:latin typeface="Arial"/>
                <a:cs typeface="Arial"/>
              </a:rPr>
              <a:t>Example 1</a:t>
            </a:r>
            <a:endParaRPr sz="28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618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0" smtClean="0">
                <a:latin typeface="Arial"/>
                <a:cs typeface="Arial"/>
              </a:rPr>
              <a:t>. </a:t>
            </a:r>
            <a:r>
              <a:rPr lang="en-US" sz="2400" spc="0" dirty="0" smtClean="0">
                <a:latin typeface="Arial"/>
                <a:cs typeface="Arial"/>
              </a:rPr>
              <a:t>Ali </a:t>
            </a:r>
            <a:r>
              <a:rPr sz="2400" spc="-34" smtClean="0">
                <a:latin typeface="Arial"/>
                <a:cs typeface="Arial"/>
              </a:rPr>
              <a:t>w</a:t>
            </a:r>
            <a:r>
              <a:rPr sz="2400" spc="4" smtClean="0">
                <a:latin typeface="Arial"/>
                <a:cs typeface="Arial"/>
              </a:rPr>
              <a:t>i</a:t>
            </a:r>
            <a:r>
              <a:rPr sz="2400" spc="0" smtClean="0">
                <a:latin typeface="Arial"/>
                <a:cs typeface="Arial"/>
              </a:rPr>
              <a:t>ns</a:t>
            </a:r>
            <a:r>
              <a:rPr sz="2400" spc="39" smtClean="0">
                <a:latin typeface="Arial"/>
                <a:cs typeface="Arial"/>
              </a:rPr>
              <a:t> </a:t>
            </a:r>
            <a:r>
              <a:rPr lang="en-US" sz="2400" spc="0" dirty="0" smtClean="0">
                <a:latin typeface="Arial"/>
                <a:cs typeface="Arial"/>
              </a:rPr>
              <a:t>$2M Lottery			</a:t>
            </a:r>
            <a:r>
              <a:rPr sz="2400" spc="0" smtClean="0">
                <a:latin typeface="Arial"/>
                <a:cs typeface="Arial"/>
              </a:rPr>
              <a:t>.                                  </a:t>
            </a:r>
            <a:r>
              <a:rPr sz="2400" spc="0" dirty="0" smtClean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3"/>
              </a:spcBef>
            </a:pPr>
            <a:r>
              <a:rPr sz="2400" spc="0" dirty="0" smtClean="0">
                <a:latin typeface="Arial"/>
                <a:cs typeface="Arial"/>
              </a:rPr>
              <a:t>b.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smtClean="0">
                <a:latin typeface="Arial"/>
                <a:cs typeface="Arial"/>
              </a:rPr>
              <a:t>If </a:t>
            </a:r>
            <a:r>
              <a:rPr lang="en-US" sz="2400" spc="0" dirty="0" smtClean="0">
                <a:latin typeface="Arial"/>
                <a:cs typeface="Arial"/>
              </a:rPr>
              <a:t>Ali </a:t>
            </a:r>
            <a:r>
              <a:rPr sz="2400" spc="-34" smtClean="0">
                <a:latin typeface="Arial"/>
                <a:cs typeface="Arial"/>
              </a:rPr>
              <a:t>w</a:t>
            </a:r>
            <a:r>
              <a:rPr sz="2400" spc="4" smtClean="0">
                <a:latin typeface="Arial"/>
                <a:cs typeface="Arial"/>
              </a:rPr>
              <a:t>i</a:t>
            </a:r>
            <a:r>
              <a:rPr sz="2400" spc="0" smtClean="0">
                <a:latin typeface="Arial"/>
                <a:cs typeface="Arial"/>
              </a:rPr>
              <a:t>ns</a:t>
            </a:r>
            <a:r>
              <a:rPr sz="2400" spc="39" smtClean="0">
                <a:latin typeface="Arial"/>
                <a:cs typeface="Arial"/>
              </a:rPr>
              <a:t> </a:t>
            </a:r>
            <a:r>
              <a:rPr lang="en-US" sz="2400" spc="0" dirty="0" smtClean="0">
                <a:latin typeface="Arial"/>
                <a:cs typeface="Arial"/>
              </a:rPr>
              <a:t>$2M Lottery</a:t>
            </a:r>
            <a:r>
              <a:rPr sz="2400" spc="0" smtClean="0">
                <a:latin typeface="Arial"/>
                <a:cs typeface="Arial"/>
              </a:rPr>
              <a:t>,</a:t>
            </a:r>
            <a:r>
              <a:rPr sz="2400" spc="-4" smtClean="0">
                <a:latin typeface="Arial"/>
                <a:cs typeface="Arial"/>
              </a:rPr>
              <a:t> </a:t>
            </a:r>
            <a:r>
              <a:rPr sz="2400" spc="0" smtClean="0">
                <a:latin typeface="Arial"/>
                <a:cs typeface="Arial"/>
              </a:rPr>
              <a:t>then</a:t>
            </a:r>
            <a:r>
              <a:rPr sz="2400" spc="25" smtClean="0">
                <a:latin typeface="Arial"/>
                <a:cs typeface="Arial"/>
              </a:rPr>
              <a:t> </a:t>
            </a:r>
            <a:r>
              <a:rPr lang="en-US" sz="2400" spc="0" dirty="0" err="1" smtClean="0">
                <a:latin typeface="Arial"/>
                <a:cs typeface="Arial"/>
              </a:rPr>
              <a:t>Kamran</a:t>
            </a:r>
            <a:r>
              <a:rPr lang="en-US" sz="2400" spc="0" dirty="0" smtClean="0">
                <a:latin typeface="Arial"/>
                <a:cs typeface="Arial"/>
              </a:rPr>
              <a:t> </a:t>
            </a:r>
            <a:r>
              <a:rPr sz="2400" spc="-34" smtClean="0">
                <a:latin typeface="Arial"/>
                <a:cs typeface="Arial"/>
              </a:rPr>
              <a:t>w</a:t>
            </a:r>
            <a:r>
              <a:rPr sz="2400" spc="4" smtClean="0">
                <a:latin typeface="Arial"/>
                <a:cs typeface="Arial"/>
              </a:rPr>
              <a:t>il</a:t>
            </a:r>
            <a:r>
              <a:rPr sz="2400" spc="0" smtClean="0">
                <a:latin typeface="Arial"/>
                <a:cs typeface="Arial"/>
              </a:rPr>
              <a:t>l </a:t>
            </a:r>
            <a:r>
              <a:rPr lang="en-US" sz="2400" spc="0" dirty="0" smtClean="0">
                <a:latin typeface="Arial"/>
                <a:cs typeface="Arial"/>
              </a:rPr>
              <a:t>		        </a:t>
            </a:r>
            <a:r>
              <a:rPr sz="2400" spc="0" smtClean="0">
                <a:latin typeface="Arial"/>
                <a:cs typeface="Arial"/>
              </a:rPr>
              <a:t>   </a:t>
            </a:r>
            <a:r>
              <a:rPr sz="2400" spc="624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→q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120"/>
              </a:spcBef>
            </a:pPr>
            <a:r>
              <a:rPr sz="2400" spc="1" dirty="0" smtClean="0">
                <a:latin typeface="Arial"/>
                <a:cs typeface="Arial"/>
              </a:rPr>
              <a:t>put up a business.</a:t>
            </a:r>
            <a:endParaRPr sz="2400">
              <a:latin typeface="Arial"/>
              <a:cs typeface="Arial"/>
            </a:endParaRPr>
          </a:p>
          <a:p>
            <a:pPr marL="280987">
              <a:lnSpc>
                <a:spcPct val="95825"/>
              </a:lnSpc>
              <a:spcBef>
                <a:spcPts val="842"/>
              </a:spcBef>
            </a:pPr>
            <a:r>
              <a:rPr sz="2400" spc="0" dirty="0" smtClean="0">
                <a:latin typeface="Arial"/>
                <a:cs typeface="Arial"/>
              </a:rPr>
              <a:t>c.</a:t>
            </a:r>
            <a:r>
              <a:rPr sz="2400" spc="-5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Ther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fore</a:t>
            </a:r>
            <a:r>
              <a:rPr sz="2400" spc="0" smtClean="0">
                <a:latin typeface="Arial"/>
                <a:cs typeface="Arial"/>
              </a:rPr>
              <a:t>, </a:t>
            </a:r>
            <a:r>
              <a:rPr lang="en-US" sz="2400" spc="0" dirty="0" err="1" smtClean="0">
                <a:latin typeface="Arial"/>
                <a:cs typeface="Arial"/>
              </a:rPr>
              <a:t>Kamran</a:t>
            </a:r>
            <a:r>
              <a:rPr lang="en-US" sz="2400" spc="0" dirty="0" smtClean="0">
                <a:latin typeface="Arial"/>
                <a:cs typeface="Arial"/>
              </a:rPr>
              <a:t> </a:t>
            </a:r>
            <a:r>
              <a:rPr sz="2400" spc="-34" smtClean="0">
                <a:latin typeface="Arial"/>
                <a:cs typeface="Arial"/>
              </a:rPr>
              <a:t>w</a:t>
            </a:r>
            <a:r>
              <a:rPr sz="2400" spc="4" smtClean="0">
                <a:latin typeface="Arial"/>
                <a:cs typeface="Arial"/>
              </a:rPr>
              <a:t>il</a:t>
            </a:r>
            <a:r>
              <a:rPr sz="2400" spc="0" smtClean="0">
                <a:latin typeface="Arial"/>
                <a:cs typeface="Arial"/>
              </a:rPr>
              <a:t>l</a:t>
            </a:r>
            <a:r>
              <a:rPr sz="2400" spc="14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up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ss.                        </a:t>
            </a:r>
            <a:r>
              <a:rPr sz="2400" spc="55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Cambria Math"/>
                <a:cs typeface="Cambria Math"/>
              </a:rPr>
              <a:t>∴</a:t>
            </a:r>
            <a:r>
              <a:rPr sz="1800" spc="114" dirty="0" smtClean="0">
                <a:latin typeface="Cambria Math"/>
                <a:cs typeface="Cambria Math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0630" y="744219"/>
            <a:ext cx="801369" cy="611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436152" y="2759455"/>
            <a:ext cx="8482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826092" y="2759455"/>
            <a:ext cx="829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0" y="5628132"/>
            <a:ext cx="71628" cy="121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9372" y="5422392"/>
            <a:ext cx="374904" cy="1426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9976" y="5945124"/>
            <a:ext cx="152400" cy="912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0560" y="6330696"/>
            <a:ext cx="417576" cy="518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483340" y="0"/>
            <a:ext cx="417575" cy="512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532108" y="5693664"/>
            <a:ext cx="298703" cy="11551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710416" y="4572"/>
            <a:ext cx="304800" cy="15453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939016" y="6595871"/>
            <a:ext cx="24383" cy="2529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317242" y="2243201"/>
            <a:ext cx="0" cy="2955925"/>
          </a:xfrm>
          <a:custGeom>
            <a:avLst/>
            <a:gdLst/>
            <a:ahLst/>
            <a:cxnLst/>
            <a:rect l="l" t="t" r="r" b="b"/>
            <a:pathLst>
              <a:path h="2955925">
                <a:moveTo>
                  <a:pt x="0" y="0"/>
                </a:moveTo>
                <a:lnTo>
                  <a:pt x="0" y="2955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91179" y="2243201"/>
            <a:ext cx="0" cy="2955925"/>
          </a:xfrm>
          <a:custGeom>
            <a:avLst/>
            <a:gdLst/>
            <a:ahLst/>
            <a:cxnLst/>
            <a:rect l="l" t="t" r="r" b="b"/>
            <a:pathLst>
              <a:path h="2955925">
                <a:moveTo>
                  <a:pt x="0" y="0"/>
                </a:moveTo>
                <a:lnTo>
                  <a:pt x="0" y="2955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969000" y="2243201"/>
            <a:ext cx="0" cy="2955925"/>
          </a:xfrm>
          <a:custGeom>
            <a:avLst/>
            <a:gdLst/>
            <a:ahLst/>
            <a:cxnLst/>
            <a:rect l="l" t="t" r="r" b="b"/>
            <a:pathLst>
              <a:path h="2955925">
                <a:moveTo>
                  <a:pt x="0" y="0"/>
                </a:moveTo>
                <a:lnTo>
                  <a:pt x="0" y="2955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71205" y="2243201"/>
            <a:ext cx="0" cy="2955925"/>
          </a:xfrm>
          <a:custGeom>
            <a:avLst/>
            <a:gdLst/>
            <a:ahLst/>
            <a:cxnLst/>
            <a:rect l="l" t="t" r="r" b="b"/>
            <a:pathLst>
              <a:path h="2955925">
                <a:moveTo>
                  <a:pt x="0" y="0"/>
                </a:moveTo>
                <a:lnTo>
                  <a:pt x="0" y="2955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35062" y="2869946"/>
            <a:ext cx="9918763" cy="0"/>
          </a:xfrm>
          <a:custGeom>
            <a:avLst/>
            <a:gdLst/>
            <a:ahLst/>
            <a:cxnLst/>
            <a:rect l="l" t="t" r="r" b="b"/>
            <a:pathLst>
              <a:path w="9918763">
                <a:moveTo>
                  <a:pt x="0" y="0"/>
                </a:moveTo>
                <a:lnTo>
                  <a:pt x="99187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35062" y="3450716"/>
            <a:ext cx="9918763" cy="0"/>
          </a:xfrm>
          <a:custGeom>
            <a:avLst/>
            <a:gdLst/>
            <a:ahLst/>
            <a:cxnLst/>
            <a:rect l="l" t="t" r="r" b="b"/>
            <a:pathLst>
              <a:path w="9918763">
                <a:moveTo>
                  <a:pt x="0" y="0"/>
                </a:moveTo>
                <a:lnTo>
                  <a:pt x="99187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35062" y="4031361"/>
            <a:ext cx="9918763" cy="0"/>
          </a:xfrm>
          <a:custGeom>
            <a:avLst/>
            <a:gdLst/>
            <a:ahLst/>
            <a:cxnLst/>
            <a:rect l="l" t="t" r="r" b="b"/>
            <a:pathLst>
              <a:path w="9918763">
                <a:moveTo>
                  <a:pt x="0" y="0"/>
                </a:moveTo>
                <a:lnTo>
                  <a:pt x="99187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35062" y="4612132"/>
            <a:ext cx="9918763" cy="0"/>
          </a:xfrm>
          <a:custGeom>
            <a:avLst/>
            <a:gdLst/>
            <a:ahLst/>
            <a:cxnLst/>
            <a:rect l="l" t="t" r="r" b="b"/>
            <a:pathLst>
              <a:path w="9918763">
                <a:moveTo>
                  <a:pt x="0" y="0"/>
                </a:moveTo>
                <a:lnTo>
                  <a:pt x="99187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41412" y="2243201"/>
            <a:ext cx="0" cy="2955925"/>
          </a:xfrm>
          <a:custGeom>
            <a:avLst/>
            <a:gdLst/>
            <a:ahLst/>
            <a:cxnLst/>
            <a:rect l="l" t="t" r="r" b="b"/>
            <a:pathLst>
              <a:path h="2955925">
                <a:moveTo>
                  <a:pt x="0" y="0"/>
                </a:moveTo>
                <a:lnTo>
                  <a:pt x="0" y="2955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047476" y="2243201"/>
            <a:ext cx="0" cy="2955925"/>
          </a:xfrm>
          <a:custGeom>
            <a:avLst/>
            <a:gdLst/>
            <a:ahLst/>
            <a:cxnLst/>
            <a:rect l="l" t="t" r="r" b="b"/>
            <a:pathLst>
              <a:path h="2955925">
                <a:moveTo>
                  <a:pt x="0" y="0"/>
                </a:moveTo>
                <a:lnTo>
                  <a:pt x="0" y="2955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35062" y="2249551"/>
            <a:ext cx="9918763" cy="0"/>
          </a:xfrm>
          <a:custGeom>
            <a:avLst/>
            <a:gdLst/>
            <a:ahLst/>
            <a:cxnLst/>
            <a:rect l="l" t="t" r="r" b="b"/>
            <a:pathLst>
              <a:path w="9918763">
                <a:moveTo>
                  <a:pt x="0" y="0"/>
                </a:moveTo>
                <a:lnTo>
                  <a:pt x="99187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35062" y="5192776"/>
            <a:ext cx="9918763" cy="0"/>
          </a:xfrm>
          <a:custGeom>
            <a:avLst/>
            <a:gdLst/>
            <a:ahLst/>
            <a:cxnLst/>
            <a:rect l="l" t="t" r="r" b="b"/>
            <a:pathLst>
              <a:path w="9918763">
                <a:moveTo>
                  <a:pt x="0" y="0"/>
                </a:moveTo>
                <a:lnTo>
                  <a:pt x="99187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61332" y="2395220"/>
            <a:ext cx="348106" cy="76072"/>
          </a:xfrm>
          <a:custGeom>
            <a:avLst/>
            <a:gdLst/>
            <a:ahLst/>
            <a:cxnLst/>
            <a:rect l="l" t="t" r="r" b="b"/>
            <a:pathLst>
              <a:path w="348106" h="76072">
                <a:moveTo>
                  <a:pt x="284606" y="44450"/>
                </a:moveTo>
                <a:lnTo>
                  <a:pt x="271843" y="44336"/>
                </a:lnTo>
                <a:lnTo>
                  <a:pt x="271525" y="76072"/>
                </a:lnTo>
                <a:lnTo>
                  <a:pt x="348106" y="38734"/>
                </a:lnTo>
                <a:lnTo>
                  <a:pt x="284606" y="44450"/>
                </a:lnTo>
                <a:close/>
              </a:path>
              <a:path w="348106" h="76072">
                <a:moveTo>
                  <a:pt x="284733" y="31750"/>
                </a:moveTo>
                <a:lnTo>
                  <a:pt x="272288" y="0"/>
                </a:lnTo>
                <a:lnTo>
                  <a:pt x="271971" y="31636"/>
                </a:lnTo>
                <a:lnTo>
                  <a:pt x="284733" y="31750"/>
                </a:lnTo>
                <a:close/>
              </a:path>
              <a:path w="348106" h="76072">
                <a:moveTo>
                  <a:pt x="0" y="29209"/>
                </a:moveTo>
                <a:lnTo>
                  <a:pt x="0" y="41909"/>
                </a:lnTo>
                <a:lnTo>
                  <a:pt x="271843" y="44336"/>
                </a:lnTo>
                <a:lnTo>
                  <a:pt x="284606" y="44450"/>
                </a:lnTo>
                <a:lnTo>
                  <a:pt x="348106" y="38734"/>
                </a:lnTo>
                <a:lnTo>
                  <a:pt x="272288" y="0"/>
                </a:lnTo>
                <a:lnTo>
                  <a:pt x="284733" y="31750"/>
                </a:lnTo>
                <a:lnTo>
                  <a:pt x="271971" y="31636"/>
                </a:lnTo>
                <a:lnTo>
                  <a:pt x="0" y="29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32904" y="2392679"/>
            <a:ext cx="257555" cy="76200"/>
          </a:xfrm>
          <a:custGeom>
            <a:avLst/>
            <a:gdLst/>
            <a:ahLst/>
            <a:cxnLst/>
            <a:rect l="l" t="t" r="r" b="b"/>
            <a:pathLst>
              <a:path w="257555" h="76200">
                <a:moveTo>
                  <a:pt x="194055" y="44450"/>
                </a:moveTo>
                <a:lnTo>
                  <a:pt x="181355" y="44450"/>
                </a:lnTo>
                <a:lnTo>
                  <a:pt x="181355" y="76200"/>
                </a:lnTo>
                <a:lnTo>
                  <a:pt x="257555" y="38100"/>
                </a:lnTo>
                <a:lnTo>
                  <a:pt x="194055" y="44450"/>
                </a:lnTo>
                <a:close/>
              </a:path>
              <a:path w="257555" h="76200">
                <a:moveTo>
                  <a:pt x="194055" y="31750"/>
                </a:moveTo>
                <a:lnTo>
                  <a:pt x="181355" y="0"/>
                </a:lnTo>
                <a:lnTo>
                  <a:pt x="181356" y="31749"/>
                </a:lnTo>
                <a:lnTo>
                  <a:pt x="194055" y="31750"/>
                </a:lnTo>
                <a:close/>
              </a:path>
              <a:path w="257555" h="76200">
                <a:moveTo>
                  <a:pt x="0" y="31750"/>
                </a:moveTo>
                <a:lnTo>
                  <a:pt x="0" y="44450"/>
                </a:lnTo>
                <a:lnTo>
                  <a:pt x="194055" y="44450"/>
                </a:lnTo>
                <a:lnTo>
                  <a:pt x="257555" y="38100"/>
                </a:lnTo>
                <a:lnTo>
                  <a:pt x="181355" y="0"/>
                </a:lnTo>
                <a:lnTo>
                  <a:pt x="194055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529572" y="2392679"/>
            <a:ext cx="218948" cy="76200"/>
          </a:xfrm>
          <a:custGeom>
            <a:avLst/>
            <a:gdLst/>
            <a:ahLst/>
            <a:cxnLst/>
            <a:rect l="l" t="t" r="r" b="b"/>
            <a:pathLst>
              <a:path w="218948" h="76200">
                <a:moveTo>
                  <a:pt x="155448" y="44450"/>
                </a:moveTo>
                <a:lnTo>
                  <a:pt x="142747" y="44450"/>
                </a:lnTo>
                <a:lnTo>
                  <a:pt x="142748" y="76200"/>
                </a:lnTo>
                <a:lnTo>
                  <a:pt x="218948" y="38100"/>
                </a:lnTo>
                <a:lnTo>
                  <a:pt x="155448" y="44450"/>
                </a:lnTo>
                <a:close/>
              </a:path>
              <a:path w="218948" h="76200">
                <a:moveTo>
                  <a:pt x="155448" y="31750"/>
                </a:moveTo>
                <a:lnTo>
                  <a:pt x="142748" y="0"/>
                </a:lnTo>
                <a:lnTo>
                  <a:pt x="142747" y="31750"/>
                </a:lnTo>
                <a:lnTo>
                  <a:pt x="155448" y="31750"/>
                </a:lnTo>
                <a:close/>
              </a:path>
              <a:path w="218948" h="76200">
                <a:moveTo>
                  <a:pt x="0" y="31750"/>
                </a:moveTo>
                <a:lnTo>
                  <a:pt x="0" y="44450"/>
                </a:lnTo>
                <a:lnTo>
                  <a:pt x="155448" y="44450"/>
                </a:lnTo>
                <a:lnTo>
                  <a:pt x="218948" y="38100"/>
                </a:lnTo>
                <a:lnTo>
                  <a:pt x="142748" y="0"/>
                </a:lnTo>
                <a:lnTo>
                  <a:pt x="155448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248646" y="2396236"/>
            <a:ext cx="296418" cy="76073"/>
          </a:xfrm>
          <a:custGeom>
            <a:avLst/>
            <a:gdLst/>
            <a:ahLst/>
            <a:cxnLst/>
            <a:rect l="l" t="t" r="r" b="b"/>
            <a:pathLst>
              <a:path w="296418" h="76073">
                <a:moveTo>
                  <a:pt x="232790" y="44958"/>
                </a:moveTo>
                <a:lnTo>
                  <a:pt x="220068" y="44402"/>
                </a:lnTo>
                <a:lnTo>
                  <a:pt x="218694" y="76073"/>
                </a:lnTo>
                <a:lnTo>
                  <a:pt x="296418" y="41275"/>
                </a:lnTo>
                <a:lnTo>
                  <a:pt x="232790" y="44958"/>
                </a:lnTo>
                <a:close/>
              </a:path>
              <a:path w="296418" h="76073">
                <a:moveTo>
                  <a:pt x="233299" y="32258"/>
                </a:moveTo>
                <a:lnTo>
                  <a:pt x="221996" y="0"/>
                </a:lnTo>
                <a:lnTo>
                  <a:pt x="220619" y="31704"/>
                </a:lnTo>
                <a:lnTo>
                  <a:pt x="233299" y="32258"/>
                </a:lnTo>
                <a:close/>
              </a:path>
              <a:path w="296418" h="76073">
                <a:moveTo>
                  <a:pt x="507" y="22098"/>
                </a:moveTo>
                <a:lnTo>
                  <a:pt x="0" y="34798"/>
                </a:lnTo>
                <a:lnTo>
                  <a:pt x="220068" y="44402"/>
                </a:lnTo>
                <a:lnTo>
                  <a:pt x="232790" y="44958"/>
                </a:lnTo>
                <a:lnTo>
                  <a:pt x="296418" y="41275"/>
                </a:lnTo>
                <a:lnTo>
                  <a:pt x="221996" y="0"/>
                </a:lnTo>
                <a:lnTo>
                  <a:pt x="233299" y="32258"/>
                </a:lnTo>
                <a:lnTo>
                  <a:pt x="220619" y="31704"/>
                </a:lnTo>
                <a:lnTo>
                  <a:pt x="507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20216" y="1118187"/>
            <a:ext cx="3789570" cy="482600"/>
          </a:xfrm>
          <a:prstGeom prst="rect">
            <a:avLst/>
          </a:prstGeom>
        </p:spPr>
        <p:txBody>
          <a:bodyPr wrap="square" lIns="0" tIns="24098" rIns="0" bIns="0" rtlCol="0">
            <a:noAutofit/>
          </a:bodyPr>
          <a:lstStyle/>
          <a:p>
            <a:pPr marL="12700">
              <a:lnSpc>
                <a:spcPts val="3795"/>
              </a:lnSpc>
            </a:pPr>
            <a:r>
              <a:rPr sz="3600" dirty="0" smtClean="0">
                <a:latin typeface="Georgia"/>
                <a:cs typeface="Georgia"/>
              </a:rPr>
              <a:t>MODUS PONENS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1412" y="2249551"/>
            <a:ext cx="1175829" cy="620395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488124" marR="488600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P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17242" y="2249551"/>
            <a:ext cx="1273936" cy="620395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543687" marR="542642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q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91179" y="2249551"/>
            <a:ext cx="2377821" cy="620395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777240">
              <a:lnSpc>
                <a:spcPct val="94685"/>
              </a:lnSpc>
            </a:pPr>
            <a:r>
              <a:rPr sz="1800" spc="0" dirty="0" smtClean="0">
                <a:latin typeface="Georgia"/>
                <a:cs typeface="Georgia"/>
              </a:rPr>
              <a:t>P         </a:t>
            </a:r>
            <a:r>
              <a:rPr sz="1800" spc="34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q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69000" y="2249551"/>
            <a:ext cx="2402204" cy="620395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570738">
              <a:lnSpc>
                <a:spcPct val="94685"/>
              </a:lnSpc>
            </a:pPr>
            <a:r>
              <a:rPr sz="1800" spc="0" dirty="0" smtClean="0">
                <a:latin typeface="Georgia"/>
                <a:cs typeface="Georgia"/>
              </a:rPr>
              <a:t>p ^</a:t>
            </a:r>
            <a:r>
              <a:rPr sz="1800" spc="4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(p       </a:t>
            </a:r>
            <a:r>
              <a:rPr sz="1800" spc="29" dirty="0" smtClean="0">
                <a:latin typeface="Georgia"/>
                <a:cs typeface="Georgia"/>
              </a:rPr>
              <a:t> </a:t>
            </a:r>
            <a:r>
              <a:rPr sz="1800" spc="0" dirty="0" smtClean="0">
                <a:latin typeface="Georgia"/>
                <a:cs typeface="Georgia"/>
              </a:rPr>
              <a:t>q)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71205" y="2249551"/>
            <a:ext cx="2676271" cy="620395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60781">
              <a:lnSpc>
                <a:spcPct val="94685"/>
              </a:lnSpc>
            </a:pPr>
            <a:r>
              <a:rPr sz="2000" spc="0" dirty="0" smtClean="0">
                <a:latin typeface="Georgia"/>
                <a:cs typeface="Georgia"/>
              </a:rPr>
              <a:t>(p ^ (p        </a:t>
            </a:r>
            <a:r>
              <a:rPr sz="2000" spc="34" dirty="0" smtClean="0">
                <a:latin typeface="Georgia"/>
                <a:cs typeface="Georgia"/>
              </a:rPr>
              <a:t> </a:t>
            </a:r>
            <a:r>
              <a:rPr sz="2000" spc="-4" dirty="0" smtClean="0">
                <a:latin typeface="Georgia"/>
                <a:cs typeface="Georgia"/>
              </a:rPr>
              <a:t>q</a:t>
            </a:r>
            <a:r>
              <a:rPr sz="2000" spc="0" dirty="0" smtClean="0">
                <a:latin typeface="Georgia"/>
                <a:cs typeface="Georgia"/>
              </a:rPr>
              <a:t>))        </a:t>
            </a:r>
            <a:r>
              <a:rPr sz="2000" spc="44" dirty="0" smtClean="0">
                <a:latin typeface="Georgia"/>
                <a:cs typeface="Georgia"/>
              </a:rPr>
              <a:t> </a:t>
            </a:r>
            <a:r>
              <a:rPr sz="2000" spc="0" dirty="0" smtClean="0">
                <a:latin typeface="Georgia"/>
                <a:cs typeface="Georgia"/>
              </a:rPr>
              <a:t>q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1412" y="2869946"/>
            <a:ext cx="1175829" cy="580770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486600" marR="488115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17242" y="2869946"/>
            <a:ext cx="1273936" cy="580770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536067" marR="536756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91179" y="2869946"/>
            <a:ext cx="2377821" cy="580770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1089025" marR="1087682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69000" y="2869946"/>
            <a:ext cx="2402204" cy="580770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1101725" marR="1099366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71205" y="2869946"/>
            <a:ext cx="2676271" cy="580770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1238884" marR="1236272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1412" y="3450716"/>
            <a:ext cx="1175829" cy="580644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486600" marR="488115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7242" y="3450716"/>
            <a:ext cx="1273936" cy="580644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539114" marR="538172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1179" y="3450716"/>
            <a:ext cx="2377821" cy="580644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1090549" marR="1090622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9000" y="3450716"/>
            <a:ext cx="2402204" cy="580644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1103249" marR="1102306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1205" y="3450716"/>
            <a:ext cx="2676271" cy="580644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1238884" marR="1236272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1412" y="4031361"/>
            <a:ext cx="1175829" cy="580770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489648" marR="489531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7242" y="4031361"/>
            <a:ext cx="1273936" cy="580770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536067" marR="536756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1179" y="4031361"/>
            <a:ext cx="2377821" cy="580770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1089025" marR="1087682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0" y="4031361"/>
            <a:ext cx="2402204" cy="580770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1103249" marR="1102306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1205" y="4031361"/>
            <a:ext cx="2676271" cy="580770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1238884" marR="1236272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1412" y="4612132"/>
            <a:ext cx="1175829" cy="580644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489648" marR="489531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7242" y="4612132"/>
            <a:ext cx="1273936" cy="580644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539114" marR="538172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1179" y="4612132"/>
            <a:ext cx="2377821" cy="580644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1089025" marR="1087682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0" y="4612132"/>
            <a:ext cx="2402204" cy="580644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1103249" marR="1102306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71205" y="4612132"/>
            <a:ext cx="2676271" cy="580644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1238884" marR="1236272" algn="ctr">
              <a:lnSpc>
                <a:spcPct val="94685"/>
              </a:lnSpc>
            </a:pPr>
            <a:r>
              <a:rPr sz="1800" dirty="0" smtClean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0" y="5628132"/>
            <a:ext cx="71628" cy="121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9976" y="5945124"/>
            <a:ext cx="152400" cy="912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0560" y="6330696"/>
            <a:ext cx="417576" cy="518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483340" y="0"/>
            <a:ext cx="417575" cy="512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371699" y="473963"/>
            <a:ext cx="116466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532108" y="5693664"/>
            <a:ext cx="298703" cy="11551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710416" y="4572"/>
            <a:ext cx="304800" cy="15453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635740" y="4867656"/>
            <a:ext cx="188975" cy="1889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939016" y="6595871"/>
            <a:ext cx="24383" cy="2529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96584" y="1861439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1300" y="31623"/>
                </a:moveTo>
                <a:lnTo>
                  <a:pt x="241300" y="44323"/>
                </a:lnTo>
                <a:lnTo>
                  <a:pt x="304800" y="37464"/>
                </a:lnTo>
                <a:lnTo>
                  <a:pt x="228218" y="0"/>
                </a:lnTo>
                <a:lnTo>
                  <a:pt x="228536" y="31730"/>
                </a:lnTo>
                <a:lnTo>
                  <a:pt x="241300" y="31623"/>
                </a:lnTo>
                <a:close/>
              </a:path>
              <a:path w="304800" h="76200">
                <a:moveTo>
                  <a:pt x="228663" y="44429"/>
                </a:moveTo>
                <a:lnTo>
                  <a:pt x="228980" y="76200"/>
                </a:lnTo>
                <a:lnTo>
                  <a:pt x="304800" y="37464"/>
                </a:lnTo>
                <a:lnTo>
                  <a:pt x="241300" y="44323"/>
                </a:lnTo>
                <a:lnTo>
                  <a:pt x="241300" y="31623"/>
                </a:lnTo>
                <a:lnTo>
                  <a:pt x="228536" y="31730"/>
                </a:lnTo>
                <a:lnTo>
                  <a:pt x="0" y="33655"/>
                </a:lnTo>
                <a:lnTo>
                  <a:pt x="0" y="46355"/>
                </a:lnTo>
                <a:lnTo>
                  <a:pt x="228663" y="44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20216" y="1118187"/>
            <a:ext cx="1802888" cy="482600"/>
          </a:xfrm>
          <a:prstGeom prst="rect">
            <a:avLst/>
          </a:prstGeom>
        </p:spPr>
        <p:txBody>
          <a:bodyPr wrap="square" lIns="0" tIns="24098" rIns="0" bIns="0" rtlCol="0">
            <a:noAutofit/>
          </a:bodyPr>
          <a:lstStyle/>
          <a:p>
            <a:pPr marL="12700">
              <a:lnSpc>
                <a:spcPts val="3795"/>
              </a:lnSpc>
            </a:pPr>
            <a:r>
              <a:rPr sz="3600" dirty="0" smtClean="0">
                <a:latin typeface="Georgia"/>
                <a:cs typeface="Georgia"/>
              </a:rPr>
              <a:t>MODUS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0126" y="1118187"/>
            <a:ext cx="2174820" cy="482600"/>
          </a:xfrm>
          <a:prstGeom prst="rect">
            <a:avLst/>
          </a:prstGeom>
        </p:spPr>
        <p:txBody>
          <a:bodyPr wrap="square" lIns="0" tIns="24098" rIns="0" bIns="0" rtlCol="0">
            <a:noAutofit/>
          </a:bodyPr>
          <a:lstStyle/>
          <a:p>
            <a:pPr marL="12700">
              <a:lnSpc>
                <a:spcPts val="3795"/>
              </a:lnSpc>
            </a:pPr>
            <a:r>
              <a:rPr sz="3600" dirty="0" smtClean="0">
                <a:latin typeface="Georgia"/>
                <a:cs typeface="Georgia"/>
              </a:rPr>
              <a:t>TOLLENS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95899" y="1692641"/>
            <a:ext cx="283257" cy="380491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dirty="0" smtClean="0">
                <a:latin typeface="Mangal"/>
                <a:cs typeface="Mangal"/>
              </a:rPr>
              <a:t>p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88872" y="1692641"/>
            <a:ext cx="283257" cy="380491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dirty="0" smtClean="0">
                <a:latin typeface="Mangal"/>
                <a:cs typeface="Mangal"/>
              </a:rPr>
              <a:t>q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15432" y="2330972"/>
            <a:ext cx="1353154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tabLst>
                <a:tab pos="1282700" algn="l"/>
              </a:tabLst>
            </a:pPr>
            <a:r>
              <a:rPr sz="2800" u="sng" spc="-14" smtClean="0">
                <a:latin typeface="Mangal"/>
                <a:cs typeface="Mangal"/>
              </a:rPr>
              <a:t> </a:t>
            </a:r>
            <a:r>
              <a:rPr sz="2800" u="sng" spc="-154" smtClean="0">
                <a:latin typeface="Mangal"/>
                <a:cs typeface="Mangal"/>
              </a:rPr>
              <a:t> </a:t>
            </a:r>
            <a:r>
              <a:rPr sz="2800" u="sng" spc="-24" smtClean="0">
                <a:latin typeface="Mangal"/>
                <a:cs typeface="Mangal"/>
              </a:rPr>
              <a:t>¬</a:t>
            </a:r>
            <a:r>
              <a:rPr sz="2800" u="sng" spc="-16" smtClean="0">
                <a:latin typeface="Mangal"/>
                <a:cs typeface="Mangal"/>
              </a:rPr>
              <a:t>q</a:t>
            </a:r>
            <a:r>
              <a:rPr sz="2800" u="sng" spc="-14" smtClean="0">
                <a:latin typeface="Mangal"/>
                <a:cs typeface="Mangal"/>
              </a:rPr>
              <a:t> </a:t>
            </a:r>
            <a:r>
              <a:rPr sz="2800" u="sng" spc="0" dirty="0" smtClean="0">
                <a:latin typeface="Mangal"/>
                <a:cs typeface="Mangal"/>
              </a:rPr>
              <a:t>	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17034" y="2971658"/>
            <a:ext cx="1081001" cy="1019048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535404" marR="25478">
              <a:lnSpc>
                <a:spcPts val="3395"/>
              </a:lnSpc>
            </a:pPr>
            <a:r>
              <a:rPr sz="4200" spc="-4" baseline="7796" smtClean="0">
                <a:latin typeface="Mangal"/>
                <a:cs typeface="Mangal"/>
              </a:rPr>
              <a:t>¬p</a:t>
            </a:r>
            <a:endParaRPr sz="2800">
              <a:latin typeface="Mangal"/>
              <a:cs typeface="Mangal"/>
            </a:endParaRPr>
          </a:p>
          <a:p>
            <a:pPr marL="12700">
              <a:lnSpc>
                <a:spcPts val="4305"/>
              </a:lnSpc>
              <a:spcBef>
                <a:spcPts val="370"/>
              </a:spcBef>
            </a:pPr>
            <a:r>
              <a:rPr sz="2800" dirty="0" smtClean="0">
                <a:latin typeface="Mangal"/>
                <a:cs typeface="Mangal"/>
              </a:rPr>
              <a:t>based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0216" y="3610214"/>
            <a:ext cx="775670" cy="1531366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4200" baseline="7796" dirty="0" smtClean="0">
                <a:latin typeface="Mangal"/>
                <a:cs typeface="Mangal"/>
              </a:rPr>
              <a:t>This</a:t>
            </a:r>
            <a:endParaRPr sz="2800">
              <a:latin typeface="Mangal"/>
              <a:cs typeface="Mangal"/>
            </a:endParaRPr>
          </a:p>
          <a:p>
            <a:pPr marL="12700" marR="53263">
              <a:lnSpc>
                <a:spcPts val="4035"/>
              </a:lnSpc>
              <a:spcBef>
                <a:spcPts val="31"/>
              </a:spcBef>
            </a:pPr>
            <a:r>
              <a:rPr sz="2800" smtClean="0">
                <a:latin typeface="Mangal"/>
                <a:cs typeface="Mangal"/>
              </a:rPr>
              <a:t>The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6227" y="3610214"/>
            <a:ext cx="694006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dirty="0" smtClean="0">
                <a:latin typeface="Mangal"/>
                <a:cs typeface="Mangal"/>
              </a:rPr>
              <a:t>rule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90774" y="3610214"/>
            <a:ext cx="385554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dirty="0" smtClean="0">
                <a:latin typeface="Mangal"/>
                <a:cs typeface="Mangal"/>
              </a:rPr>
              <a:t>of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6539" y="3610214"/>
            <a:ext cx="1592627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spc="-1" dirty="0" smtClean="0">
                <a:latin typeface="Mangal"/>
                <a:cs typeface="Mangal"/>
              </a:rPr>
              <a:t>inference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70683" y="3610214"/>
            <a:ext cx="346369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dirty="0" smtClean="0">
                <a:latin typeface="Mangal"/>
                <a:cs typeface="Mangal"/>
              </a:rPr>
              <a:t>is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97715" y="3610214"/>
            <a:ext cx="487851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dirty="0" smtClean="0">
                <a:latin typeface="Mangal"/>
                <a:cs typeface="Mangal"/>
              </a:rPr>
              <a:t>on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84327" y="3610214"/>
            <a:ext cx="3143822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spc="-2" dirty="0" smtClean="0">
                <a:latin typeface="Mangal"/>
                <a:cs typeface="Mangal"/>
              </a:rPr>
              <a:t>the contrapositive.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1956" y="4122532"/>
            <a:ext cx="939519" cy="1019048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4200" baseline="7796" smtClean="0">
                <a:latin typeface="Mangal"/>
                <a:cs typeface="Mangal"/>
              </a:rPr>
              <a:t>basis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62810" y="4122532"/>
            <a:ext cx="1356790" cy="373268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22265">
              <a:lnSpc>
                <a:spcPts val="3395"/>
              </a:lnSpc>
            </a:pPr>
            <a:r>
              <a:rPr sz="4200" baseline="7796" smtClean="0">
                <a:latin typeface="Mangal"/>
                <a:cs typeface="Mangal"/>
              </a:rPr>
              <a:t>of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4706" y="4122532"/>
            <a:ext cx="1843094" cy="449468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56279">
              <a:lnSpc>
                <a:spcPts val="3395"/>
              </a:lnSpc>
            </a:pPr>
            <a:r>
              <a:rPr sz="4200" baseline="7796" dirty="0" smtClean="0">
                <a:latin typeface="Mangal"/>
                <a:cs typeface="Mangal"/>
              </a:rPr>
              <a:t>the</a:t>
            </a:r>
            <a:endParaRPr sz="2800">
              <a:latin typeface="Mangal"/>
              <a:cs typeface="Mangal"/>
            </a:endParaRPr>
          </a:p>
          <a:p>
            <a:pPr marL="12700" marR="53263">
              <a:lnSpc>
                <a:spcPts val="4305"/>
              </a:lnSpc>
              <a:spcBef>
                <a:spcPts val="370"/>
              </a:spcBef>
            </a:pPr>
            <a:endParaRPr lang="en-US" sz="2800" dirty="0" smtClean="0">
              <a:latin typeface="Mangal"/>
              <a:cs typeface="Mang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9650" y="4122532"/>
            <a:ext cx="1182019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spc="-1" dirty="0" smtClean="0">
                <a:latin typeface="Mangal"/>
                <a:cs typeface="Mangal"/>
              </a:rPr>
              <a:t>modus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2247" y="4122532"/>
            <a:ext cx="1283930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spc="-2" dirty="0" smtClean="0">
                <a:latin typeface="Mangal"/>
                <a:cs typeface="Mangal"/>
              </a:rPr>
              <a:t>ponens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8526" y="4122532"/>
            <a:ext cx="346369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dirty="0" smtClean="0">
                <a:latin typeface="Mangal"/>
                <a:cs typeface="Mangal"/>
              </a:rPr>
              <a:t>is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3811" y="4122532"/>
            <a:ext cx="590148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dirty="0" smtClean="0">
                <a:latin typeface="Mangal"/>
                <a:cs typeface="Mangal"/>
              </a:rPr>
              <a:t>the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3400" y="4122532"/>
            <a:ext cx="1572269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spc="-1" dirty="0" smtClean="0">
                <a:latin typeface="Mangal"/>
                <a:cs typeface="Mangal"/>
              </a:rPr>
              <a:t>tautology</a:t>
            </a:r>
            <a:endParaRPr sz="2800">
              <a:latin typeface="Mangal"/>
              <a:cs typeface="Mang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8132" y="2466594"/>
            <a:ext cx="3359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418752" y="2466594"/>
            <a:ext cx="4838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TextBox 84"/>
          <p:cNvSpPr txBox="1"/>
          <p:nvPr/>
        </p:nvSpPr>
        <p:spPr>
          <a:xfrm>
            <a:off x="1143000" y="48768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((p → q) ^ ~q ) → ~P = 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1719</Words>
  <Application>Microsoft Office PowerPoint</Application>
  <PresentationFormat>Custom</PresentationFormat>
  <Paragraphs>409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Apex</vt:lpstr>
      <vt:lpstr>Applications of Logic</vt:lpstr>
      <vt:lpstr>EXERCISE</vt:lpstr>
      <vt:lpstr>EXERCISE</vt:lpstr>
      <vt:lpstr>EXERCISE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Lecturer</dc:creator>
  <cp:lastModifiedBy>Mohsin</cp:lastModifiedBy>
  <cp:revision>6</cp:revision>
  <dcterms:modified xsi:type="dcterms:W3CDTF">2020-10-07T17:12:41Z</dcterms:modified>
</cp:coreProperties>
</file>