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57" r:id="rId4"/>
    <p:sldId id="258" r:id="rId5"/>
    <p:sldId id="278" r:id="rId6"/>
    <p:sldId id="259" r:id="rId7"/>
    <p:sldId id="260" r:id="rId8"/>
    <p:sldId id="281" r:id="rId9"/>
    <p:sldId id="261" r:id="rId10"/>
    <p:sldId id="282" r:id="rId11"/>
    <p:sldId id="265" r:id="rId12"/>
    <p:sldId id="262" r:id="rId13"/>
    <p:sldId id="266" r:id="rId14"/>
    <p:sldId id="279" r:id="rId15"/>
    <p:sldId id="264" r:id="rId16"/>
    <p:sldId id="270" r:id="rId17"/>
    <p:sldId id="263" r:id="rId18"/>
    <p:sldId id="273" r:id="rId19"/>
    <p:sldId id="271" r:id="rId20"/>
    <p:sldId id="272" r:id="rId21"/>
    <p:sldId id="280" r:id="rId22"/>
    <p:sldId id="274" r:id="rId23"/>
    <p:sldId id="276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7" autoAdjust="0"/>
    <p:restoredTop sz="94624" autoAdjust="0"/>
  </p:normalViewPr>
  <p:slideViewPr>
    <p:cSldViewPr>
      <p:cViewPr>
        <p:scale>
          <a:sx n="70" d="100"/>
          <a:sy n="70" d="100"/>
        </p:scale>
        <p:origin x="16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B9C40-76FA-4BA3-9205-B420947F3E5E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EC56-4ADE-4CC5-9C1D-725038FC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2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E8AD-B6EE-446F-9A0D-708715B66ABB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5E32-7664-4A43-ADEB-B932ADA46B97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D511-9C6E-4A5B-982B-264068ACC09B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9236-B7C6-439F-8534-7E8D6BFC263A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1F20-DF99-4070-A13F-02400554FCD0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840-999F-4974-9ACB-6B1D55147C59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EA73-709A-400D-9A44-83B7E677AC11}" type="datetime1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2C3E-D013-436F-A608-477A470F47CE}" type="datetime1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76C6-F9F5-4C7A-B011-D9E8180B590D}" type="datetime1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4CC1-B559-4E39-9CE2-86047C2DEFF4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E0AA-3C01-4397-AD76-3B2FDD7EF400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4101-6644-47AF-B8FC-74E884CFD316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/>
              <a:t>Integer Arithmetic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Fazeelat Mazhar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24" t="37040" r="15923" b="49492"/>
          <a:stretch/>
        </p:blipFill>
        <p:spPr>
          <a:xfrm>
            <a:off x="22746" y="404669"/>
            <a:ext cx="8993884" cy="9993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166" t="27766" r="28333" b="9981"/>
          <a:stretch/>
        </p:blipFill>
        <p:spPr>
          <a:xfrm>
            <a:off x="1219200" y="1526159"/>
            <a:ext cx="6286500" cy="51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for Adder/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4970" y="233934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Register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233934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4970" y="343662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5219700"/>
            <a:ext cx="2057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8395" y="4305300"/>
            <a:ext cx="59055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7845" y="5219700"/>
            <a:ext cx="59055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2693670" y="2720340"/>
            <a:ext cx="0" cy="7162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>
            <a:off x="2693670" y="3817620"/>
            <a:ext cx="0" cy="4876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10" idx="3"/>
          </p:cNvCxnSpPr>
          <p:nvPr/>
        </p:nvCxnSpPr>
        <p:spPr>
          <a:xfrm flipH="1">
            <a:off x="2398395" y="5410200"/>
            <a:ext cx="110680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</p:cNvCxnSpPr>
          <p:nvPr/>
        </p:nvCxnSpPr>
        <p:spPr>
          <a:xfrm rot="5400000">
            <a:off x="4217670" y="3531870"/>
            <a:ext cx="2499360" cy="876300"/>
          </a:xfrm>
          <a:prstGeom prst="bentConnector3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</p:cNvCxnSpPr>
          <p:nvPr/>
        </p:nvCxnSpPr>
        <p:spPr>
          <a:xfrm>
            <a:off x="2988945" y="4495800"/>
            <a:ext cx="973455" cy="723900"/>
          </a:xfrm>
          <a:prstGeom prst="bentConnector3">
            <a:avLst>
              <a:gd name="adj1" fmla="val 10005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9" idx="1"/>
          </p:cNvCxnSpPr>
          <p:nvPr/>
        </p:nvCxnSpPr>
        <p:spPr>
          <a:xfrm rot="10800000" flipH="1" flipV="1">
            <a:off x="1664969" y="2529840"/>
            <a:ext cx="733425" cy="1965960"/>
          </a:xfrm>
          <a:prstGeom prst="bentConnector3">
            <a:avLst>
              <a:gd name="adj1" fmla="val -3116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  <a:endCxn id="6" idx="0"/>
          </p:cNvCxnSpPr>
          <p:nvPr/>
        </p:nvCxnSpPr>
        <p:spPr>
          <a:xfrm rot="5400000" flipH="1" flipV="1">
            <a:off x="3589020" y="3284220"/>
            <a:ext cx="3261360" cy="1371600"/>
          </a:xfrm>
          <a:prstGeom prst="bentConnector5">
            <a:avLst>
              <a:gd name="adj1" fmla="val -7009"/>
              <a:gd name="adj2" fmla="val 191667"/>
              <a:gd name="adj3" fmla="val 10700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2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Complex operation as compared to addition/subtraction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 simple paper and pencil approach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 out partial product for each digit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Take care of place of values in partial product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partial products to get the 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 (1/3)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857613"/>
            <a:ext cx="2180405" cy="390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1 0 1 1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X 1 1 0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1 0 1 1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0 0 0 0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1 0 1 1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1 0 1 1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1 0 0 0 1 1 1 1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44915" y="2971800"/>
            <a:ext cx="1143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86" y="5181600"/>
            <a:ext cx="1676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9600" y="1857613"/>
            <a:ext cx="2047548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Multiplicand (11)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Multiplier (13)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57600" y="22098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27432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3276601" y="3114912"/>
            <a:ext cx="304799" cy="1914287"/>
          </a:xfrm>
          <a:prstGeom prst="rightBrace">
            <a:avLst>
              <a:gd name="adj1" fmla="val 361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19600" y="3846404"/>
            <a:ext cx="1866217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Partial Product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5161002"/>
            <a:ext cx="1736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 (143)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57600" y="409194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546354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Unsigned Binary </a:t>
            </a:r>
            <a:r>
              <a:rPr lang="en-US" dirty="0" err="1"/>
              <a:t>Mul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825" y="2286000"/>
            <a:ext cx="187071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A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0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  Multiplicand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  Multiplier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</a:p>
        </p:txBody>
      </p:sp>
      <p:cxnSp>
        <p:nvCxnSpPr>
          <p:cNvPr id="13" name="Straight Arrow Connector 12"/>
          <p:cNvCxnSpPr>
            <a:stCxn id="15" idx="2"/>
            <a:endCxn id="11" idx="0"/>
          </p:cNvCxnSpPr>
          <p:nvPr/>
        </p:nvCxnSpPr>
        <p:spPr>
          <a:xfrm>
            <a:off x="4107180" y="1981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97580" y="160020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8" name="Diamond 17"/>
          <p:cNvSpPr/>
          <p:nvPr/>
        </p:nvSpPr>
        <p:spPr>
          <a:xfrm>
            <a:off x="3295650" y="3596640"/>
            <a:ext cx="1623060" cy="67056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1?</a:t>
            </a:r>
          </a:p>
        </p:txBody>
      </p:sp>
      <p:sp>
        <p:nvSpPr>
          <p:cNvPr id="19" name="Diamond 18"/>
          <p:cNvSpPr/>
          <p:nvPr/>
        </p:nvSpPr>
        <p:spPr>
          <a:xfrm>
            <a:off x="3244215" y="5509260"/>
            <a:ext cx="1725930" cy="73914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Count=0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5000" y="4191000"/>
            <a:ext cx="131064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C, A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A + M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8507" y="4591050"/>
            <a:ext cx="1617346" cy="6210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right C, A, Q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Count-1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stCxn id="11" idx="2"/>
            <a:endCxn id="18" idx="0"/>
          </p:cNvCxnSpPr>
          <p:nvPr/>
        </p:nvCxnSpPr>
        <p:spPr>
          <a:xfrm>
            <a:off x="4107180" y="3200400"/>
            <a:ext cx="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19" idx="0"/>
          </p:cNvCxnSpPr>
          <p:nvPr/>
        </p:nvCxnSpPr>
        <p:spPr>
          <a:xfrm>
            <a:off x="4107180" y="5212080"/>
            <a:ext cx="0" cy="2971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848350" y="568833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29" name="Straight Arrow Connector 28"/>
          <p:cNvCxnSpPr>
            <a:stCxn id="19" idx="3"/>
            <a:endCxn id="27" idx="1"/>
          </p:cNvCxnSpPr>
          <p:nvPr/>
        </p:nvCxnSpPr>
        <p:spPr>
          <a:xfrm>
            <a:off x="4970145" y="5878830"/>
            <a:ext cx="87820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3"/>
            <a:endCxn id="20" idx="0"/>
          </p:cNvCxnSpPr>
          <p:nvPr/>
        </p:nvCxnSpPr>
        <p:spPr>
          <a:xfrm>
            <a:off x="4918710" y="3931920"/>
            <a:ext cx="1451610" cy="25908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1" idx="3"/>
          </p:cNvCxnSpPr>
          <p:nvPr/>
        </p:nvCxnSpPr>
        <p:spPr>
          <a:xfrm rot="5400000">
            <a:off x="5516405" y="4047649"/>
            <a:ext cx="253365" cy="1454467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1"/>
            <a:endCxn id="21" idx="1"/>
          </p:cNvCxnSpPr>
          <p:nvPr/>
        </p:nvCxnSpPr>
        <p:spPr>
          <a:xfrm rot="10800000" flipH="1" flipV="1">
            <a:off x="3295649" y="3931919"/>
            <a:ext cx="2857" cy="969645"/>
          </a:xfrm>
          <a:prstGeom prst="bentConnector3">
            <a:avLst>
              <a:gd name="adj1" fmla="val -3680644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1"/>
          </p:cNvCxnSpPr>
          <p:nvPr/>
        </p:nvCxnSpPr>
        <p:spPr>
          <a:xfrm rot="10800000" flipH="1">
            <a:off x="3244214" y="3352800"/>
            <a:ext cx="862965" cy="2526030"/>
          </a:xfrm>
          <a:prstGeom prst="bentConnector4">
            <a:avLst>
              <a:gd name="adj1" fmla="val -220819"/>
              <a:gd name="adj2" fmla="val 99943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87299" y="343257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3464" y="550140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52258" y="35544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37018" y="55014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3740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 (2/3)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41390"/>
            <a:ext cx="2133600" cy="365125"/>
          </a:xfrm>
        </p:spPr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2918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n-Bit Adder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08284"/>
              </p:ext>
            </p:extLst>
          </p:nvPr>
        </p:nvGraphicFramePr>
        <p:xfrm>
          <a:off x="2449285" y="2057399"/>
          <a:ext cx="2732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337558" y="2165008"/>
            <a:ext cx="975360" cy="152400"/>
            <a:chOff x="2880360" y="2327569"/>
            <a:chExt cx="975360" cy="152400"/>
          </a:xfrm>
        </p:grpSpPr>
        <p:sp>
          <p:nvSpPr>
            <p:cNvPr id="7" name="Flowchart: Connector 6"/>
            <p:cNvSpPr/>
            <p:nvPr/>
          </p:nvSpPr>
          <p:spPr>
            <a:xfrm>
              <a:off x="288036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29184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70332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and Add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Logic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15564"/>
              </p:ext>
            </p:extLst>
          </p:nvPr>
        </p:nvGraphicFramePr>
        <p:xfrm>
          <a:off x="2073774" y="49530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16255" y="5060609"/>
            <a:ext cx="1062519" cy="152400"/>
            <a:chOff x="3326601" y="2546009"/>
            <a:chExt cx="1062519" cy="152400"/>
          </a:xfrm>
        </p:grpSpPr>
        <p:sp>
          <p:nvSpPr>
            <p:cNvPr id="14" name="Flowchart: Connector 13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01667"/>
              </p:ext>
            </p:extLst>
          </p:nvPr>
        </p:nvGraphicFramePr>
        <p:xfrm>
          <a:off x="5806440" y="4953000"/>
          <a:ext cx="272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640830" y="5060609"/>
            <a:ext cx="1062519" cy="152400"/>
            <a:chOff x="3326601" y="2546009"/>
            <a:chExt cx="1062519" cy="152400"/>
          </a:xfrm>
        </p:grpSpPr>
        <p:sp>
          <p:nvSpPr>
            <p:cNvPr id="19" name="Flowchart: Connector 18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295400" y="4969049"/>
            <a:ext cx="440826" cy="338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1463433" y="4043287"/>
            <a:ext cx="975710" cy="854575"/>
          </a:xfrm>
          <a:prstGeom prst="bentConnector3">
            <a:avLst>
              <a:gd name="adj1" fmla="val 1876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34099" y="5138420"/>
            <a:ext cx="35334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>
          <a:xfrm>
            <a:off x="4816974" y="5138420"/>
            <a:ext cx="9894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3400" y="3982720"/>
            <a:ext cx="0" cy="9757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  <a:endCxn id="5" idx="3"/>
          </p:cNvCxnSpPr>
          <p:nvPr/>
        </p:nvCxnSpPr>
        <p:spPr>
          <a:xfrm flipH="1">
            <a:off x="4816974" y="3639820"/>
            <a:ext cx="9742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16200000">
            <a:off x="3669755" y="1309107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186639" y="2790818"/>
            <a:ext cx="542146" cy="4857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5400000">
            <a:off x="3304889" y="3445995"/>
            <a:ext cx="30175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1" idx="2"/>
          </p:cNvCxnSpPr>
          <p:nvPr/>
        </p:nvCxnSpPr>
        <p:spPr>
          <a:xfrm rot="5400000">
            <a:off x="4414582" y="1726930"/>
            <a:ext cx="487856" cy="499943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759954" y="4470574"/>
            <a:ext cx="398275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99699" y="4475068"/>
            <a:ext cx="398275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760516" y="4475068"/>
            <a:ext cx="398275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wn Arrow 61"/>
          <p:cNvSpPr/>
          <p:nvPr/>
        </p:nvSpPr>
        <p:spPr>
          <a:xfrm>
            <a:off x="3534078" y="5628639"/>
            <a:ext cx="542146" cy="397669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5400000">
            <a:off x="2136846" y="4397448"/>
            <a:ext cx="542146" cy="298703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80076" y="3635447"/>
            <a:ext cx="542146" cy="2297993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16200000">
            <a:off x="1223014" y="3055760"/>
            <a:ext cx="542146" cy="115937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/>
          <p:cNvSpPr/>
          <p:nvPr/>
        </p:nvSpPr>
        <p:spPr>
          <a:xfrm rot="16200000">
            <a:off x="3289889" y="4177755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185340" y="3987963"/>
            <a:ext cx="542146" cy="64360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17081" y="53456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9440" y="1676399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9200" y="3288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7532" y="405026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</a:t>
            </a:r>
          </a:p>
        </p:txBody>
      </p:sp>
    </p:spTree>
    <p:extLst>
      <p:ext uri="{BB962C8B-B14F-4D97-AF65-F5344CB8AC3E}">
        <p14:creationId xmlns:p14="http://schemas.microsoft.com/office/powerpoint/2010/main" val="91054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Binary Multiplication (3/3)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843334"/>
              </p:ext>
            </p:extLst>
          </p:nvPr>
        </p:nvGraphicFramePr>
        <p:xfrm>
          <a:off x="1371600" y="2209800"/>
          <a:ext cx="64008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Second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Third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Fourth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629400" y="3000833"/>
            <a:ext cx="152400" cy="640080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629400" y="3725390"/>
            <a:ext cx="152400" cy="581891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629400" y="4389120"/>
            <a:ext cx="152400" cy="640080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629400" y="5122710"/>
            <a:ext cx="152400" cy="640080"/>
          </a:xfrm>
          <a:prstGeom prst="rightBrace">
            <a:avLst>
              <a:gd name="adj1" fmla="val 2511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Three possibilities to multiply negative numbers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Convert to positive if required</a:t>
            </a:r>
          </a:p>
          <a:p>
            <a:pPr lvl="1"/>
            <a:r>
              <a:rPr lang="en-US" dirty="0"/>
              <a:t>Multiply as previous slides like paper and pencil method</a:t>
            </a:r>
          </a:p>
          <a:p>
            <a:pPr lvl="1"/>
            <a:r>
              <a:rPr lang="en-US" dirty="0"/>
              <a:t>If </a:t>
            </a:r>
            <a:r>
              <a:rPr lang="en-US"/>
              <a:t>signs of </a:t>
            </a:r>
            <a:r>
              <a:rPr lang="en-US" dirty="0"/>
              <a:t>original numbers were different, negate answer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Twos complement multiplication</a:t>
            </a:r>
          </a:p>
          <a:p>
            <a:r>
              <a:rPr lang="en-US" dirty="0"/>
              <a:t>Solution 3</a:t>
            </a:r>
          </a:p>
          <a:p>
            <a:pPr lvl="1"/>
            <a:r>
              <a:rPr lang="en-US" dirty="0"/>
              <a:t>Booth’s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Two’s </a:t>
            </a:r>
            <a:r>
              <a:rPr lang="en-US" dirty="0"/>
              <a:t>Complement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multiplication, multiplicand is multiplied either by 1 or 0</a:t>
            </a:r>
          </a:p>
          <a:p>
            <a:r>
              <a:rPr lang="en-US" dirty="0"/>
              <a:t>Multiplication of a binary number by 2</a:t>
            </a:r>
            <a:r>
              <a:rPr lang="en-US" baseline="30000" dirty="0"/>
              <a:t>n</a:t>
            </a:r>
            <a:r>
              <a:rPr lang="en-US" dirty="0"/>
              <a:t> means shifting the multiplicand n bits left</a:t>
            </a:r>
          </a:p>
          <a:p>
            <a:r>
              <a:rPr lang="en-US" dirty="0"/>
              <a:t>Partial product is written as a 2n-bit number</a:t>
            </a:r>
          </a:p>
          <a:p>
            <a:r>
              <a:rPr lang="en-US" dirty="0"/>
              <a:t>Sign-bit of partial product is extended till end</a:t>
            </a:r>
          </a:p>
          <a:p>
            <a:r>
              <a:rPr lang="en-US" dirty="0"/>
              <a:t>Will not work if multiplier is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857613"/>
            <a:ext cx="2746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1 0 1 1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X 0 1 0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1  1  1  1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1  0  1  1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0  0  0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0  0  0  0 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1  1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1  0  1  1 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1  1  1  0  0  1  1  1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44915" y="2971800"/>
            <a:ext cx="1143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86" y="4648200"/>
            <a:ext cx="27196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1857613"/>
            <a:ext cx="3256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Multiplicand (not 11 but –5)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Multiplier (+5)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67200" y="22098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67200" y="2743200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3581400"/>
            <a:ext cx="1866217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Partial Product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4572000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 (not 55 but -25)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267200" y="3826936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67200" y="4874538"/>
            <a:ext cx="685800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6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9</a:t>
            </a:r>
          </a:p>
          <a:p>
            <a:pPr lvl="1"/>
            <a:r>
              <a:rPr lang="en-US" dirty="0"/>
              <a:t>Section 9.1</a:t>
            </a:r>
          </a:p>
          <a:p>
            <a:pPr lvl="1"/>
            <a:r>
              <a:rPr lang="en-US" dirty="0"/>
              <a:t>Section 9.2</a:t>
            </a:r>
          </a:p>
          <a:p>
            <a:pPr lvl="1"/>
            <a:r>
              <a:rPr lang="en-US" dirty="0"/>
              <a:t>Section 9.3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Booth’s Algorithm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Works with any combination of positive and negative numbers</a:t>
            </a:r>
          </a:p>
          <a:p>
            <a:pPr>
              <a:lnSpc>
                <a:spcPct val="150000"/>
              </a:lnSpc>
            </a:pPr>
            <a:r>
              <a:rPr lang="en-US" dirty="0"/>
              <a:t>Efficient as compared to previously discussed methods</a:t>
            </a:r>
          </a:p>
          <a:p>
            <a:pPr>
              <a:lnSpc>
                <a:spcPct val="150000"/>
              </a:lnSpc>
            </a:pPr>
            <a:r>
              <a:rPr lang="en-US" dirty="0"/>
              <a:t>Blocks of 1s and 0s are skipped over and just shifting is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Booth’s Algorithm(2/3)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3290" y="2133600"/>
            <a:ext cx="187071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0,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0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  Multiplicand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  Multiplier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98645" y="18288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789045" y="144780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8" name="Diamond 7"/>
          <p:cNvSpPr/>
          <p:nvPr/>
        </p:nvSpPr>
        <p:spPr>
          <a:xfrm>
            <a:off x="3587115" y="3444240"/>
            <a:ext cx="1623060" cy="67056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Diamond 8"/>
          <p:cNvSpPr/>
          <p:nvPr/>
        </p:nvSpPr>
        <p:spPr>
          <a:xfrm>
            <a:off x="3535680" y="5661660"/>
            <a:ext cx="1725930" cy="73914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Count=0?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0760" y="4114800"/>
            <a:ext cx="131064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A + M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9105" y="4647762"/>
            <a:ext cx="1779081" cy="751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Shift right A, Q, Q</a:t>
            </a:r>
            <a:r>
              <a: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  Count – 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4398645" y="3048000"/>
            <a:ext cx="0" cy="3962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9" idx="0"/>
          </p:cNvCxnSpPr>
          <p:nvPr/>
        </p:nvCxnSpPr>
        <p:spPr>
          <a:xfrm flipH="1">
            <a:off x="4398645" y="5399208"/>
            <a:ext cx="1" cy="2624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848350" y="5836920"/>
            <a:ext cx="1219200" cy="381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5" name="Straight Arrow Connector 14"/>
          <p:cNvCxnSpPr>
            <a:stCxn id="9" idx="3"/>
            <a:endCxn id="14" idx="1"/>
          </p:cNvCxnSpPr>
          <p:nvPr/>
        </p:nvCxnSpPr>
        <p:spPr>
          <a:xfrm flipV="1">
            <a:off x="5261610" y="6027420"/>
            <a:ext cx="586740" cy="38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0"/>
          </p:cNvCxnSpPr>
          <p:nvPr/>
        </p:nvCxnSpPr>
        <p:spPr>
          <a:xfrm>
            <a:off x="5210175" y="3779520"/>
            <a:ext cx="1525905" cy="33528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1" idx="3"/>
          </p:cNvCxnSpPr>
          <p:nvPr/>
        </p:nvCxnSpPr>
        <p:spPr>
          <a:xfrm rot="5400000">
            <a:off x="5786391" y="4073795"/>
            <a:ext cx="451485" cy="1447894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8" idx="2"/>
            <a:endCxn id="11" idx="1"/>
          </p:cNvCxnSpPr>
          <p:nvPr/>
        </p:nvCxnSpPr>
        <p:spPr>
          <a:xfrm rot="16200000" flipH="1">
            <a:off x="2466070" y="3980449"/>
            <a:ext cx="451485" cy="1634585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1"/>
          </p:cNvCxnSpPr>
          <p:nvPr/>
        </p:nvCxnSpPr>
        <p:spPr>
          <a:xfrm rot="10800000" flipH="1">
            <a:off x="3535680" y="3246120"/>
            <a:ext cx="862964" cy="2785110"/>
          </a:xfrm>
          <a:prstGeom prst="bentConnector4">
            <a:avLst>
              <a:gd name="adj1" fmla="val -307285"/>
              <a:gd name="adj2" fmla="val 10041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6449" y="342900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3464" y="563475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7018" y="56347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19200" y="4114800"/>
            <a:ext cx="131064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A – M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30" name="Elbow Connector 29"/>
          <p:cNvCxnSpPr>
            <a:stCxn id="8" idx="1"/>
            <a:endCxn id="28" idx="0"/>
          </p:cNvCxnSpPr>
          <p:nvPr/>
        </p:nvCxnSpPr>
        <p:spPr>
          <a:xfrm rot="10800000" flipV="1">
            <a:off x="1874521" y="3779520"/>
            <a:ext cx="1712595" cy="335280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1" idx="0"/>
          </p:cNvCxnSpPr>
          <p:nvPr/>
        </p:nvCxnSpPr>
        <p:spPr>
          <a:xfrm>
            <a:off x="4398645" y="4114800"/>
            <a:ext cx="1" cy="5329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44860" y="418742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90800" y="344424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9270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Booth’s Algorithm (3/3)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8868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n-Bit Adder/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Subtractor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83236"/>
              </p:ext>
            </p:extLst>
          </p:nvPr>
        </p:nvGraphicFramePr>
        <p:xfrm>
          <a:off x="1440609" y="2057399"/>
          <a:ext cx="2732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28882" y="2165008"/>
            <a:ext cx="975360" cy="152400"/>
            <a:chOff x="2880360" y="2327569"/>
            <a:chExt cx="975360" cy="152400"/>
          </a:xfrm>
        </p:grpSpPr>
        <p:sp>
          <p:nvSpPr>
            <p:cNvPr id="8" name="Flowchart: Connector 7"/>
            <p:cNvSpPr/>
            <p:nvPr/>
          </p:nvSpPr>
          <p:spPr>
            <a:xfrm>
              <a:off x="288036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29184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703320" y="232756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241993" y="3296920"/>
            <a:ext cx="2734056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Shift, Add and Subtract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Logic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52219"/>
              </p:ext>
            </p:extLst>
          </p:nvPr>
        </p:nvGraphicFramePr>
        <p:xfrm>
          <a:off x="1429724" y="49530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72205" y="5060609"/>
            <a:ext cx="1062519" cy="152400"/>
            <a:chOff x="3326601" y="2546009"/>
            <a:chExt cx="1062519" cy="152400"/>
          </a:xfrm>
        </p:grpSpPr>
        <p:sp>
          <p:nvSpPr>
            <p:cNvPr id="14" name="Flowchart: Connector 13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69913"/>
              </p:ext>
            </p:extLst>
          </p:nvPr>
        </p:nvGraphicFramePr>
        <p:xfrm>
          <a:off x="5241993" y="4953000"/>
          <a:ext cx="272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076383" y="5060609"/>
            <a:ext cx="1062519" cy="152400"/>
            <a:chOff x="3326601" y="2546009"/>
            <a:chExt cx="1062519" cy="152400"/>
          </a:xfrm>
        </p:grpSpPr>
        <p:sp>
          <p:nvSpPr>
            <p:cNvPr id="19" name="Flowchart: Connector 18"/>
            <p:cNvSpPr/>
            <p:nvPr/>
          </p:nvSpPr>
          <p:spPr>
            <a:xfrm>
              <a:off x="3326601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78166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236720" y="2546009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05800" y="4969049"/>
            <a:ext cx="533400" cy="338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969953" y="5138420"/>
            <a:ext cx="320040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7" idx="1"/>
          </p:cNvCxnSpPr>
          <p:nvPr/>
        </p:nvCxnSpPr>
        <p:spPr>
          <a:xfrm>
            <a:off x="4172924" y="5138420"/>
            <a:ext cx="106906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88953" y="3982720"/>
            <a:ext cx="0" cy="97571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5" idx="3"/>
          </p:cNvCxnSpPr>
          <p:nvPr/>
        </p:nvCxnSpPr>
        <p:spPr>
          <a:xfrm flipH="1">
            <a:off x="4172924" y="3639820"/>
            <a:ext cx="106906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661079" y="1309107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542589" y="2790818"/>
            <a:ext cx="542146" cy="4857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>
            <a:off x="2660839" y="3476475"/>
            <a:ext cx="30175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1" idx="2"/>
            <a:endCxn id="17" idx="0"/>
          </p:cNvCxnSpPr>
          <p:nvPr/>
        </p:nvCxnSpPr>
        <p:spPr>
          <a:xfrm flipH="1">
            <a:off x="6605973" y="3982720"/>
            <a:ext cx="3048" cy="9702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155650" y="4504414"/>
            <a:ext cx="388520" cy="4691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2526589" y="5663710"/>
            <a:ext cx="542146" cy="361517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5400000">
            <a:off x="1461027" y="4826591"/>
            <a:ext cx="542146" cy="2128751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3400" y="3635447"/>
            <a:ext cx="542146" cy="2297993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6200000">
            <a:off x="782223" y="3249875"/>
            <a:ext cx="542146" cy="77114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2645839" y="4177755"/>
            <a:ext cx="301272" cy="2600498"/>
          </a:xfrm>
          <a:prstGeom prst="leftBrace">
            <a:avLst>
              <a:gd name="adj1" fmla="val 4880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2541290" y="3987963"/>
            <a:ext cx="542146" cy="64360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35040" y="534566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3600" y="1676399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Multiplicand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9600" y="3288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36299" y="417218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Arithmetic Right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60150" y="4495800"/>
            <a:ext cx="345650" cy="498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32243" y="4511040"/>
            <a:ext cx="3423039" cy="1325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21480" y="3669268"/>
            <a:ext cx="97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</a:t>
            </a:r>
          </a:p>
        </p:txBody>
      </p:sp>
      <p:cxnSp>
        <p:nvCxnSpPr>
          <p:cNvPr id="48" name="Straight Arrow Connector 47"/>
          <p:cNvCxnSpPr>
            <a:stCxn id="22" idx="0"/>
          </p:cNvCxnSpPr>
          <p:nvPr/>
        </p:nvCxnSpPr>
        <p:spPr>
          <a:xfrm flipH="1" flipV="1">
            <a:off x="7848600" y="3987963"/>
            <a:ext cx="723900" cy="981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9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Booth’s Algorithm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19775"/>
              </p:ext>
            </p:extLst>
          </p:nvPr>
        </p:nvGraphicFramePr>
        <p:xfrm>
          <a:off x="838200" y="2209800"/>
          <a:ext cx="74676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A–M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A+M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Second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A–M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Third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Nothing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Fourth Cycle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87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61" t="21887" r="34856" b="5717"/>
          <a:stretch/>
        </p:blipFill>
        <p:spPr>
          <a:xfrm>
            <a:off x="625460" y="609600"/>
            <a:ext cx="4860939" cy="6147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708" t="37832" r="29960" b="36403"/>
          <a:stretch/>
        </p:blipFill>
        <p:spPr>
          <a:xfrm>
            <a:off x="4800600" y="1107052"/>
            <a:ext cx="4329752" cy="16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Logic Unit (ALU)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Performs the calculations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Everything else in the computer is there to serve this unit</a:t>
            </a:r>
          </a:p>
          <a:p>
            <a:pPr>
              <a:lnSpc>
                <a:spcPct val="150000"/>
              </a:lnSpc>
            </a:pPr>
            <a:r>
              <a:rPr lang="en-US" dirty="0"/>
              <a:t>Handles integers</a:t>
            </a:r>
          </a:p>
          <a:p>
            <a:pPr>
              <a:lnSpc>
                <a:spcPct val="150000"/>
              </a:lnSpc>
            </a:pPr>
            <a:r>
              <a:rPr lang="en-US" dirty="0"/>
              <a:t>May handle floating point numbers</a:t>
            </a:r>
          </a:p>
          <a:p>
            <a:pPr>
              <a:lnSpc>
                <a:spcPct val="150000"/>
              </a:lnSpc>
            </a:pPr>
            <a:r>
              <a:rPr lang="en-US" dirty="0"/>
              <a:t>May have a separate FPU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Inputs and Outputs</a:t>
            </a:r>
          </a:p>
        </p:txBody>
      </p:sp>
      <p:sp>
        <p:nvSpPr>
          <p:cNvPr id="4" name="Cube 3"/>
          <p:cNvSpPr/>
          <p:nvPr/>
        </p:nvSpPr>
        <p:spPr>
          <a:xfrm>
            <a:off x="2743200" y="2286000"/>
            <a:ext cx="3962400" cy="3276600"/>
          </a:xfrm>
          <a:prstGeom prst="cube">
            <a:avLst>
              <a:gd name="adj" fmla="val 813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33528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47244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7000" y="33528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77000" y="47244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29834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Unit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34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46413" y="434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67257" y="29834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358393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and place of ALU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95" y="1196452"/>
            <a:ext cx="5629009" cy="566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8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integers are stored in computer in binary format</a:t>
            </a:r>
          </a:p>
          <a:p>
            <a:pPr lvl="1"/>
            <a:r>
              <a:rPr lang="en-US" dirty="0"/>
              <a:t>e.g. 43 = 00101011</a:t>
            </a:r>
          </a:p>
          <a:p>
            <a:r>
              <a:rPr lang="en-US" dirty="0"/>
              <a:t>Minus sign and period cannot be stored in binary format</a:t>
            </a:r>
          </a:p>
          <a:p>
            <a:r>
              <a:rPr lang="en-US" dirty="0"/>
              <a:t>Signed numbers can be represented by</a:t>
            </a:r>
          </a:p>
          <a:p>
            <a:pPr lvl="1"/>
            <a:r>
              <a:rPr lang="en-US" dirty="0"/>
              <a:t>Sign-Magnitude Representation</a:t>
            </a:r>
          </a:p>
          <a:p>
            <a:pPr lvl="1"/>
            <a:r>
              <a:rPr lang="en-US" dirty="0"/>
              <a:t>Twos Complement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/>
              <a:t>MSB represents the sign of the integer</a:t>
            </a:r>
          </a:p>
          <a:p>
            <a:pPr lvl="1"/>
            <a:r>
              <a:rPr lang="en-US" dirty="0"/>
              <a:t>0 for positive integers</a:t>
            </a:r>
          </a:p>
          <a:p>
            <a:pPr lvl="1"/>
            <a:r>
              <a:rPr lang="en-US" dirty="0"/>
              <a:t>1 for negative integers</a:t>
            </a:r>
          </a:p>
          <a:p>
            <a:r>
              <a:rPr lang="en-US" dirty="0"/>
              <a:t>Remaining bits represent the magnitude of the number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Draw backs, </a:t>
            </a:r>
          </a:p>
          <a:p>
            <a:pPr lvl="1"/>
            <a:r>
              <a:rPr lang="en-US" sz="2000" dirty="0"/>
              <a:t>both sign and magnitude should be considered during addition subtraction.</a:t>
            </a:r>
          </a:p>
          <a:p>
            <a:pPr lvl="1"/>
            <a:r>
              <a:rPr lang="en-US" sz="2000" dirty="0"/>
              <a:t>Two representations of 0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5874" y="3733800"/>
            <a:ext cx="5412251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1001 1101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MSB = 1 so number is negative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001 1101 =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16+8+4+1 = 29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Since MSB = 1, so 1001 1101 represents –29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70" t="21887" r="14977" b="17503"/>
          <a:stretch/>
        </p:blipFill>
        <p:spPr>
          <a:xfrm>
            <a:off x="609600" y="1524000"/>
            <a:ext cx="8229600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binary addition</a:t>
            </a:r>
          </a:p>
          <a:p>
            <a:r>
              <a:rPr lang="en-US" dirty="0"/>
              <a:t>Monitor sign bit for overflow</a:t>
            </a:r>
          </a:p>
          <a:p>
            <a:r>
              <a:rPr lang="en-US" dirty="0"/>
              <a:t>For subtraction, take twos complement of the subtrahend and add to other operand</a:t>
            </a:r>
          </a:p>
          <a:p>
            <a:r>
              <a:rPr lang="en-US" dirty="0"/>
              <a:t>We can perform subtraction by using the addition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12186</TotalTime>
  <Words>842</Words>
  <Application>Microsoft Office PowerPoint</Application>
  <PresentationFormat>On-screen Show (4:3)</PresentationFormat>
  <Paragraphs>301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Integer Arithmetic</vt:lpstr>
      <vt:lpstr>Book Chapter</vt:lpstr>
      <vt:lpstr>Arithmetic and Logic Unit (ALU)</vt:lpstr>
      <vt:lpstr>ALU Inputs and Outputs</vt:lpstr>
      <vt:lpstr>Computer System and place of ALU</vt:lpstr>
      <vt:lpstr>Integer Representation</vt:lpstr>
      <vt:lpstr>Sign-Magnitude Representation</vt:lpstr>
      <vt:lpstr>Two’s Complement Representation</vt:lpstr>
      <vt:lpstr>Addition and Subtraction</vt:lpstr>
      <vt:lpstr>PowerPoint Presentation</vt:lpstr>
      <vt:lpstr>Block Diagram for Adder/Subtractor</vt:lpstr>
      <vt:lpstr>Multiplication</vt:lpstr>
      <vt:lpstr>Unsigned Binary Multiplication (1/3)</vt:lpstr>
      <vt:lpstr>Flowchart for Unsigned Binary Mul.</vt:lpstr>
      <vt:lpstr>Unsigned Binary Multiplication (2/3)</vt:lpstr>
      <vt:lpstr>Unsigned Binary Multiplication (3/3)</vt:lpstr>
      <vt:lpstr>Multiply Negative Numbers</vt:lpstr>
      <vt:lpstr>Two’s Complement Multiplication</vt:lpstr>
      <vt:lpstr>Two’s Complement Multiplication</vt:lpstr>
      <vt:lpstr>Booth’s Algorithm (1/3)</vt:lpstr>
      <vt:lpstr>Flowchart of Booth’s Algorithm(2/3)</vt:lpstr>
      <vt:lpstr>Booth’s Algorithm (3/3)</vt:lpstr>
      <vt:lpstr>Booth’s Algorithm Example</vt:lpstr>
      <vt:lpstr>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ayeshainam91@outlook.com</cp:lastModifiedBy>
  <cp:revision>279</cp:revision>
  <dcterms:created xsi:type="dcterms:W3CDTF">2013-07-22T06:13:10Z</dcterms:created>
  <dcterms:modified xsi:type="dcterms:W3CDTF">2021-12-22T13:52:47Z</dcterms:modified>
</cp:coreProperties>
</file>