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6"/>
  </p:notesMasterIdLst>
  <p:sldIdLst>
    <p:sldId id="256" r:id="rId2"/>
    <p:sldId id="326" r:id="rId3"/>
    <p:sldId id="261" r:id="rId4"/>
    <p:sldId id="303" r:id="rId5"/>
    <p:sldId id="264" r:id="rId6"/>
    <p:sldId id="265" r:id="rId7"/>
    <p:sldId id="266" r:id="rId8"/>
    <p:sldId id="267" r:id="rId9"/>
    <p:sldId id="268" r:id="rId10"/>
    <p:sldId id="343" r:id="rId11"/>
    <p:sldId id="344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37" r:id="rId22"/>
    <p:sldId id="304" r:id="rId23"/>
    <p:sldId id="330" r:id="rId24"/>
    <p:sldId id="33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9" r:id="rId36"/>
    <p:sldId id="291" r:id="rId37"/>
    <p:sldId id="292" r:id="rId38"/>
    <p:sldId id="338" r:id="rId39"/>
    <p:sldId id="305" r:id="rId40"/>
    <p:sldId id="293" r:id="rId41"/>
    <p:sldId id="306" r:id="rId42"/>
    <p:sldId id="294" r:id="rId43"/>
    <p:sldId id="307" r:id="rId44"/>
    <p:sldId id="308" r:id="rId45"/>
    <p:sldId id="339" r:id="rId46"/>
    <p:sldId id="331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9" r:id="rId55"/>
    <p:sldId id="310" r:id="rId56"/>
    <p:sldId id="311" r:id="rId57"/>
    <p:sldId id="312" r:id="rId58"/>
    <p:sldId id="313" r:id="rId59"/>
    <p:sldId id="270" r:id="rId60"/>
    <p:sldId id="345" r:id="rId61"/>
    <p:sldId id="314" r:id="rId62"/>
    <p:sldId id="335" r:id="rId63"/>
    <p:sldId id="319" r:id="rId64"/>
    <p:sldId id="341" r:id="rId65"/>
    <p:sldId id="332" r:id="rId66"/>
    <p:sldId id="318" r:id="rId67"/>
    <p:sldId id="323" r:id="rId68"/>
    <p:sldId id="322" r:id="rId69"/>
    <p:sldId id="325" r:id="rId70"/>
    <p:sldId id="333" r:id="rId71"/>
    <p:sldId id="334" r:id="rId72"/>
    <p:sldId id="324" r:id="rId73"/>
    <p:sldId id="329" r:id="rId74"/>
    <p:sldId id="342" r:id="rId75"/>
  </p:sldIdLst>
  <p:sldSz cx="9144000" cy="5143500" type="screen16x9"/>
  <p:notesSz cx="6858000" cy="9144000"/>
  <p:embeddedFontLst>
    <p:embeddedFont>
      <p:font typeface="Barlow" pitchFamily="2" charset="0"/>
      <p:regular r:id="rId77"/>
      <p:bold r:id="rId78"/>
      <p:italic r:id="rId79"/>
      <p:boldItalic r:id="rId80"/>
    </p:embeddedFont>
    <p:embeddedFont>
      <p:font typeface="Barlow Light" pitchFamily="2" charset="0"/>
      <p:regular r:id="rId81"/>
      <p:bold r:id="rId82"/>
      <p:italic r:id="rId83"/>
      <p:boldItalic r:id="rId84"/>
    </p:embeddedFon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Raleway Thin" pitchFamily="2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notesMaster" Target="notesMasters/notesMaster1.xml" /><Relationship Id="rId84" Type="http://schemas.openxmlformats.org/officeDocument/2006/relationships/font" Target="fonts/font8.fntdata" /><Relationship Id="rId89" Type="http://schemas.openxmlformats.org/officeDocument/2006/relationships/font" Target="fonts/font13.fntdata" /><Relationship Id="rId97" Type="http://schemas.openxmlformats.org/officeDocument/2006/relationships/tableStyles" Target="tableStyle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font" Target="fonts/font16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font" Target="fonts/font3.fntdata" /><Relationship Id="rId87" Type="http://schemas.openxmlformats.org/officeDocument/2006/relationships/font" Target="fonts/font11.fntdata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font" Target="fonts/font6.fntdata" /><Relationship Id="rId90" Type="http://schemas.openxmlformats.org/officeDocument/2006/relationships/font" Target="fonts/font14.fntdata" /><Relationship Id="rId95" Type="http://schemas.openxmlformats.org/officeDocument/2006/relationships/viewProps" Target="view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font" Target="fonts/font1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font" Target="fonts/font4.fntdata" /><Relationship Id="rId85" Type="http://schemas.openxmlformats.org/officeDocument/2006/relationships/font" Target="fonts/font9.fntdata" /><Relationship Id="rId93" Type="http://schemas.openxmlformats.org/officeDocument/2006/relationships/commentAuthors" Target="commentAuthor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font" Target="fonts/font7.fntdata" /><Relationship Id="rId88" Type="http://schemas.openxmlformats.org/officeDocument/2006/relationships/font" Target="fonts/font12.fntdata" /><Relationship Id="rId91" Type="http://schemas.openxmlformats.org/officeDocument/2006/relationships/font" Target="fonts/font15.fntdata" /><Relationship Id="rId9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font" Target="fonts/font2.fntdata" /><Relationship Id="rId81" Type="http://schemas.openxmlformats.org/officeDocument/2006/relationships/font" Target="fonts/font5.fntdata" /><Relationship Id="rId86" Type="http://schemas.openxmlformats.org/officeDocument/2006/relationships/font" Target="fonts/font10.fntdata" /><Relationship Id="rId9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5T12:00:46.066" idx="1">
    <p:pos x="10" y="10"/>
    <p:text>papar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5T12:02:14.836" idx="2">
    <p:pos x="10" y="10"/>
    <p:text>Important for quiz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B007599-A088-428E-8DB5-069C9D1EBB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2EFAF2-8F61-4AC2-B75D-156FEFB0D4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9FAA3-DA28-4CDF-8890-BC3D164897D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48617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 /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Encrypt.asm" TargetMode="External" /><Relationship Id="rId1" Type="http://schemas.openxmlformats.org/officeDocument/2006/relationships/slideLayout" Target="../slideLayouts/slideLayout4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4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3.png" /><Relationship Id="rId4" Type="http://schemas.openxmlformats.org/officeDocument/2006/relationships/image" Target="../media/image2.wmf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 /><Relationship Id="rId1" Type="http://schemas.openxmlformats.org/officeDocument/2006/relationships/slideLayout" Target="../slideLayouts/slideLayout4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4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16.wmf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4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4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5.png" /><Relationship Id="rId4" Type="http://schemas.openxmlformats.org/officeDocument/2006/relationships/image" Target="../media/image4.wmf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slideLayout" Target="../slideLayouts/slideLayout4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3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4.xml" /><Relationship Id="rId1" Type="http://schemas.openxmlformats.org/officeDocument/2006/relationships/vmlDrawing" Target="../drawings/vmlDrawing4.vml" /><Relationship Id="rId5" Type="http://schemas.openxmlformats.org/officeDocument/2006/relationships/image" Target="../media/image9.png" /><Relationship Id="rId4" Type="http://schemas.openxmlformats.org/officeDocument/2006/relationships/image" Target="../media/image8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>
            <a:extLst>
              <a:ext uri="{FF2B5EF4-FFF2-40B4-BE49-F238E27FC236}">
                <a16:creationId xmlns:a16="http://schemas.microsoft.com/office/drawing/2014/main" id="{BB8652DD-1CBA-4966-8F91-D298613AF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Bit-Mapped Sets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6D5F51C-623B-41E1-8374-FD15EEEEE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Binary bits indicate set membership</a:t>
            </a:r>
          </a:p>
          <a:p>
            <a:pPr eaLnBrk="1" hangingPunct="1"/>
            <a:r>
              <a:rPr lang="en-US" altLang="en-PK"/>
              <a:t>Efficient use of storage</a:t>
            </a:r>
          </a:p>
          <a:p>
            <a:pPr eaLnBrk="1" hangingPunct="1"/>
            <a:r>
              <a:rPr lang="en-US" altLang="en-PK"/>
              <a:t>Also known as </a:t>
            </a:r>
            <a:r>
              <a:rPr lang="en-US" altLang="en-PK" i="1"/>
              <a:t>bit vectors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36A4E028-520E-4884-978C-785B067A1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70A1F3FF-1476-4D1B-85F1-9D87D2E83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957F3B-49C8-4EBF-8789-C46761D9FD7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240C7129-027A-44B2-8B20-63A7AE5A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2769"/>
            <a:ext cx="6000750" cy="160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BC3F2263-EE46-445D-9720-CBCC78600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Bit-Mapped Set Operations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3C113B5-EA63-4632-A114-3266787CD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Set Complement</a:t>
            </a:r>
          </a:p>
          <a:p>
            <a:pPr lvl="2" eaLnBrk="1" hangingPunct="1"/>
            <a:r>
              <a:rPr lang="en-US" altLang="en-PK"/>
              <a:t>mov eax,SetX</a:t>
            </a:r>
          </a:p>
          <a:p>
            <a:pPr lvl="2" eaLnBrk="1" hangingPunct="1"/>
            <a:r>
              <a:rPr lang="en-US" altLang="en-PK"/>
              <a:t>not eax</a:t>
            </a:r>
          </a:p>
          <a:p>
            <a:pPr lvl="2" eaLnBrk="1" hangingPunct="1"/>
            <a:endParaRPr lang="en-US" altLang="en-PK"/>
          </a:p>
          <a:p>
            <a:pPr eaLnBrk="1" hangingPunct="1"/>
            <a:r>
              <a:rPr lang="en-US" altLang="en-PK"/>
              <a:t>Set Intersection</a:t>
            </a:r>
          </a:p>
          <a:p>
            <a:pPr lvl="2" eaLnBrk="1" hangingPunct="1"/>
            <a:r>
              <a:rPr lang="en-US" altLang="en-PK"/>
              <a:t>mov eax,setX</a:t>
            </a:r>
          </a:p>
          <a:p>
            <a:pPr lvl="2" eaLnBrk="1" hangingPunct="1"/>
            <a:r>
              <a:rPr lang="en-US" altLang="en-PK"/>
              <a:t>and eax,setY</a:t>
            </a:r>
          </a:p>
          <a:p>
            <a:pPr lvl="2" eaLnBrk="1" hangingPunct="1"/>
            <a:endParaRPr lang="en-US" altLang="en-PK"/>
          </a:p>
          <a:p>
            <a:pPr eaLnBrk="1" hangingPunct="1"/>
            <a:r>
              <a:rPr lang="en-US" altLang="en-PK"/>
              <a:t>Set Union</a:t>
            </a:r>
          </a:p>
          <a:p>
            <a:pPr lvl="2" eaLnBrk="1" hangingPunct="1"/>
            <a:r>
              <a:rPr lang="en-US" altLang="en-PK"/>
              <a:t>mov eax,setX</a:t>
            </a:r>
          </a:p>
          <a:p>
            <a:pPr lvl="2" eaLnBrk="1" hangingPunct="1"/>
            <a:r>
              <a:rPr lang="en-US" altLang="en-PK"/>
              <a:t>or  eax,setY</a:t>
            </a:r>
          </a:p>
          <a:p>
            <a:pPr eaLnBrk="1" hangingPunct="1"/>
            <a:endParaRPr lang="en-US" altLang="en-PK"/>
          </a:p>
        </p:txBody>
      </p:sp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10F0BFF-A1C9-43CB-BE65-32636AB3A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A311CD55-214D-46DE-9482-DFABC5120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11C436-6E80-4A72-833F-07524918F58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1914B16-7FE0-4DD1-8687-BB9BFE664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(1 of 5)</a:t>
            </a: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B8701291-0568-477D-BB33-41E7816B0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25B5684-5B64-4460-8E3C-0559BA30A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2F31FE-C5F3-4A7D-A70A-5FCEA27F389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7E9CB7FB-8303-4FE4-8E2A-C83E63E2C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665" y="2883701"/>
            <a:ext cx="6763074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al,'a</a:t>
            </a:r>
            <a:r>
              <a:rPr lang="en-US" altLang="en-PK" sz="1350" b="1" dirty="0">
                <a:latin typeface="Courier New" panose="02070309020205020404" pitchFamily="49" charset="0"/>
              </a:rPr>
              <a:t>'	; AL = 01100001b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and al,11011111b	; AL = 01000001b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A4A6CEF8-3372-4E72-85E5-E23284FF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65" y="1797851"/>
            <a:ext cx="5772150" cy="8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Convert the character in AL to upper case.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Solution: Use the AND instruction to clear bit 5.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C3C2BF0-DE81-4F22-B0E0-BB2221305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(2 of 5)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6AEAB88F-05A8-4A46-9BF6-9540B6CB1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8C0BB1E-15EB-466D-9612-089351863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37DDCD-893A-45DD-8A48-D488AEB09A1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BFAB95E9-63F3-4C5E-86D3-28E144D0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25" y="2574471"/>
            <a:ext cx="6498771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al,6	; AL = 00000110b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or  al,00110000b	; AL = 00110110b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CAD63466-DA33-48DC-9FF7-D2B0025B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31471"/>
            <a:ext cx="5429250" cy="105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Convert a binary decimal byte into its equivalent ASCII decimal digit.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Solution: Use the OR instruction to set bits 4 and 5.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C886E418-D690-4391-AF48-7371A6AB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3603171"/>
            <a:ext cx="48577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ASCII digit '6' = 00110110b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0F121EA-127B-4F0A-B5A4-2ECC713FD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(3 of 5)</a:t>
            </a:r>
            <a:endParaRPr lang="en-US"/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9B64169F-284B-4A6C-9FBD-08BB578B6F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38B4C53D-1503-4E2F-AA9D-6DC27C4A0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254674-ECFC-461F-8719-8F90BCFDFBD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423CD102-BBFD-4D14-BA34-B402612D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9" y="2667000"/>
            <a:ext cx="6934524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ax,40h	; BIOS segment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ds,ax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bx,17h	; keyboard flag 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or BYTE PTR [bx],01000000b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CapsLock</a:t>
            </a:r>
            <a:r>
              <a:rPr lang="en-US" altLang="en-PK" sz="1350" b="1" dirty="0">
                <a:latin typeface="Courier New" panose="02070309020205020404" pitchFamily="49" charset="0"/>
              </a:rPr>
              <a:t> on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4D10A124-2399-44E8-91E1-F0329E35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09700"/>
            <a:ext cx="5772150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Turn on the keyboard CapsLock key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/>
              <a:t>Solution: Use the OR instruction to set bit 6 in the keyboard flag byte at 0040:0017h in the BIOS data area.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A7DD6CD9-DB16-4BD4-A3E6-7A3B99D0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9" y="4038601"/>
            <a:ext cx="5486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This code only runs in Real-address mode, and it does not work under Windows NT, 2000, or XP.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A528C6A-4DBC-45C6-8ABB-0C10A819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(4 of 5)</a:t>
            </a:r>
            <a:endParaRPr lang="en-US"/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1A6FDB60-BD6E-4F8E-BE9F-FF2C66811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7075F1AC-1D2C-4887-A3EF-D398F32F0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5572DA-EA0B-4556-A1A8-A933BDE7599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D21A17AB-A786-49D7-9B3B-D7DE35B4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2559102"/>
            <a:ext cx="6934524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ax,wordVal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and ax,1	; low bit set?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EvenValue</a:t>
            </a:r>
            <a:r>
              <a:rPr lang="en-US" altLang="en-PK" sz="1350" b="1" dirty="0">
                <a:latin typeface="Courier New" panose="02070309020205020404" pitchFamily="49" charset="0"/>
              </a:rPr>
              <a:t>	; jump if Zero flag set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FF44569B-EE8E-4EA2-A69F-1F0C8F88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301802"/>
            <a:ext cx="5429250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Jump to a label if an integer is even.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/>
              <a:t>Solution: AND the lowest bit with a 1. If the result is Zero, the number was even.</a:t>
            </a:r>
          </a:p>
        </p:txBody>
      </p:sp>
      <p:sp>
        <p:nvSpPr>
          <p:cNvPr id="18439" name="Text Box 5">
            <a:extLst>
              <a:ext uri="{FF2B5EF4-FFF2-40B4-BE49-F238E27FC236}">
                <a16:creationId xmlns:a16="http://schemas.microsoft.com/office/drawing/2014/main" id="{1B34F7F9-AC11-4A93-829B-9B829A7C2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3644952"/>
            <a:ext cx="54864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JZ (jump if Zero) is covered in Section 6.3.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E4EE291F-9763-48AF-A95A-2DDEF14A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76" y="4330752"/>
            <a:ext cx="5543550" cy="6924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Your turn: Write code that jumps to a label if an integer is negative.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7451E5F-79C9-4F45-AA4C-F2269347C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</a:t>
            </a:r>
            <a:r>
              <a:rPr lang="en-US" sz="1800"/>
              <a:t>  (5 of 5)</a:t>
            </a:r>
            <a:endParaRPr lang="en-US"/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0F5AFCFD-45FE-4588-A825-3737E074A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6396339-E52C-43D4-80D3-DA7C2B22A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052AD5-2D00-4E6F-A6FA-63DECDDFECE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5530CD29-0E7D-4513-8B11-C1595D2D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5" y="2745164"/>
            <a:ext cx="6079671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or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jnz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IsNotZero</a:t>
            </a:r>
            <a:r>
              <a:rPr lang="en-US" altLang="en-PK" sz="1350" b="1" dirty="0">
                <a:latin typeface="Courier New" panose="02070309020205020404" pitchFamily="49" charset="0"/>
              </a:rPr>
              <a:t>	; jump if not zero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7D5B4913-7DAE-4093-B262-D9C036BC1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87864"/>
            <a:ext cx="5429250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Task: Jump to a label if the value in AL is not zero.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/>
              <a:t>Solution: OR the byte with itself, then use the JNZ (jump if not zero) instruction.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E8BD6B45-14F3-4C71-93A3-CE1ECE24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4345364"/>
            <a:ext cx="5372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ORing any number with itself does not change its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61BB34E-13AE-4E49-9809-6FB7A7B21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TEST Instruction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801BF53-BC06-4685-B57F-7252B5D7B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Performs a nondestructive AND operation between each pair of matching bits in two operands</a:t>
            </a:r>
          </a:p>
          <a:p>
            <a:pPr eaLnBrk="1" hangingPunct="1"/>
            <a:r>
              <a:rPr lang="en-US" altLang="en-PK" sz="1500"/>
              <a:t>No operands are modified, but the Zero flag is affected.</a:t>
            </a:r>
          </a:p>
          <a:p>
            <a:pPr eaLnBrk="1" hangingPunct="1"/>
            <a:r>
              <a:rPr lang="en-US" altLang="en-PK" sz="1500"/>
              <a:t>Example: jump to a label if either bit 0 or bit 1 in AL is set.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875E3253-0A8A-43F8-8374-DC1DE6FC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1993096-8801-4FBF-A467-91A4DE3A0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7824C8-E764-485C-A3D1-789B5534024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0486" name="Text Box 8">
            <a:extLst>
              <a:ext uri="{FF2B5EF4-FFF2-40B4-BE49-F238E27FC236}">
                <a16:creationId xmlns:a16="http://schemas.microsoft.com/office/drawing/2014/main" id="{7E16C093-3C66-4BD1-A119-657A2F7C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3" y="3236671"/>
            <a:ext cx="2857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jnz  ValueFound</a:t>
            </a:r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2765143C-45DD-4CB2-85AC-59DA4F3C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76" y="2954606"/>
            <a:ext cx="5829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PK" sz="1500" dirty="0"/>
          </a:p>
          <a:p>
            <a:pPr eaLnBrk="1" hangingPunct="1"/>
            <a:endParaRPr lang="en-US" altLang="en-PK" sz="1500" dirty="0"/>
          </a:p>
          <a:p>
            <a:pPr eaLnBrk="1" hangingPunct="1"/>
            <a:endParaRPr lang="en-US" altLang="en-PK" sz="1500" dirty="0"/>
          </a:p>
          <a:p>
            <a:pPr eaLnBrk="1" hangingPunct="1"/>
            <a:endParaRPr lang="en-US" altLang="en-PK" sz="1500" dirty="0"/>
          </a:p>
          <a:p>
            <a:pPr eaLnBrk="1" hangingPunct="1"/>
            <a:r>
              <a:rPr lang="en-US" altLang="en-PK" sz="1500" dirty="0"/>
              <a:t>Example: jump to a label if neither bit 0 nor bit 1 in AL is set.</a:t>
            </a:r>
          </a:p>
        </p:txBody>
      </p:sp>
      <p:sp>
        <p:nvSpPr>
          <p:cNvPr id="20488" name="Text Box 10">
            <a:extLst>
              <a:ext uri="{FF2B5EF4-FFF2-40B4-BE49-F238E27FC236}">
                <a16:creationId xmlns:a16="http://schemas.microsoft.com/office/drawing/2014/main" id="{3AD7330D-2061-4209-9F9C-C0A67BCBF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3" y="4436821"/>
            <a:ext cx="2857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jz   ValueNotFound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>
            <a:extLst>
              <a:ext uri="{FF2B5EF4-FFF2-40B4-BE49-F238E27FC236}">
                <a16:creationId xmlns:a16="http://schemas.microsoft.com/office/drawing/2014/main" id="{9F9A2FAC-FD8A-45C1-BCA8-568F9C865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 Instruction </a:t>
            </a:r>
            <a:r>
              <a:rPr lang="en-US" sz="1800"/>
              <a:t> (1 of 3)</a:t>
            </a:r>
          </a:p>
        </p:txBody>
      </p:sp>
      <p:sp>
        <p:nvSpPr>
          <p:cNvPr id="21509" name="Rectangle 1027">
            <a:extLst>
              <a:ext uri="{FF2B5EF4-FFF2-40B4-BE49-F238E27FC236}">
                <a16:creationId xmlns:a16="http://schemas.microsoft.com/office/drawing/2014/main" id="{FCE135D8-608E-4F52-84B9-BC1A8D7DF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Compares the destination operand to the source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350" dirty="0">
                <a:solidFill>
                  <a:schemeClr val="tx1"/>
                </a:solidFill>
              </a:rPr>
              <a:t>Nondestructive subtraction of source from destination (destination operand is not changed)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Syntax: CMP </a:t>
            </a:r>
            <a:r>
              <a:rPr lang="en-US" altLang="en-PK" sz="1500" i="1" dirty="0">
                <a:solidFill>
                  <a:schemeClr val="tx1"/>
                </a:solidFill>
              </a:rPr>
              <a:t>destination,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Example: destination == source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2FBD594-91A7-4764-A510-957210B1B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5EAACB05-6A75-456E-B784-752D7FE7A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9E6197-E13E-4D9D-B215-110BDB07ABE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10" name="Text Box 1028">
            <a:extLst>
              <a:ext uri="{FF2B5EF4-FFF2-40B4-BE49-F238E27FC236}">
                <a16:creationId xmlns:a16="http://schemas.microsoft.com/office/drawing/2014/main" id="{C4B7D012-BA41-4872-AE84-016C36BC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410" y="3297375"/>
            <a:ext cx="57041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al,5	; Zero flag set</a:t>
            </a:r>
          </a:p>
        </p:txBody>
      </p:sp>
      <p:grpSp>
        <p:nvGrpSpPr>
          <p:cNvPr id="21511" name="Group 1033">
            <a:extLst>
              <a:ext uri="{FF2B5EF4-FFF2-40B4-BE49-F238E27FC236}">
                <a16:creationId xmlns:a16="http://schemas.microsoft.com/office/drawing/2014/main" id="{A8853D4B-E00A-4E2D-9CE4-A0638C44069D}"/>
              </a:ext>
            </a:extLst>
          </p:cNvPr>
          <p:cNvGrpSpPr>
            <a:grpSpLocks/>
          </p:cNvGrpSpPr>
          <p:nvPr/>
        </p:nvGrpSpPr>
        <p:grpSpPr bwMode="auto">
          <a:xfrm>
            <a:off x="644978" y="3983175"/>
            <a:ext cx="8191823" cy="1085850"/>
            <a:chOff x="432" y="2640"/>
            <a:chExt cx="4896" cy="912"/>
          </a:xfrm>
        </p:grpSpPr>
        <p:sp>
          <p:nvSpPr>
            <p:cNvPr id="21512" name="Rectangle 1029">
              <a:extLst>
                <a:ext uri="{FF2B5EF4-FFF2-40B4-BE49-F238E27FC236}">
                  <a16:creationId xmlns:a16="http://schemas.microsoft.com/office/drawing/2014/main" id="{33776F6B-FFEF-4864-BD89-369B5AAB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PK" sz="1500"/>
                <a:t>Example: destination &lt; source</a:t>
              </a:r>
            </a:p>
          </p:txBody>
        </p:sp>
        <p:sp>
          <p:nvSpPr>
            <p:cNvPr id="21513" name="Text Box 1031">
              <a:extLst>
                <a:ext uri="{FF2B5EF4-FFF2-40B4-BE49-F238E27FC236}">
                  <a16:creationId xmlns:a16="http://schemas.microsoft.com/office/drawing/2014/main" id="{3894FB6B-F67B-4CE4-A3E9-83D4DF417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024"/>
              <a:ext cx="384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32004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2004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al,4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al,5	; Carry flag set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D0FEACB-2961-4B63-AF2C-4020934B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 Instruction </a:t>
            </a:r>
            <a:r>
              <a:rPr lang="en-US" sz="1800"/>
              <a:t> (2 of 3)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18EB409-24D7-4DAE-B0AF-1339CCAF9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Example: destination &gt; source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2B999981-F817-4403-BC5F-DD8CE7C77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5D1302B6-28EC-4C66-8D05-875458358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24C33F-73F2-4ACF-8F48-B00E5039DA3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8336F4D8-D9C3-435F-9537-3E8DEFC9D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4" y="2800350"/>
            <a:ext cx="557348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al,5	; ZF = 0, CF = 0</a:t>
            </a: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359CF138-CD0F-4FC8-8CDF-4DB66149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614" y="3657600"/>
            <a:ext cx="4229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500"/>
              <a:t>(both the Zero and Carry flags are clear)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15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09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A8F3E3A-F541-4FE3-996B-0DD339B50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CMP Instruction </a:t>
            </a:r>
            <a:r>
              <a:rPr lang="en-US" sz="1800"/>
              <a:t> (3 of 3)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9600DB1-2837-491B-A81A-4D1D6745C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Example: destination &gt; source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BD620E12-E6C0-4462-BA68-0A2A1F749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79A7B15E-28B1-4C99-AEAC-63E0076DB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1BF4DB-B6C3-41BE-91DF-C077DBE4EBA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459BA9BA-90BC-474A-ACFB-4185E9ADA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7" y="2560553"/>
            <a:ext cx="693964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al,-2	; Sign flag == Overflow flag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B90EA9C6-D5CF-4368-85E4-562899C9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48" y="1303253"/>
            <a:ext cx="53149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comparisons shown here are performed with signed integers.</a:t>
            </a:r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BD842089-0A2E-4E73-A9C3-DCDCB26A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3417803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500"/>
              <a:t>Example: destination &lt; source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739F96FF-B5FC-45D4-BDC2-B88118EE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8" y="3760703"/>
            <a:ext cx="742950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2743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al,5	; Sign flag </a:t>
            </a:r>
            <a:r>
              <a:rPr lang="en-US" altLang="en-PK" sz="1350" b="1" dirty="0">
                <a:latin typeface="Courier New" panose="02070309020205020404" pitchFamily="49" charset="0"/>
                <a:sym typeface="Symbol" panose="05050102010706020507" pitchFamily="18" charset="2"/>
              </a:rPr>
              <a:t>!=</a:t>
            </a:r>
            <a:r>
              <a:rPr lang="en-US" altLang="en-PK" sz="1350" b="1" dirty="0">
                <a:latin typeface="Courier New" panose="02070309020205020404" pitchFamily="49" charset="0"/>
              </a:rPr>
              <a:t> Overflow flag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68BD9EB-CCC5-4FCC-B4A7-8406EE59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AC9D9FA-056C-476C-BE4A-35C171AAA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E896E51D-5D8D-4969-979E-CE394867B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0406BB5F-A5A9-40D7-896C-6844CC8C2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96FE1A-699F-473A-9C1D-9367C30D1BE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03C589D-6DEC-4F78-BD24-C22432330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Jumps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2C2F4F0-A06D-459D-89E1-A1876F788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457" y="16883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2100" dirty="0"/>
              <a:t>Jumps Based On . . .</a:t>
            </a:r>
          </a:p>
          <a:p>
            <a:pPr lvl="1" eaLnBrk="1" hangingPunct="1"/>
            <a:r>
              <a:rPr lang="en-US" altLang="en-PK" sz="1950" dirty="0"/>
              <a:t>Specific flags</a:t>
            </a:r>
          </a:p>
          <a:p>
            <a:pPr lvl="1" eaLnBrk="1" hangingPunct="1"/>
            <a:r>
              <a:rPr lang="en-US" altLang="en-PK" sz="1950" dirty="0"/>
              <a:t>Equality</a:t>
            </a:r>
          </a:p>
          <a:p>
            <a:pPr lvl="1" eaLnBrk="1" hangingPunct="1"/>
            <a:r>
              <a:rPr lang="en-US" altLang="en-PK" sz="1950" dirty="0"/>
              <a:t>Unsigned comparisons</a:t>
            </a:r>
          </a:p>
          <a:p>
            <a:pPr lvl="1" eaLnBrk="1" hangingPunct="1"/>
            <a:r>
              <a:rPr lang="en-US" altLang="en-PK" sz="1950" dirty="0"/>
              <a:t>Signed Comparisons</a:t>
            </a:r>
          </a:p>
          <a:p>
            <a:pPr eaLnBrk="1" hangingPunct="1"/>
            <a:r>
              <a:rPr lang="en-US" altLang="en-PK" sz="2100" dirty="0"/>
              <a:t>Applications</a:t>
            </a:r>
          </a:p>
          <a:p>
            <a:pPr eaLnBrk="1" hangingPunct="1"/>
            <a:r>
              <a:rPr lang="en-US" altLang="en-PK" sz="2100" dirty="0"/>
              <a:t>Encrypting a String</a:t>
            </a:r>
          </a:p>
          <a:p>
            <a:pPr eaLnBrk="1" hangingPunct="1"/>
            <a:r>
              <a:rPr lang="en-US" altLang="en-PK" sz="2100" dirty="0"/>
              <a:t>Bit Test (BT) Instruction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BE48E8C3-101E-4039-B805-1F41269AD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F9EB9123-3C8B-4A13-8F25-AAB39739F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58C240-922A-46F7-AEEA-51332E1194D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710EF3AE-6572-4CB2-98E6-C41A08EDA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</a:t>
            </a:r>
            <a:r>
              <a:rPr lang="en-US" sz="2100" i="1"/>
              <a:t>cond</a:t>
            </a:r>
            <a:r>
              <a:rPr lang="en-US"/>
              <a:t> Instruction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5F65CC5-D36E-48C2-B9A3-8801136C4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943" y="145146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A conditional jump instruction branches to a label when specific register or flag conditions are met</a:t>
            </a:r>
          </a:p>
          <a:p>
            <a:pPr lvl="1" eaLnBrk="1" hangingPunct="1">
              <a:buFontTx/>
              <a:buNone/>
            </a:pPr>
            <a:endParaRPr lang="en-US" altLang="en-PK" dirty="0"/>
          </a:p>
          <a:p>
            <a:pPr eaLnBrk="1" hangingPunct="1"/>
            <a:r>
              <a:rPr lang="en-US" altLang="en-PK" dirty="0"/>
              <a:t>Specific jumps: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JB, JC - jump to a label if the Carry flag is set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JE, JZ - jump to a label if the Zero flag is set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JS - jump to a label if the Sign flag is set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JNE, JNZ - jump to a label if the Zero flag is clear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JECXZ - jump to a label if ECX = 0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EFC5C4E5-3442-47D9-BD5E-3CE037B6C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4C42DB25-4897-4694-BF00-C7760EF86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452293-C9E2-48DB-B888-98EC6B64CDA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AE65278D-6691-433B-92D9-5E2014CBE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</a:t>
            </a:r>
            <a:r>
              <a:rPr lang="en-US" sz="2100" i="1"/>
              <a:t>cond</a:t>
            </a:r>
            <a:r>
              <a:rPr lang="en-US"/>
              <a:t> Ranges</a:t>
            </a:r>
          </a:p>
        </p:txBody>
      </p:sp>
      <p:sp>
        <p:nvSpPr>
          <p:cNvPr id="27653" name="Rectangle 1027">
            <a:extLst>
              <a:ext uri="{FF2B5EF4-FFF2-40B4-BE49-F238E27FC236}">
                <a16:creationId xmlns:a16="http://schemas.microsoft.com/office/drawing/2014/main" id="{6DD14FF3-40BD-467D-9CAD-310E94C72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Prior to the 386:</a:t>
            </a:r>
          </a:p>
          <a:p>
            <a:pPr lvl="1" eaLnBrk="1" hangingPunct="1"/>
            <a:r>
              <a:rPr lang="en-US" altLang="en-PK"/>
              <a:t>jump must be within –128 to +127 bytes from current location counter</a:t>
            </a:r>
          </a:p>
          <a:p>
            <a:pPr eaLnBrk="1" hangingPunct="1"/>
            <a:r>
              <a:rPr lang="en-US" altLang="en-PK"/>
              <a:t>x86 processors:</a:t>
            </a:r>
          </a:p>
          <a:p>
            <a:pPr lvl="1" eaLnBrk="1" hangingPunct="1"/>
            <a:r>
              <a:rPr lang="en-US" altLang="en-PK"/>
              <a:t>32-bit offset permits jump anywhere in memory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2CD0BE64-379E-4408-866D-244ED3CB6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F8D14AE6-52AC-4FF5-BD2B-E79D59522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9A77FA-9569-4FAE-A363-4A2507EFD9A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47F8FD1-8665-4E0A-B6F4-FAC045427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Specific Flags</a:t>
            </a: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FD4406CB-5523-49B8-A240-9D2A4EAFC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4C8DA45-63DC-4553-9EC1-78ECE8F11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9AF7DC-21EC-4BD7-B281-901C2121BC1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8677" name="Picture 3">
            <a:extLst>
              <a:ext uri="{FF2B5EF4-FFF2-40B4-BE49-F238E27FC236}">
                <a16:creationId xmlns:a16="http://schemas.microsoft.com/office/drawing/2014/main" id="{7FB40573-0EF7-41BD-B001-12C2EE1E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11" y="1900244"/>
            <a:ext cx="411480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013AD5D-DB3A-4283-88DF-E7698845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Equality</a:t>
            </a: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D715BFB4-C34D-4043-8BAA-ACDACEE29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E74D9A9-9E31-4EC4-8BC8-323A2C632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03D524-361D-4EB0-AB6C-CAD7485C248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B6B1D031-68B5-4586-A7E2-FEEFC0D3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83972"/>
            <a:ext cx="50720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842359F-E9FE-408B-97F2-8A27E5869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Unsigned Comparisons</a:t>
            </a:r>
          </a:p>
        </p:txBody>
      </p:sp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6191FF82-5CC2-4BF5-A9DF-EAAC76D0BF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1932C49-A974-4DD1-A19D-7F7683D5C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0FDCFE-48CF-4EA0-BB07-589DA021B27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F2BA38CB-2892-4D5F-8163-595A7FD1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10028"/>
            <a:ext cx="5029200" cy="246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CFAE40D-FEDD-4822-A23F-CB483E9C1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Jumps Based on Signed Comparisons</a:t>
            </a:r>
          </a:p>
        </p:txBody>
      </p:sp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DA271CC0-AEC3-4971-9867-80AC6B2E3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A4F09EF-7426-4017-92FD-C4629F23DE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0BC526-9EE3-474C-B3C2-CB7D26C37ED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C9837F42-165D-446B-9432-452C596C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386215"/>
            <a:ext cx="5086350" cy="248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63D289-8E40-4FCA-8E04-BA5573489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(1 of 5)</a:t>
            </a:r>
          </a:p>
        </p:txBody>
      </p:sp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C8D118D9-7306-4AF2-AFC3-0495C21FB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09C25BA-0485-4ADE-96DB-E1CA7E285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376773-DD8D-42F6-8C34-2AB7B142D49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95945DD-B0B8-4892-80D5-E938107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776" y="2391000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ja  Larger</a:t>
            </a: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EEBC7333-E516-4FE3-ACA4-FC5249A1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533751"/>
            <a:ext cx="5772150" cy="76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Task: Jump to a label if unsigned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Solution: Use CMP, followed by JA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90AF189F-CFE3-4450-8089-2F137545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776" y="4162650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jg  Greater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874F0499-96E0-4AE1-BF0B-31E60383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3305400"/>
            <a:ext cx="5772150" cy="74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Task: Jump to a label if signed EAX is greater than EBX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Solution: Use CMP, followed by JG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5F39D2-4DB7-46BF-B7D3-866BABC01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6E21D2C-EBD4-446A-A1BF-6F1FEFB6F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AC1E4748-3FB6-47FF-9E24-42CB590DE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5169311-D765-4F7B-92BC-04237627B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76B2F1-B955-4D32-A3E4-C9917A6C5FE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CC25EA9-8127-4CA2-B660-84C80BC08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(2 of 5)</a:t>
            </a: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D05115FA-53B1-4715-AA8D-CD77DC5F8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2946B4EA-CB93-4D8B-B04C-123F212C7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0A257-9DAD-45FD-B667-A4DFA3C6BE7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33797" name="Group 10">
            <a:extLst>
              <a:ext uri="{FF2B5EF4-FFF2-40B4-BE49-F238E27FC236}">
                <a16:creationId xmlns:a16="http://schemas.microsoft.com/office/drawing/2014/main" id="{91E51CFD-4056-4F3E-8078-4C83356A3BBD}"/>
              </a:ext>
            </a:extLst>
          </p:cNvPr>
          <p:cNvGrpSpPr>
            <a:grpSpLocks/>
          </p:cNvGrpSpPr>
          <p:nvPr/>
        </p:nvGrpSpPr>
        <p:grpSpPr bwMode="auto">
          <a:xfrm>
            <a:off x="514349" y="1504950"/>
            <a:ext cx="7573736" cy="1200150"/>
            <a:chOff x="432" y="816"/>
            <a:chExt cx="4848" cy="1008"/>
          </a:xfrm>
        </p:grpSpPr>
        <p:sp>
          <p:nvSpPr>
            <p:cNvPr id="33801" name="Text Box 4">
              <a:extLst>
                <a:ext uri="{FF2B5EF4-FFF2-40B4-BE49-F238E27FC236}">
                  <a16:creationId xmlns:a16="http://schemas.microsoft.com/office/drawing/2014/main" id="{40D63A35-6917-4CDA-AE57-620399AD5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9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222885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222885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222885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jbe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L1	; below or equal</a:t>
              </a:r>
            </a:p>
          </p:txBody>
        </p:sp>
        <p:sp>
          <p:nvSpPr>
            <p:cNvPr id="33802" name="Text Box 5">
              <a:extLst>
                <a:ext uri="{FF2B5EF4-FFF2-40B4-BE49-F238E27FC236}">
                  <a16:creationId xmlns:a16="http://schemas.microsoft.com/office/drawing/2014/main" id="{29ABFDAC-5C38-4D42-9773-1CA638BA4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/>
                <a:t>Jump to label L1 if </a:t>
              </a:r>
              <a:r>
                <a:rPr lang="en-US" altLang="en-PK" sz="1575">
                  <a:solidFill>
                    <a:schemeClr val="tx2"/>
                  </a:solidFill>
                </a:rPr>
                <a:t>unsigned</a:t>
              </a:r>
              <a:r>
                <a:rPr lang="en-US" altLang="en-PK" sz="1575"/>
                <a:t> EAX is less than or equal to Val1</a:t>
              </a:r>
            </a:p>
          </p:txBody>
        </p:sp>
      </p:grpSp>
      <p:grpSp>
        <p:nvGrpSpPr>
          <p:cNvPr id="104457" name="Group 9">
            <a:extLst>
              <a:ext uri="{FF2B5EF4-FFF2-40B4-BE49-F238E27FC236}">
                <a16:creationId xmlns:a16="http://schemas.microsoft.com/office/drawing/2014/main" id="{63EA2925-3B3D-4F96-8171-5F8598E5A62C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3231357"/>
            <a:ext cx="7249886" cy="1188244"/>
            <a:chOff x="384" y="2266"/>
            <a:chExt cx="4848" cy="998"/>
          </a:xfrm>
        </p:grpSpPr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4493EC94-D830-410F-8AF9-885FB4BA8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30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cmp eax,Val1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jle L1</a:t>
              </a:r>
            </a:p>
          </p:txBody>
        </p:sp>
        <p:sp>
          <p:nvSpPr>
            <p:cNvPr id="33800" name="Text Box 8">
              <a:extLst>
                <a:ext uri="{FF2B5EF4-FFF2-40B4-BE49-F238E27FC236}">
                  <a16:creationId xmlns:a16="http://schemas.microsoft.com/office/drawing/2014/main" id="{DCFEC6FE-B76B-426B-80F3-64C1D70A9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6"/>
              <a:ext cx="484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/>
                <a:t>Jump to label L1 if </a:t>
              </a:r>
              <a:r>
                <a:rPr lang="en-US" altLang="en-PK" sz="1575">
                  <a:solidFill>
                    <a:schemeClr val="tx2"/>
                  </a:solidFill>
                </a:rPr>
                <a:t>signed</a:t>
              </a:r>
              <a:r>
                <a:rPr lang="en-US" altLang="en-PK" sz="1575"/>
                <a:t> EAX is less than or equal to Val1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EF49FA-773F-4A43-8B79-8CED71295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(3 of 5)</a:t>
            </a:r>
          </a:p>
        </p:txBody>
      </p:sp>
      <p:sp>
        <p:nvSpPr>
          <p:cNvPr id="34818" name="Footer Placeholder 2">
            <a:extLst>
              <a:ext uri="{FF2B5EF4-FFF2-40B4-BE49-F238E27FC236}">
                <a16:creationId xmlns:a16="http://schemas.microsoft.com/office/drawing/2014/main" id="{22CB3BD3-982F-42BB-A0A4-DA7DFBCB9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3155606-9B06-43B9-B591-D17269E4E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20427-DF78-4D85-A231-8541253139A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34821" name="Group 8">
            <a:extLst>
              <a:ext uri="{FF2B5EF4-FFF2-40B4-BE49-F238E27FC236}">
                <a16:creationId xmlns:a16="http://schemas.microsoft.com/office/drawing/2014/main" id="{5D1EADEF-1E38-4847-9E94-A94C78868E66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1317172"/>
            <a:ext cx="5772150" cy="1885950"/>
            <a:chOff x="432" y="576"/>
            <a:chExt cx="4848" cy="1584"/>
          </a:xfrm>
        </p:grpSpPr>
        <p:sp>
          <p:nvSpPr>
            <p:cNvPr id="34825" name="Text Box 3">
              <a:extLst>
                <a:ext uri="{FF2B5EF4-FFF2-40B4-BE49-F238E27FC236}">
                  <a16:creationId xmlns:a16="http://schemas.microsoft.com/office/drawing/2014/main" id="{958307FA-B2DD-4574-8B06-2E59A9CF5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Large,bx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cmp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ax,bx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jna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Large,ax</a:t>
              </a:r>
              <a:endParaRPr lang="en-US" altLang="en-PK" sz="1350" b="1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34826" name="Text Box 4">
              <a:extLst>
                <a:ext uri="{FF2B5EF4-FFF2-40B4-BE49-F238E27FC236}">
                  <a16:creationId xmlns:a16="http://schemas.microsoft.com/office/drawing/2014/main" id="{E87734F1-329C-4E6F-8F2D-0C52C1760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 dirty="0"/>
                <a:t>Compare unsigned AX to BX, and copy the larger of the two into a variable named Large</a:t>
              </a:r>
            </a:p>
          </p:txBody>
        </p:sp>
      </p:grpSp>
      <p:grpSp>
        <p:nvGrpSpPr>
          <p:cNvPr id="105481" name="Group 9">
            <a:extLst>
              <a:ext uri="{FF2B5EF4-FFF2-40B4-BE49-F238E27FC236}">
                <a16:creationId xmlns:a16="http://schemas.microsoft.com/office/drawing/2014/main" id="{255D2AE6-286D-4BE5-8BCB-BEF3D09E182A}"/>
              </a:ext>
            </a:extLst>
          </p:cNvPr>
          <p:cNvGrpSpPr>
            <a:grpSpLocks/>
          </p:cNvGrpSpPr>
          <p:nvPr/>
        </p:nvGrpSpPr>
        <p:grpSpPr bwMode="auto">
          <a:xfrm>
            <a:off x="514349" y="3374572"/>
            <a:ext cx="5772150" cy="1943100"/>
            <a:chOff x="480" y="2304"/>
            <a:chExt cx="4848" cy="1632"/>
          </a:xfrm>
        </p:grpSpPr>
        <p:sp>
          <p:nvSpPr>
            <p:cNvPr id="34823" name="Text Box 6">
              <a:extLst>
                <a:ext uri="{FF2B5EF4-FFF2-40B4-BE49-F238E27FC236}">
                  <a16:creationId xmlns:a16="http://schemas.microsoft.com/office/drawing/2014/main" id="{683F92B2-79FA-440C-98FC-23CE92385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457200" algn="l"/>
                  <a:tab pos="41148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Small,ax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cmp bx,ax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jnl Next</a:t>
              </a:r>
            </a:p>
            <a:p>
              <a:pPr lvl="1"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Small,bx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7F423A06-A838-4285-9E1C-D0AAC185F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</a:pPr>
              <a:r>
                <a:rPr lang="en-US" altLang="en-PK" sz="1575" dirty="0"/>
                <a:t>Compare signed AX to BX, and copy the smaller of the two into a variable named Small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E55C9E1-565C-4CA3-93F9-0E298822A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(4 of 5)</a:t>
            </a:r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C9384040-191E-4BE8-A907-96107E075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DD11D89A-5B62-47D3-B540-74E5DCDDD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43A146-DEB9-4F6A-8B47-04C09D8F0B4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432F0982-0C5F-4B49-98B8-A23D0876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2194552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WORD PTR [esi],0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je  L1</a:t>
            </a: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6BE6DD78-F48F-4A7D-998D-E005334F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50875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Jump to label L1 if the memory word pointed to by ESI equals Zero</a:t>
            </a:r>
            <a:endParaRPr lang="en-US" altLang="en-PK" sz="1575">
              <a:solidFill>
                <a:schemeClr val="tx2"/>
              </a:solidFill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B47872C9-84AC-42F8-803D-ED407FB39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3851902"/>
            <a:ext cx="365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test DWORD PTR [edi],1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jz   L2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CA10E632-2045-4AFB-8EAC-23DA5C51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10895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Jump to label L2 if the doubleword in memory pointed to by EDI is even</a:t>
            </a:r>
            <a:endParaRPr lang="en-US" altLang="en-PK" sz="1575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61483BF-0B25-4990-9A43-6D380C16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 </a:t>
            </a:r>
            <a:r>
              <a:rPr lang="en-US" sz="1800"/>
              <a:t> (5 of 5)</a:t>
            </a:r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0C594393-AE11-4B06-AEF2-B9C515DE5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4ED3F6A-ABD5-496B-AEFE-28DF07FBF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727385-4A66-4233-8A1F-8E4F9D79668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91E38C2E-F607-4950-8FEF-C76B0E6DE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8" y="3362550"/>
            <a:ext cx="657497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and al,00001011b	; clear unwanted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al,00001011b	; check remaining bits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je  L1	; all set? jump to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A61DF808-A1E9-4DAF-810E-B301DF4A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105250"/>
            <a:ext cx="6991674" cy="108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 dirty="0"/>
              <a:t>Task: Jump to label L1 if bits 0, 1, and 3 in AL are </a:t>
            </a:r>
            <a:r>
              <a:rPr lang="en-US" altLang="en-PK" sz="1575" dirty="0">
                <a:solidFill>
                  <a:schemeClr val="tx2"/>
                </a:solidFill>
              </a:rPr>
              <a:t>all set</a:t>
            </a:r>
            <a:r>
              <a:rPr lang="en-US" altLang="en-PK" sz="1575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PK" sz="1575" dirty="0"/>
              <a:t>Solution: Clear all bits except bits 0, 1,and 3. Then compare the result with 00001011 binary.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06269E2-09AB-4D28-BA24-DDEBE7189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B8FC4DF0-5982-4C19-A0F5-079BFC611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883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L1 if either bit 4, 5, or 6 is set in the BL register.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L1 if bits 4, 5, and 6 are all set in the BL register.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L2 if AL has even parity.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L3 if EAX is negative.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Write code that jumps to label L4 if the expression (EBX – ECX) is greater than zero.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2E6CAF1C-C082-4C44-BF0E-A2896CF47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82E91ECA-9B7E-4D81-AFD2-6FDF142D2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237E88-6F92-40F5-A92C-2FAFB662BDD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C969C50-6242-48DC-A96E-A6ACDD81F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Encrypting a String</a:t>
            </a:r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44D27E7F-8B73-465E-A5A0-2D0388DEC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3F9B3E5E-5D82-447C-9B1D-4F4AF0F50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B61471-55A5-4878-853A-EB30BBAFA69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8917" name="Text Box 3">
            <a:extLst>
              <a:ext uri="{FF2B5EF4-FFF2-40B4-BE49-F238E27FC236}">
                <a16:creationId xmlns:a16="http://schemas.microsoft.com/office/drawing/2014/main" id="{B71C9889-3D59-42F3-AFF4-FA1414CA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8" y="2105250"/>
            <a:ext cx="73914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KEY = 70	; can be any byte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BUFMAX = 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buffer  BYTE BUFMAX+1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bufSize</a:t>
            </a:r>
            <a:r>
              <a:rPr lang="en-US" altLang="en-PK" sz="1350" b="1" dirty="0">
                <a:latin typeface="Courier New" panose="02070309020205020404" pitchFamily="49" charset="0"/>
              </a:rPr>
              <a:t> DWORD BUFMAX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ecx,bufSize</a:t>
            </a:r>
            <a:r>
              <a:rPr lang="en-US" altLang="en-PK" sz="1350" b="1" dirty="0">
                <a:latin typeface="Courier New" panose="02070309020205020404" pitchFamily="49" charset="0"/>
              </a:rPr>
              <a:t>	; loop counter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esi,0	; index 0 in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xor</a:t>
            </a:r>
            <a:r>
              <a:rPr lang="en-US" altLang="en-PK" sz="1350" b="1" dirty="0">
                <a:latin typeface="Courier New" panose="02070309020205020404" pitchFamily="49" charset="0"/>
              </a:rPr>
              <a:t> buffer[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],KEY	; translate a byte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	; point to next byte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loop L1</a:t>
            </a:r>
          </a:p>
        </p:txBody>
      </p:sp>
      <p:sp>
        <p:nvSpPr>
          <p:cNvPr id="38918" name="Text Box 4">
            <a:extLst>
              <a:ext uri="{FF2B5EF4-FFF2-40B4-BE49-F238E27FC236}">
                <a16:creationId xmlns:a16="http://schemas.microsoft.com/office/drawing/2014/main" id="{445D2E4B-1A2C-4F1D-A57A-C8B36C68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05151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following loop uses the XOR instruction to transform every character in a string into a new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D5A3DC9-3AA3-468E-A1D9-8C0156383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String Encryption Program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9E5CC06-AA93-49F3-AD5A-298282616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150607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Tasks:</a:t>
            </a:r>
          </a:p>
          <a:p>
            <a:pPr lvl="1" eaLnBrk="1" hangingPunct="1"/>
            <a:r>
              <a:rPr lang="en-US" altLang="en-PK" dirty="0"/>
              <a:t>Input a message (string) from the user</a:t>
            </a:r>
          </a:p>
          <a:p>
            <a:pPr lvl="1" eaLnBrk="1" hangingPunct="1"/>
            <a:r>
              <a:rPr lang="en-US" altLang="en-PK" dirty="0"/>
              <a:t>Encrypt the message</a:t>
            </a:r>
          </a:p>
          <a:p>
            <a:pPr lvl="1" eaLnBrk="1" hangingPunct="1"/>
            <a:r>
              <a:rPr lang="en-US" altLang="en-PK" dirty="0"/>
              <a:t>Display the encrypted message</a:t>
            </a:r>
          </a:p>
          <a:p>
            <a:pPr lvl="1" eaLnBrk="1" hangingPunct="1"/>
            <a:r>
              <a:rPr lang="en-US" altLang="en-PK" dirty="0"/>
              <a:t>Decrypt the message</a:t>
            </a:r>
          </a:p>
          <a:p>
            <a:pPr lvl="1" eaLnBrk="1" hangingPunct="1"/>
            <a:r>
              <a:rPr lang="en-US" altLang="en-PK" dirty="0"/>
              <a:t>Display the decrypted message</a:t>
            </a:r>
          </a:p>
        </p:txBody>
      </p:sp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5212E635-2659-4211-98CF-26D4B6646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61F21D08-E139-4082-A2C0-BF8925EE1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E997B1-BB7F-4900-B170-947A5154FFD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7C06721E-676F-46FC-B527-A3008DDF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692481"/>
            <a:ext cx="5886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View the </a:t>
            </a:r>
            <a:r>
              <a:rPr lang="en-US" altLang="en-PK" sz="1575">
                <a:hlinkClick r:id="rId2"/>
              </a:rPr>
              <a:t>Encrypt.asm</a:t>
            </a:r>
            <a:r>
              <a:rPr lang="en-US" altLang="en-PK" sz="1575"/>
              <a:t> program's source code. Sample output:</a:t>
            </a:r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579C300E-909F-4BB3-95FC-D816923E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4131821"/>
            <a:ext cx="4114800" cy="9925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Enter the plain text: Attack at dawn.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Cipher text: «¢¢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Äîä</a:t>
            </a:r>
            <a:r>
              <a:rPr lang="en-US" altLang="en-PK" sz="1275" b="1" dirty="0">
                <a:latin typeface="Courier New" panose="02070309020205020404" pitchFamily="49" charset="0"/>
              </a:rPr>
              <a:t>-Ä¢-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ïÄÿü</a:t>
            </a:r>
            <a:r>
              <a:rPr lang="en-US" altLang="en-PK" sz="1275" b="1" dirty="0">
                <a:latin typeface="Courier New" panose="02070309020205020404" pitchFamily="49" charset="0"/>
              </a:rPr>
              <a:t>-Gs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Decrypted: Attack at dawn.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6BDBE38-04FD-4D93-AE5C-30C9DDD7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BT (Bit Test) Instruction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8F38ECE-E938-4076-8975-EC2BAFC73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 dirty="0">
                <a:solidFill>
                  <a:schemeClr val="tx1"/>
                </a:solidFill>
              </a:rPr>
              <a:t>Copies bit </a:t>
            </a:r>
            <a:r>
              <a:rPr lang="en-US" altLang="en-PK" i="1" dirty="0">
                <a:solidFill>
                  <a:schemeClr val="tx1"/>
                </a:solidFill>
              </a:rPr>
              <a:t>n</a:t>
            </a:r>
            <a:r>
              <a:rPr lang="en-US" altLang="en-PK" dirty="0">
                <a:solidFill>
                  <a:schemeClr val="tx1"/>
                </a:solidFill>
              </a:rPr>
              <a:t> from an operand into the Carry flag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 dirty="0">
                <a:solidFill>
                  <a:schemeClr val="tx1"/>
                </a:solidFill>
              </a:rPr>
              <a:t>Syntax: BT </a:t>
            </a:r>
            <a:r>
              <a:rPr lang="en-US" altLang="en-PK" i="1" dirty="0" err="1">
                <a:solidFill>
                  <a:schemeClr val="tx1"/>
                </a:solidFill>
              </a:rPr>
              <a:t>bitBase</a:t>
            </a:r>
            <a:r>
              <a:rPr lang="en-US" altLang="en-PK" i="1" dirty="0">
                <a:solidFill>
                  <a:schemeClr val="tx1"/>
                </a:solidFill>
              </a:rPr>
              <a:t>, 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PK" sz="1800" dirty="0" err="1">
                <a:solidFill>
                  <a:schemeClr val="tx1"/>
                </a:solidFill>
              </a:rPr>
              <a:t>bitBase</a:t>
            </a:r>
            <a:r>
              <a:rPr lang="en-US" altLang="en-PK" sz="1800" dirty="0">
                <a:solidFill>
                  <a:schemeClr val="tx1"/>
                </a:solidFill>
              </a:rPr>
              <a:t> may be </a:t>
            </a:r>
            <a:r>
              <a:rPr lang="en-US" altLang="en-PK" sz="1800" i="1" dirty="0">
                <a:solidFill>
                  <a:schemeClr val="tx1"/>
                </a:solidFill>
              </a:rPr>
              <a:t>r/m16</a:t>
            </a:r>
            <a:r>
              <a:rPr lang="en-US" altLang="en-PK" sz="1800" dirty="0">
                <a:solidFill>
                  <a:schemeClr val="tx1"/>
                </a:solidFill>
              </a:rPr>
              <a:t> or </a:t>
            </a:r>
            <a:r>
              <a:rPr lang="en-US" altLang="en-PK" sz="1800" i="1" dirty="0">
                <a:solidFill>
                  <a:schemeClr val="tx1"/>
                </a:solidFill>
              </a:rPr>
              <a:t>r/m32</a:t>
            </a:r>
            <a:endParaRPr lang="en-US" altLang="en-PK" sz="1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PK" sz="1800" dirty="0">
                <a:solidFill>
                  <a:schemeClr val="tx1"/>
                </a:solidFill>
              </a:rPr>
              <a:t>n may be </a:t>
            </a:r>
            <a:r>
              <a:rPr lang="en-US" altLang="en-PK" sz="1800" i="1" dirty="0">
                <a:solidFill>
                  <a:schemeClr val="tx1"/>
                </a:solidFill>
              </a:rPr>
              <a:t>r16, r32</a:t>
            </a:r>
            <a:r>
              <a:rPr lang="en-US" altLang="en-PK" sz="1800" dirty="0">
                <a:solidFill>
                  <a:schemeClr val="tx1"/>
                </a:solidFill>
              </a:rPr>
              <a:t>, or </a:t>
            </a:r>
            <a:r>
              <a:rPr lang="en-US" altLang="en-PK" sz="1800" i="1" dirty="0">
                <a:solidFill>
                  <a:schemeClr val="tx1"/>
                </a:solidFill>
              </a:rPr>
              <a:t>imm8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PK" dirty="0">
                <a:solidFill>
                  <a:schemeClr val="tx1"/>
                </a:solidFill>
              </a:rPr>
              <a:t>Example: jump to label L1 if bit 9 is set in the AX register:</a:t>
            </a:r>
          </a:p>
        </p:txBody>
      </p:sp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0504F4EF-C92F-42D4-97A0-AF3C1A2DB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FEDDBB4A-2DB5-4D7E-BF31-BE9A58054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E3D9FA-B69F-430A-B1EF-63738BFDAB1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F7B5050F-8A4B-41E7-B2AA-7EFA193F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34" y="4308352"/>
            <a:ext cx="5472793" cy="5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32004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bt</a:t>
            </a:r>
            <a:r>
              <a:rPr lang="en-US" altLang="en-PK" sz="1350" b="1" dirty="0">
                <a:latin typeface="Courier New" panose="02070309020205020404" pitchFamily="49" charset="0"/>
              </a:rPr>
              <a:t> AX,9	; CF = bit 9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jc</a:t>
            </a:r>
            <a:r>
              <a:rPr lang="en-US" altLang="en-PK" sz="1350" b="1" dirty="0">
                <a:latin typeface="Courier New" panose="02070309020205020404" pitchFamily="49" charset="0"/>
              </a:rPr>
              <a:t> L1	; jump if Carry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C20937F-FA23-4433-82EC-7048D2886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5D225942-2872-4336-A7EE-4DC26A570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84EC45FC-D54D-4587-90A6-D390B317CF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E277CB99-4333-4547-93EA-B50A9F01D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E01DB3-DFCC-4249-AC3C-E6646030824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6024B96-067F-4A91-BD86-BF3F37FC0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Loop Instructions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215F826C-0F4F-428B-B207-F8B6528BC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LOOPZ and LOOPE</a:t>
            </a:r>
          </a:p>
          <a:p>
            <a:pPr eaLnBrk="1" hangingPunct="1"/>
            <a:r>
              <a:rPr lang="en-US" altLang="en-PK"/>
              <a:t>LOOPNZ and LOOPNE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8E8C45D5-B479-4AD5-9666-F0D6037B5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17BBC744-A32C-4566-8F74-33189E32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9BA998-1AA6-473F-B598-C3A7969DD28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>
            <a:extLst>
              <a:ext uri="{FF2B5EF4-FFF2-40B4-BE49-F238E27FC236}">
                <a16:creationId xmlns:a16="http://schemas.microsoft.com/office/drawing/2014/main" id="{88B0A1D7-FD8B-4933-AFD6-C6D55DCA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4687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Boolean and Comparison Instructions</a:t>
            </a:r>
          </a:p>
        </p:txBody>
      </p:sp>
      <p:sp>
        <p:nvSpPr>
          <p:cNvPr id="7173" name="Rectangle 1027">
            <a:extLst>
              <a:ext uri="{FF2B5EF4-FFF2-40B4-BE49-F238E27FC236}">
                <a16:creationId xmlns:a16="http://schemas.microsoft.com/office/drawing/2014/main" id="{F7A05A37-9909-4488-899D-86AA90033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754600"/>
            <a:ext cx="8191824" cy="3350750"/>
          </a:xfrm>
        </p:spPr>
        <p:txBody>
          <a:bodyPr/>
          <a:lstStyle/>
          <a:p>
            <a:pPr eaLnBrk="1" hangingPunct="1"/>
            <a:r>
              <a:rPr lang="en-US" altLang="en-PK" dirty="0"/>
              <a:t>CPU Status Flags</a:t>
            </a:r>
          </a:p>
          <a:p>
            <a:pPr eaLnBrk="1" hangingPunct="1"/>
            <a:r>
              <a:rPr lang="en-US" altLang="en-PK" dirty="0"/>
              <a:t>AND Instruction</a:t>
            </a:r>
          </a:p>
          <a:p>
            <a:pPr eaLnBrk="1" hangingPunct="1"/>
            <a:r>
              <a:rPr lang="en-US" altLang="en-PK" dirty="0"/>
              <a:t>OR Instruction</a:t>
            </a:r>
          </a:p>
          <a:p>
            <a:pPr eaLnBrk="1" hangingPunct="1"/>
            <a:r>
              <a:rPr lang="en-US" altLang="en-PK" dirty="0"/>
              <a:t>XOR Instruction</a:t>
            </a:r>
          </a:p>
          <a:p>
            <a:pPr eaLnBrk="1" hangingPunct="1"/>
            <a:r>
              <a:rPr lang="en-US" altLang="en-PK" dirty="0"/>
              <a:t>NOT Instruction</a:t>
            </a:r>
          </a:p>
          <a:p>
            <a:pPr eaLnBrk="1" hangingPunct="1"/>
            <a:r>
              <a:rPr lang="en-US" altLang="en-PK" dirty="0"/>
              <a:t>Applications</a:t>
            </a:r>
          </a:p>
          <a:p>
            <a:pPr eaLnBrk="1" hangingPunct="1"/>
            <a:r>
              <a:rPr lang="en-US" altLang="en-PK" dirty="0"/>
              <a:t>TEST Instruction </a:t>
            </a:r>
          </a:p>
          <a:p>
            <a:pPr eaLnBrk="1" hangingPunct="1"/>
            <a:r>
              <a:rPr lang="en-US" altLang="en-PK" dirty="0"/>
              <a:t>CMP Instruction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4C6762C1-B374-4368-96CD-5A1B3E3AF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3E197EFB-08A2-414F-B710-6467EDAA4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5A2C81-2DA8-4976-A476-897D2161EEA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500B1DE-6E4A-4199-8D60-772576EF4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LOOPZ and LOOPE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C8ED18BC-68D5-4B65-999C-982D30BAF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513" y="1276300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Syntax: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PK" sz="1800" dirty="0">
                <a:solidFill>
                  <a:schemeClr val="tx1"/>
                </a:solidFill>
              </a:rPr>
              <a:t>	LOOPE </a:t>
            </a:r>
            <a:r>
              <a:rPr lang="en-US" altLang="en-PK" sz="1800" i="1" dirty="0">
                <a:solidFill>
                  <a:schemeClr val="tx1"/>
                </a:solidFill>
              </a:rPr>
              <a:t>destination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PK" sz="1800" i="1" dirty="0">
                <a:solidFill>
                  <a:schemeClr val="tx1"/>
                </a:solidFill>
              </a:rPr>
              <a:t>	</a:t>
            </a:r>
            <a:r>
              <a:rPr lang="en-US" altLang="en-PK" sz="1800" dirty="0">
                <a:solidFill>
                  <a:schemeClr val="tx1"/>
                </a:solidFill>
              </a:rPr>
              <a:t>LOOPZ</a:t>
            </a:r>
            <a:r>
              <a:rPr lang="en-US" altLang="en-PK" sz="1800" i="1" dirty="0">
                <a:solidFill>
                  <a:schemeClr val="tx1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800" dirty="0">
                <a:solidFill>
                  <a:schemeClr val="tx1"/>
                </a:solidFill>
              </a:rPr>
              <a:t>ECX </a:t>
            </a:r>
            <a:r>
              <a:rPr lang="en-US" altLang="en-PK" sz="1500" dirty="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altLang="en-PK" sz="1800" dirty="0">
                <a:solidFill>
                  <a:schemeClr val="tx1"/>
                </a:solidFill>
              </a:rPr>
              <a:t> ECX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sz="1800" dirty="0">
                <a:solidFill>
                  <a:schemeClr val="tx1"/>
                </a:solidFill>
              </a:rPr>
              <a:t>if ECX &gt; 0 and ZF=1, jump to </a:t>
            </a:r>
            <a:r>
              <a:rPr lang="en-US" altLang="en-PK" sz="1800" i="1" dirty="0">
                <a:solidFill>
                  <a:schemeClr val="tx1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Useful when scanning an array for the first element that does not match a given value.</a:t>
            </a:r>
          </a:p>
        </p:txBody>
      </p:sp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CA420031-622B-4AAB-AB9F-944574B58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DE5D228A-D585-47D1-81DD-9FE952CA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330346-F804-4129-998E-4DC60039F42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D12E7610-BC11-4DEE-A989-27A7FB64B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36" y="4105089"/>
            <a:ext cx="5543550" cy="86562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425" dirty="0"/>
              <a:t>In 32-bit mode, ECX is the loop counter register. In 16-bit real-address mode, CX is the counter, and in 64-bit mode, RCX is the counter.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E9EBD37-05C2-4D64-A1D8-9A0E6200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LOOPNZ and LOOPNE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D3541BF-36B4-42C6-B6EC-46B732693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40578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LOOPNZ (LOOPNE) is a conditional loop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Syntax: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		LOOPNZ </a:t>
            </a:r>
            <a:r>
              <a:rPr lang="en-US" altLang="en-PK" i="1" dirty="0">
                <a:solidFill>
                  <a:schemeClr val="tx1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i="1" dirty="0">
                <a:solidFill>
                  <a:schemeClr val="tx1"/>
                </a:solidFill>
              </a:rPr>
              <a:t>		</a:t>
            </a:r>
            <a:r>
              <a:rPr lang="en-US" altLang="en-PK" dirty="0">
                <a:solidFill>
                  <a:schemeClr val="tx1"/>
                </a:solidFill>
              </a:rPr>
              <a:t>LOOPNE</a:t>
            </a:r>
            <a:r>
              <a:rPr lang="en-US" altLang="en-PK" i="1" dirty="0">
                <a:solidFill>
                  <a:schemeClr val="tx1"/>
                </a:solidFill>
              </a:rPr>
              <a:t>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ECX </a:t>
            </a:r>
            <a:r>
              <a:rPr lang="en-US" altLang="en-PK" dirty="0">
                <a:solidFill>
                  <a:schemeClr val="tx1"/>
                </a:solidFill>
                <a:sym typeface="Symbol" panose="05050102010706020507" pitchFamily="18" charset="2"/>
              </a:rPr>
              <a:t></a:t>
            </a:r>
            <a:r>
              <a:rPr lang="en-US" altLang="en-PK" dirty="0">
                <a:solidFill>
                  <a:schemeClr val="tx1"/>
                </a:solidFill>
              </a:rPr>
              <a:t> ECX – 1;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if ECX &gt; 0 and ZF=0, jump to </a:t>
            </a:r>
            <a:r>
              <a:rPr lang="en-US" altLang="en-PK" i="1" dirty="0">
                <a:solidFill>
                  <a:schemeClr val="tx1"/>
                </a:solidFill>
              </a:rPr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Useful when scanning an array for the first element that matches a given value.</a:t>
            </a:r>
          </a:p>
        </p:txBody>
      </p:sp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33A4E6CD-149F-4368-AF08-3C7E85AA9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6907B1AE-2A23-4582-A87C-95DC7F744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508BD-44D0-45A0-8A3F-B2855447981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D600C60-F82C-4ADE-BA53-DD893F788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LOOPNZ Example</a:t>
            </a:r>
          </a:p>
        </p:txBody>
      </p:sp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B62AD756-F69F-4DFB-9103-2BD82F5E2C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65C9A65-A65D-46C4-A985-C24FC03C3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95D4F-5E13-4A72-8F1A-E8A437DB878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19B8F5F2-E12F-4460-B647-AAA41F25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828800"/>
            <a:ext cx="7484253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SWORD -3,-6,-1,-10,10,30,40,4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sentinel SWORD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test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],8000h	; test sign bit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pushfd</a:t>
            </a:r>
            <a:r>
              <a:rPr lang="en-US" altLang="en-PK" sz="1350" b="1" dirty="0">
                <a:latin typeface="Courier New" panose="02070309020205020404" pitchFamily="49" charset="0"/>
              </a:rPr>
              <a:t>	; push flags on stack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popfd</a:t>
            </a:r>
            <a:r>
              <a:rPr lang="en-US" altLang="en-PK" sz="1350" b="1" dirty="0">
                <a:latin typeface="Courier New" panose="02070309020205020404" pitchFamily="49" charset="0"/>
              </a:rPr>
              <a:t>	; pop flags from stack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loopnz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continue loop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jnz</a:t>
            </a:r>
            <a:r>
              <a:rPr lang="en-US" altLang="en-PK" sz="1350" b="1" dirty="0">
                <a:latin typeface="Courier New" panose="02070309020205020404" pitchFamily="49" charset="0"/>
              </a:rPr>
              <a:t> quit	; none found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	; ESI points to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784DF95F-2964-4846-B980-750DA3CA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1" y="1314450"/>
            <a:ext cx="5886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The following code finds the first positive value in an array: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927AD377-CC1D-4FE1-B6DA-D28FD7AA6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Your turn . . .</a:t>
            </a:r>
          </a:p>
        </p:txBody>
      </p:sp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3EAE7F7E-5936-4064-B98A-1C0D80001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72947D2F-2376-4725-BE3B-B41A54CEF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A3FB0B-4993-48CB-9B16-60B4202E532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8EE9D216-42A3-45D4-87A3-8920F1DAA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5" y="2002972"/>
            <a:ext cx="7157357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SWORD 50 DUP(?)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sentinel SWORD 0FFFFh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],0	; check for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(fill in your code here)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162103F0-FC42-45D3-8E32-709FA364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260023"/>
            <a:ext cx="58864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Locate the first nonzero value in the array. If none is found, let ESI point to the sentinel value: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EF0503E-A047-44E2-910C-E75063CF8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. . . (solution)</a:t>
            </a:r>
          </a:p>
        </p:txBody>
      </p:sp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077AFAFA-6C27-4606-BA21-D5EBE7D0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048CB606-97DE-46DE-AAB3-70FC13D18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DA14AE-397B-4978-9A88-94C6EBD24AD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59AA3886-67F4-4633-B6C5-620B8CBB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28057"/>
            <a:ext cx="8191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array SWORD 50 DUP(?)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sentinel SWORD 0FFFFh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WORD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],0	; check for zero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pushfd</a:t>
            </a:r>
            <a:r>
              <a:rPr lang="en-US" altLang="en-PK" sz="1350" b="1" dirty="0">
                <a:latin typeface="Courier New" panose="02070309020205020404" pitchFamily="49" charset="0"/>
              </a:rPr>
              <a:t>	; push flags on stack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popfd</a:t>
            </a:r>
            <a:r>
              <a:rPr lang="en-US" altLang="en-PK" sz="1350" b="1" dirty="0">
                <a:latin typeface="Courier New" panose="02070309020205020404" pitchFamily="49" charset="0"/>
              </a:rPr>
              <a:t>	; pop flags from stack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loope</a:t>
            </a:r>
            <a:r>
              <a:rPr lang="en-US" altLang="en-PK" sz="1350" b="1" dirty="0">
                <a:latin typeface="Courier New" panose="02070309020205020404" pitchFamily="49" charset="0"/>
              </a:rPr>
              <a:t> L1	; continue loop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quit	; none found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sub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en-PK" sz="1350" b="1" dirty="0">
                <a:latin typeface="Courier New" panose="02070309020205020404" pitchFamily="49" charset="0"/>
              </a:rPr>
              <a:t> array	; ESI points to value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quit: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176B1734-FC62-49E0-8B54-2618FF3D3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8CD515E4-5AFA-4649-80A6-A5B2AF577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D4D5D5EF-ACEA-4444-A444-E798A36F1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6A245AF5-6E9E-4D78-A97B-0BC756EAFA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530DE4-3A80-473B-B91F-52F55E18E71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352086ED-20FF-4483-8640-9A5FCF65D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Conditional Structures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37429458-90FE-4AD2-A305-DE8B9634A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Block-Structured IF Statements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Compound Expressions with AND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Compound Expressions with OR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WHILE Loops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875" dirty="0"/>
              <a:t>Table-Driven Selection</a:t>
            </a:r>
            <a:endParaRPr lang="en-US" altLang="en-PK" dirty="0"/>
          </a:p>
        </p:txBody>
      </p:sp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F32E95DF-B587-4247-AFA8-229E253845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0E049FC6-10C0-46A6-B9C5-C7F267EAB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EB33BA-9643-40FF-89EF-10443B31BBC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9B15CA2-7521-4CE8-B3FB-9FBDEACDF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Block-Structured IF Statements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9FBD19EB-151A-4FEF-A400-0E731B6DC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sz="1500"/>
              <a:t>Assembly language programmers can easily translate logical statements written in C++/Java into assembly language. For example:</a:t>
            </a: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27CF7C1F-829E-4FD5-99B3-9B3C19D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32BB13F9-3E24-4060-A095-23BADC44F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301692-1D2D-480D-9540-38822F531F8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0DA2D42D-EBF6-42F1-8276-9E133A7A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014" y="2823400"/>
            <a:ext cx="2457450" cy="17145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eax,op1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eax,op2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jne L1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X,1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jmp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L1:	mov 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L2: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1207" name="Text Box 5">
            <a:extLst>
              <a:ext uri="{FF2B5EF4-FFF2-40B4-BE49-F238E27FC236}">
                <a16:creationId xmlns:a16="http://schemas.microsoft.com/office/drawing/2014/main" id="{8FBC9211-4708-40C9-AF00-89A05EA86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114" y="2823400"/>
            <a:ext cx="2286000" cy="1200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op1 == op2 )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X = 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50C580D-9A79-4DE9-8B5F-06D19D4FC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16D5AC7-6175-43BD-801D-8F99A2709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314450"/>
            <a:ext cx="8191824" cy="267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dirty="0"/>
              <a:t>Implement the following pseudocode in assembly language. All values are unsigned: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4734B715-09E9-465D-B8D5-0FDB2BF4B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8603ECE8-67CA-48C0-9E6C-B9B0C98D3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1BB81-DC77-42DC-B62A-1D9466E08F1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AA9C6D2D-5736-4A8B-AB1F-9B375365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043" y="2423377"/>
            <a:ext cx="2457450" cy="15430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ja 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	</a:t>
            </a:r>
          </a:p>
        </p:txBody>
      </p:sp>
      <p:sp>
        <p:nvSpPr>
          <p:cNvPr id="52231" name="Text Box 5">
            <a:extLst>
              <a:ext uri="{FF2B5EF4-FFF2-40B4-BE49-F238E27FC236}">
                <a16:creationId xmlns:a16="http://schemas.microsoft.com/office/drawing/2014/main" id="{F0AEFE57-FD6E-421B-879C-632A1568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143" y="2423377"/>
            <a:ext cx="2343150" cy="15430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ebx &lt;= ecx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eax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edx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2232" name="Text Box 6">
            <a:extLst>
              <a:ext uri="{FF2B5EF4-FFF2-40B4-BE49-F238E27FC236}">
                <a16:creationId xmlns:a16="http://schemas.microsoft.com/office/drawing/2014/main" id="{970C1655-C3F5-4067-9ADA-5F3F59F3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693" y="4252177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B07661E-A2EA-4BB9-8892-BDCB55C0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4FCBDB1-A480-4385-B85F-217EE34B6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175"/>
            <a:ext cx="8191824" cy="267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dirty="0"/>
              <a:t>Implement the following pseudocode in assembly language. All values are 32-bit signed integers: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6AF7CAF8-7649-4790-809F-B308E798B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632041FC-AFC9-4146-91BA-52E30CE85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E5B29E-EE67-4269-93B6-3E20092202B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F8A8A381-46AD-4F83-BA01-CE9C98A01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672" y="2629288"/>
            <a:ext cx="2457450" cy="1828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eax,var1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eax,var2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jle</a:t>
            </a:r>
            <a:r>
              <a:rPr lang="en-US" altLang="en-PK" sz="1350" b="1" dirty="0">
                <a:latin typeface="Courier New" panose="02070309020205020404" pitchFamily="49" charset="0"/>
              </a:rPr>
              <a:t> L1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var3,6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var4,7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mov var3,10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L2: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8298EEB6-E67C-496D-A82E-87B2AE93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622" y="2629288"/>
            <a:ext cx="24003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var1 &lt;= var2 )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var3 = 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var3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var4 = 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6" name="Text Box 6">
            <a:extLst>
              <a:ext uri="{FF2B5EF4-FFF2-40B4-BE49-F238E27FC236}">
                <a16:creationId xmlns:a16="http://schemas.microsoft.com/office/drawing/2014/main" id="{544ECE91-AC66-40DD-B804-49338544E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322" y="4686688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D79F25B-2222-49E2-BE12-E57C44982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1339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Status Flags - Review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1A2A17D-3AA2-4AB2-BC3E-4F0130C0D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457" y="1451465"/>
            <a:ext cx="8534400" cy="2679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Zero flag is set when the result of an operation equals zero.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Carry flag is set when an instruction generates a result that is too large (or too small) for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Sign flag is set if the destination operand is negative, and it is clear if the destination operand is positive.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Overflow flag is set when an instruction generates an invalid signed result (bit 7 carry is XORed with bit 6 Carry).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Parity flag is set when an instruction generates an even number of 1 bits in the low byte of the destination operand.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PK" sz="1500" dirty="0">
                <a:solidFill>
                  <a:schemeClr val="tx1"/>
                </a:solidFill>
              </a:rPr>
              <a:t>The Auxiliary Carry flag is set when an operation produces a carry out from bit 3 to bit 4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752019C1-EC03-4426-8C65-F1330FA1D9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F985CB0-83BF-419B-9B6B-80100549D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51EC7-2E91-4525-A1CC-8B258D7CF48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91C4E6D-0613-4B87-B660-1E7686246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1800"/>
              <a:t>  (1 of 3)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3EF3DE2-0450-4396-BEDB-4F10CDEAD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</a:pPr>
            <a:r>
              <a:rPr lang="en-US" altLang="en-PK" sz="1500"/>
              <a:t>When implementing the logical AND operator, consider that HLLs use short-circuit evaluation</a:t>
            </a:r>
          </a:p>
          <a:p>
            <a:pPr marL="171450" indent="-171450">
              <a:lnSpc>
                <a:spcPct val="120000"/>
              </a:lnSpc>
            </a:pPr>
            <a:r>
              <a:rPr lang="en-US" altLang="en-PK" sz="1500"/>
              <a:t>In the following example, if the first expression is false, the second expression is skipped:</a:t>
            </a:r>
          </a:p>
        </p:txBody>
      </p:sp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431894B-2C56-470F-B8FA-8131AA191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638FE806-CF74-4CD9-A231-55CF2A137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CF2C59-F719-4FDF-A408-E0FF06FDAB9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619AD9B3-80A9-4FBA-BA4F-0B829F0C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678" y="3214007"/>
            <a:ext cx="2914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75D2BA5D-417C-421C-835D-FCF90ECA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878" y="4414157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B610E8D-7688-44F9-9A2A-AB741A3B1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1943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Compound Expression with AND</a:t>
            </a:r>
            <a:r>
              <a:rPr lang="en-US" sz="1800" dirty="0"/>
              <a:t>  (2 of 3)</a:t>
            </a:r>
          </a:p>
        </p:txBody>
      </p:sp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63B13128-208D-4227-B90E-B50E251A66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E4BFCB7-2458-404A-AF40-A4F90A793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3C46EC-37AD-4EE7-9E8B-6C990FB8E54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510A135C-3337-497F-A654-78B67D09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779" y="3001736"/>
            <a:ext cx="6763074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al,bl</a:t>
            </a:r>
            <a:r>
              <a:rPr lang="en-US" altLang="en-PK" sz="1350" b="1" dirty="0">
                <a:latin typeface="Courier New" panose="02070309020205020404" pitchFamily="49" charset="0"/>
              </a:rPr>
              <a:t>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next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bl,cl</a:t>
            </a:r>
            <a:r>
              <a:rPr lang="en-US" altLang="en-PK" sz="1350" b="1" dirty="0">
                <a:latin typeface="Courier New" panose="02070309020205020404" pitchFamily="49" charset="0"/>
              </a:rPr>
              <a:t>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next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L2:	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5B4996F9-08CC-4C77-8686-2A02C526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79" y="1572986"/>
            <a:ext cx="3600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B807EF79-75DC-45B6-93C0-04D249AC1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329" y="2487386"/>
            <a:ext cx="54864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This is one possible implementation . . 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A255DC3-0A4E-4BE7-B051-D0EBF6AA8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AND</a:t>
            </a:r>
            <a:r>
              <a:rPr lang="en-US" sz="1800"/>
              <a:t>  (3 of 3)</a:t>
            </a:r>
          </a:p>
        </p:txBody>
      </p:sp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21C762A6-1848-4333-BD87-CD55641C8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BAA7C559-5537-414E-9189-F9B8C6AB8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D63CCE-0B3A-43AF-BBD9-6B3FF46E44B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5D81AA61-EF41-466E-AE1D-53D4A8D7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23525"/>
            <a:ext cx="7315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al,bl</a:t>
            </a:r>
            <a:r>
              <a:rPr lang="en-US" altLang="en-PK" sz="1350" b="1" dirty="0">
                <a:latin typeface="Courier New" panose="02070309020205020404" pitchFamily="49" charset="0"/>
              </a:rPr>
              <a:t>	; first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bl,cl</a:t>
            </a:r>
            <a:r>
              <a:rPr lang="en-US" altLang="en-PK" sz="1350" b="1" dirty="0">
                <a:latin typeface="Courier New" panose="02070309020205020404" pitchFamily="49" charset="0"/>
              </a:rPr>
              <a:t>	; second expression...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quit if false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X,1	; both are true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9770EC94-2130-405C-8B9D-1708E4D83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3275"/>
            <a:ext cx="3657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AND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  <p:sp>
        <p:nvSpPr>
          <p:cNvPr id="56327" name="Text Box 5">
            <a:extLst>
              <a:ext uri="{FF2B5EF4-FFF2-40B4-BE49-F238E27FC236}">
                <a16:creationId xmlns:a16="http://schemas.microsoft.com/office/drawing/2014/main" id="{61864323-EAC0-4193-91B7-E8D7FD30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94826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But the following implementation uses  29% less code by reversing the first relational operator. We allow the program to "fall through" to the second expression: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47386EA-A77F-4A49-B473-F4789954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FBBD9F5-D311-4858-BA4F-03A175362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5265"/>
            <a:ext cx="8191824" cy="267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PK" dirty="0"/>
              <a:t>Implement the following pseudocode in assembly language. All values are unsigned: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7443FBEA-259C-4767-9229-D40284062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925FEB1E-C337-4C8C-9E35-050E8043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94A96D-44CF-4C56-9B39-FA0F962E938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7C419899-A28C-4289-93FF-5A5C882F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251900"/>
            <a:ext cx="2457450" cy="16573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ja 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ecx,edx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eax,5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edx,6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	</a:t>
            </a:r>
          </a:p>
        </p:txBody>
      </p:sp>
      <p:sp>
        <p:nvSpPr>
          <p:cNvPr id="57351" name="Text Box 5">
            <a:extLst>
              <a:ext uri="{FF2B5EF4-FFF2-40B4-BE49-F238E27FC236}">
                <a16:creationId xmlns:a16="http://schemas.microsoft.com/office/drawing/2014/main" id="{007ACEC5-A340-4EF7-95D7-C8EF2A1E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51900"/>
            <a:ext cx="24003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if( ebx &lt;= ecx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&amp;&amp; ecx &gt; edx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eax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 edx = 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57352" name="Text Box 6">
            <a:extLst>
              <a:ext uri="{FF2B5EF4-FFF2-40B4-BE49-F238E27FC236}">
                <a16:creationId xmlns:a16="http://schemas.microsoft.com/office/drawing/2014/main" id="{0988A848-BC12-4220-B4C2-92D45B74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37900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39B8770-D752-4D1F-9A22-6747A9F0F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OR</a:t>
            </a:r>
            <a:r>
              <a:rPr lang="en-US" sz="1800"/>
              <a:t>  (1 of 2)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74987D3F-105D-41CA-8910-5B279A698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</a:pPr>
            <a:r>
              <a:rPr lang="en-US" altLang="en-PK"/>
              <a:t>When implementing the logical OR operator, consider that HLLs use short-circuit evaluation</a:t>
            </a:r>
          </a:p>
          <a:p>
            <a:pPr marL="171450" indent="-171450">
              <a:lnSpc>
                <a:spcPct val="120000"/>
              </a:lnSpc>
            </a:pPr>
            <a:r>
              <a:rPr lang="en-US" altLang="en-PK"/>
              <a:t>In the following example, if the first expression is true, the second expression is skipped:</a:t>
            </a:r>
          </a:p>
        </p:txBody>
      </p:sp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857952AD-ED87-42D5-A6C5-F8C4FCB8C6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132103B5-CEDA-459B-8BB7-861430E59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20A61-31A1-4A7D-8F51-CBF9C20A4C0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A00F99F5-B315-4282-AB2D-73948D1C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843" y="3775625"/>
            <a:ext cx="3829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OR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  <p:sp>
        <p:nvSpPr>
          <p:cNvPr id="58375" name="Line 5">
            <a:extLst>
              <a:ext uri="{FF2B5EF4-FFF2-40B4-BE49-F238E27FC236}">
                <a16:creationId xmlns:a16="http://schemas.microsoft.com/office/drawing/2014/main" id="{692B47FB-C62C-4D1E-B5E5-0B10FEE57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893" y="5032925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6CB6F14-95D1-4967-B9D1-22999B212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Compound Expression with OR</a:t>
            </a:r>
            <a:r>
              <a:rPr lang="en-US" sz="1800"/>
              <a:t>  (2 of 2)</a:t>
            </a:r>
          </a:p>
        </p:txBody>
      </p:sp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F352E28C-4313-4C51-8959-857322639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4E328570-EA56-402E-9F72-4723CBB5C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41E135-DF04-41E4-8270-CF37D893654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9D15F75D-8FA8-42EA-9065-2EA06219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342" y="3742929"/>
            <a:ext cx="7277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al,bl</a:t>
            </a:r>
            <a:r>
              <a:rPr lang="en-US" altLang="en-PK" sz="1350" b="1" dirty="0">
                <a:latin typeface="Courier New" panose="02070309020205020404" pitchFamily="49" charset="0"/>
              </a:rPr>
              <a:t>	; is AL &gt; BL?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L1	; yes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bl,cl</a:t>
            </a:r>
            <a:r>
              <a:rPr lang="en-US" altLang="en-PK" sz="1350" b="1" dirty="0">
                <a:latin typeface="Courier New" panose="02070309020205020404" pitchFamily="49" charset="0"/>
              </a:rPr>
              <a:t>	; no: is BL &gt; CL?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jbe</a:t>
            </a:r>
            <a:r>
              <a:rPr lang="en-US" altLang="en-PK" sz="1350" b="1" dirty="0">
                <a:latin typeface="Courier New" panose="02070309020205020404" pitchFamily="49" charset="0"/>
              </a:rPr>
              <a:t> next	; no: skip next statement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mov X,1	; set X to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0EB08866-45F4-4FDF-9F6B-EB797F99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043" y="2942829"/>
            <a:ext cx="5486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We can use "fall-through" logic to keep the code as short as possible:</a:t>
            </a:r>
          </a:p>
        </p:txBody>
      </p:sp>
      <p:sp>
        <p:nvSpPr>
          <p:cNvPr id="59399" name="Text Box 6">
            <a:extLst>
              <a:ext uri="{FF2B5EF4-FFF2-40B4-BE49-F238E27FC236}">
                <a16:creationId xmlns:a16="http://schemas.microsoft.com/office/drawing/2014/main" id="{2E0B8CA5-1991-4D9A-B810-7A877DD16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443" y="1971279"/>
            <a:ext cx="3829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if (al &gt; bl) OR (bl &gt; cl)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 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4F99082-08DD-4DDA-94CA-A0D2AF5E7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WHILE Loops</a:t>
            </a:r>
            <a:endParaRPr lang="en-US" sz="1800"/>
          </a:p>
        </p:txBody>
      </p:sp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56F5FC56-5559-4BC1-AE90-2E4D842C6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002F4C51-C900-40E9-9B20-555B582DF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3A4682-EA6B-49F7-BFDA-80978FD3209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14D86F8A-86EF-46FA-A468-69318B77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77" y="2391000"/>
            <a:ext cx="342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while( eax &lt; ebx)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eax = eax + 1;</a:t>
            </a:r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id="{DEAA3D99-DC61-41E0-B77F-E1F087C91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7" y="1419450"/>
            <a:ext cx="548640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A WHILE loop is really an IF statement followed by the body of the loop, followed by an unconditional jump to the top of the loop. Consider the following example:</a:t>
            </a:r>
          </a:p>
        </p:txBody>
      </p:sp>
      <p:grpSp>
        <p:nvGrpSpPr>
          <p:cNvPr id="131079" name="Group 7">
            <a:extLst>
              <a:ext uri="{FF2B5EF4-FFF2-40B4-BE49-F238E27FC236}">
                <a16:creationId xmlns:a16="http://schemas.microsoft.com/office/drawing/2014/main" id="{DAAA1844-0CBA-4AA1-8BB9-9E382A375248}"/>
              </a:ext>
            </a:extLst>
          </p:cNvPr>
          <p:cNvGrpSpPr>
            <a:grpSpLocks/>
          </p:cNvGrpSpPr>
          <p:nvPr/>
        </p:nvGrpSpPr>
        <p:grpSpPr bwMode="auto">
          <a:xfrm>
            <a:off x="494976" y="3191100"/>
            <a:ext cx="7334275" cy="1714500"/>
            <a:chOff x="528" y="2160"/>
            <a:chExt cx="4752" cy="1440"/>
          </a:xfrm>
        </p:grpSpPr>
        <p:sp>
          <p:nvSpPr>
            <p:cNvPr id="60424" name="Text Box 3">
              <a:extLst>
                <a:ext uri="{FF2B5EF4-FFF2-40B4-BE49-F238E27FC236}">
                  <a16:creationId xmlns:a16="http://schemas.microsoft.com/office/drawing/2014/main" id="{23900CE9-7E9F-4448-934D-CB7D42BFD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70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571500" algn="l"/>
                  <a:tab pos="3657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tabLst>
                  <a:tab pos="571500" algn="l"/>
                  <a:tab pos="36576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571500" algn="l"/>
                  <a:tab pos="36576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top:	cmp eax,ebx	; check loop condition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	jae next	; false? exit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	inc eax	; body of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	jmp top	; repeat the loop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next:</a:t>
              </a:r>
            </a:p>
          </p:txBody>
        </p:sp>
        <p:sp>
          <p:nvSpPr>
            <p:cNvPr id="60425" name="Text Box 6">
              <a:extLst>
                <a:ext uri="{FF2B5EF4-FFF2-40B4-BE49-F238E27FC236}">
                  <a16:creationId xmlns:a16="http://schemas.microsoft.com/office/drawing/2014/main" id="{A2F6C208-5073-4FB7-9D35-787F66B4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60"/>
              <a:ext cx="408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575"/>
                <a:t>This is a possible implementation: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4C6BB17-DB90-4C27-9793-A8AA60299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  <a:endParaRPr lang="en-US" sz="1800"/>
          </a:p>
        </p:txBody>
      </p:sp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33E516CF-30E0-451A-B739-412882B8B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1AFDADE5-B11E-432C-9A6E-FAD56800B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5BC37C-51DC-4E28-B05F-404316B6479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EE681627-58B6-4CDB-9AA2-1AD51325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07" y="3448275"/>
            <a:ext cx="6572250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71500" algn="l"/>
                <a:tab pos="3657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571500" algn="l"/>
                <a:tab pos="36576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7150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top: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ebx,val1	; check loop condition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ja  next	; false? exit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add ebx,5	; body of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dec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top	; repeat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next:</a:t>
            </a:r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0BF47C1E-CE5B-4C0F-BFE3-BFEDB899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807" y="1848075"/>
            <a:ext cx="2971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while( ebx &lt;= val1)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ebx = ebx + 5;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val1 = val1 - 1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7" name="Text Box 5">
            <a:extLst>
              <a:ext uri="{FF2B5EF4-FFF2-40B4-BE49-F238E27FC236}">
                <a16:creationId xmlns:a16="http://schemas.microsoft.com/office/drawing/2014/main" id="{16C1943B-313C-461E-A163-482640E3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07" y="1390875"/>
            <a:ext cx="57150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Implement the following loop, using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91FE973-F866-4B2A-8E97-D3EAA0B04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Table-Driven Selection</a:t>
            </a:r>
            <a:r>
              <a:rPr lang="en-US" sz="1800"/>
              <a:t>  (1 of 4)</a:t>
            </a:r>
            <a:endParaRPr lang="en-US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6A75AB90-AF85-4C81-958E-4A2175D34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Table-driven selection uses a table lookup to replace a multiway selection structure</a:t>
            </a:r>
          </a:p>
          <a:p>
            <a:pPr eaLnBrk="1" hangingPunct="1"/>
            <a:r>
              <a:rPr lang="en-US" altLang="en-PK"/>
              <a:t>Create a table containing lookup values and the offsets of labels or procedures</a:t>
            </a:r>
          </a:p>
          <a:p>
            <a:pPr eaLnBrk="1" hangingPunct="1"/>
            <a:r>
              <a:rPr lang="en-US" altLang="en-PK"/>
              <a:t>Use a loop to search the table</a:t>
            </a:r>
          </a:p>
          <a:p>
            <a:pPr eaLnBrk="1" hangingPunct="1"/>
            <a:r>
              <a:rPr lang="en-US" altLang="en-PK"/>
              <a:t>Suited to a large number of comparisons</a:t>
            </a:r>
          </a:p>
        </p:txBody>
      </p:sp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49AF8031-1A9A-4660-92A6-B7C7440660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14D5CD5F-CDB7-4801-97E0-5B4A6024C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B737AC-2AEC-4000-AFBC-73E4CD4DFAC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EDDB023-3D00-4022-9226-C5228CCFF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Table-Driven Selection</a:t>
            </a:r>
            <a:r>
              <a:rPr lang="en-US" sz="1800"/>
              <a:t>  (2 of 4)</a:t>
            </a:r>
            <a:endParaRPr lang="en-US"/>
          </a:p>
        </p:txBody>
      </p:sp>
      <p:sp>
        <p:nvSpPr>
          <p:cNvPr id="63490" name="Footer Placeholder 2">
            <a:extLst>
              <a:ext uri="{FF2B5EF4-FFF2-40B4-BE49-F238E27FC236}">
                <a16:creationId xmlns:a16="http://schemas.microsoft.com/office/drawing/2014/main" id="{2C4B34F1-A4CD-4758-95EA-B5EFE62BF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6B7EF615-EC93-410B-B247-08E6F18EA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B1E4FD-B1CE-4520-BE62-97721197587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3493" name="Text Box 3">
            <a:extLst>
              <a:ext uri="{FF2B5EF4-FFF2-40B4-BE49-F238E27FC236}">
                <a16:creationId xmlns:a16="http://schemas.microsoft.com/office/drawing/2014/main" id="{6F16B6F1-794D-4DC6-86E2-B4F6CD1BE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87" y="2294164"/>
            <a:ext cx="73914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CaseTable</a:t>
            </a:r>
            <a:r>
              <a:rPr lang="en-US" altLang="en-PK" sz="1350" b="1" dirty="0">
                <a:latin typeface="Courier New" panose="02070309020205020404" pitchFamily="49" charset="0"/>
              </a:rPr>
              <a:t> BYTE 'A'	; lookup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DWORD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Process_A</a:t>
            </a:r>
            <a:r>
              <a:rPr lang="en-US" altLang="en-PK" sz="1350" b="1" dirty="0">
                <a:latin typeface="Courier New" panose="02070309020205020404" pitchFamily="49" charset="0"/>
              </a:rPr>
              <a:t>	; address of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EntrySize</a:t>
            </a:r>
            <a:r>
              <a:rPr lang="en-US" altLang="en-PK" sz="1350" b="1" dirty="0">
                <a:latin typeface="Courier New" panose="02070309020205020404" pitchFamily="49" charset="0"/>
              </a:rPr>
              <a:t> = ($ -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CaseTable</a:t>
            </a:r>
            <a:r>
              <a:rPr lang="en-US" altLang="en-PK" sz="135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BYTE 'B'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DWORD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Process_B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BYTE 'C'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DWORD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Process_C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BYTE 'D'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DWORD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Process_D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NumberOfEntries</a:t>
            </a:r>
            <a:r>
              <a:rPr lang="en-US" altLang="en-PK" sz="1350" b="1" dirty="0">
                <a:latin typeface="Courier New" panose="02070309020205020404" pitchFamily="49" charset="0"/>
              </a:rPr>
              <a:t> = ($ -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CaseTable</a:t>
            </a:r>
            <a:r>
              <a:rPr lang="en-US" altLang="en-PK" sz="1350" b="1" dirty="0">
                <a:latin typeface="Courier New" panose="02070309020205020404" pitchFamily="49" charset="0"/>
              </a:rPr>
              <a:t>) /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EntrySize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FFD6D576-9FD4-4C25-9EF7-B4A12E91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38" y="1551214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Step 1: create a table containing lookup values and procedure offsets: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3E26817-9C31-4F94-B732-979D0E97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 Instruction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20F36E9-BE16-41A4-A268-6E12AA20D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Performs a Boolean AND operation between each pair of matching bits in two operands</a:t>
            </a:r>
          </a:p>
          <a:p>
            <a:pPr eaLnBrk="1" hangingPunct="1"/>
            <a:r>
              <a:rPr lang="en-US" altLang="en-PK"/>
              <a:t>Syntax:</a:t>
            </a:r>
          </a:p>
          <a:p>
            <a:pPr lvl="2" eaLnBrk="1" hangingPunct="1"/>
            <a:r>
              <a:rPr lang="en-US" altLang="en-PK"/>
              <a:t>AND </a:t>
            </a:r>
            <a:r>
              <a:rPr lang="en-US" altLang="en-PK" i="1"/>
              <a:t>destination, source</a:t>
            </a:r>
          </a:p>
          <a:p>
            <a:pPr lvl="1" eaLnBrk="1" hangingPunct="1">
              <a:buFontTx/>
              <a:buNone/>
            </a:pPr>
            <a:r>
              <a:rPr lang="en-US" altLang="en-PK"/>
              <a:t>(same operand types as MOV)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38CA6905-4F1E-4583-9280-04E26525D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1167DDDE-28C6-4554-9032-B2F501FD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2929CE-8EBE-4B7B-A43B-A9B25DB2304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37EA2C85-4F25-4812-A1B5-B28F228B8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42727"/>
              </p:ext>
            </p:extLst>
          </p:nvPr>
        </p:nvGraphicFramePr>
        <p:xfrm>
          <a:off x="2266950" y="4133800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3250692" imgH="731520" progId="Visio.Drawing.6">
                  <p:embed/>
                </p:oleObj>
              </mc:Choice>
              <mc:Fallback>
                <p:oleObj name="VISIO" r:id="rId3" imgW="3250692" imgH="731520" progId="Visio.Drawing.6">
                  <p:embed/>
                  <p:pic>
                    <p:nvPicPr>
                      <p:cNvPr id="9222" name="Object 4">
                        <a:extLst>
                          <a:ext uri="{FF2B5EF4-FFF2-40B4-BE49-F238E27FC236}">
                            <a16:creationId xmlns:a16="http://schemas.microsoft.com/office/drawing/2014/main" id="{37EA2C85-4F25-4812-A1B5-B28F228B8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2266950" y="4133800"/>
                        <a:ext cx="3314700" cy="966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5">
            <a:extLst>
              <a:ext uri="{FF2B5EF4-FFF2-40B4-BE49-F238E27FC236}">
                <a16:creationId xmlns:a16="http://schemas.microsoft.com/office/drawing/2014/main" id="{DA760F5F-DDFB-4E80-9126-80D91BEE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3676600"/>
            <a:ext cx="1143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Text Box 6">
            <a:extLst>
              <a:ext uri="{FF2B5EF4-FFF2-40B4-BE49-F238E27FC236}">
                <a16:creationId xmlns:a16="http://schemas.microsoft.com/office/drawing/2014/main" id="{DC551965-B7B9-4531-951B-537E7C5F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3219400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AND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>
            <a:extLst>
              <a:ext uri="{FF2B5EF4-FFF2-40B4-BE49-F238E27FC236}">
                <a16:creationId xmlns:a16="http://schemas.microsoft.com/office/drawing/2014/main" id="{9386ED98-1E63-4C9E-8FB9-5E226811B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Table-Driven Selection</a:t>
            </a:r>
            <a:r>
              <a:rPr lang="en-US" sz="1800"/>
              <a:t>  (3 of 4)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28A98347-34F3-463E-A198-9C14A5A07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PK"/>
              <a:t>Table of Procedure Offsets:</a:t>
            </a:r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8A425DFB-4265-46D3-AD73-B8EC90A81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56E39B1F-F700-4E2A-92C9-8BBCC3225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FBE417-0B8C-4474-8667-10193006301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3748652A-2BF3-4729-8876-D3764974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96" y="3135086"/>
            <a:ext cx="5482829" cy="122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3EA26F4-5DFC-46D1-AB74-F0928E0B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Table-Driven Selection</a:t>
            </a:r>
            <a:r>
              <a:rPr lang="en-US" sz="1800"/>
              <a:t>  (4 of 4)</a:t>
            </a:r>
            <a:endParaRPr lang="en-US"/>
          </a:p>
        </p:txBody>
      </p:sp>
      <p:sp>
        <p:nvSpPr>
          <p:cNvPr id="65538" name="Footer Placeholder 2">
            <a:extLst>
              <a:ext uri="{FF2B5EF4-FFF2-40B4-BE49-F238E27FC236}">
                <a16:creationId xmlns:a16="http://schemas.microsoft.com/office/drawing/2014/main" id="{D99DD2E4-D62E-4828-BD9F-A6F106A4E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51976E2C-9923-40D7-AEE8-24403A0CB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3EA2BC-480F-4540-AE5A-B0BDB5DA56A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66F4DD15-0E2A-463A-A05F-8677DEA9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64" y="2114550"/>
            <a:ext cx="73723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ebx,OFFSET</a:t>
            </a:r>
            <a:r>
              <a:rPr lang="en-US" altLang="en-PK" sz="1200" b="1" dirty="0">
                <a:latin typeface="Courier New" panose="02070309020205020404" pitchFamily="49" charset="0"/>
              </a:rPr>
              <a:t>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CaseTable</a:t>
            </a:r>
            <a:r>
              <a:rPr lang="en-US" altLang="en-PK" sz="1200" b="1" dirty="0">
                <a:latin typeface="Courier New" panose="02070309020205020404" pitchFamily="49" charset="0"/>
              </a:rPr>
              <a:t>	; point EBX to the table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mov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ecx,NumberOfEntries</a:t>
            </a:r>
            <a:r>
              <a:rPr lang="en-US" altLang="en-PK" sz="1200" b="1" dirty="0">
                <a:latin typeface="Courier New" panose="02070309020205020404" pitchFamily="49" charset="0"/>
              </a:rPr>
              <a:t>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L1:	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200" b="1" dirty="0">
                <a:latin typeface="Courier New" panose="02070309020205020404" pitchFamily="49" charset="0"/>
              </a:rPr>
              <a:t> al,[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200" b="1" dirty="0">
                <a:latin typeface="Courier New" panose="02070309020205020404" pitchFamily="49" charset="0"/>
              </a:rPr>
              <a:t>]	; match found?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jne</a:t>
            </a:r>
            <a:r>
              <a:rPr lang="en-US" altLang="en-PK" sz="1200" b="1" dirty="0">
                <a:latin typeface="Courier New" panose="02070309020205020404" pitchFamily="49" charset="0"/>
              </a:rPr>
              <a:t> L2	; no: continue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call NEAR PTR [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200" b="1" dirty="0">
                <a:latin typeface="Courier New" panose="02070309020205020404" pitchFamily="49" charset="0"/>
              </a:rPr>
              <a:t> + 1]	; yes: call the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call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WriteString</a:t>
            </a:r>
            <a:r>
              <a:rPr lang="en-US" altLang="en-PK" sz="1200" b="1" dirty="0">
                <a:latin typeface="Courier New" panose="02070309020205020404" pitchFamily="49" charset="0"/>
              </a:rPr>
              <a:t>	; display message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call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Crlf</a:t>
            </a:r>
            <a:endParaRPr lang="en-US" altLang="en-PK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200" b="1" dirty="0">
                <a:latin typeface="Courier New" panose="02070309020205020404" pitchFamily="49" charset="0"/>
              </a:rPr>
              <a:t> L3	; and exit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L2:	add </a:t>
            </a:r>
            <a:r>
              <a:rPr lang="en-US" altLang="en-PK" sz="1200" b="1" dirty="0" err="1">
                <a:latin typeface="Courier New" panose="02070309020205020404" pitchFamily="49" charset="0"/>
              </a:rPr>
              <a:t>ebx,EntrySize</a:t>
            </a:r>
            <a:r>
              <a:rPr lang="en-US" altLang="en-PK" sz="1200" b="1" dirty="0">
                <a:latin typeface="Courier New" panose="02070309020205020404" pitchFamily="49" charset="0"/>
              </a:rPr>
              <a:t>	; point to next entry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	loop L1	; repeat until ECX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00" b="1" dirty="0">
                <a:latin typeface="Courier New" panose="02070309020205020404" pitchFamily="49" charset="0"/>
              </a:rPr>
              <a:t>L3:</a:t>
            </a:r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4068E092-40AB-4F96-873C-B52EE37C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64" y="1257301"/>
            <a:ext cx="58864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Step 2: Use a loop to search the table. When a match is found, call the procedure offset stored in the current table entry:</a:t>
            </a:r>
          </a:p>
        </p:txBody>
      </p:sp>
      <p:sp>
        <p:nvSpPr>
          <p:cNvPr id="65543" name="Line 5">
            <a:extLst>
              <a:ext uri="{FF2B5EF4-FFF2-40B4-BE49-F238E27FC236}">
                <a16:creationId xmlns:a16="http://schemas.microsoft.com/office/drawing/2014/main" id="{9AC3FCA2-D4B5-43C8-9BE4-938CEE62C7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51264" y="3257550"/>
            <a:ext cx="342900" cy="12001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65544" name="Text Box 6">
            <a:extLst>
              <a:ext uri="{FF2B5EF4-FFF2-40B4-BE49-F238E27FC236}">
                <a16:creationId xmlns:a16="http://schemas.microsoft.com/office/drawing/2014/main" id="{37D180A2-2F6C-420C-B8B8-56FDE8F8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364" y="4343400"/>
            <a:ext cx="15430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125"/>
              <a:t>required for procedure pointers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05C8619-C5AB-49EF-A9EA-4450E47AD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IsDigit Procedure</a:t>
            </a:r>
          </a:p>
        </p:txBody>
      </p:sp>
      <p:sp>
        <p:nvSpPr>
          <p:cNvPr id="66562" name="Footer Placeholder 2">
            <a:extLst>
              <a:ext uri="{FF2B5EF4-FFF2-40B4-BE49-F238E27FC236}">
                <a16:creationId xmlns:a16="http://schemas.microsoft.com/office/drawing/2014/main" id="{8DAABB6D-6719-47D0-A376-54FED16B68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D45F4C57-BD10-4116-A5D2-083A02659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4F1B63-D562-4990-BE75-30187729CEA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D0C20F6F-ADDC-4893-9345-AF93D6B2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87" y="2512226"/>
            <a:ext cx="69342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IsDigit</a:t>
            </a:r>
            <a:r>
              <a:rPr lang="en-US" altLang="en-PK" sz="135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  al,'0'	; ZF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jb</a:t>
            </a:r>
            <a:r>
              <a:rPr lang="en-US" altLang="en-PK" sz="1350" b="1" dirty="0">
                <a:latin typeface="Courier New" panose="02070309020205020404" pitchFamily="49" charset="0"/>
              </a:rPr>
              <a:t>    ID1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  al,'9'	; ZF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 ja    ID1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 test  ax,0     	;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ID1: 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IsDigit</a:t>
            </a:r>
            <a:r>
              <a:rPr lang="en-US" altLang="en-PK" sz="135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66566" name="Text Box 4">
            <a:extLst>
              <a:ext uri="{FF2B5EF4-FFF2-40B4-BE49-F238E27FC236}">
                <a16:creationId xmlns:a16="http://schemas.microsoft.com/office/drawing/2014/main" id="{9F8283D6-A212-4EBF-BBC2-684D111C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8" y="1654976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Receives a character in AL. Sets the Zero flag if the character is a decimal digit.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FD4234F-F083-4B9E-9D7F-035BC8681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/>
              <a:t>Flowchart of State A</a:t>
            </a:r>
          </a:p>
        </p:txBody>
      </p:sp>
      <p:sp>
        <p:nvSpPr>
          <p:cNvPr id="67586" name="Footer Placeholder 2">
            <a:extLst>
              <a:ext uri="{FF2B5EF4-FFF2-40B4-BE49-F238E27FC236}">
                <a16:creationId xmlns:a16="http://schemas.microsoft.com/office/drawing/2014/main" id="{DF5E9E4F-9C3F-4AC5-96AB-4BAE24070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F9476BBC-9D30-4D3F-B29A-9CD6BB94E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7BE045-7AC3-4A7D-98D0-837AD39E07D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67589" name="Object 3">
            <a:extLst>
              <a:ext uri="{FF2B5EF4-FFF2-40B4-BE49-F238E27FC236}">
                <a16:creationId xmlns:a16="http://schemas.microsoft.com/office/drawing/2014/main" id="{4953E28E-8D03-4738-9FAE-0E05092ED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0452"/>
              </p:ext>
            </p:extLst>
          </p:nvPr>
        </p:nvGraphicFramePr>
        <p:xfrm>
          <a:off x="6441621" y="375557"/>
          <a:ext cx="23431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1921764" imgH="4076700" progId="Visio.Drawing.6">
                  <p:embed/>
                </p:oleObj>
              </mc:Choice>
              <mc:Fallback>
                <p:oleObj name="VISIO" r:id="rId3" imgW="1921764" imgH="4076700" progId="Visio.Drawing.6">
                  <p:embed/>
                  <p:pic>
                    <p:nvPicPr>
                      <p:cNvPr id="67589" name="Object 3">
                        <a:extLst>
                          <a:ext uri="{FF2B5EF4-FFF2-40B4-BE49-F238E27FC236}">
                            <a16:creationId xmlns:a16="http://schemas.microsoft.com/office/drawing/2014/main" id="{4953E28E-8D03-4738-9FAE-0E05092ED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281" t="-2597" r="-4887" b="-2597"/>
                      <a:stretch>
                        <a:fillRect/>
                      </a:stretch>
                    </p:blipFill>
                    <p:spPr bwMode="auto">
                      <a:xfrm>
                        <a:off x="6441621" y="375557"/>
                        <a:ext cx="2343150" cy="462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4">
            <a:extLst>
              <a:ext uri="{FF2B5EF4-FFF2-40B4-BE49-F238E27FC236}">
                <a16:creationId xmlns:a16="http://schemas.microsoft.com/office/drawing/2014/main" id="{F0F64734-38FC-46D2-81BF-E07C5A5C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657351"/>
            <a:ext cx="26860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State A accepts a plus or minus sign, or a decimal digit.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CCDE5473-0689-437F-9D0D-7D370687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C2E371B9-4B25-4CCD-93A0-15C5318FF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and Comparison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Jumps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Loop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Conditional Structures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Conditional Control Flow Directives</a:t>
            </a:r>
          </a:p>
        </p:txBody>
      </p:sp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6C26D509-4C26-4949-BF15-7D43DB5B9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C201F39C-D4DD-44E1-B5E3-885C2DE05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C55EB6-48A0-418E-B1AF-5188CAF54C4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899C91F-63D6-4CAA-B77A-F9944A15C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Creating IF Statements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D68377A-8156-48FA-AE81-33F19D4D6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Runtime Expressions</a:t>
            </a:r>
          </a:p>
          <a:p>
            <a:pPr eaLnBrk="1" hangingPunct="1"/>
            <a:r>
              <a:rPr lang="en-US" altLang="en-PK"/>
              <a:t>Relational and Logical Operators</a:t>
            </a:r>
          </a:p>
          <a:p>
            <a:pPr eaLnBrk="1" hangingPunct="1"/>
            <a:r>
              <a:rPr lang="en-US" altLang="en-PK"/>
              <a:t>MASM-Generated Code</a:t>
            </a:r>
          </a:p>
          <a:p>
            <a:pPr eaLnBrk="1" hangingPunct="1"/>
            <a:r>
              <a:rPr lang="en-US" altLang="en-PK"/>
              <a:t>.REPEAT Directive</a:t>
            </a:r>
          </a:p>
          <a:p>
            <a:pPr eaLnBrk="1" hangingPunct="1"/>
            <a:r>
              <a:rPr lang="en-US" altLang="en-PK"/>
              <a:t>.WHILE Directive</a:t>
            </a:r>
          </a:p>
        </p:txBody>
      </p:sp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27646B37-C2D2-489B-94FA-3FBB43AF3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7EF246FF-2FD7-41B4-9090-9BB243078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2E9FFB-086A-4907-BC8E-2727E29A226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957C4BC-7D6D-44C3-840D-B86D66E59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Runtime Expressions</a:t>
            </a:r>
          </a:p>
        </p:txBody>
      </p:sp>
      <p:sp>
        <p:nvSpPr>
          <p:cNvPr id="70658" name="Footer Placeholder 2">
            <a:extLst>
              <a:ext uri="{FF2B5EF4-FFF2-40B4-BE49-F238E27FC236}">
                <a16:creationId xmlns:a16="http://schemas.microsoft.com/office/drawing/2014/main" id="{63C78B01-0CEE-4FE1-BB3D-6C9863ACF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026369B-8D1B-4010-BEEA-775A4426F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56DD1A-CCC3-4743-BC5F-5E0142D3061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6F963026-F832-459C-ADE9-1FA35065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2787701"/>
            <a:ext cx="1943100" cy="1143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.IF eax &gt; 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edx,1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edx,2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0662" name="Text Box 4">
            <a:extLst>
              <a:ext uri="{FF2B5EF4-FFF2-40B4-BE49-F238E27FC236}">
                <a16:creationId xmlns:a16="http://schemas.microsoft.com/office/drawing/2014/main" id="{BA6831BF-1205-4FBF-B06E-3AD8444D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73251"/>
            <a:ext cx="5772150" cy="129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.IF, .ELSE, .ELSEIF, and .ENDIF can be used to evaluate runtime expressions and create block-structured IF statements.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Examples: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F1E12ED9-B725-4325-89A0-35E24229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76" y="4159302"/>
            <a:ext cx="53149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PK" sz="1575"/>
              <a:t>MASM generates "hidden" code for you, consisting of code labels, CMP and conditional jump instructions.</a:t>
            </a:r>
          </a:p>
        </p:txBody>
      </p:sp>
      <p:sp>
        <p:nvSpPr>
          <p:cNvPr id="70664" name="Text Box 6">
            <a:extLst>
              <a:ext uri="{FF2B5EF4-FFF2-40B4-BE49-F238E27FC236}">
                <a16:creationId xmlns:a16="http://schemas.microsoft.com/office/drawing/2014/main" id="{6055B54D-C197-49BC-9DF5-4620F3C46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276" y="2787701"/>
            <a:ext cx="3028950" cy="1143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.IF eax &gt; ebx &amp;&amp; eax &gt;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edx,1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edx,2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AA262EB-31B7-40E0-AFE2-F2E2312F5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2829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Relational and Logical Operators</a:t>
            </a:r>
          </a:p>
        </p:txBody>
      </p:sp>
      <p:sp>
        <p:nvSpPr>
          <p:cNvPr id="71682" name="Footer Placeholder 2">
            <a:extLst>
              <a:ext uri="{FF2B5EF4-FFF2-40B4-BE49-F238E27FC236}">
                <a16:creationId xmlns:a16="http://schemas.microsoft.com/office/drawing/2014/main" id="{13211E8D-D2FE-4C9B-83B4-2E24A7374A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47F9C624-A5E8-4C8D-A6EB-FE80823AE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19CE71-7CFE-4A8C-8FA6-5FD64B19732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71685" name="Picture 4">
            <a:extLst>
              <a:ext uri="{FF2B5EF4-FFF2-40B4-BE49-F238E27FC236}">
                <a16:creationId xmlns:a16="http://schemas.microsoft.com/office/drawing/2014/main" id="{AE066007-815D-4CCC-9E44-C47333D1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03" y="1653728"/>
            <a:ext cx="3988594" cy="345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999BF09B-EDF9-4D37-8DC2-9223736B4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and Unsigned Comparisons</a:t>
            </a:r>
          </a:p>
        </p:txBody>
      </p:sp>
      <p:sp>
        <p:nvSpPr>
          <p:cNvPr id="72706" name="Footer Placeholder 2">
            <a:extLst>
              <a:ext uri="{FF2B5EF4-FFF2-40B4-BE49-F238E27FC236}">
                <a16:creationId xmlns:a16="http://schemas.microsoft.com/office/drawing/2014/main" id="{8FADD9B3-BF94-4F33-8C6C-A3B071D3E6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7BABA01C-C977-4CA7-AF5E-0D34C204E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B145AD-7B88-493C-A3E7-F22C73D0E51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C7C9AB2A-B85F-4EF3-BCB7-A070ADA15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271" y="2898378"/>
            <a:ext cx="3314700" cy="12573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cmp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jbe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2710" name="Text Box 4">
            <a:extLst>
              <a:ext uri="{FF2B5EF4-FFF2-40B4-BE49-F238E27FC236}">
                <a16:creationId xmlns:a16="http://schemas.microsoft.com/office/drawing/2014/main" id="{7655E3DB-2784-404A-8F19-665BB1CE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221" y="2031603"/>
            <a:ext cx="2343150" cy="21600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val1   DWORD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result 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.IF eax &gt; val1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  mov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2711" name="Line 5">
            <a:extLst>
              <a:ext uri="{FF2B5EF4-FFF2-40B4-BE49-F238E27FC236}">
                <a16:creationId xmlns:a16="http://schemas.microsoft.com/office/drawing/2014/main" id="{2964603E-00D1-444E-BF2D-8DB87D3C4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021" y="3327003"/>
            <a:ext cx="971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72712" name="Text Box 6">
            <a:extLst>
              <a:ext uri="{FF2B5EF4-FFF2-40B4-BE49-F238E27FC236}">
                <a16:creationId xmlns:a16="http://schemas.microsoft.com/office/drawing/2014/main" id="{8C69E593-49E9-44E6-810E-509B70D2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271" y="2412603"/>
            <a:ext cx="3086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Generated code:</a:t>
            </a:r>
          </a:p>
        </p:txBody>
      </p:sp>
      <p:sp>
        <p:nvSpPr>
          <p:cNvPr id="142343" name="Text Box 7">
            <a:extLst>
              <a:ext uri="{FF2B5EF4-FFF2-40B4-BE49-F238E27FC236}">
                <a16:creationId xmlns:a16="http://schemas.microsoft.com/office/drawing/2014/main" id="{9660733F-BF6A-41DC-827E-4D6E6BA86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1" y="4412853"/>
            <a:ext cx="58293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MASM automatically generates an unsigned jump (JBE) because val1 is unsigned.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7D9F5B6-F494-43C0-A8C8-28B381EBE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and Unsigned Comparisons</a:t>
            </a:r>
          </a:p>
        </p:txBody>
      </p:sp>
      <p:sp>
        <p:nvSpPr>
          <p:cNvPr id="73730" name="Footer Placeholder 2">
            <a:extLst>
              <a:ext uri="{FF2B5EF4-FFF2-40B4-BE49-F238E27FC236}">
                <a16:creationId xmlns:a16="http://schemas.microsoft.com/office/drawing/2014/main" id="{63192158-5723-4A44-949F-2CAE252DD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523A0791-9663-4911-9839-C2ABBE4F2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179115-EF6A-4612-98B8-55408FD70F8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3733" name="Text Box 3">
            <a:extLst>
              <a:ext uri="{FF2B5EF4-FFF2-40B4-BE49-F238E27FC236}">
                <a16:creationId xmlns:a16="http://schemas.microsoft.com/office/drawing/2014/main" id="{9BFD34B2-137E-4251-80FE-A27ABF4F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215" y="2936528"/>
            <a:ext cx="3314700" cy="12573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cmp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jle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3734" name="Text Box 4">
            <a:extLst>
              <a:ext uri="{FF2B5EF4-FFF2-40B4-BE49-F238E27FC236}">
                <a16:creationId xmlns:a16="http://schemas.microsoft.com/office/drawing/2014/main" id="{42A86500-92E5-4E17-B3C7-21459F5D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65" y="2069753"/>
            <a:ext cx="2343150" cy="21600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val1   SDWORD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result SDWORD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mov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.IF </a:t>
            </a:r>
            <a:r>
              <a:rPr lang="en-US" altLang="en-PK" sz="1275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275" b="1" dirty="0">
                <a:latin typeface="Courier New" panose="02070309020205020404" pitchFamily="49" charset="0"/>
              </a:rPr>
              <a:t> &gt; val1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  mov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3735" name="Line 5">
            <a:extLst>
              <a:ext uri="{FF2B5EF4-FFF2-40B4-BE49-F238E27FC236}">
                <a16:creationId xmlns:a16="http://schemas.microsoft.com/office/drawing/2014/main" id="{D3B83DAB-0CC3-4095-855C-364446553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965" y="3365153"/>
            <a:ext cx="971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73736" name="Text Box 6">
            <a:extLst>
              <a:ext uri="{FF2B5EF4-FFF2-40B4-BE49-F238E27FC236}">
                <a16:creationId xmlns:a16="http://schemas.microsoft.com/office/drawing/2014/main" id="{E16BDF9C-8638-41CF-B0AD-D21FDF89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215" y="2450753"/>
            <a:ext cx="3086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Generated code:</a:t>
            </a:r>
          </a:p>
        </p:txBody>
      </p:sp>
      <p:sp>
        <p:nvSpPr>
          <p:cNvPr id="145415" name="Text Box 7">
            <a:extLst>
              <a:ext uri="{FF2B5EF4-FFF2-40B4-BE49-F238E27FC236}">
                <a16:creationId xmlns:a16="http://schemas.microsoft.com/office/drawing/2014/main" id="{BAC124C7-2438-4120-BF9A-B5B0DA5BE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65" y="4451003"/>
            <a:ext cx="58293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MASM automatically generates a signed jump (JLE) because val1 is signed.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82D0956-3825-4F49-B69A-40E689566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OR Instruction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5017FDB4-18CF-4432-97B4-7A8993282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Performs a Boolean OR operation between each pair of matching bits in two operands</a:t>
            </a:r>
          </a:p>
          <a:p>
            <a:pPr eaLnBrk="1" hangingPunct="1"/>
            <a:r>
              <a:rPr lang="en-US" altLang="en-PK" dirty="0"/>
              <a:t>Syntax:</a:t>
            </a:r>
          </a:p>
          <a:p>
            <a:pPr lvl="2" eaLnBrk="1" hangingPunct="1"/>
            <a:r>
              <a:rPr lang="en-US" altLang="en-PK" dirty="0"/>
              <a:t>OR </a:t>
            </a:r>
            <a:r>
              <a:rPr lang="en-US" altLang="en-PK" i="1" dirty="0"/>
              <a:t>destination, source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4A779BB9-73F1-4092-8B54-AF979651C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372625AA-31C1-43A4-A906-355D77F65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D94B36-01D0-489B-BFC0-DB23A51E874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870AD0B-7D37-4D1C-8933-334BFA366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607" y="3219400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OR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10D5C523-EE50-4301-9563-364FC7DE0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39505"/>
              </p:ext>
            </p:extLst>
          </p:nvPr>
        </p:nvGraphicFramePr>
        <p:xfrm>
          <a:off x="2223407" y="3962350"/>
          <a:ext cx="3143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2634996" imgH="731520" progId="Visio.Drawing.6">
                  <p:embed/>
                </p:oleObj>
              </mc:Choice>
              <mc:Fallback>
                <p:oleObj name="VISIO" r:id="rId3" imgW="2634996" imgH="731520" progId="Visio.Drawing.6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10D5C523-EE50-4301-9563-364FC7DE0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2223407" y="3962350"/>
                        <a:ext cx="3143250" cy="1000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8">
            <a:extLst>
              <a:ext uri="{FF2B5EF4-FFF2-40B4-BE49-F238E27FC236}">
                <a16:creationId xmlns:a16="http://schemas.microsoft.com/office/drawing/2014/main" id="{C16682F2-868B-48AC-A548-5F5CA20D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07" y="3676600"/>
            <a:ext cx="11620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6082CA0-C92D-414A-B2E7-7FC7A599E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and Unsigned Comparisons</a:t>
            </a:r>
          </a:p>
        </p:txBody>
      </p:sp>
      <p:sp>
        <p:nvSpPr>
          <p:cNvPr id="74754" name="Footer Placeholder 2">
            <a:extLst>
              <a:ext uri="{FF2B5EF4-FFF2-40B4-BE49-F238E27FC236}">
                <a16:creationId xmlns:a16="http://schemas.microsoft.com/office/drawing/2014/main" id="{8D8C32EE-2B21-424F-B244-E1D02CA38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4ACF55E8-6490-4D35-A2EF-878D5F2B3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8845FC-9A35-4CB8-9EEA-7C9EF192324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4757" name="Text Box 3">
            <a:extLst>
              <a:ext uri="{FF2B5EF4-FFF2-40B4-BE49-F238E27FC236}">
                <a16:creationId xmlns:a16="http://schemas.microsoft.com/office/drawing/2014/main" id="{84DBEBB8-8208-46A2-AD8E-6857EA52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214" y="2641202"/>
            <a:ext cx="2228850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ebx,5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jbe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4758" name="Text Box 4">
            <a:extLst>
              <a:ext uri="{FF2B5EF4-FFF2-40B4-BE49-F238E27FC236}">
                <a16:creationId xmlns:a16="http://schemas.microsoft.com/office/drawing/2014/main" id="{B0F58211-A36B-4F02-9BCA-E555A332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64" y="2031602"/>
            <a:ext cx="2343150" cy="21600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result 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ebx,5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.IF eax &gt; ebx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  mov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4759" name="Line 5">
            <a:extLst>
              <a:ext uri="{FF2B5EF4-FFF2-40B4-BE49-F238E27FC236}">
                <a16:creationId xmlns:a16="http://schemas.microsoft.com/office/drawing/2014/main" id="{8D5335F3-C444-428A-BEDF-2034B0A9E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964" y="3327002"/>
            <a:ext cx="971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74760" name="Text Box 6">
            <a:extLst>
              <a:ext uri="{FF2B5EF4-FFF2-40B4-BE49-F238E27FC236}">
                <a16:creationId xmlns:a16="http://schemas.microsoft.com/office/drawing/2014/main" id="{C9FF8BD8-6FD0-49E4-BA3A-4F6BD448C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214" y="2184002"/>
            <a:ext cx="3086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Generated code:</a:t>
            </a:r>
          </a:p>
        </p:txBody>
      </p:sp>
      <p:sp>
        <p:nvSpPr>
          <p:cNvPr id="153607" name="Text Box 7">
            <a:extLst>
              <a:ext uri="{FF2B5EF4-FFF2-40B4-BE49-F238E27FC236}">
                <a16:creationId xmlns:a16="http://schemas.microsoft.com/office/drawing/2014/main" id="{3C7EF334-0EDB-4192-9682-DEB66F58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14" y="4412853"/>
            <a:ext cx="58293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MASM automatically generates an unsigned jump (JBE) when both operands are registers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AC3ED8E5-D34A-4B03-BCD3-21A7ECBD0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and Unsigned Comparisons</a:t>
            </a:r>
          </a:p>
        </p:txBody>
      </p:sp>
      <p:sp>
        <p:nvSpPr>
          <p:cNvPr id="75778" name="Footer Placeholder 2">
            <a:extLst>
              <a:ext uri="{FF2B5EF4-FFF2-40B4-BE49-F238E27FC236}">
                <a16:creationId xmlns:a16="http://schemas.microsoft.com/office/drawing/2014/main" id="{FAE122B4-F376-49FE-B825-7E1EFD440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D37F9CF5-BD7B-487E-835E-1A25DC564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EECC98-08C7-416A-B5CD-5872FC1444C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5781" name="Text Box 3">
            <a:extLst>
              <a:ext uri="{FF2B5EF4-FFF2-40B4-BE49-F238E27FC236}">
                <a16:creationId xmlns:a16="http://schemas.microsoft.com/office/drawing/2014/main" id="{902B1AE2-9D95-4CBC-A9DB-0FCA279E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807" y="2641202"/>
            <a:ext cx="2228850" cy="14859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ebx,5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cmp eax,ebx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jle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5782" name="Text Box 4">
            <a:extLst>
              <a:ext uri="{FF2B5EF4-FFF2-40B4-BE49-F238E27FC236}">
                <a16:creationId xmlns:a16="http://schemas.microsoft.com/office/drawing/2014/main" id="{81A6039A-34C3-4440-8437-FFD43F5A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07" y="2031602"/>
            <a:ext cx="2800350" cy="21600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result SDWORD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ebx,5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mov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.IF SDWORD PTR eax &gt; ebx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  mov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5783" name="Line 5">
            <a:extLst>
              <a:ext uri="{FF2B5EF4-FFF2-40B4-BE49-F238E27FC236}">
                <a16:creationId xmlns:a16="http://schemas.microsoft.com/office/drawing/2014/main" id="{97ED2D63-8A62-449C-B148-3E60C98CB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7457" y="3212702"/>
            <a:ext cx="685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75784" name="Text Box 6">
            <a:extLst>
              <a:ext uri="{FF2B5EF4-FFF2-40B4-BE49-F238E27FC236}">
                <a16:creationId xmlns:a16="http://schemas.microsoft.com/office/drawing/2014/main" id="{67611AD9-E613-4E2D-9F93-89850A2F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807" y="2184002"/>
            <a:ext cx="2343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Generated code:</a:t>
            </a: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14397DA1-40A9-4C6A-9C1C-359706BD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07" y="4412853"/>
            <a:ext cx="58293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. . . unless you prefix one of the register operands with the SDWORD PTR operator. Then a signed jump is generated.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7D8FEA0-C322-4727-B363-1DC38B941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.REPEAT Directive</a:t>
            </a:r>
          </a:p>
        </p:txBody>
      </p:sp>
      <p:sp>
        <p:nvSpPr>
          <p:cNvPr id="76802" name="Footer Placeholder 2">
            <a:extLst>
              <a:ext uri="{FF2B5EF4-FFF2-40B4-BE49-F238E27FC236}">
                <a16:creationId xmlns:a16="http://schemas.microsoft.com/office/drawing/2014/main" id="{76A849B5-C60E-4E15-854A-C2B6BB657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27E6BE8A-EDFA-4A20-9545-78EE40169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00B65E-8CA6-4C89-BA05-CF6ABBEB1CDE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6805" name="Text Box 3">
            <a:extLst>
              <a:ext uri="{FF2B5EF4-FFF2-40B4-BE49-F238E27FC236}">
                <a16:creationId xmlns:a16="http://schemas.microsoft.com/office/drawing/2014/main" id="{29821B93-25F8-4CE6-B72F-9883E843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4" y="2831300"/>
            <a:ext cx="481828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; Display integers 1 – 10: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mov eax,0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.REPEAT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500" b="1" dirty="0">
                <a:latin typeface="Courier New" panose="02070309020205020404" pitchFamily="49" charset="0"/>
              </a:rPr>
              <a:t> 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eax</a:t>
            </a:r>
            <a:endParaRPr lang="en-US" altLang="en-PK" sz="15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call 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WriteDec</a:t>
            </a:r>
            <a:endParaRPr lang="en-US" altLang="en-PK" sz="15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call 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Crlf</a:t>
            </a:r>
            <a:endParaRPr lang="en-US" altLang="en-PK" sz="15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.UNTIL 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500" b="1" dirty="0">
                <a:latin typeface="Courier New" panose="02070309020205020404" pitchFamily="49" charset="0"/>
              </a:rPr>
              <a:t> == 10</a:t>
            </a:r>
          </a:p>
        </p:txBody>
      </p:sp>
      <p:sp>
        <p:nvSpPr>
          <p:cNvPr id="76806" name="Text Box 4">
            <a:extLst>
              <a:ext uri="{FF2B5EF4-FFF2-40B4-BE49-F238E27FC236}">
                <a16:creationId xmlns:a16="http://schemas.microsoft.com/office/drawing/2014/main" id="{A5064972-D11D-4474-B4A1-E03AD060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688300"/>
            <a:ext cx="5772150" cy="105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Executes the loop body before testing the loop condition associated with the .UNTIL directive.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Example: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55D73972-1468-45EB-BAAB-566435C98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.WHILE Directive</a:t>
            </a:r>
          </a:p>
        </p:txBody>
      </p:sp>
      <p:sp>
        <p:nvSpPr>
          <p:cNvPr id="77826" name="Footer Placeholder 2">
            <a:extLst>
              <a:ext uri="{FF2B5EF4-FFF2-40B4-BE49-F238E27FC236}">
                <a16:creationId xmlns:a16="http://schemas.microsoft.com/office/drawing/2014/main" id="{4C409853-3645-402C-89BD-A730D7F43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A8161FFA-34BD-4EC7-9D5C-7FCD8F1C0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DF3C05-E358-451F-9EC0-D2F65E70E55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7829" name="Text Box 3">
            <a:extLst>
              <a:ext uri="{FF2B5EF4-FFF2-40B4-BE49-F238E27FC236}">
                <a16:creationId xmlns:a16="http://schemas.microsoft.com/office/drawing/2014/main" id="{F1AC4CBF-759A-44BC-BF82-895CDF81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990800"/>
            <a:ext cx="3829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; Display integers 1 – 10: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5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mov eax,0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.WHILE eax &lt;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inc 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call WriteDec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call Crlf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.ENDW</a:t>
            </a:r>
          </a:p>
        </p:txBody>
      </p:sp>
      <p:sp>
        <p:nvSpPr>
          <p:cNvPr id="77830" name="Text Box 4">
            <a:extLst>
              <a:ext uri="{FF2B5EF4-FFF2-40B4-BE49-F238E27FC236}">
                <a16:creationId xmlns:a16="http://schemas.microsoft.com/office/drawing/2014/main" id="{E80B8373-1361-46FA-99C4-63C479AD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847800"/>
            <a:ext cx="5772150" cy="105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Tests the loop condition before executing the loop body The .ENDW directive marks the end of the loop.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Example: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DC5A2BD-8092-415A-8C7E-8E357AF01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EE3EF928-D955-4F8D-87A6-764B2ECA8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5146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1500" dirty="0"/>
              <a:t>Bitwise instructions (AND, OR, XOR, NOT, TEST) </a:t>
            </a:r>
          </a:p>
          <a:p>
            <a:pPr lvl="1" eaLnBrk="1" hangingPunct="1"/>
            <a:r>
              <a:rPr lang="en-US" altLang="en-PK" sz="1500" dirty="0"/>
              <a:t>manipulate individual bits in operands</a:t>
            </a:r>
          </a:p>
          <a:p>
            <a:pPr eaLnBrk="1" hangingPunct="1"/>
            <a:r>
              <a:rPr lang="en-US" altLang="en-PK" sz="1500" dirty="0"/>
              <a:t>CMP – compares operands using implied subtraction</a:t>
            </a:r>
          </a:p>
          <a:p>
            <a:pPr lvl="1" eaLnBrk="1" hangingPunct="1"/>
            <a:r>
              <a:rPr lang="en-US" altLang="en-PK" sz="1500" dirty="0"/>
              <a:t>sets condition flags</a:t>
            </a:r>
          </a:p>
          <a:p>
            <a:pPr eaLnBrk="1" hangingPunct="1"/>
            <a:r>
              <a:rPr lang="en-US" altLang="en-PK" sz="1500" dirty="0"/>
              <a:t>Conditional Jumps &amp; Loops</a:t>
            </a:r>
          </a:p>
          <a:p>
            <a:pPr lvl="1" eaLnBrk="1" hangingPunct="1"/>
            <a:r>
              <a:rPr lang="en-US" altLang="en-PK" sz="1500" dirty="0"/>
              <a:t>equality: JE, JNE</a:t>
            </a:r>
          </a:p>
          <a:p>
            <a:pPr lvl="1" eaLnBrk="1" hangingPunct="1"/>
            <a:r>
              <a:rPr lang="en-US" altLang="en-PK" sz="1500" dirty="0"/>
              <a:t>flag values: JC, JZ, JNC, JP, ...</a:t>
            </a:r>
          </a:p>
          <a:p>
            <a:pPr lvl="1" eaLnBrk="1" hangingPunct="1"/>
            <a:r>
              <a:rPr lang="en-US" altLang="en-PK" sz="1500" dirty="0"/>
              <a:t>signed: JG, JL, JNG, ...</a:t>
            </a:r>
          </a:p>
          <a:p>
            <a:pPr lvl="1" eaLnBrk="1" hangingPunct="1"/>
            <a:r>
              <a:rPr lang="en-US" altLang="en-PK" sz="1500" dirty="0"/>
              <a:t>unsigned: JA, JB, JNA, ...</a:t>
            </a:r>
          </a:p>
          <a:p>
            <a:pPr lvl="1" eaLnBrk="1" hangingPunct="1"/>
            <a:r>
              <a:rPr lang="en-US" altLang="en-PK" sz="1500" dirty="0"/>
              <a:t>LOOPZ, LOOPNZ, LOOPE, LOOPNE</a:t>
            </a:r>
          </a:p>
          <a:p>
            <a:pPr eaLnBrk="1" hangingPunct="1"/>
            <a:r>
              <a:rPr lang="en-US" altLang="en-PK" sz="1500" dirty="0"/>
              <a:t>Flowcharts – logic diagramming tool</a:t>
            </a:r>
          </a:p>
        </p:txBody>
      </p:sp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AA91DD6F-F965-4F87-9B40-98E4CEC24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8851" name="Slide Number Placeholder 4">
            <a:extLst>
              <a:ext uri="{FF2B5EF4-FFF2-40B4-BE49-F238E27FC236}">
                <a16:creationId xmlns:a16="http://schemas.microsoft.com/office/drawing/2014/main" id="{152471A3-0616-4876-BD7D-1FDA07AEA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570805-6BEB-4284-92F9-51ED42AC9164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ABB21D3-0106-4AAC-AC35-AE4B907F7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XOR Instruction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0AADF2B-EA49-48AC-89E8-72291F4D0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Performs a Boolean exclusive-OR operation between each pair of matching bits in two operands</a:t>
            </a:r>
          </a:p>
          <a:p>
            <a:pPr eaLnBrk="1" hangingPunct="1"/>
            <a:r>
              <a:rPr lang="en-US" altLang="en-PK"/>
              <a:t>Syntax:</a:t>
            </a:r>
          </a:p>
          <a:p>
            <a:pPr lvl="2" eaLnBrk="1" hangingPunct="1"/>
            <a:r>
              <a:rPr lang="en-US" altLang="en-PK"/>
              <a:t>XOR </a:t>
            </a:r>
            <a:r>
              <a:rPr lang="en-US" altLang="en-PK" i="1"/>
              <a:t>destination, source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E3178B39-0903-4D38-8AFE-632AC5723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A523845D-8058-4FCC-93BA-08A57D264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4D5E29-3ED5-4E83-B6C0-D90B08B158D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FE0F6593-E99C-482D-8E88-FCE7A678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348" y="2807950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XOR</a:t>
            </a:r>
          </a:p>
        </p:txBody>
      </p:sp>
      <p:pic>
        <p:nvPicPr>
          <p:cNvPr id="11271" name="Picture 8">
            <a:extLst>
              <a:ext uri="{FF2B5EF4-FFF2-40B4-BE49-F238E27FC236}">
                <a16:creationId xmlns:a16="http://schemas.microsoft.com/office/drawing/2014/main" id="{CA6216D8-7DBB-4A95-929C-1357ECE0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48" y="3265150"/>
            <a:ext cx="121562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72" name="Object 10">
            <a:extLst>
              <a:ext uri="{FF2B5EF4-FFF2-40B4-BE49-F238E27FC236}">
                <a16:creationId xmlns:a16="http://schemas.microsoft.com/office/drawing/2014/main" id="{8078B35C-A32F-4581-B3F1-7E377585C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58328"/>
              </p:ext>
            </p:extLst>
          </p:nvPr>
        </p:nvGraphicFramePr>
        <p:xfrm>
          <a:off x="2078398" y="3550900"/>
          <a:ext cx="3486150" cy="96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4" imgW="2634996" imgH="731520" progId="Visio.Drawing.6">
                  <p:embed/>
                </p:oleObj>
              </mc:Choice>
              <mc:Fallback>
                <p:oleObj name="VISIO" r:id="rId4" imgW="2634996" imgH="731520" progId="Visio.Drawing.6">
                  <p:embed/>
                  <p:pic>
                    <p:nvPicPr>
                      <p:cNvPr id="11272" name="Object 10">
                        <a:extLst>
                          <a:ext uri="{FF2B5EF4-FFF2-40B4-BE49-F238E27FC236}">
                            <a16:creationId xmlns:a16="http://schemas.microsoft.com/office/drawing/2014/main" id="{8078B35C-A32F-4581-B3F1-7E377585C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398" y="3550900"/>
                        <a:ext cx="3486150" cy="9691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11">
            <a:extLst>
              <a:ext uri="{FF2B5EF4-FFF2-40B4-BE49-F238E27FC236}">
                <a16:creationId xmlns:a16="http://schemas.microsoft.com/office/drawing/2014/main" id="{BE732B46-AE4D-4754-BE15-3E4044E8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657600"/>
            <a:ext cx="5715000" cy="154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575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575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PK" sz="1575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XOR is a useful way to toggle (invert) the bits in an operand.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A80C521-174E-4ECC-B24B-EE16E2188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 Instruction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C5A6C7B-79DB-408C-B753-DD29DB3C4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Performs a Boolean NOT operation on a single destination operand</a:t>
            </a:r>
          </a:p>
          <a:p>
            <a:pPr eaLnBrk="1" hangingPunct="1"/>
            <a:r>
              <a:rPr lang="en-US" altLang="en-PK"/>
              <a:t>Syntax:</a:t>
            </a:r>
          </a:p>
          <a:p>
            <a:pPr lvl="2" eaLnBrk="1" hangingPunct="1"/>
            <a:r>
              <a:rPr lang="en-US" altLang="en-PK"/>
              <a:t>NOT </a:t>
            </a:r>
            <a:r>
              <a:rPr lang="en-US" altLang="en-PK" i="1"/>
              <a:t>destination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79B847DB-2CD8-4B46-A245-F2FBF4E00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30BD0C2B-D49D-46B0-9F5A-9CB13CB6B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0CFD57-0555-4DD5-9EC5-3EAB0CFE9D6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BE29FDBD-51E4-4EC4-8F77-22F4B53A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607" y="3166299"/>
            <a:ext cx="742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/>
              <a:t>NOT</a:t>
            </a:r>
          </a:p>
        </p:txBody>
      </p:sp>
      <p:graphicFrame>
        <p:nvGraphicFramePr>
          <p:cNvPr id="12295" name="Object 8">
            <a:extLst>
              <a:ext uri="{FF2B5EF4-FFF2-40B4-BE49-F238E27FC236}">
                <a16:creationId xmlns:a16="http://schemas.microsoft.com/office/drawing/2014/main" id="{063BFAD3-4AFA-47DB-A5A2-E3DF9E528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96827"/>
              </p:ext>
            </p:extLst>
          </p:nvPr>
        </p:nvGraphicFramePr>
        <p:xfrm>
          <a:off x="2337707" y="3798522"/>
          <a:ext cx="2971800" cy="73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2321052" imgH="574548" progId="Visio.Drawing.6">
                  <p:embed/>
                </p:oleObj>
              </mc:Choice>
              <mc:Fallback>
                <p:oleObj name="VISIO" r:id="rId3" imgW="2321052" imgH="574548" progId="Visio.Drawing.6">
                  <p:embed/>
                  <p:pic>
                    <p:nvPicPr>
                      <p:cNvPr id="12295" name="Object 8">
                        <a:extLst>
                          <a:ext uri="{FF2B5EF4-FFF2-40B4-BE49-F238E27FC236}">
                            <a16:creationId xmlns:a16="http://schemas.microsoft.com/office/drawing/2014/main" id="{063BFAD3-4AFA-47DB-A5A2-E3DF9E528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07" y="3798522"/>
                        <a:ext cx="2971800" cy="7393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10">
            <a:extLst>
              <a:ext uri="{FF2B5EF4-FFF2-40B4-BE49-F238E27FC236}">
                <a16:creationId xmlns:a16="http://schemas.microsoft.com/office/drawing/2014/main" id="{A072D7DA-A464-47DE-9BFA-573B4E8A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30" y="3623499"/>
            <a:ext cx="94892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4142</Words>
  <Application>Microsoft Office PowerPoint</Application>
  <PresentationFormat>On-screen Show (16:9)</PresentationFormat>
  <Paragraphs>717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Gaoler template</vt:lpstr>
      <vt:lpstr>Computer Organization &amp; Assembly Language  - EE2003</vt:lpstr>
      <vt:lpstr>Lecture 15</vt:lpstr>
      <vt:lpstr>Chapter Overview</vt:lpstr>
      <vt:lpstr>Boolean and Comparison Instructions</vt:lpstr>
      <vt:lpstr>Status Flags - Review</vt:lpstr>
      <vt:lpstr>AND Instruction</vt:lpstr>
      <vt:lpstr>OR Instruction</vt:lpstr>
      <vt:lpstr>XOR Instruction</vt:lpstr>
      <vt:lpstr>NOT Instruction</vt:lpstr>
      <vt:lpstr>Bit-Mapped Sets</vt:lpstr>
      <vt:lpstr>Bit-Mapped Set Operations</vt:lpstr>
      <vt:lpstr>Applications  (1 of 5)</vt:lpstr>
      <vt:lpstr>Applications  (2 of 5)</vt:lpstr>
      <vt:lpstr>Applications  (3 of 5)</vt:lpstr>
      <vt:lpstr>Applications  (4 of 5)</vt:lpstr>
      <vt:lpstr>Applications  (5 of 5)</vt:lpstr>
      <vt:lpstr>TEST Instruction</vt:lpstr>
      <vt:lpstr>CMP Instruction  (1 of 3)</vt:lpstr>
      <vt:lpstr>CMP Instruction  (2 of 3)</vt:lpstr>
      <vt:lpstr>CMP Instruction  (3 of 3)</vt:lpstr>
      <vt:lpstr>What's Next</vt:lpstr>
      <vt:lpstr>Conditional Jumps</vt:lpstr>
      <vt:lpstr>Jcond Instruction</vt:lpstr>
      <vt:lpstr>Jcond Ranges</vt:lpstr>
      <vt:lpstr>Jumps Based on Specific Flags</vt:lpstr>
      <vt:lpstr>Jumps Based on Equality</vt:lpstr>
      <vt:lpstr>Jumps Based on Unsigned Comparisons</vt:lpstr>
      <vt:lpstr>Jumps Based on Signed Comparisons</vt:lpstr>
      <vt:lpstr>Applications  (1 of 5)</vt:lpstr>
      <vt:lpstr>Applications  (2 of 5)</vt:lpstr>
      <vt:lpstr>Applications  (3 of 5)</vt:lpstr>
      <vt:lpstr>Applications  (4 of 5)</vt:lpstr>
      <vt:lpstr>Applications  (5 of 5)</vt:lpstr>
      <vt:lpstr>Your turn . . .</vt:lpstr>
      <vt:lpstr>Encrypting a String</vt:lpstr>
      <vt:lpstr>String Encryption Program</vt:lpstr>
      <vt:lpstr>BT (Bit Test) Instruction</vt:lpstr>
      <vt:lpstr>What's Next</vt:lpstr>
      <vt:lpstr>Conditional Loop Instructions</vt:lpstr>
      <vt:lpstr>LOOPZ and LOOPE</vt:lpstr>
      <vt:lpstr>LOOPNZ and LOOPNE</vt:lpstr>
      <vt:lpstr>LOOPNZ Example</vt:lpstr>
      <vt:lpstr>Your turn . . .</vt:lpstr>
      <vt:lpstr>. . . (solution)</vt:lpstr>
      <vt:lpstr>What's Next</vt:lpstr>
      <vt:lpstr>Conditional Structures</vt:lpstr>
      <vt:lpstr>Block-Structured IF Statements</vt:lpstr>
      <vt:lpstr>Your turn . . .</vt:lpstr>
      <vt:lpstr>Your turn . . .</vt:lpstr>
      <vt:lpstr>Compound Expression with AND  (1 of 3)</vt:lpstr>
      <vt:lpstr>Compound Expression with AND  (2 of 3)</vt:lpstr>
      <vt:lpstr>Compound Expression with AND  (3 of 3)</vt:lpstr>
      <vt:lpstr>Your turn . . .</vt:lpstr>
      <vt:lpstr>Compound Expression with OR  (1 of 2)</vt:lpstr>
      <vt:lpstr>Compound Expression with OR  (2 of 2)</vt:lpstr>
      <vt:lpstr>WHILE Loops</vt:lpstr>
      <vt:lpstr>Your turn . . .</vt:lpstr>
      <vt:lpstr>Table-Driven Selection  (1 of 4)</vt:lpstr>
      <vt:lpstr>Table-Driven Selection  (2 of 4)</vt:lpstr>
      <vt:lpstr>Table-Driven Selection  (3 of 4)</vt:lpstr>
      <vt:lpstr>Table-Driven Selection  (4 of 4)</vt:lpstr>
      <vt:lpstr>IsDigit Procedure</vt:lpstr>
      <vt:lpstr>Flowchart of State A</vt:lpstr>
      <vt:lpstr>What's Next</vt:lpstr>
      <vt:lpstr>Creating IF Statements</vt:lpstr>
      <vt:lpstr>Runtime Expressions</vt:lpstr>
      <vt:lpstr>Relational and Logical Operators</vt:lpstr>
      <vt:lpstr>Signed and Unsigned Comparisons</vt:lpstr>
      <vt:lpstr>Signed and Unsigned Comparisons</vt:lpstr>
      <vt:lpstr>Signed and Unsigned Comparisons</vt:lpstr>
      <vt:lpstr>Signed and Unsigned Comparisons</vt:lpstr>
      <vt:lpstr>.REPEAT Directive</vt:lpstr>
      <vt:lpstr>.WHILE Directive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ayeshainam91@outlook.com</cp:lastModifiedBy>
  <cp:revision>64</cp:revision>
  <dcterms:modified xsi:type="dcterms:W3CDTF">2021-11-30T20:01:35Z</dcterms:modified>
</cp:coreProperties>
</file>