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0"/>
  </p:notesMasterIdLst>
  <p:sldIdLst>
    <p:sldId id="256" r:id="rId2"/>
    <p:sldId id="326" r:id="rId3"/>
    <p:sldId id="332" r:id="rId4"/>
    <p:sldId id="338" r:id="rId5"/>
    <p:sldId id="339" r:id="rId6"/>
    <p:sldId id="264" r:id="rId7"/>
    <p:sldId id="262" r:id="rId8"/>
    <p:sldId id="260" r:id="rId9"/>
    <p:sldId id="261" r:id="rId10"/>
    <p:sldId id="263" r:id="rId11"/>
    <p:sldId id="360" r:id="rId12"/>
    <p:sldId id="361" r:id="rId13"/>
    <p:sldId id="357" r:id="rId14"/>
    <p:sldId id="265" r:id="rId15"/>
    <p:sldId id="362" r:id="rId16"/>
    <p:sldId id="363" r:id="rId17"/>
    <p:sldId id="271" r:id="rId18"/>
    <p:sldId id="267" r:id="rId19"/>
    <p:sldId id="268" r:id="rId20"/>
    <p:sldId id="269" r:id="rId21"/>
    <p:sldId id="266" r:id="rId22"/>
    <p:sldId id="364" r:id="rId23"/>
    <p:sldId id="365" r:id="rId24"/>
    <p:sldId id="270" r:id="rId25"/>
    <p:sldId id="358" r:id="rId26"/>
    <p:sldId id="272" r:id="rId27"/>
    <p:sldId id="279" r:id="rId28"/>
    <p:sldId id="280" r:id="rId29"/>
    <p:sldId id="355" r:id="rId30"/>
    <p:sldId id="346" r:id="rId31"/>
    <p:sldId id="333" r:id="rId32"/>
    <p:sldId id="285" r:id="rId33"/>
    <p:sldId id="277" r:id="rId34"/>
    <p:sldId id="328" r:id="rId35"/>
    <p:sldId id="287" r:id="rId36"/>
    <p:sldId id="273" r:id="rId37"/>
    <p:sldId id="366" r:id="rId38"/>
    <p:sldId id="367" r:id="rId39"/>
    <p:sldId id="329" r:id="rId40"/>
    <p:sldId id="274" r:id="rId41"/>
    <p:sldId id="281" r:id="rId42"/>
    <p:sldId id="344" r:id="rId43"/>
    <p:sldId id="275" r:id="rId44"/>
    <p:sldId id="291" r:id="rId45"/>
    <p:sldId id="292" r:id="rId46"/>
    <p:sldId id="293" r:id="rId47"/>
    <p:sldId id="283" r:id="rId48"/>
    <p:sldId id="288" r:id="rId49"/>
    <p:sldId id="284" r:id="rId50"/>
    <p:sldId id="294" r:id="rId51"/>
    <p:sldId id="342" r:id="rId52"/>
    <p:sldId id="343" r:id="rId53"/>
    <p:sldId id="295" r:id="rId54"/>
    <p:sldId id="289" r:id="rId55"/>
    <p:sldId id="296" r:id="rId56"/>
    <p:sldId id="297" r:id="rId57"/>
    <p:sldId id="290" r:id="rId58"/>
    <p:sldId id="347" r:id="rId59"/>
    <p:sldId id="334" r:id="rId60"/>
    <p:sldId id="300" r:id="rId61"/>
    <p:sldId id="298" r:id="rId62"/>
    <p:sldId id="299" r:id="rId63"/>
    <p:sldId id="301" r:id="rId64"/>
    <p:sldId id="359" r:id="rId65"/>
    <p:sldId id="304" r:id="rId66"/>
    <p:sldId id="305" r:id="rId67"/>
    <p:sldId id="302" r:id="rId68"/>
    <p:sldId id="306" r:id="rId69"/>
    <p:sldId id="303" r:id="rId70"/>
    <p:sldId id="310" r:id="rId71"/>
    <p:sldId id="373" r:id="rId72"/>
    <p:sldId id="348" r:id="rId73"/>
    <p:sldId id="336" r:id="rId74"/>
    <p:sldId id="368" r:id="rId75"/>
    <p:sldId id="369" r:id="rId76"/>
    <p:sldId id="370" r:id="rId77"/>
    <p:sldId id="371" r:id="rId78"/>
    <p:sldId id="307" r:id="rId79"/>
    <p:sldId id="308" r:id="rId80"/>
    <p:sldId id="309" r:id="rId81"/>
    <p:sldId id="311" r:id="rId82"/>
    <p:sldId id="345" r:id="rId83"/>
    <p:sldId id="349" r:id="rId84"/>
    <p:sldId id="337" r:id="rId85"/>
    <p:sldId id="314" r:id="rId86"/>
    <p:sldId id="315" r:id="rId87"/>
    <p:sldId id="330" r:id="rId88"/>
    <p:sldId id="331" r:id="rId89"/>
    <p:sldId id="319" r:id="rId90"/>
    <p:sldId id="320" r:id="rId91"/>
    <p:sldId id="321" r:id="rId92"/>
    <p:sldId id="325" r:id="rId93"/>
    <p:sldId id="322" r:id="rId94"/>
    <p:sldId id="323" r:id="rId95"/>
    <p:sldId id="350" r:id="rId96"/>
    <p:sldId id="375" r:id="rId97"/>
    <p:sldId id="378" r:id="rId98"/>
    <p:sldId id="377" r:id="rId99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01"/>
      <p:bold r:id="rId102"/>
      <p:italic r:id="rId103"/>
      <p:boldItalic r:id="rId104"/>
    </p:embeddedFont>
    <p:embeddedFont>
      <p:font typeface="Calibri" panose="020F0502020204030204" pitchFamily="34" charset="0"/>
      <p:regular r:id="rId105"/>
      <p:bold r:id="rId106"/>
      <p:italic r:id="rId107"/>
      <p:boldItalic r:id="rId108"/>
    </p:embeddedFont>
    <p:embeddedFont>
      <p:font typeface="Raleway Thin" pitchFamily="2" charset="0"/>
      <p:regular r:id="rId109"/>
      <p:bold r:id="rId110"/>
      <p:italic r:id="rId111"/>
      <p:boldItalic r:id="rId1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2.fntdata"/><Relationship Id="rId16" Type="http://schemas.openxmlformats.org/officeDocument/2006/relationships/slide" Target="slides/slide15.xml"/><Relationship Id="rId107" Type="http://schemas.openxmlformats.org/officeDocument/2006/relationships/font" Target="fonts/font7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6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9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0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8E7E-06E9-4923-8805-A9CA84AA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6C61-C910-4124-888C-4B84E6B0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BF3DB-A6EF-4AD9-9134-D137677D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8509-AAEA-456A-A661-BBD71CB16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35FB80-8887-4591-AE6B-A75484AA46E0}" type="slidenum">
              <a:rPr lang="en-US" altLang="x-none"/>
              <a:pPr/>
              <a:t>‹#›</a:t>
            </a:fld>
            <a:endParaRPr lang="en-US" altLang="x-none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7C29A3-537C-414B-9F8F-D0FE21B46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5233" y="0"/>
            <a:ext cx="500692" cy="1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FC7344A-C335-47F5-9164-0A4D04D54F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FA6FA36-A4DD-4CFE-BE6C-484504DBC1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158DE-EFD8-48FB-BA3B-029B750D27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4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935875"/>
            <a:ext cx="2743200" cy="3394472"/>
          </a:xfrm>
        </p:spPr>
        <p:txBody>
          <a:bodyPr/>
          <a:lstStyle/>
          <a:p>
            <a:r>
              <a:rPr lang="en-US" dirty="0"/>
              <a:t>What happens if same approach is followed to copy a negative number?</a:t>
            </a:r>
          </a:p>
          <a:p>
            <a:r>
              <a:rPr lang="en-US" dirty="0"/>
              <a:t>What is the value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/>
              <a:t> after this code is assembled?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4693" y="1346106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86300" y="3231833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76074" y="40005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248</a:t>
            </a:r>
          </a:p>
        </p:txBody>
      </p:sp>
      <p:sp>
        <p:nvSpPr>
          <p:cNvPr id="8" name="Down Arrow 7"/>
          <p:cNvSpPr/>
          <p:nvPr/>
        </p:nvSpPr>
        <p:spPr>
          <a:xfrm>
            <a:off x="5257800" y="2743200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Down Arrow 8"/>
          <p:cNvSpPr/>
          <p:nvPr/>
        </p:nvSpPr>
        <p:spPr>
          <a:xfrm>
            <a:off x="5257800" y="3566175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35352" y="4599655"/>
            <a:ext cx="3044546" cy="571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rgbClr val="FF0000"/>
                </a:solidFill>
              </a:rPr>
              <a:t>What happened to -8?</a:t>
            </a:r>
          </a:p>
        </p:txBody>
      </p:sp>
    </p:spTree>
    <p:extLst>
      <p:ext uri="{BB962C8B-B14F-4D97-AF65-F5344CB8AC3E}">
        <p14:creationId xmlns:p14="http://schemas.microsoft.com/office/powerpoint/2010/main" val="26410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87" y="311457"/>
            <a:ext cx="8191825" cy="1082700"/>
          </a:xfrm>
        </p:spPr>
        <p:txBody>
          <a:bodyPr/>
          <a:lstStyle/>
          <a:p>
            <a:r>
              <a:rPr lang="en-US" dirty="0"/>
              <a:t>Zero/Sign Extension of Integers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90" y="2188123"/>
            <a:ext cx="2228850" cy="3394472"/>
          </a:xfrm>
        </p:spPr>
        <p:txBody>
          <a:bodyPr/>
          <a:lstStyle/>
          <a:p>
            <a:r>
              <a:rPr lang="en-US" dirty="0"/>
              <a:t>How about doing like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346106"/>
            <a:ext cx="2666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ax, 0FFFFFFFFh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svar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3403283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457700" y="2857500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Down Arrow 7"/>
          <p:cNvSpPr/>
          <p:nvPr/>
        </p:nvSpPr>
        <p:spPr>
          <a:xfrm>
            <a:off x="4457700" y="3740467"/>
            <a:ext cx="1371600" cy="48863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4863357" y="4343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-8</a:t>
            </a:r>
          </a:p>
        </p:txBody>
      </p:sp>
    </p:spTree>
    <p:extLst>
      <p:ext uri="{BB962C8B-B14F-4D97-AF65-F5344CB8AC3E}">
        <p14:creationId xmlns:p14="http://schemas.microsoft.com/office/powerpoint/2010/main" val="204108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show different approaches for signed and unsigned number</a:t>
            </a:r>
          </a:p>
          <a:p>
            <a:pPr lvl="1"/>
            <a:r>
              <a:rPr lang="en-US" dirty="0"/>
              <a:t>In case of unsigned numbers, a zero is extended to all higher order bits of the destination operand</a:t>
            </a:r>
          </a:p>
          <a:p>
            <a:pPr lvl="1"/>
            <a:r>
              <a:rPr lang="en-US" dirty="0"/>
              <a:t>In case of signed numbers, the sign-bit is extended to all higher order bits of the destination operand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E1611FB-FA29-4290-B508-DEC7D7242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 . . .</a:t>
            </a:r>
          </a:p>
        </p:txBody>
      </p:sp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55E70C11-B70F-41BD-AFD3-4C1E6B5C43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x-none" dirty="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CD9CA7DE-84AD-45F7-BFF8-92FFDEC3C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DBC82C-F2D6-4436-8988-6E3A3F94705A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F2616583-1E4E-4F49-A9E0-FABD082A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29" y="2414587"/>
            <a:ext cx="60579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bVal</a:t>
            </a:r>
            <a:r>
              <a:rPr lang="en-US" altLang="x-none" sz="1350" b="1" dirty="0">
                <a:latin typeface="Courier New" panose="02070309020205020404" pitchFamily="49" charset="0"/>
              </a:rPr>
              <a:t>  BYTE  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bVal2 BYTE   ?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wVal</a:t>
            </a:r>
            <a:r>
              <a:rPr lang="en-US" altLang="x-none" sz="1350" b="1" dirty="0">
                <a:latin typeface="Courier New" panose="02070309020205020404" pitchFamily="49" charset="0"/>
              </a:rPr>
              <a:t>  WORD 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dVal</a:t>
            </a:r>
            <a:r>
              <a:rPr lang="en-US" altLang="x-none" sz="1350" b="1" dirty="0">
                <a:latin typeface="Courier New" panose="02070309020205020404" pitchFamily="49" charset="0"/>
              </a:rPr>
              <a:t>  DWORD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ds,45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esi,wVal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eip,dVal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25,bVal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bVal2,bVal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9A28ED47-99A5-4A7F-8CC0-4CA1DEF1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577539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Explain why each of the following MOV statements are invalid:</a:t>
            </a: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69F6C335-CDFB-4C76-A73F-A224AC08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3513574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immediate move to DS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82E7069F-D5A5-4D54-B35F-D6F2358D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3727887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size mismatch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>
              <a:latin typeface="Courier New" panose="02070309020205020404" pitchFamily="49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459235FE-21F4-4B09-BFF7-66814B71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3942199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EIP cannot be the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>
              <a:latin typeface="Courier New" panose="02070309020205020404" pitchFamily="49" charset="0"/>
            </a:endParaRP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0CE6497A-78A7-4BCE-9A57-84D9EAAF4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4142224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immediate value cannot be destination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>
              <a:latin typeface="Courier New" panose="02070309020205020404" pitchFamily="49" charset="0"/>
            </a:endParaRP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8BEACD6C-619E-4F88-AF81-798C938A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170" y="4370824"/>
            <a:ext cx="4114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memory-to-memory move not permitted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utoUpdateAnimBg="0"/>
      <p:bldP spid="151560" grpId="0" autoUpdateAnimBg="0"/>
      <p:bldP spid="151561" grpId="0" autoUpdateAnimBg="0"/>
      <p:bldP spid="151562" grpId="0" autoUpdateAnimBg="0"/>
      <p:bldP spid="1515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5B74DC7-91B4-43A4-9B7A-757DB0542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Zero Extension</a:t>
            </a:r>
          </a:p>
        </p:txBody>
      </p:sp>
      <p:sp>
        <p:nvSpPr>
          <p:cNvPr id="12290" name="Footer Placeholder 2">
            <a:extLst>
              <a:ext uri="{FF2B5EF4-FFF2-40B4-BE49-F238E27FC236}">
                <a16:creationId xmlns:a16="http://schemas.microsoft.com/office/drawing/2014/main" id="{E5569916-BC2B-4B69-A0C5-8F48774861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FA8F5BFE-ABA0-40D8-916D-3BC7D5B0A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933C2F-68E3-445A-9D8B-C4B9D2EB8AAC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6E3C501A-C9B2-46C5-BDED-BC255718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083" y="3889483"/>
            <a:ext cx="599286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movzx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ax,bl</a:t>
            </a:r>
            <a:r>
              <a:rPr lang="en-US" altLang="x-none" sz="1350" b="1" dirty="0">
                <a:latin typeface="Courier New" panose="02070309020205020404" pitchFamily="49" charset="0"/>
              </a:rPr>
              <a:t>	; zero-extension</a:t>
            </a:r>
          </a:p>
        </p:txBody>
      </p:sp>
      <p:sp>
        <p:nvSpPr>
          <p:cNvPr id="12294" name="Text Box 4">
            <a:extLst>
              <a:ext uri="{FF2B5EF4-FFF2-40B4-BE49-F238E27FC236}">
                <a16:creationId xmlns:a16="http://schemas.microsoft.com/office/drawing/2014/main" id="{0299958E-27D3-4F88-B66F-95B69EE30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1182962"/>
            <a:ext cx="61150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When you copy a smaller value into a larger destination, the MOVZX instruction fills (extends) the upper half of the destination with zeros.</a:t>
            </a:r>
          </a:p>
        </p:txBody>
      </p:sp>
      <p:graphicFrame>
        <p:nvGraphicFramePr>
          <p:cNvPr id="12295" name="Object 5">
            <a:extLst>
              <a:ext uri="{FF2B5EF4-FFF2-40B4-BE49-F238E27FC236}">
                <a16:creationId xmlns:a16="http://schemas.microsoft.com/office/drawing/2014/main" id="{6E40081B-40F2-4248-9B77-B92EBD911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72188"/>
              </p:ext>
            </p:extLst>
          </p:nvPr>
        </p:nvGraphicFramePr>
        <p:xfrm>
          <a:off x="2800350" y="2232133"/>
          <a:ext cx="33718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929128" imgH="1188720" progId="">
                  <p:embed/>
                </p:oleObj>
              </mc:Choice>
              <mc:Fallback>
                <p:oleObj name="VISIO" r:id="rId3" imgW="2929128" imgH="1188720" progId="">
                  <p:embed/>
                  <p:pic>
                    <p:nvPicPr>
                      <p:cNvPr id="12295" name="Object 5">
                        <a:extLst>
                          <a:ext uri="{FF2B5EF4-FFF2-40B4-BE49-F238E27FC236}">
                            <a16:creationId xmlns:a16="http://schemas.microsoft.com/office/drawing/2014/main" id="{6E40081B-40F2-4248-9B77-B92EBD911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2800350" y="2232133"/>
                        <a:ext cx="337185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>
            <a:extLst>
              <a:ext uri="{FF2B5EF4-FFF2-40B4-BE49-F238E27FC236}">
                <a16:creationId xmlns:a16="http://schemas.microsoft.com/office/drawing/2014/main" id="{1C1ACAA2-0CAB-4E0F-A1FC-8F1C69D5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689583"/>
            <a:ext cx="41719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/>
              <a:t> (</a:t>
            </a:r>
            <a:r>
              <a:rPr lang="en-US" dirty="0" err="1"/>
              <a:t>MOVe</a:t>
            </a:r>
            <a:r>
              <a:rPr lang="en-US" dirty="0"/>
              <a:t> with Zero-</a:t>
            </a:r>
            <a:r>
              <a:rPr lang="en-US" dirty="0" err="1"/>
              <a:t>eXtend</a:t>
            </a:r>
            <a:r>
              <a:rPr lang="en-US" dirty="0"/>
              <a:t>) copies the source operand into destination operand and extends zeroes in the remaining higher order bits of destination operand</a:t>
            </a:r>
          </a:p>
          <a:p>
            <a:r>
              <a:rPr lang="en-US" dirty="0"/>
              <a:t>It has three variants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reg16,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4500" y="131445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MOVZX ax,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9150" y="3036570"/>
          <a:ext cx="3004184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86450" y="1893570"/>
          <a:ext cx="130048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6424855" y="1649971"/>
            <a:ext cx="186208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Left Brace 9"/>
          <p:cNvSpPr/>
          <p:nvPr/>
        </p:nvSpPr>
        <p:spPr>
          <a:xfrm rot="5400000">
            <a:off x="6693692" y="2089310"/>
            <a:ext cx="163830" cy="1715452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"/>
          <p:cNvCxnSpPr>
            <a:cxnSpLocks/>
            <a:stCxn id="9" idx="1"/>
            <a:endCxn id="10" idx="1"/>
          </p:cNvCxnSpPr>
          <p:nvPr/>
        </p:nvCxnSpPr>
        <p:spPr>
          <a:xfrm>
            <a:off x="6517960" y="2343151"/>
            <a:ext cx="257647" cy="52197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14391" y="18859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5149336" y="232517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" name="Straight Arrow Connector 14"/>
          <p:cNvCxnSpPr>
            <a:stCxn id="13" idx="2"/>
            <a:endCxn id="14" idx="1"/>
          </p:cNvCxnSpPr>
          <p:nvPr/>
        </p:nvCxnSpPr>
        <p:spPr>
          <a:xfrm flipH="1">
            <a:off x="5253038" y="2255282"/>
            <a:ext cx="22615" cy="56626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76D1DAC-7D0F-438A-91A3-6CBCA5E73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09E4E899-7BB1-42B6-8F0B-903BC9D9F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2240C153-385C-4500-ABE1-4D00267A4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5BF528-B30F-4E78-9649-4019B9E10659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2CEB2A25-6409-4088-B3E1-713B0B57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820505"/>
            <a:ext cx="5772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movsx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ax,bl</a:t>
            </a:r>
            <a:r>
              <a:rPr lang="en-US" altLang="x-none" sz="1350" b="1" dirty="0">
                <a:latin typeface="Courier New" panose="02070309020205020404" pitchFamily="49" charset="0"/>
              </a:rPr>
              <a:t>	; sign extension</a:t>
            </a: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ACF4067A-55A5-447D-81EE-E9EE6970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281553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MOVSX instruction fills the upper half of the destination with a copy of the source operand's sign bit.</a:t>
            </a:r>
          </a:p>
        </p:txBody>
      </p:sp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87A95DFF-787B-4F71-A54D-4014BC85E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78782"/>
              </p:ext>
            </p:extLst>
          </p:nvPr>
        </p:nvGraphicFramePr>
        <p:xfrm>
          <a:off x="2800350" y="2048855"/>
          <a:ext cx="34861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929128" imgH="1188720" progId="">
                  <p:embed/>
                </p:oleObj>
              </mc:Choice>
              <mc:Fallback>
                <p:oleObj name="VISIO" r:id="rId3" imgW="2929128" imgH="1188720" progId="">
                  <p:embed/>
                  <p:pic>
                    <p:nvPicPr>
                      <p:cNvPr id="13319" name="Object 6">
                        <a:extLst>
                          <a:ext uri="{FF2B5EF4-FFF2-40B4-BE49-F238E27FC236}">
                            <a16:creationId xmlns:a16="http://schemas.microsoft.com/office/drawing/2014/main" id="{87A95DFF-787B-4F71-A54D-4014BC85E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2800350" y="2048855"/>
                        <a:ext cx="348615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>
            <a:extLst>
              <a:ext uri="{FF2B5EF4-FFF2-40B4-BE49-F238E27FC236}">
                <a16:creationId xmlns:a16="http://schemas.microsoft.com/office/drawing/2014/main" id="{1820439B-E366-4B16-B5BA-012C42F2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620605"/>
            <a:ext cx="41719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/>
              <a:t> (</a:t>
            </a:r>
            <a:r>
              <a:rPr lang="en-US" dirty="0" err="1"/>
              <a:t>MOVe</a:t>
            </a:r>
            <a:r>
              <a:rPr lang="en-US" dirty="0"/>
              <a:t> with Sign-</a:t>
            </a:r>
            <a:r>
              <a:rPr lang="en-US" dirty="0" err="1"/>
              <a:t>eXtend</a:t>
            </a:r>
            <a:r>
              <a:rPr lang="en-US" dirty="0"/>
              <a:t>) copies the source operand into destination operand and extends the sign-bit in remaining higher order bits in destination operand</a:t>
            </a:r>
          </a:p>
          <a:p>
            <a:r>
              <a:rPr lang="en-US" dirty="0"/>
              <a:t>It has three formats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reg16,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4500" y="131445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29150" y="2571750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86450" y="1428750"/>
          <a:ext cx="130048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6424855" y="1185151"/>
            <a:ext cx="186208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Left Brace 8"/>
          <p:cNvSpPr/>
          <p:nvPr/>
        </p:nvSpPr>
        <p:spPr>
          <a:xfrm rot="5400000">
            <a:off x="6414255" y="186035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" name="Straight Arrow Connector 9"/>
          <p:cNvCxnSpPr>
            <a:stCxn id="8" idx="1"/>
            <a:endCxn id="9" idx="1"/>
          </p:cNvCxnSpPr>
          <p:nvPr/>
        </p:nvCxnSpPr>
        <p:spPr>
          <a:xfrm flipH="1">
            <a:off x="6517957" y="1878330"/>
            <a:ext cx="2" cy="4783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5149336" y="186035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" name="Straight Arrow Connector 12"/>
          <p:cNvCxnSpPr>
            <a:stCxn id="7" idx="1"/>
            <a:endCxn id="12" idx="1"/>
          </p:cNvCxnSpPr>
          <p:nvPr/>
        </p:nvCxnSpPr>
        <p:spPr>
          <a:xfrm flipH="1">
            <a:off x="5253038" y="1567815"/>
            <a:ext cx="633412" cy="78891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29150" y="4236720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886450" y="3093720"/>
          <a:ext cx="130048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6424855" y="2850121"/>
            <a:ext cx="186208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Left Brace 17"/>
          <p:cNvSpPr/>
          <p:nvPr/>
        </p:nvSpPr>
        <p:spPr>
          <a:xfrm rot="5400000">
            <a:off x="6414255" y="352532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Straight Arrow Connector 18"/>
          <p:cNvCxnSpPr>
            <a:stCxn id="17" idx="1"/>
            <a:endCxn id="18" idx="1"/>
          </p:cNvCxnSpPr>
          <p:nvPr/>
        </p:nvCxnSpPr>
        <p:spPr>
          <a:xfrm flipH="1">
            <a:off x="6517957" y="3543300"/>
            <a:ext cx="2" cy="4783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5149336" y="3525323"/>
            <a:ext cx="207404" cy="120015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" name="Straight Arrow Connector 20"/>
          <p:cNvCxnSpPr>
            <a:stCxn id="16" idx="1"/>
            <a:endCxn id="20" idx="1"/>
          </p:cNvCxnSpPr>
          <p:nvPr/>
        </p:nvCxnSpPr>
        <p:spPr>
          <a:xfrm flipH="1">
            <a:off x="5253038" y="3232785"/>
            <a:ext cx="633412" cy="78891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4500" y="314325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DB 01000011b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07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04</a:t>
            </a:r>
            <a:endParaRPr lang="x-none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LAHF and SAHD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LAHF</a:t>
            </a:r>
            <a:r>
              <a:rPr lang="en-US" dirty="0"/>
              <a:t> (Load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from status Flags) instruction copies lower byte of EFLAGS register into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</a:p>
          <a:p>
            <a:r>
              <a:rPr lang="en-US" dirty="0"/>
              <a:t>Sign, Zero, Auxiliary Carry, Parity and Carry flags are copied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SAHF</a:t>
            </a:r>
            <a:r>
              <a:rPr lang="en-US" dirty="0"/>
              <a:t> (Store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into status Flags) instruction copies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/>
              <a:t> into lower byte of EFLAGS register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FF6B338-2FB7-4686-B59E-CAB57A881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XCHG Instruction</a:t>
            </a: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7DBB953D-57AA-4B60-BAC6-9B5261E7D2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99310D5C-9F3F-457D-9973-3AD4027A6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D036FC-9C88-4195-8CC5-729A5155DD17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5918C425-D601-4EE7-B98E-60A3B35F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876" y="2470750"/>
            <a:ext cx="669509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var1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var2 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xchg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ax,bx</a:t>
            </a:r>
            <a:r>
              <a:rPr lang="en-US" altLang="x-none" sz="1350" b="1" dirty="0">
                <a:latin typeface="Courier New" panose="02070309020205020404" pitchFamily="49" charset="0"/>
              </a:rPr>
              <a:t>	; exchange 16-bit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xchg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ah,al</a:t>
            </a:r>
            <a:r>
              <a:rPr lang="en-US" altLang="x-none" sz="1350" b="1" dirty="0">
                <a:latin typeface="Courier New" panose="02070309020205020404" pitchFamily="49" charset="0"/>
              </a:rPr>
              <a:t>	; exchange 8-bit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xchg</a:t>
            </a:r>
            <a:r>
              <a:rPr lang="en-US" altLang="x-none" sz="1350" b="1" dirty="0">
                <a:latin typeface="Courier New" panose="02070309020205020404" pitchFamily="49" charset="0"/>
              </a:rPr>
              <a:t> var1,bx	; exchange mem, reg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xchg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eax,ebx</a:t>
            </a:r>
            <a:r>
              <a:rPr lang="en-US" altLang="x-none" sz="1350" b="1" dirty="0">
                <a:latin typeface="Courier New" panose="02070309020205020404" pitchFamily="49" charset="0"/>
              </a:rPr>
              <a:t>	; exchange 32-bit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xchg</a:t>
            </a:r>
            <a:r>
              <a:rPr lang="en-US" altLang="x-none" sz="1350" b="1" dirty="0">
                <a:latin typeface="Courier New" panose="02070309020205020404" pitchFamily="49" charset="0"/>
              </a:rPr>
              <a:t> var1,var2	; error: two memory operands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2A0598B6-AFA5-418E-B00E-F343CB39A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36" y="122086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XCHG exchanges the values of two operands. At least one operand must be a register. No immediate operands are permitted.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instruction exchanges the contents of two operands</a:t>
            </a:r>
          </a:p>
          <a:p>
            <a:r>
              <a:rPr lang="en-US" dirty="0"/>
              <a:t>This instruction has three different variants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/>
              <a:t>mem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, 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To exchange two memory operands, a register is </a:t>
            </a:r>
            <a:r>
              <a:rPr lang="en-US"/>
              <a:t>used as  </a:t>
            </a:r>
            <a:r>
              <a:rPr lang="en-US" dirty="0"/>
              <a:t>temporary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displacement or offset to the name of a variable</a:t>
            </a:r>
          </a:p>
          <a:p>
            <a:r>
              <a:rPr lang="en-US" dirty="0"/>
              <a:t>This technique makes it possible to access memory locations which do not have explicit labels</a:t>
            </a:r>
          </a:p>
          <a:p>
            <a:r>
              <a:rPr lang="en-US" dirty="0"/>
              <a:t>For example, to access individual elements of an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45B92BE-DC86-4AE6-A328-712AC18AD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Direct-Offset Operands</a:t>
            </a:r>
          </a:p>
        </p:txBody>
      </p:sp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B2D52EFE-865F-434E-88FF-1C5B3E1503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07E6B5FF-84C0-4274-BFA7-DD50666F8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4D791-5068-4877-9595-C26B1B179C08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D9F5EA94-47A8-4E8A-A2CC-E9A021719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48" y="2899537"/>
            <a:ext cx="693682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arrayB</a:t>
            </a:r>
            <a:r>
              <a:rPr lang="en-US" altLang="x-none" sz="1350" b="1" dirty="0">
                <a:latin typeface="Courier New" panose="02070309020205020404" pitchFamily="49" charset="0"/>
              </a:rPr>
              <a:t> BYTE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al,arrayB+1	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al,[arrayB+1]		; alternative notation</a:t>
            </a: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319374C9-4C95-4DCC-BEF4-8BE6152E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36" y="156376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D22D9940-2ED5-4121-9BA3-6480D351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4556887"/>
            <a:ext cx="41719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Q: Why doesn't arrayB+1 produce 11h?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B1E695B-3122-448E-80BE-4FDE7E31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Direct-Offset Operands </a:t>
            </a:r>
            <a:r>
              <a:rPr lang="en-US" sz="1800"/>
              <a:t>(cont)</a:t>
            </a:r>
          </a:p>
        </p:txBody>
      </p:sp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A5B14A56-8EC9-4C2B-AC29-A9055D8F54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0CC3FEF-2669-4C4E-96F4-44ECDC2C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738A5E-2C75-471A-A024-6912A1B14D6B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437DD67B-71C2-45DF-92F3-89BBD4AD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578" y="2282981"/>
            <a:ext cx="649539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x-none" sz="1350" b="1" dirty="0">
                <a:latin typeface="Courier New" panose="02070309020205020404" pitchFamily="49" charset="0"/>
              </a:rPr>
              <a:t> 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arrayD</a:t>
            </a:r>
            <a:r>
              <a:rPr lang="en-US" altLang="x-none" sz="1350" b="1" dirty="0">
                <a:latin typeface="Courier New" panose="02070309020205020404" pitchFamily="49" charset="0"/>
              </a:rPr>
              <a:t>  DWORD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ax,[arrayW+2]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ax,[arrayW+4]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</a:t>
            </a:r>
            <a:r>
              <a:rPr lang="en-US" altLang="x-none" sz="1350" b="1" dirty="0">
                <a:latin typeface="Courier New" panose="02070309020205020404" pitchFamily="49" charset="0"/>
              </a:rPr>
              <a:t>,[arrayD+4]		; EAX = 00000002h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EC3D8EC7-8458-458C-B2CE-2E4D51707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1260319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C94AF3A4-D633-469E-B16E-93C5F753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74220"/>
            <a:ext cx="5429250" cy="752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; 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</a:t>
            </a:r>
            <a:r>
              <a:rPr lang="en-US" altLang="x-none" sz="1350" b="1" dirty="0">
                <a:latin typeface="Courier New" panose="02070309020205020404" pitchFamily="49" charset="0"/>
              </a:rPr>
              <a:t>,[arrayD+16]		; ??</a:t>
            </a:r>
            <a:endParaRPr lang="en-US" altLang="x-none" sz="1575" dirty="0"/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3F5F76F0-D94C-4ACD-81C4-339C28637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14776"/>
            <a:ext cx="53721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What will happen when they run?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  <p:bldP spid="952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F813577-8B34-45CF-9053-D6727742A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turn. . .</a:t>
            </a: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A259FD53-018D-4DD8-8764-A4838AD02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F53767C9-2FEC-4986-82D5-CE751EEBC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F819AD-FC2A-4682-8993-7A771E10A4E2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194BED23-534C-4225-8768-81DA17C6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68161"/>
            <a:ext cx="5772150" cy="116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/>
              <a:t>Write a program that rearranges the values of three doubleword  values in the following array as: 3, 1, 2.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.data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arrayD DWORD 1,2,3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3F0B6CFF-79D2-4041-A8FB-978F87BAE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811311"/>
            <a:ext cx="5715000" cy="86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425"/>
              <a:t>Step 2: Exchange EAX with the third array value and copy the value in EAX to the first array position.</a:t>
            </a:r>
            <a:r>
              <a:rPr lang="en-US" altLang="x-none" sz="1425">
                <a:solidFill>
                  <a:schemeClr val="tx2"/>
                </a:solidFill>
              </a:rPr>
              <a:t>				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84A281DE-DA34-44C7-B2E2-8BA81A74E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554011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171450" indent="-1714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425"/>
              <a:t>Step1: copy the first value into EAX and exchange it with the value in the second position.</a:t>
            </a: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A35663CC-1051-4B78-AE93-03B18E1E3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3239812"/>
            <a:ext cx="3028950" cy="52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mov eax,arrayD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xchg eax,[arrayD+4]</a:t>
            </a:r>
            <a:endParaRPr lang="en-US" altLang="x-none" sz="1575"/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137E9240-5B02-4840-8AEF-51835159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497111"/>
            <a:ext cx="3028950" cy="526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xchg eax,[arrayD+8]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mov  arrayD,eax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89095" grpId="0" animBg="1" autoUpdateAnimBg="0"/>
      <p:bldP spid="8909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23239BA-DBB7-4E55-8EF1-BBD20E9B9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Evaluate this . . . </a:t>
            </a: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DF5DCF0D-6AF5-49CC-9EE9-67264D23F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D4984F7-ED91-4075-9C71-09F2598E3E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705C10-D980-481D-A8C4-42923365C460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04686E35-E476-4C03-B22C-D9A0231C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052" y="1491681"/>
            <a:ext cx="5772150" cy="84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425"/>
              <a:t>We want to write a program that adds the following three bytes: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		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		myBytes BYTE 80h,66h,0A5h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9E2B3479-5528-4D7F-9959-495F3AF00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902" y="2406080"/>
            <a:ext cx="5715000" cy="92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x-none" sz="1425" dirty="0"/>
              <a:t>What is your evaluation of the following code?</a:t>
            </a:r>
            <a:endParaRPr lang="en-US" altLang="x-none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   	mov </a:t>
            </a:r>
            <a:r>
              <a:rPr lang="en-US" altLang="x-none" sz="1275" b="1" dirty="0" err="1">
                <a:latin typeface="Courier New" panose="02070309020205020404" pitchFamily="49" charset="0"/>
              </a:rPr>
              <a:t>al,myBytes</a:t>
            </a:r>
            <a:endParaRPr lang="en-US" altLang="x-none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	add al,[myBytes+1]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	add al,[myBytes+2]</a:t>
            </a:r>
            <a:endParaRPr lang="en-US" altLang="x-none" sz="1425" dirty="0">
              <a:solidFill>
                <a:schemeClr val="tx2"/>
              </a:solidFill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B48158C6-A465-4E6D-A047-3BC11FBB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02" y="3320480"/>
            <a:ext cx="5600700" cy="104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425"/>
              <a:t>What is your evaluation of the following code?</a:t>
            </a:r>
            <a:endParaRPr lang="en-US" altLang="x-none" sz="127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	   	mov ax,myBytes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		add ax,[myBytes+1]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		add ax,[myBytes+2]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EDE931D8-E88B-4D15-B719-75660FE2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902" y="4406330"/>
            <a:ext cx="5029200" cy="42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425"/>
              <a:t>Any other possibilities?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46DEE07-E69B-4C30-9AA3-6BCB2B2BB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Evaluate this . . . </a:t>
            </a:r>
            <a:r>
              <a:rPr lang="en-US" sz="1800"/>
              <a:t>(cont)</a:t>
            </a:r>
          </a:p>
        </p:txBody>
      </p:sp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AE9937ED-3426-40EC-AFA0-4375E51781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D273B2B7-423D-46DD-8A11-278BC047A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62A2AF-E456-47F4-B3CF-30F4779F100C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44AE7199-B891-4990-9A00-19D60562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166445"/>
            <a:ext cx="5772150" cy="5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>
                <a:latin typeface="Courier New" panose="02070309020205020404" pitchFamily="49" charset="0"/>
              </a:rPr>
              <a:t>myBytes BYTE 80h,66h,0A5h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CBD6DCC7-D479-4879-A90B-07820E91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407" y="2795095"/>
            <a:ext cx="6632027" cy="151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x-none" sz="1425" dirty="0"/>
              <a:t>How about the following code. Is anything missing?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endParaRPr lang="en-US" altLang="x-none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	</a:t>
            </a:r>
            <a:r>
              <a:rPr lang="en-US" altLang="x-none" sz="1275" b="1" dirty="0" err="1">
                <a:latin typeface="Courier New" panose="02070309020205020404" pitchFamily="49" charset="0"/>
              </a:rPr>
              <a:t>movzx</a:t>
            </a:r>
            <a:r>
              <a:rPr lang="en-US" altLang="x-none" sz="1275" b="1" dirty="0">
                <a:latin typeface="Courier New" panose="02070309020205020404" pitchFamily="49" charset="0"/>
              </a:rPr>
              <a:t> </a:t>
            </a:r>
            <a:r>
              <a:rPr lang="en-US" altLang="x-none" sz="1275" b="1" dirty="0" err="1">
                <a:latin typeface="Courier New" panose="02070309020205020404" pitchFamily="49" charset="0"/>
              </a:rPr>
              <a:t>ax,myBytes</a:t>
            </a:r>
            <a:endParaRPr lang="en-US" altLang="x-none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	mov   bl,[myBytes+1]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	add   </a:t>
            </a:r>
            <a:r>
              <a:rPr lang="en-US" altLang="x-none" sz="1275" b="1" dirty="0" err="1">
                <a:latin typeface="Courier New" panose="02070309020205020404" pitchFamily="49" charset="0"/>
              </a:rPr>
              <a:t>ax,bx</a:t>
            </a:r>
            <a:endParaRPr lang="en-US" altLang="x-none" sz="127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	mov   bl,[myBytes+2]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75" b="1" dirty="0">
                <a:latin typeface="Courier New" panose="02070309020205020404" pitchFamily="49" charset="0"/>
              </a:rPr>
              <a:t>		add   </a:t>
            </a:r>
            <a:r>
              <a:rPr lang="en-US" altLang="x-none" sz="1275" b="1" dirty="0" err="1">
                <a:latin typeface="Courier New" panose="02070309020205020404" pitchFamily="49" charset="0"/>
              </a:rPr>
              <a:t>ax,bx</a:t>
            </a:r>
            <a:r>
              <a:rPr lang="en-US" altLang="x-none" sz="1275" b="1" dirty="0">
                <a:latin typeface="Courier New" panose="02070309020205020404" pitchFamily="49" charset="0"/>
              </a:rPr>
              <a:t>			; AX = sum</a:t>
            </a:r>
            <a:endParaRPr lang="en-US" altLang="x-none" sz="1425" dirty="0">
              <a:solidFill>
                <a:schemeClr val="tx2"/>
              </a:solidFill>
            </a:endParaRP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1DB584D0-318B-4E68-9315-391549367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681045"/>
            <a:ext cx="52578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Yes: Move zero to BX before the MOVZX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08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04</a:t>
            </a:r>
            <a:endParaRPr lang="x-none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C83D1FE8-E780-4A0A-B916-C0E4AAD92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Transfer Instructions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99DC550F-277D-46D0-8244-5256BF19B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Operand Types</a:t>
            </a:r>
          </a:p>
          <a:p>
            <a:pPr eaLnBrk="1" hangingPunct="1"/>
            <a:r>
              <a:rPr lang="en-US" altLang="x-none"/>
              <a:t>Instruction Operand Notation</a:t>
            </a:r>
          </a:p>
          <a:p>
            <a:pPr eaLnBrk="1" hangingPunct="1"/>
            <a:r>
              <a:rPr lang="en-US" altLang="x-none"/>
              <a:t>Direct Memory Operands</a:t>
            </a:r>
          </a:p>
          <a:p>
            <a:pPr eaLnBrk="1" hangingPunct="1"/>
            <a:r>
              <a:rPr lang="en-US" altLang="x-none"/>
              <a:t>MOV Instruction</a:t>
            </a:r>
          </a:p>
          <a:p>
            <a:pPr eaLnBrk="1" hangingPunct="1"/>
            <a:r>
              <a:rPr lang="en-US" altLang="x-none"/>
              <a:t>Zero &amp; Sign Extension</a:t>
            </a:r>
          </a:p>
          <a:p>
            <a:pPr eaLnBrk="1" hangingPunct="1"/>
            <a:r>
              <a:rPr lang="en-US" altLang="x-none"/>
              <a:t>XCHG Instruction</a:t>
            </a:r>
          </a:p>
          <a:p>
            <a:pPr eaLnBrk="1" hangingPunct="1"/>
            <a:r>
              <a:rPr lang="en-US" altLang="x-none"/>
              <a:t>Direct-Offset Instructions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5F4A9785-8B5C-4649-9DF2-D1738068D2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75DA265-E484-4764-BE98-686B98413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842E13-3EA0-483B-944B-1B734E8E792D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A9DB716A-7E7F-46DE-8F40-94AB7357C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E661172-3C5E-48CE-B192-0BB3318CC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3C6EAE6C-DDFB-428D-803B-F711B5915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BC222DC9-58CE-4785-91E4-D9705EC50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37A433-5091-4DB3-A02D-E527226511D7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3FA1603-8D74-4823-8C79-5E5E9E4A2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Addition and Subtraction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0AC66B35-A81C-43D7-932C-58E70A1F0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459723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x-none" dirty="0"/>
              <a:t>INC and DEC Instructions</a:t>
            </a:r>
          </a:p>
          <a:p>
            <a:pPr eaLnBrk="1" hangingPunct="1"/>
            <a:r>
              <a:rPr lang="en-US" altLang="x-none" dirty="0"/>
              <a:t>ADD and SUB Instructions</a:t>
            </a:r>
          </a:p>
          <a:p>
            <a:pPr eaLnBrk="1" hangingPunct="1"/>
            <a:r>
              <a:rPr lang="en-US" altLang="x-none" dirty="0"/>
              <a:t>NEG Instruction</a:t>
            </a:r>
          </a:p>
          <a:p>
            <a:pPr eaLnBrk="1" hangingPunct="1"/>
            <a:r>
              <a:rPr lang="en-US" altLang="x-none" dirty="0"/>
              <a:t>Implementing Arithmetic Expressions</a:t>
            </a:r>
          </a:p>
          <a:p>
            <a:pPr eaLnBrk="1" hangingPunct="1"/>
            <a:r>
              <a:rPr lang="en-US" altLang="x-none" dirty="0"/>
              <a:t>Flags Affected by Arithmetic</a:t>
            </a:r>
          </a:p>
          <a:p>
            <a:pPr lvl="1" eaLnBrk="1" hangingPunct="1"/>
            <a:r>
              <a:rPr lang="en-US" altLang="x-none" dirty="0"/>
              <a:t>Zero</a:t>
            </a:r>
          </a:p>
          <a:p>
            <a:pPr lvl="1" eaLnBrk="1" hangingPunct="1"/>
            <a:r>
              <a:rPr lang="en-US" altLang="x-none" dirty="0"/>
              <a:t>Sign</a:t>
            </a:r>
          </a:p>
          <a:p>
            <a:pPr lvl="1" eaLnBrk="1" hangingPunct="1"/>
            <a:r>
              <a:rPr lang="en-US" altLang="x-none" dirty="0"/>
              <a:t>Carry</a:t>
            </a:r>
          </a:p>
          <a:p>
            <a:pPr lvl="1" eaLnBrk="1" hangingPunct="1"/>
            <a:r>
              <a:rPr lang="en-US" altLang="x-none" dirty="0"/>
              <a:t>Overflow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CA30887C-F0DD-4D8A-9B81-E1E780A2E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240657AD-3182-4D55-8471-7FC52F3666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962054-6847-4642-9630-6B25BE165C4D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4A15636-5CA4-49EB-9CDE-513619815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 and DEC Instructions</a:t>
            </a:r>
            <a:endParaRPr lang="en-US" sz="1800"/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1EEB1D9F-EAA7-4DFF-AEE0-A1654AC01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Add 1, subtract 1 from destination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500"/>
              <a:t>operand may be register or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650"/>
              <a:t>INC </a:t>
            </a:r>
            <a:r>
              <a:rPr lang="en-US" altLang="x-none" sz="15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350"/>
              <a:t>Logic: </a:t>
            </a:r>
            <a:r>
              <a:rPr lang="en-US" altLang="x-none" sz="1350" i="1"/>
              <a:t>destination </a:t>
            </a:r>
            <a:r>
              <a:rPr lang="en-US" altLang="x-none">
                <a:sym typeface="Symbol" panose="05050102010706020507" pitchFamily="18" charset="2"/>
              </a:rPr>
              <a:t> </a:t>
            </a:r>
            <a:r>
              <a:rPr lang="en-US" altLang="x-none" sz="1350" i="1"/>
              <a:t>destination </a:t>
            </a:r>
            <a:r>
              <a:rPr lang="en-US" altLang="x-none" sz="1350"/>
              <a:t>+ 1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650"/>
              <a:t>DEC </a:t>
            </a:r>
            <a:r>
              <a:rPr lang="en-US" altLang="x-none" sz="15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350"/>
              <a:t>Logic: </a:t>
            </a:r>
            <a:r>
              <a:rPr lang="en-US" altLang="x-none" sz="1350" i="1"/>
              <a:t>destination </a:t>
            </a:r>
            <a:r>
              <a:rPr lang="en-US" altLang="x-none">
                <a:sym typeface="Symbol" panose="05050102010706020507" pitchFamily="18" charset="2"/>
              </a:rPr>
              <a:t> </a:t>
            </a:r>
            <a:r>
              <a:rPr lang="en-US" altLang="x-none" sz="1350" i="1"/>
              <a:t>destination </a:t>
            </a:r>
            <a:r>
              <a:rPr lang="en-US" altLang="x-none" sz="1350"/>
              <a:t>– 1</a:t>
            </a:r>
            <a:endParaRPr lang="en-US" altLang="x-none" sz="1350" i="1"/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CC4940D0-CCC0-4523-8837-B3CC7FF11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9DB6DE6-2E9D-4EFE-9DAF-521153722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A8C6D5-358C-45EA-BAF1-74B35CF45F34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/>
              <a:t> instruction increments 1 in a single operand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/>
              <a:t> instruction decrements 1 from a single operand</a:t>
            </a:r>
          </a:p>
          <a:p>
            <a:r>
              <a:rPr lang="en-US" dirty="0"/>
              <a:t>Syntax is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mem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mem</a:t>
            </a:r>
            <a:endParaRPr lang="en-US" dirty="0"/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OF, SF, ZF, AF, PF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>
            <a:extLst>
              <a:ext uri="{FF2B5EF4-FFF2-40B4-BE49-F238E27FC236}">
                <a16:creationId xmlns:a16="http://schemas.microsoft.com/office/drawing/2014/main" id="{8F4C02CA-AFBA-4C07-A4EE-9F59A951B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 and DEC Examples</a:t>
            </a:r>
            <a:endParaRPr lang="en-US" sz="1800"/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4C1090EE-A9D3-4A16-A672-3F75F4A4D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6D9F32E5-8CBB-4068-AF46-6262F2416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067759-AC3C-48E1-935D-FF7E77C15871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23557" name="Text Box 1028">
            <a:extLst>
              <a:ext uri="{FF2B5EF4-FFF2-40B4-BE49-F238E27FC236}">
                <a16:creationId xmlns:a16="http://schemas.microsoft.com/office/drawing/2014/main" id="{692EE713-1D7E-4E0D-8A71-D72F924B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45" y="1950700"/>
            <a:ext cx="5898932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myWord  WORD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myDword DWORD 10000000h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inc myWord 	; 1001h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dec myWord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inc myDword	; 10000001h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inc ax	; AX = 0100h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inc al	; AX = 0000h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7571EC4-3A81-43A2-930D-06694265E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turn...</a:t>
            </a:r>
            <a:endParaRPr lang="en-US" sz="1800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905FE3E-F243-49E4-BC3C-9A8DA9B6F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x-none" sz="1500"/>
              <a:t>Show the value of the destination operand after each of the following instructions executes: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B148312B-3C75-4060-A0CE-500942DF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BCFE8ED-0917-448B-8279-52549305C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3297B8-40FF-49E5-B669-9B052FDA04DC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7374C36B-983B-42EA-A08D-735CB24AC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703" y="2918592"/>
            <a:ext cx="4572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myByte</a:t>
            </a:r>
            <a:r>
              <a:rPr lang="en-US" altLang="x-none" sz="1350" b="1" dirty="0">
                <a:latin typeface="Courier New" panose="02070309020205020404" pitchFamily="49" charset="0"/>
              </a:rPr>
              <a:t> BYTE 0FFh,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al,myByte</a:t>
            </a:r>
            <a:r>
              <a:rPr lang="en-US" altLang="x-none" sz="1350" b="1" dirty="0">
                <a:latin typeface="Courier New" panose="02070309020205020404" pitchFamily="49" charset="0"/>
              </a:rPr>
              <a:t>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ah,[myByte+1]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dec ah	; AH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350" b="1" dirty="0">
                <a:latin typeface="Courier New" panose="02070309020205020404" pitchFamily="49" charset="0"/>
              </a:rPr>
              <a:t> al	; AL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dec ax	; AX = 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C78BE929-EA25-4DC7-A495-0715EE93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763" y="2918592"/>
            <a:ext cx="13716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" pitchFamily="49" charset="0"/>
              </a:rPr>
              <a:t>FFh</a:t>
            </a:r>
            <a:endParaRPr lang="en-US" altLang="x-none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" pitchFamily="49" charset="0"/>
              </a:rPr>
              <a:t>FFh</a:t>
            </a:r>
            <a:endParaRPr lang="en-US" altLang="x-none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FEFF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B91F16C-4A40-489A-83B9-421801EF2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 and SUB Instructions</a:t>
            </a:r>
          </a:p>
        </p:txBody>
      </p:sp>
      <p:sp>
        <p:nvSpPr>
          <p:cNvPr id="25602" name="Footer Placeholder 2">
            <a:extLst>
              <a:ext uri="{FF2B5EF4-FFF2-40B4-BE49-F238E27FC236}">
                <a16:creationId xmlns:a16="http://schemas.microsoft.com/office/drawing/2014/main" id="{7775218A-CE7D-45D7-BB30-633832BAD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9C2E3139-977A-4B3D-A092-62B36BADA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F55DFA-6CD0-4345-B454-E5E1FB9ECA2E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1E7178FE-780A-4DD7-BF4A-F58A53F5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36" y="1896460"/>
            <a:ext cx="6513130" cy="168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x-none" sz="1875" dirty="0"/>
              <a:t>ADD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500" dirty="0"/>
              <a:t>Logic: </a:t>
            </a:r>
            <a:r>
              <a:rPr lang="en-US" altLang="x-none" sz="1500" i="1" dirty="0"/>
              <a:t>destination </a:t>
            </a:r>
            <a:r>
              <a:rPr lang="en-US" altLang="x-none" sz="1800" dirty="0">
                <a:sym typeface="Symbol" panose="05050102010706020507" pitchFamily="18" charset="2"/>
              </a:rPr>
              <a:t> </a:t>
            </a:r>
            <a:r>
              <a:rPr lang="en-US" altLang="x-none" sz="1500" i="1" dirty="0"/>
              <a:t>destination </a:t>
            </a:r>
            <a:r>
              <a:rPr lang="en-US" altLang="x-none" sz="1500" dirty="0"/>
              <a:t>+ source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x-none" sz="1875" dirty="0"/>
              <a:t>SUB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500" dirty="0"/>
              <a:t>Logic: </a:t>
            </a:r>
            <a:r>
              <a:rPr lang="en-US" altLang="x-none" sz="1500" i="1" dirty="0"/>
              <a:t>destination </a:t>
            </a:r>
            <a:r>
              <a:rPr lang="en-US" altLang="x-none" sz="1800" dirty="0">
                <a:sym typeface="Symbol" panose="05050102010706020507" pitchFamily="18" charset="2"/>
              </a:rPr>
              <a:t> </a:t>
            </a:r>
            <a:r>
              <a:rPr lang="en-US" altLang="x-none" sz="1500" i="1" dirty="0"/>
              <a:t>destination </a:t>
            </a:r>
            <a:r>
              <a:rPr lang="en-US" altLang="x-none" sz="1500" dirty="0"/>
              <a:t>– source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x-none" sz="1875" dirty="0"/>
              <a:t>Same operand rules as for the MOV instruction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49"/>
            <a:ext cx="8191824" cy="2912581"/>
          </a:xfrm>
        </p:spPr>
        <p:txBody>
          <a:bodyPr/>
          <a:lstStyle/>
          <a:p>
            <a:r>
              <a:rPr lang="en-US" dirty="0"/>
              <a:t>Adds a source operand into a destination operand</a:t>
            </a:r>
          </a:p>
          <a:p>
            <a:r>
              <a:rPr lang="en-US" dirty="0"/>
              <a:t>Both operands must have the same size</a:t>
            </a:r>
          </a:p>
          <a:p>
            <a:r>
              <a:rPr lang="en-US" dirty="0"/>
              <a:t>Sum is stored in the destination operand</a:t>
            </a:r>
          </a:p>
          <a:p>
            <a:r>
              <a:rPr lang="en-US" dirty="0"/>
              <a:t>Syntax is</a:t>
            </a:r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154" y="3221206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Subtracts a source operand from a destination operand</a:t>
            </a:r>
          </a:p>
          <a:p>
            <a:r>
              <a:rPr lang="en-US" dirty="0"/>
              <a:t>Both operands must have the same size</a:t>
            </a:r>
          </a:p>
          <a:p>
            <a:r>
              <a:rPr lang="en-US" dirty="0"/>
              <a:t>Result is stored in the destination operand</a:t>
            </a:r>
          </a:p>
          <a:p>
            <a:r>
              <a:rPr lang="en-US" dirty="0"/>
              <a:t>Syntax is </a:t>
            </a:r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8334" y="3194056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9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D711D05B-19BB-4FC3-8D51-6028BC7E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 and SUB Examples</a:t>
            </a:r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47CF43CA-A7C5-48C8-94B4-1009487BC2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7F085D8A-79FC-4BD7-A716-5C14F2564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B23F3B-FE57-4E68-AE01-325A5F748050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CCE1119A-6AD6-43B4-B681-7EE41641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620" y="2571750"/>
            <a:ext cx="635875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var1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var2 DWORD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	; ---EAX---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eax,var1	; 00010000h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add eax,var2 	; 00030000h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add ax,0FFFFh	; 0003FFFFh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add eax,1	; 00040000h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sub ax,1	; 0004FFFFh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78C99762-CB6F-413A-8632-1C3E9D2E2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Operand Types</a:t>
            </a:r>
          </a:p>
        </p:txBody>
      </p:sp>
      <p:sp>
        <p:nvSpPr>
          <p:cNvPr id="7173" name="Rectangle 1027">
            <a:extLst>
              <a:ext uri="{FF2B5EF4-FFF2-40B4-BE49-F238E27FC236}">
                <a16:creationId xmlns:a16="http://schemas.microsoft.com/office/drawing/2014/main" id="{239E7551-996B-4519-B78D-A87C01222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Immediate – a constant integer (8, 16, or 32 bits)</a:t>
            </a:r>
          </a:p>
          <a:p>
            <a:pPr lvl="1" eaLnBrk="1" hangingPunct="1"/>
            <a:r>
              <a:rPr lang="en-US" altLang="x-none"/>
              <a:t>value is encoded within the instruction</a:t>
            </a:r>
          </a:p>
          <a:p>
            <a:pPr eaLnBrk="1" hangingPunct="1"/>
            <a:r>
              <a:rPr lang="en-US" altLang="x-none"/>
              <a:t>Register – the name of a register</a:t>
            </a:r>
          </a:p>
          <a:p>
            <a:pPr lvl="1" eaLnBrk="1" hangingPunct="1"/>
            <a:r>
              <a:rPr lang="en-US" altLang="x-none"/>
              <a:t>register name is converted to a number and encoded within the instruction</a:t>
            </a:r>
          </a:p>
          <a:p>
            <a:pPr eaLnBrk="1" hangingPunct="1"/>
            <a:r>
              <a:rPr lang="en-US" altLang="x-none"/>
              <a:t>Memory – reference to a location in memory</a:t>
            </a:r>
          </a:p>
          <a:p>
            <a:pPr lvl="1" eaLnBrk="1" hangingPunct="1"/>
            <a:r>
              <a:rPr lang="en-US" altLang="x-none"/>
              <a:t>memory address is encoded within the instruction, or a register holds the address of a memory location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4B52186B-06CC-4365-AFED-8CD6FB03F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B3757923-28C6-4AD9-8D1C-71A5D6336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E770C6-2EFC-42FB-A87F-08390EA4B822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25412B8-59A4-4D2D-B8FA-027F5E020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NEG (negate) Instruction</a:t>
            </a: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9CE8D4CC-B587-4365-9118-D89652EED0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F3F9B158-FD83-45FE-95C9-A39974045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8BF6B7-71D8-4737-BDCE-CCB5B8705F76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024C41A0-256B-4799-AD3D-B12173A0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435113"/>
            <a:ext cx="5772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valB</a:t>
            </a:r>
            <a:r>
              <a:rPr lang="en-US" altLang="x-none" sz="1350" b="1" dirty="0">
                <a:latin typeface="Courier New" panose="02070309020205020404" pitchFamily="49" charset="0"/>
              </a:rPr>
              <a:t> BYTE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valW</a:t>
            </a:r>
            <a:r>
              <a:rPr lang="en-US" altLang="x-none" sz="1350" b="1" dirty="0">
                <a:latin typeface="Courier New" panose="02070309020205020404" pitchFamily="49" charset="0"/>
              </a:rPr>
              <a:t> WORD +32767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al,valB</a:t>
            </a:r>
            <a:r>
              <a:rPr lang="en-US" altLang="x-none" sz="1350" b="1" dirty="0">
                <a:latin typeface="Courier New" panose="02070309020205020404" pitchFamily="49" charset="0"/>
              </a:rPr>
              <a:t>	; AL =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neg al	; AL = +1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neg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valW</a:t>
            </a:r>
            <a:r>
              <a:rPr lang="en-US" altLang="x-none" sz="1350" b="1" dirty="0">
                <a:latin typeface="Courier New" panose="02070309020205020404" pitchFamily="49" charset="0"/>
              </a:rPr>
              <a:t>	;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valW</a:t>
            </a:r>
            <a:r>
              <a:rPr lang="en-US" altLang="x-none" sz="1350" b="1" dirty="0">
                <a:latin typeface="Courier New" panose="02070309020205020404" pitchFamily="49" charset="0"/>
              </a:rPr>
              <a:t> = -32767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392D5070-1299-4BF8-881B-7F0DE31F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577863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Reverses the sign of an operand. Operand can be a register or memory operand.</a:t>
            </a: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6E2D93C3-6900-44B8-9814-9B98B554C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21063"/>
            <a:ext cx="56578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Suppose AX contains –32,768 and we apply NEG to it. Will the result be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Reverses the sign of a number by taking its 2’s complement</a:t>
            </a:r>
          </a:p>
          <a:p>
            <a:r>
              <a:rPr lang="en-US" dirty="0"/>
              <a:t>Syntax is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/>
              <a:t>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1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>
            <a:extLst>
              <a:ext uri="{FF2B5EF4-FFF2-40B4-BE49-F238E27FC236}">
                <a16:creationId xmlns:a16="http://schemas.microsoft.com/office/drawing/2014/main" id="{1177A92F-BD5A-4F94-AF6A-CE056D308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NEG Instruction and the Flags</a:t>
            </a: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188C7BC3-B6B6-4620-8D1B-9923DC6857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C3EFEB2-97FA-4CB8-90C5-A6DA9CAB2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5EC2DE-EC79-4D82-9AA0-44C229A6ED08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28677" name="Text Box 1027">
            <a:extLst>
              <a:ext uri="{FF2B5EF4-FFF2-40B4-BE49-F238E27FC236}">
                <a16:creationId xmlns:a16="http://schemas.microsoft.com/office/drawing/2014/main" id="{6BFC8AD0-EC26-4AC4-A5A5-4EA0555D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28" y="3513082"/>
            <a:ext cx="611242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valB</a:t>
            </a:r>
            <a:r>
              <a:rPr lang="en-US" altLang="x-none" sz="1350" b="1" dirty="0">
                <a:latin typeface="Courier New" panose="02070309020205020404" pitchFamily="49" charset="0"/>
              </a:rPr>
              <a:t> BYTE 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valC</a:t>
            </a:r>
            <a:r>
              <a:rPr lang="en-US" altLang="x-none" sz="1350" b="1" dirty="0">
                <a:latin typeface="Courier New" panose="02070309020205020404" pitchFamily="49" charset="0"/>
              </a:rPr>
              <a:t> 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neg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valB</a:t>
            </a:r>
            <a:r>
              <a:rPr lang="en-US" altLang="x-none" sz="1350" b="1" dirty="0">
                <a:latin typeface="Courier New" panose="02070309020205020404" pitchFamily="49" charset="0"/>
              </a:rPr>
              <a:t>	; CF = 1,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neg 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valB</a:t>
            </a:r>
            <a:r>
              <a:rPr lang="en-US" altLang="x-none" sz="1350" b="1" dirty="0">
                <a:latin typeface="Courier New" panose="02070309020205020404" pitchFamily="49" charset="0"/>
              </a:rPr>
              <a:t> + 1]	; CF = 0,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neg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valC</a:t>
            </a:r>
            <a:r>
              <a:rPr lang="en-US" altLang="x-none" sz="1350" b="1" dirty="0">
                <a:latin typeface="Courier New" panose="02070309020205020404" pitchFamily="49" charset="0"/>
              </a:rPr>
              <a:t>	; CF = 1, OF = 1</a:t>
            </a:r>
          </a:p>
        </p:txBody>
      </p:sp>
      <p:sp>
        <p:nvSpPr>
          <p:cNvPr id="28678" name="Text Box 1031">
            <a:extLst>
              <a:ext uri="{FF2B5EF4-FFF2-40B4-BE49-F238E27FC236}">
                <a16:creationId xmlns:a16="http://schemas.microsoft.com/office/drawing/2014/main" id="{B7C73C2F-BEA2-4DCB-A7B4-36EECDD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970033"/>
            <a:ext cx="5715000" cy="141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processor implements  NEG using the following internal operation: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	</a:t>
            </a:r>
            <a:r>
              <a:rPr lang="en-US" altLang="x-none" sz="1350" b="1" dirty="0">
                <a:latin typeface="Courier New" panose="02070309020205020404" pitchFamily="49" charset="0"/>
              </a:rPr>
              <a:t>SUB 0,</a:t>
            </a:r>
            <a:r>
              <a:rPr lang="en-US" altLang="x-none" sz="1350" b="1" i="1" dirty="0">
                <a:latin typeface="Courier New" panose="02070309020205020404" pitchFamily="49" charset="0"/>
              </a:rPr>
              <a:t>operand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Any nonzero operand causes the Carry flag to be set.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D080E91-D686-47B0-BC63-542543389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Implementing Arithmetic Expressions</a:t>
            </a: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41C11D91-0799-4260-ACB6-74964E9FE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B38369D-9C78-4E4E-B818-E7DC980CA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67AC3D-482E-4FDE-BDFB-4F3E11E1B4F9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A5D19CE6-1F33-4DEC-923A-39CA1D45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9" y="2637948"/>
            <a:ext cx="532020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Rval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Xval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Yval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Zval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	mov </a:t>
            </a:r>
            <a:r>
              <a:rPr lang="en-US" altLang="x-none" sz="1350" b="1" dirty="0" err="1">
                <a:latin typeface="Courier" pitchFamily="49" charset="0"/>
              </a:rPr>
              <a:t>eax,Xval</a:t>
            </a:r>
            <a:r>
              <a:rPr lang="en-US" altLang="x-none" sz="1350" b="1" dirty="0">
                <a:latin typeface="Courier" pitchFamily="49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	neg </a:t>
            </a:r>
            <a:r>
              <a:rPr lang="en-US" altLang="x-none" sz="1350" b="1" dirty="0" err="1">
                <a:latin typeface="Courier" pitchFamily="49" charset="0"/>
              </a:rPr>
              <a:t>eax</a:t>
            </a:r>
            <a:r>
              <a:rPr lang="en-US" altLang="x-none" sz="1350" b="1" dirty="0">
                <a:latin typeface="Courier" pitchFamily="49" charset="0"/>
              </a:rPr>
              <a:t> 	; EAX = -26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	mov </a:t>
            </a:r>
            <a:r>
              <a:rPr lang="en-US" altLang="x-none" sz="1350" b="1" dirty="0" err="1">
                <a:latin typeface="Courier" pitchFamily="49" charset="0"/>
              </a:rPr>
              <a:t>ebx,Yval</a:t>
            </a:r>
            <a:endParaRPr lang="en-US" altLang="x-none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	sub </a:t>
            </a:r>
            <a:r>
              <a:rPr lang="en-US" altLang="x-none" sz="1350" b="1" dirty="0" err="1">
                <a:latin typeface="Courier" pitchFamily="49" charset="0"/>
              </a:rPr>
              <a:t>ebx,Zval</a:t>
            </a:r>
            <a:r>
              <a:rPr lang="en-US" altLang="x-none" sz="1350" b="1" dirty="0">
                <a:latin typeface="Courier" pitchFamily="49" charset="0"/>
              </a:rPr>
              <a:t> 	; EBX = -10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	add </a:t>
            </a:r>
            <a:r>
              <a:rPr lang="en-US" altLang="x-none" sz="1350" b="1" dirty="0" err="1">
                <a:latin typeface="Courier" pitchFamily="49" charset="0"/>
              </a:rPr>
              <a:t>eax,ebx</a:t>
            </a:r>
            <a:endParaRPr lang="en-US" altLang="x-none" sz="135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" pitchFamily="49" charset="0"/>
              </a:rPr>
              <a:t>	mov </a:t>
            </a:r>
            <a:r>
              <a:rPr lang="en-US" altLang="x-none" sz="1350" b="1" dirty="0" err="1">
                <a:latin typeface="Courier" pitchFamily="49" charset="0"/>
              </a:rPr>
              <a:t>Rval,eax</a:t>
            </a:r>
            <a:r>
              <a:rPr lang="en-US" altLang="x-none" sz="1350" b="1" dirty="0">
                <a:latin typeface="Courier" pitchFamily="49" charset="0"/>
              </a:rPr>
              <a:t> 	; -36</a:t>
            </a:r>
            <a:endParaRPr lang="en-US" altLang="x-none" sz="1350" b="1" dirty="0">
              <a:latin typeface="Courier New" panose="02070309020205020404" pitchFamily="49" charset="0"/>
            </a:endParaRPr>
          </a:p>
        </p:txBody>
      </p:sp>
      <p:sp>
        <p:nvSpPr>
          <p:cNvPr id="29702" name="Text Box 4">
            <a:extLst>
              <a:ext uri="{FF2B5EF4-FFF2-40B4-BE49-F238E27FC236}">
                <a16:creationId xmlns:a16="http://schemas.microsoft.com/office/drawing/2014/main" id="{DD6BC86D-3BF1-426A-9584-C40F2C5C3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498534"/>
            <a:ext cx="5772150" cy="10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HLL compilers translate mathematical expressions into assembly language. You can do it also. For example: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	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Rval</a:t>
            </a:r>
            <a:r>
              <a:rPr lang="en-US" altLang="x-none" sz="1350" b="1" dirty="0">
                <a:latin typeface="Courier New" panose="02070309020205020404" pitchFamily="49" charset="0"/>
              </a:rPr>
              <a:t> = -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Xval</a:t>
            </a:r>
            <a:r>
              <a:rPr lang="en-US" altLang="x-none" sz="1350" b="1" dirty="0">
                <a:latin typeface="Courier New" panose="02070309020205020404" pitchFamily="49" charset="0"/>
              </a:rPr>
              <a:t> + (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Yval</a:t>
            </a:r>
            <a:r>
              <a:rPr lang="en-US" altLang="x-none" sz="1350" b="1" dirty="0">
                <a:latin typeface="Courier New" panose="02070309020205020404" pitchFamily="49" charset="0"/>
              </a:rPr>
              <a:t> –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Zval</a:t>
            </a:r>
            <a:r>
              <a:rPr lang="en-US" altLang="x-none" sz="1350" b="1" dirty="0">
                <a:latin typeface="Courier New" panose="02070309020205020404" pitchFamily="49" charset="0"/>
              </a:rPr>
              <a:t>)</a:t>
            </a:r>
            <a:endParaRPr lang="en-US" altLang="x-none" sz="157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82D52F9-E6DB-4F70-BB9A-682B20952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turn...</a:t>
            </a:r>
          </a:p>
        </p:txBody>
      </p:sp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56A6D42F-A5CB-4028-9697-14D95C45F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0E955256-9F3C-4B97-B196-5392F7F35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014745-D30A-496E-BD03-298E53B88A98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14B35462-45A8-4C43-8056-D052B79D1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461845"/>
            <a:ext cx="2171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x-none" sz="1350" b="1">
                <a:latin typeface="Courier New" panose="02070309020205020404" pitchFamily="49" charset="0"/>
              </a:rPr>
              <a:t>mov ebx,Yval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neg ebx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add ebx,Zval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mov eax,Xval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sub eax,ebx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mov Rval,eax</a:t>
            </a: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B211AA7C-B0FD-4FFD-9BCA-13B70B76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861645"/>
            <a:ext cx="5772150" cy="10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Translate the following expression into assembly language. </a:t>
            </a:r>
            <a:br>
              <a:rPr lang="en-US" altLang="x-none" sz="1575" dirty="0"/>
            </a:br>
            <a:r>
              <a:rPr lang="en-US" altLang="x-none" sz="1500" dirty="0"/>
              <a:t>Do not permit </a:t>
            </a:r>
            <a:r>
              <a:rPr lang="en-US" altLang="x-none" sz="1500" dirty="0" err="1"/>
              <a:t>Xval</a:t>
            </a:r>
            <a:r>
              <a:rPr lang="en-US" altLang="x-none" sz="1500" dirty="0"/>
              <a:t>, </a:t>
            </a:r>
            <a:r>
              <a:rPr lang="en-US" altLang="x-none" sz="1500" dirty="0" err="1"/>
              <a:t>Yval</a:t>
            </a:r>
            <a:r>
              <a:rPr lang="en-US" altLang="x-none" sz="1500" dirty="0"/>
              <a:t>, or </a:t>
            </a:r>
            <a:r>
              <a:rPr lang="en-US" altLang="x-none" sz="1500" dirty="0" err="1"/>
              <a:t>Zval</a:t>
            </a:r>
            <a:r>
              <a:rPr lang="en-US" altLang="x-none" sz="1500" dirty="0"/>
              <a:t> to be modified</a:t>
            </a:r>
            <a:r>
              <a:rPr lang="en-US" altLang="x-none" sz="1575" dirty="0"/>
              <a:t>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	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Rval</a:t>
            </a:r>
            <a:r>
              <a:rPr lang="en-US" altLang="x-none" sz="1350" b="1" dirty="0">
                <a:latin typeface="Courier New" panose="02070309020205020404" pitchFamily="49" charset="0"/>
              </a:rPr>
              <a:t> =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Xval</a:t>
            </a:r>
            <a:r>
              <a:rPr lang="en-US" altLang="x-none" sz="1350" b="1" dirty="0">
                <a:latin typeface="Courier New" panose="02070309020205020404" pitchFamily="49" charset="0"/>
              </a:rPr>
              <a:t> - (-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Yval</a:t>
            </a:r>
            <a:r>
              <a:rPr lang="en-US" altLang="x-none" sz="1350" b="1" dirty="0">
                <a:latin typeface="Courier New" panose="02070309020205020404" pitchFamily="49" charset="0"/>
              </a:rPr>
              <a:t> +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Zval</a:t>
            </a:r>
            <a:r>
              <a:rPr lang="en-US" altLang="x-none" sz="135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8BBD714D-26B2-45C3-ACFA-8F1428F5A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890345"/>
            <a:ext cx="53149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Assume that all values are signed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2355170-5757-4DA8-A85D-8C8140F8A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Flags Affected by Arithmetic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EF7E27B-9A80-446D-BAA9-7DE9D8FD7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076" y="1438702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x-none" dirty="0"/>
              <a:t>The ALU has a number of status flags that reflect the outcome of arithmetic (and bitwise) operations</a:t>
            </a:r>
          </a:p>
          <a:p>
            <a:pPr lvl="1" eaLnBrk="1" hangingPunct="1"/>
            <a:r>
              <a:rPr lang="en-US" altLang="x-none" dirty="0"/>
              <a:t>based on the contents of the destination operand</a:t>
            </a:r>
          </a:p>
          <a:p>
            <a:pPr eaLnBrk="1" hangingPunct="1"/>
            <a:r>
              <a:rPr lang="en-US" altLang="x-none" dirty="0"/>
              <a:t>Essential flags:</a:t>
            </a:r>
          </a:p>
          <a:p>
            <a:pPr lvl="1" eaLnBrk="1" hangingPunct="1"/>
            <a:r>
              <a:rPr lang="en-US" altLang="x-none" dirty="0"/>
              <a:t>Zero flag – set when destination equals zero</a:t>
            </a:r>
          </a:p>
          <a:p>
            <a:pPr lvl="1" eaLnBrk="1" hangingPunct="1"/>
            <a:r>
              <a:rPr lang="en-US" altLang="x-none" dirty="0"/>
              <a:t>Sign flag – set when destination is negative</a:t>
            </a:r>
          </a:p>
          <a:p>
            <a:pPr lvl="1" eaLnBrk="1" hangingPunct="1"/>
            <a:r>
              <a:rPr lang="en-US" altLang="x-none" dirty="0"/>
              <a:t>Carry flag – set when unsigned value is out of range</a:t>
            </a:r>
          </a:p>
          <a:p>
            <a:pPr lvl="1" eaLnBrk="1" hangingPunct="1"/>
            <a:r>
              <a:rPr lang="en-US" altLang="x-none" dirty="0"/>
              <a:t>Overflow flag – set when signed value is out of range</a:t>
            </a:r>
          </a:p>
          <a:p>
            <a:pPr eaLnBrk="1" hangingPunct="1"/>
            <a:r>
              <a:rPr lang="en-US" altLang="x-none" dirty="0"/>
              <a:t>The MOV instruction never affects the flags.</a:t>
            </a:r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2E97EF0B-4802-45D1-8088-B4F964EEE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60FB9CDF-B1A2-495D-A62D-0332944F7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E1E40F-9E73-4EDB-AB99-55C74FFC3E1B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4F99FED-298F-4884-B906-DFDC43540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Concept Map</a:t>
            </a:r>
          </a:p>
        </p:txBody>
      </p:sp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6D015CAC-63CE-425A-B594-DBE40523F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B5162AAE-040F-4A83-AAB9-D880F6F07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3D1B04-36F6-4410-9C8C-AB297E901914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BBBDFB1E-A9E1-4631-9D02-2106C771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691095"/>
            <a:ext cx="108585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status flags</a:t>
            </a: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1CA44E66-BD85-48FE-BD34-DD5B3B74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483801"/>
            <a:ext cx="68580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ALU</a:t>
            </a:r>
          </a:p>
        </p:txBody>
      </p:sp>
      <p:sp>
        <p:nvSpPr>
          <p:cNvPr id="32775" name="Text Box 5">
            <a:extLst>
              <a:ext uri="{FF2B5EF4-FFF2-40B4-BE49-F238E27FC236}">
                <a16:creationId xmlns:a16="http://schemas.microsoft.com/office/drawing/2014/main" id="{8DEA78D9-98B5-479A-9CA4-D107B1FC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2395"/>
            <a:ext cx="154305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conditional jumps</a:t>
            </a:r>
          </a:p>
        </p:txBody>
      </p:sp>
      <p:sp>
        <p:nvSpPr>
          <p:cNvPr id="32776" name="Text Box 6">
            <a:extLst>
              <a:ext uri="{FF2B5EF4-FFF2-40B4-BE49-F238E27FC236}">
                <a16:creationId xmlns:a16="http://schemas.microsoft.com/office/drawing/2014/main" id="{D5AFF51A-F42C-4EC7-974D-0D9067B56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919695"/>
            <a:ext cx="137160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branching logic</a:t>
            </a:r>
          </a:p>
        </p:txBody>
      </p:sp>
      <p:sp>
        <p:nvSpPr>
          <p:cNvPr id="32777" name="Text Box 8">
            <a:extLst>
              <a:ext uri="{FF2B5EF4-FFF2-40B4-BE49-F238E27FC236}">
                <a16:creationId xmlns:a16="http://schemas.microsoft.com/office/drawing/2014/main" id="{32B8B875-2A9A-4573-A260-9401DE69C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2895758"/>
            <a:ext cx="1771650" cy="5309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arithmetic &amp; bitwise operations</a:t>
            </a:r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2DF4ED45-9941-4503-9F7B-FE47A44DC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700" y="18051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C371C4A7-9384-4346-BB59-406C42A26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05345"/>
            <a:ext cx="6286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0D18F3DA-DB42-4CF2-87A1-D8B4A09943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700" y="2833845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8873498E-31CE-48BA-A0A6-0F29C8F2C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2948145"/>
            <a:ext cx="8001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C139C200-4C16-4D18-9B2D-66EE3205B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3700" y="3005295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8FB9FDD2-B63A-49AD-87BD-33A4CB83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19446"/>
            <a:ext cx="7429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 part of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5348EFA8-8091-4744-B33B-DFF467F90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11959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used by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BEAFE5CC-B399-4093-8092-7AFECA5B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1767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 provide</a:t>
            </a:r>
          </a:p>
        </p:txBody>
      </p:sp>
      <p:sp>
        <p:nvSpPr>
          <p:cNvPr id="32786" name="Text Box 19">
            <a:extLst>
              <a:ext uri="{FF2B5EF4-FFF2-40B4-BE49-F238E27FC236}">
                <a16:creationId xmlns:a16="http://schemas.microsoft.com/office/drawing/2014/main" id="{B3F96B75-E915-4537-9D42-DED2959E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0624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attached to</a:t>
            </a:r>
          </a:p>
        </p:txBody>
      </p:sp>
      <p:sp>
        <p:nvSpPr>
          <p:cNvPr id="32787" name="Text Box 20">
            <a:extLst>
              <a:ext uri="{FF2B5EF4-FFF2-40B4-BE49-F238E27FC236}">
                <a16:creationId xmlns:a16="http://schemas.microsoft.com/office/drawing/2014/main" id="{E3AFF62C-892A-487B-9502-AE8AFB78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196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affect</a:t>
            </a:r>
          </a:p>
        </p:txBody>
      </p:sp>
      <p:sp>
        <p:nvSpPr>
          <p:cNvPr id="32788" name="Text Box 21">
            <a:extLst>
              <a:ext uri="{FF2B5EF4-FFF2-40B4-BE49-F238E27FC236}">
                <a16:creationId xmlns:a16="http://schemas.microsoft.com/office/drawing/2014/main" id="{3CBF839F-C91E-418E-92E2-1B4B5E612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462245"/>
            <a:ext cx="685800" cy="311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CPU</a:t>
            </a:r>
          </a:p>
        </p:txBody>
      </p:sp>
      <p:sp>
        <p:nvSpPr>
          <p:cNvPr id="110614" name="Text Box 22">
            <a:extLst>
              <a:ext uri="{FF2B5EF4-FFF2-40B4-BE49-F238E27FC236}">
                <a16:creationId xmlns:a16="http://schemas.microsoft.com/office/drawing/2014/main" id="{37B6FDCF-A28D-44C9-ADA7-57C79FB8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48346"/>
            <a:ext cx="554355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You can use diagrams such as these to express the relationships between assembly language concepts.</a:t>
            </a:r>
          </a:p>
        </p:txBody>
      </p:sp>
      <p:sp>
        <p:nvSpPr>
          <p:cNvPr id="32790" name="Line 23">
            <a:extLst>
              <a:ext uri="{FF2B5EF4-FFF2-40B4-BE49-F238E27FC236}">
                <a16:creationId xmlns:a16="http://schemas.microsoft.com/office/drawing/2014/main" id="{0C0EB2AA-4696-40F4-8C26-2283D5909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747995"/>
            <a:ext cx="10858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32791" name="Text Box 24">
            <a:extLst>
              <a:ext uri="{FF2B5EF4-FFF2-40B4-BE49-F238E27FC236}">
                <a16:creationId xmlns:a16="http://schemas.microsoft.com/office/drawing/2014/main" id="{AAE681B9-9ACE-4406-A8B7-42FEB855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91944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executes</a:t>
            </a:r>
          </a:p>
        </p:txBody>
      </p:sp>
      <p:sp>
        <p:nvSpPr>
          <p:cNvPr id="32792" name="Line 25">
            <a:extLst>
              <a:ext uri="{FF2B5EF4-FFF2-40B4-BE49-F238E27FC236}">
                <a16:creationId xmlns:a16="http://schemas.microsoft.com/office/drawing/2014/main" id="{89409D9B-E631-4B0D-935A-9018EBF6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1850" y="2662395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32793" name="Text Box 26">
            <a:extLst>
              <a:ext uri="{FF2B5EF4-FFF2-40B4-BE49-F238E27FC236}">
                <a16:creationId xmlns:a16="http://schemas.microsoft.com/office/drawing/2014/main" id="{BBB9DB7F-DDCC-4E18-BB62-322D4479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376646"/>
            <a:ext cx="8572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125"/>
              <a:t>executes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Flag (ZF)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300"/>
            <a:ext cx="8191824" cy="2986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ZF is set when the result of an operation produces zero in the destination operand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</a:t>
            </a:r>
          </a:p>
          <a:p>
            <a:pPr lvl="1"/>
            <a:r>
              <a:rPr lang="en-US" dirty="0"/>
              <a:t>A flag is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 when it equals 1</a:t>
            </a:r>
          </a:p>
          <a:p>
            <a:pPr lvl="1"/>
            <a:r>
              <a:rPr lang="en-US" dirty="0"/>
              <a:t>A flag is </a:t>
            </a:r>
            <a:r>
              <a:rPr lang="en-US" b="1" dirty="0">
                <a:solidFill>
                  <a:srgbClr val="FF0000"/>
                </a:solidFill>
              </a:rPr>
              <a:t>clear</a:t>
            </a:r>
            <a:r>
              <a:rPr lang="en-US" dirty="0"/>
              <a:t> when it equals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1494" y="2062310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al,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0FFh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350" y="2052800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;no flag affected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;al=0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ZF=1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=0  ZF=1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  ZF=0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5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3C73A08-4B3D-4AF4-A21D-C00B7216B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Zero Flag (ZF)</a:t>
            </a: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ABDF136A-A096-4CCC-AAC0-E3911F87F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23C621A5-1048-4B11-8A68-BBE1D4FE8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4A883-D35A-4290-9924-2D8F0F44F6CE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D6AC540E-EA66-407F-9E9D-70EE31264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780" y="2755553"/>
            <a:ext cx="4842641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cx,1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cx,1 	; CX = 0, ZF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ax,0FFFFh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350" b="1" dirty="0">
                <a:latin typeface="Courier New" panose="02070309020205020404" pitchFamily="49" charset="0"/>
              </a:rPr>
              <a:t> ax 	; AX = 0, ZF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350" b="1" dirty="0">
                <a:latin typeface="Courier New" panose="02070309020205020404" pitchFamily="49" charset="0"/>
              </a:rPr>
              <a:t> ax 	; AX = 1, ZF = 0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CBDCF611-4A19-46D1-B6E3-6375B9451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744718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The Zero flag is set when the result of an operation produces zero in the destination operand.  </a:t>
            </a:r>
          </a:p>
        </p:txBody>
      </p:sp>
      <p:sp>
        <p:nvSpPr>
          <p:cNvPr id="33799" name="Text Box 5">
            <a:extLst>
              <a:ext uri="{FF2B5EF4-FFF2-40B4-BE49-F238E27FC236}">
                <a16:creationId xmlns:a16="http://schemas.microsoft.com/office/drawing/2014/main" id="{BD2A3D61-63C6-45CC-B7C2-A4A42008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4145017"/>
            <a:ext cx="3429000" cy="992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Remember...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x-none" sz="1575"/>
              <a:t>A flag is </a:t>
            </a:r>
            <a:r>
              <a:rPr lang="en-US" altLang="x-none" sz="1575">
                <a:solidFill>
                  <a:schemeClr val="tx2"/>
                </a:solidFill>
              </a:rPr>
              <a:t>set</a:t>
            </a:r>
            <a:r>
              <a:rPr lang="en-US" altLang="x-none" sz="1575"/>
              <a:t> when it equals 1.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x-none" sz="1575"/>
              <a:t>A flag is </a:t>
            </a:r>
            <a:r>
              <a:rPr lang="en-US" altLang="x-none" sz="1575">
                <a:solidFill>
                  <a:schemeClr val="tx2"/>
                </a:solidFill>
              </a:rPr>
              <a:t>clear</a:t>
            </a:r>
            <a:r>
              <a:rPr lang="en-US" altLang="x-none" sz="1575"/>
              <a:t> when it equals 0.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(SF)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 is set when destination operand is –</a:t>
            </a:r>
            <a:r>
              <a:rPr lang="en-US" dirty="0" err="1"/>
              <a:t>ve</a:t>
            </a:r>
            <a:r>
              <a:rPr lang="en-US" dirty="0"/>
              <a:t> </a:t>
            </a:r>
          </a:p>
          <a:p>
            <a:r>
              <a:rPr lang="en-US" dirty="0"/>
              <a:t>SF is clear when destination is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6087" y="3079338"/>
            <a:ext cx="164179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ADD al,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7943" y="3069828"/>
            <a:ext cx="293702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;no flag affected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;al=-1 </a:t>
            </a:r>
            <a:r>
              <a:rPr lang="en-US" sz="2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SF=1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;al=1  SF=0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97215F5D-6915-4CCE-B464-242EC9975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Instruction Operand Notation</a:t>
            </a:r>
          </a:p>
        </p:txBody>
      </p:sp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AAAEA018-ACA0-4EE7-8D2D-CEB972FB5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D4E6E4F1-95B0-4F9D-9220-B7EB10F3D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75477B-70AA-4913-98BC-F581494ED985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pic>
        <p:nvPicPr>
          <p:cNvPr id="8197" name="Picture 1029">
            <a:extLst>
              <a:ext uri="{FF2B5EF4-FFF2-40B4-BE49-F238E27FC236}">
                <a16:creationId xmlns:a16="http://schemas.microsoft.com/office/drawing/2014/main" id="{6BF28488-4830-4490-9458-E3B75162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86" y="1688300"/>
            <a:ext cx="6572250" cy="336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0DBEC99-7B2B-4D15-803B-345B8CF2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 Flag (SF)</a:t>
            </a:r>
          </a:p>
        </p:txBody>
      </p:sp>
      <p:sp>
        <p:nvSpPr>
          <p:cNvPr id="34818" name="Footer Placeholder 2">
            <a:extLst>
              <a:ext uri="{FF2B5EF4-FFF2-40B4-BE49-F238E27FC236}">
                <a16:creationId xmlns:a16="http://schemas.microsoft.com/office/drawing/2014/main" id="{D384C404-25CD-4F11-B91D-D9BF4C914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DF63A652-6D4C-4294-95C6-D23F0081F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D11F7-68FC-4E1F-A497-8DE56801A499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333A389E-F6FC-486C-8774-BDA9BE5A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99" y="2646636"/>
            <a:ext cx="5772149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cx,0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cx,1 	; CX = -1,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cx,2 	; CX = 1, SF = 0</a:t>
            </a: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62547C37-7816-4786-BBFC-A4E194E5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903687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The Sign flag is set when the destination operand is negative. The flag is clear when the destination is positive. 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6F0F83-8BBF-4842-A36F-5AC05192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618186"/>
            <a:ext cx="4958409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The sign flag is a copy of the destination's highest bit: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F99AAE7A-BB09-4977-A761-77E177E0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32536"/>
            <a:ext cx="4914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al,1            ; AL = 11111111b, SF =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al,2            ; AL = 00000001b, SF = 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C97E1FB-0A26-42C5-AF63-5A43C597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/>
              <a:t>Signed and Unsigned Integers</a:t>
            </a:r>
            <a:br>
              <a:rPr lang="en-US" sz="4400" dirty="0"/>
            </a:br>
            <a:r>
              <a:rPr lang="en-US" sz="4400" dirty="0"/>
              <a:t>A Hardware Viewpoint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F342318-2F30-47E8-A88E-A3968726E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8014" y="1823025"/>
            <a:ext cx="8191824" cy="2679000"/>
          </a:xfrm>
        </p:spPr>
        <p:txBody>
          <a:bodyPr/>
          <a:lstStyle/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All CPU instructions operate exactly the same on signed and unsigned integers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The </a:t>
            </a:r>
            <a:r>
              <a:rPr lang="en-US" altLang="x-none" b="1" dirty="0"/>
              <a:t>CPU cannot distinguish between signed and unsigned integers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YOU, the programmer, are solely responsible for using the correct data type with each instruction</a:t>
            </a:r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C1C2B0DA-BA67-4860-81BC-FE1E9A42C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1FF10D8-351A-4A77-8896-8E639A1A8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720E4-46F3-4694-B27C-07F04730747B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074">
            <a:extLst>
              <a:ext uri="{FF2B5EF4-FFF2-40B4-BE49-F238E27FC236}">
                <a16:creationId xmlns:a16="http://schemas.microsoft.com/office/drawing/2014/main" id="{2E5142D2-4748-4656-9127-6D3F0399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Overflow and Carry Flags</a:t>
            </a:r>
            <a:br>
              <a:rPr lang="en-US"/>
            </a:br>
            <a:r>
              <a:rPr lang="en-US"/>
              <a:t>A Hardware Viewpoint</a:t>
            </a:r>
          </a:p>
        </p:txBody>
      </p:sp>
      <p:sp>
        <p:nvSpPr>
          <p:cNvPr id="36869" name="Rectangle 3075">
            <a:extLst>
              <a:ext uri="{FF2B5EF4-FFF2-40B4-BE49-F238E27FC236}">
                <a16:creationId xmlns:a16="http://schemas.microsoft.com/office/drawing/2014/main" id="{9620F660-B361-4736-809A-C971879A8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How the ADD instruction affects OF and CF:</a:t>
            </a:r>
          </a:p>
          <a:p>
            <a:pPr lvl="1" eaLnBrk="1" hangingPunct="1"/>
            <a:r>
              <a:rPr lang="en-US" altLang="x-none" dirty="0">
                <a:solidFill>
                  <a:schemeClr val="tx1"/>
                </a:solidFill>
              </a:rPr>
              <a:t>CF  =  (carry out of the MSB)</a:t>
            </a:r>
          </a:p>
          <a:p>
            <a:pPr lvl="1" eaLnBrk="1" hangingPunct="1"/>
            <a:r>
              <a:rPr lang="en-US" altLang="x-none" dirty="0">
                <a:solidFill>
                  <a:schemeClr val="tx1"/>
                </a:solidFill>
              </a:rPr>
              <a:t>OF  = CF XOR MSB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How the SUB instruction affects OF and CF:</a:t>
            </a:r>
          </a:p>
          <a:p>
            <a:pPr lvl="1" eaLnBrk="1" hangingPunct="1"/>
            <a:r>
              <a:rPr lang="en-US" altLang="x-none" dirty="0">
                <a:solidFill>
                  <a:schemeClr val="tx1"/>
                </a:solidFill>
              </a:rPr>
              <a:t>CF  = INVERT (carry out of the MSB)</a:t>
            </a:r>
          </a:p>
          <a:p>
            <a:pPr lvl="1" eaLnBrk="1" hangingPunct="1"/>
            <a:r>
              <a:rPr lang="en-US" altLang="x-none" dirty="0">
                <a:solidFill>
                  <a:schemeClr val="tx1"/>
                </a:solidFill>
              </a:rPr>
              <a:t>negate the source and add it to the destination</a:t>
            </a:r>
          </a:p>
          <a:p>
            <a:pPr lvl="1" eaLnBrk="1" hangingPunct="1"/>
            <a:r>
              <a:rPr lang="en-US" altLang="x-none" dirty="0">
                <a:solidFill>
                  <a:schemeClr val="tx1"/>
                </a:solidFill>
              </a:rPr>
              <a:t>OF  = CF XOR MSB</a:t>
            </a:r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758DBE43-97AE-4666-8C83-3A263D251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C4098D12-D917-48CD-8ABF-62EFC82A4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7896D5-C86E-42C9-B234-D45EF8B79166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36870" name="Text Box 3077">
            <a:extLst>
              <a:ext uri="{FF2B5EF4-FFF2-40B4-BE49-F238E27FC236}">
                <a16:creationId xmlns:a16="http://schemas.microsoft.com/office/drawing/2014/main" id="{E257F107-4109-4517-907E-5C500008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220" y="3229606"/>
            <a:ext cx="3170358" cy="835613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x-none" sz="1200" dirty="0"/>
              <a:t> MSB = Most Significant Bit (high-order bit)</a:t>
            </a:r>
          </a:p>
          <a:p>
            <a:pPr eaLnBrk="1" hangingPunct="1">
              <a:buClrTx/>
              <a:buFontTx/>
              <a:buNone/>
            </a:pPr>
            <a:r>
              <a:rPr lang="en-US" altLang="x-none" sz="1200" dirty="0"/>
              <a:t> XOR = </a:t>
            </a:r>
            <a:r>
              <a:rPr lang="en-US" altLang="x-none" sz="1200" dirty="0" err="1"/>
              <a:t>eXclusive</a:t>
            </a:r>
            <a:r>
              <a:rPr lang="en-US" altLang="x-none" sz="1200" dirty="0"/>
              <a:t>-OR operation</a:t>
            </a:r>
          </a:p>
          <a:p>
            <a:pPr eaLnBrk="1" hangingPunct="1">
              <a:buClrTx/>
              <a:buFontTx/>
              <a:buNone/>
            </a:pPr>
            <a:r>
              <a:rPr lang="en-US" altLang="x-none" sz="1200" dirty="0"/>
              <a:t> NEG = Negate (same as SUB  0,operand 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77946B0-A5DD-47B2-804E-27D50A45F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Carry Flag (CF)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7AED929-21A9-4603-9FD9-A73D2D61D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1500" dirty="0">
                <a:solidFill>
                  <a:schemeClr val="tx1"/>
                </a:solidFill>
              </a:rPr>
              <a:t>The Carry flag is set when the result of an operation generates an unsigned value that is out of range (too big or too small for the destination operand).</a:t>
            </a:r>
          </a:p>
        </p:txBody>
      </p:sp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C77EE13D-07A9-46E8-B626-58A2600EB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7F478340-32E6-43FC-BE69-2FBF4B3A8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629DF0-012F-42C3-929B-1ED098289D58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37894" name="Text Box 4">
            <a:extLst>
              <a:ext uri="{FF2B5EF4-FFF2-40B4-BE49-F238E27FC236}">
                <a16:creationId xmlns:a16="http://schemas.microsoft.com/office/drawing/2014/main" id="{AD430ABD-BFE6-4372-8E15-FE3D130A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024" y="3289850"/>
            <a:ext cx="59199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al,1	; CF = 1, AL = 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; Try to go below zero: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al,1	; CF = 1, AL = FF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D2EC6524-3795-403C-85F4-B7CF8F975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99367433-B6F5-4E50-B226-F81713B35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A6E3C759-3E2A-4765-AA82-63DFB436C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9F9D98-8463-4158-B421-02E80E1C9662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38917" name="Text Box 1027">
            <a:extLst>
              <a:ext uri="{FF2B5EF4-FFF2-40B4-BE49-F238E27FC236}">
                <a16:creationId xmlns:a16="http://schemas.microsoft.com/office/drawing/2014/main" id="{F75F5DFA-53B3-4DE8-A49F-F502D4CF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438" y="2245925"/>
            <a:ext cx="621292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ax,1	; AX=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ax,1	; AX=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al,1	; AL=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bh,6Ch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bh,95h	; BH=       SF=  ZF=  CF=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al,3	; AL=       SF=  ZF=  CF=</a:t>
            </a:r>
          </a:p>
        </p:txBody>
      </p:sp>
      <p:sp>
        <p:nvSpPr>
          <p:cNvPr id="38918" name="Text Box 1028">
            <a:extLst>
              <a:ext uri="{FF2B5EF4-FFF2-40B4-BE49-F238E27FC236}">
                <a16:creationId xmlns:a16="http://schemas.microsoft.com/office/drawing/2014/main" id="{7AE764DD-C19D-4CDC-8033-09FE3862C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689" y="1388676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For each of the following marked entries, show the values of the destination operand and the Sign, Zero, and Carry flags:</a:t>
            </a:r>
          </a:p>
        </p:txBody>
      </p:sp>
      <p:sp>
        <p:nvSpPr>
          <p:cNvPr id="106501" name="Text Box 1029">
            <a:extLst>
              <a:ext uri="{FF2B5EF4-FFF2-40B4-BE49-F238E27FC236}">
                <a16:creationId xmlns:a16="http://schemas.microsoft.com/office/drawing/2014/main" id="{60465E91-FE8D-4B26-A56E-8BAB41BE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595" y="2235415"/>
            <a:ext cx="274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0100h     0    0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00FFh     0    0   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00h       0    1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01h       0    0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FFh</a:t>
            </a:r>
            <a:r>
              <a:rPr lang="en-US" altLang="x-none" sz="1350" b="1" dirty="0">
                <a:latin typeface="Courier New" panose="02070309020205020404" pitchFamily="49" charset="0"/>
              </a:rPr>
              <a:t>       1    0    1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910651B-1CE5-49AA-B81E-E17FAAB7F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Overflow Flag (OF)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785F609C-CC9B-406E-8C65-AEC392608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1500"/>
              <a:t>The Overflow flag is set when the signed result of an operation is invalid or out of range.</a:t>
            </a:r>
          </a:p>
        </p:txBody>
      </p:sp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C3E9C1DA-7CBD-4E5F-BB2C-FCDFEA8F65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4300ADA-5854-4176-8628-202DECFAB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1CA20A-92C8-47AB-BCE9-A6D845E1A0B0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BBC25A48-8E48-4B34-A003-398505BC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276" y="2711279"/>
            <a:ext cx="6032938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; Example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al,+127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al,1	; OF = 1,   AL =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; Example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al,7Fh	; OF = 1,   AL = 80h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al,1</a:t>
            </a:r>
          </a:p>
        </p:txBody>
      </p:sp>
      <p:sp>
        <p:nvSpPr>
          <p:cNvPr id="39943" name="Text Box 5">
            <a:extLst>
              <a:ext uri="{FF2B5EF4-FFF2-40B4-BE49-F238E27FC236}">
                <a16:creationId xmlns:a16="http://schemas.microsoft.com/office/drawing/2014/main" id="{0C3F2434-7181-4084-AB15-B0786B49E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520" y="4323693"/>
            <a:ext cx="58864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two examples are identical at the binary level because 7Fh equals +127. To determine the value of the destination operand, it is often easier to calculate in hexadecimal.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CED64A55-8FAA-4C07-B614-A5D8A32455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3F049A21-036C-4780-B0F3-931ED6812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7AB13D-8246-454B-8E00-7568AEA83D01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F355897-3BCA-4665-9508-43FA2B726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Rule of Thumb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FB832609-4B24-4592-8DE7-2AD93763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377" y="1333725"/>
            <a:ext cx="5829300" cy="1828800"/>
          </a:xfrm>
        </p:spPr>
        <p:txBody>
          <a:bodyPr/>
          <a:lstStyle/>
          <a:p>
            <a:pPr eaLnBrk="1" hangingPunct="1"/>
            <a:r>
              <a:rPr lang="en-US" altLang="x-none" dirty="0"/>
              <a:t>When adding two integers, remember that the Overflow flag is only set when . . .</a:t>
            </a:r>
          </a:p>
          <a:p>
            <a:pPr lvl="1" eaLnBrk="1" hangingPunct="1"/>
            <a:r>
              <a:rPr lang="en-US" altLang="x-none" dirty="0"/>
              <a:t>Two positive operands are added and their sum is negative</a:t>
            </a:r>
          </a:p>
          <a:p>
            <a:pPr lvl="1" eaLnBrk="1" hangingPunct="1"/>
            <a:r>
              <a:rPr lang="en-US" altLang="x-none" dirty="0"/>
              <a:t>Two negative operands are added and their sum is positive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D2D59E8D-591B-44D0-8D08-3BCD7C79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3626880"/>
            <a:ext cx="5200650" cy="14859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What will be the values of the Overflow flag?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al,80h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add al,92h	; 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al,-2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add al,+127	; OF =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E9C5D545-4EB8-4DE1-8AA7-7F946C21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102310"/>
            <a:ext cx="628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8575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3CFAD6B-318C-4836-8B91-39E50905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522E50BB-D5BE-40D9-A6B9-1C445C13F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5C35959F-A60D-4276-AB8F-F40FE99ED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550CB-ADC8-4240-A5C1-25859BAF58E3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72A1A035-3133-4642-925F-B752EEF6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117" y="2478470"/>
            <a:ext cx="549428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3200" algn="l"/>
                <a:tab pos="4229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neg al	; CF =     OF =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ax,8000h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ax,2	; CF =	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ax,2	; CF =	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sub al,+125	; OF 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</p:txBody>
      </p:sp>
      <p:sp>
        <p:nvSpPr>
          <p:cNvPr id="41990" name="Text Box 4">
            <a:extLst>
              <a:ext uri="{FF2B5EF4-FFF2-40B4-BE49-F238E27FC236}">
                <a16:creationId xmlns:a16="http://schemas.microsoft.com/office/drawing/2014/main" id="{E4C2C9BD-EE1A-4C05-AB60-BBDAD0F93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735520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What will be the values of the given flags after each operation?</a:t>
            </a: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C3A4600-0A6A-466B-B3C4-DA38C8964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24300"/>
            <a:ext cx="2259724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1        1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0           0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1           0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3418081F-56CF-4BAD-BAFA-23E19571C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487A8B1-0456-4CDA-AF5F-B8C482940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459677E0-8112-4D61-94E7-B6E771746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B7B23FAC-E961-4CF1-B655-34C3BD4E9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2564F8-2DB4-48B0-B0EA-E2D2F9A59481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01350F6B-5992-470E-8D21-DB8667989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Data-Related Operators and Directives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C608FF3A-BB26-4ADC-946B-7EC588F8F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OFFSET Operator</a:t>
            </a:r>
          </a:p>
          <a:p>
            <a:pPr eaLnBrk="1" hangingPunct="1"/>
            <a:r>
              <a:rPr lang="en-US" altLang="x-none"/>
              <a:t>PTR Operator</a:t>
            </a:r>
          </a:p>
          <a:p>
            <a:pPr eaLnBrk="1" hangingPunct="1"/>
            <a:r>
              <a:rPr lang="en-US" altLang="x-none"/>
              <a:t>TYPE Operator</a:t>
            </a:r>
          </a:p>
          <a:p>
            <a:pPr eaLnBrk="1" hangingPunct="1"/>
            <a:r>
              <a:rPr lang="en-US" altLang="x-none"/>
              <a:t>LENGTHOF Operator</a:t>
            </a:r>
          </a:p>
          <a:p>
            <a:pPr eaLnBrk="1" hangingPunct="1"/>
            <a:r>
              <a:rPr lang="en-US" altLang="x-none"/>
              <a:t>SIZEOF Operator</a:t>
            </a:r>
          </a:p>
        </p:txBody>
      </p:sp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453229FE-395F-4A0E-A918-62148FC3F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6AAED507-CC8D-401D-8290-21701B928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0592EF-6381-429D-AAB5-E032E0A9006C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33A8F72-168F-49ED-A8AB-7534B218C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Direct Memory Operands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04FFEB6-9C83-4173-837C-B840AFE35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 direct memory operand is a named reference to storage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The named reference (label) is automatically dereferenced by the assembler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96434648-6FC9-48F1-BBA0-9AFAE5126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D5C23C27-EB43-4201-A7FB-27582D4237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D18572-215B-43E5-816F-56AD855DA65E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C885957A-7939-47D4-ADA5-525D6F6B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2965888"/>
            <a:ext cx="51435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var1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al,var1	; AL =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al,[var1]	; AL = 10h</a:t>
            </a:r>
          </a:p>
        </p:txBody>
      </p:sp>
      <p:sp>
        <p:nvSpPr>
          <p:cNvPr id="9223" name="Line 5">
            <a:extLst>
              <a:ext uri="{FF2B5EF4-FFF2-40B4-BE49-F238E27FC236}">
                <a16:creationId xmlns:a16="http://schemas.microsoft.com/office/drawing/2014/main" id="{1516DB87-CBF8-4E78-9AB3-D2CD1B85A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9056" y="42747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x-none" sz="1050"/>
          </a:p>
        </p:txBody>
      </p:sp>
      <p:sp>
        <p:nvSpPr>
          <p:cNvPr id="9224" name="Text Box 6">
            <a:extLst>
              <a:ext uri="{FF2B5EF4-FFF2-40B4-BE49-F238E27FC236}">
                <a16:creationId xmlns:a16="http://schemas.microsoft.com/office/drawing/2014/main" id="{44668158-2FA4-4589-B543-0A53B3E4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831" y="4674750"/>
            <a:ext cx="1314450" cy="357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975" b="1" dirty="0"/>
              <a:t>alternate format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4FD3476-BCC7-4B4E-AB46-20A82F529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OFFSET Operator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06996B4E-11E0-4B92-A463-D1BD2B99F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x-none" sz="1500"/>
              <a:t>OFFSET returns </a:t>
            </a:r>
            <a:r>
              <a:rPr lang="en-US" altLang="x-none" sz="1650"/>
              <a:t>the distance in bytes, of a label from the beginning of its enclosing segment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x-none" sz="1800"/>
              <a:t>Protected mode: 32 bits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x-none" sz="1800"/>
              <a:t>Real mode: 16 bits</a:t>
            </a:r>
          </a:p>
        </p:txBody>
      </p:sp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DB1C75C2-1533-4C5B-8C37-108642B790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E4B71271-A2E4-440A-86D1-5270F2ADE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60F1FC-B69B-4D7C-9A84-219ED965786F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graphicFrame>
        <p:nvGraphicFramePr>
          <p:cNvPr id="45062" name="Object 4">
            <a:extLst>
              <a:ext uri="{FF2B5EF4-FFF2-40B4-BE49-F238E27FC236}">
                <a16:creationId xmlns:a16="http://schemas.microsoft.com/office/drawing/2014/main" id="{21DD583D-C44F-490B-8938-4B4C7A803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17291"/>
              </p:ext>
            </p:extLst>
          </p:nvPr>
        </p:nvGraphicFramePr>
        <p:xfrm>
          <a:off x="4150266" y="3053255"/>
          <a:ext cx="36004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2901696" imgH="772668" progId="">
                  <p:embed/>
                </p:oleObj>
              </mc:Choice>
              <mc:Fallback>
                <p:oleObj name="VISIO" r:id="rId3" imgW="2901696" imgH="772668" progId="">
                  <p:embed/>
                  <p:pic>
                    <p:nvPicPr>
                      <p:cNvPr id="45062" name="Object 4">
                        <a:extLst>
                          <a:ext uri="{FF2B5EF4-FFF2-40B4-BE49-F238E27FC236}">
                            <a16:creationId xmlns:a16="http://schemas.microsoft.com/office/drawing/2014/main" id="{21DD583D-C44F-490B-8938-4B4C7A803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88" t="-5861" r="-3125" b="-5495"/>
                      <a:stretch>
                        <a:fillRect/>
                      </a:stretch>
                    </p:blipFill>
                    <p:spPr bwMode="auto">
                      <a:xfrm>
                        <a:off x="4150266" y="3053255"/>
                        <a:ext cx="36004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>
            <a:extLst>
              <a:ext uri="{FF2B5EF4-FFF2-40B4-BE49-F238E27FC236}">
                <a16:creationId xmlns:a16="http://schemas.microsoft.com/office/drawing/2014/main" id="{EBB74AD2-A915-49ED-A2C8-3A9DDA90D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566" y="4424856"/>
            <a:ext cx="5429250" cy="692497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Protected-mode programs we write use only a single segment (flat memory model).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3E39509-D862-4437-875D-39117D5FC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OFFSET Examples</a:t>
            </a:r>
          </a:p>
        </p:txBody>
      </p:sp>
      <p:sp>
        <p:nvSpPr>
          <p:cNvPr id="46082" name="Footer Placeholder 2">
            <a:extLst>
              <a:ext uri="{FF2B5EF4-FFF2-40B4-BE49-F238E27FC236}">
                <a16:creationId xmlns:a16="http://schemas.microsoft.com/office/drawing/2014/main" id="{8B16AFE2-1F91-4B9E-B590-5610A6BEE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2CD3EE1-692D-46A0-BAD3-C7F0B0611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E2DF2A-2433-470C-8725-C028E8B14E5D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09A26946-2B02-466A-8F1B-5438B718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959" y="2647900"/>
            <a:ext cx="6768662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bVal</a:t>
            </a:r>
            <a:r>
              <a:rPr lang="en-US" altLang="x-none" sz="1350" b="1" dirty="0">
                <a:latin typeface="Courier New" panose="02070309020205020404" pitchFamily="49" charset="0"/>
              </a:rPr>
              <a:t>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wVal</a:t>
            </a:r>
            <a:r>
              <a:rPr lang="en-US" altLang="x-none" sz="1350" b="1" dirty="0">
                <a:latin typeface="Courier New" panose="02070309020205020404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dVal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dVal2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bVal</a:t>
            </a:r>
            <a:r>
              <a:rPr lang="en-US" altLang="x-none" sz="1350" b="1" dirty="0">
                <a:latin typeface="Courier New" panose="02070309020205020404" pitchFamily="49" charset="0"/>
              </a:rPr>
              <a:t> 	; ESI = 00404000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wVal</a:t>
            </a:r>
            <a:r>
              <a:rPr lang="en-US" altLang="x-none" sz="1350" b="1" dirty="0">
                <a:latin typeface="Courier New" panose="02070309020205020404" pitchFamily="49" charset="0"/>
              </a:rPr>
              <a:t> 	; ESI = 00404001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dVal</a:t>
            </a:r>
            <a:r>
              <a:rPr lang="en-US" altLang="x-none" sz="1350" b="1" dirty="0">
                <a:latin typeface="Courier New" panose="02070309020205020404" pitchFamily="49" charset="0"/>
              </a:rPr>
              <a:t> 	; ESI = 00404003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x-none" sz="1350" b="1" dirty="0">
                <a:latin typeface="Courier New" panose="02070309020205020404" pitchFamily="49" charset="0"/>
              </a:rPr>
              <a:t> dVal2	; ESI = 00404007</a:t>
            </a:r>
          </a:p>
        </p:txBody>
      </p:sp>
      <p:sp>
        <p:nvSpPr>
          <p:cNvPr id="46086" name="Text Box 4">
            <a:extLst>
              <a:ext uri="{FF2B5EF4-FFF2-40B4-BE49-F238E27FC236}">
                <a16:creationId xmlns:a16="http://schemas.microsoft.com/office/drawing/2014/main" id="{5AE70908-3F60-458F-8016-B94094F82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036" y="1943038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Let's assume that the data segment begins at 00404000h: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B05874D-3087-4931-9274-5EEBE9733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Relating to C/C++</a:t>
            </a:r>
          </a:p>
        </p:txBody>
      </p:sp>
      <p:sp>
        <p:nvSpPr>
          <p:cNvPr id="47106" name="Footer Placeholder 2">
            <a:extLst>
              <a:ext uri="{FF2B5EF4-FFF2-40B4-BE49-F238E27FC236}">
                <a16:creationId xmlns:a16="http://schemas.microsoft.com/office/drawing/2014/main" id="{C82AD189-AABD-45E7-8EBC-E354D5E5A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94B9C3B-D8BA-4BA1-9B84-02EBE5808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151172-D95D-455B-BD50-DBAB9D011E24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47109" name="Text Box 3">
            <a:extLst>
              <a:ext uri="{FF2B5EF4-FFF2-40B4-BE49-F238E27FC236}">
                <a16:creationId xmlns:a16="http://schemas.microsoft.com/office/drawing/2014/main" id="{A3442BD1-15E5-4C58-BE13-A763FC6A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801660"/>
            <a:ext cx="2114550" cy="9715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// C++ version: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char array[1000];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char * p = array;</a:t>
            </a:r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5BB1DEA3-BA32-4C1B-A84E-729E3F41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830111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The value returned by OFFSET is a pointer. Compare the following code written for both C++ and assembly language:</a:t>
            </a:r>
          </a:p>
        </p:txBody>
      </p:sp>
      <p:sp>
        <p:nvSpPr>
          <p:cNvPr id="47111" name="Text Box 5">
            <a:extLst>
              <a:ext uri="{FF2B5EF4-FFF2-40B4-BE49-F238E27FC236}">
                <a16:creationId xmlns:a16="http://schemas.microsoft.com/office/drawing/2014/main" id="{B467A076-2DC7-4057-BFE1-CFB7C86E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801660"/>
            <a:ext cx="3086100" cy="1428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; Assembly language: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array BYTE 1000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mov	 esi,OFFSET array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4AD9BC8-FA69-436A-85BC-D870A2805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PTR Operator</a:t>
            </a:r>
          </a:p>
        </p:txBody>
      </p:sp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030987E-7B7C-41BA-9BD2-AE94CF571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7859E66C-D862-4880-8050-651F079C2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BFA4FD-C552-4293-894C-312FF565CA49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B5004DE8-5419-47D0-81E4-E452854B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21" y="2271543"/>
            <a:ext cx="701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myDouble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ax,myDouble</a:t>
            </a:r>
            <a:r>
              <a:rPr lang="en-US" altLang="x-none" sz="1350" b="1" dirty="0">
                <a:latin typeface="Courier New" panose="02070309020205020404" pitchFamily="49" charset="0"/>
              </a:rPr>
              <a:t> 			; error – why?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x-none" sz="1350" b="1" dirty="0">
                <a:latin typeface="Courier New" panose="02070309020205020404" pitchFamily="49" charset="0"/>
              </a:rPr>
              <a:t> PTR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myDouble</a:t>
            </a:r>
            <a:r>
              <a:rPr lang="en-US" altLang="x-none" sz="1350" b="1" dirty="0">
                <a:latin typeface="Courier New" panose="02070309020205020404" pitchFamily="49" charset="0"/>
              </a:rPr>
              <a:t>			; loads 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WORD PTR myDouble,4321h		; saves 4321h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8C3E3721-8B40-4CCA-A4F5-41F19826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357144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Overrides the default type of a label (variable). Provides the flexibility to access part of a variable.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7DE7892E-5723-4364-B116-C2A967CD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4328943"/>
            <a:ext cx="53721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Little endian order is used when storing data in memory (see Section 3.4.9).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B94D2BF-6D1B-4067-8DFE-80EF3F1F0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Little Endian Order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CCEC21A4-BC15-46B6-9714-270D8646C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Little endian order refers to the way Intel stores integers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Multi-byte integers are stored in reverse order, with the least significant byte stored at the lowest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For example, the doubleword 12345678h would be stored as:</a:t>
            </a:r>
          </a:p>
        </p:txBody>
      </p:sp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2963CF34-91C6-4503-8EFC-0C0259A87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16FD42CB-8879-4479-80DC-9FE50878F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22B69D-84A7-49E4-A410-4405432C8D47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graphicFrame>
        <p:nvGraphicFramePr>
          <p:cNvPr id="49158" name="Object 4">
            <a:extLst>
              <a:ext uri="{FF2B5EF4-FFF2-40B4-BE49-F238E27FC236}">
                <a16:creationId xmlns:a16="http://schemas.microsoft.com/office/drawing/2014/main" id="{A3BEB8DE-BE92-478C-94A6-F6521F779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96028"/>
              </p:ext>
            </p:extLst>
          </p:nvPr>
        </p:nvGraphicFramePr>
        <p:xfrm>
          <a:off x="2000250" y="3406663"/>
          <a:ext cx="1028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3165348" imgH="1626108" progId="">
                  <p:embed/>
                </p:oleObj>
              </mc:Choice>
              <mc:Fallback>
                <p:oleObj name="VISIO" r:id="rId3" imgW="3165348" imgH="1626108" progId="">
                  <p:embed/>
                  <p:pic>
                    <p:nvPicPr>
                      <p:cNvPr id="49158" name="Object 4">
                        <a:extLst>
                          <a:ext uri="{FF2B5EF4-FFF2-40B4-BE49-F238E27FC236}">
                            <a16:creationId xmlns:a16="http://schemas.microsoft.com/office/drawing/2014/main" id="{A3BEB8DE-BE92-478C-94A6-F6521F779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174" r="27951" b="29182"/>
                      <a:stretch>
                        <a:fillRect/>
                      </a:stretch>
                    </p:blipFill>
                    <p:spPr bwMode="auto">
                      <a:xfrm>
                        <a:off x="2000250" y="3406663"/>
                        <a:ext cx="10287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Text Box 5">
            <a:extLst>
              <a:ext uri="{FF2B5EF4-FFF2-40B4-BE49-F238E27FC236}">
                <a16:creationId xmlns:a16="http://schemas.microsoft.com/office/drawing/2014/main" id="{86ABDC03-BF58-4E6E-8AC2-7264463D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692414"/>
            <a:ext cx="3200400" cy="108491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/>
              <a:t>When integers are loaded from memory into registers, the bytes are automatically re-reversed into their correct positions.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EB1E94E-B44D-428F-9F57-A0B35AFAC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PTR Operator Examples</a:t>
            </a:r>
            <a:endParaRPr lang="en-US" sz="1800"/>
          </a:p>
        </p:txBody>
      </p:sp>
      <p:sp>
        <p:nvSpPr>
          <p:cNvPr id="50178" name="Footer Placeholder 2">
            <a:extLst>
              <a:ext uri="{FF2B5EF4-FFF2-40B4-BE49-F238E27FC236}">
                <a16:creationId xmlns:a16="http://schemas.microsoft.com/office/drawing/2014/main" id="{0BEEB207-A87C-4459-A1F7-64D4D1340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E688D412-4676-4572-B57A-241815988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5D45BF-9355-40A2-A366-D4101EE212AC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42394E6F-E8F3-4F59-8B8B-58B3F455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787" y="1650123"/>
            <a:ext cx="4629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myDouble DWORD 12345678h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4FCEA6A9-1C7F-4CD7-B516-72D53A78C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63541"/>
              </p:ext>
            </p:extLst>
          </p:nvPr>
        </p:nvGraphicFramePr>
        <p:xfrm>
          <a:off x="3461187" y="2393073"/>
          <a:ext cx="28003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3165348" imgH="1626108" progId="">
                  <p:embed/>
                </p:oleObj>
              </mc:Choice>
              <mc:Fallback>
                <p:oleObj name="VISIO" r:id="rId3" imgW="3165348" imgH="1626108" progId="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4FCEA6A9-1C7F-4CD7-B516-72D53A78C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00" b="27167"/>
                      <a:stretch>
                        <a:fillRect/>
                      </a:stretch>
                    </p:blipFill>
                    <p:spPr bwMode="auto">
                      <a:xfrm>
                        <a:off x="3461187" y="2393073"/>
                        <a:ext cx="28003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>
            <a:extLst>
              <a:ext uri="{FF2B5EF4-FFF2-40B4-BE49-F238E27FC236}">
                <a16:creationId xmlns:a16="http://schemas.microsoft.com/office/drawing/2014/main" id="{6BA2F1D8-8491-4620-BAFA-C47A17BD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040" y="3878973"/>
            <a:ext cx="6568966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mov al,BYTE PTR  myDouble		; AL = 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mov al,BYTE PTR [myDouble+1]		; AL = 56h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mov al,BYTE PTR [myDouble+2]		; AL = 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mov ax,WORD PTR  myDouble		; AX = 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mov ax,WORD PTR [myDouble+2]		; AX = 1234h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0CF305D-D232-4785-9C1E-B57F95659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PTR Operator </a:t>
            </a:r>
            <a:r>
              <a:rPr lang="en-US" sz="1800"/>
              <a:t>(cont)</a:t>
            </a:r>
          </a:p>
        </p:txBody>
      </p:sp>
      <p:sp>
        <p:nvSpPr>
          <p:cNvPr id="51202" name="Footer Placeholder 2">
            <a:extLst>
              <a:ext uri="{FF2B5EF4-FFF2-40B4-BE49-F238E27FC236}">
                <a16:creationId xmlns:a16="http://schemas.microsoft.com/office/drawing/2014/main" id="{720E87C2-2B12-44B6-AF73-DF31EE26F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2A470997-2C62-4347-9E46-850F58A8B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FFE269-532B-44C9-8287-8C7EA4877AA9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4B39C4D9-B7B3-4CA5-8A06-8BF6ADC5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55" y="3036550"/>
            <a:ext cx="67522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myBytes</a:t>
            </a:r>
            <a:r>
              <a:rPr lang="en-US" altLang="x-none" sz="1350" b="1" dirty="0">
                <a:latin typeface="Courier New" panose="02070309020205020404" pitchFamily="49" charset="0"/>
              </a:rPr>
              <a:t> BYTE 12h,34h,56h,78h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x-none" sz="1350" b="1" dirty="0">
                <a:latin typeface="Courier New" panose="02070309020205020404" pitchFamily="49" charset="0"/>
              </a:rPr>
              <a:t> PTR 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myBytes</a:t>
            </a:r>
            <a:r>
              <a:rPr lang="en-US" altLang="x-none" sz="1350" b="1" dirty="0">
                <a:latin typeface="Courier New" panose="02070309020205020404" pitchFamily="49" charset="0"/>
              </a:rPr>
              <a:t>]		; AX = 3412h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x-none" sz="1350" b="1" dirty="0">
                <a:latin typeface="Courier New" panose="02070309020205020404" pitchFamily="49" charset="0"/>
              </a:rPr>
              <a:t> PTR [myBytes+2]		; AX = 7856h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eax,DWORD</a:t>
            </a:r>
            <a:r>
              <a:rPr lang="en-US" altLang="x-none" sz="1350" b="1" dirty="0">
                <a:latin typeface="Courier New" panose="02070309020205020404" pitchFamily="49" charset="0"/>
              </a:rPr>
              <a:t> PTR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myBytes</a:t>
            </a:r>
            <a:r>
              <a:rPr lang="en-US" altLang="x-none" sz="1350" b="1" dirty="0">
                <a:latin typeface="Courier New" panose="02070309020205020404" pitchFamily="49" charset="0"/>
              </a:rPr>
              <a:t>		; EAX = 78563412h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9A53A790-2097-4118-9096-49159F93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894989"/>
            <a:ext cx="55435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PTR can also be used to combine elements of a smaller data type and move them into a larger operand. The CPU will automatically reverse the bytes.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AAE0993-5C58-43D9-8BF4-82A24F3AD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B63AE4F4-DCF5-44F9-A3E2-DE24D0F33B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97FD6B0D-A7A7-40DA-B121-0FA0BAD7B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73F48-EAC5-43A9-9435-E60DE5464CF0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CF99FC99-4417-4997-901E-28B2BE81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499" y="1950983"/>
            <a:ext cx="671479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varB</a:t>
            </a:r>
            <a:r>
              <a:rPr lang="en-US" altLang="x-none" sz="1350" b="1" dirty="0">
                <a:latin typeface="Courier New" panose="02070309020205020404" pitchFamily="49" charset="0"/>
              </a:rPr>
              <a:t> BYTE 65h,31h,02h,05h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varW</a:t>
            </a:r>
            <a:r>
              <a:rPr lang="en-US" altLang="x-none" sz="1350" b="1" dirty="0">
                <a:latin typeface="Courier New" panose="02070309020205020404" pitchFamily="49" charset="0"/>
              </a:rPr>
              <a:t> WORD 6543h,1202h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varD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12345678h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x-none" sz="1350" b="1" dirty="0">
                <a:latin typeface="Courier New" panose="02070309020205020404" pitchFamily="49" charset="0"/>
              </a:rPr>
              <a:t> PTR [varB+2]	; 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bl,BYTE</a:t>
            </a:r>
            <a:r>
              <a:rPr lang="en-US" altLang="x-none" sz="1350" b="1" dirty="0">
                <a:latin typeface="Courier New" panose="02070309020205020404" pitchFamily="49" charset="0"/>
              </a:rPr>
              <a:t> PTR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varD</a:t>
            </a:r>
            <a:r>
              <a:rPr lang="en-US" altLang="x-none" sz="1350" b="1" dirty="0">
                <a:latin typeface="Courier New" panose="02070309020205020404" pitchFamily="49" charset="0"/>
              </a:rPr>
              <a:t>	; 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bl,BYTE</a:t>
            </a:r>
            <a:r>
              <a:rPr lang="en-US" altLang="x-none" sz="1350" b="1" dirty="0">
                <a:latin typeface="Courier New" panose="02070309020205020404" pitchFamily="49" charset="0"/>
              </a:rPr>
              <a:t> PTR [varW+2]	; c.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ax,WORD</a:t>
            </a:r>
            <a:r>
              <a:rPr lang="en-US" altLang="x-none" sz="1350" b="1" dirty="0">
                <a:latin typeface="Courier New" panose="02070309020205020404" pitchFamily="49" charset="0"/>
              </a:rPr>
              <a:t> PTR [varD+2]	; 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eax,DWORD</a:t>
            </a:r>
            <a:r>
              <a:rPr lang="en-US" altLang="x-none" sz="1350" b="1" dirty="0">
                <a:latin typeface="Courier New" panose="02070309020205020404" pitchFamily="49" charset="0"/>
              </a:rPr>
              <a:t> PTR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varW</a:t>
            </a:r>
            <a:r>
              <a:rPr lang="en-US" altLang="x-none" sz="1350" b="1" dirty="0">
                <a:latin typeface="Courier New" panose="02070309020205020404" pitchFamily="49" charset="0"/>
              </a:rPr>
              <a:t>	; e.</a:t>
            </a:r>
          </a:p>
        </p:txBody>
      </p:sp>
      <p:sp>
        <p:nvSpPr>
          <p:cNvPr id="52230" name="Text Box 4">
            <a:extLst>
              <a:ext uri="{FF2B5EF4-FFF2-40B4-BE49-F238E27FC236}">
                <a16:creationId xmlns:a16="http://schemas.microsoft.com/office/drawing/2014/main" id="{B0602FB9-B104-42FD-8103-D2E09CA6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379483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Write down the value of each destination operand: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B6335CD5-9084-4769-BD23-A84228E5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286" y="1950983"/>
            <a:ext cx="12573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0502h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78h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1234h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12026543h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2769F56-0B52-4C0E-ACFC-41CB073CF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 Operator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D9975E14-575D-4B2F-8525-73CDC9991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/>
              <a:t>The TYPE operator returns the size, in bytes, of a single element of a data declaration.</a:t>
            </a:r>
          </a:p>
        </p:txBody>
      </p:sp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34A878E0-A90C-4A74-966F-4767D5802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9085D4D7-88A7-4F39-B9F9-68A7FF970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3B23F6-CCD6-4FFF-BBFF-7A30F9F99299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77EA89D0-C6C9-4E7B-8D6F-4EEDBCA6B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246" y="2571750"/>
            <a:ext cx="510294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var1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var2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var3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var4 QWORD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x-none" sz="1350" b="1" dirty="0">
                <a:latin typeface="Courier New" panose="02070309020205020404" pitchFamily="49" charset="0"/>
              </a:rPr>
              <a:t> var1	;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x-none" sz="1350" b="1" dirty="0">
                <a:latin typeface="Courier New" panose="02070309020205020404" pitchFamily="49" charset="0"/>
              </a:rPr>
              <a:t> var2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x-none" sz="1350" b="1" dirty="0">
                <a:latin typeface="Courier New" panose="02070309020205020404" pitchFamily="49" charset="0"/>
              </a:rPr>
              <a:t> var3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eax,TYPE</a:t>
            </a:r>
            <a:r>
              <a:rPr lang="en-US" altLang="x-none" sz="1350" b="1" dirty="0">
                <a:latin typeface="Courier New" panose="02070309020205020404" pitchFamily="49" charset="0"/>
              </a:rPr>
              <a:t> var4	; 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C57382E2-7036-4D75-A2E9-69106397C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LENGTHOF Operator</a:t>
            </a:r>
          </a:p>
        </p:txBody>
      </p:sp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D1AEFD46-8E6A-45F7-B11A-32DB0417E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01CF9C7-7A47-444B-A6B4-2A4C362ED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0C329F-1CC2-40AE-A40D-E04C1BE53AB5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7C1BA93C-9E62-439E-B4C2-20FF7C8D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28" y="2845914"/>
            <a:ext cx="7086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	</a:t>
            </a:r>
            <a:r>
              <a:rPr lang="en-US" altLang="x-none" sz="1350" dirty="0"/>
              <a:t>LENGTHOF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array1 WORD 30 DUP(?),0,0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array2 WORD 5 DUP(3 DUP(?))	; 15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array3 DWORD 1,2,3,4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digitStr</a:t>
            </a:r>
            <a:r>
              <a:rPr lang="en-US" altLang="x-none" sz="1350" b="1" dirty="0">
                <a:latin typeface="Courier New" panose="02070309020205020404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ecx,LENGTHOF</a:t>
            </a:r>
            <a:r>
              <a:rPr lang="en-US" altLang="x-none" sz="1350" b="1" dirty="0">
                <a:latin typeface="Courier New" panose="02070309020205020404" pitchFamily="49" charset="0"/>
              </a:rPr>
              <a:t> array1	; 32</a:t>
            </a:r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82388EB6-E799-4260-97BD-05B2BF666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786920"/>
            <a:ext cx="53721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875" dirty="0"/>
              <a:t>The LENGTHOF operator counts the number of elements in a single data declaration.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5BE3138-30DE-4AA4-9178-31AF236A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MOV Instruction</a:t>
            </a:r>
          </a:p>
        </p:txBody>
      </p:sp>
      <p:sp>
        <p:nvSpPr>
          <p:cNvPr id="10242" name="Footer Placeholder 2">
            <a:extLst>
              <a:ext uri="{FF2B5EF4-FFF2-40B4-BE49-F238E27FC236}">
                <a16:creationId xmlns:a16="http://schemas.microsoft.com/office/drawing/2014/main" id="{BA5CF4F1-CC08-4262-8579-DFE021C152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4CA0C905-B343-44D9-BFF4-04DDFE56C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A16F6F-5322-40E1-984A-5929206F7584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3556CC9B-BE08-4D36-80F0-EB81D9B9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020" y="3033582"/>
            <a:ext cx="6218849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count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wVal</a:t>
            </a:r>
            <a:r>
              <a:rPr lang="en-US" altLang="x-none" sz="1350" b="1" dirty="0">
                <a:latin typeface="Courier New" panose="02070309020205020404" pitchFamily="49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bl,count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ax,wVal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count,al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al,wVal</a:t>
            </a:r>
            <a:r>
              <a:rPr lang="en-US" altLang="x-none" sz="1350" b="1" dirty="0"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ax,count</a:t>
            </a:r>
            <a:r>
              <a:rPr lang="en-US" altLang="x-none" sz="1350" b="1" dirty="0"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eax,count</a:t>
            </a:r>
            <a:r>
              <a:rPr lang="en-US" altLang="x-none" sz="1350" b="1" dirty="0">
                <a:latin typeface="Courier New" panose="02070309020205020404" pitchFamily="49" charset="0"/>
              </a:rPr>
              <a:t>		; error</a:t>
            </a:r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904E6759-6F13-4D5C-875C-94F9A82B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489185"/>
            <a:ext cx="5200650" cy="154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Move from source to destination.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          { MOV </a:t>
            </a:r>
            <a:r>
              <a:rPr lang="en-US" altLang="x-none" sz="1575" i="1" dirty="0" err="1"/>
              <a:t>destination,source</a:t>
            </a:r>
            <a:r>
              <a:rPr lang="en-US" altLang="x-none" sz="1575" i="1" dirty="0"/>
              <a:t>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No more than one memory operand permitted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CS, EIP, and IP cannot be the destination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No immediate to segment moves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855813CA-2CCF-4F2C-AD63-7E73F3FC3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SIZEOF Operator</a:t>
            </a:r>
          </a:p>
        </p:txBody>
      </p:sp>
      <p:sp>
        <p:nvSpPr>
          <p:cNvPr id="55298" name="Footer Placeholder 2">
            <a:extLst>
              <a:ext uri="{FF2B5EF4-FFF2-40B4-BE49-F238E27FC236}">
                <a16:creationId xmlns:a16="http://schemas.microsoft.com/office/drawing/2014/main" id="{E85B3D7C-9442-4AFF-B1CE-2FA5AA0873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A80CD3FC-F48B-4D7E-9C96-90AF16F51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B693A6-36A4-4176-AABD-D1B411C58C50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5301" name="Text Box 3">
            <a:extLst>
              <a:ext uri="{FF2B5EF4-FFF2-40B4-BE49-F238E27FC236}">
                <a16:creationId xmlns:a16="http://schemas.microsoft.com/office/drawing/2014/main" id="{F2822CA2-1F4F-49EE-A22E-BF7E6074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544" y="2870800"/>
            <a:ext cx="6540062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51466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51466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	</a:t>
            </a:r>
            <a:r>
              <a:rPr lang="en-US" altLang="x-none" sz="1350" dirty="0"/>
              <a:t>SIZEOF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array1 WORD 30 DUP(?),0,0	; 64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array2 WORD 5 DUP(3 DUP(?))	;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array3 DWORD 1,2,3,4	;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digitStr</a:t>
            </a:r>
            <a:r>
              <a:rPr lang="en-US" altLang="x-none" sz="1350" b="1" dirty="0">
                <a:latin typeface="Courier New" panose="02070309020205020404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ecx,SIZEOF</a:t>
            </a:r>
            <a:r>
              <a:rPr lang="en-US" altLang="x-none" sz="1350" b="1" dirty="0">
                <a:latin typeface="Courier New" panose="02070309020205020404" pitchFamily="49" charset="0"/>
              </a:rPr>
              <a:t> array1	; 64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359EDEB8-552F-462E-A89F-E7E7F7C86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688300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SIZEOF operator returns a value that is equivalent to multiplying LENGTHOF by TYPE.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09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05</a:t>
            </a:r>
            <a:endParaRPr lang="x-none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75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2F55F97-0DD7-420B-AA9E-11AC2889F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692C9E97-0EFF-4D03-8A55-5579F16A9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D867C5A5-8832-4E94-A214-2242E427C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C4AA0DBB-84A9-402C-A092-446B008A6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1810D8-4160-4578-BE6D-EC47428095E3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5EDB9E0F-A022-443C-9BC9-48ACBF113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Indirect Addressing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BC2F242-17E2-48B4-A20A-978639462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Indirect Operands</a:t>
            </a:r>
          </a:p>
          <a:p>
            <a:pPr eaLnBrk="1" hangingPunct="1"/>
            <a:r>
              <a:rPr lang="en-US" altLang="x-none"/>
              <a:t>Array Sum Example</a:t>
            </a:r>
          </a:p>
          <a:p>
            <a:pPr eaLnBrk="1" hangingPunct="1"/>
            <a:r>
              <a:rPr lang="en-US" altLang="x-none"/>
              <a:t>Indexed Operands</a:t>
            </a:r>
          </a:p>
        </p:txBody>
      </p:sp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B4AF904-1363-4499-9266-704BCD37A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9F402D93-1D24-498C-B899-0D059A62E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7C05F4-62F8-43AB-B517-750835582E8C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76" y="1688300"/>
            <a:ext cx="8191824" cy="2679000"/>
          </a:xfrm>
        </p:spPr>
        <p:txBody>
          <a:bodyPr/>
          <a:lstStyle/>
          <a:p>
            <a:r>
              <a:rPr lang="en-US" dirty="0"/>
              <a:t>In Protected Mode</a:t>
            </a:r>
          </a:p>
          <a:p>
            <a:pPr lvl="1"/>
            <a:r>
              <a:rPr lang="en-US" dirty="0"/>
              <a:t>A 32-bit general purpose register can be used as an indirect operand surrounded by square brackets</a:t>
            </a:r>
          </a:p>
          <a:p>
            <a:pPr lvl="1"/>
            <a:r>
              <a:rPr lang="en-US" dirty="0"/>
              <a:t>The register contains the address of variable</a:t>
            </a:r>
          </a:p>
          <a:p>
            <a:r>
              <a:rPr lang="en-US" dirty="0"/>
              <a:t>In Real-Address Mode</a:t>
            </a:r>
          </a:p>
          <a:p>
            <a:pPr lvl="1"/>
            <a:r>
              <a:rPr lang="en-US" dirty="0"/>
              <a:t>A 16-bit register holds the offset of variable</a:t>
            </a:r>
          </a:p>
          <a:p>
            <a:pPr lvl="1"/>
            <a:r>
              <a:rPr lang="en-US" dirty="0"/>
              <a:t>Any of SI, DI, BX or BP can be used</a:t>
            </a:r>
          </a:p>
          <a:p>
            <a:r>
              <a:rPr lang="en-US" dirty="0"/>
              <a:t>Indirect Operands are useful to step through arrays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02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1815" y="1257300"/>
            <a:ext cx="3422732" cy="3445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3394472"/>
          </a:xfrm>
        </p:spPr>
        <p:txBody>
          <a:bodyPr/>
          <a:lstStyle/>
          <a:p>
            <a:r>
              <a:rPr lang="en-US" dirty="0"/>
              <a:t>Protected Mode</a:t>
            </a:r>
          </a:p>
        </p:txBody>
      </p:sp>
    </p:spTree>
    <p:extLst>
      <p:ext uri="{BB962C8B-B14F-4D97-AF65-F5344CB8AC3E}">
        <p14:creationId xmlns:p14="http://schemas.microsoft.com/office/powerpoint/2010/main" val="332508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Operands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Real-Address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1815" y="1257300"/>
            <a:ext cx="3422732" cy="3445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52948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13" y="1343325"/>
            <a:ext cx="8191824" cy="2679000"/>
          </a:xfrm>
        </p:spPr>
        <p:txBody>
          <a:bodyPr/>
          <a:lstStyle/>
          <a:p>
            <a:r>
              <a:rPr lang="en-US" dirty="0"/>
              <a:t>A pointer can be declared in the following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1815" y="1657350"/>
            <a:ext cx="2127505" cy="296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DW 10h</a:t>
            </a:r>
          </a:p>
          <a:p>
            <a:pPr>
              <a:lnSpc>
                <a:spcPct val="150000"/>
              </a:lnSpc>
            </a:pP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DW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3463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D106083-DC54-421F-ABFD-FBCA708EE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Indirect Operands </a:t>
            </a:r>
            <a:r>
              <a:rPr lang="en-US" sz="1800"/>
              <a:t>(1 of 2)</a:t>
            </a:r>
          </a:p>
        </p:txBody>
      </p:sp>
      <p:sp>
        <p:nvSpPr>
          <p:cNvPr id="58370" name="Footer Placeholder 2">
            <a:extLst>
              <a:ext uri="{FF2B5EF4-FFF2-40B4-BE49-F238E27FC236}">
                <a16:creationId xmlns:a16="http://schemas.microsoft.com/office/drawing/2014/main" id="{852E7488-7BA2-4F44-80CB-A8D92AD80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E105CEB9-DE37-48A9-9203-FDEABF607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EDBECB-4180-41FA-A21D-F2165427DA31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DA7C7160-399E-4D1F-A262-47C5FA86A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020" y="2686050"/>
            <a:ext cx="732571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val1 BYTE 10h,20h,30h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x-none" sz="1350" b="1" dirty="0">
                <a:latin typeface="Courier New" panose="02070309020205020404" pitchFamily="49" charset="0"/>
              </a:rPr>
              <a:t>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	; dereference ESI (AL = 10h)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al,[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	; AL = 30h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AAF436C4-7E68-4C1D-9214-569C8DD2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688300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An indirect operand holds the address of a variable, usually an array or string. It can be dereferenced (just like a pointer).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F2452B5-8643-44FD-91AB-73C531BD8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Indirect Operands </a:t>
            </a:r>
            <a:r>
              <a:rPr lang="en-US" sz="1800"/>
              <a:t>(2 of 2)</a:t>
            </a:r>
          </a:p>
        </p:txBody>
      </p:sp>
      <p:sp>
        <p:nvSpPr>
          <p:cNvPr id="59394" name="Footer Placeholder 2">
            <a:extLst>
              <a:ext uri="{FF2B5EF4-FFF2-40B4-BE49-F238E27FC236}">
                <a16:creationId xmlns:a16="http://schemas.microsoft.com/office/drawing/2014/main" id="{537D38E0-CDCD-4816-86DB-D9CC59836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E34D7168-3865-43F1-B72B-B9AE5D919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874E85-2D0C-4DA3-A4E0-EF05B482E5EE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9083EBC1-EEDB-47C0-9977-24FD76E8B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154" y="2362425"/>
            <a:ext cx="644284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myCount</a:t>
            </a:r>
            <a:r>
              <a:rPr lang="en-US" altLang="x-none" sz="1350" b="1" dirty="0">
                <a:latin typeface="Courier New" panose="02070309020205020404" pitchFamily="49" charset="0"/>
              </a:rPr>
              <a:t> WORD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myCount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350" b="1" dirty="0">
                <a:latin typeface="Courier New" panose="02070309020205020404" pitchFamily="49" charset="0"/>
              </a:rPr>
              <a:t> 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	; error: ambiguous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350" b="1" dirty="0">
                <a:latin typeface="Courier New" panose="02070309020205020404" pitchFamily="49" charset="0"/>
              </a:rPr>
              <a:t> WORD PTR 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	; ok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5787E14C-EC90-409D-84D7-4C06380F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91511"/>
            <a:ext cx="57721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Use PTR to clarify the size attribute of a memory operand.</a:t>
            </a: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9AE178C7-CD0E-4070-A225-0B250B17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4158809"/>
            <a:ext cx="3943350" cy="8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Should PTR be used here?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	</a:t>
            </a:r>
            <a:r>
              <a:rPr lang="en-US" altLang="x-none" sz="1350" b="1">
                <a:latin typeface="Courier New" panose="02070309020205020404" pitchFamily="49" charset="0"/>
              </a:rPr>
              <a:t> add [esi],20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D2E17AD4-7C6E-4D3C-B96E-130B9014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4215959"/>
            <a:ext cx="2171700" cy="7963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275" dirty="0"/>
              <a:t>yes, because [</a:t>
            </a:r>
            <a:r>
              <a:rPr lang="en-US" altLang="x-none" sz="1275" dirty="0" err="1"/>
              <a:t>esi</a:t>
            </a:r>
            <a:r>
              <a:rPr lang="en-US" altLang="x-none" sz="1275" dirty="0"/>
              <a:t>] could point to a byte, word, or doubleword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  <p:bldP spid="12595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96" y="1343325"/>
            <a:ext cx="8191824" cy="2679000"/>
          </a:xfrm>
        </p:spPr>
        <p:txBody>
          <a:bodyPr/>
          <a:lstStyle/>
          <a:p>
            <a:r>
              <a:rPr lang="en-US" dirty="0"/>
              <a:t>Some rules to follow when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</a:p>
          <a:p>
            <a:pPr lvl="1"/>
            <a:r>
              <a:rPr lang="en-US" dirty="0"/>
              <a:t>Both operands must have same size</a:t>
            </a:r>
          </a:p>
          <a:p>
            <a:pPr lvl="1"/>
            <a:r>
              <a:rPr lang="en-US" dirty="0"/>
              <a:t>Both operands cannot be memory operands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/>
              <a:t> cannot be destination operands</a:t>
            </a:r>
          </a:p>
          <a:p>
            <a:pPr lvl="1"/>
            <a:r>
              <a:rPr lang="en-US" dirty="0"/>
              <a:t>An immediate value cannot be moved to a segment register</a:t>
            </a:r>
          </a:p>
          <a:p>
            <a:r>
              <a:rPr lang="en-US" dirty="0"/>
              <a:t>Some useful variants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8008" y="3666172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19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13254B0-65CA-40AC-9A36-24F0994F7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 Sum Example</a:t>
            </a:r>
          </a:p>
        </p:txBody>
      </p:sp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E34EC3B0-895D-474B-8DDE-F32329FF2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DCBCCB93-7094-43C9-9F48-1B8103E46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3501B4-F64A-42CE-AB55-7DBB715E3926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5DD3E9FF-0747-43D7-8309-B0ECA30B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31" y="2445625"/>
            <a:ext cx="756744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x-none" sz="1350" b="1" dirty="0">
                <a:latin typeface="Courier New" panose="02070309020205020404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ax,[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esi,2	; or: add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esi,TYPE</a:t>
            </a:r>
            <a:r>
              <a:rPr lang="en-US" altLang="x-none" sz="1350" b="1" dirty="0">
                <a:latin typeface="Courier New" panose="02070309020205020404" pitchFamily="49" charset="0"/>
              </a:rPr>
              <a:t>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ax,[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esi,2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add ax,[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	; AX = sum of the array</a:t>
            </a:r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D7B7D5A8-746A-4CEF-8865-09EE1579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143" y="128215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Indirect operands are ideal for traversing an array. Note that the register in brackets must be incremented by a value that matches the array type.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C458C7A1-3167-4533-A334-D1EC339D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674475"/>
            <a:ext cx="5772150" cy="450123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CF960A4-7907-4BEE-8076-29BC57A99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Indexed Operands</a:t>
            </a:r>
          </a:p>
        </p:txBody>
      </p:sp>
      <p:sp>
        <p:nvSpPr>
          <p:cNvPr id="61442" name="Footer Placeholder 2">
            <a:extLst>
              <a:ext uri="{FF2B5EF4-FFF2-40B4-BE49-F238E27FC236}">
                <a16:creationId xmlns:a16="http://schemas.microsoft.com/office/drawing/2014/main" id="{5EFCA3EE-6DB1-4258-86BE-E9BD5D60D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73C8EBD0-2606-4288-AE5E-6907F3E0E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6BCA14-21E7-4181-936B-D7768B0E2F64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1445" name="Text Box 3">
            <a:extLst>
              <a:ext uri="{FF2B5EF4-FFF2-40B4-BE49-F238E27FC236}">
                <a16:creationId xmlns:a16="http://schemas.microsoft.com/office/drawing/2014/main" id="{64E51AEF-EA8C-4841-92DB-5C005C54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48" y="2571750"/>
            <a:ext cx="735592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x-none" sz="1350" b="1" dirty="0">
                <a:latin typeface="Courier New" panose="02070309020205020404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ax,[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x-none" sz="1350" b="1" dirty="0">
                <a:latin typeface="Courier New" panose="02070309020205020404" pitchFamily="49" charset="0"/>
              </a:rPr>
              <a:t> +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 		; AX =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ax,arrayW</a:t>
            </a:r>
            <a:r>
              <a:rPr lang="en-US" altLang="x-none" sz="1350" b="1" dirty="0">
                <a:latin typeface="Courier New" panose="02070309020205020404" pitchFamily="49" charset="0"/>
              </a:rPr>
              <a:t>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		; alternate format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add esi,2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add ax,[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x-none" sz="1350" b="1" dirty="0">
                <a:latin typeface="Courier New" panose="02070309020205020404" pitchFamily="49" charset="0"/>
              </a:rPr>
              <a:t> +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etc.</a:t>
            </a:r>
          </a:p>
        </p:txBody>
      </p:sp>
      <p:sp>
        <p:nvSpPr>
          <p:cNvPr id="61446" name="Text Box 4">
            <a:extLst>
              <a:ext uri="{FF2B5EF4-FFF2-40B4-BE49-F238E27FC236}">
                <a16:creationId xmlns:a16="http://schemas.microsoft.com/office/drawing/2014/main" id="{37467B7C-1C5C-4C0E-A28A-098AE695B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537" y="1399189"/>
            <a:ext cx="5772150" cy="162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An indexed operand adds a constant to a register to generate an effective address. There are two notational forms: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	</a:t>
            </a:r>
            <a:r>
              <a:rPr lang="en-US" altLang="x-none" sz="1350" b="1" dirty="0">
                <a:latin typeface="Courier New" panose="02070309020205020404" pitchFamily="49" charset="0"/>
              </a:rPr>
              <a:t>[</a:t>
            </a:r>
            <a:r>
              <a:rPr lang="en-US" altLang="x-none" sz="1350" b="1" i="1" dirty="0">
                <a:latin typeface="Courier New" panose="02070309020205020404" pitchFamily="49" charset="0"/>
              </a:rPr>
              <a:t>label</a:t>
            </a:r>
            <a:r>
              <a:rPr lang="en-US" altLang="x-none" sz="1350" b="1" dirty="0">
                <a:latin typeface="Courier New" panose="02070309020205020404" pitchFamily="49" charset="0"/>
              </a:rPr>
              <a:t> + </a:t>
            </a:r>
            <a:r>
              <a:rPr lang="en-US" altLang="x-none" sz="1350" b="1" i="1" dirty="0">
                <a:latin typeface="Courier New" panose="02070309020205020404" pitchFamily="49" charset="0"/>
              </a:rPr>
              <a:t>reg</a:t>
            </a:r>
            <a:r>
              <a:rPr lang="en-US" altLang="x-none" sz="1350" b="1" dirty="0">
                <a:latin typeface="Courier New" panose="02070309020205020404" pitchFamily="49" charset="0"/>
              </a:rPr>
              <a:t>]			</a:t>
            </a:r>
            <a:r>
              <a:rPr lang="en-US" altLang="x-none" sz="1350" b="1" i="1" dirty="0">
                <a:latin typeface="Courier New" panose="02070309020205020404" pitchFamily="49" charset="0"/>
              </a:rPr>
              <a:t>label</a:t>
            </a:r>
            <a:r>
              <a:rPr lang="en-US" altLang="x-none" sz="1350" b="1" dirty="0">
                <a:latin typeface="Courier New" panose="02070309020205020404" pitchFamily="49" charset="0"/>
              </a:rPr>
              <a:t>[</a:t>
            </a:r>
            <a:r>
              <a:rPr lang="en-US" altLang="x-none" sz="1350" b="1" i="1" dirty="0">
                <a:latin typeface="Courier New" panose="02070309020205020404" pitchFamily="49" charset="0"/>
              </a:rPr>
              <a:t>reg</a:t>
            </a:r>
            <a:r>
              <a:rPr lang="en-US" altLang="x-none" sz="1350" b="1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	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F6F60769-2A18-42FE-9100-974AC1CE4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4656735"/>
            <a:ext cx="5772150" cy="450123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D2E424E1-180C-4CEE-B54B-EE5686FD6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Index Scaling</a:t>
            </a:r>
          </a:p>
        </p:txBody>
      </p:sp>
      <p:sp>
        <p:nvSpPr>
          <p:cNvPr id="62466" name="Footer Placeholder 2">
            <a:extLst>
              <a:ext uri="{FF2B5EF4-FFF2-40B4-BE49-F238E27FC236}">
                <a16:creationId xmlns:a16="http://schemas.microsoft.com/office/drawing/2014/main" id="{B75BE6BE-B722-4FD2-B21F-E96AD07F61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0CCC3540-D05E-4D2C-9069-FD3683B32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00696A-1A3F-49FF-98EE-EDDA555C6313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13A39256-A9EE-4D07-86D3-FB8451B8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449" y="2400300"/>
            <a:ext cx="636007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arrayB</a:t>
            </a:r>
            <a:r>
              <a:rPr lang="en-US" altLang="x-none" sz="1350" b="1" dirty="0">
                <a:latin typeface="Courier New" panose="02070309020205020404" pitchFamily="49" charset="0"/>
              </a:rPr>
              <a:t> BYTE 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x-none" sz="1350" b="1" dirty="0">
                <a:latin typeface="Courier New" panose="02070309020205020404" pitchFamily="49" charset="0"/>
              </a:rPr>
              <a:t> WORD 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 err="1">
                <a:latin typeface="Courier New" panose="02070309020205020404" pitchFamily="49" charset="0"/>
              </a:rPr>
              <a:t>arrayD</a:t>
            </a:r>
            <a:r>
              <a:rPr lang="en-US" altLang="x-none" sz="1350" b="1" dirty="0">
                <a:latin typeface="Courier New" panose="02070309020205020404" pitchFamily="49" charset="0"/>
              </a:rPr>
              <a:t> DWORD 0,1,2,3,4,5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esi,4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al,arrayB</a:t>
            </a:r>
            <a:r>
              <a:rPr lang="en-US" altLang="x-none" sz="1350" b="1" dirty="0">
                <a:latin typeface="Courier New" panose="02070309020205020404" pitchFamily="49" charset="0"/>
              </a:rPr>
              <a:t>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*TYPE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arrayB</a:t>
            </a:r>
            <a:r>
              <a:rPr lang="en-US" altLang="x-none" sz="1350" b="1" dirty="0">
                <a:latin typeface="Courier New" panose="02070309020205020404" pitchFamily="49" charset="0"/>
              </a:rPr>
              <a:t>]		; 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bx,arrayW</a:t>
            </a:r>
            <a:r>
              <a:rPr lang="en-US" altLang="x-none" sz="1350" b="1" dirty="0">
                <a:latin typeface="Courier New" panose="02070309020205020404" pitchFamily="49" charset="0"/>
              </a:rPr>
              <a:t>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*TYPE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arrayW</a:t>
            </a:r>
            <a:r>
              <a:rPr lang="en-US" altLang="x-none" sz="1350" b="1" dirty="0">
                <a:latin typeface="Courier New" panose="02070309020205020404" pitchFamily="49" charset="0"/>
              </a:rPr>
              <a:t>]		; 0004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edx,arrayD</a:t>
            </a:r>
            <a:r>
              <a:rPr lang="en-US" altLang="x-none" sz="1350" b="1" dirty="0">
                <a:latin typeface="Courier New" panose="02070309020205020404" pitchFamily="49" charset="0"/>
              </a:rPr>
              <a:t>[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350" b="1" dirty="0">
                <a:latin typeface="Courier New" panose="02070309020205020404" pitchFamily="49" charset="0"/>
              </a:rPr>
              <a:t>*TYPE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arrayD</a:t>
            </a:r>
            <a:r>
              <a:rPr lang="en-US" altLang="x-none" sz="1350" b="1" dirty="0">
                <a:latin typeface="Courier New" panose="02070309020205020404" pitchFamily="49" charset="0"/>
              </a:rPr>
              <a:t>]	; 00000004</a:t>
            </a:r>
          </a:p>
        </p:txBody>
      </p:sp>
      <p:sp>
        <p:nvSpPr>
          <p:cNvPr id="62470" name="Text Box 4">
            <a:extLst>
              <a:ext uri="{FF2B5EF4-FFF2-40B4-BE49-F238E27FC236}">
                <a16:creationId xmlns:a16="http://schemas.microsoft.com/office/drawing/2014/main" id="{111D421B-C2B7-4E27-8A5C-B58D0228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410" y="1220864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You can scale an indirect or indexed operand to the offset of an array element. This is done by multiplying the index by the array's TYPE: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CA1E8FF5-9359-4D3A-B9FA-99D600126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B59543A1-D3A4-470C-95E5-B82F2EC09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Data Transfer Instructions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Addition and Subtraction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Data-Related Operators and Directives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</a:rPr>
              <a:t>Indirect Addressing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JMP and LOOP Instructions</a:t>
            </a:r>
          </a:p>
        </p:txBody>
      </p:sp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0ED7B76-11CC-4DBE-AB3F-804D5012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AE87FBA0-B354-4686-AE04-CCED9B7D4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08DB88-2B36-42BD-A038-E8BEFCC0DD3E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>
            <a:extLst>
              <a:ext uri="{FF2B5EF4-FFF2-40B4-BE49-F238E27FC236}">
                <a16:creationId xmlns:a16="http://schemas.microsoft.com/office/drawing/2014/main" id="{ADF4C2E4-110B-439B-B15A-46CC31A0E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JMP and LOOP Instructions</a:t>
            </a:r>
          </a:p>
        </p:txBody>
      </p:sp>
      <p:sp>
        <p:nvSpPr>
          <p:cNvPr id="64517" name="Rectangle 1027">
            <a:extLst>
              <a:ext uri="{FF2B5EF4-FFF2-40B4-BE49-F238E27FC236}">
                <a16:creationId xmlns:a16="http://schemas.microsoft.com/office/drawing/2014/main" id="{5B6AB956-8516-4F6A-88AA-085AFFE5E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JMP Instruction</a:t>
            </a:r>
          </a:p>
          <a:p>
            <a:pPr eaLnBrk="1" hangingPunct="1"/>
            <a:r>
              <a:rPr lang="en-US" altLang="x-none"/>
              <a:t>LOOP Instruction</a:t>
            </a:r>
          </a:p>
          <a:p>
            <a:pPr eaLnBrk="1" hangingPunct="1"/>
            <a:r>
              <a:rPr lang="en-US" altLang="x-none"/>
              <a:t>LOOP Example</a:t>
            </a:r>
          </a:p>
          <a:p>
            <a:pPr eaLnBrk="1" hangingPunct="1"/>
            <a:r>
              <a:rPr lang="en-US" altLang="x-none"/>
              <a:t>Summing an Integer Array</a:t>
            </a:r>
          </a:p>
          <a:p>
            <a:pPr eaLnBrk="1" hangingPunct="1"/>
            <a:r>
              <a:rPr lang="en-US" altLang="x-none"/>
              <a:t>Copying a String</a:t>
            </a:r>
          </a:p>
          <a:p>
            <a:pPr eaLnBrk="1" hangingPunct="1"/>
            <a:endParaRPr lang="en-US" altLang="x-none"/>
          </a:p>
        </p:txBody>
      </p:sp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B57F5507-80CC-4E90-9E37-7D0F9A884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861A659C-1EBF-4011-AE4E-9C804920B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965A2-1504-45BF-A20E-2094DD5DF14B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E88D742-B88F-4A17-ADD3-9D0F19063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JMP Instruction</a:t>
            </a:r>
          </a:p>
        </p:txBody>
      </p:sp>
      <p:sp>
        <p:nvSpPr>
          <p:cNvPr id="65538" name="Footer Placeholder 2">
            <a:extLst>
              <a:ext uri="{FF2B5EF4-FFF2-40B4-BE49-F238E27FC236}">
                <a16:creationId xmlns:a16="http://schemas.microsoft.com/office/drawing/2014/main" id="{2C5F9B01-E056-4C3A-A932-9594158E7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D4F25691-B995-4E75-8427-A9A1BBBD7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9BEAA8-0A72-41B9-96F0-7C07562E8BAE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B9F2F84A-AB49-447A-804C-1237B99E7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2951431"/>
            <a:ext cx="3143250" cy="1143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1450" bIns="17145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top: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jmp top</a:t>
            </a:r>
          </a:p>
        </p:txBody>
      </p:sp>
      <p:sp>
        <p:nvSpPr>
          <p:cNvPr id="65542" name="Text Box 4">
            <a:extLst>
              <a:ext uri="{FF2B5EF4-FFF2-40B4-BE49-F238E27FC236}">
                <a16:creationId xmlns:a16="http://schemas.microsoft.com/office/drawing/2014/main" id="{92FEA13A-A88F-47C8-8496-CA09571C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294081"/>
            <a:ext cx="5772150" cy="178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575" dirty="0"/>
              <a:t>JMP is an unconditional jump to a label that is usually within the  same procedure.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575" dirty="0"/>
              <a:t>Syntax: JMP </a:t>
            </a:r>
            <a:r>
              <a:rPr lang="en-US" altLang="x-none" sz="1575" i="1" dirty="0"/>
              <a:t>target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575" dirty="0"/>
              <a:t>Logic: EIP </a:t>
            </a:r>
            <a:r>
              <a:rPr lang="en-US" altLang="x-none" sz="1575" dirty="0">
                <a:sym typeface="Symbol" panose="05050102010706020507" pitchFamily="18" charset="2"/>
              </a:rPr>
              <a:t> </a:t>
            </a:r>
            <a:r>
              <a:rPr lang="en-US" altLang="x-none" sz="1575" i="1" dirty="0">
                <a:sym typeface="Symbol" panose="05050102010706020507" pitchFamily="18" charset="2"/>
              </a:rPr>
              <a:t>target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x-none" sz="1575" dirty="0"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415B226F-A1AC-47AD-ABB0-9C9BE191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265881"/>
            <a:ext cx="5772150" cy="67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A jump outside the current procedure must be to a special type of label called a global label (see Section 5.5.2.3 for details).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FF74FEF-96A1-4C8E-AB85-3545BAB6D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Instruction</a:t>
            </a:r>
          </a:p>
        </p:txBody>
      </p:sp>
      <p:sp>
        <p:nvSpPr>
          <p:cNvPr id="66562" name="Footer Placeholder 2">
            <a:extLst>
              <a:ext uri="{FF2B5EF4-FFF2-40B4-BE49-F238E27FC236}">
                <a16:creationId xmlns:a16="http://schemas.microsoft.com/office/drawing/2014/main" id="{E7D3F87A-FE6F-4666-A571-FBF148C708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3A1563B8-5508-4772-9699-913523646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6F11F3-112E-4B35-9B3B-4E25D0C1CD04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6565" name="Text Box 4">
            <a:extLst>
              <a:ext uri="{FF2B5EF4-FFF2-40B4-BE49-F238E27FC236}">
                <a16:creationId xmlns:a16="http://schemas.microsoft.com/office/drawing/2014/main" id="{3D685631-B002-4E09-AEF1-82ED1463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654" y="1447800"/>
            <a:ext cx="6004692" cy="31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The LOOP instruction creates a counting loop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Syntax: LOOP </a:t>
            </a:r>
            <a:r>
              <a:rPr lang="en-US" altLang="x-none" sz="1575" i="1" dirty="0"/>
              <a:t>target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Logic: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ECX </a:t>
            </a:r>
            <a:r>
              <a:rPr lang="en-US" altLang="x-none" sz="1575" dirty="0">
                <a:sym typeface="Symbol" panose="05050102010706020507" pitchFamily="18" charset="2"/>
              </a:rPr>
              <a:t> ECX – 1</a:t>
            </a:r>
            <a:endParaRPr lang="en-US" altLang="x-none" sz="1575" dirty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x-none" sz="1575" dirty="0"/>
              <a:t>if ECX != 0, jump to </a:t>
            </a:r>
            <a:r>
              <a:rPr lang="en-US" altLang="x-none" sz="1575" i="1" dirty="0">
                <a:sym typeface="Symbol" panose="05050102010706020507" pitchFamily="18" charset="2"/>
              </a:rPr>
              <a:t>target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x-none" sz="1575" dirty="0">
                <a:sym typeface="Symbol" panose="05050102010706020507" pitchFamily="18" charset="2"/>
              </a:rPr>
              <a:t>Implementation: 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altLang="x-none" sz="1575" dirty="0">
                <a:sym typeface="Symbol" panose="05050102010706020507" pitchFamily="18" charset="2"/>
              </a:rPr>
              <a:t>The assembler calculates the distance, in bytes, between the offset of the following instruction and the offset of the target label. It is called the relative offset.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altLang="x-none" sz="1575" dirty="0">
                <a:sym typeface="Symbol" panose="05050102010706020507" pitchFamily="18" charset="2"/>
              </a:rPr>
              <a:t>The relative offset is added to EIP.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E04FBD3-1B4A-4A52-A5A9-686264CC6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095" y="223848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Example</a:t>
            </a:r>
          </a:p>
        </p:txBody>
      </p:sp>
      <p:sp>
        <p:nvSpPr>
          <p:cNvPr id="67586" name="Footer Placeholder 2">
            <a:extLst>
              <a:ext uri="{FF2B5EF4-FFF2-40B4-BE49-F238E27FC236}">
                <a16:creationId xmlns:a16="http://schemas.microsoft.com/office/drawing/2014/main" id="{A2A99597-F390-4A80-B71F-EFB839D3AE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E8C2D3F8-EA67-4417-8873-BA3A3C914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0D8A1A-95E1-454B-9ACC-E9300E7B40D7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7589" name="Text Box 3">
            <a:extLst>
              <a:ext uri="{FF2B5EF4-FFF2-40B4-BE49-F238E27FC236}">
                <a16:creationId xmlns:a16="http://schemas.microsoft.com/office/drawing/2014/main" id="{15913A26-31FA-451D-B063-80A61D8D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311" y="2334631"/>
            <a:ext cx="6098628" cy="13716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00000000  66 B8 0000		mov  ax,0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00000004  B9 00000005		mov  ecx,5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00000009  66 03 C1	L1:	add 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ax,cx</a:t>
            </a:r>
            <a:endParaRPr lang="en-US" altLang="x-none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0000000C  E2 FB		loop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0000000E</a:t>
            </a:r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BB1F9891-DEC5-4F0F-B702-C39195346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95" y="948372"/>
            <a:ext cx="49149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following loop calculates the sum of the integers 5 + 4 + 3 +2 + 1:</a:t>
            </a:r>
            <a:endParaRPr lang="en-US" altLang="x-none" sz="1575" i="1" dirty="0">
              <a:sym typeface="Symbol" panose="05050102010706020507" pitchFamily="18" charset="2"/>
            </a:endParaRP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76E01511-5469-4DF0-AB0C-E954E1DA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311" y="3848879"/>
            <a:ext cx="5943600" cy="1217641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When LOOP is assembled, the current location = 0000000E (offset of the next instruction).  –5 (</a:t>
            </a:r>
            <a:r>
              <a:rPr lang="en-US" altLang="x-none" sz="1425" dirty="0" err="1"/>
              <a:t>FBh</a:t>
            </a:r>
            <a:r>
              <a:rPr lang="en-US" altLang="x-none" sz="1425" dirty="0"/>
              <a:t>) is added to the </a:t>
            </a:r>
            <a:r>
              <a:rPr lang="en-US" altLang="x-none" sz="1575" dirty="0" err="1">
                <a:sym typeface="Symbol" panose="05050102010706020507" pitchFamily="18" charset="2"/>
              </a:rPr>
              <a:t>the</a:t>
            </a:r>
            <a:r>
              <a:rPr lang="en-US" altLang="x-none" sz="1575" dirty="0">
                <a:sym typeface="Symbol" panose="05050102010706020507" pitchFamily="18" charset="2"/>
              </a:rPr>
              <a:t> current location</a:t>
            </a:r>
            <a:r>
              <a:rPr lang="en-US" altLang="x-none" sz="1425" dirty="0"/>
              <a:t>, causing a jump to location 00000009: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	00000009 </a:t>
            </a:r>
            <a:r>
              <a:rPr lang="en-US" altLang="x-none" sz="1425" dirty="0">
                <a:sym typeface="Symbol" panose="05050102010706020507" pitchFamily="18" charset="2"/>
              </a:rPr>
              <a:t></a:t>
            </a:r>
            <a:r>
              <a:rPr lang="en-US" altLang="x-none" sz="1425" dirty="0"/>
              <a:t> 0000000E + FB</a:t>
            </a:r>
          </a:p>
        </p:txBody>
      </p:sp>
      <p:sp>
        <p:nvSpPr>
          <p:cNvPr id="67592" name="Text Box 6">
            <a:extLst>
              <a:ext uri="{FF2B5EF4-FFF2-40B4-BE49-F238E27FC236}">
                <a16:creationId xmlns:a16="http://schemas.microsoft.com/office/drawing/2014/main" id="{C774D538-365D-46FF-9915-3DE1A567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198" y="1688300"/>
            <a:ext cx="4857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1371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371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425" dirty="0"/>
              <a:t>Offset       machine code	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AD8B990-5A76-42E3-A75D-FD5A180AB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68610" name="Footer Placeholder 2">
            <a:extLst>
              <a:ext uri="{FF2B5EF4-FFF2-40B4-BE49-F238E27FC236}">
                <a16:creationId xmlns:a16="http://schemas.microsoft.com/office/drawing/2014/main" id="{23D50EC5-217F-4318-B90E-9A28C91334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CC4C4C4F-8524-4B8D-86C7-BB4C9CE23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975B3A-87CA-4B3B-ACAC-31341B7BF570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8613" name="Text Box 4">
            <a:extLst>
              <a:ext uri="{FF2B5EF4-FFF2-40B4-BE49-F238E27FC236}">
                <a16:creationId xmlns:a16="http://schemas.microsoft.com/office/drawing/2014/main" id="{DD4820EF-D580-40E8-926C-34716ADF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85" y="1536338"/>
            <a:ext cx="5829300" cy="10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685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85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If the relative offset is encoded in a single signed byte,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	(a) what is the largest possible backward jump?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	(b) what is the largest possible forward jump?</a:t>
            </a:r>
            <a:endParaRPr lang="en-US" altLang="x-none" sz="1575" i="1" dirty="0">
              <a:sym typeface="Symbol" panose="05050102010706020507" pitchFamily="18" charset="2"/>
            </a:endParaRP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E530E867-1A05-48AD-93A7-ED99BE7A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385" y="2850788"/>
            <a:ext cx="2571750" cy="75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x-none" sz="1425"/>
              <a:t> </a:t>
            </a:r>
            <a:r>
              <a:rPr lang="en-US" altLang="x-none" sz="1425">
                <a:latin typeface="Symbol" panose="05050102010706020507" pitchFamily="18" charset="2"/>
              </a:rPr>
              <a:t>-</a:t>
            </a:r>
            <a:r>
              <a:rPr lang="en-US" altLang="x-none" sz="1425"/>
              <a:t>128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x-none" sz="1425"/>
              <a:t> +127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3268259-6EC7-4457-BCBE-2BC1D5DF2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69634" name="Footer Placeholder 2">
            <a:extLst>
              <a:ext uri="{FF2B5EF4-FFF2-40B4-BE49-F238E27FC236}">
                <a16:creationId xmlns:a16="http://schemas.microsoft.com/office/drawing/2014/main" id="{20F83B97-5143-4693-9F7E-5B9A0A7EF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C255DFB5-2DB4-4488-87F2-6A2D7AF2B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C8E7B6-F178-4FE6-B51D-1AF4F2C8FA8E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21D960C6-9F2C-4ACF-B840-A5C06C5B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019953"/>
            <a:ext cx="37719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What will be the final value of AX?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5120FFB7-7F39-4A58-936D-652870128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734203"/>
            <a:ext cx="1828800" cy="12001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mov 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mov ecx,4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inc 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69639" name="Text Box 6">
            <a:extLst>
              <a:ext uri="{FF2B5EF4-FFF2-40B4-BE49-F238E27FC236}">
                <a16:creationId xmlns:a16="http://schemas.microsoft.com/office/drawing/2014/main" id="{8F963C09-DD92-4967-8F23-21BFA5429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505853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How many times will the loop execute?</a:t>
            </a:r>
          </a:p>
        </p:txBody>
      </p:sp>
      <p:sp>
        <p:nvSpPr>
          <p:cNvPr id="69640" name="Text Box 7">
            <a:extLst>
              <a:ext uri="{FF2B5EF4-FFF2-40B4-BE49-F238E27FC236}">
                <a16:creationId xmlns:a16="http://schemas.microsoft.com/office/drawing/2014/main" id="{B35F7955-2873-4B64-A284-A2BF6B58C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05853"/>
            <a:ext cx="1828800" cy="9715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mov ecx,0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X2: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inc 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>
                <a:latin typeface="Courier New" panose="02070309020205020404" pitchFamily="49" charset="0"/>
              </a:rPr>
              <a:t>	loop X2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578D725B-4030-4636-8B0E-AE7D0D9BE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20003"/>
            <a:ext cx="457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/>
              <a:t>10</a:t>
            </a: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BC0B8B7C-D8A3-4788-9745-7C643A544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3053"/>
            <a:ext cx="1600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4,294,967,296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autoUpdateAnimBg="0"/>
      <p:bldP spid="1392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/>
              <a:t> cannot copy data directly from a smaller operand to a larger one</a:t>
            </a:r>
          </a:p>
          <a:p>
            <a:r>
              <a:rPr lang="en-US" dirty="0"/>
              <a:t>Suppose we want to move a </a:t>
            </a:r>
            <a:r>
              <a:rPr lang="en-US" i="1" dirty="0"/>
              <a:t>byte</a:t>
            </a:r>
            <a:r>
              <a:rPr lang="en-US" dirty="0"/>
              <a:t> variable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/>
              <a:t> into a 16-bit register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5782" y="2886923"/>
            <a:ext cx="196560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DB 10h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var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991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A94B2F1D-484F-4666-B856-F51BB1660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Nested Loop</a:t>
            </a:r>
          </a:p>
        </p:txBody>
      </p:sp>
      <p:sp>
        <p:nvSpPr>
          <p:cNvPr id="70658" name="Footer Placeholder 2">
            <a:extLst>
              <a:ext uri="{FF2B5EF4-FFF2-40B4-BE49-F238E27FC236}">
                <a16:creationId xmlns:a16="http://schemas.microsoft.com/office/drawing/2014/main" id="{63AF3FDD-E468-41A8-8365-0F9EAA7D7E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B3C51956-564A-42E9-989E-C2FB299E3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6B46BC-4560-464F-8676-5CA78689AC86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DC5CF360-1C70-42EF-9682-6E44AC26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484586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If you need to code a loop within a loop, you must save the outer loop counter's ECX value. In the following example, the outer loop executes 100 times, and the inner loop 20 times.</a:t>
            </a:r>
          </a:p>
        </p:txBody>
      </p:sp>
      <p:sp>
        <p:nvSpPr>
          <p:cNvPr id="70662" name="Text Box 4">
            <a:extLst>
              <a:ext uri="{FF2B5EF4-FFF2-40B4-BE49-F238E27FC236}">
                <a16:creationId xmlns:a16="http://schemas.microsoft.com/office/drawing/2014/main" id="{4065E9BA-4547-467F-9AF7-06E91E219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979" y="2525843"/>
            <a:ext cx="650130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19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1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count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ecx,100	; set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count,ecx</a:t>
            </a:r>
            <a:r>
              <a:rPr lang="en-US" altLang="x-none" sz="1350" b="1" dirty="0">
                <a:latin typeface="Courier New" panose="02070309020205020404" pitchFamily="49" charset="0"/>
              </a:rPr>
              <a:t>	; save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ecx,20	; set inner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L2:	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loop L2	; repeat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mov </a:t>
            </a:r>
            <a:r>
              <a:rPr lang="en-US" altLang="x-none" sz="1350" b="1" dirty="0" err="1">
                <a:latin typeface="Courier New" panose="02070309020205020404" pitchFamily="49" charset="0"/>
              </a:rPr>
              <a:t>ecx,count</a:t>
            </a:r>
            <a:r>
              <a:rPr lang="en-US" altLang="x-none" sz="1350" b="1" dirty="0">
                <a:latin typeface="Courier New" panose="02070309020205020404" pitchFamily="49" charset="0"/>
              </a:rPr>
              <a:t>	; restore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350" b="1" dirty="0">
                <a:latin typeface="Courier New" panose="02070309020205020404" pitchFamily="49" charset="0"/>
              </a:rPr>
              <a:t>	loop L1	; repeat the outer loop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8C194C0-C221-49AF-BEB2-6C96E9B59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Summing an Integer Array</a:t>
            </a:r>
          </a:p>
        </p:txBody>
      </p:sp>
      <p:sp>
        <p:nvSpPr>
          <p:cNvPr id="71682" name="Footer Placeholder 2">
            <a:extLst>
              <a:ext uri="{FF2B5EF4-FFF2-40B4-BE49-F238E27FC236}">
                <a16:creationId xmlns:a16="http://schemas.microsoft.com/office/drawing/2014/main" id="{2382B999-2194-4FA8-AA03-363DDEBAC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1B0F6261-331B-4F2E-B317-1AE160899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CBC155-575F-4E25-A5A1-38D079A65C31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977D0C2A-0805-4404-BC43-C6FAD561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472" y="2652626"/>
            <a:ext cx="678705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x-none" sz="1200" b="1" dirty="0">
                <a:latin typeface="Courier New" panose="02070309020205020404" pitchFamily="49" charset="0"/>
              </a:rPr>
              <a:t> WORD 100h,200h,300h,400h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mov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edi,OFFSET</a:t>
            </a:r>
            <a:r>
              <a:rPr lang="en-US" altLang="x-none" sz="1200" b="1" dirty="0">
                <a:latin typeface="Courier New" panose="02070309020205020404" pitchFamily="49" charset="0"/>
              </a:rPr>
              <a:t>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x-none" sz="1200" b="1" dirty="0">
                <a:latin typeface="Courier New" panose="02070309020205020404" pitchFamily="49" charset="0"/>
              </a:rPr>
              <a:t>	; address of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intarray</a:t>
            </a:r>
            <a:endParaRPr lang="en-US" altLang="x-none" sz="12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mov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ecx,LENGTHOF</a:t>
            </a:r>
            <a:r>
              <a:rPr lang="en-US" altLang="x-none" sz="1200" b="1" dirty="0">
                <a:latin typeface="Courier New" panose="02070309020205020404" pitchFamily="49" charset="0"/>
              </a:rPr>
              <a:t>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x-none" sz="1200" b="1" dirty="0">
                <a:latin typeface="Courier New" panose="02070309020205020404" pitchFamily="49" charset="0"/>
              </a:rPr>
              <a:t>	; loop counter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mov ax,0	; zero the accumulator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L1: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add ax,[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edi</a:t>
            </a:r>
            <a:r>
              <a:rPr lang="en-US" altLang="x-none" sz="1200" b="1" dirty="0">
                <a:latin typeface="Courier New" panose="02070309020205020404" pitchFamily="49" charset="0"/>
              </a:rPr>
              <a:t>]	; add an integer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add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edi,TYPE</a:t>
            </a:r>
            <a:r>
              <a:rPr lang="en-US" altLang="x-none" sz="1200" b="1" dirty="0">
                <a:latin typeface="Courier New" panose="02070309020205020404" pitchFamily="49" charset="0"/>
              </a:rPr>
              <a:t>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intarray</a:t>
            </a:r>
            <a:r>
              <a:rPr lang="en-US" altLang="x-none" sz="1200" b="1" dirty="0">
                <a:latin typeface="Courier New" panose="02070309020205020404" pitchFamily="49" charset="0"/>
              </a:rPr>
              <a:t>	; point to next integer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	loop L1	; repeat until ECX = 0</a:t>
            </a:r>
          </a:p>
        </p:txBody>
      </p:sp>
      <p:sp>
        <p:nvSpPr>
          <p:cNvPr id="71686" name="Text Box 5">
            <a:extLst>
              <a:ext uri="{FF2B5EF4-FFF2-40B4-BE49-F238E27FC236}">
                <a16:creationId xmlns:a16="http://schemas.microsoft.com/office/drawing/2014/main" id="{101360D7-1FD7-43E5-9BD9-8D2A25313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9" y="1477965"/>
            <a:ext cx="56007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following code calculates the sum of an array of 16-bit integers.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D19BD1BB-4192-4CD1-80F3-85D2133DC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72706" name="Footer Placeholder 2">
            <a:extLst>
              <a:ext uri="{FF2B5EF4-FFF2-40B4-BE49-F238E27FC236}">
                <a16:creationId xmlns:a16="http://schemas.microsoft.com/office/drawing/2014/main" id="{5AA3D85F-1855-40E4-8A84-ABB99AE98F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19D9DC9F-FB35-4BBC-BB8B-C048C3664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532904-18C6-4D52-A419-FD406D61CD56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72709" name="Text Box 3">
            <a:extLst>
              <a:ext uri="{FF2B5EF4-FFF2-40B4-BE49-F238E27FC236}">
                <a16:creationId xmlns:a16="http://schemas.microsoft.com/office/drawing/2014/main" id="{26E6F24A-5633-425B-B6B8-D79D48E7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131" y="2044971"/>
            <a:ext cx="3829050" cy="105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What changes would you make to the program on the previous slide if you were summing a doubleword array?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E56B482-D97E-497B-B41D-F5E3ED1B3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Copying a String</a:t>
            </a:r>
          </a:p>
        </p:txBody>
      </p:sp>
      <p:sp>
        <p:nvSpPr>
          <p:cNvPr id="73730" name="Footer Placeholder 2">
            <a:extLst>
              <a:ext uri="{FF2B5EF4-FFF2-40B4-BE49-F238E27FC236}">
                <a16:creationId xmlns:a16="http://schemas.microsoft.com/office/drawing/2014/main" id="{1B3AE078-BA9B-44FD-89FF-E68A5184A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DDFDC4E1-AD4B-4D4E-B457-9769EC4EA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CF8257-CC22-4D72-B145-ED60730A88B0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A244F081-5003-4AAE-8FE6-0F33B08E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5" y="2571750"/>
            <a:ext cx="7029451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source  BYTE  "This is the source string",0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target  BYTE  SIZEOF source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	mov  esi,0		; index register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	mov 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ecx,SIZEOF</a:t>
            </a:r>
            <a:r>
              <a:rPr lang="en-US" altLang="x-none" sz="1200" b="1" dirty="0">
                <a:latin typeface="Courier New" panose="02070309020205020404" pitchFamily="49" charset="0"/>
              </a:rPr>
              <a:t> source	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L1: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	mov 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al,source</a:t>
            </a:r>
            <a:r>
              <a:rPr lang="en-US" altLang="x-none" sz="1200" b="1" dirty="0">
                <a:latin typeface="Courier New" panose="02070309020205020404" pitchFamily="49" charset="0"/>
              </a:rPr>
              <a:t>[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200" b="1" dirty="0">
                <a:latin typeface="Courier New" panose="02070309020205020404" pitchFamily="49" charset="0"/>
              </a:rPr>
              <a:t>]		; get char from source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	mov  target[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200" b="1" dirty="0">
                <a:latin typeface="Courier New" panose="02070309020205020404" pitchFamily="49" charset="0"/>
              </a:rPr>
              <a:t>],al		; store it in the target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	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inc</a:t>
            </a:r>
            <a:r>
              <a:rPr lang="en-US" altLang="x-none" sz="1200" b="1" dirty="0">
                <a:latin typeface="Courier New" panose="02070309020205020404" pitchFamily="49" charset="0"/>
              </a:rPr>
              <a:t>  </a:t>
            </a:r>
            <a:r>
              <a:rPr lang="en-US" altLang="x-none" sz="1200" b="1" dirty="0" err="1">
                <a:latin typeface="Courier New" panose="02070309020205020404" pitchFamily="49" charset="0"/>
              </a:rPr>
              <a:t>esi</a:t>
            </a:r>
            <a:r>
              <a:rPr lang="en-US" altLang="x-none" sz="1200" b="1" dirty="0">
                <a:latin typeface="Courier New" panose="02070309020205020404" pitchFamily="49" charset="0"/>
              </a:rPr>
              <a:t>		; move to next character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x-none" sz="1200" b="1" dirty="0">
                <a:latin typeface="Courier New" panose="02070309020205020404" pitchFamily="49" charset="0"/>
              </a:rPr>
              <a:t>	loop L1		; repeat for entire string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x-none" sz="1200" b="1" dirty="0">
              <a:latin typeface="Courier New" panose="02070309020205020404" pitchFamily="49" charset="0"/>
            </a:endParaRPr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3CF044B1-5BE8-45AF-B819-FEF527787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3401328"/>
            <a:ext cx="914400" cy="507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975" b="1" dirty="0"/>
              <a:t>good use of SIZEOF</a:t>
            </a:r>
          </a:p>
        </p:txBody>
      </p:sp>
      <p:sp>
        <p:nvSpPr>
          <p:cNvPr id="73735" name="Text Box 8">
            <a:extLst>
              <a:ext uri="{FF2B5EF4-FFF2-40B4-BE49-F238E27FC236}">
                <a16:creationId xmlns:a16="http://schemas.microsoft.com/office/drawing/2014/main" id="{A3ECDDF0-AA0F-4F0F-8E2C-45F3A3A4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243" y="1544561"/>
            <a:ext cx="56007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575" dirty="0"/>
              <a:t>The following code copies a string from source to target: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AD15991-86F5-49D3-8453-31B45CF68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74754" name="Footer Placeholder 2">
            <a:extLst>
              <a:ext uri="{FF2B5EF4-FFF2-40B4-BE49-F238E27FC236}">
                <a16:creationId xmlns:a16="http://schemas.microsoft.com/office/drawing/2014/main" id="{E0375FD0-0E8F-4CE7-87C8-7489731B7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9FCE40A7-7423-4274-8688-13ACE50E1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4CE4A2-A609-402C-B909-ABB11549C092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  <p:sp>
        <p:nvSpPr>
          <p:cNvPr id="74757" name="Text Box 3">
            <a:extLst>
              <a:ext uri="{FF2B5EF4-FFF2-40B4-BE49-F238E27FC236}">
                <a16:creationId xmlns:a16="http://schemas.microsoft.com/office/drawing/2014/main" id="{47188633-ABE6-4FF5-B4E6-6C81D5877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600200"/>
            <a:ext cx="4457700" cy="10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x-none" sz="1875"/>
              <a:t>Rewrite the program shown in the previous slide, using indirect addressing rather than indexed addressing.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B6DEA870-1248-4B32-BF22-2AFDAFA94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61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3A594383-3FDE-4F1D-9760-5F66E9319A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651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x-none" dirty="0"/>
              <a:t>Data Transfer</a:t>
            </a:r>
          </a:p>
          <a:p>
            <a:pPr lvl="1" eaLnBrk="1" hangingPunct="1"/>
            <a:r>
              <a:rPr lang="en-US" altLang="x-none" sz="1500" dirty="0"/>
              <a:t>MOV – data transfer from source to destination</a:t>
            </a:r>
          </a:p>
          <a:p>
            <a:pPr lvl="1" eaLnBrk="1" hangingPunct="1"/>
            <a:r>
              <a:rPr lang="en-US" altLang="x-none" sz="1500" dirty="0"/>
              <a:t>MOVSX, MOVZX, XCHG</a:t>
            </a:r>
          </a:p>
          <a:p>
            <a:pPr eaLnBrk="1" hangingPunct="1"/>
            <a:r>
              <a:rPr lang="en-US" altLang="x-none" dirty="0"/>
              <a:t>Operand types</a:t>
            </a:r>
          </a:p>
          <a:p>
            <a:pPr lvl="1" eaLnBrk="1" hangingPunct="1"/>
            <a:r>
              <a:rPr lang="en-US" altLang="x-none" sz="1500" dirty="0"/>
              <a:t>direct, direct-offset, indirect, indexed</a:t>
            </a:r>
          </a:p>
          <a:p>
            <a:pPr eaLnBrk="1" hangingPunct="1"/>
            <a:r>
              <a:rPr lang="en-US" altLang="x-none" dirty="0"/>
              <a:t>Arithmetic</a:t>
            </a:r>
          </a:p>
          <a:p>
            <a:pPr lvl="1" eaLnBrk="1" hangingPunct="1"/>
            <a:r>
              <a:rPr lang="en-US" altLang="x-none" sz="1500" dirty="0"/>
              <a:t>INC, DEC, ADD, SUB, NEG</a:t>
            </a:r>
          </a:p>
          <a:p>
            <a:pPr lvl="1" eaLnBrk="1" hangingPunct="1"/>
            <a:r>
              <a:rPr lang="en-US" altLang="x-none" sz="1500" dirty="0"/>
              <a:t>Sign, Carry, Zero, Overflow flags</a:t>
            </a:r>
          </a:p>
          <a:p>
            <a:pPr eaLnBrk="1" hangingPunct="1"/>
            <a:r>
              <a:rPr lang="en-US" altLang="x-none" dirty="0"/>
              <a:t>Operators</a:t>
            </a:r>
          </a:p>
          <a:p>
            <a:pPr lvl="1" eaLnBrk="1" hangingPunct="1"/>
            <a:r>
              <a:rPr lang="en-US" altLang="x-none" sz="1500" dirty="0"/>
              <a:t>OFFSET, PTR, TYPE, LENGTHOF, SIZEOF, TYPEDEF</a:t>
            </a:r>
          </a:p>
          <a:p>
            <a:pPr eaLnBrk="1" hangingPunct="1"/>
            <a:r>
              <a:rPr lang="en-US" altLang="x-none" dirty="0"/>
              <a:t>JMP and LOOP – branching instructions</a:t>
            </a:r>
          </a:p>
        </p:txBody>
      </p:sp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C07DC784-FF15-4916-8BE7-BB756848E2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x-none" sz="750" dirty="0"/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DF355FB8-E148-4DF5-8AF8-1379AC643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249416-5455-4770-8083-BFA49C0B396D}" type="slidenum">
              <a:rPr lang="en-US" altLang="x-none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x-none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10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05</a:t>
            </a:r>
            <a:endParaRPr lang="x-none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4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DD234-A0A2-456D-BDC5-297EE5575C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98</a:t>
            </a:fld>
            <a:endParaRPr lang="en"/>
          </a:p>
        </p:txBody>
      </p:sp>
      <p:sp>
        <p:nvSpPr>
          <p:cNvPr id="3" name="Google Shape;2223;p34">
            <a:extLst>
              <a:ext uri="{FF2B5EF4-FFF2-40B4-BE49-F238E27FC236}">
                <a16:creationId xmlns:a16="http://schemas.microsoft.com/office/drawing/2014/main" id="{32610CE6-E79E-41DD-8787-1DEEB70B5C85}"/>
              </a:ext>
            </a:extLst>
          </p:cNvPr>
          <p:cNvSpPr txBox="1">
            <a:spLocks/>
          </p:cNvSpPr>
          <p:nvPr/>
        </p:nvSpPr>
        <p:spPr>
          <a:xfrm>
            <a:off x="685799" y="1202438"/>
            <a:ext cx="8132379" cy="343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13800" dirty="0"/>
              <a:t>Let's</a:t>
            </a:r>
          </a:p>
          <a:p>
            <a:r>
              <a:rPr lang="en-GB" sz="13800" dirty="0"/>
              <a:t>Revise!</a:t>
            </a:r>
          </a:p>
        </p:txBody>
      </p:sp>
    </p:spTree>
    <p:extLst>
      <p:ext uri="{BB962C8B-B14F-4D97-AF65-F5344CB8AC3E}">
        <p14:creationId xmlns:p14="http://schemas.microsoft.com/office/powerpoint/2010/main" val="2589147406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5867</Words>
  <Application>Microsoft Office PowerPoint</Application>
  <PresentationFormat>On-screen Show (16:9)</PresentationFormat>
  <Paragraphs>1101</Paragraphs>
  <Slides>98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Wingdings</vt:lpstr>
      <vt:lpstr>Barlow Light</vt:lpstr>
      <vt:lpstr>Arial</vt:lpstr>
      <vt:lpstr>Courier New</vt:lpstr>
      <vt:lpstr>Times New Roman</vt:lpstr>
      <vt:lpstr>Calibri</vt:lpstr>
      <vt:lpstr>Raleway Thin</vt:lpstr>
      <vt:lpstr>Symbol</vt:lpstr>
      <vt:lpstr>Courier</vt:lpstr>
      <vt:lpstr>Gaoler template</vt:lpstr>
      <vt:lpstr>VISIO</vt:lpstr>
      <vt:lpstr>Computer Organization &amp; Assembly Language  - EE2003</vt:lpstr>
      <vt:lpstr>Lecture 07</vt:lpstr>
      <vt:lpstr>Data Transfer Instructions</vt:lpstr>
      <vt:lpstr>Operand Types</vt:lpstr>
      <vt:lpstr>Instruction Operand Notation</vt:lpstr>
      <vt:lpstr>Direct Memory Operands</vt:lpstr>
      <vt:lpstr>MOV Instruction</vt:lpstr>
      <vt:lpstr>MOV Instruction (2/2)</vt:lpstr>
      <vt:lpstr>Zero/Sign Extension of Integers (1/4)</vt:lpstr>
      <vt:lpstr>Zero/Sign Extension of Integers (2/4)</vt:lpstr>
      <vt:lpstr>Zero/Sign Extension of Integers (3/4)</vt:lpstr>
      <vt:lpstr>Zero/Sign Extension of Integers (4/4)</vt:lpstr>
      <vt:lpstr>Your turn . . .</vt:lpstr>
      <vt:lpstr>Zero Extension</vt:lpstr>
      <vt:lpstr>MOVZX Instruction (1/2)</vt:lpstr>
      <vt:lpstr>MOVZX Instruction (2/2)</vt:lpstr>
      <vt:lpstr>Sign Extension</vt:lpstr>
      <vt:lpstr>MOVSX Instruction (1/2)</vt:lpstr>
      <vt:lpstr>MOVSX Instruction (2/2)</vt:lpstr>
      <vt:lpstr>LAHF and SAHD Instructions</vt:lpstr>
      <vt:lpstr>XCHG Instruction</vt:lpstr>
      <vt:lpstr>XCHG Instruction</vt:lpstr>
      <vt:lpstr>Direct-Offset Operands</vt:lpstr>
      <vt:lpstr>Direct-Offset Operands</vt:lpstr>
      <vt:lpstr>Direct-Offset Operands (cont)</vt:lpstr>
      <vt:lpstr>Your turn. . .</vt:lpstr>
      <vt:lpstr>Evaluate this . . . </vt:lpstr>
      <vt:lpstr>Evaluate this . . . (cont)</vt:lpstr>
      <vt:lpstr>Lecture 08</vt:lpstr>
      <vt:lpstr>What's Next</vt:lpstr>
      <vt:lpstr>Addition and Subtraction</vt:lpstr>
      <vt:lpstr>INC and DEC Instructions</vt:lpstr>
      <vt:lpstr>INC and DEC Instructions</vt:lpstr>
      <vt:lpstr>INC and DEC Examples</vt:lpstr>
      <vt:lpstr>Your turn...</vt:lpstr>
      <vt:lpstr>ADD and SUB Instructions</vt:lpstr>
      <vt:lpstr>ADD Instruction</vt:lpstr>
      <vt:lpstr>SUB Instruction</vt:lpstr>
      <vt:lpstr>ADD and SUB Examples</vt:lpstr>
      <vt:lpstr>NEG (negate) Instruction</vt:lpstr>
      <vt:lpstr>NEG Instruction</vt:lpstr>
      <vt:lpstr>NEG Instruction and the Flags</vt:lpstr>
      <vt:lpstr>Implementing Arithmetic Expressions</vt:lpstr>
      <vt:lpstr>Your turn...</vt:lpstr>
      <vt:lpstr>Flags Affected by Arithmetic</vt:lpstr>
      <vt:lpstr>Concept Map</vt:lpstr>
      <vt:lpstr>Zero Flag (ZF)</vt:lpstr>
      <vt:lpstr>Zero Flag (ZF)</vt:lpstr>
      <vt:lpstr>Sign Flag (SF)</vt:lpstr>
      <vt:lpstr>Sign Flag (SF)</vt:lpstr>
      <vt:lpstr>Signed and Unsigned Integers A Hardware Viewpoint</vt:lpstr>
      <vt:lpstr>Overflow and Carry Flags A Hardware Viewpoint</vt:lpstr>
      <vt:lpstr>Carry Flag (CF)</vt:lpstr>
      <vt:lpstr>Your turn . . .</vt:lpstr>
      <vt:lpstr>Overflow Flag (OF)</vt:lpstr>
      <vt:lpstr>A Rule of Thumb</vt:lpstr>
      <vt:lpstr>Your turn . . .</vt:lpstr>
      <vt:lpstr>What's Next</vt:lpstr>
      <vt:lpstr>Data-Related Operators and Directives</vt:lpstr>
      <vt:lpstr>OFFSET Operator</vt:lpstr>
      <vt:lpstr>OFFSET Examples</vt:lpstr>
      <vt:lpstr>Relating to C/C++</vt:lpstr>
      <vt:lpstr>PTR Operator</vt:lpstr>
      <vt:lpstr>Little Endian Order</vt:lpstr>
      <vt:lpstr>PTR Operator Examples</vt:lpstr>
      <vt:lpstr>PTR Operator (cont)</vt:lpstr>
      <vt:lpstr>Your turn . . .</vt:lpstr>
      <vt:lpstr>TYPE Operator</vt:lpstr>
      <vt:lpstr>LENGTHOF Operator</vt:lpstr>
      <vt:lpstr>SIZEOF Operator</vt:lpstr>
      <vt:lpstr>Lecture 09</vt:lpstr>
      <vt:lpstr>What's Next</vt:lpstr>
      <vt:lpstr>Indirect Addressing</vt:lpstr>
      <vt:lpstr>Indirect Operands (1/3)</vt:lpstr>
      <vt:lpstr>Indirect Operands (2/3)</vt:lpstr>
      <vt:lpstr>Indirect Operands (3/3)</vt:lpstr>
      <vt:lpstr>Pointer</vt:lpstr>
      <vt:lpstr>Indirect Operands (1 of 2)</vt:lpstr>
      <vt:lpstr>Indirect Operands (2 of 2)</vt:lpstr>
      <vt:lpstr>Array Sum Example</vt:lpstr>
      <vt:lpstr>Indexed Operands</vt:lpstr>
      <vt:lpstr>Index Scaling</vt:lpstr>
      <vt:lpstr>What's Next</vt:lpstr>
      <vt:lpstr>JMP and LOOP Instructions</vt:lpstr>
      <vt:lpstr>JMP Instruction</vt:lpstr>
      <vt:lpstr>LOOP Instruction</vt:lpstr>
      <vt:lpstr>LOOP Example</vt:lpstr>
      <vt:lpstr>Your turn . . .</vt:lpstr>
      <vt:lpstr>Your turn . . .</vt:lpstr>
      <vt:lpstr>Nested Loop</vt:lpstr>
      <vt:lpstr>Summing an Integer Array</vt:lpstr>
      <vt:lpstr>Your turn . . .</vt:lpstr>
      <vt:lpstr>Copying a String</vt:lpstr>
      <vt:lpstr>Your turn . . .</vt:lpstr>
      <vt:lpstr>Summary</vt:lpstr>
      <vt:lpstr>Lecture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Ahtesham Sarwar ag-6068</cp:lastModifiedBy>
  <cp:revision>50</cp:revision>
  <dcterms:modified xsi:type="dcterms:W3CDTF">2022-01-06T21:47:33Z</dcterms:modified>
</cp:coreProperties>
</file>