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notesSlides/notesSlide3.xml" ContentType="application/vnd.openxmlformats-officedocument.presentationml.notesSlide+xml"/>
  <Override PartName="/ppt/slides/slide7.xml" ContentType="application/vnd.openxmlformats-officedocument.presentationml.slide+xml"/>
  <Override PartName="/ppt/notesSlides/notesSlide4.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3" r:id="rId1"/>
  </p:sldMasterIdLst>
  <p:notesMasterIdLst>
    <p:notesMasterId r:id="rId2"/>
  </p:notesMasterIdLst>
  <p:sldIdLst>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88126" autoAdjust="0"/>
  </p:normalViewPr>
  <p:slideViewPr>
    <p:cSldViewPr snapToGrid="0">
      <p:cViewPr varScale="1">
        <p:scale>
          <a:sx n="63" d="100"/>
          <a:sy n="63" d="100"/>
        </p:scale>
        <p:origin x="996" y="7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5" name=""/>
        <p:cNvGrpSpPr/>
        <p:nvPr/>
      </p:nvGrpSpPr>
      <p:grpSpPr>
        <a:xfrm>
          <a:off x="0" y="0"/>
          <a:ext cx="0" cy="0"/>
          <a:chOff x="0" y="0"/>
          <a:chExt cx="0" cy="0"/>
        </a:xfrm>
      </p:grpSpPr>
      <p:sp>
        <p:nvSpPr>
          <p:cNvPr id="104872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PK"/>
          </a:p>
        </p:txBody>
      </p:sp>
      <p:sp>
        <p:nvSpPr>
          <p:cNvPr id="104872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C358DEE8-6EBC-40D4-BB89-B33E222B9453}" type="datetimeFigureOut">
              <a:rPr lang="en-PK" smtClean="0"/>
              <a:t>15/05/2022</a:t>
            </a:fld>
            <a:endParaRPr lang="en-PK"/>
          </a:p>
        </p:txBody>
      </p:sp>
      <p:sp>
        <p:nvSpPr>
          <p:cNvPr id="104872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PK"/>
          </a:p>
        </p:txBody>
      </p:sp>
      <p:sp>
        <p:nvSpPr>
          <p:cNvPr id="104872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104872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PK"/>
          </a:p>
        </p:txBody>
      </p:sp>
      <p:sp>
        <p:nvSpPr>
          <p:cNvPr id="104873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B56DF8C8-1DC3-4F51-9678-39832BE6C68D}" type="slidenum">
              <a:rPr lang="en-PK" smtClean="0"/>
              <a:t>‹#›</a:t>
            </a:fld>
            <a:endParaRPr lang="en-PK"/>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r>
              <a:rPr dirty="0" sz="1800" lang="en-PK">
                <a:solidFill>
                  <a:srgbClr val="222222"/>
                </a:solidFill>
                <a:effectLst/>
                <a:latin typeface="Segoe UI" panose="020B0502040204020203" pitchFamily="34" charset="0"/>
                <a:ea typeface="Times New Roman" panose="02020603050405020304" pitchFamily="18" charset="0"/>
              </a:rPr>
              <a:t>against unauthorized access, DDOS attacks, malwares, hackers and other similar attacks.</a:t>
            </a:r>
            <a:endParaRPr dirty="0" sz="1800" lang="en-PK">
              <a:effectLst/>
              <a:latin typeface="Times New Roman" panose="02020603050405020304" pitchFamily="18" charset="0"/>
              <a:ea typeface="Times New Roman" panose="02020603050405020304" pitchFamily="18" charset="0"/>
            </a:endParaRPr>
          </a:p>
          <a:p>
            <a:endParaRPr dirty="0" lang="en-PK"/>
          </a:p>
        </p:txBody>
      </p:sp>
      <p:sp>
        <p:nvSpPr>
          <p:cNvPr id="1048615" name="Slide Number Placeholder 3"/>
          <p:cNvSpPr>
            <a:spLocks noGrp="1"/>
          </p:cNvSpPr>
          <p:nvPr>
            <p:ph type="sldNum" sz="quarter" idx="5"/>
          </p:nvPr>
        </p:nvSpPr>
        <p:spPr/>
        <p:txBody>
          <a:bodyPr/>
          <a:p>
            <a:fld id="{B56DF8C8-1DC3-4F51-9678-39832BE6C68D}" type="slidenum">
              <a:rPr lang="en-PK" smtClean="0"/>
              <a:t>2</a:t>
            </a:fld>
            <a:endParaRPr 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2" name="Slide Image Placeholder 1"/>
          <p:cNvSpPr>
            <a:spLocks noChangeAspect="1" noRot="1" noGrp="1"/>
          </p:cNvSpPr>
          <p:nvPr>
            <p:ph type="sldImg"/>
          </p:nvPr>
        </p:nvSpPr>
        <p:spPr/>
      </p:sp>
      <p:sp>
        <p:nvSpPr>
          <p:cNvPr id="1048623" name="Notes Placeholder 2"/>
          <p:cNvSpPr>
            <a:spLocks noGrp="1"/>
          </p:cNvSpPr>
          <p:nvPr>
            <p:ph type="body" idx="1"/>
          </p:nvPr>
        </p:nvSpPr>
        <p:spPr/>
        <p:txBody>
          <a:bodyPr/>
          <a:p>
            <a:endParaRPr dirty="0" lang="en-PK"/>
          </a:p>
        </p:txBody>
      </p:sp>
      <p:sp>
        <p:nvSpPr>
          <p:cNvPr id="1048624" name="Slide Number Placeholder 3"/>
          <p:cNvSpPr>
            <a:spLocks noGrp="1"/>
          </p:cNvSpPr>
          <p:nvPr>
            <p:ph type="sldNum" sz="quarter" idx="5"/>
          </p:nvPr>
        </p:nvSpPr>
        <p:spPr/>
        <p:txBody>
          <a:bodyPr/>
          <a:p>
            <a:fld id="{B56DF8C8-1DC3-4F51-9678-39832BE6C68D}" type="slidenum">
              <a:rPr lang="en-PK" smtClean="0"/>
              <a:t>5</a:t>
            </a:fld>
            <a:endParaRPr 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pPr algn="l" defTabSz="914400" eaLnBrk="1" fontAlgn="auto" hangingPunct="1" indent="0" latinLnBrk="0" lvl="0" marL="0" marR="0" rtl="0">
              <a:lnSpc>
                <a:spcPct val="100000"/>
              </a:lnSpc>
              <a:spcBef>
                <a:spcPts val="0"/>
              </a:spcBef>
              <a:spcAft>
                <a:spcPts val="0"/>
              </a:spcAft>
              <a:buClrTx/>
              <a:buSzTx/>
              <a:buFontTx/>
              <a:buNone/>
            </a:pPr>
            <a:r>
              <a:rPr b="0" dirty="0" i="0" lang="en-US">
                <a:solidFill>
                  <a:srgbClr val="C3C8CF"/>
                </a:solidFill>
                <a:effectLst/>
                <a:latin typeface="walsheim"/>
              </a:rPr>
              <a:t>A locked door to a room is a preventive control. Intruders cannot go through the door. On the other hand, just a warning sign that says "No Entry" is a deterrent control. Intruders can ignore the warning and enter the room.</a:t>
            </a:r>
            <a:endParaRPr dirty="0" lang="en-PK"/>
          </a:p>
          <a:p>
            <a:endParaRPr dirty="0" lang="en-PK"/>
          </a:p>
        </p:txBody>
      </p:sp>
      <p:sp>
        <p:nvSpPr>
          <p:cNvPr id="1048629" name="Slide Number Placeholder 3"/>
          <p:cNvSpPr>
            <a:spLocks noGrp="1"/>
          </p:cNvSpPr>
          <p:nvPr>
            <p:ph type="sldNum" sz="quarter" idx="5"/>
          </p:nvPr>
        </p:nvSpPr>
        <p:spPr/>
        <p:txBody>
          <a:bodyPr/>
          <a:p>
            <a:fld id="{B56DF8C8-1DC3-4F51-9678-39832BE6C68D}" type="slidenum">
              <a:rPr lang="en-PK" smtClean="0"/>
              <a:t>6</a:t>
            </a:fld>
            <a:endParaRPr 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PK"/>
          </a:p>
        </p:txBody>
      </p:sp>
      <p:sp>
        <p:nvSpPr>
          <p:cNvPr id="1048634" name="Slide Number Placeholder 3"/>
          <p:cNvSpPr>
            <a:spLocks noGrp="1"/>
          </p:cNvSpPr>
          <p:nvPr>
            <p:ph type="sldNum" sz="quarter" idx="5"/>
          </p:nvPr>
        </p:nvSpPr>
        <p:spPr/>
        <p:txBody>
          <a:bodyPr/>
          <a:p>
            <a:fld id="{B56DF8C8-1DC3-4F51-9678-39832BE6C68D}" type="slidenum">
              <a:rPr lang="en-PK" smtClean="0"/>
              <a:t>7</a:t>
            </a:fld>
            <a:endParaRPr 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0" name="Slide Image Placeholder 1"/>
          <p:cNvSpPr>
            <a:spLocks noChangeAspect="1" noRot="1" noGrp="1"/>
          </p:cNvSpPr>
          <p:nvPr>
            <p:ph type="sldImg"/>
          </p:nvPr>
        </p:nvSpPr>
        <p:spPr/>
      </p:sp>
      <p:sp>
        <p:nvSpPr>
          <p:cNvPr id="1048601" name="Notes Placeholder 2"/>
          <p:cNvSpPr>
            <a:spLocks noGrp="1"/>
          </p:cNvSpPr>
          <p:nvPr>
            <p:ph type="body" idx="1"/>
          </p:nvPr>
        </p:nvSpPr>
        <p:spPr/>
        <p:txBody>
          <a:bodyPr/>
          <a:p>
            <a:r>
              <a:rPr dirty="0" lang="en-US"/>
              <a:t>Example of Capital 1</a:t>
            </a:r>
            <a:endParaRPr dirty="0" lang="en-PK"/>
          </a:p>
        </p:txBody>
      </p:sp>
      <p:sp>
        <p:nvSpPr>
          <p:cNvPr id="1048602" name="Slide Number Placeholder 3"/>
          <p:cNvSpPr>
            <a:spLocks noGrp="1"/>
          </p:cNvSpPr>
          <p:nvPr>
            <p:ph type="sldNum" sz="quarter" idx="5"/>
          </p:nvPr>
        </p:nvSpPr>
        <p:spPr/>
        <p:txBody>
          <a:bodyPr/>
          <a:p>
            <a:fld id="{B56DF8C8-1DC3-4F51-9678-39832BE6C68D}" type="slidenum">
              <a:rPr lang="en-PK" smtClean="0"/>
              <a:t>16</a:t>
            </a:fld>
            <a:endParaRPr lang="en-PK"/>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9" name=""/>
        <p:cNvGrpSpPr/>
        <p:nvPr/>
      </p:nvGrpSpPr>
      <p:grpSpPr>
        <a:xfrm>
          <a:off x="0" y="0"/>
          <a:ext cx="0" cy="0"/>
          <a:chOff x="0" y="0"/>
          <a:chExt cx="0" cy="0"/>
        </a:xfrm>
      </p:grpSpPr>
      <p:sp>
        <p:nvSpPr>
          <p:cNvPr id="1048603"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604"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605"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6"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607" name="Footer Placeholder 4"/>
          <p:cNvSpPr>
            <a:spLocks noGrp="1"/>
          </p:cNvSpPr>
          <p:nvPr>
            <p:ph type="ftr" sz="quarter" idx="11"/>
          </p:nvPr>
        </p:nvSpPr>
        <p:spPr/>
        <p:txBody>
          <a:bodyPr/>
          <a:p>
            <a:endParaRPr lang="en-PK"/>
          </a:p>
        </p:txBody>
      </p:sp>
      <p:sp>
        <p:nvSpPr>
          <p:cNvPr id="1048608"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1" name=""/>
        <p:cNvGrpSpPr/>
        <p:nvPr/>
      </p:nvGrpSpPr>
      <p:grpSpPr>
        <a:xfrm>
          <a:off x="0" y="0"/>
          <a:ext cx="0" cy="0"/>
          <a:chOff x="0" y="0"/>
          <a:chExt cx="0" cy="0"/>
        </a:xfrm>
      </p:grpSpPr>
      <p:sp>
        <p:nvSpPr>
          <p:cNvPr id="1048699"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700"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701"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129F39A2-75C2-4B94-A188-D91F2BFFF957}" type="datetimeFigureOut">
              <a:rPr lang="en-PK" smtClean="0"/>
              <a:t>15/05/2022</a:t>
            </a:fld>
            <a:endParaRPr lang="en-PK"/>
          </a:p>
        </p:txBody>
      </p:sp>
      <p:sp>
        <p:nvSpPr>
          <p:cNvPr id="1048703" name="Footer Placeholder 5"/>
          <p:cNvSpPr>
            <a:spLocks noGrp="1"/>
          </p:cNvSpPr>
          <p:nvPr>
            <p:ph type="ftr" sz="quarter" idx="11"/>
          </p:nvPr>
        </p:nvSpPr>
        <p:spPr/>
        <p:txBody>
          <a:bodyPr/>
          <a:p>
            <a:endParaRPr lang="en-PK"/>
          </a:p>
        </p:txBody>
      </p:sp>
      <p:sp>
        <p:nvSpPr>
          <p:cNvPr id="1048704" name="Slide Number Placeholder 6"/>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5" name=""/>
        <p:cNvGrpSpPr/>
        <p:nvPr/>
      </p:nvGrpSpPr>
      <p:grpSpPr>
        <a:xfrm>
          <a:off x="0" y="0"/>
          <a:ext cx="0" cy="0"/>
          <a:chOff x="0" y="0"/>
          <a:chExt cx="0" cy="0"/>
        </a:xfrm>
      </p:grpSpPr>
      <p:sp>
        <p:nvSpPr>
          <p:cNvPr id="1048662"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3"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64"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5"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66"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667" name="Footer Placeholder 4"/>
          <p:cNvSpPr>
            <a:spLocks noGrp="1"/>
          </p:cNvSpPr>
          <p:nvPr>
            <p:ph type="ftr" sz="quarter" idx="11"/>
          </p:nvPr>
        </p:nvSpPr>
        <p:spPr/>
        <p:txBody>
          <a:bodyPr/>
          <a:p>
            <a:endParaRPr lang="en-PK"/>
          </a:p>
        </p:txBody>
      </p:sp>
      <p:sp>
        <p:nvSpPr>
          <p:cNvPr id="1048668"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80" name=""/>
        <p:cNvGrpSpPr/>
        <p:nvPr/>
      </p:nvGrpSpPr>
      <p:grpSpPr>
        <a:xfrm>
          <a:off x="0" y="0"/>
          <a:ext cx="0" cy="0"/>
          <a:chOff x="0" y="0"/>
          <a:chExt cx="0" cy="0"/>
        </a:xfrm>
      </p:grpSpPr>
      <p:sp>
        <p:nvSpPr>
          <p:cNvPr id="1048693"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94"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95"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96" name="Date Placeholder 1"/>
          <p:cNvSpPr>
            <a:spLocks noGrp="1"/>
          </p:cNvSpPr>
          <p:nvPr>
            <p:ph type="dt" sz="half" idx="10"/>
          </p:nvPr>
        </p:nvSpPr>
        <p:spPr/>
        <p:txBody>
          <a:bodyPr/>
          <a:p>
            <a:fld id="{129F39A2-75C2-4B94-A188-D91F2BFFF957}" type="datetimeFigureOut">
              <a:rPr lang="en-PK" smtClean="0"/>
              <a:t>15/05/2022</a:t>
            </a:fld>
            <a:endParaRPr lang="en-PK"/>
          </a:p>
        </p:txBody>
      </p:sp>
      <p:sp>
        <p:nvSpPr>
          <p:cNvPr id="1048697" name="Footer Placeholder 2"/>
          <p:cNvSpPr>
            <a:spLocks noGrp="1"/>
          </p:cNvSpPr>
          <p:nvPr>
            <p:ph type="ftr" sz="quarter" idx="11"/>
          </p:nvPr>
        </p:nvSpPr>
        <p:spPr/>
        <p:txBody>
          <a:bodyPr/>
          <a:p>
            <a:endParaRPr lang="en-PK"/>
          </a:p>
        </p:txBody>
      </p:sp>
      <p:sp>
        <p:nvSpPr>
          <p:cNvPr id="1048698" name="Slide Number Placeholder 3"/>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65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660" name="Footer Placeholder 4"/>
          <p:cNvSpPr>
            <a:spLocks noGrp="1"/>
          </p:cNvSpPr>
          <p:nvPr>
            <p:ph type="ftr" sz="quarter" idx="11"/>
          </p:nvPr>
        </p:nvSpPr>
        <p:spPr/>
        <p:txBody>
          <a:bodyPr/>
          <a:p>
            <a:endParaRPr lang="en-PK"/>
          </a:p>
        </p:txBody>
      </p:sp>
      <p:sp>
        <p:nvSpPr>
          <p:cNvPr id="1048661"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sp>
        <p:nvSpPr>
          <p:cNvPr id="1048712"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713"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714"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5"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716" name="Footer Placeholder 4"/>
          <p:cNvSpPr>
            <a:spLocks noGrp="1"/>
          </p:cNvSpPr>
          <p:nvPr>
            <p:ph type="ftr" sz="quarter" idx="11"/>
          </p:nvPr>
        </p:nvSpPr>
        <p:spPr/>
        <p:txBody>
          <a:bodyPr/>
          <a:p>
            <a:endParaRPr lang="en-PK"/>
          </a:p>
        </p:txBody>
      </p:sp>
      <p:sp>
        <p:nvSpPr>
          <p:cNvPr id="1048717"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58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8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585" name="Footer Placeholder 4"/>
          <p:cNvSpPr>
            <a:spLocks noGrp="1"/>
          </p:cNvSpPr>
          <p:nvPr>
            <p:ph type="ftr" sz="quarter" idx="11"/>
          </p:nvPr>
        </p:nvSpPr>
        <p:spPr/>
        <p:txBody>
          <a:bodyPr/>
          <a:p>
            <a:endParaRPr lang="en-PK"/>
          </a:p>
        </p:txBody>
      </p:sp>
      <p:sp>
        <p:nvSpPr>
          <p:cNvPr id="1048586"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7" name=""/>
        <p:cNvGrpSpPr/>
        <p:nvPr/>
      </p:nvGrpSpPr>
      <p:grpSpPr>
        <a:xfrm>
          <a:off x="0" y="0"/>
          <a:ext cx="0" cy="0"/>
          <a:chOff x="0" y="0"/>
          <a:chExt cx="0" cy="0"/>
        </a:xfrm>
      </p:grpSpPr>
      <p:sp>
        <p:nvSpPr>
          <p:cNvPr id="1048675"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77"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129F39A2-75C2-4B94-A188-D91F2BFFF957}" type="datetimeFigureOut">
              <a:rPr lang="en-PK" smtClean="0"/>
              <a:t>15/05/2022</a:t>
            </a:fld>
            <a:endParaRPr lang="en-PK"/>
          </a:p>
        </p:txBody>
      </p:sp>
      <p:sp>
        <p:nvSpPr>
          <p:cNvPr id="1048679" name="Footer Placeholder 4"/>
          <p:cNvSpPr>
            <a:spLocks noGrp="1"/>
          </p:cNvSpPr>
          <p:nvPr>
            <p:ph type="ftr" sz="quarter" idx="11"/>
          </p:nvPr>
        </p:nvSpPr>
        <p:spPr/>
        <p:txBody>
          <a:bodyPr/>
          <a:p>
            <a:endParaRPr lang="en-PK"/>
          </a:p>
        </p:txBody>
      </p:sp>
      <p:sp>
        <p:nvSpPr>
          <p:cNvPr id="1048680" name="Slide Number Placeholder 5"/>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2" name=""/>
        <p:cNvGrpSpPr/>
        <p:nvPr/>
      </p:nvGrpSpPr>
      <p:grpSpPr>
        <a:xfrm>
          <a:off x="0" y="0"/>
          <a:ext cx="0" cy="0"/>
          <a:chOff x="0" y="0"/>
          <a:chExt cx="0" cy="0"/>
        </a:xfrm>
      </p:grpSpPr>
      <p:sp>
        <p:nvSpPr>
          <p:cNvPr id="104870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706" name="Title 1"/>
          <p:cNvSpPr>
            <a:spLocks noGrp="1"/>
          </p:cNvSpPr>
          <p:nvPr>
            <p:ph type="title"/>
          </p:nvPr>
        </p:nvSpPr>
        <p:spPr/>
        <p:txBody>
          <a:bodyPr/>
          <a:p>
            <a:r>
              <a:rPr lang="en-US"/>
              <a:t>Click to edit Master title style</a:t>
            </a:r>
            <a:endParaRPr dirty="0" lang="en-US"/>
          </a:p>
        </p:txBody>
      </p:sp>
      <p:sp>
        <p:nvSpPr>
          <p:cNvPr id="1048707"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9" name="Date Placeholder 4"/>
          <p:cNvSpPr>
            <a:spLocks noGrp="1"/>
          </p:cNvSpPr>
          <p:nvPr>
            <p:ph type="dt" sz="half" idx="10"/>
          </p:nvPr>
        </p:nvSpPr>
        <p:spPr/>
        <p:txBody>
          <a:bodyPr/>
          <a:p>
            <a:fld id="{129F39A2-75C2-4B94-A188-D91F2BFFF957}" type="datetimeFigureOut">
              <a:rPr lang="en-PK" smtClean="0"/>
              <a:t>15/05/2022</a:t>
            </a:fld>
            <a:endParaRPr lang="en-PK"/>
          </a:p>
        </p:txBody>
      </p:sp>
      <p:sp>
        <p:nvSpPr>
          <p:cNvPr id="1048710" name="Footer Placeholder 5"/>
          <p:cNvSpPr>
            <a:spLocks noGrp="1"/>
          </p:cNvSpPr>
          <p:nvPr>
            <p:ph type="ftr" sz="quarter" idx="11"/>
          </p:nvPr>
        </p:nvSpPr>
        <p:spPr/>
        <p:txBody>
          <a:bodyPr/>
          <a:p>
            <a:endParaRPr lang="en-PK"/>
          </a:p>
        </p:txBody>
      </p:sp>
      <p:sp>
        <p:nvSpPr>
          <p:cNvPr id="1048711" name="Slide Number Placeholder 6"/>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8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129F39A2-75C2-4B94-A188-D91F2BFFF957}" type="datetimeFigureOut">
              <a:rPr lang="en-PK" smtClean="0"/>
              <a:t>15/05/2022</a:t>
            </a:fld>
            <a:endParaRPr lang="en-PK"/>
          </a:p>
        </p:txBody>
      </p:sp>
      <p:sp>
        <p:nvSpPr>
          <p:cNvPr id="1048688" name="Footer Placeholder 7"/>
          <p:cNvSpPr>
            <a:spLocks noGrp="1"/>
          </p:cNvSpPr>
          <p:nvPr>
            <p:ph type="ftr" sz="quarter" idx="11"/>
          </p:nvPr>
        </p:nvSpPr>
        <p:spPr/>
        <p:txBody>
          <a:bodyPr/>
          <a:p>
            <a:endParaRPr lang="en-PK"/>
          </a:p>
        </p:txBody>
      </p:sp>
      <p:sp>
        <p:nvSpPr>
          <p:cNvPr id="1048689" name="Slide Number Placeholder 8"/>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3" name=""/>
        <p:cNvGrpSpPr/>
        <p:nvPr/>
      </p:nvGrpSpPr>
      <p:grpSpPr>
        <a:xfrm>
          <a:off x="0" y="0"/>
          <a:ext cx="0" cy="0"/>
          <a:chOff x="0" y="0"/>
          <a:chExt cx="0" cy="0"/>
        </a:xfrm>
      </p:grpSpPr>
      <p:sp>
        <p:nvSpPr>
          <p:cNvPr id="104865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2" name="Title 1"/>
          <p:cNvSpPr>
            <a:spLocks noGrp="1"/>
          </p:cNvSpPr>
          <p:nvPr>
            <p:ph type="title"/>
          </p:nvPr>
        </p:nvSpPr>
        <p:spPr/>
        <p:txBody>
          <a:bodyPr/>
          <a:p>
            <a:r>
              <a:rPr lang="en-US"/>
              <a:t>Click to edit Master title style</a:t>
            </a:r>
            <a:endParaRPr dirty="0" lang="en-US"/>
          </a:p>
        </p:txBody>
      </p:sp>
      <p:sp>
        <p:nvSpPr>
          <p:cNvPr id="1048653" name="Date Placeholder 2"/>
          <p:cNvSpPr>
            <a:spLocks noGrp="1"/>
          </p:cNvSpPr>
          <p:nvPr>
            <p:ph type="dt" sz="half" idx="10"/>
          </p:nvPr>
        </p:nvSpPr>
        <p:spPr/>
        <p:txBody>
          <a:bodyPr/>
          <a:p>
            <a:fld id="{129F39A2-75C2-4B94-A188-D91F2BFFF957}" type="datetimeFigureOut">
              <a:rPr lang="en-PK" smtClean="0"/>
              <a:t>15/05/2022</a:t>
            </a:fld>
            <a:endParaRPr lang="en-PK"/>
          </a:p>
        </p:txBody>
      </p:sp>
      <p:sp>
        <p:nvSpPr>
          <p:cNvPr id="1048654" name="Footer Placeholder 3"/>
          <p:cNvSpPr>
            <a:spLocks noGrp="1"/>
          </p:cNvSpPr>
          <p:nvPr>
            <p:ph type="ftr" sz="quarter" idx="11"/>
          </p:nvPr>
        </p:nvSpPr>
        <p:spPr/>
        <p:txBody>
          <a:bodyPr/>
          <a:p>
            <a:endParaRPr lang="en-PK"/>
          </a:p>
        </p:txBody>
      </p:sp>
      <p:sp>
        <p:nvSpPr>
          <p:cNvPr id="1048655" name="Slide Number Placeholder 4"/>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9" name=""/>
        <p:cNvGrpSpPr/>
        <p:nvPr/>
      </p:nvGrpSpPr>
      <p:grpSpPr>
        <a:xfrm>
          <a:off x="0" y="0"/>
          <a:ext cx="0" cy="0"/>
          <a:chOff x="0" y="0"/>
          <a:chExt cx="0" cy="0"/>
        </a:xfrm>
      </p:grpSpPr>
      <p:sp>
        <p:nvSpPr>
          <p:cNvPr id="1048690" name="Date Placeholder 1"/>
          <p:cNvSpPr>
            <a:spLocks noGrp="1"/>
          </p:cNvSpPr>
          <p:nvPr>
            <p:ph type="dt" sz="half" idx="10"/>
          </p:nvPr>
        </p:nvSpPr>
        <p:spPr/>
        <p:txBody>
          <a:bodyPr/>
          <a:p>
            <a:fld id="{129F39A2-75C2-4B94-A188-D91F2BFFF957}" type="datetimeFigureOut">
              <a:rPr lang="en-PK" smtClean="0"/>
              <a:t>15/05/2022</a:t>
            </a:fld>
            <a:endParaRPr lang="en-PK"/>
          </a:p>
        </p:txBody>
      </p:sp>
      <p:sp>
        <p:nvSpPr>
          <p:cNvPr id="1048691" name="Footer Placeholder 2"/>
          <p:cNvSpPr>
            <a:spLocks noGrp="1"/>
          </p:cNvSpPr>
          <p:nvPr>
            <p:ph type="ftr" sz="quarter" idx="11"/>
          </p:nvPr>
        </p:nvSpPr>
        <p:spPr/>
        <p:txBody>
          <a:bodyPr/>
          <a:p>
            <a:endParaRPr lang="en-PK"/>
          </a:p>
        </p:txBody>
      </p:sp>
      <p:sp>
        <p:nvSpPr>
          <p:cNvPr id="1048692" name="Slide Number Placeholder 3"/>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4" name=""/>
        <p:cNvGrpSpPr/>
        <p:nvPr/>
      </p:nvGrpSpPr>
      <p:grpSpPr>
        <a:xfrm>
          <a:off x="0" y="0"/>
          <a:ext cx="0" cy="0"/>
          <a:chOff x="0" y="0"/>
          <a:chExt cx="0" cy="0"/>
        </a:xfrm>
      </p:grpSpPr>
      <p:sp>
        <p:nvSpPr>
          <p:cNvPr id="1048718"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719"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720"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1"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2" name="Date Placeholder 4"/>
          <p:cNvSpPr>
            <a:spLocks noGrp="1"/>
          </p:cNvSpPr>
          <p:nvPr>
            <p:ph type="dt" sz="half" idx="10"/>
          </p:nvPr>
        </p:nvSpPr>
        <p:spPr/>
        <p:txBody>
          <a:bodyPr/>
          <a:p>
            <a:fld id="{129F39A2-75C2-4B94-A188-D91F2BFFF957}" type="datetimeFigureOut">
              <a:rPr lang="en-PK" smtClean="0"/>
              <a:t>15/05/2022</a:t>
            </a:fld>
            <a:endParaRPr lang="en-PK"/>
          </a:p>
        </p:txBody>
      </p:sp>
      <p:sp>
        <p:nvSpPr>
          <p:cNvPr id="1048723" name="Footer Placeholder 5"/>
          <p:cNvSpPr>
            <a:spLocks noGrp="1"/>
          </p:cNvSpPr>
          <p:nvPr>
            <p:ph type="ftr" sz="quarter" idx="11"/>
          </p:nvPr>
        </p:nvSpPr>
        <p:spPr/>
        <p:txBody>
          <a:bodyPr/>
          <a:p>
            <a:endParaRPr lang="en-PK"/>
          </a:p>
        </p:txBody>
      </p:sp>
      <p:sp>
        <p:nvSpPr>
          <p:cNvPr id="1048724" name="Slide Number Placeholder 6"/>
          <p:cNvSpPr>
            <a:spLocks noGrp="1"/>
          </p:cNvSpPr>
          <p:nvPr>
            <p:ph type="sldNum" sz="quarter" idx="12"/>
          </p:nvPr>
        </p:nvSpPr>
        <p:spPr/>
        <p:txBody>
          <a:bodyPr/>
          <a:p>
            <a:fld id="{E672559A-246B-4582-810E-1846D75327FE}" type="slidenum">
              <a:rPr lang="en-PK" smtClean="0"/>
              <a:t>‹#›</a:t>
            </a:fld>
            <a:endParaRPr lang="en-P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6" name=""/>
        <p:cNvGrpSpPr/>
        <p:nvPr/>
      </p:nvGrpSpPr>
      <p:grpSpPr>
        <a:xfrm>
          <a:off x="0" y="0"/>
          <a:ext cx="0" cy="0"/>
          <a:chOff x="0" y="0"/>
          <a:chExt cx="0" cy="0"/>
        </a:xfrm>
      </p:grpSpPr>
      <p:sp>
        <p:nvSpPr>
          <p:cNvPr id="1048669"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70"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71"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4"/>
          <p:cNvSpPr>
            <a:spLocks noGrp="1"/>
          </p:cNvSpPr>
          <p:nvPr>
            <p:ph type="dt" sz="half" idx="10"/>
          </p:nvPr>
        </p:nvSpPr>
        <p:spPr>
          <a:xfrm>
            <a:off x="3885810" y="6041362"/>
            <a:ext cx="976879" cy="365125"/>
          </a:xfrm>
        </p:spPr>
        <p:txBody>
          <a:bodyPr/>
          <a:p>
            <a:fld id="{129F39A2-75C2-4B94-A188-D91F2BFFF957}" type="datetimeFigureOut">
              <a:rPr lang="en-PK" smtClean="0"/>
              <a:t>15/05/2022</a:t>
            </a:fld>
            <a:endParaRPr lang="en-PK"/>
          </a:p>
        </p:txBody>
      </p:sp>
      <p:sp>
        <p:nvSpPr>
          <p:cNvPr id="1048673" name="Footer Placeholder 5"/>
          <p:cNvSpPr>
            <a:spLocks noGrp="1"/>
          </p:cNvSpPr>
          <p:nvPr>
            <p:ph type="ftr" sz="quarter" idx="11"/>
          </p:nvPr>
        </p:nvSpPr>
        <p:spPr>
          <a:xfrm>
            <a:off x="590396" y="6041362"/>
            <a:ext cx="3295413" cy="365125"/>
          </a:xfrm>
        </p:spPr>
        <p:txBody>
          <a:bodyPr/>
          <a:p>
            <a:endParaRPr lang="en-PK"/>
          </a:p>
        </p:txBody>
      </p:sp>
      <p:sp>
        <p:nvSpPr>
          <p:cNvPr id="1048674" name="Slide Number Placeholder 6"/>
          <p:cNvSpPr>
            <a:spLocks noGrp="1"/>
          </p:cNvSpPr>
          <p:nvPr>
            <p:ph type="sldNum" sz="quarter" idx="12"/>
          </p:nvPr>
        </p:nvSpPr>
        <p:spPr>
          <a:xfrm>
            <a:off x="4862689" y="5915888"/>
            <a:ext cx="1062155" cy="490599"/>
          </a:xfrm>
        </p:spPr>
        <p:txBody>
          <a:bodyPr/>
          <a:p>
            <a:fld id="{E672559A-246B-4582-810E-1846D75327FE}" type="slidenum">
              <a:rPr lang="en-PK" smtClean="0"/>
              <a:t>‹#›</a:t>
            </a:fld>
            <a:endParaRPr lang="en-PK"/>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24"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lang="en-PK"/>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129F39A2-75C2-4B94-A188-D91F2BFFF957}" type="datetimeFigureOut">
              <a:rPr lang="en-PK" smtClean="0"/>
              <a:t>15/05/2022</a:t>
            </a:fld>
            <a:endParaRPr lang="en-PK"/>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E672559A-246B-4582-810E-1846D75327FE}" type="slidenum">
              <a:rPr lang="en-PK" smtClean="0"/>
              <a:t>‹#›</a:t>
            </a:fld>
            <a:endParaRPr lang="en-PK"/>
          </a:p>
        </p:txBody>
      </p:sp>
    </p:spTree>
  </p:cSld>
  <p:clrMap accent1="accent1" accent2="accent2" accent3="accent3" accent4="accent4" accent5="accent5" accent6="accent6" bg1="dk1" bg2="dk2" tx1="lt1" tx2="lt2"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s://subscription.packtpub.com/book/cloud-and-networking/9781838989583/2/ch02lvl1sec06/types-of-controls%23:~:text=The%20purpose%20of%20a%20deterrent%20control%20is%20to,the%20following:%20CCTV%20cameras%20or%20&quot;under%20surveillance&quot;%20signs" TargetMode="External"/><Relationship Id="rId2" Type="http://schemas.openxmlformats.org/officeDocument/2006/relationships/hyperlink" Target="https://subscription.packtpub.com/book/cloud-and-networking/9781838989583/2/ch02lvl1sec06/types-of-controls" TargetMode="External"/><Relationship Id="rId3" Type="http://schemas.openxmlformats.org/officeDocument/2006/relationships/hyperlink" Target="https://www.techopedia.com/definition/29367/cloud-security-control" TargetMode="External"/><Relationship Id="rId4" Type="http://schemas.openxmlformats.org/officeDocument/2006/relationships/hyperlink" Target="https://www.geeksforgeeks.org/cloud-computing-security/" TargetMode="External"/><Relationship Id="rId5" Type="http://schemas.openxmlformats.org/officeDocument/2006/relationships/hyperlink" Target="https://en.wikipedia.org/wiki/Cloud_computing_security" TargetMode="External"/><Relationship Id="rId6"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4" name="Picture 2" descr="A person holding a virtual cloud in the palm of their hand."/>
          <p:cNvPicPr>
            <a:picLocks noChangeAspect="1" noChangeArrowheads="1"/>
          </p:cNvPicPr>
          <p:nvPr/>
        </p:nvPicPr>
        <p:blipFill>
          <a:blip xmlns:r="http://schemas.openxmlformats.org/officeDocument/2006/relationships" r:embed="rId1"/>
          <a:srcRect/>
          <a:stretch>
            <a:fillRect/>
          </a:stretch>
        </p:blipFill>
        <p:spPr bwMode="auto">
          <a:xfrm>
            <a:off x="809999" y="0"/>
            <a:ext cx="7879080" cy="5244516"/>
          </a:xfrm>
          <a:prstGeom prst="rect"/>
          <a:noFill/>
        </p:spPr>
      </p:pic>
      <p:sp>
        <p:nvSpPr>
          <p:cNvPr id="1048609" name="Title 1"/>
          <p:cNvSpPr>
            <a:spLocks noGrp="1"/>
          </p:cNvSpPr>
          <p:nvPr>
            <p:ph type="ctrTitle"/>
          </p:nvPr>
        </p:nvSpPr>
        <p:spPr/>
        <p:txBody>
          <a:bodyPr/>
          <a:p>
            <a:r>
              <a:rPr dirty="0" lang="en-US"/>
              <a:t>Cloud Security</a:t>
            </a:r>
            <a:endParaRPr dirty="0" lang="en-PK"/>
          </a:p>
        </p:txBody>
      </p:sp>
      <p:sp>
        <p:nvSpPr>
          <p:cNvPr id="1048610" name="Subtitle 2"/>
          <p:cNvSpPr>
            <a:spLocks noGrp="1"/>
          </p:cNvSpPr>
          <p:nvPr>
            <p:ph type="subTitle" idx="1"/>
          </p:nvPr>
        </p:nvSpPr>
        <p:spPr>
          <a:xfrm>
            <a:off x="810000" y="5280846"/>
            <a:ext cx="10757160" cy="1257114"/>
          </a:xfrm>
        </p:spPr>
        <p:txBody>
          <a:bodyPr>
            <a:normAutofit/>
          </a:bodyPr>
          <a:p>
            <a:endParaRPr dirty="0" lang="en-US"/>
          </a:p>
          <a:p>
            <a:r>
              <a:rPr dirty="0" lang="en-US"/>
              <a:t>Jahanzaib Babar 2019-AG-6055</a:t>
            </a:r>
          </a:p>
          <a:p>
            <a:r>
              <a:rPr dirty="0" lang="en-US"/>
              <a:t>Muhammad Zain 2019-AG-6079</a:t>
            </a:r>
            <a:endParaRPr dirty="0" lang="en-PK"/>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39" name="Title 1"/>
          <p:cNvSpPr>
            <a:spLocks noGrp="1"/>
          </p:cNvSpPr>
          <p:nvPr>
            <p:ph type="title"/>
          </p:nvPr>
        </p:nvSpPr>
        <p:spPr/>
        <p:txBody>
          <a:bodyPr/>
          <a:p>
            <a:r>
              <a:rPr dirty="0" lang="en-US"/>
              <a:t>Encryption (Cont.)</a:t>
            </a:r>
            <a:endParaRPr dirty="0" lang="en-PK"/>
          </a:p>
        </p:txBody>
      </p:sp>
      <p:sp>
        <p:nvSpPr>
          <p:cNvPr id="1048640" name="Content Placeholder 2"/>
          <p:cNvSpPr>
            <a:spLocks noGrp="1"/>
          </p:cNvSpPr>
          <p:nvPr>
            <p:ph idx="1"/>
          </p:nvPr>
        </p:nvSpPr>
        <p:spPr/>
        <p:txBody>
          <a:bodyPr/>
          <a:p>
            <a:r>
              <a:rPr dirty="0" lang="en-US"/>
              <a:t>If an attacker hacks into a company's cloud.</a:t>
            </a:r>
          </a:p>
          <a:p>
            <a:r>
              <a:rPr dirty="0" lang="en-US"/>
              <a:t>Data can be encrypted both at rest or in motion.</a:t>
            </a:r>
          </a:p>
          <a:p>
            <a:r>
              <a:rPr dirty="0" lang="en-US"/>
              <a:t>If the cloud in a multi-cloud or hybrid cloud, a VPN can encrypt traffic between them.</a:t>
            </a:r>
          </a:p>
          <a:p>
            <a:r>
              <a:rPr dirty="0" lang="en-US"/>
              <a:t>If clouds are connected at the application layer, SSL/TLS encryption should be used. SSL/TLS should also encrypt traffic between a user and a cloud.</a:t>
            </a:r>
            <a:endParaRPr dirty="0" lang="en-PK"/>
          </a:p>
          <a:p>
            <a:pPr indent="0" marL="0">
              <a:buNone/>
            </a:pPr>
            <a:endParaRPr dirty="0" lang="en-PK"/>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41" name="Title 1"/>
          <p:cNvSpPr>
            <a:spLocks noGrp="1"/>
          </p:cNvSpPr>
          <p:nvPr>
            <p:ph type="title"/>
          </p:nvPr>
        </p:nvSpPr>
        <p:spPr/>
        <p:txBody>
          <a:bodyPr/>
          <a:p>
            <a:r>
              <a:rPr dirty="0" lang="en-US"/>
              <a:t>2. Identity and access management (IAM): </a:t>
            </a:r>
            <a:endParaRPr dirty="0" lang="en-PK"/>
          </a:p>
        </p:txBody>
      </p:sp>
      <p:sp>
        <p:nvSpPr>
          <p:cNvPr id="1048642" name="Content Placeholder 2"/>
          <p:cNvSpPr>
            <a:spLocks noGrp="1"/>
          </p:cNvSpPr>
          <p:nvPr>
            <p:ph idx="1"/>
          </p:nvPr>
        </p:nvSpPr>
        <p:spPr/>
        <p:txBody>
          <a:bodyPr/>
          <a:p>
            <a:pPr indent="0" marL="0">
              <a:buNone/>
            </a:pPr>
            <a:r>
              <a:rPr dirty="0" lang="en-US"/>
              <a:t>Track who a user is and what they are allowed to do.</a:t>
            </a:r>
          </a:p>
          <a:p>
            <a:endParaRPr dirty="0" lang="en-US"/>
          </a:p>
          <a:p>
            <a:r>
              <a:rPr dirty="0" lang="en-US"/>
              <a:t>The right IAM solution will help to stop several kinds of attacks, including account takeover and </a:t>
            </a:r>
            <a:r>
              <a:rPr b="1" dirty="0" lang="en-US"/>
              <a:t>insider attack </a:t>
            </a:r>
          </a:p>
          <a:p>
            <a:endParaRPr dirty="0" lang="en-US"/>
          </a:p>
          <a:p>
            <a:endParaRPr dirty="0" lang="en-US"/>
          </a:p>
          <a:p>
            <a:endParaRPr dirty="0" lang="en-PK"/>
          </a:p>
        </p:txBody>
      </p:sp>
      <p:pic>
        <p:nvPicPr>
          <p:cNvPr id="2097160" name="Picture 4"/>
          <p:cNvPicPr>
            <a:picLocks noChangeAspect="1"/>
          </p:cNvPicPr>
          <p:nvPr/>
        </p:nvPicPr>
        <p:blipFill>
          <a:blip xmlns:r="http://schemas.openxmlformats.org/officeDocument/2006/relationships" r:embed="rId1"/>
          <a:srcRect/>
          <a:stretch>
            <a:fillRect/>
          </a:stretch>
        </p:blipFill>
        <p:spPr>
          <a:xfrm>
            <a:off x="5111115" y="4040542"/>
            <a:ext cx="4743450" cy="2666302"/>
          </a:xfrm>
          <a:prstGeom prst="rect"/>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3" name="Title 1"/>
          <p:cNvSpPr>
            <a:spLocks noGrp="1"/>
          </p:cNvSpPr>
          <p:nvPr>
            <p:ph type="title"/>
          </p:nvPr>
        </p:nvSpPr>
        <p:spPr/>
        <p:txBody>
          <a:bodyPr/>
          <a:p>
            <a:r>
              <a:rPr dirty="0" lang="en-US"/>
              <a:t>3. Firewall</a:t>
            </a:r>
            <a:endParaRPr dirty="0" lang="en-PK"/>
          </a:p>
        </p:txBody>
      </p:sp>
      <p:sp>
        <p:nvSpPr>
          <p:cNvPr id="1048644" name="Content Placeholder 2"/>
          <p:cNvSpPr>
            <a:spLocks noGrp="1"/>
          </p:cNvSpPr>
          <p:nvPr>
            <p:ph idx="1"/>
          </p:nvPr>
        </p:nvSpPr>
        <p:spPr/>
        <p:txBody>
          <a:bodyPr/>
          <a:p>
            <a:pPr indent="0" marL="0">
              <a:buNone/>
            </a:pPr>
            <a:r>
              <a:rPr dirty="0" lang="en-US"/>
              <a:t>A cloud firewall provides a layer of protection around cloud assets by blocking malicious web traffic.</a:t>
            </a:r>
          </a:p>
          <a:p>
            <a:pPr indent="0" marL="0">
              <a:buNone/>
            </a:pPr>
            <a:endParaRPr dirty="0" lang="en-US"/>
          </a:p>
          <a:p>
            <a:pPr indent="0" marL="0">
              <a:buNone/>
            </a:pPr>
            <a:endParaRPr dirty="0" lang="en-US"/>
          </a:p>
          <a:p>
            <a:pPr indent="0" marL="0">
              <a:buNone/>
            </a:pPr>
            <a:endParaRPr dirty="0" lang="en-US"/>
          </a:p>
          <a:p>
            <a:pPr indent="0" marL="0">
              <a:buNone/>
            </a:pPr>
            <a:endParaRPr dirty="0" lang="en-US"/>
          </a:p>
          <a:p>
            <a:pPr indent="0" marL="0">
              <a:buNone/>
            </a:pPr>
            <a:endParaRPr dirty="0" lang="en-US"/>
          </a:p>
          <a:p>
            <a:pPr indent="0" marL="0">
              <a:buNone/>
            </a:pPr>
            <a:endParaRPr dirty="0" lang="en-US"/>
          </a:p>
          <a:p>
            <a:pPr indent="0" marL="0">
              <a:buNone/>
            </a:pPr>
            <a:endParaRPr dirty="0" lang="en-PK"/>
          </a:p>
        </p:txBody>
      </p:sp>
      <p:pic>
        <p:nvPicPr>
          <p:cNvPr id="2097161" name="Picture 4"/>
          <p:cNvPicPr>
            <a:picLocks noChangeAspect="1"/>
          </p:cNvPicPr>
          <p:nvPr/>
        </p:nvPicPr>
        <p:blipFill>
          <a:blip xmlns:r="http://schemas.openxmlformats.org/officeDocument/2006/relationships" r:embed="rId1"/>
          <a:srcRect/>
          <a:stretch>
            <a:fillRect/>
          </a:stretch>
        </p:blipFill>
        <p:spPr>
          <a:xfrm>
            <a:off x="2667000" y="2849880"/>
            <a:ext cx="6934200" cy="412599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45" name="Title 1"/>
          <p:cNvSpPr>
            <a:spLocks noGrp="1"/>
          </p:cNvSpPr>
          <p:nvPr>
            <p:ph type="title"/>
          </p:nvPr>
        </p:nvSpPr>
        <p:spPr>
          <a:xfrm>
            <a:off x="810000" y="386228"/>
            <a:ext cx="10571998" cy="970450"/>
          </a:xfrm>
        </p:spPr>
        <p:txBody>
          <a:bodyPr/>
          <a:p>
            <a:r>
              <a:rPr dirty="0" lang="en-US"/>
              <a:t>Firewall (Cont.)</a:t>
            </a:r>
            <a:endParaRPr dirty="0" lang="en-PK"/>
          </a:p>
        </p:txBody>
      </p:sp>
      <p:sp>
        <p:nvSpPr>
          <p:cNvPr id="1048646" name="Content Placeholder 2"/>
          <p:cNvSpPr>
            <a:spLocks noGrp="1"/>
          </p:cNvSpPr>
          <p:nvPr>
            <p:ph idx="1"/>
          </p:nvPr>
        </p:nvSpPr>
        <p:spPr/>
        <p:txBody>
          <a:bodyPr/>
          <a:p>
            <a:r>
              <a:rPr dirty="0" lang="en-US"/>
              <a:t>Cloud firewalls block DDoS attacks, malicious bot activity, and vulnerability exploits. </a:t>
            </a:r>
          </a:p>
          <a:p>
            <a:r>
              <a:rPr dirty="0" lang="en-US" err="1"/>
              <a:t>CloudFlare</a:t>
            </a:r>
            <a:r>
              <a:rPr dirty="0" lang="en-US"/>
              <a:t> , AWS , Akamai Site Defender</a:t>
            </a:r>
          </a:p>
          <a:p>
            <a:pPr indent="0" marL="0">
              <a:buNone/>
            </a:pPr>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47" name="Title 1"/>
          <p:cNvSpPr>
            <a:spLocks noGrp="1"/>
          </p:cNvSpPr>
          <p:nvPr>
            <p:ph type="title"/>
          </p:nvPr>
        </p:nvSpPr>
        <p:spPr/>
        <p:txBody>
          <a:bodyPr/>
          <a:p>
            <a:r>
              <a:rPr dirty="0" lang="en-US"/>
              <a:t>4. Security Information and Event Management (SIEM)</a:t>
            </a:r>
            <a:endParaRPr dirty="0" lang="en-PK"/>
          </a:p>
        </p:txBody>
      </p:sp>
      <p:sp>
        <p:nvSpPr>
          <p:cNvPr id="1048648" name="Content Placeholder 2"/>
          <p:cNvSpPr>
            <a:spLocks noGrp="1"/>
          </p:cNvSpPr>
          <p:nvPr>
            <p:ph idx="1"/>
          </p:nvPr>
        </p:nvSpPr>
        <p:spPr/>
        <p:txBody>
          <a:bodyPr/>
          <a:p>
            <a:pPr indent="0" marL="0">
              <a:buNone/>
            </a:pPr>
            <a:r>
              <a:rPr dirty="0" lang="en-US"/>
              <a:t>Automates threat monitoring, detection, and response in cloud-based environments by using artificial intelligence (AI)-driven technologies.</a:t>
            </a:r>
          </a:p>
          <a:p>
            <a:r>
              <a:rPr b="1" dirty="0" lang="en-US"/>
              <a:t>Intrusion Detection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49" name="Title 1"/>
          <p:cNvSpPr>
            <a:spLocks noGrp="1"/>
          </p:cNvSpPr>
          <p:nvPr>
            <p:ph type="title"/>
          </p:nvPr>
        </p:nvSpPr>
        <p:spPr/>
        <p:txBody>
          <a:bodyPr/>
          <a:p>
            <a:r>
              <a:rPr dirty="0" lang="en-US"/>
              <a:t>5. Business continuity and Disaster Recovery</a:t>
            </a:r>
            <a:endParaRPr dirty="0" lang="en-PK"/>
          </a:p>
        </p:txBody>
      </p:sp>
      <p:sp>
        <p:nvSpPr>
          <p:cNvPr id="1048650" name="Content Placeholder 2"/>
          <p:cNvSpPr>
            <a:spLocks noGrp="1"/>
          </p:cNvSpPr>
          <p:nvPr>
            <p:ph idx="1"/>
          </p:nvPr>
        </p:nvSpPr>
        <p:spPr/>
        <p:txBody>
          <a:bodyPr/>
          <a:p>
            <a:pPr indent="0" marL="0">
              <a:buNone/>
            </a:pPr>
            <a:r>
              <a:rPr dirty="0" lang="en-US"/>
              <a:t>	Regardless of the preventative measures…</a:t>
            </a:r>
          </a:p>
          <a:p>
            <a:r>
              <a:rPr dirty="0" sz="1800" lang="en-US"/>
              <a:t>There should also be </a:t>
            </a:r>
            <a:r>
              <a:rPr b="1" dirty="0" sz="1800" lang="en-US"/>
              <a:t>a failover plan</a:t>
            </a:r>
            <a:r>
              <a:rPr dirty="0" sz="1800" lang="en-US"/>
              <a:t> so that business processes are not interrupted if one cloud service fails.</a:t>
            </a:r>
          </a:p>
          <a:p>
            <a:pPr lvl="1"/>
            <a:r>
              <a:rPr dirty="0" lang="en-US"/>
              <a:t>Data should be backed up in another cloud.</a:t>
            </a:r>
          </a:p>
          <a:p>
            <a:r>
              <a:rPr b="1" dirty="0" lang="en-US"/>
              <a:t>Disaster recovery solutions</a:t>
            </a:r>
            <a:r>
              <a:rPr dirty="0" lang="en-US"/>
              <a:t> provide organizations with the tools, services, and protocols necessary to recovery the data &amp; resume normal business operations.</a:t>
            </a:r>
          </a:p>
          <a:p>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8" name="Title 1"/>
          <p:cNvSpPr>
            <a:spLocks noGrp="1"/>
          </p:cNvSpPr>
          <p:nvPr>
            <p:ph type="title"/>
          </p:nvPr>
        </p:nvSpPr>
        <p:spPr/>
        <p:txBody>
          <a:bodyPr/>
          <a:p>
            <a:r>
              <a:rPr dirty="0" lang="en-US"/>
              <a:t>Countermeasures</a:t>
            </a:r>
            <a:endParaRPr dirty="0" lang="en-PK"/>
          </a:p>
        </p:txBody>
      </p:sp>
      <p:sp>
        <p:nvSpPr>
          <p:cNvPr id="1048599" name="Content Placeholder 2"/>
          <p:cNvSpPr>
            <a:spLocks noGrp="1"/>
          </p:cNvSpPr>
          <p:nvPr>
            <p:ph idx="1"/>
          </p:nvPr>
        </p:nvSpPr>
        <p:spPr/>
        <p:txBody>
          <a:bodyPr>
            <a:normAutofit/>
          </a:bodyPr>
          <a:p>
            <a:pPr indent="0" marL="0">
              <a:buNone/>
            </a:pPr>
            <a:r>
              <a:rPr dirty="0" lang="en-US"/>
              <a:t>	Implementing the above technologies is not enough</a:t>
            </a:r>
          </a:p>
          <a:p>
            <a:r>
              <a:rPr b="1" dirty="0" sz="2000" lang="en-US">
                <a:solidFill>
                  <a:schemeClr val="accent1"/>
                </a:solidFill>
              </a:rPr>
              <a:t>Proper configuration of security settings for cloud servers: </a:t>
            </a:r>
            <a:r>
              <a:rPr dirty="0" lang="en-US"/>
              <a:t>it can result in a data breach. </a:t>
            </a:r>
          </a:p>
          <a:p>
            <a:pPr lvl="1"/>
            <a:r>
              <a:rPr dirty="0" lang="en-US"/>
              <a:t>requires team members who are experts. </a:t>
            </a:r>
          </a:p>
          <a:p>
            <a:pPr indent="0" lvl="1" marL="457200">
              <a:buNone/>
            </a:pPr>
            <a:endParaRPr dirty="0" lang="en-US"/>
          </a:p>
          <a:p>
            <a:r>
              <a:rPr b="1" dirty="0" sz="2000" lang="en-US">
                <a:solidFill>
                  <a:schemeClr val="accent1"/>
                </a:solidFill>
              </a:rPr>
              <a:t>Keep your Services Up to Date:</a:t>
            </a:r>
            <a:r>
              <a:rPr b="1" dirty="0" sz="2000" lang="en-US"/>
              <a:t> </a:t>
            </a:r>
            <a:r>
              <a:rPr dirty="0" lang="en-US"/>
              <a:t>Ensure cloud systems are not exposed to vulnerabilities due to required updates or patches</a:t>
            </a:r>
            <a:r>
              <a:rPr dirty="0" sz="2000" lang="en-US"/>
              <a:t>.</a:t>
            </a:r>
          </a:p>
          <a:p>
            <a:pPr lvl="1"/>
            <a:r>
              <a:rPr dirty="0" lang="en-US"/>
              <a:t>you will have to create your own patch to resolve a specific vulnerability</a:t>
            </a:r>
          </a:p>
          <a:p>
            <a:pPr lvl="1"/>
            <a:r>
              <a:rPr dirty="0" lang="en-US"/>
              <a:t>Use automated tools to continuously verify that all software systems are running the latest version.</a:t>
            </a:r>
            <a:endParaRPr dirty="0" sz="1800" lang="en-US"/>
          </a:p>
          <a:p>
            <a:endParaRPr dirty="0" sz="2000" lang="en-PK">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5" name="Title 1"/>
          <p:cNvSpPr>
            <a:spLocks noGrp="1"/>
          </p:cNvSpPr>
          <p:nvPr>
            <p:ph type="title"/>
          </p:nvPr>
        </p:nvSpPr>
        <p:spPr/>
        <p:txBody>
          <a:bodyPr/>
          <a:p>
            <a:r>
              <a:rPr dirty="0" lang="en-US"/>
              <a:t>Countermeasures (Cont.)</a:t>
            </a:r>
            <a:endParaRPr dirty="0" lang="en-PK"/>
          </a:p>
        </p:txBody>
      </p:sp>
      <p:sp>
        <p:nvSpPr>
          <p:cNvPr id="1048596" name="Content Placeholder 2"/>
          <p:cNvSpPr>
            <a:spLocks noGrp="1"/>
          </p:cNvSpPr>
          <p:nvPr>
            <p:ph idx="1"/>
          </p:nvPr>
        </p:nvSpPr>
        <p:spPr/>
        <p:txBody>
          <a:bodyPr/>
          <a:p>
            <a:pPr indent="0" marL="0">
              <a:buNone/>
            </a:pPr>
            <a:endParaRPr dirty="0" sz="2000" lang="en-US"/>
          </a:p>
          <a:p>
            <a:pPr marL="400050"/>
            <a:r>
              <a:rPr b="1" dirty="0" sz="2000" lang="en-US">
                <a:solidFill>
                  <a:schemeClr val="accent1"/>
                </a:solidFill>
              </a:rPr>
              <a:t>User and employee education:  </a:t>
            </a:r>
            <a:r>
              <a:rPr dirty="0" lang="en-US"/>
              <a:t>A large percentage of data breaches occur because a user was victimized by a phishing attack, </a:t>
            </a:r>
          </a:p>
          <a:p>
            <a:pPr marL="400050"/>
            <a:r>
              <a:rPr dirty="0" lang="en-US"/>
              <a:t>Unknowingly installed malware, used an outdated and vulnerable device, or poor password hygiene are also the reasons.</a:t>
            </a:r>
            <a:endParaRPr dirty="0" sz="1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1" name="Title 1"/>
          <p:cNvSpPr>
            <a:spLocks noGrp="1"/>
          </p:cNvSpPr>
          <p:nvPr>
            <p:ph type="title"/>
          </p:nvPr>
        </p:nvSpPr>
        <p:spPr/>
        <p:txBody>
          <a:bodyPr/>
          <a:p>
            <a:r>
              <a:rPr dirty="0" lang="en-US"/>
              <a:t>How should you approach cloud security??</a:t>
            </a:r>
            <a:endParaRPr dirty="0" lang="en-PK"/>
          </a:p>
        </p:txBody>
      </p:sp>
      <p:sp>
        <p:nvSpPr>
          <p:cNvPr id="1048592" name="Content Placeholder 2"/>
          <p:cNvSpPr>
            <a:spLocks noGrp="1"/>
          </p:cNvSpPr>
          <p:nvPr>
            <p:ph idx="1"/>
          </p:nvPr>
        </p:nvSpPr>
        <p:spPr/>
        <p:txBody>
          <a:bodyPr/>
          <a:p>
            <a:r>
              <a:rPr dirty="0" lang="en-US"/>
              <a:t>The way to approach cloud security is different for every organization and can be dependent on several variables. However, the National Institute of Standards and Technology (NIST) has made a list of best practices that can be followed to establish a secure and sustainable cloud computing framework.</a:t>
            </a:r>
          </a:p>
          <a:p>
            <a:endParaRPr dirty="0" lang="en-PK"/>
          </a:p>
        </p:txBody>
      </p:sp>
      <p:pic>
        <p:nvPicPr>
          <p:cNvPr id="2097152" name="Picture 2" descr="National Institute of Standards and Technology (NIST) - Network Encyclopedia"/>
          <p:cNvPicPr>
            <a:picLocks noChangeAspect="1" noChangeArrowheads="1"/>
          </p:cNvPicPr>
          <p:nvPr/>
        </p:nvPicPr>
        <p:blipFill>
          <a:blip xmlns:r="http://schemas.openxmlformats.org/officeDocument/2006/relationships" r:embed="rId1"/>
          <a:srcRect/>
          <a:stretch>
            <a:fillRect/>
          </a:stretch>
        </p:blipFill>
        <p:spPr bwMode="auto">
          <a:xfrm>
            <a:off x="7052889" y="1417637"/>
            <a:ext cx="4572000" cy="1876425"/>
          </a:xfrm>
          <a:prstGeom prst="rect"/>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7" name="Title 1"/>
          <p:cNvSpPr>
            <a:spLocks noGrp="1"/>
          </p:cNvSpPr>
          <p:nvPr>
            <p:ph type="title"/>
          </p:nvPr>
        </p:nvSpPr>
        <p:spPr/>
        <p:txBody>
          <a:bodyPr/>
          <a:p>
            <a:r>
              <a:rPr dirty="0" lang="en-US"/>
              <a:t>Research Paper</a:t>
            </a:r>
            <a:endParaRPr dirty="0" lang="en-PK"/>
          </a:p>
        </p:txBody>
      </p:sp>
      <p:sp>
        <p:nvSpPr>
          <p:cNvPr id="1048588" name="Content Placeholder 2"/>
          <p:cNvSpPr>
            <a:spLocks noGrp="1"/>
          </p:cNvSpPr>
          <p:nvPr>
            <p:ph idx="1"/>
          </p:nvPr>
        </p:nvSpPr>
        <p:spPr/>
        <p:txBody>
          <a:bodyPr>
            <a:normAutofit/>
          </a:bodyPr>
          <a:p>
            <a:r>
              <a:rPr dirty="0" sz="2000" lang="en-US"/>
              <a:t>Author: Kumar </a:t>
            </a:r>
          </a:p>
          <a:p>
            <a:r>
              <a:rPr dirty="0" sz="2000" lang="en-US"/>
              <a:t>Dated: </a:t>
            </a:r>
            <a:r>
              <a:rPr dirty="0" sz="2000" lang="en-US"/>
              <a:t>2022.</a:t>
            </a:r>
            <a:endParaRPr altLang="en-US" lang="zh-CN"/>
          </a:p>
          <a:p>
            <a:r>
              <a:rPr dirty="0" sz="2000" lang="en-US"/>
              <a:t>Title:  Working Analysis of Multistage Cloud Security Algorithms.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1" name="Title 1"/>
          <p:cNvSpPr>
            <a:spLocks noGrp="1"/>
          </p:cNvSpPr>
          <p:nvPr>
            <p:ph type="title"/>
          </p:nvPr>
        </p:nvSpPr>
        <p:spPr/>
        <p:txBody>
          <a:bodyPr/>
          <a:p>
            <a:r>
              <a:rPr dirty="0" lang="en-US"/>
              <a:t>What is cloud security?</a:t>
            </a:r>
            <a:endParaRPr dirty="0" lang="en-PK"/>
          </a:p>
        </p:txBody>
      </p:sp>
      <p:sp>
        <p:nvSpPr>
          <p:cNvPr id="1048612" name="Content Placeholder 2"/>
          <p:cNvSpPr>
            <a:spLocks noGrp="1"/>
          </p:cNvSpPr>
          <p:nvPr>
            <p:ph idx="1"/>
          </p:nvPr>
        </p:nvSpPr>
        <p:spPr/>
        <p:txBody>
          <a:bodyPr/>
          <a:p>
            <a:pPr indent="0" marL="36900">
              <a:buNone/>
            </a:pPr>
            <a:r>
              <a:rPr dirty="0" sz="2000" lang="en-US"/>
              <a:t>Cloud security is the set of strategies and practices for protecting data and applications that are hosted in the cloud.</a:t>
            </a:r>
          </a:p>
          <a:p>
            <a:pPr indent="0" marL="36900">
              <a:buNone/>
            </a:pPr>
            <a:endParaRPr dirty="0" lang="en-US"/>
          </a:p>
          <a:p>
            <a:pPr indent="0" marL="36900">
              <a:buNone/>
            </a:pPr>
            <a:endParaRPr dirty="0" lang="en-US"/>
          </a:p>
          <a:p>
            <a:pPr indent="0" marL="36900">
              <a:buNone/>
            </a:pPr>
            <a:endParaRPr dirty="0" lang="en-US"/>
          </a:p>
          <a:p>
            <a:pPr indent="0" marL="36900">
              <a:buNone/>
            </a:pPr>
            <a:endParaRPr dirty="0" lang="en-PK"/>
          </a:p>
        </p:txBody>
      </p:sp>
      <p:pic>
        <p:nvPicPr>
          <p:cNvPr id="2097155" name="Picture 4"/>
          <p:cNvPicPr>
            <a:picLocks noChangeAspect="1"/>
          </p:cNvPicPr>
          <p:nvPr/>
        </p:nvPicPr>
        <p:blipFill>
          <a:blip xmlns:r="http://schemas.openxmlformats.org/officeDocument/2006/relationships" r:embed="rId1"/>
          <a:srcRect/>
          <a:stretch>
            <a:fillRect/>
          </a:stretch>
        </p:blipFill>
        <p:spPr>
          <a:xfrm>
            <a:off x="3840479" y="3632762"/>
            <a:ext cx="4678679" cy="2935678"/>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89" name="Title 1"/>
          <p:cNvSpPr>
            <a:spLocks noGrp="1"/>
          </p:cNvSpPr>
          <p:nvPr>
            <p:ph type="title"/>
          </p:nvPr>
        </p:nvSpPr>
        <p:spPr/>
        <p:txBody>
          <a:bodyPr/>
          <a:p>
            <a:r>
              <a:rPr dirty="0" lang="en-US"/>
              <a:t>Abstract</a:t>
            </a:r>
            <a:endParaRPr dirty="0" lang="en-PK"/>
          </a:p>
        </p:txBody>
      </p:sp>
      <p:sp>
        <p:nvSpPr>
          <p:cNvPr id="1048590" name="Content Placeholder 2"/>
          <p:cNvSpPr>
            <a:spLocks noGrp="1"/>
          </p:cNvSpPr>
          <p:nvPr>
            <p:ph idx="1"/>
          </p:nvPr>
        </p:nvSpPr>
        <p:spPr/>
        <p:txBody>
          <a:bodyPr/>
          <a:p>
            <a:pPr indent="0" marL="0">
              <a:buNone/>
            </a:pPr>
            <a:r>
              <a:rPr dirty="0" lang="en-US"/>
              <a:t>The greatest favorable position of cloud is that one can work online in the cloud, whenever the term online comes it automatically concerns about data security. In cloud storage we require security for the data so we will encrypt our data into cipher text before uploading and whenever we want access just decrypt cipher text with security policies. In this paper we are analyzing the symmetric encryption algorithm with asymmetric algorithm like DES, RSA and AES, IDEA, Blowfish etc. to provide security to cloud data from attackers</a:t>
            </a:r>
            <a:endParaRPr dirty="0" lang="en-PK"/>
          </a:p>
          <a:p>
            <a:endParaRPr dirty="0" lang="en-PK"/>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3" name="Title 1"/>
          <p:cNvSpPr>
            <a:spLocks noGrp="1"/>
          </p:cNvSpPr>
          <p:nvPr>
            <p:ph type="title"/>
          </p:nvPr>
        </p:nvSpPr>
        <p:spPr/>
        <p:txBody>
          <a:bodyPr/>
          <a:p>
            <a:r>
              <a:rPr dirty="0" lang="en-US"/>
              <a:t>Reference</a:t>
            </a:r>
            <a:endParaRPr dirty="0" lang="en-PK"/>
          </a:p>
        </p:txBody>
      </p:sp>
      <p:sp>
        <p:nvSpPr>
          <p:cNvPr id="1048594" name="Content Placeholder 2"/>
          <p:cNvSpPr>
            <a:spLocks noGrp="1"/>
          </p:cNvSpPr>
          <p:nvPr>
            <p:ph idx="1"/>
          </p:nvPr>
        </p:nvSpPr>
        <p:spPr/>
        <p:txBody>
          <a:bodyPr>
            <a:normAutofit fontScale="94444" lnSpcReduction="10000"/>
          </a:bodyPr>
          <a:p>
            <a:r>
              <a:rPr dirty="0" lang="en-US">
                <a:hlinkClick r:id="rId1"/>
              </a:rPr>
              <a:t>https://www.cloudflare.com/learning/cloud/what-is-cloud-security/</a:t>
            </a:r>
          </a:p>
          <a:p>
            <a:r>
              <a:rPr dirty="0" lang="en-US">
                <a:hlinkClick r:id="rId1"/>
              </a:rPr>
              <a:t>https://www.ibm.com/topics/cloud-security</a:t>
            </a:r>
          </a:p>
          <a:p>
            <a:r>
              <a:rPr dirty="0" lang="en-US">
                <a:hlinkClick r:id="rId1"/>
              </a:rPr>
              <a:t>https://www.avast.com/c-b-what-is-cloud-security</a:t>
            </a:r>
          </a:p>
          <a:p>
            <a:r>
              <a:rPr dirty="0" lang="en-US">
                <a:hlinkClick r:id="rId2"/>
              </a:rPr>
              <a:t>https://subscription.packtpub.com/book/cloud-and-networking/9781838989583/2/ch02lvl1sec06/types-of-controls</a:t>
            </a:r>
            <a:endParaRPr dirty="0" lang="en-US"/>
          </a:p>
          <a:p>
            <a:r>
              <a:rPr dirty="0" lang="en-US">
                <a:hlinkClick r:id="rId3"/>
              </a:rPr>
              <a:t>https://www.techopedia.com/definition/29367/cloud-security-control</a:t>
            </a:r>
            <a:endParaRPr dirty="0" lang="en-US"/>
          </a:p>
          <a:p>
            <a:r>
              <a:rPr dirty="0" lang="en-US">
                <a:hlinkClick r:id="rId4"/>
              </a:rPr>
              <a:t>https://www.geeksforgeeks.org/cloud-computing-security/</a:t>
            </a:r>
            <a:endParaRPr dirty="0" lang="en-US"/>
          </a:p>
          <a:p>
            <a:r>
              <a:rPr dirty="0" lang="en-US">
                <a:hlinkClick r:id="rId5"/>
              </a:rPr>
              <a:t>https://en.wikipedia.org/wiki/Cloud_computing_security</a:t>
            </a:r>
            <a:endParaRPr dirty="0" lang="en-US"/>
          </a:p>
          <a:p>
            <a:endParaRPr dirty="0" lang="en-US"/>
          </a:p>
          <a:p>
            <a:r>
              <a:rPr dirty="0" lang="en-US"/>
              <a:t>And some other sites also used </a:t>
            </a:r>
          </a:p>
          <a:p>
            <a:pPr indent="0" marL="0">
              <a:buNone/>
            </a:pPr>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53" name="Content Placeholder 4"/>
          <p:cNvPicPr>
            <a:picLocks noChangeAspect="1" noGrp="1"/>
          </p:cNvPicPr>
          <p:nvPr>
            <p:ph idx="1"/>
          </p:nvPr>
        </p:nvPicPr>
        <p:blipFill>
          <a:blip xmlns:r="http://schemas.openxmlformats.org/officeDocument/2006/relationships" r:embed="rId1"/>
          <a:stretch>
            <a:fillRect/>
          </a:stretch>
        </p:blipFill>
        <p:spPr>
          <a:xfrm>
            <a:off x="-2" y="-32838"/>
            <a:ext cx="12192002" cy="6862716"/>
          </a:xfrm>
        </p:spPr>
      </p:pic>
      <p:sp>
        <p:nvSpPr>
          <p:cNvPr id="1048597" name="Title 1"/>
          <p:cNvSpPr>
            <a:spLocks noGrp="1"/>
          </p:cNvSpPr>
          <p:nvPr>
            <p:ph type="title"/>
          </p:nvPr>
        </p:nvSpPr>
        <p:spPr/>
        <p:txBody>
          <a:bodyPr/>
          <a:p>
            <a:r>
              <a:rPr dirty="0" lang="en-US"/>
              <a:t>Any Question!</a:t>
            </a:r>
            <a:endParaRPr dirty="0" lang="en-PK"/>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Title 1"/>
          <p:cNvSpPr>
            <a:spLocks noGrp="1"/>
          </p:cNvSpPr>
          <p:nvPr>
            <p:ph type="title"/>
          </p:nvPr>
        </p:nvSpPr>
        <p:spPr/>
        <p:txBody>
          <a:bodyPr/>
          <a:p>
            <a:r>
              <a:rPr dirty="0" lang="en-US"/>
              <a:t>Main cloud security risks | Why?</a:t>
            </a:r>
            <a:endParaRPr dirty="0" lang="en-PK"/>
          </a:p>
        </p:txBody>
      </p:sp>
      <p:sp>
        <p:nvSpPr>
          <p:cNvPr id="1048617" name="Content Placeholder 2"/>
          <p:cNvSpPr>
            <a:spLocks noGrp="1"/>
          </p:cNvSpPr>
          <p:nvPr>
            <p:ph idx="1"/>
          </p:nvPr>
        </p:nvSpPr>
        <p:spPr/>
        <p:txBody>
          <a:bodyPr/>
          <a:p>
            <a:r>
              <a:rPr dirty="0" lang="en-US"/>
              <a:t>	Data is exposed or leaked</a:t>
            </a:r>
          </a:p>
          <a:p>
            <a:r>
              <a:rPr dirty="0" lang="en-US"/>
              <a:t>	An </a:t>
            </a:r>
            <a:r>
              <a:rPr b="1" dirty="0" lang="en-US"/>
              <a:t>unauthorized user</a:t>
            </a:r>
            <a:r>
              <a:rPr dirty="0" lang="en-US"/>
              <a:t> from outside the organization has </a:t>
            </a:r>
            <a:r>
              <a:rPr b="1" dirty="0" lang="en-US"/>
              <a:t>access</a:t>
            </a:r>
            <a:r>
              <a:rPr dirty="0" lang="en-US"/>
              <a:t> to internal data</a:t>
            </a:r>
          </a:p>
          <a:p>
            <a:r>
              <a:rPr dirty="0" lang="en-US"/>
              <a:t>	An internal, authorized user has too much access to internal data</a:t>
            </a:r>
          </a:p>
          <a:p>
            <a:r>
              <a:rPr dirty="0" lang="en-US"/>
              <a:t>	A malicious attack, such as a DDoS attack or a malware infection, destroys cloud infrastructure</a:t>
            </a:r>
          </a:p>
          <a:p>
            <a:endParaRPr dirty="0" lang="en-PK"/>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8" name="Title 1"/>
          <p:cNvSpPr>
            <a:spLocks noGrp="1"/>
          </p:cNvSpPr>
          <p:nvPr>
            <p:ph type="title"/>
          </p:nvPr>
        </p:nvSpPr>
        <p:spPr/>
        <p:txBody>
          <a:bodyPr/>
          <a:p>
            <a:r>
              <a:rPr dirty="0" lang="en-US"/>
              <a:t>Goal</a:t>
            </a:r>
            <a:endParaRPr dirty="0" lang="en-PK"/>
          </a:p>
        </p:txBody>
      </p:sp>
      <p:sp>
        <p:nvSpPr>
          <p:cNvPr id="1048619" name="Content Placeholder 2"/>
          <p:cNvSpPr>
            <a:spLocks noGrp="1"/>
          </p:cNvSpPr>
          <p:nvPr>
            <p:ph idx="1"/>
          </p:nvPr>
        </p:nvSpPr>
        <p:spPr/>
        <p:txBody>
          <a:bodyPr/>
          <a:p>
            <a:r>
              <a:rPr dirty="0" lang="en-US"/>
              <a:t>The goal of a cloud security strategy is to protect data and staying operational in the face of an attack.</a:t>
            </a:r>
          </a:p>
          <a:p>
            <a:endParaRPr dirty="0" lang="en-US"/>
          </a:p>
          <a:p>
            <a:endParaRPr dirty="0" lang="en-US"/>
          </a:p>
          <a:p>
            <a:endParaRPr dirty="0" lang="en-US"/>
          </a:p>
          <a:p>
            <a:endParaRPr dirty="0" lang="en-US"/>
          </a:p>
          <a:p>
            <a:endParaRPr dirty="0" lang="en-US"/>
          </a:p>
        </p:txBody>
      </p:sp>
      <p:pic>
        <p:nvPicPr>
          <p:cNvPr id="2097156" name="Picture 4"/>
          <p:cNvPicPr>
            <a:picLocks noChangeAspect="1"/>
          </p:cNvPicPr>
          <p:nvPr/>
        </p:nvPicPr>
        <p:blipFill rotWithShape="1">
          <a:blip xmlns:r="http://schemas.openxmlformats.org/officeDocument/2006/relationships" r:embed="rId1"/>
          <a:srcRect l="988" t="3817"/>
          <a:stretch>
            <a:fillRect/>
          </a:stretch>
        </p:blipFill>
        <p:spPr>
          <a:xfrm>
            <a:off x="4539455" y="3654567"/>
            <a:ext cx="3113088" cy="302412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0" name="Title 1"/>
          <p:cNvSpPr>
            <a:spLocks noGrp="1"/>
          </p:cNvSpPr>
          <p:nvPr>
            <p:ph type="title"/>
          </p:nvPr>
        </p:nvSpPr>
        <p:spPr/>
        <p:txBody>
          <a:bodyPr/>
          <a:p>
            <a:r>
              <a:rPr dirty="0" lang="en-US"/>
              <a:t>Cloud Computing Security Controls </a:t>
            </a:r>
            <a:endParaRPr dirty="0" lang="en-PK"/>
          </a:p>
        </p:txBody>
      </p:sp>
      <p:sp>
        <p:nvSpPr>
          <p:cNvPr id="1048621" name="Content Placeholder 2"/>
          <p:cNvSpPr>
            <a:spLocks noGrp="1"/>
          </p:cNvSpPr>
          <p:nvPr>
            <p:ph idx="1"/>
          </p:nvPr>
        </p:nvSpPr>
        <p:spPr>
          <a:xfrm>
            <a:off x="549802" y="2410760"/>
            <a:ext cx="10610124" cy="3585198"/>
          </a:xfrm>
        </p:spPr>
        <p:txBody>
          <a:bodyPr/>
          <a:p>
            <a:pPr indent="0" marL="36900">
              <a:buNone/>
            </a:pPr>
            <a:r>
              <a:rPr dirty="0" lang="en-US"/>
              <a:t>Consists of the all measures, practices and guidelines that must be implemented to protect a cloud computing environment.</a:t>
            </a:r>
          </a:p>
          <a:p>
            <a:pPr marL="379800">
              <a:buFont typeface="+mj-lt"/>
              <a:buAutoNum type="arabicPeriod"/>
            </a:pPr>
            <a:r>
              <a:rPr dirty="0" lang="en-US"/>
              <a:t>Preventive Controls </a:t>
            </a:r>
          </a:p>
          <a:p>
            <a:pPr marL="379800">
              <a:buFont typeface="+mj-lt"/>
              <a:buAutoNum type="arabicPeriod"/>
            </a:pPr>
            <a:r>
              <a:rPr dirty="0" lang="en-US"/>
              <a:t>Detective Controls </a:t>
            </a:r>
          </a:p>
          <a:p>
            <a:pPr marL="379800">
              <a:buFont typeface="+mj-lt"/>
              <a:buAutoNum type="arabicPeriod"/>
            </a:pPr>
            <a:r>
              <a:rPr dirty="0" lang="en-US"/>
              <a:t>Deterrent Controls</a:t>
            </a:r>
          </a:p>
          <a:p>
            <a:pPr marL="379800">
              <a:buFont typeface="+mj-lt"/>
              <a:buAutoNum type="arabicPeriod"/>
            </a:pPr>
            <a:r>
              <a:rPr dirty="0" lang="en-US"/>
              <a:t>Corrective Controls </a:t>
            </a:r>
          </a:p>
          <a:p>
            <a:pPr marL="379800">
              <a:buFont typeface="+mj-lt"/>
              <a:buAutoNum type="arabicPeriod"/>
            </a:pPr>
            <a:endParaRPr dirty="0" lang="en-US"/>
          </a:p>
          <a:p>
            <a:pPr marL="379800">
              <a:buFont typeface="+mj-lt"/>
              <a:buAutoNum type="arabicPeriod"/>
            </a:pPr>
            <a:endParaRPr dirty="0" lang="en-PK"/>
          </a:p>
        </p:txBody>
      </p:sp>
      <p:pic>
        <p:nvPicPr>
          <p:cNvPr id="2097157" name="Picture 2"/>
          <p:cNvPicPr>
            <a:picLocks noChangeAspect="1" noChangeArrowheads="1"/>
          </p:cNvPicPr>
          <p:nvPr/>
        </p:nvPicPr>
        <p:blipFill>
          <a:blip xmlns:r="http://schemas.openxmlformats.org/officeDocument/2006/relationships" r:embed="rId1"/>
          <a:srcRect/>
          <a:stretch>
            <a:fillRect/>
          </a:stretch>
        </p:blipFill>
        <p:spPr bwMode="auto">
          <a:xfrm>
            <a:off x="5669280" y="3443428"/>
            <a:ext cx="5374006" cy="3170732"/>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5" name="Title 1"/>
          <p:cNvSpPr>
            <a:spLocks noGrp="1"/>
          </p:cNvSpPr>
          <p:nvPr>
            <p:ph type="title"/>
          </p:nvPr>
        </p:nvSpPr>
        <p:spPr/>
        <p:txBody>
          <a:bodyPr/>
          <a:p>
            <a:r>
              <a:rPr dirty="0" sz="3600" lang="en-US"/>
              <a:t>Cloud Computing Security Controls (Cont.)</a:t>
            </a:r>
            <a:endParaRPr dirty="0" sz="3600" lang="en-PK"/>
          </a:p>
        </p:txBody>
      </p:sp>
      <p:sp>
        <p:nvSpPr>
          <p:cNvPr id="1048626" name="Content Placeholder 2"/>
          <p:cNvSpPr>
            <a:spLocks noGrp="1"/>
          </p:cNvSpPr>
          <p:nvPr>
            <p:ph idx="1"/>
          </p:nvPr>
        </p:nvSpPr>
        <p:spPr/>
        <p:txBody>
          <a:bodyPr/>
          <a:p>
            <a:pPr indent="-457200" marL="457200">
              <a:buAutoNum type="arabicPeriod"/>
            </a:pPr>
            <a:r>
              <a:rPr dirty="0" sz="2000" lang="en-US">
                <a:solidFill>
                  <a:schemeClr val="accent1"/>
                </a:solidFill>
              </a:rPr>
              <a:t>Preventive Controls </a:t>
            </a:r>
            <a:r>
              <a:rPr dirty="0" lang="en-US"/>
              <a:t>:  Preventive controls prevent a malicious action from occurring.</a:t>
            </a:r>
          </a:p>
          <a:p>
            <a:r>
              <a:rPr dirty="0" lang="en-US"/>
              <a:t> make the system resilient to attacks by eliminating vulnerabilities in it.</a:t>
            </a:r>
          </a:p>
          <a:p>
            <a:r>
              <a:rPr dirty="0" lang="en-US"/>
              <a:t>E.g. Data Encryption, Firewalls, etc.</a:t>
            </a:r>
          </a:p>
          <a:p>
            <a:pPr indent="0" marL="0">
              <a:buNone/>
            </a:pPr>
            <a:endParaRPr dirty="0" lang="en-US"/>
          </a:p>
          <a:p>
            <a:pPr indent="0" marL="0">
              <a:buNone/>
            </a:pPr>
            <a:r>
              <a:rPr dirty="0" lang="en-US">
                <a:solidFill>
                  <a:schemeClr val="accent1"/>
                </a:solidFill>
              </a:rPr>
              <a:t>2.   </a:t>
            </a:r>
            <a:r>
              <a:rPr dirty="0" sz="2000" lang="en-US">
                <a:solidFill>
                  <a:schemeClr val="accent1"/>
                </a:solidFill>
              </a:rPr>
              <a:t>Deterrent Controls </a:t>
            </a:r>
            <a:r>
              <a:rPr dirty="0" lang="en-US"/>
              <a:t>:  Don’t protect the cloud architecture, purpose of a deterrent control is to give a warning signal to stop a threat event.</a:t>
            </a:r>
          </a:p>
          <a:p>
            <a:r>
              <a:rPr dirty="0" lang="en-US"/>
              <a:t>CCTV cameras, Alarm, Lights</a:t>
            </a:r>
          </a:p>
          <a:p>
            <a:r>
              <a:rPr dirty="0" lang="en-US"/>
              <a:t>E.g.  A log aggregation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0" name="Title 1"/>
          <p:cNvSpPr>
            <a:spLocks noGrp="1"/>
          </p:cNvSpPr>
          <p:nvPr>
            <p:ph type="title"/>
          </p:nvPr>
        </p:nvSpPr>
        <p:spPr/>
        <p:txBody>
          <a:bodyPr/>
          <a:p>
            <a:r>
              <a:rPr dirty="0" sz="3600" lang="en-US"/>
              <a:t>Cloud Computing Security Controls (Cont.)</a:t>
            </a:r>
            <a:endParaRPr dirty="0" sz="3600" lang="en-PK"/>
          </a:p>
        </p:txBody>
      </p:sp>
      <p:sp>
        <p:nvSpPr>
          <p:cNvPr id="1048631" name="Content Placeholder 2"/>
          <p:cNvSpPr>
            <a:spLocks noGrp="1"/>
          </p:cNvSpPr>
          <p:nvPr>
            <p:ph idx="1"/>
          </p:nvPr>
        </p:nvSpPr>
        <p:spPr/>
        <p:txBody>
          <a:bodyPr>
            <a:normAutofit/>
          </a:bodyPr>
          <a:p>
            <a:pPr algn="l" eaLnBrk="1" hangingPunct="1" indent="0" latinLnBrk="0" marL="0" rtl="0">
              <a:spcBef>
                <a:spcPts val="432"/>
              </a:spcBef>
              <a:spcAft>
                <a:spcPts val="600"/>
              </a:spcAft>
              <a:buNone/>
            </a:pPr>
            <a:r>
              <a:rPr dirty="0" lang="en-US">
                <a:solidFill>
                  <a:srgbClr val="00C6BB"/>
                </a:solidFill>
                <a:latin typeface="Century Gothic" panose="020B0502020202020204" pitchFamily="34" charset="0"/>
              </a:rPr>
              <a:t>3.  </a:t>
            </a:r>
            <a:r>
              <a:rPr dirty="0" sz="1800" kern="1200" lang="en-US">
                <a:solidFill>
                  <a:srgbClr val="00C6BB"/>
                </a:solidFill>
                <a:effectLst/>
                <a:latin typeface="Century Gothic" panose="020B0502020202020204" pitchFamily="34" charset="0"/>
                <a:ea typeface="+mn-ea"/>
                <a:cs typeface="+mn-cs"/>
              </a:rPr>
              <a:t>Detective Controls :   </a:t>
            </a:r>
            <a:r>
              <a:rPr dirty="0" sz="1800" kern="1200" lang="en-US">
                <a:solidFill>
                  <a:srgbClr val="FFFFFF"/>
                </a:solidFill>
                <a:effectLst/>
                <a:latin typeface="Century Gothic" panose="020B0502020202020204" pitchFamily="34" charset="0"/>
                <a:ea typeface="+mn-ea"/>
                <a:cs typeface="+mn-cs"/>
              </a:rPr>
              <a:t>It detect and reacts to security threats and control. </a:t>
            </a:r>
            <a:endParaRPr dirty="0" lang="en-PK">
              <a:effectLst/>
            </a:endParaRPr>
          </a:p>
          <a:p>
            <a:pPr algn="l" eaLnBrk="1" hangingPunct="1" indent="-347472" latinLnBrk="0" marL="347472" rtl="0">
              <a:spcBef>
                <a:spcPts val="432"/>
              </a:spcBef>
              <a:spcAft>
                <a:spcPts val="600"/>
              </a:spcAft>
            </a:pPr>
            <a:r>
              <a:rPr dirty="0" sz="1800" kern="1200" lang="en-US">
                <a:solidFill>
                  <a:srgbClr val="FFFFFF"/>
                </a:solidFill>
                <a:effectLst/>
                <a:latin typeface="Century Gothic" panose="020B0502020202020204" pitchFamily="34" charset="0"/>
                <a:ea typeface="+mn-ea"/>
                <a:cs typeface="+mn-cs"/>
              </a:rPr>
              <a:t>E.g. Intrusion detection software and network security monitoring tools.</a:t>
            </a:r>
            <a:endParaRPr dirty="0" lang="en-PK">
              <a:effectLst/>
            </a:endParaRPr>
          </a:p>
          <a:p>
            <a:pPr indent="0" marL="0">
              <a:buNone/>
            </a:pPr>
            <a:endParaRPr dirty="0" lang="en-US"/>
          </a:p>
          <a:p>
            <a:pPr>
              <a:buAutoNum type="arabicPeriod" startAt="4"/>
            </a:pPr>
            <a:r>
              <a:rPr dirty="0" lang="en-US">
                <a:solidFill>
                  <a:schemeClr val="accent1"/>
                </a:solidFill>
              </a:rPr>
              <a:t>Corrective Controls : </a:t>
            </a:r>
            <a:r>
              <a:rPr dirty="0" lang="en-US"/>
              <a:t>Corrective controls are designed to minimize the impact of the attack. </a:t>
            </a:r>
          </a:p>
          <a:p>
            <a:r>
              <a:rPr dirty="0" lang="en-US"/>
              <a:t>E.g. Disaster recovery planning, Incident response planning, Backup procedures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35" name="Title 1"/>
          <p:cNvSpPr>
            <a:spLocks noGrp="1"/>
          </p:cNvSpPr>
          <p:nvPr>
            <p:ph type="title"/>
          </p:nvPr>
        </p:nvSpPr>
        <p:spPr/>
        <p:txBody>
          <a:bodyPr/>
          <a:p>
            <a:r>
              <a:rPr dirty="0" lang="en-US"/>
              <a:t>Key Technologies for Cloud Security</a:t>
            </a:r>
            <a:endParaRPr dirty="0" lang="en-PK"/>
          </a:p>
        </p:txBody>
      </p:sp>
      <p:sp>
        <p:nvSpPr>
          <p:cNvPr id="1048636" name="Content Placeholder 2"/>
          <p:cNvSpPr>
            <a:spLocks noGrp="1"/>
          </p:cNvSpPr>
          <p:nvPr>
            <p:ph idx="1"/>
          </p:nvPr>
        </p:nvSpPr>
        <p:spPr/>
        <p:txBody>
          <a:bodyPr/>
          <a:p>
            <a:pPr indent="0" marL="0">
              <a:buNone/>
            </a:pPr>
            <a:r>
              <a:rPr dirty="0" lang="en-US"/>
              <a:t>		</a:t>
            </a:r>
            <a:endParaRPr dirty="0" lang="en-PK"/>
          </a:p>
        </p:txBody>
      </p:sp>
      <p:pic>
        <p:nvPicPr>
          <p:cNvPr id="2097158" name="Picture 4"/>
          <p:cNvPicPr>
            <a:picLocks noChangeAspect="1"/>
          </p:cNvPicPr>
          <p:nvPr/>
        </p:nvPicPr>
        <p:blipFill>
          <a:blip xmlns:r="http://schemas.openxmlformats.org/officeDocument/2006/relationships" r:embed="rId1"/>
          <a:stretch>
            <a:fillRect/>
          </a:stretch>
        </p:blipFill>
        <p:spPr>
          <a:xfrm>
            <a:off x="1493518" y="2305388"/>
            <a:ext cx="9204962" cy="418963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37" name="Title 1"/>
          <p:cNvSpPr>
            <a:spLocks noGrp="1"/>
          </p:cNvSpPr>
          <p:nvPr>
            <p:ph type="title"/>
          </p:nvPr>
        </p:nvSpPr>
        <p:spPr/>
        <p:txBody>
          <a:bodyPr/>
          <a:p>
            <a:r>
              <a:rPr dirty="0" lang="en-US"/>
              <a:t>1. Encryption:</a:t>
            </a:r>
            <a:endParaRPr dirty="0" lang="en-PK"/>
          </a:p>
        </p:txBody>
      </p:sp>
      <p:sp>
        <p:nvSpPr>
          <p:cNvPr id="1048638" name="Content Placeholder 2"/>
          <p:cNvSpPr>
            <a:spLocks noGrp="1"/>
          </p:cNvSpPr>
          <p:nvPr>
            <p:ph idx="1"/>
          </p:nvPr>
        </p:nvSpPr>
        <p:spPr/>
        <p:txBody>
          <a:bodyPr/>
          <a:p>
            <a:pPr indent="0" marL="0">
              <a:buNone/>
            </a:pPr>
            <a:r>
              <a:rPr dirty="0" lang="en-US"/>
              <a:t>Encryption is a way of converting data into non-readable format (i.e. cipher text) that only authorized parties can understand.</a:t>
            </a:r>
          </a:p>
          <a:p>
            <a:pPr indent="0" marL="0">
              <a:buNone/>
            </a:pPr>
            <a:endParaRPr dirty="0" lang="en-US"/>
          </a:p>
          <a:p>
            <a:pPr indent="0" marL="0">
              <a:buNone/>
            </a:pPr>
            <a:r>
              <a:rPr dirty="0" lang="en-US"/>
              <a:t> </a:t>
            </a:r>
          </a:p>
          <a:p>
            <a:pPr indent="0" marL="0">
              <a:buNone/>
            </a:pPr>
            <a:endParaRPr dirty="0" lang="en-US"/>
          </a:p>
          <a:p>
            <a:pPr indent="0" marL="0">
              <a:buNone/>
            </a:pPr>
            <a:endParaRPr dirty="0" lang="en-US"/>
          </a:p>
          <a:p>
            <a:pPr indent="0" marL="0">
              <a:buNone/>
            </a:pPr>
            <a:endParaRPr dirty="0" lang="en-US"/>
          </a:p>
          <a:p>
            <a:pPr indent="0" marL="0">
              <a:buNone/>
            </a:pPr>
            <a:endParaRPr dirty="0" lang="en-US"/>
          </a:p>
          <a:p>
            <a:pPr indent="0" marL="0">
              <a:buNone/>
            </a:pPr>
            <a:endParaRPr dirty="0" lang="en-US"/>
          </a:p>
        </p:txBody>
      </p:sp>
      <p:pic>
        <p:nvPicPr>
          <p:cNvPr id="2097159" name="Picture 4"/>
          <p:cNvPicPr>
            <a:picLocks noChangeAspect="1"/>
          </p:cNvPicPr>
          <p:nvPr/>
        </p:nvPicPr>
        <p:blipFill>
          <a:blip xmlns:r="http://schemas.openxmlformats.org/officeDocument/2006/relationships" r:embed="rId1"/>
          <a:stretch>
            <a:fillRect/>
          </a:stretch>
        </p:blipFill>
        <p:spPr>
          <a:xfrm>
            <a:off x="2541270" y="3108717"/>
            <a:ext cx="7109459" cy="355473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Jahanzaib Babar</dc:creator>
  <cp:lastModifiedBy>Jahanzaib Babar</cp:lastModifiedBy>
  <dcterms:created xsi:type="dcterms:W3CDTF">2022-05-14T09:50:34Z</dcterms:created>
  <dcterms:modified xsi:type="dcterms:W3CDTF">2022-06-02T08:39:41Z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47d852bf00d14c9884e9115551930cb9</vt:lpwstr>
  </property>
</Properties>
</file>