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992C7D-4992-4092-A940-4613DA266B21}" v="883" dt="2022-05-14T17:51:08.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xml" Id="rId3" /><Relationship Type="http://schemas.openxmlformats.org/officeDocument/2006/relationships/theme" Target="theme/theme1.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viewProps" Target="viewProps.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microsoft.com/office/2015/10/relationships/revisionInfo" Target="revisionInfo.xml" Id="rId24"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9.xml" Id="rId10" /><Relationship Type="http://schemas.openxmlformats.org/officeDocument/2006/relationships/presProps" Target="presProps.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tableStyles" Target="tableStyles.xml" Id="rId22"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5/14/2022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89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5/14/2022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2886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5/14/2022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7861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5/14/2022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6913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5/14/2022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9874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5/14/2022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7571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5/14/2022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0007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5/14/2022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04826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5/14/2022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2920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5/14/2022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44589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5/14/2022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414045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5/14/2022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88392589"/>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39" r:id="rId6"/>
    <p:sldLayoutId id="2147483735" r:id="rId7"/>
    <p:sldLayoutId id="2147483736" r:id="rId8"/>
    <p:sldLayoutId id="2147483737" r:id="rId9"/>
    <p:sldLayoutId id="2147483738" r:id="rId10"/>
    <p:sldLayoutId id="214748374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hebluediamondgallery.com/wooden-tile/b/big-data.html"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s://www.guru99.com/what-is-dbm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uru99.com/difference-web-application-website.html" TargetMode="External"/><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5882C1C4-D961-459C-91C5-334ABD6E6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16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A7B8B125-A98E-403C-9A7F-494FF789C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8" descr="Calendar&#10;&#10;Description automatically generated">
            <a:extLst>
              <a:ext uri="{FF2B5EF4-FFF2-40B4-BE49-F238E27FC236}">
                <a16:creationId xmlns:a16="http://schemas.microsoft.com/office/drawing/2014/main" id="{A5E3861B-FD53-ABF8-D84C-3EF3299A5087}"/>
              </a:ext>
            </a:extLst>
          </p:cNvPr>
          <p:cNvPicPr>
            <a:picLocks noChangeAspect="1"/>
          </p:cNvPicPr>
          <p:nvPr/>
        </p:nvPicPr>
        <p:blipFill rotWithShape="1">
          <a:blip r:embed="rId2">
            <a:alphaModFix amt="60000"/>
            <a:extLst>
              <a:ext uri="{837473B0-CC2E-450A-ABE3-18F120FF3D39}">
                <a1611:picAttrSrcUrl xmlns:a1611="http://schemas.microsoft.com/office/drawing/2016/11/main" r:id="rId3"/>
              </a:ext>
            </a:extLst>
          </a:blip>
          <a:srcRect l="8237" r="24859"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p:cNvSpPr>
            <a:spLocks noGrp="1"/>
          </p:cNvSpPr>
          <p:nvPr>
            <p:ph type="ctrTitle"/>
          </p:nvPr>
        </p:nvSpPr>
        <p:spPr>
          <a:xfrm>
            <a:off x="1146514" y="1061686"/>
            <a:ext cx="6891725" cy="1613824"/>
          </a:xfrm>
        </p:spPr>
        <p:txBody>
          <a:bodyPr anchor="t">
            <a:normAutofit/>
          </a:bodyPr>
          <a:lstStyle/>
          <a:p>
            <a:r>
              <a:rPr lang="en-US" sz="6600"/>
              <a:t>Big Data</a:t>
            </a:r>
          </a:p>
        </p:txBody>
      </p:sp>
      <p:sp>
        <p:nvSpPr>
          <p:cNvPr id="3" name="Subtitle 2"/>
          <p:cNvSpPr>
            <a:spLocks noGrp="1"/>
          </p:cNvSpPr>
          <p:nvPr>
            <p:ph type="subTitle" idx="1"/>
          </p:nvPr>
        </p:nvSpPr>
        <p:spPr>
          <a:xfrm>
            <a:off x="1143000" y="5367532"/>
            <a:ext cx="5546330" cy="1293712"/>
          </a:xfrm>
        </p:spPr>
        <p:txBody>
          <a:bodyPr anchor="t">
            <a:normAutofit/>
          </a:bodyPr>
          <a:lstStyle/>
          <a:p>
            <a:r>
              <a:rPr lang="en-US" dirty="0"/>
              <a:t>Ahmad Raza 2017-ag-7297</a:t>
            </a:r>
          </a:p>
          <a:p>
            <a:r>
              <a:rPr lang="en-US" dirty="0"/>
              <a:t>Umer Munir 2017-ag-7217</a:t>
            </a:r>
          </a:p>
          <a:p>
            <a:r>
              <a:rPr lang="en-US" dirty="0"/>
              <a:t>Hassan Khalid 2019-ag-608</a:t>
            </a:r>
          </a:p>
        </p:txBody>
      </p:sp>
      <p:cxnSp>
        <p:nvCxnSpPr>
          <p:cNvPr id="64" name="Straight Connector 63">
            <a:extLst>
              <a:ext uri="{FF2B5EF4-FFF2-40B4-BE49-F238E27FC236}">
                <a16:creationId xmlns:a16="http://schemas.microsoft.com/office/drawing/2014/main" id="{20B1C5DD-CB08-4407-9D12-CC2C42B047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7698D11-2BA2-2E6D-3F26-DF01B864849E}"/>
              </a:ext>
            </a:extLst>
          </p:cNvPr>
          <p:cNvSpPr txBox="1"/>
          <p:nvPr/>
        </p:nvSpPr>
        <p:spPr>
          <a:xfrm>
            <a:off x="9660537" y="6657945"/>
            <a:ext cx="2531463"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55C4-82DD-02CA-A302-AB96E03308A5}"/>
              </a:ext>
            </a:extLst>
          </p:cNvPr>
          <p:cNvSpPr>
            <a:spLocks noGrp="1"/>
          </p:cNvSpPr>
          <p:nvPr>
            <p:ph type="title"/>
          </p:nvPr>
        </p:nvSpPr>
        <p:spPr/>
        <p:txBody>
          <a:bodyPr/>
          <a:lstStyle/>
          <a:p>
            <a:r>
              <a:rPr lang="en-US" b="1" dirty="0">
                <a:solidFill>
                  <a:srgbClr val="FF0000"/>
                </a:solidFill>
                <a:ea typeface="+mj-lt"/>
                <a:cs typeface="+mj-lt"/>
              </a:rPr>
              <a:t>Semi-structured Data</a:t>
            </a:r>
            <a:endParaRPr lang="en-US" dirty="0">
              <a:solidFill>
                <a:srgbClr val="FF0000"/>
              </a:solidFill>
            </a:endParaRPr>
          </a:p>
        </p:txBody>
      </p:sp>
      <p:sp>
        <p:nvSpPr>
          <p:cNvPr id="3" name="Content Placeholder 2">
            <a:extLst>
              <a:ext uri="{FF2B5EF4-FFF2-40B4-BE49-F238E27FC236}">
                <a16:creationId xmlns:a16="http://schemas.microsoft.com/office/drawing/2014/main" id="{8C854F02-59A2-C1B5-987E-E679C5F63580}"/>
              </a:ext>
            </a:extLst>
          </p:cNvPr>
          <p:cNvSpPr>
            <a:spLocks noGrp="1"/>
          </p:cNvSpPr>
          <p:nvPr>
            <p:ph idx="1"/>
          </p:nvPr>
        </p:nvSpPr>
        <p:spPr/>
        <p:txBody>
          <a:bodyPr vert="horz" lIns="91440" tIns="45720" rIns="91440" bIns="45720" rtlCol="0" anchor="t">
            <a:normAutofit fontScale="77500" lnSpcReduction="20000"/>
          </a:bodyPr>
          <a:lstStyle/>
          <a:p>
            <a:pPr marL="0" indent="0">
              <a:buNone/>
            </a:pPr>
            <a:endParaRPr lang="en-US" b="1" dirty="0">
              <a:latin typeface="Arial"/>
              <a:cs typeface="Arial"/>
            </a:endParaRPr>
          </a:p>
          <a:p>
            <a:r>
              <a:rPr lang="en-US" dirty="0">
                <a:latin typeface="Arial"/>
                <a:ea typeface="+mn-lt"/>
                <a:cs typeface="+mn-lt"/>
              </a:rPr>
              <a:t>Semi-structured data can contain both the forms of data. We can see semi-structured data as a structured in form but it is actually not defined with e.g. a table definition in relational </a:t>
            </a:r>
            <a:r>
              <a:rPr lang="en-US" dirty="0">
                <a:latin typeface="Arial"/>
                <a:ea typeface="+mn-lt"/>
                <a:cs typeface="+mn-lt"/>
                <a:hlinkClick r:id="rId2"/>
              </a:rPr>
              <a:t>DBMS</a:t>
            </a:r>
            <a:r>
              <a:rPr lang="en-US" dirty="0">
                <a:latin typeface="Arial"/>
                <a:ea typeface="+mn-lt"/>
                <a:cs typeface="+mn-lt"/>
              </a:rPr>
              <a:t>.</a:t>
            </a:r>
            <a:endParaRPr lang="en-US" dirty="0">
              <a:latin typeface="Arial"/>
              <a:ea typeface="+mn-lt"/>
              <a:cs typeface="Arial"/>
            </a:endParaRPr>
          </a:p>
          <a:p>
            <a:r>
              <a:rPr lang="en-US" dirty="0">
                <a:latin typeface="Arial"/>
                <a:ea typeface="+mn-lt"/>
                <a:cs typeface="+mn-lt"/>
              </a:rPr>
              <a:t> Example of semi-structured data is a data represented in an XML file.</a:t>
            </a:r>
            <a:endParaRPr lang="en-US">
              <a:latin typeface="Arial"/>
              <a:cs typeface="Arial"/>
            </a:endParaRPr>
          </a:p>
          <a:p>
            <a:r>
              <a:rPr lang="en-US" dirty="0">
                <a:latin typeface="Arial"/>
                <a:ea typeface="+mn-lt"/>
                <a:cs typeface="+mn-lt"/>
              </a:rPr>
              <a:t>Examples Of Semi-structured Data: Personal data stored in an XML file</a:t>
            </a:r>
            <a:endParaRPr lang="en-US" dirty="0">
              <a:latin typeface="Arial"/>
              <a:cs typeface="Arial"/>
            </a:endParaRPr>
          </a:p>
          <a:p>
            <a:r>
              <a:rPr lang="en-US" dirty="0">
                <a:latin typeface="Arial"/>
                <a:cs typeface="Arial"/>
              </a:rPr>
              <a:t>&lt;rec&gt;&lt;name&gt;Prashant Rao&lt;/name&gt;&lt;sex&gt;Male&lt;/sex&gt;&lt;age&gt;35&lt;/age&gt;&lt;/rec&gt;
&lt;rec&gt;&lt;name&gt;Seema R.&lt;/name&gt;&lt;sex&gt;Female&lt;/sex&gt;&lt;age&gt;41&lt;/age&gt;&lt;/rec&gt;
&lt;rec&gt;&lt;name&gt;Satish Mane&lt;/name&gt;&lt;sex&gt;Male&lt;/sex&gt;&lt;age&gt;29&lt;/age&gt;&lt;/rec&gt;
&lt;rec&gt;&lt;name&gt;Subrato Roy&lt;/name&gt;&lt;sex&gt;Male&lt;/sex&gt;&lt;age&gt;26&lt;/age&gt;&lt;/rec&gt;
&lt;rec&gt;&lt;name&gt;Jeremiah J.&lt;/name&gt;&lt;sex&gt;Male&lt;/sex&gt;&lt;age&gt;35&lt;/age&gt;&lt;/rec&gt;</a:t>
            </a:r>
          </a:p>
          <a:p>
            <a:endParaRPr lang="en-US" dirty="0">
              <a:latin typeface="Arial"/>
              <a:cs typeface="Arial"/>
            </a:endParaRPr>
          </a:p>
        </p:txBody>
      </p:sp>
    </p:spTree>
    <p:extLst>
      <p:ext uri="{BB962C8B-B14F-4D97-AF65-F5344CB8AC3E}">
        <p14:creationId xmlns:p14="http://schemas.microsoft.com/office/powerpoint/2010/main" val="148135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29F2EFA-25EB-CDD4-417F-602E008464A6}"/>
              </a:ext>
            </a:extLst>
          </p:cNvPr>
          <p:cNvPicPr>
            <a:picLocks noGrp="1" noChangeAspect="1"/>
          </p:cNvPicPr>
          <p:nvPr>
            <p:ph type="pic" idx="1"/>
          </p:nvPr>
        </p:nvPicPr>
        <p:blipFill rotWithShape="1">
          <a:blip r:embed="rId2"/>
          <a:srcRect l="23337" r="23337"/>
          <a:stretch/>
        </p:blipFill>
        <p:spPr/>
      </p:pic>
      <p:sp>
        <p:nvSpPr>
          <p:cNvPr id="5" name="Text Placeholder 4">
            <a:extLst>
              <a:ext uri="{FF2B5EF4-FFF2-40B4-BE49-F238E27FC236}">
                <a16:creationId xmlns:a16="http://schemas.microsoft.com/office/drawing/2014/main" id="{F549DB3F-6F71-7575-7D0F-BAB821C98DA4}"/>
              </a:ext>
            </a:extLst>
          </p:cNvPr>
          <p:cNvSpPr>
            <a:spLocks noGrp="1"/>
          </p:cNvSpPr>
          <p:nvPr>
            <p:ph type="body" sz="half" idx="2"/>
          </p:nvPr>
        </p:nvSpPr>
        <p:spPr/>
        <p:txBody>
          <a:bodyPr vert="horz" lIns="91440" tIns="45720" rIns="91440" bIns="45720" rtlCol="0" anchor="t">
            <a:normAutofit lnSpcReduction="10000"/>
          </a:bodyPr>
          <a:lstStyle/>
          <a:p>
            <a:r>
              <a:rPr lang="en-US" b="1" i="0" dirty="0">
                <a:latin typeface="Arial"/>
                <a:ea typeface="+mn-lt"/>
                <a:cs typeface="+mn-lt"/>
              </a:rPr>
              <a:t>Data Growth over the years</a:t>
            </a:r>
          </a:p>
          <a:p>
            <a:r>
              <a:rPr lang="en-US" i="0" dirty="0">
                <a:latin typeface="Arial"/>
                <a:ea typeface="+mn-lt"/>
                <a:cs typeface="+mn-lt"/>
              </a:rPr>
              <a:t>Please note that </a:t>
            </a:r>
            <a:r>
              <a:rPr lang="en-US" i="0" dirty="0">
                <a:latin typeface="Arial"/>
                <a:ea typeface="+mn-lt"/>
                <a:cs typeface="+mn-lt"/>
                <a:hlinkClick r:id="rId3"/>
              </a:rPr>
              <a:t>web application</a:t>
            </a:r>
            <a:r>
              <a:rPr lang="en-US" i="0" dirty="0">
                <a:latin typeface="Arial"/>
                <a:ea typeface="+mn-lt"/>
                <a:cs typeface="+mn-lt"/>
              </a:rPr>
              <a:t> data, which is unstructured, consists of log files, transaction history files etc. OLTP systems are built to work with structured data wherein data is stored in relations (tables).</a:t>
            </a:r>
            <a:endParaRPr lang="en-US" dirty="0">
              <a:latin typeface="Arial"/>
              <a:cs typeface="Arial"/>
            </a:endParaRPr>
          </a:p>
        </p:txBody>
      </p:sp>
      <p:sp>
        <p:nvSpPr>
          <p:cNvPr id="2" name="Title 1">
            <a:extLst>
              <a:ext uri="{FF2B5EF4-FFF2-40B4-BE49-F238E27FC236}">
                <a16:creationId xmlns:a16="http://schemas.microsoft.com/office/drawing/2014/main" id="{D8075469-12E1-8A4C-688F-A349E5C78CA3}"/>
              </a:ext>
            </a:extLst>
          </p:cNvPr>
          <p:cNvSpPr>
            <a:spLocks noGrp="1"/>
          </p:cNvSpPr>
          <p:nvPr>
            <p:ph type="title"/>
          </p:nvPr>
        </p:nvSpPr>
        <p:spPr/>
        <p:txBody>
          <a:bodyPr/>
          <a:lstStyle/>
          <a:p>
            <a:r>
              <a:rPr lang="en-US" b="1" dirty="0">
                <a:solidFill>
                  <a:srgbClr val="FF0000"/>
                </a:solidFill>
                <a:latin typeface="Arial"/>
                <a:cs typeface="Arial"/>
              </a:rPr>
              <a:t>Examples Of Semi-structured Data</a:t>
            </a:r>
            <a:endParaRPr lang="en-US" b="1">
              <a:solidFill>
                <a:srgbClr val="FF0000"/>
              </a:solidFill>
            </a:endParaRPr>
          </a:p>
        </p:txBody>
      </p:sp>
    </p:spTree>
    <p:extLst>
      <p:ext uri="{BB962C8B-B14F-4D97-AF65-F5344CB8AC3E}">
        <p14:creationId xmlns:p14="http://schemas.microsoft.com/office/powerpoint/2010/main" val="674220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01DE6E-A23A-4520-3D53-0C8903B63221}"/>
              </a:ext>
            </a:extLst>
          </p:cNvPr>
          <p:cNvSpPr>
            <a:spLocks noGrp="1"/>
          </p:cNvSpPr>
          <p:nvPr>
            <p:ph type="title"/>
          </p:nvPr>
        </p:nvSpPr>
        <p:spPr/>
        <p:txBody>
          <a:bodyPr/>
          <a:lstStyle/>
          <a:p>
            <a:pPr>
              <a:lnSpc>
                <a:spcPct val="120000"/>
              </a:lnSpc>
              <a:spcBef>
                <a:spcPts val="1000"/>
              </a:spcBef>
            </a:pPr>
            <a:r>
              <a:rPr lang="en-US" b="1" dirty="0">
                <a:solidFill>
                  <a:srgbClr val="FF0000"/>
                </a:solidFill>
                <a:latin typeface="Arial"/>
                <a:cs typeface="Arial"/>
              </a:rPr>
              <a:t>Characteristics Of Big Data</a:t>
            </a:r>
            <a:endParaRPr lang="en-US" dirty="0">
              <a:solidFill>
                <a:srgbClr val="FF0000"/>
              </a:solidFill>
              <a:ea typeface="+mj-lt"/>
              <a:cs typeface="+mj-lt"/>
            </a:endParaRPr>
          </a:p>
          <a:p>
            <a:endParaRPr lang="en-US" dirty="0">
              <a:solidFill>
                <a:srgbClr val="FF0000"/>
              </a:solidFill>
            </a:endParaRPr>
          </a:p>
        </p:txBody>
      </p:sp>
      <p:sp>
        <p:nvSpPr>
          <p:cNvPr id="2" name="Picture Placeholder 1">
            <a:extLst>
              <a:ext uri="{FF2B5EF4-FFF2-40B4-BE49-F238E27FC236}">
                <a16:creationId xmlns:a16="http://schemas.microsoft.com/office/drawing/2014/main" id="{14B82040-7818-9EDB-681F-CAB7FD850DED}"/>
              </a:ext>
            </a:extLst>
          </p:cNvPr>
          <p:cNvSpPr>
            <a:spLocks noGrp="1"/>
          </p:cNvSpPr>
          <p:nvPr>
            <p:ph idx="1"/>
          </p:nvPr>
        </p:nvSpPr>
        <p:spPr/>
        <p:txBody>
          <a:bodyPr vert="horz" lIns="91440" tIns="45720" rIns="91440" bIns="45720" rtlCol="0" anchor="ctr">
            <a:normAutofit/>
          </a:bodyPr>
          <a:lstStyle/>
          <a:p>
            <a:pPr marL="0" indent="0">
              <a:buNone/>
            </a:pPr>
            <a:r>
              <a:rPr lang="en-US" dirty="0">
                <a:latin typeface="Arial"/>
                <a:ea typeface="+mn-lt"/>
                <a:cs typeface="+mn-lt"/>
              </a:rPr>
              <a:t>Big data can be described by the following characteristics:</a:t>
            </a:r>
            <a:endParaRPr lang="en-US" dirty="0">
              <a:latin typeface="Arial"/>
              <a:ea typeface="+mn-lt"/>
              <a:cs typeface="Arial"/>
            </a:endParaRPr>
          </a:p>
          <a:p>
            <a:pPr marL="457200" indent="-457200">
              <a:buAutoNum type="arabicParenR"/>
            </a:pPr>
            <a:r>
              <a:rPr lang="en-US" dirty="0">
                <a:latin typeface="Arial"/>
                <a:ea typeface="+mn-lt"/>
                <a:cs typeface="+mn-lt"/>
              </a:rPr>
              <a:t>Volume</a:t>
            </a:r>
            <a:endParaRPr lang="en-US" dirty="0">
              <a:latin typeface="Arial"/>
              <a:ea typeface="+mn-lt"/>
              <a:cs typeface="Arial"/>
            </a:endParaRPr>
          </a:p>
          <a:p>
            <a:pPr marL="457200" indent="-457200">
              <a:buAutoNum type="arabicParenR"/>
            </a:pPr>
            <a:r>
              <a:rPr lang="en-US" dirty="0">
                <a:latin typeface="Arial"/>
                <a:ea typeface="+mn-lt"/>
                <a:cs typeface="+mn-lt"/>
              </a:rPr>
              <a:t> Variety</a:t>
            </a:r>
            <a:endParaRPr lang="en-US" dirty="0">
              <a:latin typeface="Arial"/>
              <a:ea typeface="+mn-lt"/>
              <a:cs typeface="Arial"/>
            </a:endParaRPr>
          </a:p>
          <a:p>
            <a:pPr marL="457200" indent="-457200">
              <a:buAutoNum type="arabicParenR"/>
            </a:pPr>
            <a:r>
              <a:rPr lang="en-US" dirty="0">
                <a:latin typeface="Arial"/>
                <a:ea typeface="+mn-lt"/>
                <a:cs typeface="+mn-lt"/>
              </a:rPr>
              <a:t> Velocity</a:t>
            </a:r>
            <a:endParaRPr lang="en-US" dirty="0">
              <a:latin typeface="Arial"/>
              <a:cs typeface="Arial"/>
            </a:endParaRPr>
          </a:p>
          <a:p>
            <a:pPr marL="457200" indent="-457200">
              <a:buAutoNum type="arabicParenR"/>
            </a:pPr>
            <a:r>
              <a:rPr lang="en-US" dirty="0">
                <a:latin typeface="Arial"/>
                <a:ea typeface="+mn-lt"/>
                <a:cs typeface="+mn-lt"/>
              </a:rPr>
              <a:t> Variability</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259851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286C-4AE6-21A6-ECF1-D28634688ADC}"/>
              </a:ext>
            </a:extLst>
          </p:cNvPr>
          <p:cNvSpPr>
            <a:spLocks noGrp="1"/>
          </p:cNvSpPr>
          <p:nvPr>
            <p:ph type="title"/>
          </p:nvPr>
        </p:nvSpPr>
        <p:spPr/>
        <p:txBody>
          <a:bodyPr/>
          <a:lstStyle/>
          <a:p>
            <a:r>
              <a:rPr lang="en-US" sz="2800" b="1" dirty="0">
                <a:solidFill>
                  <a:srgbClr val="FF0000"/>
                </a:solidFill>
                <a:latin typeface="Arial"/>
                <a:cs typeface="Arial"/>
              </a:rPr>
              <a:t>Advantages Of Big Data Processing</a:t>
            </a:r>
          </a:p>
          <a:p>
            <a:endParaRPr lang="en-US" sz="2800" b="1" dirty="0">
              <a:solidFill>
                <a:srgbClr val="FF0000"/>
              </a:solidFill>
              <a:latin typeface="Arial"/>
              <a:cs typeface="Arial"/>
            </a:endParaRPr>
          </a:p>
        </p:txBody>
      </p:sp>
      <p:sp>
        <p:nvSpPr>
          <p:cNvPr id="3" name="Content Placeholder 2">
            <a:extLst>
              <a:ext uri="{FF2B5EF4-FFF2-40B4-BE49-F238E27FC236}">
                <a16:creationId xmlns:a16="http://schemas.microsoft.com/office/drawing/2014/main" id="{6BF4C822-BBA3-165C-145F-C8E676B47FF5}"/>
              </a:ext>
            </a:extLst>
          </p:cNvPr>
          <p:cNvSpPr>
            <a:spLocks noGrp="1"/>
          </p:cNvSpPr>
          <p:nvPr>
            <p:ph idx="1"/>
          </p:nvPr>
        </p:nvSpPr>
        <p:spPr/>
        <p:txBody>
          <a:bodyPr vert="horz" lIns="91440" tIns="45720" rIns="91440" bIns="45720" rtlCol="0" anchor="t">
            <a:normAutofit/>
          </a:bodyPr>
          <a:lstStyle/>
          <a:p>
            <a:r>
              <a:rPr lang="en-US" dirty="0">
                <a:latin typeface="Arial"/>
                <a:ea typeface="+mn-lt"/>
                <a:cs typeface="+mn-lt"/>
              </a:rPr>
              <a:t>Businesses can utilize outside intelligence while taking decisions</a:t>
            </a:r>
            <a:endParaRPr lang="en-US" dirty="0">
              <a:latin typeface="Arial"/>
              <a:cs typeface="Arial"/>
            </a:endParaRPr>
          </a:p>
          <a:p>
            <a:r>
              <a:rPr lang="en-US" dirty="0">
                <a:latin typeface="Arial"/>
                <a:ea typeface="+mn-lt"/>
                <a:cs typeface="+mn-lt"/>
              </a:rPr>
              <a:t>Improved customer service</a:t>
            </a:r>
            <a:endParaRPr lang="en-US" dirty="0">
              <a:latin typeface="Arial"/>
              <a:cs typeface="Arial"/>
            </a:endParaRPr>
          </a:p>
          <a:p>
            <a:r>
              <a:rPr lang="en-US" dirty="0">
                <a:latin typeface="Arial"/>
                <a:ea typeface="+mn-lt"/>
                <a:cs typeface="+mn-lt"/>
              </a:rPr>
              <a:t>Early identification of risk to the product/services, if any</a:t>
            </a:r>
            <a:endParaRPr lang="en-US" dirty="0">
              <a:latin typeface="Arial"/>
              <a:cs typeface="Arial"/>
            </a:endParaRPr>
          </a:p>
          <a:p>
            <a:r>
              <a:rPr lang="en-US" dirty="0">
                <a:latin typeface="Arial"/>
                <a:ea typeface="+mn-lt"/>
                <a:cs typeface="+mn-lt"/>
              </a:rPr>
              <a:t>Better operational efficiency</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379605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5487-5C92-BF0E-D36B-A4B008B9BDAB}"/>
              </a:ext>
            </a:extLst>
          </p:cNvPr>
          <p:cNvSpPr>
            <a:spLocks noGrp="1"/>
          </p:cNvSpPr>
          <p:nvPr>
            <p:ph type="title"/>
          </p:nvPr>
        </p:nvSpPr>
        <p:spPr/>
        <p:txBody>
          <a:bodyPr>
            <a:normAutofit/>
          </a:bodyPr>
          <a:lstStyle/>
          <a:p>
            <a:r>
              <a:rPr lang="en-US" sz="2800" b="1" dirty="0">
                <a:solidFill>
                  <a:srgbClr val="FF0000"/>
                </a:solidFill>
                <a:ea typeface="+mj-lt"/>
                <a:cs typeface="+mj-lt"/>
              </a:rPr>
              <a:t> Difference Between Big Data &amp; Cloud Computing</a:t>
            </a:r>
            <a:endParaRPr lang="en-US" sz="2800" b="1">
              <a:solidFill>
                <a:srgbClr val="FF0000"/>
              </a:solidFill>
            </a:endParaRPr>
          </a:p>
        </p:txBody>
      </p:sp>
      <p:sp>
        <p:nvSpPr>
          <p:cNvPr id="3" name="Content Placeholder 2">
            <a:extLst>
              <a:ext uri="{FF2B5EF4-FFF2-40B4-BE49-F238E27FC236}">
                <a16:creationId xmlns:a16="http://schemas.microsoft.com/office/drawing/2014/main" id="{A326BF18-5D41-0343-A269-C0E5D66CD9DA}"/>
              </a:ext>
            </a:extLst>
          </p:cNvPr>
          <p:cNvSpPr>
            <a:spLocks noGrp="1"/>
          </p:cNvSpPr>
          <p:nvPr>
            <p:ph idx="1"/>
          </p:nvPr>
        </p:nvSpPr>
        <p:spPr/>
        <p:txBody>
          <a:bodyPr vert="horz" lIns="91440" tIns="45720" rIns="91440" bIns="45720" rtlCol="0" anchor="t">
            <a:normAutofit fontScale="85000" lnSpcReduction="20000"/>
          </a:bodyPr>
          <a:lstStyle/>
          <a:p>
            <a:r>
              <a:rPr lang="en-US" dirty="0">
                <a:latin typeface="Arial"/>
                <a:ea typeface="+mn-lt"/>
                <a:cs typeface="+mn-lt"/>
              </a:rPr>
              <a:t> it’s important to form a clear distinction between “Big Data” and “Cloud Computing”. Although they are technically different terms, they’re often seen together in literature because they interact synergistically with one another.</a:t>
            </a:r>
            <a:endParaRPr lang="en-US">
              <a:latin typeface="Arial"/>
              <a:cs typeface="Arial"/>
            </a:endParaRPr>
          </a:p>
          <a:p>
            <a:r>
              <a:rPr lang="en-US" b="1" dirty="0">
                <a:solidFill>
                  <a:srgbClr val="FF0000"/>
                </a:solidFill>
                <a:latin typeface="Arial"/>
                <a:ea typeface="+mn-lt"/>
                <a:cs typeface="+mn-lt"/>
              </a:rPr>
              <a:t>Big Data</a:t>
            </a:r>
            <a:r>
              <a:rPr lang="en-US" dirty="0">
                <a:solidFill>
                  <a:srgbClr val="FF0000"/>
                </a:solidFill>
                <a:latin typeface="Arial"/>
                <a:ea typeface="+mn-lt"/>
                <a:cs typeface="+mn-lt"/>
              </a:rPr>
              <a:t>:</a:t>
            </a:r>
            <a:r>
              <a:rPr lang="en-US" dirty="0">
                <a:latin typeface="Arial"/>
                <a:ea typeface="+mn-lt"/>
                <a:cs typeface="+mn-lt"/>
              </a:rPr>
              <a:t> This simply refers to the very large sets of data that are output by a variety of programs. It can refer to any of a large variety of types of data, and the data sets are usually far too large to peruse or query on a regular computer.</a:t>
            </a:r>
            <a:endParaRPr lang="en-US">
              <a:latin typeface="Arial"/>
              <a:cs typeface="Arial"/>
            </a:endParaRPr>
          </a:p>
          <a:p>
            <a:r>
              <a:rPr lang="en-US" b="1" dirty="0">
                <a:solidFill>
                  <a:srgbClr val="FF0000"/>
                </a:solidFill>
                <a:latin typeface="Arial"/>
                <a:ea typeface="+mn-lt"/>
                <a:cs typeface="+mn-lt"/>
              </a:rPr>
              <a:t>Cloud Computing</a:t>
            </a:r>
            <a:r>
              <a:rPr lang="en-US" dirty="0">
                <a:latin typeface="Arial"/>
                <a:ea typeface="+mn-lt"/>
                <a:cs typeface="+mn-lt"/>
              </a:rPr>
              <a:t>: This refers to the </a:t>
            </a:r>
            <a:r>
              <a:rPr lang="en-US" i="1" dirty="0">
                <a:latin typeface="Arial"/>
                <a:ea typeface="+mn-lt"/>
                <a:cs typeface="+mn-lt"/>
              </a:rPr>
              <a:t>processing</a:t>
            </a:r>
            <a:r>
              <a:rPr lang="en-US" dirty="0">
                <a:latin typeface="Arial"/>
                <a:ea typeface="+mn-lt"/>
                <a:cs typeface="+mn-lt"/>
              </a:rPr>
              <a:t> of anything, including Big Data Analytics, on the “cloud”. The “cloud” is just a set of high-powered servers from one of many providers. They can often view and query large data sets much more quickly than a standard computer could.</a:t>
            </a:r>
            <a:endParaRPr lang="en-US">
              <a:latin typeface="Arial"/>
              <a:cs typeface="Arial"/>
            </a:endParaRPr>
          </a:p>
          <a:p>
            <a:r>
              <a:rPr lang="en-US" dirty="0">
                <a:latin typeface="Arial"/>
                <a:ea typeface="+mn-lt"/>
                <a:cs typeface="+mn-lt"/>
              </a:rPr>
              <a:t>Essentially, “Big Data” refers to the large sets of data collected, while “Cloud Computing” refers to the mechanism that remotely takes this data in and performs any operations specified on that data.</a:t>
            </a:r>
            <a:endParaRPr lang="en-US">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755175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2468-3525-183E-4515-C239ACD1C293}"/>
              </a:ext>
            </a:extLst>
          </p:cNvPr>
          <p:cNvSpPr>
            <a:spLocks noGrp="1"/>
          </p:cNvSpPr>
          <p:nvPr>
            <p:ph type="title"/>
          </p:nvPr>
        </p:nvSpPr>
        <p:spPr/>
        <p:txBody>
          <a:bodyPr>
            <a:normAutofit/>
          </a:bodyPr>
          <a:lstStyle/>
          <a:p>
            <a:r>
              <a:rPr lang="en-US" sz="2800" b="1" dirty="0">
                <a:solidFill>
                  <a:srgbClr val="FF0000"/>
                </a:solidFill>
                <a:ea typeface="+mj-lt"/>
                <a:cs typeface="+mj-lt"/>
              </a:rPr>
              <a:t>Roles &amp; Relationship Between Big Data &amp; Cloud Computing</a:t>
            </a:r>
            <a:endParaRPr lang="en-US" sz="2800" b="1">
              <a:solidFill>
                <a:srgbClr val="FF0000"/>
              </a:solidFill>
            </a:endParaRPr>
          </a:p>
        </p:txBody>
      </p:sp>
      <p:sp>
        <p:nvSpPr>
          <p:cNvPr id="3" name="Content Placeholder 2">
            <a:extLst>
              <a:ext uri="{FF2B5EF4-FFF2-40B4-BE49-F238E27FC236}">
                <a16:creationId xmlns:a16="http://schemas.microsoft.com/office/drawing/2014/main" id="{0F4672BC-4211-26F1-F9E1-711A18654F3A}"/>
              </a:ext>
            </a:extLst>
          </p:cNvPr>
          <p:cNvSpPr>
            <a:spLocks noGrp="1"/>
          </p:cNvSpPr>
          <p:nvPr>
            <p:ph idx="1"/>
          </p:nvPr>
        </p:nvSpPr>
        <p:spPr/>
        <p:txBody>
          <a:bodyPr vert="horz" lIns="91440" tIns="45720" rIns="91440" bIns="45720" rtlCol="0" anchor="t">
            <a:normAutofit fontScale="85000" lnSpcReduction="10000"/>
          </a:bodyPr>
          <a:lstStyle/>
          <a:p>
            <a:r>
              <a:rPr lang="en-US" dirty="0">
                <a:solidFill>
                  <a:srgbClr val="FF0000"/>
                </a:solidFill>
                <a:latin typeface="Arial"/>
                <a:ea typeface="+mn-lt"/>
                <a:cs typeface="+mn-lt"/>
              </a:rPr>
              <a:t>Cloud Computing</a:t>
            </a:r>
            <a:r>
              <a:rPr lang="en-US" dirty="0">
                <a:latin typeface="Arial"/>
                <a:ea typeface="+mn-lt"/>
                <a:cs typeface="+mn-lt"/>
              </a:rPr>
              <a:t> providers often utilize a “software as a service” model to allow customers to easily process data. Typically, a console that can take in specialized commands and parameters is available, but everything can also be done from the site’s user interface. Some products that are usually part of this package include database management systems, cloud-based virtual machines and containers, identity management systems, machine learning capabilities, and more.</a:t>
            </a:r>
            <a:endParaRPr lang="en-US">
              <a:latin typeface="Arial"/>
              <a:cs typeface="Arial"/>
            </a:endParaRPr>
          </a:p>
          <a:p>
            <a:r>
              <a:rPr lang="en-US" dirty="0">
                <a:latin typeface="Arial"/>
                <a:ea typeface="+mn-lt"/>
                <a:cs typeface="+mn-lt"/>
              </a:rPr>
              <a:t>In turn, </a:t>
            </a:r>
            <a:r>
              <a:rPr lang="en-US" dirty="0">
                <a:solidFill>
                  <a:srgbClr val="FF0000"/>
                </a:solidFill>
                <a:latin typeface="Arial"/>
                <a:ea typeface="+mn-lt"/>
                <a:cs typeface="+mn-lt"/>
              </a:rPr>
              <a:t>Big Data</a:t>
            </a:r>
            <a:r>
              <a:rPr lang="en-US" dirty="0">
                <a:latin typeface="Arial"/>
                <a:ea typeface="+mn-lt"/>
                <a:cs typeface="+mn-lt"/>
              </a:rPr>
              <a:t> is often generated by large, network-based systems. It can be in either a standard or non-standard format. If the data is in a non-standard format, artificial intelligence from the Cloud Computing provider may be used in addition to machine learning to standardize the data.</a:t>
            </a:r>
            <a:endParaRPr lang="en-US">
              <a:latin typeface="Arial"/>
              <a:cs typeface="Arial"/>
            </a:endParaRPr>
          </a:p>
          <a:p>
            <a:r>
              <a:rPr lang="en-US" dirty="0">
                <a:latin typeface="Arial"/>
                <a:ea typeface="+mn-lt"/>
                <a:cs typeface="+mn-lt"/>
              </a:rPr>
              <a:t>From there, the data can be harnessed through the Cloud Computing platform and utilized in a variety of ways. For example, it can be searched, edited, and used for future insights.</a:t>
            </a:r>
            <a:endParaRPr lang="en-US">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382628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1973-BD80-B0B5-8F9D-F2905A378BF0}"/>
              </a:ext>
            </a:extLst>
          </p:cNvPr>
          <p:cNvSpPr>
            <a:spLocks noGrp="1"/>
          </p:cNvSpPr>
          <p:nvPr>
            <p:ph type="title"/>
          </p:nvPr>
        </p:nvSpPr>
        <p:spPr/>
        <p:txBody>
          <a:bodyPr/>
          <a:lstStyle/>
          <a:p>
            <a:r>
              <a:rPr lang="en-US" b="1" dirty="0">
                <a:solidFill>
                  <a:srgbClr val="FF0000"/>
                </a:solidFill>
                <a:latin typeface="Arial"/>
                <a:cs typeface="Arial"/>
              </a:rPr>
              <a:t>Conclusion</a:t>
            </a:r>
            <a:endParaRPr lang="en-US" b="1">
              <a:solidFill>
                <a:srgbClr val="FF0000"/>
              </a:solidFill>
            </a:endParaRPr>
          </a:p>
        </p:txBody>
      </p:sp>
      <p:sp>
        <p:nvSpPr>
          <p:cNvPr id="3" name="Content Placeholder 2">
            <a:extLst>
              <a:ext uri="{FF2B5EF4-FFF2-40B4-BE49-F238E27FC236}">
                <a16:creationId xmlns:a16="http://schemas.microsoft.com/office/drawing/2014/main" id="{FBF45254-D898-827B-1354-8603A5FB595C}"/>
              </a:ext>
            </a:extLst>
          </p:cNvPr>
          <p:cNvSpPr>
            <a:spLocks noGrp="1"/>
          </p:cNvSpPr>
          <p:nvPr>
            <p:ph idx="1"/>
          </p:nvPr>
        </p:nvSpPr>
        <p:spPr/>
        <p:txBody>
          <a:bodyPr vert="horz" lIns="91440" tIns="45720" rIns="91440" bIns="45720" rtlCol="0" anchor="t">
            <a:normAutofit fontScale="92500" lnSpcReduction="10000"/>
          </a:bodyPr>
          <a:lstStyle/>
          <a:p>
            <a:pPr marL="0" indent="0">
              <a:buNone/>
            </a:pPr>
            <a:endParaRPr lang="en-US" b="1" dirty="0">
              <a:latin typeface="Arial"/>
              <a:cs typeface="Arial"/>
            </a:endParaRPr>
          </a:p>
          <a:p>
            <a:r>
              <a:rPr lang="en-US" dirty="0">
                <a:latin typeface="Arial"/>
                <a:ea typeface="+mn-lt"/>
                <a:cs typeface="+mn-lt"/>
              </a:rPr>
              <a:t>Finally, it’s important to note that both Big Data and Cloud Computing play a huge role in our digital society. The two linked together allow people with great ideas but limited resources a chance at business success. They also allow established businesses to utilize data that they collect but previously had no way of analyzing.</a:t>
            </a:r>
            <a:endParaRPr lang="en-US" dirty="0">
              <a:latin typeface="Arial"/>
              <a:cs typeface="Arial"/>
            </a:endParaRPr>
          </a:p>
          <a:p>
            <a:r>
              <a:rPr lang="en-US" dirty="0">
                <a:latin typeface="Arial"/>
                <a:ea typeface="+mn-lt"/>
                <a:cs typeface="+mn-lt"/>
              </a:rPr>
              <a:t>More modern components of cloud infrastructure’s typical “Software as a Service” model such as artificial intelligence also enable businesses to get insights based on the Big Data they’ve collected. With a well-planned system, businesses can take advantage of all of this for a nominal fee, leaving competitors who refuse to use these new technologies in the dust.</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3266937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E74E104-78A8-4DFA-9782-03C75DE1B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747BCEA-D77E-4BD6-8954-C64996AB7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6D563F6-B8F0-406F-A032-1E478CA25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2"/>
            <a:ext cx="9957519" cy="6858002"/>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9957518 w 9957519"/>
              <a:gd name="connsiteY3" fmla="*/ 1557083 h 6858000"/>
              <a:gd name="connsiteX4" fmla="*/ 9957518 w 9957519"/>
              <a:gd name="connsiteY4" fmla="*/ 6858000 h 6858000"/>
              <a:gd name="connsiteX5" fmla="*/ 8318421 w 9957519"/>
              <a:gd name="connsiteY5" fmla="*/ 6858000 h 6858000"/>
              <a:gd name="connsiteX6" fmla="*/ 6213394 w 9957519"/>
              <a:gd name="connsiteY6" fmla="*/ 6858000 h 6858000"/>
              <a:gd name="connsiteX7" fmla="*/ 5311608 w 9957519"/>
              <a:gd name="connsiteY7" fmla="*/ 6858000 h 6858000"/>
              <a:gd name="connsiteX8" fmla="*/ 4574297 w 9957519"/>
              <a:gd name="connsiteY8" fmla="*/ 6858000 h 6858000"/>
              <a:gd name="connsiteX9" fmla="*/ 868032 w 9957519"/>
              <a:gd name="connsiteY9" fmla="*/ 6858000 h 6858000"/>
              <a:gd name="connsiteX10" fmla="*/ 0 w 9957519"/>
              <a:gd name="connsiteY10" fmla="*/ 0 h 6858000"/>
              <a:gd name="connsiteX11" fmla="*/ 6878624 w 9957519"/>
              <a:gd name="connsiteY11" fmla="*/ 0 h 6858000"/>
              <a:gd name="connsiteX12" fmla="*/ 0 w 9957519"/>
              <a:gd name="connsiteY12"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7519" h="6858000">
                <a:moveTo>
                  <a:pt x="6878624" y="0"/>
                </a:moveTo>
                <a:lnTo>
                  <a:pt x="9957519" y="0"/>
                </a:lnTo>
                <a:lnTo>
                  <a:pt x="9957519" y="1557082"/>
                </a:lnTo>
                <a:lnTo>
                  <a:pt x="9957518" y="1557083"/>
                </a:lnTo>
                <a:lnTo>
                  <a:pt x="9957518" y="6858000"/>
                </a:lnTo>
                <a:lnTo>
                  <a:pt x="8318421" y="6858000"/>
                </a:lnTo>
                <a:lnTo>
                  <a:pt x="6213394" y="6858000"/>
                </a:lnTo>
                <a:lnTo>
                  <a:pt x="5311608" y="6858000"/>
                </a:lnTo>
                <a:lnTo>
                  <a:pt x="4574297"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6CD7C3-8ED3-973F-1175-FFB55A9C0E5C}"/>
              </a:ext>
            </a:extLst>
          </p:cNvPr>
          <p:cNvSpPr>
            <a:spLocks noGrp="1"/>
          </p:cNvSpPr>
          <p:nvPr>
            <p:ph type="title"/>
          </p:nvPr>
        </p:nvSpPr>
        <p:spPr>
          <a:xfrm>
            <a:off x="1143000" y="1181098"/>
            <a:ext cx="4953000" cy="2713170"/>
          </a:xfrm>
        </p:spPr>
        <p:txBody>
          <a:bodyPr vert="horz" lIns="91440" tIns="45720" rIns="91440" bIns="45720" rtlCol="0" anchor="t">
            <a:normAutofit/>
          </a:bodyPr>
          <a:lstStyle/>
          <a:p>
            <a:r>
              <a:rPr lang="en-US" sz="4800" b="1" cap="all" spc="300"/>
              <a:t>Any Question </a:t>
            </a:r>
          </a:p>
        </p:txBody>
      </p:sp>
      <p:pic>
        <p:nvPicPr>
          <p:cNvPr id="4" name="Picture 4" descr="Logo, company name&#10;&#10;Description automatically generated">
            <a:extLst>
              <a:ext uri="{FF2B5EF4-FFF2-40B4-BE49-F238E27FC236}">
                <a16:creationId xmlns:a16="http://schemas.microsoft.com/office/drawing/2014/main" id="{36537557-505C-EA30-93FB-1743127AFCCD}"/>
              </a:ext>
            </a:extLst>
          </p:cNvPr>
          <p:cNvPicPr>
            <a:picLocks noGrp="1" noChangeAspect="1"/>
          </p:cNvPicPr>
          <p:nvPr>
            <p:ph idx="1"/>
          </p:nvPr>
        </p:nvPicPr>
        <p:blipFill>
          <a:blip r:embed="rId2"/>
          <a:stretch>
            <a:fillRect/>
          </a:stretch>
        </p:blipFill>
        <p:spPr>
          <a:xfrm>
            <a:off x="7209011" y="2818548"/>
            <a:ext cx="4339521" cy="2789692"/>
          </a:xfrm>
          <a:prstGeom prst="rect">
            <a:avLst/>
          </a:prstGeom>
        </p:spPr>
      </p:pic>
    </p:spTree>
    <p:extLst>
      <p:ext uri="{BB962C8B-B14F-4D97-AF65-F5344CB8AC3E}">
        <p14:creationId xmlns:p14="http://schemas.microsoft.com/office/powerpoint/2010/main" val="317371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DC43-76F7-CCBD-35F4-008CDCC6A056}"/>
              </a:ext>
            </a:extLst>
          </p:cNvPr>
          <p:cNvSpPr>
            <a:spLocks noGrp="1"/>
          </p:cNvSpPr>
          <p:nvPr>
            <p:ph type="title"/>
          </p:nvPr>
        </p:nvSpPr>
        <p:spPr/>
        <p:txBody>
          <a:bodyPr/>
          <a:lstStyle/>
          <a:p>
            <a:r>
              <a:rPr lang="en-US" cap="all" dirty="0">
                <a:ea typeface="+mj-lt"/>
                <a:cs typeface="+mj-lt"/>
              </a:rPr>
              <a:t>BIG DATA</a:t>
            </a: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1E032E93-6257-78AF-645A-C9E3C86BC649}"/>
              </a:ext>
            </a:extLst>
          </p:cNvPr>
          <p:cNvSpPr>
            <a:spLocks noGrp="1"/>
          </p:cNvSpPr>
          <p:nvPr>
            <p:ph idx="1"/>
          </p:nvPr>
        </p:nvSpPr>
        <p:spPr/>
        <p:txBody>
          <a:bodyPr vert="horz" lIns="91440" tIns="45720" rIns="91440" bIns="45720" rtlCol="0" anchor="t">
            <a:normAutofit/>
          </a:bodyPr>
          <a:lstStyle/>
          <a:p>
            <a:r>
              <a:rPr lang="en-US" sz="1400" b="1" dirty="0">
                <a:latin typeface="Arial"/>
                <a:cs typeface="Arial"/>
              </a:rPr>
              <a:t>What is Data</a:t>
            </a:r>
          </a:p>
          <a:p>
            <a:r>
              <a:rPr lang="en-US" sz="1400" b="1" dirty="0">
                <a:latin typeface="Arial"/>
                <a:cs typeface="Arial"/>
              </a:rPr>
              <a:t>What is Big Data</a:t>
            </a:r>
          </a:p>
          <a:p>
            <a:r>
              <a:rPr lang="en-US" sz="1400" b="1" dirty="0">
                <a:latin typeface="Arial"/>
                <a:cs typeface="Arial"/>
              </a:rPr>
              <a:t>Examples of Big Data</a:t>
            </a:r>
          </a:p>
          <a:p>
            <a:r>
              <a:rPr lang="en-US" sz="1400" b="1" dirty="0">
                <a:latin typeface="Arial"/>
                <a:cs typeface="Arial"/>
              </a:rPr>
              <a:t>Types of Big Data </a:t>
            </a:r>
          </a:p>
          <a:p>
            <a:r>
              <a:rPr lang="en-US" sz="1400" b="1" dirty="0">
                <a:latin typeface="Arial"/>
                <a:cs typeface="Arial"/>
              </a:rPr>
              <a:t>Characteristics of Big Data</a:t>
            </a:r>
          </a:p>
          <a:p>
            <a:r>
              <a:rPr lang="en-US" sz="1400" b="1" dirty="0">
                <a:latin typeface="Arial"/>
                <a:cs typeface="Arial"/>
              </a:rPr>
              <a:t>Advantages Of Bog Data</a:t>
            </a:r>
          </a:p>
          <a:p>
            <a:r>
              <a:rPr lang="en-US" sz="1400" b="1" dirty="0">
                <a:latin typeface="Arial"/>
                <a:cs typeface="Arial"/>
              </a:rPr>
              <a:t>Roles And relationship between Cloud Computing and Big Data</a:t>
            </a:r>
          </a:p>
          <a:p>
            <a:r>
              <a:rPr lang="en-US" sz="1400" b="1" dirty="0">
                <a:latin typeface="Arial"/>
                <a:cs typeface="Arial"/>
              </a:rPr>
              <a:t>Difference Between Cloud Computing and Big Data</a:t>
            </a:r>
          </a:p>
          <a:p>
            <a:r>
              <a:rPr lang="en-US" sz="1400" b="1" dirty="0">
                <a:latin typeface="Arial"/>
                <a:cs typeface="Arial"/>
              </a:rPr>
              <a:t>Conclusion</a:t>
            </a:r>
          </a:p>
          <a:p>
            <a:endParaRPr lang="en-US" sz="1400" b="1" dirty="0">
              <a:latin typeface="Arial"/>
              <a:cs typeface="Arial"/>
            </a:endParaRPr>
          </a:p>
          <a:p>
            <a:endParaRPr lang="en-US" sz="1400" b="1" dirty="0">
              <a:latin typeface="Arial"/>
              <a:cs typeface="Arial"/>
            </a:endParaRPr>
          </a:p>
          <a:p>
            <a:endParaRPr lang="en-US" sz="1400" b="1" dirty="0">
              <a:latin typeface="Arial"/>
              <a:cs typeface="Arial"/>
            </a:endParaRPr>
          </a:p>
        </p:txBody>
      </p:sp>
    </p:spTree>
    <p:extLst>
      <p:ext uri="{BB962C8B-B14F-4D97-AF65-F5344CB8AC3E}">
        <p14:creationId xmlns:p14="http://schemas.microsoft.com/office/powerpoint/2010/main" val="308722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346F-21CB-EE57-AEBD-C6F52BEE1927}"/>
              </a:ext>
            </a:extLst>
          </p:cNvPr>
          <p:cNvSpPr>
            <a:spLocks noGrp="1"/>
          </p:cNvSpPr>
          <p:nvPr>
            <p:ph type="title"/>
          </p:nvPr>
        </p:nvSpPr>
        <p:spPr/>
        <p:txBody>
          <a:bodyPr/>
          <a:lstStyle/>
          <a:p>
            <a:pPr marL="285750" indent="-285750">
              <a:lnSpc>
                <a:spcPct val="120000"/>
              </a:lnSpc>
              <a:spcBef>
                <a:spcPts val="1000"/>
              </a:spcBef>
              <a:buFont typeface="Arial"/>
              <a:buChar char="•"/>
            </a:pPr>
            <a:r>
              <a:rPr lang="en-US" b="1" dirty="0">
                <a:solidFill>
                  <a:srgbClr val="FF0000"/>
                </a:solidFill>
                <a:latin typeface="Arial"/>
                <a:cs typeface="Arial"/>
              </a:rPr>
              <a:t>What is Data</a:t>
            </a:r>
            <a:endParaRPr lang="en-US">
              <a:solidFill>
                <a:srgbClr val="FF0000"/>
              </a:solidFill>
              <a:ea typeface="+mj-lt"/>
              <a:cs typeface="+mj-lt"/>
            </a:endParaRPr>
          </a:p>
          <a:p>
            <a:endParaRPr lang="en-US" dirty="0"/>
          </a:p>
        </p:txBody>
      </p:sp>
      <p:sp>
        <p:nvSpPr>
          <p:cNvPr id="3" name="Content Placeholder 2">
            <a:extLst>
              <a:ext uri="{FF2B5EF4-FFF2-40B4-BE49-F238E27FC236}">
                <a16:creationId xmlns:a16="http://schemas.microsoft.com/office/drawing/2014/main" id="{1CCC2AC2-2942-26B0-ACF5-5AA253095FB8}"/>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The quantities, characters, or symbols on which operations are performed by a computer, which may be stored and transmitted in the form of electrical signals and recorded on magnetic, optical, or mechanical recording media.</a:t>
            </a:r>
          </a:p>
          <a:p>
            <a:r>
              <a:rPr lang="en-US" sz="4000" b="1" dirty="0">
                <a:solidFill>
                  <a:srgbClr val="FF0000"/>
                </a:solidFill>
                <a:ea typeface="+mn-lt"/>
                <a:cs typeface="+mn-lt"/>
              </a:rPr>
              <a:t>What is Big Data?</a:t>
            </a:r>
          </a:p>
          <a:p>
            <a:r>
              <a:rPr lang="en-US" b="1" dirty="0">
                <a:ea typeface="+mn-lt"/>
                <a:cs typeface="+mn-lt"/>
              </a:rPr>
              <a:t>Big Data</a:t>
            </a:r>
            <a:r>
              <a:rPr lang="en-US" dirty="0">
                <a:ea typeface="+mn-lt"/>
                <a:cs typeface="+mn-lt"/>
              </a:rPr>
              <a:t> is a collection of data that is huge in volume, yet growing exponentially with time. It is a data with so large size and complexity that none of traditional data management tools can store it or process it efficiently. Big data is also a data but with huge size.</a:t>
            </a:r>
          </a:p>
        </p:txBody>
      </p:sp>
    </p:spTree>
    <p:extLst>
      <p:ext uri="{BB962C8B-B14F-4D97-AF65-F5344CB8AC3E}">
        <p14:creationId xmlns:p14="http://schemas.microsoft.com/office/powerpoint/2010/main" val="18826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CB0D-1C95-86CA-80DE-2F9446DCB1F8}"/>
              </a:ext>
            </a:extLst>
          </p:cNvPr>
          <p:cNvSpPr>
            <a:spLocks noGrp="1"/>
          </p:cNvSpPr>
          <p:nvPr>
            <p:ph type="title"/>
          </p:nvPr>
        </p:nvSpPr>
        <p:spPr/>
        <p:txBody>
          <a:bodyPr/>
          <a:lstStyle/>
          <a:p>
            <a:r>
              <a:rPr lang="en-US" dirty="0">
                <a:solidFill>
                  <a:srgbClr val="FF0000"/>
                </a:solidFill>
              </a:rPr>
              <a:t>Examples Of Big Data</a:t>
            </a:r>
          </a:p>
        </p:txBody>
      </p:sp>
      <p:sp>
        <p:nvSpPr>
          <p:cNvPr id="3" name="Content Placeholder 2">
            <a:extLst>
              <a:ext uri="{FF2B5EF4-FFF2-40B4-BE49-F238E27FC236}">
                <a16:creationId xmlns:a16="http://schemas.microsoft.com/office/drawing/2014/main" id="{C2A9F0D9-2AD4-F79B-A17A-132F57EFDC50}"/>
              </a:ext>
            </a:extLst>
          </p:cNvPr>
          <p:cNvSpPr>
            <a:spLocks noGrp="1"/>
          </p:cNvSpPr>
          <p:nvPr>
            <p:ph idx="1"/>
          </p:nvPr>
        </p:nvSpPr>
        <p:spPr/>
        <p:txBody>
          <a:bodyPr vert="horz" lIns="91440" tIns="45720" rIns="91440" bIns="45720" rtlCol="0" anchor="t">
            <a:normAutofit lnSpcReduction="10000"/>
          </a:bodyPr>
          <a:lstStyle/>
          <a:p>
            <a:r>
              <a:rPr lang="en-US" dirty="0">
                <a:latin typeface="Arial"/>
                <a:ea typeface="+mn-lt"/>
                <a:cs typeface="+mn-lt"/>
              </a:rPr>
              <a:t>New York Stock Exchange </a:t>
            </a:r>
          </a:p>
          <a:p>
            <a:r>
              <a:rPr lang="en-US" dirty="0">
                <a:latin typeface="Arial"/>
                <a:ea typeface="+mn-lt"/>
                <a:cs typeface="+mn-lt"/>
              </a:rPr>
              <a:t>Social Media</a:t>
            </a:r>
          </a:p>
          <a:p>
            <a:r>
              <a:rPr lang="en-US" dirty="0">
                <a:latin typeface="Arial"/>
                <a:ea typeface="+mn-lt"/>
                <a:cs typeface="+mn-lt"/>
              </a:rPr>
              <a:t>Jet engine</a:t>
            </a:r>
          </a:p>
          <a:p>
            <a:r>
              <a:rPr lang="en-US" dirty="0">
                <a:latin typeface="Arial"/>
                <a:ea typeface="+mn-lt"/>
                <a:cs typeface="+mn-lt"/>
              </a:rPr>
              <a:t>Stock exchanges</a:t>
            </a:r>
          </a:p>
          <a:p>
            <a:r>
              <a:rPr lang="en-US" dirty="0">
                <a:latin typeface="Arial"/>
                <a:ea typeface="+mn-lt"/>
                <a:cs typeface="+mn-lt"/>
              </a:rPr>
              <a:t>Media and Entertainment</a:t>
            </a:r>
          </a:p>
          <a:p>
            <a:r>
              <a:rPr lang="en-US" dirty="0">
                <a:latin typeface="Arial"/>
                <a:ea typeface="+mn-lt"/>
                <a:cs typeface="+mn-lt"/>
              </a:rPr>
              <a:t>Advertising and Marketing</a:t>
            </a:r>
            <a:r>
              <a:rPr lang="en-US" dirty="0">
                <a:ea typeface="+mn-lt"/>
                <a:cs typeface="+mn-lt"/>
              </a:rPr>
              <a:t>.</a:t>
            </a:r>
            <a:endParaRPr lang="en-US" dirty="0"/>
          </a:p>
          <a:p>
            <a:br>
              <a:rPr lang="en-US" dirty="0"/>
            </a:br>
            <a:endParaRPr lang="en-US" dirty="0"/>
          </a:p>
        </p:txBody>
      </p:sp>
    </p:spTree>
    <p:extLst>
      <p:ext uri="{BB962C8B-B14F-4D97-AF65-F5344CB8AC3E}">
        <p14:creationId xmlns:p14="http://schemas.microsoft.com/office/powerpoint/2010/main" val="87049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03C30-DB7C-DCAE-DEFF-3F141C97B503}"/>
              </a:ext>
            </a:extLst>
          </p:cNvPr>
          <p:cNvSpPr>
            <a:spLocks noGrp="1"/>
          </p:cNvSpPr>
          <p:nvPr>
            <p:ph type="title"/>
          </p:nvPr>
        </p:nvSpPr>
        <p:spPr/>
        <p:txBody>
          <a:bodyPr/>
          <a:lstStyle/>
          <a:p>
            <a:pPr marL="285750" indent="-285750">
              <a:lnSpc>
                <a:spcPct val="120000"/>
              </a:lnSpc>
              <a:spcBef>
                <a:spcPts val="1000"/>
              </a:spcBef>
              <a:buFont typeface="Arial"/>
              <a:buChar char="•"/>
            </a:pPr>
            <a:r>
              <a:rPr lang="en-US" b="1" dirty="0">
                <a:solidFill>
                  <a:srgbClr val="FF0000"/>
                </a:solidFill>
                <a:latin typeface="Arial"/>
                <a:cs typeface="Arial"/>
              </a:rPr>
              <a:t>Types of Big Data </a:t>
            </a:r>
            <a:endParaRPr lang="en-US" dirty="0">
              <a:solidFill>
                <a:srgbClr val="FF0000"/>
              </a:solidFill>
              <a:ea typeface="+mj-lt"/>
              <a:cs typeface="+mj-lt"/>
            </a:endParaRPr>
          </a:p>
          <a:p>
            <a:endParaRPr lang="en-US" dirty="0"/>
          </a:p>
        </p:txBody>
      </p:sp>
      <p:sp>
        <p:nvSpPr>
          <p:cNvPr id="3" name="Content Placeholder 2">
            <a:extLst>
              <a:ext uri="{FF2B5EF4-FFF2-40B4-BE49-F238E27FC236}">
                <a16:creationId xmlns:a16="http://schemas.microsoft.com/office/drawing/2014/main" id="{80203D06-567F-8AC6-917C-795B48FAB30C}"/>
              </a:ext>
            </a:extLst>
          </p:cNvPr>
          <p:cNvSpPr>
            <a:spLocks noGrp="1"/>
          </p:cNvSpPr>
          <p:nvPr>
            <p:ph idx="1"/>
          </p:nvPr>
        </p:nvSpPr>
        <p:spPr/>
        <p:txBody>
          <a:bodyPr vert="horz" lIns="91440" tIns="45720" rIns="91440" bIns="45720" rtlCol="0" anchor="t">
            <a:normAutofit fontScale="70000" lnSpcReduction="20000"/>
          </a:bodyPr>
          <a:lstStyle/>
          <a:p>
            <a:r>
              <a:rPr lang="en-US" dirty="0">
                <a:latin typeface="Arial"/>
                <a:ea typeface="+mn-lt"/>
                <a:cs typeface="+mn-lt"/>
              </a:rPr>
              <a:t>Following are the types of Big Data:</a:t>
            </a:r>
            <a:endParaRPr lang="en-US" dirty="0">
              <a:latin typeface="Arial"/>
              <a:ea typeface="+mn-lt"/>
              <a:cs typeface="Arial"/>
            </a:endParaRPr>
          </a:p>
          <a:p>
            <a:pPr marL="457200" indent="-457200">
              <a:buAutoNum type="arabicParenR"/>
            </a:pPr>
            <a:r>
              <a:rPr lang="en-US" b="1" dirty="0">
                <a:latin typeface="Arial"/>
                <a:ea typeface="+mn-lt"/>
                <a:cs typeface="+mn-lt"/>
              </a:rPr>
              <a:t>Structured</a:t>
            </a:r>
            <a:endParaRPr lang="en-US" dirty="0">
              <a:latin typeface="Arial"/>
              <a:cs typeface="Arial"/>
            </a:endParaRPr>
          </a:p>
          <a:p>
            <a:pPr marL="457200" indent="-457200">
              <a:buAutoNum type="arabicParenR"/>
            </a:pPr>
            <a:r>
              <a:rPr lang="en-US" b="1" dirty="0">
                <a:latin typeface="Arial"/>
                <a:ea typeface="+mn-lt"/>
                <a:cs typeface="+mn-lt"/>
              </a:rPr>
              <a:t>Unstructured</a:t>
            </a:r>
            <a:endParaRPr lang="en-US" dirty="0">
              <a:latin typeface="Arial"/>
              <a:cs typeface="Arial"/>
            </a:endParaRPr>
          </a:p>
          <a:p>
            <a:pPr marL="457200" indent="-457200">
              <a:buAutoNum type="arabicParenR"/>
            </a:pPr>
            <a:r>
              <a:rPr lang="en-US" b="1" dirty="0">
                <a:latin typeface="Arial"/>
                <a:ea typeface="+mn-lt"/>
                <a:cs typeface="+mn-lt"/>
              </a:rPr>
              <a:t> Semi-structured</a:t>
            </a:r>
            <a:endParaRPr lang="en-US" dirty="0">
              <a:latin typeface="Arial"/>
              <a:cs typeface="Arial"/>
            </a:endParaRPr>
          </a:p>
          <a:p>
            <a:pPr>
              <a:buNone/>
            </a:pPr>
            <a:r>
              <a:rPr lang="en-US" sz="2800" b="1" u="sng" dirty="0">
                <a:solidFill>
                  <a:srgbClr val="FF0000"/>
                </a:solidFill>
                <a:latin typeface="Arial"/>
                <a:cs typeface="Arial"/>
              </a:rPr>
              <a:t>Structured</a:t>
            </a:r>
            <a:endParaRPr lang="en-US" sz="2800" u="sng"/>
          </a:p>
          <a:p>
            <a:pPr>
              <a:buNone/>
            </a:pPr>
            <a:r>
              <a:rPr lang="en-US" dirty="0">
                <a:latin typeface="Arial"/>
                <a:ea typeface="+mn-lt"/>
                <a:cs typeface="+mn-lt"/>
              </a:rPr>
              <a:t>     Any data that can be stored, accessed and processed in the form of fixed format is termed as a ‘structured’ data. Over the period of time, talent in computer science has achieved greater success in developing techniques for working with such kind of data (where the format is well known in advance) and also deriving value out of it. </a:t>
            </a:r>
            <a:br>
              <a:rPr lang="en-US" dirty="0">
                <a:latin typeface="Arial"/>
              </a:rPr>
            </a:br>
            <a:endParaRPr lang="en-US">
              <a:latin typeface="Arial"/>
              <a:cs typeface="Arial"/>
            </a:endParaRPr>
          </a:p>
          <a:p>
            <a:pPr marL="0" indent="0">
              <a:buNone/>
            </a:pPr>
            <a:br>
              <a:rPr lang="en-US" dirty="0"/>
            </a:br>
            <a:endParaRPr lang="en-US" dirty="0"/>
          </a:p>
          <a:p>
            <a:endParaRPr lang="en-US" dirty="0"/>
          </a:p>
        </p:txBody>
      </p:sp>
    </p:spTree>
    <p:extLst>
      <p:ext uri="{BB962C8B-B14F-4D97-AF65-F5344CB8AC3E}">
        <p14:creationId xmlns:p14="http://schemas.microsoft.com/office/powerpoint/2010/main" val="680656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6916-0B47-6D77-C031-B6071EC86AD9}"/>
              </a:ext>
            </a:extLst>
          </p:cNvPr>
          <p:cNvSpPr>
            <a:spLocks noGrp="1"/>
          </p:cNvSpPr>
          <p:nvPr>
            <p:ph type="title"/>
          </p:nvPr>
        </p:nvSpPr>
        <p:spPr/>
        <p:txBody>
          <a:bodyPr/>
          <a:lstStyle/>
          <a:p>
            <a:r>
              <a:rPr lang="en-US" dirty="0">
                <a:solidFill>
                  <a:srgbClr val="FF0000"/>
                </a:solidFill>
                <a:latin typeface="Arial"/>
                <a:cs typeface="Arial"/>
              </a:rPr>
              <a:t>Structured Data </a:t>
            </a:r>
            <a:endParaRPr lang="en-US">
              <a:solidFill>
                <a:srgbClr val="FF0000"/>
              </a:solidFill>
              <a:latin typeface="Arial"/>
              <a:cs typeface="Arial"/>
            </a:endParaRPr>
          </a:p>
        </p:txBody>
      </p:sp>
      <p:sp>
        <p:nvSpPr>
          <p:cNvPr id="3" name="Content Placeholder 2">
            <a:extLst>
              <a:ext uri="{FF2B5EF4-FFF2-40B4-BE49-F238E27FC236}">
                <a16:creationId xmlns:a16="http://schemas.microsoft.com/office/drawing/2014/main" id="{BEC7E6E0-2217-4D6B-5DA3-ADE2FCA55A3F}"/>
              </a:ext>
            </a:extLst>
          </p:cNvPr>
          <p:cNvSpPr>
            <a:spLocks noGrp="1"/>
          </p:cNvSpPr>
          <p:nvPr>
            <p:ph idx="1"/>
          </p:nvPr>
        </p:nvSpPr>
        <p:spPr/>
        <p:txBody>
          <a:bodyPr vert="horz" lIns="91440" tIns="45720" rIns="91440" bIns="45720" rtlCol="0" anchor="t">
            <a:normAutofit/>
          </a:bodyPr>
          <a:lstStyle/>
          <a:p>
            <a:r>
              <a:rPr lang="en-US" sz="2400" dirty="0">
                <a:latin typeface="Arial"/>
                <a:ea typeface="+mn-lt"/>
                <a:cs typeface="Arial"/>
              </a:rPr>
              <a:t>Over the period of time, talent in computer science has achieved greater success in developing techniques for working with such kind of data (where the format is well known in advance) and also deriving value out of it. </a:t>
            </a:r>
          </a:p>
          <a:p>
            <a:r>
              <a:rPr lang="en-US" sz="2400" dirty="0">
                <a:latin typeface="Arial"/>
                <a:ea typeface="+mn-lt"/>
                <a:cs typeface="+mn-lt"/>
              </a:rPr>
              <a:t>A </a:t>
            </a:r>
            <a:r>
              <a:rPr lang="en-US" sz="2400" i="1" dirty="0">
                <a:latin typeface="Arial"/>
                <a:ea typeface="+mn-lt"/>
                <a:cs typeface="+mn-lt"/>
              </a:rPr>
              <a:t>Structured Query Language (SQL) </a:t>
            </a:r>
            <a:r>
              <a:rPr lang="en-US" sz="2400" dirty="0">
                <a:latin typeface="Arial"/>
                <a:ea typeface="+mn-lt"/>
                <a:cs typeface="+mn-lt"/>
              </a:rPr>
              <a:t>is needed to bring the data together. Structured data is easy to enter, query, and analyze. All of the data follows the same format.</a:t>
            </a:r>
          </a:p>
          <a:p>
            <a:pPr marL="0" indent="0">
              <a:buNone/>
            </a:pPr>
            <a:endParaRPr lang="en-US" sz="2400" dirty="0">
              <a:latin typeface="Arial"/>
              <a:cs typeface="Arial"/>
            </a:endParaRPr>
          </a:p>
        </p:txBody>
      </p:sp>
    </p:spTree>
    <p:extLst>
      <p:ext uri="{BB962C8B-B14F-4D97-AF65-F5344CB8AC3E}">
        <p14:creationId xmlns:p14="http://schemas.microsoft.com/office/powerpoint/2010/main" val="263430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644FA-C572-4628-C753-409EC22B3232}"/>
              </a:ext>
            </a:extLst>
          </p:cNvPr>
          <p:cNvSpPr>
            <a:spLocks noGrp="1"/>
          </p:cNvSpPr>
          <p:nvPr>
            <p:ph type="pic" idx="1"/>
          </p:nvPr>
        </p:nvSpPr>
        <p:spPr/>
      </p:sp>
      <p:sp>
        <p:nvSpPr>
          <p:cNvPr id="4" name="Text Placeholder 3">
            <a:extLst>
              <a:ext uri="{FF2B5EF4-FFF2-40B4-BE49-F238E27FC236}">
                <a16:creationId xmlns:a16="http://schemas.microsoft.com/office/drawing/2014/main" id="{AEEA83DF-D052-0FEB-67F4-3236FC3E153B}"/>
              </a:ext>
            </a:extLst>
          </p:cNvPr>
          <p:cNvSpPr>
            <a:spLocks noGrp="1"/>
          </p:cNvSpPr>
          <p:nvPr>
            <p:ph type="body" sz="half" idx="2"/>
          </p:nvPr>
        </p:nvSpPr>
        <p:spPr/>
        <p:txBody>
          <a:bodyPr vert="horz" lIns="91440" tIns="45720" rIns="91440" bIns="45720" rtlCol="0" anchor="t">
            <a:normAutofit/>
          </a:bodyPr>
          <a:lstStyle/>
          <a:p>
            <a:r>
              <a:rPr lang="en-US" i="0" dirty="0">
                <a:ea typeface="+mn-lt"/>
                <a:cs typeface="+mn-lt"/>
              </a:rPr>
              <a:t>An ‘Employee’ table in a database is an example of Structured Data</a:t>
            </a:r>
            <a:endParaRPr lang="en-US" dirty="0"/>
          </a:p>
          <a:p>
            <a:br>
              <a:rPr lang="en-US" dirty="0"/>
            </a:br>
            <a:endParaRPr lang="en-US" dirty="0"/>
          </a:p>
        </p:txBody>
      </p:sp>
      <p:sp>
        <p:nvSpPr>
          <p:cNvPr id="2" name="Title 1">
            <a:extLst>
              <a:ext uri="{FF2B5EF4-FFF2-40B4-BE49-F238E27FC236}">
                <a16:creationId xmlns:a16="http://schemas.microsoft.com/office/drawing/2014/main" id="{EE9FFE9C-DC2D-6033-9851-EFCDA1960BAE}"/>
              </a:ext>
            </a:extLst>
          </p:cNvPr>
          <p:cNvSpPr>
            <a:spLocks noGrp="1"/>
          </p:cNvSpPr>
          <p:nvPr>
            <p:ph type="title"/>
          </p:nvPr>
        </p:nvSpPr>
        <p:spPr/>
        <p:txBody>
          <a:bodyPr/>
          <a:lstStyle/>
          <a:p>
            <a:r>
              <a:rPr lang="en-US" b="1" dirty="0" err="1">
                <a:solidFill>
                  <a:srgbClr val="FF0000"/>
                </a:solidFill>
                <a:ea typeface="+mj-lt"/>
                <a:cs typeface="+mj-lt"/>
              </a:rPr>
              <a:t>EXamples</a:t>
            </a:r>
            <a:r>
              <a:rPr lang="en-US" b="1" dirty="0">
                <a:solidFill>
                  <a:srgbClr val="FF0000"/>
                </a:solidFill>
                <a:ea typeface="+mj-lt"/>
                <a:cs typeface="+mj-lt"/>
              </a:rPr>
              <a:t> Structured Data </a:t>
            </a:r>
            <a:endParaRPr lang="en-US" b="1">
              <a:ea typeface="+mj-lt"/>
              <a:cs typeface="+mj-lt"/>
            </a:endParaRPr>
          </a:p>
          <a:p>
            <a:endParaRPr lang="en-US" dirty="0"/>
          </a:p>
        </p:txBody>
      </p:sp>
      <p:graphicFrame>
        <p:nvGraphicFramePr>
          <p:cNvPr id="6" name="Table 5">
            <a:extLst>
              <a:ext uri="{FF2B5EF4-FFF2-40B4-BE49-F238E27FC236}">
                <a16:creationId xmlns:a16="http://schemas.microsoft.com/office/drawing/2014/main" id="{E460159A-B65C-08A2-4704-1F8C8A8378B1}"/>
              </a:ext>
            </a:extLst>
          </p:cNvPr>
          <p:cNvGraphicFramePr>
            <a:graphicFrameLocks noGrp="1"/>
          </p:cNvGraphicFramePr>
          <p:nvPr>
            <p:extLst>
              <p:ext uri="{D42A27DB-BD31-4B8C-83A1-F6EECF244321}">
                <p14:modId xmlns:p14="http://schemas.microsoft.com/office/powerpoint/2010/main" val="2085230865"/>
              </p:ext>
            </p:extLst>
          </p:nvPr>
        </p:nvGraphicFramePr>
        <p:xfrm>
          <a:off x="5520905" y="1797169"/>
          <a:ext cx="5497056" cy="4255917"/>
        </p:xfrm>
        <a:graphic>
          <a:graphicData uri="http://schemas.openxmlformats.org/drawingml/2006/table">
            <a:tbl>
              <a:tblPr firstRow="1" bandRow="1">
                <a:tableStyleId>{5C22544A-7EE6-4342-B048-85BDC9FD1C3A}</a:tableStyleId>
              </a:tblPr>
              <a:tblGrid>
                <a:gridCol w="1099411">
                  <a:extLst>
                    <a:ext uri="{9D8B030D-6E8A-4147-A177-3AD203B41FA5}">
                      <a16:colId xmlns:a16="http://schemas.microsoft.com/office/drawing/2014/main" val="2252470079"/>
                    </a:ext>
                  </a:extLst>
                </a:gridCol>
                <a:gridCol w="1099411">
                  <a:extLst>
                    <a:ext uri="{9D8B030D-6E8A-4147-A177-3AD203B41FA5}">
                      <a16:colId xmlns:a16="http://schemas.microsoft.com/office/drawing/2014/main" val="1536833231"/>
                    </a:ext>
                  </a:extLst>
                </a:gridCol>
                <a:gridCol w="1047750">
                  <a:extLst>
                    <a:ext uri="{9D8B030D-6E8A-4147-A177-3AD203B41FA5}">
                      <a16:colId xmlns:a16="http://schemas.microsoft.com/office/drawing/2014/main" val="4085467945"/>
                    </a:ext>
                  </a:extLst>
                </a:gridCol>
                <a:gridCol w="1151073">
                  <a:extLst>
                    <a:ext uri="{9D8B030D-6E8A-4147-A177-3AD203B41FA5}">
                      <a16:colId xmlns:a16="http://schemas.microsoft.com/office/drawing/2014/main" val="1777765150"/>
                    </a:ext>
                  </a:extLst>
                </a:gridCol>
                <a:gridCol w="1099411">
                  <a:extLst>
                    <a:ext uri="{9D8B030D-6E8A-4147-A177-3AD203B41FA5}">
                      <a16:colId xmlns:a16="http://schemas.microsoft.com/office/drawing/2014/main" val="460931335"/>
                    </a:ext>
                  </a:extLst>
                </a:gridCol>
              </a:tblGrid>
              <a:tr h="833313">
                <a:tc>
                  <a:txBody>
                    <a:bodyPr/>
                    <a:lstStyle/>
                    <a:p>
                      <a:pPr algn="l"/>
                      <a:r>
                        <a:rPr lang="en-US" dirty="0" err="1">
                          <a:effectLst/>
                        </a:rPr>
                        <a:t>Employee_ID</a:t>
                      </a:r>
                    </a:p>
                  </a:txBody>
                  <a:tcPr anchor="ctr"/>
                </a:tc>
                <a:tc>
                  <a:txBody>
                    <a:bodyPr/>
                    <a:lstStyle/>
                    <a:p>
                      <a:pPr algn="l"/>
                      <a:r>
                        <a:rPr lang="en-US" dirty="0" err="1">
                          <a:effectLst/>
                        </a:rPr>
                        <a:t>Employee_Name</a:t>
                      </a:r>
                    </a:p>
                  </a:txBody>
                  <a:tcPr anchor="ctr"/>
                </a:tc>
                <a:tc>
                  <a:txBody>
                    <a:bodyPr/>
                    <a:lstStyle/>
                    <a:p>
                      <a:pPr algn="l"/>
                      <a:r>
                        <a:rPr lang="en-US" dirty="0">
                          <a:effectLst/>
                        </a:rPr>
                        <a:t>Gender</a:t>
                      </a:r>
                    </a:p>
                  </a:txBody>
                  <a:tcPr anchor="ctr"/>
                </a:tc>
                <a:tc>
                  <a:txBody>
                    <a:bodyPr/>
                    <a:lstStyle/>
                    <a:p>
                      <a:pPr algn="l"/>
                      <a:r>
                        <a:rPr lang="en-US" dirty="0">
                          <a:effectLst/>
                        </a:rPr>
                        <a:t>Department</a:t>
                      </a:r>
                    </a:p>
                  </a:txBody>
                  <a:tcPr anchor="ctr"/>
                </a:tc>
                <a:tc>
                  <a:txBody>
                    <a:bodyPr/>
                    <a:lstStyle/>
                    <a:p>
                      <a:pPr algn="l"/>
                      <a:r>
                        <a:rPr lang="en-US" dirty="0" err="1">
                          <a:effectLst/>
                        </a:rPr>
                        <a:t>Salary_In_lacs</a:t>
                      </a:r>
                    </a:p>
                  </a:txBody>
                  <a:tcPr anchor="ctr"/>
                </a:tc>
                <a:extLst>
                  <a:ext uri="{0D108BD9-81ED-4DB2-BD59-A6C34878D82A}">
                    <a16:rowId xmlns:a16="http://schemas.microsoft.com/office/drawing/2014/main" val="1369547611"/>
                  </a:ext>
                </a:extLst>
              </a:tr>
              <a:tr h="687119">
                <a:tc>
                  <a:txBody>
                    <a:bodyPr/>
                    <a:lstStyle/>
                    <a:p>
                      <a:r>
                        <a:rPr lang="en-US" dirty="0">
                          <a:effectLst/>
                        </a:rPr>
                        <a:t>2365 </a:t>
                      </a:r>
                    </a:p>
                  </a:txBody>
                  <a:tcPr anchor="ctr"/>
                </a:tc>
                <a:tc>
                  <a:txBody>
                    <a:bodyPr/>
                    <a:lstStyle/>
                    <a:p>
                      <a:r>
                        <a:rPr lang="en-US" dirty="0">
                          <a:effectLst/>
                        </a:rPr>
                        <a:t>Rajesh Kulkarni </a:t>
                      </a:r>
                    </a:p>
                  </a:txBody>
                  <a:tcPr anchor="ctr"/>
                </a:tc>
                <a:tc>
                  <a:txBody>
                    <a:bodyPr/>
                    <a:lstStyle/>
                    <a:p>
                      <a:r>
                        <a:rPr lang="en-US" dirty="0">
                          <a:effectLst/>
                        </a:rPr>
                        <a:t>Male </a:t>
                      </a:r>
                    </a:p>
                  </a:txBody>
                  <a:tcPr anchor="ctr"/>
                </a:tc>
                <a:tc>
                  <a:txBody>
                    <a:bodyPr/>
                    <a:lstStyle/>
                    <a:p>
                      <a:r>
                        <a:rPr lang="en-US" dirty="0">
                          <a:effectLst/>
                        </a:rPr>
                        <a:t>Finance</a:t>
                      </a:r>
                    </a:p>
                  </a:txBody>
                  <a:tcPr anchor="ctr"/>
                </a:tc>
                <a:tc>
                  <a:txBody>
                    <a:bodyPr/>
                    <a:lstStyle/>
                    <a:p>
                      <a:r>
                        <a:rPr lang="en-US" dirty="0">
                          <a:effectLst/>
                        </a:rPr>
                        <a:t>650000</a:t>
                      </a:r>
                    </a:p>
                  </a:txBody>
                  <a:tcPr anchor="ctr"/>
                </a:tc>
                <a:extLst>
                  <a:ext uri="{0D108BD9-81ED-4DB2-BD59-A6C34878D82A}">
                    <a16:rowId xmlns:a16="http://schemas.microsoft.com/office/drawing/2014/main" val="1510435821"/>
                  </a:ext>
                </a:extLst>
              </a:tr>
              <a:tr h="687119">
                <a:tc>
                  <a:txBody>
                    <a:bodyPr/>
                    <a:lstStyle/>
                    <a:p>
                      <a:r>
                        <a:rPr lang="en-US" dirty="0">
                          <a:effectLst/>
                        </a:rPr>
                        <a:t>3398 </a:t>
                      </a:r>
                    </a:p>
                  </a:txBody>
                  <a:tcPr anchor="ctr"/>
                </a:tc>
                <a:tc>
                  <a:txBody>
                    <a:bodyPr/>
                    <a:lstStyle/>
                    <a:p>
                      <a:r>
                        <a:rPr lang="en-US" dirty="0">
                          <a:effectLst/>
                        </a:rPr>
                        <a:t>Pratibha Joshi </a:t>
                      </a:r>
                    </a:p>
                  </a:txBody>
                  <a:tcPr anchor="ctr"/>
                </a:tc>
                <a:tc>
                  <a:txBody>
                    <a:bodyPr/>
                    <a:lstStyle/>
                    <a:p>
                      <a:r>
                        <a:rPr lang="en-US" dirty="0">
                          <a:effectLst/>
                        </a:rPr>
                        <a:t>Female </a:t>
                      </a:r>
                    </a:p>
                  </a:txBody>
                  <a:tcPr anchor="ctr"/>
                </a:tc>
                <a:tc>
                  <a:txBody>
                    <a:bodyPr/>
                    <a:lstStyle/>
                    <a:p>
                      <a:r>
                        <a:rPr lang="en-US" dirty="0">
                          <a:effectLst/>
                        </a:rPr>
                        <a:t>Admin </a:t>
                      </a:r>
                    </a:p>
                  </a:txBody>
                  <a:tcPr anchor="ctr"/>
                </a:tc>
                <a:tc>
                  <a:txBody>
                    <a:bodyPr/>
                    <a:lstStyle/>
                    <a:p>
                      <a:r>
                        <a:rPr lang="en-US" dirty="0">
                          <a:effectLst/>
                        </a:rPr>
                        <a:t>650000</a:t>
                      </a:r>
                    </a:p>
                  </a:txBody>
                  <a:tcPr anchor="ctr"/>
                </a:tc>
                <a:extLst>
                  <a:ext uri="{0D108BD9-81ED-4DB2-BD59-A6C34878D82A}">
                    <a16:rowId xmlns:a16="http://schemas.microsoft.com/office/drawing/2014/main" val="1201053472"/>
                  </a:ext>
                </a:extLst>
              </a:tr>
              <a:tr h="584782">
                <a:tc>
                  <a:txBody>
                    <a:bodyPr/>
                    <a:lstStyle/>
                    <a:p>
                      <a:r>
                        <a:rPr lang="en-US" dirty="0">
                          <a:effectLst/>
                        </a:rPr>
                        <a:t>7465 </a:t>
                      </a:r>
                    </a:p>
                  </a:txBody>
                  <a:tcPr anchor="ctr"/>
                </a:tc>
                <a:tc>
                  <a:txBody>
                    <a:bodyPr/>
                    <a:lstStyle/>
                    <a:p>
                      <a:r>
                        <a:rPr lang="en-US" dirty="0">
                          <a:effectLst/>
                        </a:rPr>
                        <a:t>Shushil Roy </a:t>
                      </a:r>
                    </a:p>
                  </a:txBody>
                  <a:tcPr anchor="ctr"/>
                </a:tc>
                <a:tc>
                  <a:txBody>
                    <a:bodyPr/>
                    <a:lstStyle/>
                    <a:p>
                      <a:r>
                        <a:rPr lang="en-US" dirty="0">
                          <a:effectLst/>
                        </a:rPr>
                        <a:t>Male </a:t>
                      </a:r>
                    </a:p>
                  </a:txBody>
                  <a:tcPr anchor="ctr"/>
                </a:tc>
                <a:tc>
                  <a:txBody>
                    <a:bodyPr/>
                    <a:lstStyle/>
                    <a:p>
                      <a:r>
                        <a:rPr lang="en-US" dirty="0">
                          <a:effectLst/>
                        </a:rPr>
                        <a:t>Admin </a:t>
                      </a:r>
                    </a:p>
                  </a:txBody>
                  <a:tcPr anchor="ctr"/>
                </a:tc>
                <a:tc>
                  <a:txBody>
                    <a:bodyPr/>
                    <a:lstStyle/>
                    <a:p>
                      <a:r>
                        <a:rPr lang="en-US" dirty="0">
                          <a:effectLst/>
                        </a:rPr>
                        <a:t>500000</a:t>
                      </a:r>
                    </a:p>
                  </a:txBody>
                  <a:tcPr anchor="ctr"/>
                </a:tc>
                <a:extLst>
                  <a:ext uri="{0D108BD9-81ED-4DB2-BD59-A6C34878D82A}">
                    <a16:rowId xmlns:a16="http://schemas.microsoft.com/office/drawing/2014/main" val="150007237"/>
                  </a:ext>
                </a:extLst>
              </a:tr>
              <a:tr h="687119">
                <a:tc>
                  <a:txBody>
                    <a:bodyPr/>
                    <a:lstStyle/>
                    <a:p>
                      <a:r>
                        <a:rPr lang="en-US" dirty="0">
                          <a:effectLst/>
                        </a:rPr>
                        <a:t>7500 </a:t>
                      </a:r>
                    </a:p>
                  </a:txBody>
                  <a:tcPr anchor="ctr"/>
                </a:tc>
                <a:tc>
                  <a:txBody>
                    <a:bodyPr/>
                    <a:lstStyle/>
                    <a:p>
                      <a:r>
                        <a:rPr lang="en-US" dirty="0">
                          <a:effectLst/>
                        </a:rPr>
                        <a:t>Shubhojit Das </a:t>
                      </a:r>
                    </a:p>
                  </a:txBody>
                  <a:tcPr anchor="ctr"/>
                </a:tc>
                <a:tc>
                  <a:txBody>
                    <a:bodyPr/>
                    <a:lstStyle/>
                    <a:p>
                      <a:r>
                        <a:rPr lang="en-US" dirty="0">
                          <a:effectLst/>
                        </a:rPr>
                        <a:t>Male </a:t>
                      </a:r>
                    </a:p>
                  </a:txBody>
                  <a:tcPr anchor="ctr"/>
                </a:tc>
                <a:tc>
                  <a:txBody>
                    <a:bodyPr/>
                    <a:lstStyle/>
                    <a:p>
                      <a:r>
                        <a:rPr lang="en-US" dirty="0">
                          <a:effectLst/>
                        </a:rPr>
                        <a:t>Finance </a:t>
                      </a:r>
                    </a:p>
                  </a:txBody>
                  <a:tcPr anchor="ctr"/>
                </a:tc>
                <a:tc>
                  <a:txBody>
                    <a:bodyPr/>
                    <a:lstStyle/>
                    <a:p>
                      <a:r>
                        <a:rPr lang="en-US" dirty="0">
                          <a:effectLst/>
                        </a:rPr>
                        <a:t>500000</a:t>
                      </a:r>
                    </a:p>
                  </a:txBody>
                  <a:tcPr anchor="ctr"/>
                </a:tc>
                <a:extLst>
                  <a:ext uri="{0D108BD9-81ED-4DB2-BD59-A6C34878D82A}">
                    <a16:rowId xmlns:a16="http://schemas.microsoft.com/office/drawing/2014/main" val="118623118"/>
                  </a:ext>
                </a:extLst>
              </a:tr>
              <a:tr h="584782">
                <a:tc>
                  <a:txBody>
                    <a:bodyPr/>
                    <a:lstStyle/>
                    <a:p>
                      <a:r>
                        <a:rPr lang="en-US" dirty="0">
                          <a:effectLst/>
                        </a:rPr>
                        <a:t>7699 </a:t>
                      </a:r>
                    </a:p>
                  </a:txBody>
                  <a:tcPr anchor="ctr"/>
                </a:tc>
                <a:tc>
                  <a:txBody>
                    <a:bodyPr/>
                    <a:lstStyle/>
                    <a:p>
                      <a:r>
                        <a:rPr lang="en-US" dirty="0">
                          <a:effectLst/>
                        </a:rPr>
                        <a:t>Priya Sane </a:t>
                      </a:r>
                    </a:p>
                  </a:txBody>
                  <a:tcPr anchor="ctr"/>
                </a:tc>
                <a:tc>
                  <a:txBody>
                    <a:bodyPr/>
                    <a:lstStyle/>
                    <a:p>
                      <a:r>
                        <a:rPr lang="en-US" dirty="0">
                          <a:effectLst/>
                        </a:rPr>
                        <a:t>Female </a:t>
                      </a:r>
                    </a:p>
                  </a:txBody>
                  <a:tcPr anchor="ctr"/>
                </a:tc>
                <a:tc>
                  <a:txBody>
                    <a:bodyPr/>
                    <a:lstStyle/>
                    <a:p>
                      <a:r>
                        <a:rPr lang="en-US" dirty="0">
                          <a:effectLst/>
                        </a:rPr>
                        <a:t>Finance </a:t>
                      </a:r>
                    </a:p>
                  </a:txBody>
                  <a:tcPr anchor="ctr"/>
                </a:tc>
                <a:tc>
                  <a:txBody>
                    <a:bodyPr/>
                    <a:lstStyle/>
                    <a:p>
                      <a:r>
                        <a:rPr lang="en-US" dirty="0">
                          <a:effectLst/>
                        </a:rPr>
                        <a:t>550000</a:t>
                      </a:r>
                    </a:p>
                  </a:txBody>
                  <a:tcPr anchor="ctr"/>
                </a:tc>
                <a:extLst>
                  <a:ext uri="{0D108BD9-81ED-4DB2-BD59-A6C34878D82A}">
                    <a16:rowId xmlns:a16="http://schemas.microsoft.com/office/drawing/2014/main" val="4092253641"/>
                  </a:ext>
                </a:extLst>
              </a:tr>
            </a:tbl>
          </a:graphicData>
        </a:graphic>
      </p:graphicFrame>
    </p:spTree>
    <p:extLst>
      <p:ext uri="{BB962C8B-B14F-4D97-AF65-F5344CB8AC3E}">
        <p14:creationId xmlns:p14="http://schemas.microsoft.com/office/powerpoint/2010/main" val="2496563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84231E-34F5-B9C6-76E9-9382F4422E82}"/>
              </a:ext>
            </a:extLst>
          </p:cNvPr>
          <p:cNvSpPr>
            <a:spLocks noGrp="1"/>
          </p:cNvSpPr>
          <p:nvPr>
            <p:ph type="title"/>
          </p:nvPr>
        </p:nvSpPr>
        <p:spPr/>
        <p:txBody>
          <a:bodyPr/>
          <a:lstStyle/>
          <a:p>
            <a:pPr marL="285750" indent="-285750">
              <a:lnSpc>
                <a:spcPct val="120000"/>
              </a:lnSpc>
              <a:spcBef>
                <a:spcPts val="1000"/>
              </a:spcBef>
              <a:buFont typeface="Arial"/>
              <a:buChar char="•"/>
            </a:pPr>
            <a:r>
              <a:rPr lang="en-US" b="1" dirty="0">
                <a:latin typeface="Arial"/>
                <a:ea typeface="+mj-lt"/>
                <a:cs typeface="+mj-lt"/>
              </a:rPr>
              <a:t>Unstructured Data</a:t>
            </a:r>
          </a:p>
          <a:p>
            <a:endParaRPr lang="en-US" b="1" dirty="0">
              <a:latin typeface="Arial"/>
              <a:cs typeface="Arial"/>
            </a:endParaRPr>
          </a:p>
        </p:txBody>
      </p:sp>
      <p:sp>
        <p:nvSpPr>
          <p:cNvPr id="2" name="Picture Placeholder 1">
            <a:extLst>
              <a:ext uri="{FF2B5EF4-FFF2-40B4-BE49-F238E27FC236}">
                <a16:creationId xmlns:a16="http://schemas.microsoft.com/office/drawing/2014/main" id="{02EAAD82-A889-3F0F-8FFF-4054A5508C26}"/>
              </a:ext>
            </a:extLst>
          </p:cNvPr>
          <p:cNvSpPr>
            <a:spLocks noGrp="1"/>
          </p:cNvSpPr>
          <p:nvPr>
            <p:ph idx="1"/>
          </p:nvPr>
        </p:nvSpPr>
        <p:spPr/>
        <p:txBody>
          <a:bodyPr vert="horz" lIns="91440" tIns="45720" rIns="91440" bIns="45720" rtlCol="0" anchor="t">
            <a:normAutofit/>
          </a:bodyPr>
          <a:lstStyle/>
          <a:p>
            <a:pPr marL="0" indent="0">
              <a:buNone/>
            </a:pPr>
            <a:r>
              <a:rPr lang="en-US" dirty="0">
                <a:latin typeface="Arial"/>
                <a:ea typeface="+mn-lt"/>
                <a:cs typeface="+mn-lt"/>
              </a:rPr>
              <a:t>Any data with unknown form or the structure is classified as unstructured data. In addition to the size being huge, un-structured data poses multiple challenges in terms of its processing for deriving value out of it. A typical example of unstructured data is a heterogeneous data source containing a combination of simple text files, images, videos etc. Now day organizations have wealth of data available with them but unfortunately, they don’t know how to derive value out of it since this data is in its raw form or unstructured format.</a:t>
            </a:r>
            <a:endParaRPr lang="en-US">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357864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5">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89A061-98CB-F074-543E-AF07F9D5D023}"/>
              </a:ext>
            </a:extLst>
          </p:cNvPr>
          <p:cNvSpPr>
            <a:spLocks noGrp="1"/>
          </p:cNvSpPr>
          <p:nvPr>
            <p:ph type="title"/>
          </p:nvPr>
        </p:nvSpPr>
        <p:spPr>
          <a:xfrm>
            <a:off x="5102157" y="4661939"/>
            <a:ext cx="5946841" cy="1510261"/>
          </a:xfrm>
        </p:spPr>
        <p:txBody>
          <a:bodyPr anchor="b">
            <a:normAutofit/>
          </a:bodyPr>
          <a:lstStyle/>
          <a:p>
            <a:pPr algn="r">
              <a:lnSpc>
                <a:spcPct val="90000"/>
              </a:lnSpc>
            </a:pPr>
            <a:r>
              <a:rPr lang="en-US" sz="2800" b="1">
                <a:latin typeface="Arial"/>
                <a:ea typeface="+mj-lt"/>
                <a:cs typeface="+mj-lt"/>
              </a:rPr>
              <a:t>Examples Of Un-structured Data</a:t>
            </a:r>
            <a:endParaRPr lang="en-US" sz="2800">
              <a:latin typeface="Arial"/>
              <a:cs typeface="Arial"/>
            </a:endParaRPr>
          </a:p>
          <a:p>
            <a:pPr algn="r">
              <a:lnSpc>
                <a:spcPct val="90000"/>
              </a:lnSpc>
            </a:pPr>
            <a:br>
              <a:rPr lang="en-US" sz="2800"/>
            </a:br>
            <a:endParaRPr lang="en-US" sz="2800">
              <a:latin typeface="Arial"/>
              <a:cs typeface="Arial"/>
            </a:endParaRPr>
          </a:p>
        </p:txBody>
      </p:sp>
      <p:pic>
        <p:nvPicPr>
          <p:cNvPr id="9" name="Picture 19" descr="Graphical user interface, application&#10;&#10;Description automatically generated">
            <a:extLst>
              <a:ext uri="{FF2B5EF4-FFF2-40B4-BE49-F238E27FC236}">
                <a16:creationId xmlns:a16="http://schemas.microsoft.com/office/drawing/2014/main" id="{F50D458E-3B35-B3E3-5B3D-573FD285708C}"/>
              </a:ext>
            </a:extLst>
          </p:cNvPr>
          <p:cNvPicPr>
            <a:picLocks noChangeAspect="1"/>
          </p:cNvPicPr>
          <p:nvPr/>
        </p:nvPicPr>
        <p:blipFill>
          <a:blip r:embed="rId2"/>
          <a:stretch>
            <a:fillRect/>
          </a:stretch>
        </p:blipFill>
        <p:spPr>
          <a:xfrm>
            <a:off x="650033" y="1371175"/>
            <a:ext cx="4636744" cy="2283596"/>
          </a:xfrm>
          <a:prstGeom prst="rect">
            <a:avLst/>
          </a:prstGeom>
        </p:spPr>
      </p:pic>
      <p:sp>
        <p:nvSpPr>
          <p:cNvPr id="4" name="Text Placeholder 3">
            <a:extLst>
              <a:ext uri="{FF2B5EF4-FFF2-40B4-BE49-F238E27FC236}">
                <a16:creationId xmlns:a16="http://schemas.microsoft.com/office/drawing/2014/main" id="{21C9EC06-5EFD-F9A7-F9BE-79372E4B77F4}"/>
              </a:ext>
            </a:extLst>
          </p:cNvPr>
          <p:cNvSpPr>
            <a:spLocks noGrp="1"/>
          </p:cNvSpPr>
          <p:nvPr>
            <p:ph idx="1"/>
          </p:nvPr>
        </p:nvSpPr>
        <p:spPr>
          <a:xfrm>
            <a:off x="7610427" y="1299753"/>
            <a:ext cx="3438573" cy="3122343"/>
          </a:xfrm>
        </p:spPr>
        <p:txBody>
          <a:bodyPr vert="horz" lIns="91440" tIns="45720" rIns="91440" bIns="45720" rtlCol="0" anchor="t">
            <a:normAutofit/>
          </a:bodyPr>
          <a:lstStyle/>
          <a:p>
            <a:pPr algn="r"/>
            <a:r>
              <a:rPr lang="en-US" i="0" dirty="0">
                <a:latin typeface="Arial"/>
                <a:ea typeface="+mn-lt"/>
                <a:cs typeface="+mn-lt"/>
              </a:rPr>
              <a:t>The output returned by ‘Google Search’</a:t>
            </a:r>
            <a:endParaRPr lang="en-US">
              <a:latin typeface="Arial"/>
              <a:cs typeface="Arial"/>
            </a:endParaRPr>
          </a:p>
          <a:p>
            <a:pPr algn="r"/>
            <a:endParaRPr lang="en-US">
              <a:latin typeface="Arial"/>
            </a:endParaRPr>
          </a:p>
          <a:p>
            <a:pPr algn="r"/>
            <a:br>
              <a:rPr lang="en-US" dirty="0"/>
            </a:br>
            <a:endParaRPr lang="en-US"/>
          </a:p>
          <a:p>
            <a:pPr algn="r"/>
            <a:endParaRPr lang="en-US"/>
          </a:p>
        </p:txBody>
      </p:sp>
    </p:spTree>
    <p:extLst>
      <p:ext uri="{BB962C8B-B14F-4D97-AF65-F5344CB8AC3E}">
        <p14:creationId xmlns:p14="http://schemas.microsoft.com/office/powerpoint/2010/main" val="758300587"/>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RegattaVTI</vt:lpstr>
      <vt:lpstr>Big Data</vt:lpstr>
      <vt:lpstr>BIG DATA </vt:lpstr>
      <vt:lpstr>What is Data </vt:lpstr>
      <vt:lpstr>Examples Of Big Data</vt:lpstr>
      <vt:lpstr>Types of Big Data  </vt:lpstr>
      <vt:lpstr>Structured Data </vt:lpstr>
      <vt:lpstr>EXamples Structured Data  </vt:lpstr>
      <vt:lpstr>Unstructured Data </vt:lpstr>
      <vt:lpstr>Examples Of Un-structured Data  </vt:lpstr>
      <vt:lpstr>Semi-structured Data</vt:lpstr>
      <vt:lpstr>Examples Of Semi-structured Data</vt:lpstr>
      <vt:lpstr>Characteristics Of Big Data </vt:lpstr>
      <vt:lpstr>Advantages Of Big Data Processing </vt:lpstr>
      <vt:lpstr> Difference Between Big Data &amp; Cloud Computing</vt:lpstr>
      <vt:lpstr>Roles &amp; Relationship Between Big Data &amp; Cloud Computing</vt:lpstr>
      <vt:lpstr>Conclusion</vt:lpstr>
      <vt:lpstr>Any 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314</cp:revision>
  <dcterms:created xsi:type="dcterms:W3CDTF">2022-05-14T13:11:37Z</dcterms:created>
  <dcterms:modified xsi:type="dcterms:W3CDTF">2022-05-14T17:51:17Z</dcterms:modified>
</cp:coreProperties>
</file>