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sldIdLst>
    <p:sldId id="270" r:id="rId2"/>
    <p:sldId id="256" r:id="rId3"/>
    <p:sldId id="264" r:id="rId4"/>
    <p:sldId id="257" r:id="rId5"/>
    <p:sldId id="258" r:id="rId6"/>
    <p:sldId id="259" r:id="rId7"/>
    <p:sldId id="260" r:id="rId8"/>
    <p:sldId id="261" r:id="rId9"/>
    <p:sldId id="262"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F9BBDB-F039-4FD7-BA7C-400FC28BBDA8}"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B0BE1-0316-4C1F-BDA6-CD4687A35117}" type="slidenum">
              <a:rPr lang="en-US" smtClean="0"/>
              <a:t>‹#›</a:t>
            </a:fld>
            <a:endParaRPr lang="en-US"/>
          </a:p>
        </p:txBody>
      </p:sp>
    </p:spTree>
    <p:extLst>
      <p:ext uri="{BB962C8B-B14F-4D97-AF65-F5344CB8AC3E}">
        <p14:creationId xmlns:p14="http://schemas.microsoft.com/office/powerpoint/2010/main" val="256704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F9BBDB-F039-4FD7-BA7C-400FC28BBDA8}"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B0BE1-0316-4C1F-BDA6-CD4687A35117}" type="slidenum">
              <a:rPr lang="en-US" smtClean="0"/>
              <a:t>‹#›</a:t>
            </a:fld>
            <a:endParaRPr lang="en-US"/>
          </a:p>
        </p:txBody>
      </p:sp>
    </p:spTree>
    <p:extLst>
      <p:ext uri="{BB962C8B-B14F-4D97-AF65-F5344CB8AC3E}">
        <p14:creationId xmlns:p14="http://schemas.microsoft.com/office/powerpoint/2010/main" val="1112309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F9BBDB-F039-4FD7-BA7C-400FC28BBDA8}"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B0BE1-0316-4C1F-BDA6-CD4687A3511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57244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F9BBDB-F039-4FD7-BA7C-400FC28BBDA8}"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B0BE1-0316-4C1F-BDA6-CD4687A35117}" type="slidenum">
              <a:rPr lang="en-US" smtClean="0"/>
              <a:t>‹#›</a:t>
            </a:fld>
            <a:endParaRPr lang="en-US"/>
          </a:p>
        </p:txBody>
      </p:sp>
    </p:spTree>
    <p:extLst>
      <p:ext uri="{BB962C8B-B14F-4D97-AF65-F5344CB8AC3E}">
        <p14:creationId xmlns:p14="http://schemas.microsoft.com/office/powerpoint/2010/main" val="2129004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F9BBDB-F039-4FD7-BA7C-400FC28BBDA8}"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B0BE1-0316-4C1F-BDA6-CD4687A3511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90795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F9BBDB-F039-4FD7-BA7C-400FC28BBDA8}"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B0BE1-0316-4C1F-BDA6-CD4687A35117}" type="slidenum">
              <a:rPr lang="en-US" smtClean="0"/>
              <a:t>‹#›</a:t>
            </a:fld>
            <a:endParaRPr lang="en-US"/>
          </a:p>
        </p:txBody>
      </p:sp>
    </p:spTree>
    <p:extLst>
      <p:ext uri="{BB962C8B-B14F-4D97-AF65-F5344CB8AC3E}">
        <p14:creationId xmlns:p14="http://schemas.microsoft.com/office/powerpoint/2010/main" val="2915707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F9BBDB-F039-4FD7-BA7C-400FC28BBDA8}"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B0BE1-0316-4C1F-BDA6-CD4687A35117}" type="slidenum">
              <a:rPr lang="en-US" smtClean="0"/>
              <a:t>‹#›</a:t>
            </a:fld>
            <a:endParaRPr lang="en-US"/>
          </a:p>
        </p:txBody>
      </p:sp>
    </p:spTree>
    <p:extLst>
      <p:ext uri="{BB962C8B-B14F-4D97-AF65-F5344CB8AC3E}">
        <p14:creationId xmlns:p14="http://schemas.microsoft.com/office/powerpoint/2010/main" val="1519319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F9BBDB-F039-4FD7-BA7C-400FC28BBDA8}"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B0BE1-0316-4C1F-BDA6-CD4687A35117}" type="slidenum">
              <a:rPr lang="en-US" smtClean="0"/>
              <a:t>‹#›</a:t>
            </a:fld>
            <a:endParaRPr lang="en-US"/>
          </a:p>
        </p:txBody>
      </p:sp>
    </p:spTree>
    <p:extLst>
      <p:ext uri="{BB962C8B-B14F-4D97-AF65-F5344CB8AC3E}">
        <p14:creationId xmlns:p14="http://schemas.microsoft.com/office/powerpoint/2010/main" val="1883943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F9BBDB-F039-4FD7-BA7C-400FC28BBDA8}"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B0BE1-0316-4C1F-BDA6-CD4687A35117}" type="slidenum">
              <a:rPr lang="en-US" smtClean="0"/>
              <a:t>‹#›</a:t>
            </a:fld>
            <a:endParaRPr lang="en-US"/>
          </a:p>
        </p:txBody>
      </p:sp>
    </p:spTree>
    <p:extLst>
      <p:ext uri="{BB962C8B-B14F-4D97-AF65-F5344CB8AC3E}">
        <p14:creationId xmlns:p14="http://schemas.microsoft.com/office/powerpoint/2010/main" val="2953536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F9BBDB-F039-4FD7-BA7C-400FC28BBDA8}"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B0BE1-0316-4C1F-BDA6-CD4687A35117}" type="slidenum">
              <a:rPr lang="en-US" smtClean="0"/>
              <a:t>‹#›</a:t>
            </a:fld>
            <a:endParaRPr lang="en-US"/>
          </a:p>
        </p:txBody>
      </p:sp>
    </p:spTree>
    <p:extLst>
      <p:ext uri="{BB962C8B-B14F-4D97-AF65-F5344CB8AC3E}">
        <p14:creationId xmlns:p14="http://schemas.microsoft.com/office/powerpoint/2010/main" val="2936122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F9BBDB-F039-4FD7-BA7C-400FC28BBDA8}"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7B0BE1-0316-4C1F-BDA6-CD4687A35117}" type="slidenum">
              <a:rPr lang="en-US" smtClean="0"/>
              <a:t>‹#›</a:t>
            </a:fld>
            <a:endParaRPr lang="en-US"/>
          </a:p>
        </p:txBody>
      </p:sp>
    </p:spTree>
    <p:extLst>
      <p:ext uri="{BB962C8B-B14F-4D97-AF65-F5344CB8AC3E}">
        <p14:creationId xmlns:p14="http://schemas.microsoft.com/office/powerpoint/2010/main" val="507098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F9BBDB-F039-4FD7-BA7C-400FC28BBDA8}" type="datetimeFigureOut">
              <a:rPr lang="en-US" smtClean="0"/>
              <a:t>5/26/2022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7B0BE1-0316-4C1F-BDA6-CD4687A35117}" type="slidenum">
              <a:rPr lang="en-US" smtClean="0"/>
              <a:t>‹#›</a:t>
            </a:fld>
            <a:endParaRPr lang="en-US"/>
          </a:p>
        </p:txBody>
      </p:sp>
    </p:spTree>
    <p:extLst>
      <p:ext uri="{BB962C8B-B14F-4D97-AF65-F5344CB8AC3E}">
        <p14:creationId xmlns:p14="http://schemas.microsoft.com/office/powerpoint/2010/main" val="861807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F9BBDB-F039-4FD7-BA7C-400FC28BBDA8}" type="datetimeFigureOut">
              <a:rPr lang="en-US" smtClean="0"/>
              <a:t>5/26/2022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7B0BE1-0316-4C1F-BDA6-CD4687A35117}" type="slidenum">
              <a:rPr lang="en-US" smtClean="0"/>
              <a:t>‹#›</a:t>
            </a:fld>
            <a:endParaRPr lang="en-US"/>
          </a:p>
        </p:txBody>
      </p:sp>
    </p:spTree>
    <p:extLst>
      <p:ext uri="{BB962C8B-B14F-4D97-AF65-F5344CB8AC3E}">
        <p14:creationId xmlns:p14="http://schemas.microsoft.com/office/powerpoint/2010/main" val="2980506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9BBDB-F039-4FD7-BA7C-400FC28BBDA8}" type="datetimeFigureOut">
              <a:rPr lang="en-US" smtClean="0"/>
              <a:t>5/26/2022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7B0BE1-0316-4C1F-BDA6-CD4687A35117}" type="slidenum">
              <a:rPr lang="en-US" smtClean="0"/>
              <a:t>‹#›</a:t>
            </a:fld>
            <a:endParaRPr lang="en-US"/>
          </a:p>
        </p:txBody>
      </p:sp>
    </p:spTree>
    <p:extLst>
      <p:ext uri="{BB962C8B-B14F-4D97-AF65-F5344CB8AC3E}">
        <p14:creationId xmlns:p14="http://schemas.microsoft.com/office/powerpoint/2010/main" val="3059200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F9BBDB-F039-4FD7-BA7C-400FC28BBDA8}"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7B0BE1-0316-4C1F-BDA6-CD4687A35117}" type="slidenum">
              <a:rPr lang="en-US" smtClean="0"/>
              <a:t>‹#›</a:t>
            </a:fld>
            <a:endParaRPr lang="en-US"/>
          </a:p>
        </p:txBody>
      </p:sp>
    </p:spTree>
    <p:extLst>
      <p:ext uri="{BB962C8B-B14F-4D97-AF65-F5344CB8AC3E}">
        <p14:creationId xmlns:p14="http://schemas.microsoft.com/office/powerpoint/2010/main" val="1264725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F9BBDB-F039-4FD7-BA7C-400FC28BBDA8}"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7B0BE1-0316-4C1F-BDA6-CD4687A35117}" type="slidenum">
              <a:rPr lang="en-US" smtClean="0"/>
              <a:t>‹#›</a:t>
            </a:fld>
            <a:endParaRPr lang="en-US"/>
          </a:p>
        </p:txBody>
      </p:sp>
    </p:spTree>
    <p:extLst>
      <p:ext uri="{BB962C8B-B14F-4D97-AF65-F5344CB8AC3E}">
        <p14:creationId xmlns:p14="http://schemas.microsoft.com/office/powerpoint/2010/main" val="371548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BF9BBDB-F039-4FD7-BA7C-400FC28BBDA8}" type="datetimeFigureOut">
              <a:rPr lang="en-US" smtClean="0"/>
              <a:t>5/26/2022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77B0BE1-0316-4C1F-BDA6-CD4687A35117}" type="slidenum">
              <a:rPr lang="en-US" smtClean="0"/>
              <a:t>‹#›</a:t>
            </a:fld>
            <a:endParaRPr lang="en-US"/>
          </a:p>
        </p:txBody>
      </p:sp>
    </p:spTree>
    <p:extLst>
      <p:ext uri="{BB962C8B-B14F-4D97-AF65-F5344CB8AC3E}">
        <p14:creationId xmlns:p14="http://schemas.microsoft.com/office/powerpoint/2010/main" val="1748355151"/>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 id="2147484045" r:id="rId13"/>
    <p:sldLayoutId id="2147484046" r:id="rId14"/>
    <p:sldLayoutId id="2147484047" r:id="rId15"/>
    <p:sldLayoutId id="214748404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DE8DE-F32B-40C5-AD71-F237014903D5}"/>
              </a:ext>
            </a:extLst>
          </p:cNvPr>
          <p:cNvSpPr>
            <a:spLocks noGrp="1"/>
          </p:cNvSpPr>
          <p:nvPr>
            <p:ph type="ctrTitle"/>
          </p:nvPr>
        </p:nvSpPr>
        <p:spPr>
          <a:xfrm>
            <a:off x="1493000" y="786749"/>
            <a:ext cx="7766936" cy="1646302"/>
          </a:xfrm>
        </p:spPr>
        <p:txBody>
          <a:bodyPr/>
          <a:lstStyle/>
          <a:p>
            <a:pPr algn="ctr"/>
            <a:r>
              <a:rPr lang="en-US" sz="4000" b="1" u="sng" dirty="0">
                <a:latin typeface="Arial Black" panose="020B0A04020102020204" pitchFamily="34" charset="0"/>
                <a:cs typeface="Arial" panose="020B0604020202020204" pitchFamily="34" charset="0"/>
              </a:rPr>
              <a:t>Presentation of group 7</a:t>
            </a:r>
          </a:p>
        </p:txBody>
      </p:sp>
      <p:graphicFrame>
        <p:nvGraphicFramePr>
          <p:cNvPr id="6" name="Table 6">
            <a:extLst>
              <a:ext uri="{FF2B5EF4-FFF2-40B4-BE49-F238E27FC236}">
                <a16:creationId xmlns:a16="http://schemas.microsoft.com/office/drawing/2014/main" id="{6EF4899F-1FE1-4C9F-8A0D-5DD2C70DCE25}"/>
              </a:ext>
            </a:extLst>
          </p:cNvPr>
          <p:cNvGraphicFramePr>
            <a:graphicFrameLocks noGrp="1"/>
          </p:cNvGraphicFramePr>
          <p:nvPr>
            <p:extLst>
              <p:ext uri="{D42A27DB-BD31-4B8C-83A1-F6EECF244321}">
                <p14:modId xmlns:p14="http://schemas.microsoft.com/office/powerpoint/2010/main" val="1222021875"/>
              </p:ext>
            </p:extLst>
          </p:nvPr>
        </p:nvGraphicFramePr>
        <p:xfrm>
          <a:off x="1131936" y="3507033"/>
          <a:ext cx="8128000" cy="13716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16551020"/>
                    </a:ext>
                  </a:extLst>
                </a:gridCol>
                <a:gridCol w="4064000">
                  <a:extLst>
                    <a:ext uri="{9D8B030D-6E8A-4147-A177-3AD203B41FA5}">
                      <a16:colId xmlns:a16="http://schemas.microsoft.com/office/drawing/2014/main" val="254742006"/>
                    </a:ext>
                  </a:extLst>
                </a:gridCol>
              </a:tblGrid>
              <a:tr h="370840">
                <a:tc>
                  <a:txBody>
                    <a:bodyPr/>
                    <a:lstStyle/>
                    <a:p>
                      <a:pPr algn="ctr"/>
                      <a:r>
                        <a:rPr lang="en-US" sz="2400" b="1" dirty="0"/>
                        <a:t>RANA TALHA</a:t>
                      </a:r>
                    </a:p>
                  </a:txBody>
                  <a:tcPr/>
                </a:tc>
                <a:tc>
                  <a:txBody>
                    <a:bodyPr/>
                    <a:lstStyle/>
                    <a:p>
                      <a:pPr algn="ctr"/>
                      <a:r>
                        <a:rPr lang="en-US" sz="2400" b="1" dirty="0"/>
                        <a:t>2017-AG-7217</a:t>
                      </a:r>
                    </a:p>
                  </a:txBody>
                  <a:tcPr/>
                </a:tc>
                <a:extLst>
                  <a:ext uri="{0D108BD9-81ED-4DB2-BD59-A6C34878D82A}">
                    <a16:rowId xmlns:a16="http://schemas.microsoft.com/office/drawing/2014/main" val="1836603967"/>
                  </a:ext>
                </a:extLst>
              </a:tr>
              <a:tr h="370840">
                <a:tc>
                  <a:txBody>
                    <a:bodyPr/>
                    <a:lstStyle/>
                    <a:p>
                      <a:pPr algn="ctr"/>
                      <a:r>
                        <a:rPr lang="en-US" sz="2400" b="1" dirty="0"/>
                        <a:t>AASHIR NADEEM</a:t>
                      </a:r>
                    </a:p>
                  </a:txBody>
                  <a:tcPr/>
                </a:tc>
                <a:tc>
                  <a:txBody>
                    <a:bodyPr/>
                    <a:lstStyle/>
                    <a:p>
                      <a:pPr algn="ctr"/>
                      <a:r>
                        <a:rPr lang="en-US" sz="2400" b="1" dirty="0"/>
                        <a:t>2019-AG-6088</a:t>
                      </a:r>
                    </a:p>
                  </a:txBody>
                  <a:tcPr/>
                </a:tc>
                <a:extLst>
                  <a:ext uri="{0D108BD9-81ED-4DB2-BD59-A6C34878D82A}">
                    <a16:rowId xmlns:a16="http://schemas.microsoft.com/office/drawing/2014/main" val="3439343162"/>
                  </a:ext>
                </a:extLst>
              </a:tr>
              <a:tr h="370840">
                <a:tc>
                  <a:txBody>
                    <a:bodyPr/>
                    <a:lstStyle/>
                    <a:p>
                      <a:pPr algn="ctr"/>
                      <a:r>
                        <a:rPr lang="en-US" sz="2400" b="1" dirty="0"/>
                        <a:t>ADEEL AHMAD</a:t>
                      </a:r>
                    </a:p>
                  </a:txBody>
                  <a:tcPr/>
                </a:tc>
                <a:tc>
                  <a:txBody>
                    <a:bodyPr/>
                    <a:lstStyle/>
                    <a:p>
                      <a:pPr algn="ctr"/>
                      <a:r>
                        <a:rPr lang="en-US" sz="2400" b="1" dirty="0"/>
                        <a:t>2019-AG-6090</a:t>
                      </a:r>
                    </a:p>
                  </a:txBody>
                  <a:tcPr/>
                </a:tc>
                <a:extLst>
                  <a:ext uri="{0D108BD9-81ED-4DB2-BD59-A6C34878D82A}">
                    <a16:rowId xmlns:a16="http://schemas.microsoft.com/office/drawing/2014/main" val="1322850117"/>
                  </a:ext>
                </a:extLst>
              </a:tr>
            </a:tbl>
          </a:graphicData>
        </a:graphic>
      </p:graphicFrame>
    </p:spTree>
    <p:extLst>
      <p:ext uri="{BB962C8B-B14F-4D97-AF65-F5344CB8AC3E}">
        <p14:creationId xmlns:p14="http://schemas.microsoft.com/office/powerpoint/2010/main" val="1208705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3A64D-9A0D-4EAC-B6E2-CDDB10E3FF0C}"/>
              </a:ext>
            </a:extLst>
          </p:cNvPr>
          <p:cNvSpPr>
            <a:spLocks noGrp="1"/>
          </p:cNvSpPr>
          <p:nvPr>
            <p:ph type="title"/>
          </p:nvPr>
        </p:nvSpPr>
        <p:spPr>
          <a:xfrm>
            <a:off x="677334" y="595532"/>
            <a:ext cx="8596668" cy="1320800"/>
          </a:xfrm>
        </p:spPr>
        <p:txBody>
          <a:bodyPr>
            <a:normAutofit/>
          </a:bodyPr>
          <a:lstStyle/>
          <a:p>
            <a:r>
              <a:rPr lang="en-US" sz="5400" dirty="0">
                <a:latin typeface="Arial Black" panose="020B0A04020102020204" pitchFamily="34" charset="0"/>
              </a:rPr>
              <a:t>Research Paper</a:t>
            </a:r>
            <a:br>
              <a:rPr lang="en-US" sz="5400" dirty="0">
                <a:latin typeface="Arial Black" panose="020B0A04020102020204" pitchFamily="34" charset="0"/>
              </a:rPr>
            </a:br>
            <a:endParaRPr lang="en-US" sz="20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E7ACDABF-F3A6-44C8-BCD8-0F4BF6AB3853}"/>
              </a:ext>
            </a:extLst>
          </p:cNvPr>
          <p:cNvSpPr>
            <a:spLocks noGrp="1"/>
          </p:cNvSpPr>
          <p:nvPr>
            <p:ph idx="1"/>
          </p:nvPr>
        </p:nvSpPr>
        <p:spPr/>
        <p:txBody>
          <a:bodyPr/>
          <a:lstStyle/>
          <a:p>
            <a:pPr marL="0" indent="0">
              <a:buNone/>
            </a:pPr>
            <a:r>
              <a:rPr lang="en-US" dirty="0"/>
              <a:t>  </a:t>
            </a:r>
          </a:p>
          <a:p>
            <a:pPr marL="0" indent="0">
              <a:buNone/>
            </a:pPr>
            <a:r>
              <a:rPr lang="en-US" dirty="0"/>
              <a:t>  </a:t>
            </a:r>
          </a:p>
        </p:txBody>
      </p:sp>
      <p:graphicFrame>
        <p:nvGraphicFramePr>
          <p:cNvPr id="6" name="Table 6">
            <a:extLst>
              <a:ext uri="{FF2B5EF4-FFF2-40B4-BE49-F238E27FC236}">
                <a16:creationId xmlns:a16="http://schemas.microsoft.com/office/drawing/2014/main" id="{25EC0F8C-8147-4805-80D2-A19D8D96A79E}"/>
              </a:ext>
            </a:extLst>
          </p:cNvPr>
          <p:cNvGraphicFramePr>
            <a:graphicFrameLocks noGrp="1"/>
          </p:cNvGraphicFramePr>
          <p:nvPr>
            <p:extLst>
              <p:ext uri="{D42A27DB-BD31-4B8C-83A1-F6EECF244321}">
                <p14:modId xmlns:p14="http://schemas.microsoft.com/office/powerpoint/2010/main" val="3659082853"/>
              </p:ext>
            </p:extLst>
          </p:nvPr>
        </p:nvGraphicFramePr>
        <p:xfrm>
          <a:off x="882626" y="2511544"/>
          <a:ext cx="8391376" cy="3178861"/>
        </p:xfrm>
        <a:graphic>
          <a:graphicData uri="http://schemas.openxmlformats.org/drawingml/2006/table">
            <a:tbl>
              <a:tblPr firstRow="1" bandRow="1">
                <a:tableStyleId>{5C22544A-7EE6-4342-B048-85BDC9FD1C3A}</a:tableStyleId>
              </a:tblPr>
              <a:tblGrid>
                <a:gridCol w="4195688">
                  <a:extLst>
                    <a:ext uri="{9D8B030D-6E8A-4147-A177-3AD203B41FA5}">
                      <a16:colId xmlns:a16="http://schemas.microsoft.com/office/drawing/2014/main" val="2950354322"/>
                    </a:ext>
                  </a:extLst>
                </a:gridCol>
                <a:gridCol w="4195688">
                  <a:extLst>
                    <a:ext uri="{9D8B030D-6E8A-4147-A177-3AD203B41FA5}">
                      <a16:colId xmlns:a16="http://schemas.microsoft.com/office/drawing/2014/main" val="3283929070"/>
                    </a:ext>
                  </a:extLst>
                </a:gridCol>
              </a:tblGrid>
              <a:tr h="0">
                <a:tc>
                  <a:txBody>
                    <a:bodyPr/>
                    <a:lstStyle/>
                    <a:p>
                      <a:pPr algn="ctr"/>
                      <a:r>
                        <a:rPr lang="en-US" sz="4000" dirty="0">
                          <a:latin typeface="Arial Rounded MT Bold" panose="020F0704030504030204" pitchFamily="34" charset="0"/>
                        </a:rPr>
                        <a:t>DATE</a:t>
                      </a:r>
                    </a:p>
                  </a:txBody>
                  <a:tcPr/>
                </a:tc>
                <a:tc>
                  <a:txBody>
                    <a:bodyPr/>
                    <a:lstStyle/>
                    <a:p>
                      <a:pPr algn="ctr"/>
                      <a:r>
                        <a:rPr lang="en-US" sz="2800" dirty="0">
                          <a:latin typeface="Arial Rounded MT Bold" panose="020F0704030504030204" pitchFamily="34" charset="0"/>
                        </a:rPr>
                        <a:t>5 MAY 2021</a:t>
                      </a:r>
                    </a:p>
                  </a:txBody>
                  <a:tcPr/>
                </a:tc>
                <a:extLst>
                  <a:ext uri="{0D108BD9-81ED-4DB2-BD59-A6C34878D82A}">
                    <a16:rowId xmlns:a16="http://schemas.microsoft.com/office/drawing/2014/main" val="4280428299"/>
                  </a:ext>
                </a:extLst>
              </a:tr>
              <a:tr h="547209">
                <a:tc>
                  <a:txBody>
                    <a:bodyPr/>
                    <a:lstStyle/>
                    <a:p>
                      <a:pPr algn="ctr"/>
                      <a:r>
                        <a:rPr lang="en-US" sz="2400" dirty="0">
                          <a:latin typeface="Arial Rounded MT Bold" panose="020F0704030504030204" pitchFamily="34" charset="0"/>
                        </a:rPr>
                        <a:t>TITTLE</a:t>
                      </a:r>
                    </a:p>
                  </a:txBody>
                  <a:tcPr/>
                </a:tc>
                <a:tc>
                  <a:txBody>
                    <a:bodyPr/>
                    <a:lstStyle/>
                    <a:p>
                      <a:r>
                        <a:rPr lang="en-US" sz="2400" dirty="0">
                          <a:latin typeface="Arial Rounded MT Bold" panose="020F0704030504030204" pitchFamily="34" charset="0"/>
                        </a:rPr>
                        <a:t>CLOUD CRYPTOGRAPHY A SECURITY APECT</a:t>
                      </a:r>
                    </a:p>
                  </a:txBody>
                  <a:tcPr/>
                </a:tc>
                <a:extLst>
                  <a:ext uri="{0D108BD9-81ED-4DB2-BD59-A6C34878D82A}">
                    <a16:rowId xmlns:a16="http://schemas.microsoft.com/office/drawing/2014/main" val="2350077179"/>
                  </a:ext>
                </a:extLst>
              </a:tr>
              <a:tr h="466141">
                <a:tc>
                  <a:txBody>
                    <a:bodyPr/>
                    <a:lstStyle/>
                    <a:p>
                      <a:pPr algn="ctr"/>
                      <a:r>
                        <a:rPr lang="en-US" sz="2400" dirty="0">
                          <a:latin typeface="Arial Rounded MT Bold" panose="020F0704030504030204" pitchFamily="34" charset="0"/>
                        </a:rPr>
                        <a:t> AUTHORS</a:t>
                      </a:r>
                    </a:p>
                  </a:txBody>
                  <a:tcPr/>
                </a:tc>
                <a:tc>
                  <a:txBody>
                    <a:bodyPr/>
                    <a:lstStyle/>
                    <a:p>
                      <a:r>
                        <a:rPr lang="en-US" sz="2400" dirty="0">
                          <a:latin typeface="Arial Rounded MT Bold" panose="020F0704030504030204" pitchFamily="34" charset="0"/>
                        </a:rPr>
                        <a:t>Felix Bentil / Isaac Lartey</a:t>
                      </a:r>
                    </a:p>
                  </a:txBody>
                  <a:tcPr/>
                </a:tc>
                <a:extLst>
                  <a:ext uri="{0D108BD9-81ED-4DB2-BD59-A6C34878D82A}">
                    <a16:rowId xmlns:a16="http://schemas.microsoft.com/office/drawing/2014/main" val="835732167"/>
                  </a:ext>
                </a:extLst>
              </a:tr>
              <a:tr h="912015">
                <a:tc>
                  <a:txBody>
                    <a:bodyPr/>
                    <a:lstStyle/>
                    <a:p>
                      <a:pPr algn="ctr"/>
                      <a:r>
                        <a:rPr lang="en-US" sz="2400" dirty="0">
                          <a:latin typeface="Arial Rounded MT Bold" panose="020F0704030504030204" pitchFamily="34" charset="0"/>
                        </a:rPr>
                        <a:t>INSTITUTION</a:t>
                      </a:r>
                    </a:p>
                  </a:txBody>
                  <a:tcPr/>
                </a:tc>
                <a:tc>
                  <a:txBody>
                    <a:bodyPr/>
                    <a:lstStyle/>
                    <a:p>
                      <a:r>
                        <a:rPr lang="en-US" sz="2400" dirty="0">
                          <a:latin typeface="Arial Rounded MT Bold" panose="020F0704030504030204" pitchFamily="34" charset="0"/>
                        </a:rPr>
                        <a:t>Lovely Professional University, LPU Jalandhar, India</a:t>
                      </a:r>
                    </a:p>
                  </a:txBody>
                  <a:tcPr/>
                </a:tc>
                <a:extLst>
                  <a:ext uri="{0D108BD9-81ED-4DB2-BD59-A6C34878D82A}">
                    <a16:rowId xmlns:a16="http://schemas.microsoft.com/office/drawing/2014/main" val="2337136828"/>
                  </a:ext>
                </a:extLst>
              </a:tr>
            </a:tbl>
          </a:graphicData>
        </a:graphic>
      </p:graphicFrame>
    </p:spTree>
    <p:extLst>
      <p:ext uri="{BB962C8B-B14F-4D97-AF65-F5344CB8AC3E}">
        <p14:creationId xmlns:p14="http://schemas.microsoft.com/office/powerpoint/2010/main" val="3777315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4B5BD-B4B2-4F4C-A48D-1D10FFC955F2}"/>
              </a:ext>
            </a:extLst>
          </p:cNvPr>
          <p:cNvSpPr>
            <a:spLocks noGrp="1"/>
          </p:cNvSpPr>
          <p:nvPr>
            <p:ph type="title"/>
          </p:nvPr>
        </p:nvSpPr>
        <p:spPr/>
        <p:txBody>
          <a:bodyPr/>
          <a:lstStyle/>
          <a:p>
            <a:r>
              <a:rPr lang="en-US" dirty="0">
                <a:latin typeface="Arial Black" panose="020B0A04020102020204" pitchFamily="34" charset="0"/>
              </a:rPr>
              <a:t>ABSTRACT</a:t>
            </a:r>
            <a:r>
              <a:rPr lang="en-US" dirty="0">
                <a:highlight>
                  <a:srgbClr val="008080"/>
                </a:highlight>
                <a:latin typeface="Arial Black" panose="020B0A04020102020204" pitchFamily="34" charset="0"/>
              </a:rPr>
              <a:t> </a:t>
            </a:r>
          </a:p>
        </p:txBody>
      </p:sp>
      <p:sp>
        <p:nvSpPr>
          <p:cNvPr id="3" name="Content Placeholder 2">
            <a:extLst>
              <a:ext uri="{FF2B5EF4-FFF2-40B4-BE49-F238E27FC236}">
                <a16:creationId xmlns:a16="http://schemas.microsoft.com/office/drawing/2014/main" id="{D4C11003-2F14-4B08-A370-E00F1FF645D6}"/>
              </a:ext>
            </a:extLst>
          </p:cNvPr>
          <p:cNvSpPr>
            <a:spLocks noGrp="1"/>
          </p:cNvSpPr>
          <p:nvPr>
            <p:ph idx="1"/>
          </p:nvPr>
        </p:nvSpPr>
        <p:spPr/>
        <p:txBody>
          <a:bodyPr/>
          <a:lstStyle/>
          <a:p>
            <a:pPr marL="0" indent="0">
              <a:buNone/>
            </a:pPr>
            <a:r>
              <a:rPr lang="en-US" dirty="0"/>
              <a:t>If all of the top levels of security fail, the final and most critical tier, data security, must not fail [1]. By breaching this layer of defense, the CIA's triad principles of confidentiality, integrity, and availability are undermined. However, increasing security reduces the performance of the system and usability. This paper addresses the fundamentals of cloud computing as well as its key challenge: security. This paper examines a variety of cryptographic methods used by major cloud providers. It proposes an n alternative algorithm for encrypting data in transit from the user to the cloud in </a:t>
            </a:r>
          </a:p>
        </p:txBody>
      </p:sp>
    </p:spTree>
    <p:extLst>
      <p:ext uri="{BB962C8B-B14F-4D97-AF65-F5344CB8AC3E}">
        <p14:creationId xmlns:p14="http://schemas.microsoft.com/office/powerpoint/2010/main" val="1899879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DAECD7-AF15-4A24-A186-628B5302D129}"/>
              </a:ext>
            </a:extLst>
          </p:cNvPr>
          <p:cNvSpPr>
            <a:spLocks noGrp="1"/>
          </p:cNvSpPr>
          <p:nvPr>
            <p:ph idx="1"/>
          </p:nvPr>
        </p:nvSpPr>
        <p:spPr/>
        <p:txBody>
          <a:bodyPr/>
          <a:lstStyle/>
          <a:p>
            <a:pPr marL="0" indent="0">
              <a:buNone/>
            </a:pPr>
            <a:r>
              <a:rPr lang="en-US" dirty="0"/>
              <a:t>order to ensure data security and defend against Man-in-</a:t>
            </a:r>
            <a:r>
              <a:rPr lang="en-US" dirty="0" err="1"/>
              <a:t>theMiddle</a:t>
            </a:r>
            <a:r>
              <a:rPr lang="en-US" dirty="0"/>
              <a:t> (</a:t>
            </a:r>
            <a:r>
              <a:rPr lang="en-US" dirty="0" err="1"/>
              <a:t>MitM</a:t>
            </a:r>
            <a:r>
              <a:rPr lang="en-US" dirty="0"/>
              <a:t>) attacks like sniffing. The paper concludes by urging further study into the proposed cryptography algorithm in order to ensure data protection and privacy in all three data states.</a:t>
            </a:r>
          </a:p>
        </p:txBody>
      </p:sp>
    </p:spTree>
    <p:extLst>
      <p:ext uri="{BB962C8B-B14F-4D97-AF65-F5344CB8AC3E}">
        <p14:creationId xmlns:p14="http://schemas.microsoft.com/office/powerpoint/2010/main" val="3359275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53B12-0AB8-430F-95DE-1AAFF55C986D}"/>
              </a:ext>
            </a:extLst>
          </p:cNvPr>
          <p:cNvSpPr>
            <a:spLocks noGrp="1"/>
          </p:cNvSpPr>
          <p:nvPr>
            <p:ph type="title"/>
          </p:nvPr>
        </p:nvSpPr>
        <p:spPr/>
        <p:txBody>
          <a:bodyPr/>
          <a:lstStyle/>
          <a:p>
            <a:r>
              <a:rPr lang="en-US" dirty="0">
                <a:latin typeface="Arial Black" panose="020B0A04020102020204" pitchFamily="34" charset="0"/>
              </a:rPr>
              <a:t>CONCLUSION</a:t>
            </a:r>
          </a:p>
        </p:txBody>
      </p:sp>
      <p:sp>
        <p:nvSpPr>
          <p:cNvPr id="3" name="Content Placeholder 2">
            <a:extLst>
              <a:ext uri="{FF2B5EF4-FFF2-40B4-BE49-F238E27FC236}">
                <a16:creationId xmlns:a16="http://schemas.microsoft.com/office/drawing/2014/main" id="{8289D751-2DF3-4D69-A278-CC853AA088BE}"/>
              </a:ext>
            </a:extLst>
          </p:cNvPr>
          <p:cNvSpPr>
            <a:spLocks noGrp="1"/>
          </p:cNvSpPr>
          <p:nvPr>
            <p:ph idx="1"/>
          </p:nvPr>
        </p:nvSpPr>
        <p:spPr/>
        <p:txBody>
          <a:bodyPr/>
          <a:lstStyle/>
          <a:p>
            <a:r>
              <a:rPr lang="en-US" dirty="0"/>
              <a:t>In this paper, various cryptographic algorithms used in cloud computing were discussed and reviewed some of the cryptography algorithms used by some major players in cloud computing. A new algorithm to encrypt data in transition from the cloud user to the cloud provider’s platform was proposed and discussed. Paving forward, I will be working more on balancing the security of the proposed algorithm with usability and efficiency and testing its compatibility with the various cloud platforms</a:t>
            </a:r>
          </a:p>
        </p:txBody>
      </p:sp>
    </p:spTree>
    <p:extLst>
      <p:ext uri="{BB962C8B-B14F-4D97-AF65-F5344CB8AC3E}">
        <p14:creationId xmlns:p14="http://schemas.microsoft.com/office/powerpoint/2010/main" val="1976354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70AF-270C-4F6A-857F-C3F3949409CB}"/>
              </a:ext>
            </a:extLst>
          </p:cNvPr>
          <p:cNvSpPr>
            <a:spLocks noGrp="1"/>
          </p:cNvSpPr>
          <p:nvPr>
            <p:ph type="title"/>
          </p:nvPr>
        </p:nvSpPr>
        <p:spPr/>
        <p:txBody>
          <a:bodyPr/>
          <a:lstStyle/>
          <a:p>
            <a:r>
              <a:rPr lang="en-US" dirty="0">
                <a:latin typeface="Arial Black" panose="020B0A04020102020204" pitchFamily="34" charset="0"/>
              </a:rPr>
              <a:t>RESEARCH PAPER PDF</a:t>
            </a:r>
          </a:p>
        </p:txBody>
      </p:sp>
      <p:graphicFrame>
        <p:nvGraphicFramePr>
          <p:cNvPr id="4" name="Content Placeholder 3">
            <a:extLst>
              <a:ext uri="{FF2B5EF4-FFF2-40B4-BE49-F238E27FC236}">
                <a16:creationId xmlns:a16="http://schemas.microsoft.com/office/drawing/2014/main" id="{8CDA5085-6948-48F5-A331-3A52D29B301E}"/>
              </a:ext>
            </a:extLst>
          </p:cNvPr>
          <p:cNvGraphicFramePr>
            <a:graphicFrameLocks noGrp="1" noChangeAspect="1"/>
          </p:cNvGraphicFramePr>
          <p:nvPr>
            <p:ph idx="1"/>
            <p:extLst>
              <p:ext uri="{D42A27DB-BD31-4B8C-83A1-F6EECF244321}">
                <p14:modId xmlns:p14="http://schemas.microsoft.com/office/powerpoint/2010/main" val="1641913519"/>
              </p:ext>
            </p:extLst>
          </p:nvPr>
        </p:nvGraphicFramePr>
        <p:xfrm>
          <a:off x="1560513" y="3273572"/>
          <a:ext cx="7867164" cy="1035051"/>
        </p:xfrm>
        <a:graphic>
          <a:graphicData uri="http://schemas.openxmlformats.org/presentationml/2006/ole">
            <mc:AlternateContent xmlns:mc="http://schemas.openxmlformats.org/markup-compatibility/2006">
              <mc:Choice xmlns:v="urn:schemas-microsoft-com:vml" Requires="v">
                <p:oleObj spid="_x0000_s1028" name="Packager Shell Object" showAsIcon="1" r:id="rId3" imgW="3173760" imgH="417600" progId="Package">
                  <p:embed/>
                </p:oleObj>
              </mc:Choice>
              <mc:Fallback>
                <p:oleObj name="Packager Shell Object" showAsIcon="1" r:id="rId3" imgW="3173760" imgH="417600" progId="Package">
                  <p:embed/>
                  <p:pic>
                    <p:nvPicPr>
                      <p:cNvPr id="0" name=""/>
                      <p:cNvPicPr/>
                      <p:nvPr/>
                    </p:nvPicPr>
                    <p:blipFill>
                      <a:blip r:embed="rId4"/>
                      <a:stretch>
                        <a:fillRect/>
                      </a:stretch>
                    </p:blipFill>
                    <p:spPr>
                      <a:xfrm>
                        <a:off x="1560513" y="3273572"/>
                        <a:ext cx="7867164" cy="1035051"/>
                      </a:xfrm>
                      <a:prstGeom prst="rect">
                        <a:avLst/>
                      </a:prstGeom>
                    </p:spPr>
                  </p:pic>
                </p:oleObj>
              </mc:Fallback>
            </mc:AlternateContent>
          </a:graphicData>
        </a:graphic>
      </p:graphicFrame>
    </p:spTree>
    <p:extLst>
      <p:ext uri="{BB962C8B-B14F-4D97-AF65-F5344CB8AC3E}">
        <p14:creationId xmlns:p14="http://schemas.microsoft.com/office/powerpoint/2010/main" val="1109450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65A40-604B-4DFB-AFD0-8AE1F43B1151}"/>
              </a:ext>
            </a:extLst>
          </p:cNvPr>
          <p:cNvSpPr>
            <a:spLocks noGrp="1"/>
          </p:cNvSpPr>
          <p:nvPr>
            <p:ph type="title"/>
          </p:nvPr>
        </p:nvSpPr>
        <p:spPr/>
        <p:txBody>
          <a:bodyPr>
            <a:normAutofit/>
          </a:bodyPr>
          <a:lstStyle/>
          <a:p>
            <a:pPr algn="ctr"/>
            <a:r>
              <a:rPr lang="en-US" sz="6000" b="1" dirty="0">
                <a:latin typeface="Arial Black" panose="020B0A04020102020204" pitchFamily="34" charset="0"/>
                <a:cs typeface="Arial" panose="020B0604020202020204" pitchFamily="34" charset="0"/>
              </a:rPr>
              <a:t>Cloud Cryptography</a:t>
            </a:r>
          </a:p>
        </p:txBody>
      </p:sp>
      <p:sp>
        <p:nvSpPr>
          <p:cNvPr id="3" name="Content Placeholder 2">
            <a:extLst>
              <a:ext uri="{FF2B5EF4-FFF2-40B4-BE49-F238E27FC236}">
                <a16:creationId xmlns:a16="http://schemas.microsoft.com/office/drawing/2014/main" id="{8BFA415D-B347-4E70-B50B-6A72A3AB3548}"/>
              </a:ext>
            </a:extLst>
          </p:cNvPr>
          <p:cNvSpPr>
            <a:spLocks noGrp="1"/>
          </p:cNvSpPr>
          <p:nvPr>
            <p:ph idx="1"/>
          </p:nvPr>
        </p:nvSpPr>
        <p:spPr/>
        <p:txBody>
          <a:bodyPr>
            <a:normAutofit/>
          </a:bodyPr>
          <a:lstStyle/>
          <a:p>
            <a:pPr marL="0" indent="0">
              <a:buNone/>
            </a:pPr>
            <a:r>
              <a:rPr lang="en-US" sz="2400" b="1" u="sng" dirty="0">
                <a:latin typeface="Algerian" panose="04020705040A02060702" pitchFamily="82" charset="0"/>
              </a:rPr>
              <a:t>DEFINATION</a:t>
            </a:r>
          </a:p>
          <a:p>
            <a:pPr marL="0" indent="0">
              <a:buNone/>
            </a:pPr>
            <a:r>
              <a:rPr lang="en-US" sz="2400" dirty="0"/>
              <a:t>Cloud Cryptography is encryption that safeguards data stored within the cloud. Several measures are being placed within cloud cryptography which adds a strong layer of protection to secure data to avoid being breached, hacked or affected by malware. Any data hosted by cloud providers are secured with encryption, permitting users to access shared cloud services securely and conveniently. Cloud Cryptography secures sensitive data without delaying the delivery of information</a:t>
            </a:r>
            <a:r>
              <a:rPr lang="en-US" dirty="0"/>
              <a:t>.</a:t>
            </a:r>
          </a:p>
        </p:txBody>
      </p:sp>
    </p:spTree>
    <p:extLst>
      <p:ext uri="{BB962C8B-B14F-4D97-AF65-F5344CB8AC3E}">
        <p14:creationId xmlns:p14="http://schemas.microsoft.com/office/powerpoint/2010/main" val="817567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0DEE9-43C8-40D0-A595-00BA222555A7}"/>
              </a:ext>
            </a:extLst>
          </p:cNvPr>
          <p:cNvSpPr>
            <a:spLocks noGrp="1"/>
          </p:cNvSpPr>
          <p:nvPr>
            <p:ph type="title"/>
          </p:nvPr>
        </p:nvSpPr>
        <p:spPr/>
        <p:txBody>
          <a:bodyPr>
            <a:noAutofit/>
          </a:bodyPr>
          <a:lstStyle/>
          <a:p>
            <a:r>
              <a:rPr lang="en-US" sz="4800" b="1" dirty="0">
                <a:latin typeface="Arial Black" panose="020B0A04020102020204" pitchFamily="34" charset="0"/>
                <a:cs typeface="Arial" panose="020B0604020202020204" pitchFamily="34" charset="0"/>
              </a:rPr>
              <a:t>Why do we need cloud cryptography?</a:t>
            </a:r>
          </a:p>
        </p:txBody>
      </p:sp>
      <p:sp>
        <p:nvSpPr>
          <p:cNvPr id="3" name="Content Placeholder 2">
            <a:extLst>
              <a:ext uri="{FF2B5EF4-FFF2-40B4-BE49-F238E27FC236}">
                <a16:creationId xmlns:a16="http://schemas.microsoft.com/office/drawing/2014/main" id="{6A6391CA-2977-4658-AED5-3714F09E6BB1}"/>
              </a:ext>
            </a:extLst>
          </p:cNvPr>
          <p:cNvSpPr>
            <a:spLocks noGrp="1"/>
          </p:cNvSpPr>
          <p:nvPr>
            <p:ph idx="1"/>
          </p:nvPr>
        </p:nvSpPr>
        <p:spPr/>
        <p:txBody>
          <a:bodyPr/>
          <a:lstStyle/>
          <a:p>
            <a:pPr marL="0" indent="0">
              <a:buNone/>
            </a:pPr>
            <a:endParaRPr lang="en-US" dirty="0"/>
          </a:p>
          <a:p>
            <a:pPr marL="0" indent="0">
              <a:buNone/>
            </a:pPr>
            <a:r>
              <a:rPr lang="en-US" dirty="0"/>
              <a:t>Cryptography in the cloud protects sensitive data without delaying information exchange. Cryptography in the cloud allows for securing critical data beyond your corporate IT environment, where that data is no longer under your control.</a:t>
            </a:r>
          </a:p>
          <a:p>
            <a:endParaRPr lang="en-US" dirty="0"/>
          </a:p>
          <a:p>
            <a:endParaRPr lang="en-US" dirty="0"/>
          </a:p>
        </p:txBody>
      </p:sp>
    </p:spTree>
    <p:extLst>
      <p:ext uri="{BB962C8B-B14F-4D97-AF65-F5344CB8AC3E}">
        <p14:creationId xmlns:p14="http://schemas.microsoft.com/office/powerpoint/2010/main" val="2528437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198CE-4F0D-4741-9975-57459A8D8D88}"/>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How does cryptography in the cloud work?</a:t>
            </a:r>
          </a:p>
        </p:txBody>
      </p:sp>
      <p:sp>
        <p:nvSpPr>
          <p:cNvPr id="3" name="Content Placeholder 2">
            <a:extLst>
              <a:ext uri="{FF2B5EF4-FFF2-40B4-BE49-F238E27FC236}">
                <a16:creationId xmlns:a16="http://schemas.microsoft.com/office/drawing/2014/main" id="{4582A071-BB57-4882-8309-2C728ED8192C}"/>
              </a:ext>
            </a:extLst>
          </p:cNvPr>
          <p:cNvSpPr>
            <a:spLocks noGrp="1"/>
          </p:cNvSpPr>
          <p:nvPr>
            <p:ph idx="1"/>
          </p:nvPr>
        </p:nvSpPr>
        <p:spPr/>
        <p:txBody>
          <a:bodyPr/>
          <a:lstStyle/>
          <a:p>
            <a:pPr marL="0" indent="0">
              <a:buNone/>
            </a:pPr>
            <a:r>
              <a:rPr lang="en-US" dirty="0"/>
              <a:t>Cloud cryptography is based on encryption, in which computers and algorithms are utilized to scramble text into ciphertext. This ciphertext can then be converted into plaintext through an encryption key, by decoding it with a series of bits. The encryption of data can take place in one of the following ways:</a:t>
            </a:r>
          </a:p>
          <a:p>
            <a:r>
              <a:rPr lang="en-US" b="1" u="sng" dirty="0">
                <a:highlight>
                  <a:srgbClr val="008080"/>
                </a:highlight>
              </a:rPr>
              <a:t>Pre-encrypted data which is synced with the cloud-</a:t>
            </a:r>
          </a:p>
          <a:p>
            <a:pPr marL="0" indent="0">
              <a:buNone/>
            </a:pPr>
            <a:r>
              <a:rPr lang="en-US" dirty="0"/>
              <a:t>There is software accessible to pre-encrypt it before information gets to the cloud, making it impossible to read for anyone who tries to hack it.</a:t>
            </a:r>
          </a:p>
        </p:txBody>
      </p:sp>
    </p:spTree>
    <p:extLst>
      <p:ext uri="{BB962C8B-B14F-4D97-AF65-F5344CB8AC3E}">
        <p14:creationId xmlns:p14="http://schemas.microsoft.com/office/powerpoint/2010/main" val="2054371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206002-051E-447D-A41B-0FD4F77FDF58}"/>
              </a:ext>
            </a:extLst>
          </p:cNvPr>
          <p:cNvSpPr txBox="1"/>
          <p:nvPr/>
        </p:nvSpPr>
        <p:spPr>
          <a:xfrm>
            <a:off x="1181687" y="759656"/>
            <a:ext cx="9664504" cy="5693866"/>
          </a:xfrm>
          <a:prstGeom prst="rect">
            <a:avLst/>
          </a:prstGeom>
          <a:noFill/>
        </p:spPr>
        <p:txBody>
          <a:bodyPr wrap="square">
            <a:spAutoFit/>
          </a:bodyPr>
          <a:lstStyle/>
          <a:p>
            <a:pPr marL="457200" indent="-457200">
              <a:buFont typeface="Arial" panose="020B0604020202020204" pitchFamily="34" charset="0"/>
              <a:buChar char="•"/>
            </a:pPr>
            <a:r>
              <a:rPr lang="en-US" sz="2800" b="1" u="sng" dirty="0">
                <a:highlight>
                  <a:srgbClr val="008080"/>
                </a:highlight>
              </a:rPr>
              <a:t>End-to-end encryption</a:t>
            </a:r>
          </a:p>
          <a:p>
            <a:r>
              <a:rPr lang="en-US" sz="2800" dirty="0"/>
              <a:t>Senders and receivers send messages, whereby they are the only ones who can read them.</a:t>
            </a:r>
          </a:p>
          <a:p>
            <a:r>
              <a:rPr lang="en-US" sz="2800" dirty="0"/>
              <a:t> </a:t>
            </a:r>
          </a:p>
          <a:p>
            <a:pPr marL="457200" indent="-457200">
              <a:buFont typeface="Arial" panose="020B0604020202020204" pitchFamily="34" charset="0"/>
              <a:buChar char="•"/>
            </a:pPr>
            <a:r>
              <a:rPr lang="en-US" sz="2800" b="1" u="sng" dirty="0">
                <a:highlight>
                  <a:srgbClr val="008080"/>
                </a:highlight>
              </a:rPr>
              <a:t>File encryption</a:t>
            </a:r>
          </a:p>
          <a:p>
            <a:r>
              <a:rPr lang="en-US" sz="2800" dirty="0"/>
              <a:t>File encryption occurs when at rest, data is encrypted so that if an unauthorized person tries to intercept a file, they will not be able to access the data it holds. </a:t>
            </a:r>
          </a:p>
          <a:p>
            <a:r>
              <a:rPr lang="en-US" sz="2800" dirty="0">
                <a:highlight>
                  <a:srgbClr val="008080"/>
                </a:highlight>
              </a:rPr>
              <a:t> </a:t>
            </a:r>
          </a:p>
          <a:p>
            <a:pPr marL="457200" indent="-457200">
              <a:buFont typeface="Arial" panose="020B0604020202020204" pitchFamily="34" charset="0"/>
              <a:buChar char="•"/>
            </a:pPr>
            <a:r>
              <a:rPr lang="en-US" sz="2800" b="1" u="sng" dirty="0">
                <a:highlight>
                  <a:srgbClr val="008080"/>
                </a:highlight>
              </a:rPr>
              <a:t>Full disk encryption</a:t>
            </a:r>
          </a:p>
          <a:p>
            <a:r>
              <a:rPr lang="en-US" sz="2800" dirty="0"/>
              <a:t>When any files are saved on an external drive, they will be automatically encrypted. This is the key method to secure hard drives on computers.</a:t>
            </a:r>
          </a:p>
        </p:txBody>
      </p:sp>
    </p:spTree>
    <p:extLst>
      <p:ext uri="{BB962C8B-B14F-4D97-AF65-F5344CB8AC3E}">
        <p14:creationId xmlns:p14="http://schemas.microsoft.com/office/powerpoint/2010/main" val="270923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3CC5-20A9-42D3-8175-165DF8CABA3F}"/>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How the data on the cloud be secured by Cryptography?</a:t>
            </a:r>
          </a:p>
        </p:txBody>
      </p:sp>
      <p:sp>
        <p:nvSpPr>
          <p:cNvPr id="3" name="Content Placeholder 2">
            <a:extLst>
              <a:ext uri="{FF2B5EF4-FFF2-40B4-BE49-F238E27FC236}">
                <a16:creationId xmlns:a16="http://schemas.microsoft.com/office/drawing/2014/main" id="{417447EA-E744-45E8-9F36-051F2539B4F0}"/>
              </a:ext>
            </a:extLst>
          </p:cNvPr>
          <p:cNvSpPr>
            <a:spLocks noGrp="1"/>
          </p:cNvSpPr>
          <p:nvPr>
            <p:ph idx="1"/>
          </p:nvPr>
        </p:nvSpPr>
        <p:spPr/>
        <p:txBody>
          <a:bodyPr/>
          <a:lstStyle/>
          <a:p>
            <a:r>
              <a:rPr lang="en-US" b="1" u="sng" dirty="0">
                <a:highlight>
                  <a:srgbClr val="008080"/>
                </a:highlight>
              </a:rPr>
              <a:t>Symmetric Key Cryptographic Algorithm-</a:t>
            </a:r>
          </a:p>
          <a:p>
            <a:pPr marL="0" indent="0">
              <a:buNone/>
            </a:pPr>
            <a:r>
              <a:rPr lang="en-US" dirty="0"/>
              <a:t>This algorithm gives authentication and authorization to the data because data encrypted with a single unique key cannot be decrypted with any other key. Data Encryption Standard (DES), Triple Data Encryption Standard (3DES), Advanced Encryption Standard (AES) are the most popular Symmetric-key Algorithms which are used in cloud computing for cryptography.</a:t>
            </a:r>
          </a:p>
          <a:p>
            <a:pPr marL="0" indent="0">
              <a:buNone/>
            </a:pPr>
            <a:endParaRPr lang="en-US" dirty="0"/>
          </a:p>
        </p:txBody>
      </p:sp>
    </p:spTree>
    <p:extLst>
      <p:ext uri="{BB962C8B-B14F-4D97-AF65-F5344CB8AC3E}">
        <p14:creationId xmlns:p14="http://schemas.microsoft.com/office/powerpoint/2010/main" val="1035294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612AEA-192D-4040-BFA0-7D12E637900A}"/>
              </a:ext>
            </a:extLst>
          </p:cNvPr>
          <p:cNvSpPr txBox="1"/>
          <p:nvPr/>
        </p:nvSpPr>
        <p:spPr>
          <a:xfrm>
            <a:off x="407962" y="336509"/>
            <a:ext cx="11169749" cy="7417415"/>
          </a:xfrm>
          <a:prstGeom prst="rect">
            <a:avLst/>
          </a:prstGeom>
          <a:noFill/>
        </p:spPr>
        <p:txBody>
          <a:bodyPr wrap="square">
            <a:spAutoFit/>
          </a:bodyPr>
          <a:lstStyle/>
          <a:p>
            <a:pPr algn="ctr"/>
            <a:endParaRPr lang="en-US" sz="2800" b="1" u="sng" dirty="0">
              <a:highlight>
                <a:srgbClr val="008080"/>
              </a:highlight>
            </a:endParaRPr>
          </a:p>
          <a:p>
            <a:pPr algn="ctr"/>
            <a:r>
              <a:rPr lang="en-US" sz="2800" b="1" u="sng" dirty="0">
                <a:highlight>
                  <a:srgbClr val="008080"/>
                </a:highlight>
              </a:rPr>
              <a:t> Asymmetric Key Cryptographic Algorithm-</a:t>
            </a:r>
          </a:p>
          <a:p>
            <a:r>
              <a:rPr lang="en-US" sz="2800" dirty="0"/>
              <a:t>This algorithm is using two separate different keys for the encryption and decryption process in order to protect the data on the cloud. The algorithms used for cloud computing are Digital Signature Algorithm (DSA), RSA and Diffie-Helman Algorithm. </a:t>
            </a:r>
          </a:p>
          <a:p>
            <a:r>
              <a:rPr lang="en-US" sz="2800" b="1" u="sng" dirty="0"/>
              <a:t> </a:t>
            </a:r>
            <a:r>
              <a:rPr lang="en-US" sz="2800" b="1" u="sng" dirty="0">
                <a:highlight>
                  <a:srgbClr val="008080"/>
                </a:highlight>
              </a:rPr>
              <a:t>Hashing-</a:t>
            </a:r>
          </a:p>
          <a:p>
            <a:r>
              <a:rPr lang="en-US" sz="2800" dirty="0"/>
              <a:t>It is mainly used for indexing and recovering items in a database. It also utilizes two separate keys for encrypting and decrypting a message.</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Tree>
    <p:extLst>
      <p:ext uri="{BB962C8B-B14F-4D97-AF65-F5344CB8AC3E}">
        <p14:creationId xmlns:p14="http://schemas.microsoft.com/office/powerpoint/2010/main" val="3673930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A3CA5-F117-44EA-B19A-6249CF47621C}"/>
              </a:ext>
            </a:extLst>
          </p:cNvPr>
          <p:cNvSpPr>
            <a:spLocks noGrp="1"/>
          </p:cNvSpPr>
          <p:nvPr>
            <p:ph type="title"/>
          </p:nvPr>
        </p:nvSpPr>
        <p:spPr/>
        <p:txBody>
          <a:bodyPr>
            <a:normAutofit/>
          </a:bodyPr>
          <a:lstStyle/>
          <a:p>
            <a:r>
              <a:rPr lang="en-US" b="1" u="sng" dirty="0">
                <a:solidFill>
                  <a:schemeClr val="tx1"/>
                </a:solidFill>
                <a:latin typeface="Arial" panose="020B0604020202020204" pitchFamily="34" charset="0"/>
                <a:cs typeface="Arial" panose="020B0604020202020204" pitchFamily="34" charset="0"/>
              </a:rPr>
              <a:t>Advantages of Cloud Cryptography:</a:t>
            </a:r>
          </a:p>
        </p:txBody>
      </p:sp>
      <p:sp>
        <p:nvSpPr>
          <p:cNvPr id="3" name="Content Placeholder 2">
            <a:extLst>
              <a:ext uri="{FF2B5EF4-FFF2-40B4-BE49-F238E27FC236}">
                <a16:creationId xmlns:a16="http://schemas.microsoft.com/office/drawing/2014/main" id="{037BF98D-259D-4541-A38E-3E297576D59B}"/>
              </a:ext>
            </a:extLst>
          </p:cNvPr>
          <p:cNvSpPr>
            <a:spLocks noGrp="1"/>
          </p:cNvSpPr>
          <p:nvPr>
            <p:ph idx="1"/>
          </p:nvPr>
        </p:nvSpPr>
        <p:spPr/>
        <p:txBody>
          <a:bodyPr>
            <a:normAutofit/>
          </a:bodyPr>
          <a:lstStyle/>
          <a:p>
            <a:pPr>
              <a:buFont typeface="Wingdings" panose="05000000000000000000" pitchFamily="2" charset="2"/>
              <a:buChar char="Ø"/>
            </a:pPr>
            <a:r>
              <a:rPr lang="en-US" dirty="0"/>
              <a:t>The data remains private for the users. This reduces cybercrime from hackers.</a:t>
            </a:r>
          </a:p>
          <a:p>
            <a:pPr>
              <a:buFont typeface="Wingdings" panose="05000000000000000000" pitchFamily="2" charset="2"/>
              <a:buChar char="Ø"/>
            </a:pPr>
            <a:r>
              <a:rPr lang="en-US" dirty="0"/>
              <a:t>Organization receive notifications immediately if an unauthorized person tries to make modifications. The users who have cryptographic keys are granted access.</a:t>
            </a:r>
          </a:p>
          <a:p>
            <a:pPr>
              <a:buFont typeface="Wingdings" panose="05000000000000000000" pitchFamily="2" charset="2"/>
              <a:buChar char="Ø"/>
            </a:pPr>
            <a:r>
              <a:rPr lang="en-US" dirty="0"/>
              <a:t>The encryption prevents the data from being vulnerable when the data is being brought over from one computer to another,</a:t>
            </a:r>
          </a:p>
          <a:p>
            <a:pPr>
              <a:buFont typeface="Wingdings" panose="05000000000000000000" pitchFamily="2" charset="2"/>
              <a:buChar char="Ø"/>
            </a:pPr>
            <a:r>
              <a:rPr lang="en-US" dirty="0"/>
              <a:t>Cloud encryption permits organizations to be proactive in their defense against data breaches and cyberattacks and have become a necessity in today’s data-driven world.</a:t>
            </a:r>
          </a:p>
        </p:txBody>
      </p:sp>
    </p:spTree>
    <p:extLst>
      <p:ext uri="{BB962C8B-B14F-4D97-AF65-F5344CB8AC3E}">
        <p14:creationId xmlns:p14="http://schemas.microsoft.com/office/powerpoint/2010/main" val="4149057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2F0F26-4A10-4675-8987-79733395F7F7}"/>
              </a:ext>
            </a:extLst>
          </p:cNvPr>
          <p:cNvSpPr txBox="1"/>
          <p:nvPr/>
        </p:nvSpPr>
        <p:spPr>
          <a:xfrm>
            <a:off x="407963" y="0"/>
            <a:ext cx="11784037" cy="6001643"/>
          </a:xfrm>
          <a:prstGeom prst="rect">
            <a:avLst/>
          </a:prstGeom>
          <a:noFill/>
        </p:spPr>
        <p:txBody>
          <a:bodyPr wrap="square">
            <a:spAutoFit/>
          </a:bodyPr>
          <a:lstStyle/>
          <a:p>
            <a:pPr marL="457200" indent="-457200">
              <a:buFont typeface="Arial" panose="020B0604020202020204" pitchFamily="34" charset="0"/>
              <a:buChar char="•"/>
            </a:pPr>
            <a:endParaRPr lang="en-US" sz="2000" dirty="0"/>
          </a:p>
          <a:p>
            <a:pPr marL="457200" indent="-457200">
              <a:buFont typeface="Wingdings" panose="05000000000000000000" pitchFamily="2" charset="2"/>
              <a:buChar char="Ø"/>
            </a:pPr>
            <a:endParaRPr lang="en-US" sz="2000" dirty="0"/>
          </a:p>
          <a:p>
            <a:pPr marL="457200" indent="-457200">
              <a:buFont typeface="Wingdings" panose="05000000000000000000" pitchFamily="2" charset="2"/>
              <a:buChar char="Ø"/>
            </a:pPr>
            <a:endParaRPr lang="en-US" sz="2000" dirty="0"/>
          </a:p>
          <a:p>
            <a:pPr marL="457200" indent="-457200">
              <a:buFont typeface="Wingdings" panose="05000000000000000000" pitchFamily="2" charset="2"/>
              <a:buChar char="Ø"/>
            </a:pPr>
            <a:endParaRPr lang="en-US" sz="2000" dirty="0"/>
          </a:p>
          <a:p>
            <a:pPr marL="457200" indent="-457200">
              <a:buFont typeface="Wingdings" panose="05000000000000000000" pitchFamily="2" charset="2"/>
              <a:buChar char="Ø"/>
            </a:pPr>
            <a:r>
              <a:rPr lang="en-US" sz="2000" dirty="0"/>
              <a:t>Receivers of the data have the ability to identify if the data received is corrupted, permitting an immediate response and solution to the attack.</a:t>
            </a:r>
          </a:p>
          <a:p>
            <a:pPr marL="457200" indent="-457200">
              <a:buFont typeface="Wingdings" panose="05000000000000000000" pitchFamily="2" charset="2"/>
              <a:buChar char="Ø"/>
            </a:pPr>
            <a:r>
              <a:rPr lang="en-US" sz="2000" dirty="0"/>
              <a:t>Encryption is one of the safest methods to store and transfer the data as it complies with the restrictions imposed by organizations such as FIPS, FISMA, HIPAA or PCI/DSS.</a:t>
            </a:r>
          </a:p>
          <a:p>
            <a:pPr marL="457200" indent="-457200">
              <a:buFont typeface="Arial" panose="020B0604020202020204" pitchFamily="34" charset="0"/>
              <a:buChar char="•"/>
            </a:pPr>
            <a:endParaRPr lang="en-US" sz="2800" dirty="0"/>
          </a:p>
          <a:p>
            <a:pPr algn="ctr"/>
            <a:r>
              <a:rPr kumimoji="0" lang="en-US" sz="4400" b="1" i="0" u="sng"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Disadvantages of </a:t>
            </a:r>
            <a:r>
              <a:rPr kumimoji="0" lang="en-US" sz="2400" b="1" i="0" u="sng"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Cloud</a:t>
            </a:r>
            <a:r>
              <a:rPr kumimoji="0" lang="en-US" sz="4400" b="1" i="0" u="sng"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 Cryptography:</a:t>
            </a:r>
          </a:p>
          <a:p>
            <a:endParaRPr lang="en-US" sz="4400" b="1" u="sng" dirty="0">
              <a:solidFill>
                <a:prstClr val="black"/>
              </a:solidFill>
              <a:latin typeface="Arial" panose="020B0604020202020204" pitchFamily="34" charset="0"/>
              <a:ea typeface="+mj-ea"/>
              <a:cs typeface="Arial" panose="020B0604020202020204" pitchFamily="34" charset="0"/>
            </a:endParaRPr>
          </a:p>
          <a:p>
            <a:pPr marL="457200" indent="-457200">
              <a:buFont typeface="Wingdings" panose="05000000000000000000" pitchFamily="2" charset="2"/>
              <a:buChar char="Ø"/>
            </a:pPr>
            <a:r>
              <a:rPr lang="en-US" sz="2000" dirty="0"/>
              <a:t>Cloud cryptography only grants limited security to the data which is already in transit.</a:t>
            </a:r>
          </a:p>
          <a:p>
            <a:pPr marL="457200" indent="-457200">
              <a:buFont typeface="Wingdings" panose="05000000000000000000" pitchFamily="2" charset="2"/>
              <a:buChar char="Ø"/>
            </a:pPr>
            <a:r>
              <a:rPr lang="en-US" sz="2000" dirty="0"/>
              <a:t>It needs highly advanced systems to maintain encrypted data .</a:t>
            </a:r>
          </a:p>
          <a:p>
            <a:pPr marL="457200" indent="-457200">
              <a:buFont typeface="Wingdings" panose="05000000000000000000" pitchFamily="2" charset="2"/>
              <a:buChar char="Ø"/>
            </a:pPr>
            <a:r>
              <a:rPr lang="en-US" sz="2000" dirty="0"/>
              <a:t>The systems must be scalable enough to upgrade which adds to the involved expenses.</a:t>
            </a:r>
            <a:endParaRPr lang="en-US" sz="2800" dirty="0"/>
          </a:p>
          <a:p>
            <a:pPr marL="457200" indent="-457200">
              <a:buFont typeface="Wingdings" panose="05000000000000000000" pitchFamily="2" charset="2"/>
              <a:buChar char="Ø"/>
            </a:pPr>
            <a:r>
              <a:rPr lang="en-US" sz="2000" dirty="0"/>
              <a:t>Overprotective measures can create difficulties for organizations when recovering data.</a:t>
            </a:r>
          </a:p>
          <a:p>
            <a:endParaRPr lang="en-US" sz="2800" dirty="0"/>
          </a:p>
        </p:txBody>
      </p:sp>
    </p:spTree>
    <p:extLst>
      <p:ext uri="{BB962C8B-B14F-4D97-AF65-F5344CB8AC3E}">
        <p14:creationId xmlns:p14="http://schemas.microsoft.com/office/powerpoint/2010/main" val="26773032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299</TotalTime>
  <Words>942</Words>
  <Application>Microsoft Office PowerPoint</Application>
  <PresentationFormat>Widescreen</PresentationFormat>
  <Paragraphs>74</Paragraphs>
  <Slides>14</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3" baseType="lpstr">
      <vt:lpstr>Algerian</vt:lpstr>
      <vt:lpstr>Arial</vt:lpstr>
      <vt:lpstr>Arial Black</vt:lpstr>
      <vt:lpstr>Arial Rounded MT Bold</vt:lpstr>
      <vt:lpstr>Trebuchet MS</vt:lpstr>
      <vt:lpstr>Wingdings</vt:lpstr>
      <vt:lpstr>Wingdings 3</vt:lpstr>
      <vt:lpstr>Facet</vt:lpstr>
      <vt:lpstr>Packager Shell Object</vt:lpstr>
      <vt:lpstr>Presentation of group 7</vt:lpstr>
      <vt:lpstr>Cloud Cryptography</vt:lpstr>
      <vt:lpstr>Why do we need cloud cryptography?</vt:lpstr>
      <vt:lpstr>How does cryptography in the cloud work?</vt:lpstr>
      <vt:lpstr>PowerPoint Presentation</vt:lpstr>
      <vt:lpstr>How the data on the cloud be secured by Cryptography?</vt:lpstr>
      <vt:lpstr>PowerPoint Presentation</vt:lpstr>
      <vt:lpstr>Advantages of Cloud Cryptography:</vt:lpstr>
      <vt:lpstr>PowerPoint Presentation</vt:lpstr>
      <vt:lpstr>Research Paper </vt:lpstr>
      <vt:lpstr>ABSTRACT </vt:lpstr>
      <vt:lpstr>PowerPoint Presentation</vt:lpstr>
      <vt:lpstr>CONCLUSION</vt:lpstr>
      <vt:lpstr>RESEARCH PAPER PDF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Cryptography</dc:title>
  <dc:creator>A K</dc:creator>
  <cp:lastModifiedBy>A K</cp:lastModifiedBy>
  <cp:revision>8</cp:revision>
  <dcterms:created xsi:type="dcterms:W3CDTF">2022-05-14T09:05:18Z</dcterms:created>
  <dcterms:modified xsi:type="dcterms:W3CDTF">2022-05-26T17:14:50Z</dcterms:modified>
</cp:coreProperties>
</file>