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4"/>
  </p:sldMasterIdLst>
  <p:notesMasterIdLst>
    <p:notesMasterId r:id="rId21"/>
  </p:notesMasterIdLst>
  <p:handoutMasterIdLst>
    <p:handoutMasterId r:id="rId22"/>
  </p:handoutMasterIdLst>
  <p:sldIdLst>
    <p:sldId id="262" r:id="rId5"/>
    <p:sldId id="273" r:id="rId6"/>
    <p:sldId id="277" r:id="rId7"/>
    <p:sldId id="274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D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87"/>
  </p:normalViewPr>
  <p:slideViewPr>
    <p:cSldViewPr snapToGrid="0" snapToObjects="1">
      <p:cViewPr varScale="1">
        <p:scale>
          <a:sx n="95" d="100"/>
          <a:sy n="95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818B-C764-43FB-9100-6BE58FDE1954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F1E10-4074-4DC3-8E35-9146BD1FD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25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13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udents looking into microscope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802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0"/>
            <a:ext cx="11251756" cy="6857990"/>
          </a:xfrm>
        </p:spPr>
        <p:txBody>
          <a:bodyPr anchor="ctr">
            <a:noAutofit/>
          </a:bodyPr>
          <a:lstStyle/>
          <a:p>
            <a:pPr algn="l"/>
            <a:r>
              <a:rPr lang="en-US" sz="11700" b="1" dirty="0"/>
              <a:t>cloud</a:t>
            </a:r>
            <a:br>
              <a:rPr lang="en-US" sz="11700" b="1" dirty="0"/>
            </a:br>
            <a:r>
              <a:rPr lang="en-US" sz="11700" b="1" dirty="0">
                <a:solidFill>
                  <a:schemeClr val="tx1"/>
                </a:solidFill>
              </a:rPr>
              <a:t>deployment</a:t>
            </a:r>
            <a:br>
              <a:rPr lang="en-US" sz="11700" b="1" dirty="0">
                <a:solidFill>
                  <a:schemeClr val="tx1"/>
                </a:solidFill>
              </a:rPr>
            </a:br>
            <a:r>
              <a:rPr lang="en-US" sz="11700" b="1" dirty="0">
                <a:solidFill>
                  <a:schemeClr val="tx1"/>
                </a:solidFill>
              </a:rPr>
              <a:t>models</a:t>
            </a:r>
            <a:endParaRPr lang="en-US" sz="11700" b="1" dirty="0"/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C198-4CD2-21DF-1CFB-0C1E3276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060" y="246529"/>
            <a:ext cx="8943881" cy="923365"/>
          </a:xfrm>
        </p:spPr>
        <p:txBody>
          <a:bodyPr/>
          <a:lstStyle/>
          <a:p>
            <a:pPr algn="ctr"/>
            <a:r>
              <a:rPr lang="en-US" b="1" dirty="0"/>
              <a:t>Data center locations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93DF23-B033-FA4C-F4F7-8582965C680A}"/>
              </a:ext>
            </a:extLst>
          </p:cNvPr>
          <p:cNvGrpSpPr/>
          <p:nvPr/>
        </p:nvGrpSpPr>
        <p:grpSpPr>
          <a:xfrm>
            <a:off x="3163981" y="1250576"/>
            <a:ext cx="2796987" cy="5105400"/>
            <a:chOff x="80680" y="1264023"/>
            <a:chExt cx="2796987" cy="510540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8C1613D-9CBD-E855-B77C-3DFD315B7B14}"/>
                </a:ext>
              </a:extLst>
            </p:cNvPr>
            <p:cNvSpPr/>
            <p:nvPr/>
          </p:nvSpPr>
          <p:spPr>
            <a:xfrm>
              <a:off x="80680" y="1788458"/>
              <a:ext cx="2796987" cy="4580965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loud 21">
              <a:extLst>
                <a:ext uri="{FF2B5EF4-FFF2-40B4-BE49-F238E27FC236}">
                  <a16:creationId xmlns:a16="http://schemas.microsoft.com/office/drawing/2014/main" id="{3E8B002D-4AD3-2E0D-CA75-B6E7C78D3336}"/>
                </a:ext>
              </a:extLst>
            </p:cNvPr>
            <p:cNvSpPr/>
            <p:nvPr/>
          </p:nvSpPr>
          <p:spPr>
            <a:xfrm>
              <a:off x="551326" y="1264023"/>
              <a:ext cx="1855694" cy="104887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Cloud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E40D887-5379-6026-FBDD-0EAD86A0AA19}"/>
              </a:ext>
            </a:extLst>
          </p:cNvPr>
          <p:cNvSpPr txBox="1"/>
          <p:nvPr/>
        </p:nvSpPr>
        <p:spPr>
          <a:xfrm>
            <a:off x="3209370" y="2474259"/>
            <a:ext cx="2581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Inside the organization network.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A3A70-7C6E-DA8A-0C6A-4DD35EE3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065" y="3424709"/>
            <a:ext cx="1468273" cy="1468273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096BA319-5EEC-30E6-B4A3-92B7F72C94DB}"/>
              </a:ext>
            </a:extLst>
          </p:cNvPr>
          <p:cNvGrpSpPr/>
          <p:nvPr/>
        </p:nvGrpSpPr>
        <p:grpSpPr>
          <a:xfrm>
            <a:off x="122244" y="1264023"/>
            <a:ext cx="2796987" cy="5105400"/>
            <a:chOff x="122244" y="1264023"/>
            <a:chExt cx="2796987" cy="5105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48DF5-47E4-BD6D-7E1E-49B0B05BC535}"/>
                </a:ext>
              </a:extLst>
            </p:cNvPr>
            <p:cNvGrpSpPr/>
            <p:nvPr/>
          </p:nvGrpSpPr>
          <p:grpSpPr>
            <a:xfrm>
              <a:off x="122244" y="1264023"/>
              <a:ext cx="2796987" cy="5105400"/>
              <a:chOff x="80680" y="1264023"/>
              <a:chExt cx="2796987" cy="510540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272D4ED-8AB4-64FC-72D6-4AAD7080BD80}"/>
                  </a:ext>
                </a:extLst>
              </p:cNvPr>
              <p:cNvSpPr/>
              <p:nvPr/>
            </p:nvSpPr>
            <p:spPr>
              <a:xfrm>
                <a:off x="80680" y="1788458"/>
                <a:ext cx="2796987" cy="4580965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Cloud 10">
                <a:extLst>
                  <a:ext uri="{FF2B5EF4-FFF2-40B4-BE49-F238E27FC236}">
                    <a16:creationId xmlns:a16="http://schemas.microsoft.com/office/drawing/2014/main" id="{5847BF7E-46C8-8E27-F303-6AEBB5BEBF64}"/>
                  </a:ext>
                </a:extLst>
              </p:cNvPr>
              <p:cNvSpPr/>
              <p:nvPr/>
            </p:nvSpPr>
            <p:spPr>
              <a:xfrm>
                <a:off x="551326" y="1264023"/>
                <a:ext cx="1855694" cy="1048871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Public Cloud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A4C510-DE5D-D033-CBF4-0BDFEECE44A3}"/>
                </a:ext>
              </a:extLst>
            </p:cNvPr>
            <p:cNvSpPr txBox="1"/>
            <p:nvPr/>
          </p:nvSpPr>
          <p:spPr>
            <a:xfrm>
              <a:off x="227393" y="2487706"/>
              <a:ext cx="25818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On the internet where cloud service providers are available.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5BAA789-B90E-2993-66CA-556733A5D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683" y="3259468"/>
              <a:ext cx="874335" cy="87433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CF5D215-7B89-5D9F-E718-3F554C631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2989" y="4204050"/>
              <a:ext cx="1156261" cy="1156261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3CFCD2E-2FF3-A944-2401-7F5F872F7931}"/>
                </a:ext>
              </a:extLst>
            </p:cNvPr>
            <p:cNvCxnSpPr>
              <a:cxnSpLocks/>
            </p:cNvCxnSpPr>
            <p:nvPr/>
          </p:nvCxnSpPr>
          <p:spPr>
            <a:xfrm>
              <a:off x="1471119" y="4133803"/>
              <a:ext cx="0" cy="217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95738F1-DF7E-7E20-6E0B-BE4F285B0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9660" y="5500459"/>
              <a:ext cx="602346" cy="602346"/>
            </a:xfrm>
            <a:prstGeom prst="rect">
              <a:avLst/>
            </a:prstGeom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F83C5D8-E11D-D11B-CA05-EF44770D011F}"/>
                </a:ext>
              </a:extLst>
            </p:cNvPr>
            <p:cNvCxnSpPr/>
            <p:nvPr/>
          </p:nvCxnSpPr>
          <p:spPr>
            <a:xfrm>
              <a:off x="1463225" y="5225998"/>
              <a:ext cx="0" cy="204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E43107B-4114-6414-F3DD-C02E49286F1B}"/>
              </a:ext>
            </a:extLst>
          </p:cNvPr>
          <p:cNvGrpSpPr/>
          <p:nvPr/>
        </p:nvGrpSpPr>
        <p:grpSpPr>
          <a:xfrm>
            <a:off x="6205718" y="1265340"/>
            <a:ext cx="2796987" cy="5105400"/>
            <a:chOff x="6186007" y="1265340"/>
            <a:chExt cx="2796987" cy="51054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47D71D5-01DB-4633-6515-57E1D007439E}"/>
                </a:ext>
              </a:extLst>
            </p:cNvPr>
            <p:cNvGrpSpPr/>
            <p:nvPr/>
          </p:nvGrpSpPr>
          <p:grpSpPr>
            <a:xfrm>
              <a:off x="6186007" y="1265340"/>
              <a:ext cx="2796987" cy="5105400"/>
              <a:chOff x="80680" y="1264023"/>
              <a:chExt cx="2796987" cy="510540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142DAA1-D236-4E27-711B-D4BCD6360C75}"/>
                  </a:ext>
                </a:extLst>
              </p:cNvPr>
              <p:cNvSpPr/>
              <p:nvPr/>
            </p:nvSpPr>
            <p:spPr>
              <a:xfrm>
                <a:off x="80680" y="1788458"/>
                <a:ext cx="2796987" cy="4580965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Cloud 32">
                <a:extLst>
                  <a:ext uri="{FF2B5EF4-FFF2-40B4-BE49-F238E27FC236}">
                    <a16:creationId xmlns:a16="http://schemas.microsoft.com/office/drawing/2014/main" id="{44862104-EE9F-245E-5415-38768255D778}"/>
                  </a:ext>
                </a:extLst>
              </p:cNvPr>
              <p:cNvSpPr/>
              <p:nvPr/>
            </p:nvSpPr>
            <p:spPr>
              <a:xfrm>
                <a:off x="551326" y="1264023"/>
                <a:ext cx="1855694" cy="1048871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Hybrid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Cloud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C3240E-31F5-85DA-428E-3A5FB501AFAC}"/>
                </a:ext>
              </a:extLst>
            </p:cNvPr>
            <p:cNvSpPr txBox="1"/>
            <p:nvPr/>
          </p:nvSpPr>
          <p:spPr>
            <a:xfrm>
              <a:off x="6280139" y="2489023"/>
              <a:ext cx="25818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Inside the organization for private cloud services and anywhere on the internet for public cloud services.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CE8EFEE-9346-9A07-BEAF-F3BA662B6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02173" y="4314481"/>
              <a:ext cx="814724" cy="814724"/>
            </a:xfrm>
            <a:prstGeom prst="rect">
              <a:avLst/>
            </a:prstGeom>
          </p:spPr>
        </p:pic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84445BC-BF85-3E88-F3A3-72950BEAA7C9}"/>
                </a:ext>
              </a:extLst>
            </p:cNvPr>
            <p:cNvCxnSpPr/>
            <p:nvPr/>
          </p:nvCxnSpPr>
          <p:spPr>
            <a:xfrm>
              <a:off x="7216048" y="4721843"/>
              <a:ext cx="231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8612D301-F50D-0181-B6E5-4439793E1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1844" y="3514904"/>
              <a:ext cx="814725" cy="81472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7E5DC75D-6150-BCFF-4FC3-0A34F4377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85629" y="4253750"/>
              <a:ext cx="1067153" cy="1067153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3B684F8C-3DC7-6C3E-03E8-C740B3A71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82986" y="5105923"/>
              <a:ext cx="1113864" cy="1113864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662A24A-3D2B-6C88-3EA7-7E33C5B283FE}"/>
              </a:ext>
            </a:extLst>
          </p:cNvPr>
          <p:cNvGrpSpPr/>
          <p:nvPr/>
        </p:nvGrpSpPr>
        <p:grpSpPr>
          <a:xfrm>
            <a:off x="9247456" y="1250576"/>
            <a:ext cx="2796987" cy="5105400"/>
            <a:chOff x="9247456" y="1250576"/>
            <a:chExt cx="2796987" cy="51054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8CDFB02-74C4-F065-9113-70ABE569B130}"/>
                </a:ext>
              </a:extLst>
            </p:cNvPr>
            <p:cNvSpPr/>
            <p:nvPr/>
          </p:nvSpPr>
          <p:spPr>
            <a:xfrm>
              <a:off x="9247456" y="1775011"/>
              <a:ext cx="2796987" cy="4580965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64CA09CD-A1AB-640F-453C-BB3E4DE5128B}"/>
                </a:ext>
              </a:extLst>
            </p:cNvPr>
            <p:cNvSpPr/>
            <p:nvPr/>
          </p:nvSpPr>
          <p:spPr>
            <a:xfrm>
              <a:off x="9718102" y="1250576"/>
              <a:ext cx="1855694" cy="104887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Community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Cloud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E5C1975-E7C9-40FD-224A-98D8EE9B34BE}"/>
                </a:ext>
              </a:extLst>
            </p:cNvPr>
            <p:cNvSpPr txBox="1"/>
            <p:nvPr/>
          </p:nvSpPr>
          <p:spPr>
            <a:xfrm>
              <a:off x="9341588" y="2474259"/>
              <a:ext cx="25818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Can be accessed by a group of organizations with similar interests.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0D8111D-74F7-24E4-A566-92B3364C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005441" y="4417765"/>
              <a:ext cx="1206779" cy="1206779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AF66B4B2-E410-72AD-DF13-5EC187984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58779" y="2903681"/>
              <a:ext cx="1724204" cy="1724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77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C198-4CD2-21DF-1CFB-0C1E3276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060" y="246529"/>
            <a:ext cx="8943881" cy="923365"/>
          </a:xfrm>
        </p:spPr>
        <p:txBody>
          <a:bodyPr/>
          <a:lstStyle/>
          <a:p>
            <a:pPr algn="ctr"/>
            <a:r>
              <a:rPr lang="en-US" b="1" dirty="0"/>
              <a:t>Cloud service manager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739AE08-B37F-A76B-177F-49CED80242DE}"/>
              </a:ext>
            </a:extLst>
          </p:cNvPr>
          <p:cNvGrpSpPr/>
          <p:nvPr/>
        </p:nvGrpSpPr>
        <p:grpSpPr>
          <a:xfrm>
            <a:off x="122244" y="1264023"/>
            <a:ext cx="2796987" cy="5105400"/>
            <a:chOff x="122244" y="1264023"/>
            <a:chExt cx="2796987" cy="5105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48DF5-47E4-BD6D-7E1E-49B0B05BC535}"/>
                </a:ext>
              </a:extLst>
            </p:cNvPr>
            <p:cNvGrpSpPr/>
            <p:nvPr/>
          </p:nvGrpSpPr>
          <p:grpSpPr>
            <a:xfrm>
              <a:off x="122244" y="1264023"/>
              <a:ext cx="2796987" cy="5105400"/>
              <a:chOff x="80680" y="1264023"/>
              <a:chExt cx="2796987" cy="510540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272D4ED-8AB4-64FC-72D6-4AAD7080BD80}"/>
                  </a:ext>
                </a:extLst>
              </p:cNvPr>
              <p:cNvSpPr/>
              <p:nvPr/>
            </p:nvSpPr>
            <p:spPr>
              <a:xfrm>
                <a:off x="80680" y="1788458"/>
                <a:ext cx="2796987" cy="4580965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Cloud 10">
                <a:extLst>
                  <a:ext uri="{FF2B5EF4-FFF2-40B4-BE49-F238E27FC236}">
                    <a16:creationId xmlns:a16="http://schemas.microsoft.com/office/drawing/2014/main" id="{5847BF7E-46C8-8E27-F303-6AEBB5BEBF64}"/>
                  </a:ext>
                </a:extLst>
              </p:cNvPr>
              <p:cNvSpPr/>
              <p:nvPr/>
            </p:nvSpPr>
            <p:spPr>
              <a:xfrm>
                <a:off x="551326" y="1264023"/>
                <a:ext cx="1855694" cy="1048871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Public Cloud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A4C510-DE5D-D033-CBF4-0BDFEECE44A3}"/>
                </a:ext>
              </a:extLst>
            </p:cNvPr>
            <p:cNvSpPr txBox="1"/>
            <p:nvPr/>
          </p:nvSpPr>
          <p:spPr>
            <a:xfrm>
              <a:off x="227393" y="2487706"/>
              <a:ext cx="25818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cloud service providers manages the services whereas the organization uses them.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B339741-BF92-D180-05AB-E9B05F82A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930" y="4005468"/>
              <a:ext cx="846959" cy="84695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094D2D0-520E-E708-00DC-F7FFF80E3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4219" y="4030585"/>
              <a:ext cx="846959" cy="84695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A28D422-A1E6-C8B4-14B5-3280D9F33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8482" y="4219114"/>
              <a:ext cx="463837" cy="463837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E448011-B485-F5F5-9816-D4C89E64EE8D}"/>
              </a:ext>
            </a:extLst>
          </p:cNvPr>
          <p:cNvGrpSpPr/>
          <p:nvPr/>
        </p:nvGrpSpPr>
        <p:grpSpPr>
          <a:xfrm>
            <a:off x="3163981" y="1250576"/>
            <a:ext cx="2796987" cy="5105400"/>
            <a:chOff x="3115238" y="1250576"/>
            <a:chExt cx="2796987" cy="51054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993DF23-B033-FA4C-F4F7-8582965C680A}"/>
                </a:ext>
              </a:extLst>
            </p:cNvPr>
            <p:cNvGrpSpPr/>
            <p:nvPr/>
          </p:nvGrpSpPr>
          <p:grpSpPr>
            <a:xfrm>
              <a:off x="3115238" y="1250576"/>
              <a:ext cx="2796987" cy="5105400"/>
              <a:chOff x="80680" y="1264023"/>
              <a:chExt cx="2796987" cy="510540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8C1613D-9CBD-E855-B77C-3DFD315B7B14}"/>
                  </a:ext>
                </a:extLst>
              </p:cNvPr>
              <p:cNvSpPr/>
              <p:nvPr/>
            </p:nvSpPr>
            <p:spPr>
              <a:xfrm>
                <a:off x="80680" y="1788458"/>
                <a:ext cx="2796987" cy="4580965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Cloud 21">
                <a:extLst>
                  <a:ext uri="{FF2B5EF4-FFF2-40B4-BE49-F238E27FC236}">
                    <a16:creationId xmlns:a16="http://schemas.microsoft.com/office/drawing/2014/main" id="{3E8B002D-4AD3-2E0D-CA75-B6E7C78D3336}"/>
                  </a:ext>
                </a:extLst>
              </p:cNvPr>
              <p:cNvSpPr/>
              <p:nvPr/>
            </p:nvSpPr>
            <p:spPr>
              <a:xfrm>
                <a:off x="551326" y="1264023"/>
                <a:ext cx="1855694" cy="1048871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Private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Cloud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40D887-5379-6026-FBDD-0EAD86A0AA19}"/>
                </a:ext>
              </a:extLst>
            </p:cNvPr>
            <p:cNvSpPr txBox="1"/>
            <p:nvPr/>
          </p:nvSpPr>
          <p:spPr>
            <a:xfrm>
              <a:off x="3209370" y="2474259"/>
              <a:ext cx="25818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Organization needs to have their administrator to manage private cloud services.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21751C1-0A87-0695-F5C8-AD8E49792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9590" y="3917652"/>
              <a:ext cx="1066658" cy="106665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0C7D4E4-3909-4D9E-2D68-438C4B2DE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852" y="4065493"/>
              <a:ext cx="846959" cy="84695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6F900D5-7F0D-C1E8-E6D1-5C8056717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2614" y="4219114"/>
              <a:ext cx="463837" cy="463837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9C97F4-5528-2558-EDA0-732442B08122}"/>
              </a:ext>
            </a:extLst>
          </p:cNvPr>
          <p:cNvGrpSpPr/>
          <p:nvPr/>
        </p:nvGrpSpPr>
        <p:grpSpPr>
          <a:xfrm>
            <a:off x="6205718" y="1265340"/>
            <a:ext cx="2796987" cy="5090635"/>
            <a:chOff x="6186007" y="1265340"/>
            <a:chExt cx="2796987" cy="509063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47D71D5-01DB-4633-6515-57E1D007439E}"/>
                </a:ext>
              </a:extLst>
            </p:cNvPr>
            <p:cNvGrpSpPr/>
            <p:nvPr/>
          </p:nvGrpSpPr>
          <p:grpSpPr>
            <a:xfrm>
              <a:off x="6186007" y="1265340"/>
              <a:ext cx="2796987" cy="5090635"/>
              <a:chOff x="80680" y="1264023"/>
              <a:chExt cx="2796987" cy="5090635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142DAA1-D236-4E27-711B-D4BCD6360C75}"/>
                  </a:ext>
                </a:extLst>
              </p:cNvPr>
              <p:cNvSpPr/>
              <p:nvPr/>
            </p:nvSpPr>
            <p:spPr>
              <a:xfrm>
                <a:off x="80680" y="1773693"/>
                <a:ext cx="2796987" cy="4580965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Cloud 32">
                <a:extLst>
                  <a:ext uri="{FF2B5EF4-FFF2-40B4-BE49-F238E27FC236}">
                    <a16:creationId xmlns:a16="http://schemas.microsoft.com/office/drawing/2014/main" id="{44862104-EE9F-245E-5415-38768255D778}"/>
                  </a:ext>
                </a:extLst>
              </p:cNvPr>
              <p:cNvSpPr/>
              <p:nvPr/>
            </p:nvSpPr>
            <p:spPr>
              <a:xfrm>
                <a:off x="551326" y="1264023"/>
                <a:ext cx="1855694" cy="1048871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Hybrid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Cloud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C3240E-31F5-85DA-428E-3A5FB501AFAC}"/>
                </a:ext>
              </a:extLst>
            </p:cNvPr>
            <p:cNvSpPr txBox="1"/>
            <p:nvPr/>
          </p:nvSpPr>
          <p:spPr>
            <a:xfrm>
              <a:off x="6280139" y="2489023"/>
              <a:ext cx="25818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organization operates the private cloud whereas cloud service provider manage the public cloud.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07D5384-FF42-D841-013E-48B5E0C99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4371" y="3670444"/>
              <a:ext cx="846959" cy="846959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1D151FC-25C3-0A4F-03AB-C529F564F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34521" y="4691423"/>
              <a:ext cx="1066658" cy="106665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48A8BED-A056-F6CD-B82E-DBC696F73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99025" y="3665272"/>
              <a:ext cx="846959" cy="846959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1AC2AB-C1FE-58CD-402D-EAFC63B98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3505" y="4781170"/>
              <a:ext cx="846959" cy="846959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18149B8-BB24-4FB5-2027-B83B6FFF8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98178" y="3902492"/>
              <a:ext cx="463837" cy="463837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8CFFB29-982A-11DB-58D9-FE86B060A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01179" y="5028699"/>
              <a:ext cx="463837" cy="463837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0D9BB0C-FBBF-6118-3473-7F2F5CF9F60D}"/>
              </a:ext>
            </a:extLst>
          </p:cNvPr>
          <p:cNvGrpSpPr/>
          <p:nvPr/>
        </p:nvGrpSpPr>
        <p:grpSpPr>
          <a:xfrm>
            <a:off x="9247456" y="1250576"/>
            <a:ext cx="2796987" cy="5105400"/>
            <a:chOff x="9247456" y="1250576"/>
            <a:chExt cx="2796987" cy="51054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8CDFB02-74C4-F065-9113-70ABE569B130}"/>
                </a:ext>
              </a:extLst>
            </p:cNvPr>
            <p:cNvSpPr/>
            <p:nvPr/>
          </p:nvSpPr>
          <p:spPr>
            <a:xfrm>
              <a:off x="9247456" y="1775011"/>
              <a:ext cx="2796987" cy="4580965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64CA09CD-A1AB-640F-453C-BB3E4DE5128B}"/>
                </a:ext>
              </a:extLst>
            </p:cNvPr>
            <p:cNvSpPr/>
            <p:nvPr/>
          </p:nvSpPr>
          <p:spPr>
            <a:xfrm>
              <a:off x="9718102" y="1250576"/>
              <a:ext cx="1855694" cy="104887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Community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Cloud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E5C1975-E7C9-40FD-224A-98D8EE9B34BE}"/>
                </a:ext>
              </a:extLst>
            </p:cNvPr>
            <p:cNvSpPr txBox="1"/>
            <p:nvPr/>
          </p:nvSpPr>
          <p:spPr>
            <a:xfrm>
              <a:off x="9341588" y="2474259"/>
              <a:ext cx="25818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Community Cloud is managed by the group of organization.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CAEEF22-2406-F89C-9131-7EEFD6B4C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02960" y="3973563"/>
              <a:ext cx="830863" cy="830863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699E1D6-0044-B30B-1B3E-A37465B16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06182" y="3929495"/>
              <a:ext cx="846959" cy="846959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291B257E-3591-EC70-9A36-938927171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50445" y="4162092"/>
              <a:ext cx="463837" cy="4638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707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C198-4CD2-21DF-1CFB-0C1E3276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060" y="246529"/>
            <a:ext cx="8943881" cy="923365"/>
          </a:xfrm>
        </p:spPr>
        <p:txBody>
          <a:bodyPr/>
          <a:lstStyle/>
          <a:p>
            <a:pPr algn="ctr"/>
            <a:r>
              <a:rPr lang="en-US" b="1" dirty="0"/>
              <a:t>Hardware components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BB68B96-A9BB-EAD0-5716-A50264C06F29}"/>
              </a:ext>
            </a:extLst>
          </p:cNvPr>
          <p:cNvGrpSpPr/>
          <p:nvPr/>
        </p:nvGrpSpPr>
        <p:grpSpPr>
          <a:xfrm>
            <a:off x="122244" y="1264023"/>
            <a:ext cx="2796987" cy="5105400"/>
            <a:chOff x="122244" y="1264023"/>
            <a:chExt cx="2796987" cy="5105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48DF5-47E4-BD6D-7E1E-49B0B05BC535}"/>
                </a:ext>
              </a:extLst>
            </p:cNvPr>
            <p:cNvGrpSpPr/>
            <p:nvPr/>
          </p:nvGrpSpPr>
          <p:grpSpPr>
            <a:xfrm>
              <a:off x="122244" y="1264023"/>
              <a:ext cx="2796987" cy="5105400"/>
              <a:chOff x="80680" y="1264023"/>
              <a:chExt cx="2796987" cy="510540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272D4ED-8AB4-64FC-72D6-4AAD7080BD80}"/>
                  </a:ext>
                </a:extLst>
              </p:cNvPr>
              <p:cNvSpPr/>
              <p:nvPr/>
            </p:nvSpPr>
            <p:spPr>
              <a:xfrm>
                <a:off x="80680" y="1788458"/>
                <a:ext cx="2796987" cy="4580965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Cloud 10">
                <a:extLst>
                  <a:ext uri="{FF2B5EF4-FFF2-40B4-BE49-F238E27FC236}">
                    <a16:creationId xmlns:a16="http://schemas.microsoft.com/office/drawing/2014/main" id="{5847BF7E-46C8-8E27-F303-6AEBB5BEBF64}"/>
                  </a:ext>
                </a:extLst>
              </p:cNvPr>
              <p:cNvSpPr/>
              <p:nvPr/>
            </p:nvSpPr>
            <p:spPr>
              <a:xfrm>
                <a:off x="551326" y="1264023"/>
                <a:ext cx="1855694" cy="1048871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Public Cloud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A4C510-DE5D-D033-CBF4-0BDFEECE44A3}"/>
                </a:ext>
              </a:extLst>
            </p:cNvPr>
            <p:cNvSpPr txBox="1"/>
            <p:nvPr/>
          </p:nvSpPr>
          <p:spPr>
            <a:xfrm>
              <a:off x="227393" y="2487706"/>
              <a:ext cx="25818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cloud service provider provides all the hardware’s and ensures it’s working properly.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1F5D387-8A71-A3E7-1086-EC613D3BA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569" y="4031282"/>
              <a:ext cx="874335" cy="874335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251D523-AF2D-C662-D8EC-5102E3CCC41B}"/>
                </a:ext>
              </a:extLst>
            </p:cNvPr>
            <p:cNvCxnSpPr/>
            <p:nvPr/>
          </p:nvCxnSpPr>
          <p:spPr>
            <a:xfrm>
              <a:off x="1333041" y="4468450"/>
              <a:ext cx="3745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5E3986E-4743-0F76-2D0E-1D63207B3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2931" y="3649758"/>
              <a:ext cx="743150" cy="74315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F95DADC-8DE3-6A89-38E6-E800849C5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2688" y="4619257"/>
              <a:ext cx="731408" cy="731408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B90DFF2-EE8E-CC81-2238-F06D3BE2AC95}"/>
              </a:ext>
            </a:extLst>
          </p:cNvPr>
          <p:cNvGrpSpPr/>
          <p:nvPr/>
        </p:nvGrpSpPr>
        <p:grpSpPr>
          <a:xfrm>
            <a:off x="3163981" y="1250576"/>
            <a:ext cx="2796987" cy="5105400"/>
            <a:chOff x="3115238" y="1250576"/>
            <a:chExt cx="2796987" cy="51054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993DF23-B033-FA4C-F4F7-8582965C680A}"/>
                </a:ext>
              </a:extLst>
            </p:cNvPr>
            <p:cNvGrpSpPr/>
            <p:nvPr/>
          </p:nvGrpSpPr>
          <p:grpSpPr>
            <a:xfrm>
              <a:off x="3115238" y="1250576"/>
              <a:ext cx="2796987" cy="5105400"/>
              <a:chOff x="80680" y="1264023"/>
              <a:chExt cx="2796987" cy="510540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8C1613D-9CBD-E855-B77C-3DFD315B7B14}"/>
                  </a:ext>
                </a:extLst>
              </p:cNvPr>
              <p:cNvSpPr/>
              <p:nvPr/>
            </p:nvSpPr>
            <p:spPr>
              <a:xfrm>
                <a:off x="80680" y="1788458"/>
                <a:ext cx="2796987" cy="4580965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Cloud 21">
                <a:extLst>
                  <a:ext uri="{FF2B5EF4-FFF2-40B4-BE49-F238E27FC236}">
                    <a16:creationId xmlns:a16="http://schemas.microsoft.com/office/drawing/2014/main" id="{3E8B002D-4AD3-2E0D-CA75-B6E7C78D3336}"/>
                  </a:ext>
                </a:extLst>
              </p:cNvPr>
              <p:cNvSpPr/>
              <p:nvPr/>
            </p:nvSpPr>
            <p:spPr>
              <a:xfrm>
                <a:off x="551326" y="1264023"/>
                <a:ext cx="1855694" cy="1048871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Private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Cloud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40D887-5379-6026-FBDD-0EAD86A0AA19}"/>
                </a:ext>
              </a:extLst>
            </p:cNvPr>
            <p:cNvSpPr txBox="1"/>
            <p:nvPr/>
          </p:nvSpPr>
          <p:spPr>
            <a:xfrm>
              <a:off x="3209370" y="2474259"/>
              <a:ext cx="25818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Organization offers the hardware, it buys all the physical server on which servers is built.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83DE87D-8601-5F0F-39D6-8C41E153F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1548" y="4004231"/>
              <a:ext cx="1032992" cy="1032992"/>
            </a:xfrm>
            <a:prstGeom prst="rect">
              <a:avLst/>
            </a:prstGeom>
          </p:spPr>
        </p:pic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B87033B-7965-B154-5671-592D6A2AD4C4}"/>
                </a:ext>
              </a:extLst>
            </p:cNvPr>
            <p:cNvCxnSpPr/>
            <p:nvPr/>
          </p:nvCxnSpPr>
          <p:spPr>
            <a:xfrm>
              <a:off x="4438013" y="4415835"/>
              <a:ext cx="3745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C24DECC-319C-9D81-4A8D-10D70BCD5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97121" y="4464777"/>
              <a:ext cx="695212" cy="69521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DE52B44-B02E-535E-8474-41E74B541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96748" y="3637449"/>
              <a:ext cx="892218" cy="892218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684FF48-A07D-F6E3-00A9-22C4E7C6843D}"/>
              </a:ext>
            </a:extLst>
          </p:cNvPr>
          <p:cNvGrpSpPr/>
          <p:nvPr/>
        </p:nvGrpSpPr>
        <p:grpSpPr>
          <a:xfrm>
            <a:off x="6205718" y="1265340"/>
            <a:ext cx="2796987" cy="5105400"/>
            <a:chOff x="6186007" y="1265340"/>
            <a:chExt cx="2796987" cy="51054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47D71D5-01DB-4633-6515-57E1D007439E}"/>
                </a:ext>
              </a:extLst>
            </p:cNvPr>
            <p:cNvGrpSpPr/>
            <p:nvPr/>
          </p:nvGrpSpPr>
          <p:grpSpPr>
            <a:xfrm>
              <a:off x="6186007" y="1265340"/>
              <a:ext cx="2796987" cy="5105400"/>
              <a:chOff x="80680" y="1264023"/>
              <a:chExt cx="2796987" cy="510540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142DAA1-D236-4E27-711B-D4BCD6360C75}"/>
                  </a:ext>
                </a:extLst>
              </p:cNvPr>
              <p:cNvSpPr/>
              <p:nvPr/>
            </p:nvSpPr>
            <p:spPr>
              <a:xfrm>
                <a:off x="80680" y="1788458"/>
                <a:ext cx="2796987" cy="4580965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Cloud 32">
                <a:extLst>
                  <a:ext uri="{FF2B5EF4-FFF2-40B4-BE49-F238E27FC236}">
                    <a16:creationId xmlns:a16="http://schemas.microsoft.com/office/drawing/2014/main" id="{44862104-EE9F-245E-5415-38768255D778}"/>
                  </a:ext>
                </a:extLst>
              </p:cNvPr>
              <p:cNvSpPr/>
              <p:nvPr/>
            </p:nvSpPr>
            <p:spPr>
              <a:xfrm>
                <a:off x="551326" y="1264023"/>
                <a:ext cx="1855694" cy="1048871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Hybrid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Cloud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C3240E-31F5-85DA-428E-3A5FB501AFAC}"/>
                </a:ext>
              </a:extLst>
            </p:cNvPr>
            <p:cNvSpPr txBox="1"/>
            <p:nvPr/>
          </p:nvSpPr>
          <p:spPr>
            <a:xfrm>
              <a:off x="6280139" y="2489023"/>
              <a:ext cx="25818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organization provides the hardware for the private cloud whereas cloud services provider provides all hardware for public cloud.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F07C22AB-EA25-820A-8F34-16CC51F15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6278" y="4025938"/>
              <a:ext cx="506350" cy="506350"/>
            </a:xfrm>
            <a:prstGeom prst="rect">
              <a:avLst/>
            </a:prstGeom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9FEDE54-D24D-9F89-D928-C05FBDAEE0E0}"/>
                </a:ext>
              </a:extLst>
            </p:cNvPr>
            <p:cNvCxnSpPr>
              <a:cxnSpLocks/>
            </p:cNvCxnSpPr>
            <p:nvPr/>
          </p:nvCxnSpPr>
          <p:spPr>
            <a:xfrm>
              <a:off x="7278555" y="4279112"/>
              <a:ext cx="21692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B6B43632-C982-1903-AFCB-EE5781E61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4923" y="3863751"/>
              <a:ext cx="430377" cy="43037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1032D84-A552-3BDE-A2A8-7A61331A2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95135" y="4336851"/>
              <a:ext cx="423577" cy="423577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49CB85A5-580D-B2F4-71B1-ECB0E13D4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6393" y="5086881"/>
              <a:ext cx="739816" cy="739816"/>
            </a:xfrm>
            <a:prstGeom prst="rect">
              <a:avLst/>
            </a:prstGeom>
          </p:spPr>
        </p:pic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473967B-3FA4-4A52-5EBA-6CD8BAF13AA1}"/>
                </a:ext>
              </a:extLst>
            </p:cNvPr>
            <p:cNvCxnSpPr>
              <a:cxnSpLocks/>
            </p:cNvCxnSpPr>
            <p:nvPr/>
          </p:nvCxnSpPr>
          <p:spPr>
            <a:xfrm>
              <a:off x="7272302" y="5498485"/>
              <a:ext cx="2282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1D690A1-9D0E-E29A-AE27-7C0311834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89845" y="5516254"/>
              <a:ext cx="497902" cy="497902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EB965B0B-324B-50C4-BE92-B53413DAD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10256" y="4917527"/>
              <a:ext cx="638995" cy="638995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A5B0DD9-1E4A-7972-C1ED-EA0C2654C20D}"/>
              </a:ext>
            </a:extLst>
          </p:cNvPr>
          <p:cNvGrpSpPr/>
          <p:nvPr/>
        </p:nvGrpSpPr>
        <p:grpSpPr>
          <a:xfrm>
            <a:off x="9247456" y="1250576"/>
            <a:ext cx="2796987" cy="5105400"/>
            <a:chOff x="9247456" y="1250576"/>
            <a:chExt cx="2796987" cy="51054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8CDFB02-74C4-F065-9113-70ABE569B130}"/>
                </a:ext>
              </a:extLst>
            </p:cNvPr>
            <p:cNvSpPr/>
            <p:nvPr/>
          </p:nvSpPr>
          <p:spPr>
            <a:xfrm>
              <a:off x="9247456" y="1775011"/>
              <a:ext cx="2796987" cy="4580965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64CA09CD-A1AB-640F-453C-BB3E4DE5128B}"/>
                </a:ext>
              </a:extLst>
            </p:cNvPr>
            <p:cNvSpPr/>
            <p:nvPr/>
          </p:nvSpPr>
          <p:spPr>
            <a:xfrm>
              <a:off x="9718102" y="1250576"/>
              <a:ext cx="1855694" cy="104887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Community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Cloud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E5C1975-E7C9-40FD-224A-98D8EE9B34BE}"/>
                </a:ext>
              </a:extLst>
            </p:cNvPr>
            <p:cNvSpPr txBox="1"/>
            <p:nvPr/>
          </p:nvSpPr>
          <p:spPr>
            <a:xfrm>
              <a:off x="9341588" y="2474259"/>
              <a:ext cx="25818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group of organizations collectively built and manages the hardware of the cloud.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A8D91A31-278B-2A09-5AC3-7FD778156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74343" y="4243242"/>
              <a:ext cx="932900" cy="932900"/>
            </a:xfrm>
            <a:prstGeom prst="rect">
              <a:avLst/>
            </a:prstGeom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98EEA62-1C38-BDAF-0312-AF2397581EA0}"/>
                </a:ext>
              </a:extLst>
            </p:cNvPr>
            <p:cNvCxnSpPr/>
            <p:nvPr/>
          </p:nvCxnSpPr>
          <p:spPr>
            <a:xfrm>
              <a:off x="10458662" y="4705927"/>
              <a:ext cx="3745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599743D4-6F95-F3C0-6774-191AC8712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46844" y="3874018"/>
              <a:ext cx="743150" cy="74315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62D1915-3DFD-3999-6A19-74A90A6F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70813" y="4617177"/>
              <a:ext cx="695212" cy="695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859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C198-4CD2-21DF-1CFB-0C1E3276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060" y="246529"/>
            <a:ext cx="8943881" cy="92336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Advantages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5D4FFAA-469B-8C5D-D147-F90C5E13992A}"/>
              </a:ext>
            </a:extLst>
          </p:cNvPr>
          <p:cNvGrpSpPr/>
          <p:nvPr/>
        </p:nvGrpSpPr>
        <p:grpSpPr>
          <a:xfrm>
            <a:off x="122244" y="1264023"/>
            <a:ext cx="2796987" cy="5105400"/>
            <a:chOff x="122244" y="1264023"/>
            <a:chExt cx="2796987" cy="5105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48DF5-47E4-BD6D-7E1E-49B0B05BC535}"/>
                </a:ext>
              </a:extLst>
            </p:cNvPr>
            <p:cNvGrpSpPr/>
            <p:nvPr/>
          </p:nvGrpSpPr>
          <p:grpSpPr>
            <a:xfrm>
              <a:off x="122244" y="1264023"/>
              <a:ext cx="2796987" cy="5105400"/>
              <a:chOff x="80680" y="1264023"/>
              <a:chExt cx="2796987" cy="510540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272D4ED-8AB4-64FC-72D6-4AAD7080BD80}"/>
                  </a:ext>
                </a:extLst>
              </p:cNvPr>
              <p:cNvSpPr/>
              <p:nvPr/>
            </p:nvSpPr>
            <p:spPr>
              <a:xfrm>
                <a:off x="80680" y="1788458"/>
                <a:ext cx="2796987" cy="4580965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Cloud 10">
                <a:extLst>
                  <a:ext uri="{FF2B5EF4-FFF2-40B4-BE49-F238E27FC236}">
                    <a16:creationId xmlns:a16="http://schemas.microsoft.com/office/drawing/2014/main" id="{5847BF7E-46C8-8E27-F303-6AEBB5BEBF64}"/>
                  </a:ext>
                </a:extLst>
              </p:cNvPr>
              <p:cNvSpPr/>
              <p:nvPr/>
            </p:nvSpPr>
            <p:spPr>
              <a:xfrm>
                <a:off x="551326" y="1264023"/>
                <a:ext cx="1855694" cy="1048871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Public Cloud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A4C510-DE5D-D033-CBF4-0BDFEECE44A3}"/>
                </a:ext>
              </a:extLst>
            </p:cNvPr>
            <p:cNvSpPr txBox="1"/>
            <p:nvPr/>
          </p:nvSpPr>
          <p:spPr>
            <a:xfrm>
              <a:off x="227393" y="2487706"/>
              <a:ext cx="258183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Lower costs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No 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Near Un-limited Scalability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High Reliability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8FEB18-020B-2137-2248-25A1543E3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545" y="3930519"/>
              <a:ext cx="726919" cy="72691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29BE482-C70E-9064-0006-78AB958DB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5438" y="3832069"/>
              <a:ext cx="949072" cy="94907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7362579-2765-0E3C-A2FA-90C3654C9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717" y="4756774"/>
              <a:ext cx="726919" cy="726919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9D6759E-0726-6C64-99EB-674ADFBF912F}"/>
              </a:ext>
            </a:extLst>
          </p:cNvPr>
          <p:cNvGrpSpPr/>
          <p:nvPr/>
        </p:nvGrpSpPr>
        <p:grpSpPr>
          <a:xfrm>
            <a:off x="9247456" y="1250576"/>
            <a:ext cx="2796987" cy="5105400"/>
            <a:chOff x="9247456" y="1250576"/>
            <a:chExt cx="2796987" cy="51054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8CDFB02-74C4-F065-9113-70ABE569B130}"/>
                </a:ext>
              </a:extLst>
            </p:cNvPr>
            <p:cNvSpPr/>
            <p:nvPr/>
          </p:nvSpPr>
          <p:spPr>
            <a:xfrm>
              <a:off x="9247456" y="1775011"/>
              <a:ext cx="2796987" cy="4580965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64CA09CD-A1AB-640F-453C-BB3E4DE5128B}"/>
                </a:ext>
              </a:extLst>
            </p:cNvPr>
            <p:cNvSpPr/>
            <p:nvPr/>
          </p:nvSpPr>
          <p:spPr>
            <a:xfrm>
              <a:off x="9718102" y="1250576"/>
              <a:ext cx="1855694" cy="104887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Community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Cloud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E5C1975-E7C9-40FD-224A-98D8EE9B34BE}"/>
                </a:ext>
              </a:extLst>
            </p:cNvPr>
            <p:cNvSpPr txBox="1"/>
            <p:nvPr/>
          </p:nvSpPr>
          <p:spPr>
            <a:xfrm>
              <a:off x="9341588" y="2474259"/>
              <a:ext cx="258183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Cost Effective as compared to the private cloud.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Flexible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Security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8ACE398-BEF4-C7C9-C629-AE100C38B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20043" y="3994267"/>
              <a:ext cx="726919" cy="726919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745F33C-8CA7-3DF7-FB68-94E59ACB3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86562" y="3898483"/>
              <a:ext cx="834639" cy="834639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35E7DB83-79C5-71DB-CB8E-8A5E683E6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28629" y="4735114"/>
              <a:ext cx="834639" cy="834639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29CFC7-F20C-113E-2C73-559EFCE3C1EF}"/>
              </a:ext>
            </a:extLst>
          </p:cNvPr>
          <p:cNvGrpSpPr/>
          <p:nvPr/>
        </p:nvGrpSpPr>
        <p:grpSpPr>
          <a:xfrm>
            <a:off x="3163981" y="1250576"/>
            <a:ext cx="2796987" cy="5105400"/>
            <a:chOff x="3115238" y="1250576"/>
            <a:chExt cx="2796987" cy="51054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993DF23-B033-FA4C-F4F7-8582965C680A}"/>
                </a:ext>
              </a:extLst>
            </p:cNvPr>
            <p:cNvGrpSpPr/>
            <p:nvPr/>
          </p:nvGrpSpPr>
          <p:grpSpPr>
            <a:xfrm>
              <a:off x="3115238" y="1250576"/>
              <a:ext cx="2796987" cy="5105400"/>
              <a:chOff x="80680" y="1264023"/>
              <a:chExt cx="2796987" cy="510540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8C1613D-9CBD-E855-B77C-3DFD315B7B14}"/>
                  </a:ext>
                </a:extLst>
              </p:cNvPr>
              <p:cNvSpPr/>
              <p:nvPr/>
            </p:nvSpPr>
            <p:spPr>
              <a:xfrm>
                <a:off x="80680" y="1788458"/>
                <a:ext cx="2796987" cy="4580965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Cloud 21">
                <a:extLst>
                  <a:ext uri="{FF2B5EF4-FFF2-40B4-BE49-F238E27FC236}">
                    <a16:creationId xmlns:a16="http://schemas.microsoft.com/office/drawing/2014/main" id="{3E8B002D-4AD3-2E0D-CA75-B6E7C78D3336}"/>
                  </a:ext>
                </a:extLst>
              </p:cNvPr>
              <p:cNvSpPr/>
              <p:nvPr/>
            </p:nvSpPr>
            <p:spPr>
              <a:xfrm>
                <a:off x="551326" y="1264023"/>
                <a:ext cx="1855694" cy="1048871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Private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Cloud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40D887-5379-6026-FBDD-0EAD86A0AA19}"/>
                </a:ext>
              </a:extLst>
            </p:cNvPr>
            <p:cNvSpPr txBox="1"/>
            <p:nvPr/>
          </p:nvSpPr>
          <p:spPr>
            <a:xfrm>
              <a:off x="3209370" y="2474259"/>
              <a:ext cx="25818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More Flexibility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More Control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More Customization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Security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E1AC774-29F9-C72C-DAC9-F4E79C10D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78177" y="3934790"/>
              <a:ext cx="834639" cy="834639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4CB43A2-3B7F-0EF7-574E-7615DE8EA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05145" y="3907723"/>
              <a:ext cx="834639" cy="834639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E534E14C-82AA-3A67-CA62-5F4FAA2C3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46292" y="4730575"/>
              <a:ext cx="954108" cy="954108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C1DE817-5F7F-185E-7E14-4226AEB3317C}"/>
              </a:ext>
            </a:extLst>
          </p:cNvPr>
          <p:cNvGrpSpPr/>
          <p:nvPr/>
        </p:nvGrpSpPr>
        <p:grpSpPr>
          <a:xfrm>
            <a:off x="6205718" y="1265340"/>
            <a:ext cx="2796987" cy="5105400"/>
            <a:chOff x="6186007" y="1265340"/>
            <a:chExt cx="2796987" cy="51054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47D71D5-01DB-4633-6515-57E1D007439E}"/>
                </a:ext>
              </a:extLst>
            </p:cNvPr>
            <p:cNvGrpSpPr/>
            <p:nvPr/>
          </p:nvGrpSpPr>
          <p:grpSpPr>
            <a:xfrm>
              <a:off x="6186007" y="1265340"/>
              <a:ext cx="2796987" cy="5105400"/>
              <a:chOff x="80680" y="1264023"/>
              <a:chExt cx="2796987" cy="510540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142DAA1-D236-4E27-711B-D4BCD6360C75}"/>
                  </a:ext>
                </a:extLst>
              </p:cNvPr>
              <p:cNvSpPr/>
              <p:nvPr/>
            </p:nvSpPr>
            <p:spPr>
              <a:xfrm>
                <a:off x="80680" y="1788458"/>
                <a:ext cx="2796987" cy="4580965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Cloud 32">
                <a:extLst>
                  <a:ext uri="{FF2B5EF4-FFF2-40B4-BE49-F238E27FC236}">
                    <a16:creationId xmlns:a16="http://schemas.microsoft.com/office/drawing/2014/main" id="{44862104-EE9F-245E-5415-38768255D778}"/>
                  </a:ext>
                </a:extLst>
              </p:cNvPr>
              <p:cNvSpPr/>
              <p:nvPr/>
            </p:nvSpPr>
            <p:spPr>
              <a:xfrm>
                <a:off x="551326" y="1264023"/>
                <a:ext cx="1855694" cy="1048871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Hybrid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Cloud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C3240E-31F5-85DA-428E-3A5FB501AFAC}"/>
                </a:ext>
              </a:extLst>
            </p:cNvPr>
            <p:cNvSpPr txBox="1"/>
            <p:nvPr/>
          </p:nvSpPr>
          <p:spPr>
            <a:xfrm>
              <a:off x="6280139" y="2489023"/>
              <a:ext cx="25818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Control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Flexible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Cost Effective as compared to private cloud.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Ease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E9238AB-F4F5-0CD0-F044-B76D255AC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8879" y="3977900"/>
              <a:ext cx="726919" cy="726919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4355AD69-B537-8E16-7528-86D6E8BD2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88971" y="3867310"/>
              <a:ext cx="954108" cy="954108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1D0850B8-9EA9-D93B-B646-9AA1B1683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41878" y="4742362"/>
              <a:ext cx="988104" cy="988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528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C198-4CD2-21DF-1CFB-0C1E3276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060" y="246529"/>
            <a:ext cx="8943881" cy="92336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Dis-Advantages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6A0974-5C65-C487-7F5C-163F732819D8}"/>
              </a:ext>
            </a:extLst>
          </p:cNvPr>
          <p:cNvGrpSpPr/>
          <p:nvPr/>
        </p:nvGrpSpPr>
        <p:grpSpPr>
          <a:xfrm>
            <a:off x="122244" y="1264023"/>
            <a:ext cx="2796987" cy="5105400"/>
            <a:chOff x="122244" y="1264023"/>
            <a:chExt cx="2796987" cy="5105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48DF5-47E4-BD6D-7E1E-49B0B05BC535}"/>
                </a:ext>
              </a:extLst>
            </p:cNvPr>
            <p:cNvGrpSpPr/>
            <p:nvPr/>
          </p:nvGrpSpPr>
          <p:grpSpPr>
            <a:xfrm>
              <a:off x="122244" y="1264023"/>
              <a:ext cx="2796987" cy="5105400"/>
              <a:chOff x="80680" y="1264023"/>
              <a:chExt cx="2796987" cy="510540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272D4ED-8AB4-64FC-72D6-4AAD7080BD80}"/>
                  </a:ext>
                </a:extLst>
              </p:cNvPr>
              <p:cNvSpPr/>
              <p:nvPr/>
            </p:nvSpPr>
            <p:spPr>
              <a:xfrm>
                <a:off x="80680" y="1788458"/>
                <a:ext cx="2796987" cy="4580965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Cloud 10">
                <a:extLst>
                  <a:ext uri="{FF2B5EF4-FFF2-40B4-BE49-F238E27FC236}">
                    <a16:creationId xmlns:a16="http://schemas.microsoft.com/office/drawing/2014/main" id="{5847BF7E-46C8-8E27-F303-6AEBB5BEBF64}"/>
                  </a:ext>
                </a:extLst>
              </p:cNvPr>
              <p:cNvSpPr/>
              <p:nvPr/>
            </p:nvSpPr>
            <p:spPr>
              <a:xfrm>
                <a:off x="551326" y="1264023"/>
                <a:ext cx="1855694" cy="1048871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Public Cloud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A4C510-DE5D-D033-CBF4-0BDFEECE44A3}"/>
                </a:ext>
              </a:extLst>
            </p:cNvPr>
            <p:cNvSpPr txBox="1"/>
            <p:nvPr/>
          </p:nvSpPr>
          <p:spPr>
            <a:xfrm>
              <a:off x="227393" y="2487706"/>
              <a:ext cx="25818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Compromised reliability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Data security and privacy issues give rise to concern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The lack of a bespoke service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0AB39DC-1341-7B47-8C5C-A1C9DEF47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163" y="4038661"/>
              <a:ext cx="1548294" cy="154829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455054-F1B5-4346-D952-4135BB9D34C6}"/>
              </a:ext>
            </a:extLst>
          </p:cNvPr>
          <p:cNvGrpSpPr/>
          <p:nvPr/>
        </p:nvGrpSpPr>
        <p:grpSpPr>
          <a:xfrm>
            <a:off x="3163981" y="1250576"/>
            <a:ext cx="2796987" cy="5105400"/>
            <a:chOff x="3115238" y="1250576"/>
            <a:chExt cx="2796987" cy="51054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993DF23-B033-FA4C-F4F7-8582965C680A}"/>
                </a:ext>
              </a:extLst>
            </p:cNvPr>
            <p:cNvGrpSpPr/>
            <p:nvPr/>
          </p:nvGrpSpPr>
          <p:grpSpPr>
            <a:xfrm>
              <a:off x="3115238" y="1250576"/>
              <a:ext cx="2796987" cy="5105400"/>
              <a:chOff x="80680" y="1264023"/>
              <a:chExt cx="2796987" cy="510540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8C1613D-9CBD-E855-B77C-3DFD315B7B14}"/>
                  </a:ext>
                </a:extLst>
              </p:cNvPr>
              <p:cNvSpPr/>
              <p:nvPr/>
            </p:nvSpPr>
            <p:spPr>
              <a:xfrm>
                <a:off x="80680" y="1788458"/>
                <a:ext cx="2796987" cy="4580965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Cloud 21">
                <a:extLst>
                  <a:ext uri="{FF2B5EF4-FFF2-40B4-BE49-F238E27FC236}">
                    <a16:creationId xmlns:a16="http://schemas.microsoft.com/office/drawing/2014/main" id="{3E8B002D-4AD3-2E0D-CA75-B6E7C78D3336}"/>
                  </a:ext>
                </a:extLst>
              </p:cNvPr>
              <p:cNvSpPr/>
              <p:nvPr/>
            </p:nvSpPr>
            <p:spPr>
              <a:xfrm>
                <a:off x="551326" y="1264023"/>
                <a:ext cx="1855694" cy="1048871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Private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Cloud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40D887-5379-6026-FBDD-0EAD86A0AA19}"/>
                </a:ext>
              </a:extLst>
            </p:cNvPr>
            <p:cNvSpPr txBox="1"/>
            <p:nvPr/>
          </p:nvSpPr>
          <p:spPr>
            <a:xfrm>
              <a:off x="3209370" y="2474259"/>
              <a:ext cx="25818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Costly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Restricted Scalability</a:t>
              </a:r>
            </a:p>
            <a:p>
              <a:endParaRPr lang="en-US" sz="1400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94D5A3-2634-F207-3F3E-631327BC5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2697" y="4182065"/>
              <a:ext cx="1323623" cy="1323623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12CFF4E-F767-57A1-6082-3CC3BC526EDF}"/>
              </a:ext>
            </a:extLst>
          </p:cNvPr>
          <p:cNvGrpSpPr/>
          <p:nvPr/>
        </p:nvGrpSpPr>
        <p:grpSpPr>
          <a:xfrm>
            <a:off x="6205718" y="1265340"/>
            <a:ext cx="2796987" cy="5105400"/>
            <a:chOff x="6186007" y="1265340"/>
            <a:chExt cx="2796987" cy="51054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47D71D5-01DB-4633-6515-57E1D007439E}"/>
                </a:ext>
              </a:extLst>
            </p:cNvPr>
            <p:cNvGrpSpPr/>
            <p:nvPr/>
          </p:nvGrpSpPr>
          <p:grpSpPr>
            <a:xfrm>
              <a:off x="6186007" y="1265340"/>
              <a:ext cx="2796987" cy="5105400"/>
              <a:chOff x="80680" y="1264023"/>
              <a:chExt cx="2796987" cy="510540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142DAA1-D236-4E27-711B-D4BCD6360C75}"/>
                  </a:ext>
                </a:extLst>
              </p:cNvPr>
              <p:cNvSpPr/>
              <p:nvPr/>
            </p:nvSpPr>
            <p:spPr>
              <a:xfrm>
                <a:off x="80680" y="1788458"/>
                <a:ext cx="2796987" cy="4580965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Cloud 32">
                <a:extLst>
                  <a:ext uri="{FF2B5EF4-FFF2-40B4-BE49-F238E27FC236}">
                    <a16:creationId xmlns:a16="http://schemas.microsoft.com/office/drawing/2014/main" id="{44862104-EE9F-245E-5415-38768255D778}"/>
                  </a:ext>
                </a:extLst>
              </p:cNvPr>
              <p:cNvSpPr/>
              <p:nvPr/>
            </p:nvSpPr>
            <p:spPr>
              <a:xfrm>
                <a:off x="551326" y="1264023"/>
                <a:ext cx="1855694" cy="1048871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Hybrid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Cloud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C3240E-31F5-85DA-428E-3A5FB501AFAC}"/>
                </a:ext>
              </a:extLst>
            </p:cNvPr>
            <p:cNvSpPr txBox="1"/>
            <p:nvPr/>
          </p:nvSpPr>
          <p:spPr>
            <a:xfrm>
              <a:off x="6280139" y="2489023"/>
              <a:ext cx="25818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Security Risk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Difficult Integration 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22A7E07-7FD3-681C-C626-695DCFEC5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39958" y="4166160"/>
              <a:ext cx="1293296" cy="1293296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804683C-31A5-48F8-6484-8FFE4FB399AE}"/>
              </a:ext>
            </a:extLst>
          </p:cNvPr>
          <p:cNvGrpSpPr/>
          <p:nvPr/>
        </p:nvGrpSpPr>
        <p:grpSpPr>
          <a:xfrm>
            <a:off x="9247456" y="1250576"/>
            <a:ext cx="2796987" cy="5105400"/>
            <a:chOff x="9247456" y="1250576"/>
            <a:chExt cx="2796987" cy="51054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8CDFB02-74C4-F065-9113-70ABE569B130}"/>
                </a:ext>
              </a:extLst>
            </p:cNvPr>
            <p:cNvSpPr/>
            <p:nvPr/>
          </p:nvSpPr>
          <p:spPr>
            <a:xfrm>
              <a:off x="9247456" y="1775011"/>
              <a:ext cx="2796987" cy="4580965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64CA09CD-A1AB-640F-453C-BB3E4DE5128B}"/>
                </a:ext>
              </a:extLst>
            </p:cNvPr>
            <p:cNvSpPr/>
            <p:nvPr/>
          </p:nvSpPr>
          <p:spPr>
            <a:xfrm>
              <a:off x="9718102" y="1250576"/>
              <a:ext cx="1855694" cy="104887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Community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Cloud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E5C1975-E7C9-40FD-224A-98D8EE9B34BE}"/>
                </a:ext>
              </a:extLst>
            </p:cNvPr>
            <p:cNvSpPr txBox="1"/>
            <p:nvPr/>
          </p:nvSpPr>
          <p:spPr>
            <a:xfrm>
              <a:off x="9341588" y="2474259"/>
              <a:ext cx="2581835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High cost compared to the public deployment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Sharing of fixed storage and bandwidth capacity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Not commonly used yet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308587F-72DF-AA88-B3B7-5DF10BED1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28737" y="4236846"/>
              <a:ext cx="1178890" cy="11788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035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788AB52D-A14D-CBCC-A17A-7894D246C56E}"/>
              </a:ext>
            </a:extLst>
          </p:cNvPr>
          <p:cNvGrpSpPr/>
          <p:nvPr/>
        </p:nvGrpSpPr>
        <p:grpSpPr>
          <a:xfrm>
            <a:off x="262921" y="222174"/>
            <a:ext cx="11338615" cy="6339400"/>
            <a:chOff x="262921" y="222174"/>
            <a:chExt cx="11338615" cy="63394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272D4ED-8AB4-64FC-72D6-4AAD7080BD80}"/>
                </a:ext>
              </a:extLst>
            </p:cNvPr>
            <p:cNvSpPr/>
            <p:nvPr/>
          </p:nvSpPr>
          <p:spPr>
            <a:xfrm>
              <a:off x="262921" y="713434"/>
              <a:ext cx="11338615" cy="584814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loud 10">
              <a:extLst>
                <a:ext uri="{FF2B5EF4-FFF2-40B4-BE49-F238E27FC236}">
                  <a16:creationId xmlns:a16="http://schemas.microsoft.com/office/drawing/2014/main" id="{5847BF7E-46C8-8E27-F303-6AEBB5BEBF64}"/>
                </a:ext>
              </a:extLst>
            </p:cNvPr>
            <p:cNvSpPr/>
            <p:nvPr/>
          </p:nvSpPr>
          <p:spPr>
            <a:xfrm>
              <a:off x="771333" y="222174"/>
              <a:ext cx="1855694" cy="104887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Multi Cloud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D7D5F4A-E93E-A2D8-4569-EB0782862756}"/>
                </a:ext>
              </a:extLst>
            </p:cNvPr>
            <p:cNvGrpSpPr/>
            <p:nvPr/>
          </p:nvGrpSpPr>
          <p:grpSpPr>
            <a:xfrm>
              <a:off x="7777697" y="1752659"/>
              <a:ext cx="2943622" cy="2934931"/>
              <a:chOff x="7777697" y="1752659"/>
              <a:chExt cx="2943622" cy="293493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CB9C2BD-F087-83BB-2486-7E3525FFE3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27770" y="3287102"/>
                <a:ext cx="1400488" cy="1400488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5DE0ACC-08A2-00F8-135E-E66CFF14AA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7697" y="1802899"/>
                <a:ext cx="1245450" cy="124545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3A57C0B-445B-E673-E5AE-373CDB29D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75869" y="1752659"/>
                <a:ext cx="1245450" cy="1245450"/>
              </a:xfrm>
              <a:prstGeom prst="rect">
                <a:avLst/>
              </a:prstGeom>
            </p:spPr>
          </p:pic>
          <p:sp>
            <p:nvSpPr>
              <p:cNvPr id="17" name="Cross 16">
                <a:extLst>
                  <a:ext uri="{FF2B5EF4-FFF2-40B4-BE49-F238E27FC236}">
                    <a16:creationId xmlns:a16="http://schemas.microsoft.com/office/drawing/2014/main" id="{A3C414D8-7E69-2C2E-E14B-5375B2D797FA}"/>
                  </a:ext>
                </a:extLst>
              </p:cNvPr>
              <p:cNvSpPr/>
              <p:nvPr/>
            </p:nvSpPr>
            <p:spPr>
              <a:xfrm>
                <a:off x="9160751" y="2325144"/>
                <a:ext cx="176897" cy="176897"/>
              </a:xfrm>
              <a:prstGeom prst="plu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EA4C510-DE5D-D033-CBF4-0BDFEECE44A3}"/>
              </a:ext>
            </a:extLst>
          </p:cNvPr>
          <p:cNvSpPr txBox="1"/>
          <p:nvPr/>
        </p:nvSpPr>
        <p:spPr>
          <a:xfrm>
            <a:off x="590463" y="1962614"/>
            <a:ext cx="6342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Multi Cloud provides multiple cloud providers at the same time under this paradigm, as the name implies.</a:t>
            </a:r>
          </a:p>
          <a:p>
            <a:endParaRPr lang="en-US" sz="1400" dirty="0"/>
          </a:p>
          <a:p>
            <a:r>
              <a:rPr lang="en-US" sz="1400" dirty="0"/>
              <a:t>It’s similar to the hybrid cloud deployment approach, which combines public and private cloud resources. Instead of merging private and public clouds, multi-cloud uses many public clouds.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EE7B4F-CB80-F886-4E77-5D0DD1AB6244}"/>
              </a:ext>
            </a:extLst>
          </p:cNvPr>
          <p:cNvSpPr txBox="1"/>
          <p:nvPr/>
        </p:nvSpPr>
        <p:spPr>
          <a:xfrm>
            <a:off x="590463" y="4150893"/>
            <a:ext cx="634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Reduced 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 Availability of Resources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CCFCA70-0A27-9678-B98D-4C2D54747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463" y="3625548"/>
            <a:ext cx="7610375" cy="5666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68489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8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788AB52D-A14D-CBCC-A17A-7894D246C56E}"/>
              </a:ext>
            </a:extLst>
          </p:cNvPr>
          <p:cNvGrpSpPr/>
          <p:nvPr/>
        </p:nvGrpSpPr>
        <p:grpSpPr>
          <a:xfrm>
            <a:off x="262921" y="222174"/>
            <a:ext cx="11338615" cy="6339400"/>
            <a:chOff x="262921" y="222174"/>
            <a:chExt cx="11338615" cy="63394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272D4ED-8AB4-64FC-72D6-4AAD7080BD80}"/>
                </a:ext>
              </a:extLst>
            </p:cNvPr>
            <p:cNvSpPr/>
            <p:nvPr/>
          </p:nvSpPr>
          <p:spPr>
            <a:xfrm>
              <a:off x="262921" y="713434"/>
              <a:ext cx="11338615" cy="584814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loud 10">
              <a:extLst>
                <a:ext uri="{FF2B5EF4-FFF2-40B4-BE49-F238E27FC236}">
                  <a16:creationId xmlns:a16="http://schemas.microsoft.com/office/drawing/2014/main" id="{5847BF7E-46C8-8E27-F303-6AEBB5BEBF64}"/>
                </a:ext>
              </a:extLst>
            </p:cNvPr>
            <p:cNvSpPr/>
            <p:nvPr/>
          </p:nvSpPr>
          <p:spPr>
            <a:xfrm>
              <a:off x="771333" y="222174"/>
              <a:ext cx="1991964" cy="104887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Research</a:t>
              </a:r>
            </a:p>
            <a:p>
              <a:pPr algn="ctr"/>
              <a:r>
                <a:rPr lang="en-US" dirty="0"/>
                <a:t>Paper</a:t>
              </a: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CCFCA70-0A27-9678-B98D-4C2D54747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85" y="2088908"/>
            <a:ext cx="7610375" cy="5666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Cloud computing deployment: </a:t>
            </a:r>
            <a:br>
              <a:rPr lang="en-US" b="1" dirty="0"/>
            </a:br>
            <a:r>
              <a:rPr lang="en-US" b="1" dirty="0"/>
              <a:t>a cost-modelling case-study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9ACBE1-6F0C-06B7-9DFB-67D854DFB93E}"/>
              </a:ext>
            </a:extLst>
          </p:cNvPr>
          <p:cNvSpPr txBox="1"/>
          <p:nvPr/>
        </p:nvSpPr>
        <p:spPr>
          <a:xfrm>
            <a:off x="783774" y="2652760"/>
            <a:ext cx="73754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research paper they proposed a new costing model that systematically evaluates cloud services, and which combines compute, disk storage, and memory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proposed costing model on a data set that was derived from a real-world industrial data center workload by calculating the precise cost of service provision from two leading cloud providers.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evaluation shows that Cloud Computing costs may vary by up to 17% when comparing compute service providers.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8FE61-710B-9E64-41B1-1EDF5097EB29}"/>
              </a:ext>
            </a:extLst>
          </p:cNvPr>
          <p:cNvSpPr txBox="1"/>
          <p:nvPr/>
        </p:nvSpPr>
        <p:spPr>
          <a:xfrm>
            <a:off x="3084844" y="874206"/>
            <a:ext cx="561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AD0B8"/>
                </a:solidFill>
              </a:rPr>
              <a:t>Authors : Jeremy Ellman, Nathan Lee, </a:t>
            </a:r>
            <a:r>
              <a:rPr lang="en-US" dirty="0" err="1">
                <a:solidFill>
                  <a:srgbClr val="5AD0B8"/>
                </a:solidFill>
              </a:rPr>
              <a:t>Nanlin</a:t>
            </a:r>
            <a:r>
              <a:rPr lang="en-US" dirty="0">
                <a:solidFill>
                  <a:srgbClr val="5AD0B8"/>
                </a:solidFill>
              </a:rPr>
              <a:t> </a:t>
            </a:r>
            <a:r>
              <a:rPr lang="en-US" dirty="0" err="1">
                <a:solidFill>
                  <a:srgbClr val="5AD0B8"/>
                </a:solidFill>
              </a:rPr>
              <a:t>Jin</a:t>
            </a:r>
            <a:endParaRPr lang="en-US" dirty="0">
              <a:solidFill>
                <a:srgbClr val="5AD0B8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FCE131-886E-6A5D-C9D8-5A79569E7516}"/>
              </a:ext>
            </a:extLst>
          </p:cNvPr>
          <p:cNvSpPr txBox="1"/>
          <p:nvPr/>
        </p:nvSpPr>
        <p:spPr>
          <a:xfrm>
            <a:off x="793822" y="1454550"/>
            <a:ext cx="5325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General :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292450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" grpId="0"/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E40D-B65B-7D2B-A01A-0FBD1C95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Cloud deployment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FC956-B097-D276-6BF6-B1ED1D282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“The cloud deployment model identifies the specific type of cloud environment based on ownership, scale, and access, as well as the cloud’s nature and purpose.”</a:t>
            </a:r>
          </a:p>
        </p:txBody>
      </p:sp>
    </p:spTree>
    <p:extLst>
      <p:ext uri="{BB962C8B-B14F-4D97-AF65-F5344CB8AC3E}">
        <p14:creationId xmlns:p14="http://schemas.microsoft.com/office/powerpoint/2010/main" val="305170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E40D-B65B-7D2B-A01A-0FBD1C95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FC956-B097-D276-6BF6-B1ED1D282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NIST(National Institute of Standards and Technology) gave the four deployment models.</a:t>
            </a:r>
          </a:p>
        </p:txBody>
      </p:sp>
    </p:spTree>
    <p:extLst>
      <p:ext uri="{BB962C8B-B14F-4D97-AF65-F5344CB8AC3E}">
        <p14:creationId xmlns:p14="http://schemas.microsoft.com/office/powerpoint/2010/main" val="328022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266A-2065-206B-63DD-BBAF5FA9A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173" y="1562100"/>
            <a:ext cx="2189933" cy="1392115"/>
          </a:xfrm>
        </p:spPr>
        <p:txBody>
          <a:bodyPr/>
          <a:lstStyle/>
          <a:p>
            <a:r>
              <a:rPr lang="en-US" b="1" dirty="0"/>
              <a:t>MODELS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D7725C84-4BE4-A63F-11B8-57680C40E328}"/>
              </a:ext>
            </a:extLst>
          </p:cNvPr>
          <p:cNvSpPr/>
          <p:nvPr/>
        </p:nvSpPr>
        <p:spPr>
          <a:xfrm>
            <a:off x="257162" y="3639275"/>
            <a:ext cx="1855694" cy="10488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Public Cloud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598956DE-8540-CDD7-C571-95BCC6A3E7CE}"/>
              </a:ext>
            </a:extLst>
          </p:cNvPr>
          <p:cNvSpPr/>
          <p:nvPr/>
        </p:nvSpPr>
        <p:spPr>
          <a:xfrm>
            <a:off x="7073664" y="3639276"/>
            <a:ext cx="1855694" cy="10488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Community Cloud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7C7D71DB-0F74-C94F-076C-13EAEB70C9E6}"/>
              </a:ext>
            </a:extLst>
          </p:cNvPr>
          <p:cNvSpPr/>
          <p:nvPr/>
        </p:nvSpPr>
        <p:spPr>
          <a:xfrm>
            <a:off x="4804963" y="3686710"/>
            <a:ext cx="1855694" cy="10488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Hybrid Cloud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147106E-D038-AFDC-1174-1013DAFBF938}"/>
              </a:ext>
            </a:extLst>
          </p:cNvPr>
          <p:cNvSpPr/>
          <p:nvPr/>
        </p:nvSpPr>
        <p:spPr>
          <a:xfrm>
            <a:off x="2536262" y="3639276"/>
            <a:ext cx="1855694" cy="10488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Private Cloud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11451F62-3749-3515-CC09-6CA6E78CC274}"/>
              </a:ext>
            </a:extLst>
          </p:cNvPr>
          <p:cNvSpPr/>
          <p:nvPr/>
        </p:nvSpPr>
        <p:spPr>
          <a:xfrm>
            <a:off x="9342365" y="3639276"/>
            <a:ext cx="1855694" cy="10488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Multi Cloud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98E93D4-D39E-8E82-C0DE-92164B2B5C03}"/>
              </a:ext>
            </a:extLst>
          </p:cNvPr>
          <p:cNvGrpSpPr/>
          <p:nvPr/>
        </p:nvGrpSpPr>
        <p:grpSpPr>
          <a:xfrm>
            <a:off x="1246000" y="2954214"/>
            <a:ext cx="9024212" cy="914403"/>
            <a:chOff x="1246000" y="2954214"/>
            <a:chExt cx="9024212" cy="91440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EA2D125-6740-C0AE-2A94-C7BC94BBB659}"/>
                </a:ext>
              </a:extLst>
            </p:cNvPr>
            <p:cNvGrpSpPr/>
            <p:nvPr/>
          </p:nvGrpSpPr>
          <p:grpSpPr>
            <a:xfrm>
              <a:off x="1246000" y="2954214"/>
              <a:ext cx="9024212" cy="914403"/>
              <a:chOff x="1246000" y="2954214"/>
              <a:chExt cx="9024212" cy="914403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1014DAB-F917-AB80-72ED-307E21A16DA9}"/>
                  </a:ext>
                </a:extLst>
              </p:cNvPr>
              <p:cNvGrpSpPr/>
              <p:nvPr/>
            </p:nvGrpSpPr>
            <p:grpSpPr>
              <a:xfrm>
                <a:off x="1246000" y="2954214"/>
                <a:ext cx="6641961" cy="914403"/>
                <a:chOff x="2039815" y="2954214"/>
                <a:chExt cx="6641961" cy="914403"/>
              </a:xfrm>
            </p:grpSpPr>
            <p:cxnSp>
              <p:nvCxnSpPr>
                <p:cNvPr id="17" name="Connector: Elbow 16">
                  <a:extLst>
                    <a:ext uri="{FF2B5EF4-FFF2-40B4-BE49-F238E27FC236}">
                      <a16:creationId xmlns:a16="http://schemas.microsoft.com/office/drawing/2014/main" id="{1102086E-DCA5-DA4E-28D7-2E5B7B1FF5A2}"/>
                    </a:ext>
                  </a:extLst>
                </p:cNvPr>
                <p:cNvCxnSpPr>
                  <a:cxnSpLocks/>
                  <a:stCxn id="2" idx="2"/>
                </p:cNvCxnSpPr>
                <p:nvPr/>
              </p:nvCxnSpPr>
              <p:spPr>
                <a:xfrm rot="16200000" flipH="1">
                  <a:off x="6201754" y="3411415"/>
                  <a:ext cx="914403" cy="1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84628CFA-4DC3-57C8-B684-1243F2994E45}"/>
                    </a:ext>
                  </a:extLst>
                </p:cNvPr>
                <p:cNvCxnSpPr>
                  <a:cxnSpLocks/>
                  <a:stCxn id="2" idx="2"/>
                </p:cNvCxnSpPr>
                <p:nvPr/>
              </p:nvCxnSpPr>
              <p:spPr>
                <a:xfrm flipH="1">
                  <a:off x="2039815" y="2954215"/>
                  <a:ext cx="46191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0895B74B-0466-ACD1-8C4F-BC81B0033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9815" y="2954215"/>
                  <a:ext cx="0" cy="8239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61951BA0-2D28-D668-78CC-6E86F6CA0F4D}"/>
                    </a:ext>
                  </a:extLst>
                </p:cNvPr>
                <p:cNvCxnSpPr/>
                <p:nvPr/>
              </p:nvCxnSpPr>
              <p:spPr>
                <a:xfrm>
                  <a:off x="4079631" y="2954215"/>
                  <a:ext cx="0" cy="6850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466537A-3721-9298-0B3B-06454FAEF6BD}"/>
                    </a:ext>
                  </a:extLst>
                </p:cNvPr>
                <p:cNvCxnSpPr/>
                <p:nvPr/>
              </p:nvCxnSpPr>
              <p:spPr>
                <a:xfrm>
                  <a:off x="5868237" y="2954215"/>
                  <a:ext cx="281353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4A35CBB-2DC5-FA62-A3D9-B30AA149016B}"/>
                    </a:ext>
                  </a:extLst>
                </p:cNvPr>
                <p:cNvCxnSpPr/>
                <p:nvPr/>
              </p:nvCxnSpPr>
              <p:spPr>
                <a:xfrm>
                  <a:off x="8681776" y="2954215"/>
                  <a:ext cx="0" cy="8239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F1AB99A-D37A-E166-AAF8-7AC513EE7FB3}"/>
                  </a:ext>
                </a:extLst>
              </p:cNvPr>
              <p:cNvCxnSpPr/>
              <p:nvPr/>
            </p:nvCxnSpPr>
            <p:spPr>
              <a:xfrm>
                <a:off x="7887961" y="2954215"/>
                <a:ext cx="23822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251E536-D0A9-19EE-F701-BC0A21D31D79}"/>
                </a:ext>
              </a:extLst>
            </p:cNvPr>
            <p:cNvCxnSpPr>
              <a:endCxn id="41" idx="3"/>
            </p:cNvCxnSpPr>
            <p:nvPr/>
          </p:nvCxnSpPr>
          <p:spPr>
            <a:xfrm>
              <a:off x="10270212" y="2954215"/>
              <a:ext cx="0" cy="745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484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9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C198-4CD2-21DF-1CFB-0C1E3276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060" y="246529"/>
            <a:ext cx="8943881" cy="923365"/>
          </a:xfrm>
        </p:spPr>
        <p:txBody>
          <a:bodyPr/>
          <a:lstStyle/>
          <a:p>
            <a:pPr algn="ctr"/>
            <a:r>
              <a:rPr lang="en-US" b="1" dirty="0"/>
              <a:t>Use case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E779E7-97FC-AA17-7E2E-1E13435FC60B}"/>
              </a:ext>
            </a:extLst>
          </p:cNvPr>
          <p:cNvGrpSpPr/>
          <p:nvPr/>
        </p:nvGrpSpPr>
        <p:grpSpPr>
          <a:xfrm>
            <a:off x="143026" y="1264023"/>
            <a:ext cx="2796987" cy="5105400"/>
            <a:chOff x="143026" y="1264023"/>
            <a:chExt cx="2796987" cy="5105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48DF5-47E4-BD6D-7E1E-49B0B05BC535}"/>
                </a:ext>
              </a:extLst>
            </p:cNvPr>
            <p:cNvGrpSpPr/>
            <p:nvPr/>
          </p:nvGrpSpPr>
          <p:grpSpPr>
            <a:xfrm>
              <a:off x="143026" y="1264023"/>
              <a:ext cx="2796987" cy="5105400"/>
              <a:chOff x="80680" y="1264023"/>
              <a:chExt cx="2796987" cy="510540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272D4ED-8AB4-64FC-72D6-4AAD7080BD80}"/>
                  </a:ext>
                </a:extLst>
              </p:cNvPr>
              <p:cNvSpPr/>
              <p:nvPr/>
            </p:nvSpPr>
            <p:spPr>
              <a:xfrm>
                <a:off x="80680" y="1788458"/>
                <a:ext cx="2796987" cy="4580965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Cloud 10">
                <a:extLst>
                  <a:ext uri="{FF2B5EF4-FFF2-40B4-BE49-F238E27FC236}">
                    <a16:creationId xmlns:a16="http://schemas.microsoft.com/office/drawing/2014/main" id="{5847BF7E-46C8-8E27-F303-6AEBB5BEBF64}"/>
                  </a:ext>
                </a:extLst>
              </p:cNvPr>
              <p:cNvSpPr/>
              <p:nvPr/>
            </p:nvSpPr>
            <p:spPr>
              <a:xfrm>
                <a:off x="551326" y="1264023"/>
                <a:ext cx="1855694" cy="1048871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Public Cloud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A4C510-DE5D-D033-CBF4-0BDFEECE44A3}"/>
                </a:ext>
              </a:extLst>
            </p:cNvPr>
            <p:cNvSpPr txBox="1"/>
            <p:nvPr/>
          </p:nvSpPr>
          <p:spPr>
            <a:xfrm>
              <a:off x="237158" y="2487706"/>
              <a:ext cx="25818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Using the  public  cloud expands the sharing and syncing capacities making it  more  accessible and backup of data is much simpler.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32D23C0-CBBB-B01C-47A6-E60AB48E9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3672" y="3980227"/>
              <a:ext cx="767043" cy="76704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5DE7E00-E7A3-4AAF-0268-C22140712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5176" y="3983944"/>
              <a:ext cx="767043" cy="76704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C29EAE4-DDC2-6F12-DE07-E72155646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7046" y="4862230"/>
              <a:ext cx="1033186" cy="1033186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B91AC7-9B2F-7ED8-CF72-401DEE001C77}"/>
              </a:ext>
            </a:extLst>
          </p:cNvPr>
          <p:cNvGrpSpPr/>
          <p:nvPr/>
        </p:nvGrpSpPr>
        <p:grpSpPr>
          <a:xfrm>
            <a:off x="3177836" y="1250576"/>
            <a:ext cx="2796987" cy="5105400"/>
            <a:chOff x="3115238" y="1250576"/>
            <a:chExt cx="2796987" cy="51054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993DF23-B033-FA4C-F4F7-8582965C680A}"/>
                </a:ext>
              </a:extLst>
            </p:cNvPr>
            <p:cNvGrpSpPr/>
            <p:nvPr/>
          </p:nvGrpSpPr>
          <p:grpSpPr>
            <a:xfrm>
              <a:off x="3115238" y="1250576"/>
              <a:ext cx="2796987" cy="5105400"/>
              <a:chOff x="80680" y="1264023"/>
              <a:chExt cx="2796987" cy="510540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8C1613D-9CBD-E855-B77C-3DFD315B7B14}"/>
                  </a:ext>
                </a:extLst>
              </p:cNvPr>
              <p:cNvSpPr/>
              <p:nvPr/>
            </p:nvSpPr>
            <p:spPr>
              <a:xfrm>
                <a:off x="80680" y="1788458"/>
                <a:ext cx="2796987" cy="4580965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Cloud 21">
                <a:extLst>
                  <a:ext uri="{FF2B5EF4-FFF2-40B4-BE49-F238E27FC236}">
                    <a16:creationId xmlns:a16="http://schemas.microsoft.com/office/drawing/2014/main" id="{3E8B002D-4AD3-2E0D-CA75-B6E7C78D3336}"/>
                  </a:ext>
                </a:extLst>
              </p:cNvPr>
              <p:cNvSpPr/>
              <p:nvPr/>
            </p:nvSpPr>
            <p:spPr>
              <a:xfrm>
                <a:off x="551326" y="1264023"/>
                <a:ext cx="1855694" cy="1048871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Private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Cloud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40D887-5379-6026-FBDD-0EAD86A0AA19}"/>
                </a:ext>
              </a:extLst>
            </p:cNvPr>
            <p:cNvSpPr txBox="1"/>
            <p:nvPr/>
          </p:nvSpPr>
          <p:spPr>
            <a:xfrm>
              <a:off x="3209370" y="2474259"/>
              <a:ext cx="25818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Private Cloud fetches data as per requirement of an application.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D165049-4D9A-98B4-CAAD-370B29662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47331" y="3818040"/>
              <a:ext cx="957971" cy="95797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93188C7-9140-CD3E-4244-CF5BCF18D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36678" y="3698169"/>
              <a:ext cx="1197712" cy="119771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AB736DC-CA2A-78EB-961F-17563DAF3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12889" y="4870138"/>
              <a:ext cx="1076329" cy="1076329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438AC7-7E2B-3CE0-91AA-FC2D864070CE}"/>
              </a:ext>
            </a:extLst>
          </p:cNvPr>
          <p:cNvGrpSpPr/>
          <p:nvPr/>
        </p:nvGrpSpPr>
        <p:grpSpPr>
          <a:xfrm>
            <a:off x="6212646" y="1265340"/>
            <a:ext cx="2796987" cy="5105400"/>
            <a:chOff x="6186007" y="1265340"/>
            <a:chExt cx="2796987" cy="51054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47D71D5-01DB-4633-6515-57E1D007439E}"/>
                </a:ext>
              </a:extLst>
            </p:cNvPr>
            <p:cNvGrpSpPr/>
            <p:nvPr/>
          </p:nvGrpSpPr>
          <p:grpSpPr>
            <a:xfrm>
              <a:off x="6186007" y="1265340"/>
              <a:ext cx="2796987" cy="5105400"/>
              <a:chOff x="80680" y="1264023"/>
              <a:chExt cx="2796987" cy="510540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142DAA1-D236-4E27-711B-D4BCD6360C75}"/>
                  </a:ext>
                </a:extLst>
              </p:cNvPr>
              <p:cNvSpPr/>
              <p:nvPr/>
            </p:nvSpPr>
            <p:spPr>
              <a:xfrm>
                <a:off x="80680" y="1788458"/>
                <a:ext cx="2796987" cy="4580965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Cloud 32">
                <a:extLst>
                  <a:ext uri="{FF2B5EF4-FFF2-40B4-BE49-F238E27FC236}">
                    <a16:creationId xmlns:a16="http://schemas.microsoft.com/office/drawing/2014/main" id="{44862104-EE9F-245E-5415-38768255D778}"/>
                  </a:ext>
                </a:extLst>
              </p:cNvPr>
              <p:cNvSpPr/>
              <p:nvPr/>
            </p:nvSpPr>
            <p:spPr>
              <a:xfrm>
                <a:off x="551326" y="1264023"/>
                <a:ext cx="1855694" cy="1048871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Hybrid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Cloud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C3240E-31F5-85DA-428E-3A5FB501AFAC}"/>
                </a:ext>
              </a:extLst>
            </p:cNvPr>
            <p:cNvSpPr txBox="1"/>
            <p:nvPr/>
          </p:nvSpPr>
          <p:spPr>
            <a:xfrm>
              <a:off x="6280139" y="2489023"/>
              <a:ext cx="25818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Hybrid Cloud manages traffic levels during peak usage periods.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B13DACA-8A75-8DFA-D73D-636E2F9A8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48865" y="3402499"/>
              <a:ext cx="1129553" cy="112955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DFD4563-329E-8E9B-3F66-4A4515425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48865" y="5004408"/>
              <a:ext cx="1030549" cy="1030549"/>
            </a:xfrm>
            <a:prstGeom prst="rect">
              <a:avLst/>
            </a:prstGeom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18AF438-6B65-EAD8-6719-080785B36D99}"/>
                </a:ext>
              </a:extLst>
            </p:cNvPr>
            <p:cNvCxnSpPr/>
            <p:nvPr/>
          </p:nvCxnSpPr>
          <p:spPr>
            <a:xfrm flipV="1">
              <a:off x="7564139" y="4567483"/>
              <a:ext cx="0" cy="3283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DEB6815-9AAC-1A2F-AE43-377416F4C8BE}"/>
              </a:ext>
            </a:extLst>
          </p:cNvPr>
          <p:cNvGrpSpPr/>
          <p:nvPr/>
        </p:nvGrpSpPr>
        <p:grpSpPr>
          <a:xfrm>
            <a:off x="9247456" y="1250576"/>
            <a:ext cx="2796987" cy="5105400"/>
            <a:chOff x="9247456" y="1250576"/>
            <a:chExt cx="2796987" cy="51054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8CDFB02-74C4-F065-9113-70ABE569B130}"/>
                </a:ext>
              </a:extLst>
            </p:cNvPr>
            <p:cNvSpPr/>
            <p:nvPr/>
          </p:nvSpPr>
          <p:spPr>
            <a:xfrm>
              <a:off x="9247456" y="1775011"/>
              <a:ext cx="2796987" cy="4580965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64CA09CD-A1AB-640F-453C-BB3E4DE5128B}"/>
                </a:ext>
              </a:extLst>
            </p:cNvPr>
            <p:cNvSpPr/>
            <p:nvPr/>
          </p:nvSpPr>
          <p:spPr>
            <a:xfrm>
              <a:off x="9718102" y="1250576"/>
              <a:ext cx="1855694" cy="104887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Community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Cloud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E5C1975-E7C9-40FD-224A-98D8EE9B34BE}"/>
                </a:ext>
              </a:extLst>
            </p:cNvPr>
            <p:cNvSpPr txBox="1"/>
            <p:nvPr/>
          </p:nvSpPr>
          <p:spPr>
            <a:xfrm>
              <a:off x="9341588" y="2474259"/>
              <a:ext cx="258183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Community Cloud allows systems and services to be accessible by a group of several organizations to share the information. 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69D3613-C049-564D-D3A6-ACDB7EF56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78422" y="3851069"/>
              <a:ext cx="923673" cy="92367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A9AF524-86B2-BE7B-8800-A6AF7AC1D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688493" y="3758282"/>
              <a:ext cx="1169551" cy="1169551"/>
            </a:xfrm>
            <a:prstGeom prst="rect">
              <a:avLst/>
            </a:prstGeom>
          </p:spPr>
        </p:pic>
        <p:sp>
          <p:nvSpPr>
            <p:cNvPr id="51" name="Plus Sign 50">
              <a:extLst>
                <a:ext uri="{FF2B5EF4-FFF2-40B4-BE49-F238E27FC236}">
                  <a16:creationId xmlns:a16="http://schemas.microsoft.com/office/drawing/2014/main" id="{D391406D-8150-3E80-5D57-374426777E13}"/>
                </a:ext>
              </a:extLst>
            </p:cNvPr>
            <p:cNvSpPr/>
            <p:nvPr/>
          </p:nvSpPr>
          <p:spPr>
            <a:xfrm>
              <a:off x="10447927" y="4161796"/>
              <a:ext cx="270458" cy="270458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7DF7ADA-9002-7FC0-0AFB-EAE5A1D16AE0}"/>
                </a:ext>
              </a:extLst>
            </p:cNvPr>
            <p:cNvCxnSpPr/>
            <p:nvPr/>
          </p:nvCxnSpPr>
          <p:spPr>
            <a:xfrm>
              <a:off x="10645949" y="4741207"/>
              <a:ext cx="0" cy="301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9AAB898B-6200-ED11-4B5E-A34CA1A23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074309" y="4963000"/>
              <a:ext cx="1169551" cy="11695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114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C198-4CD2-21DF-1CFB-0C1E3276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060" y="246529"/>
            <a:ext cx="8943881" cy="923365"/>
          </a:xfrm>
        </p:spPr>
        <p:txBody>
          <a:bodyPr/>
          <a:lstStyle/>
          <a:p>
            <a:pPr algn="ctr"/>
            <a:r>
              <a:rPr lang="en-US" b="1" dirty="0"/>
              <a:t>definition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23F5D0-B862-B09F-1401-F51A7C73D7CD}"/>
              </a:ext>
            </a:extLst>
          </p:cNvPr>
          <p:cNvGrpSpPr/>
          <p:nvPr/>
        </p:nvGrpSpPr>
        <p:grpSpPr>
          <a:xfrm>
            <a:off x="122244" y="1264023"/>
            <a:ext cx="2796987" cy="5105400"/>
            <a:chOff x="122244" y="1264023"/>
            <a:chExt cx="2796987" cy="5105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48DF5-47E4-BD6D-7E1E-49B0B05BC535}"/>
                </a:ext>
              </a:extLst>
            </p:cNvPr>
            <p:cNvGrpSpPr/>
            <p:nvPr/>
          </p:nvGrpSpPr>
          <p:grpSpPr>
            <a:xfrm>
              <a:off x="122244" y="1264023"/>
              <a:ext cx="2796987" cy="5105400"/>
              <a:chOff x="80680" y="1264023"/>
              <a:chExt cx="2796987" cy="510540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272D4ED-8AB4-64FC-72D6-4AAD7080BD80}"/>
                  </a:ext>
                </a:extLst>
              </p:cNvPr>
              <p:cNvSpPr/>
              <p:nvPr/>
            </p:nvSpPr>
            <p:spPr>
              <a:xfrm>
                <a:off x="80680" y="1788458"/>
                <a:ext cx="2796987" cy="4580965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Cloud 10">
                <a:extLst>
                  <a:ext uri="{FF2B5EF4-FFF2-40B4-BE49-F238E27FC236}">
                    <a16:creationId xmlns:a16="http://schemas.microsoft.com/office/drawing/2014/main" id="{5847BF7E-46C8-8E27-F303-6AEBB5BEBF64}"/>
                  </a:ext>
                </a:extLst>
              </p:cNvPr>
              <p:cNvSpPr/>
              <p:nvPr/>
            </p:nvSpPr>
            <p:spPr>
              <a:xfrm>
                <a:off x="551326" y="1264023"/>
                <a:ext cx="1855694" cy="1048871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Public Cloud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A4C510-DE5D-D033-CBF4-0BDFEECE44A3}"/>
                </a:ext>
              </a:extLst>
            </p:cNvPr>
            <p:cNvSpPr txBox="1"/>
            <p:nvPr/>
          </p:nvSpPr>
          <p:spPr>
            <a:xfrm>
              <a:off x="216376" y="2487706"/>
              <a:ext cx="25818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Public Cloud is a open system where storage or software are available for free or pay per usage model that can be accessed via Internet.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5468964-BED9-9314-298F-D45381EE0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760" y="3972092"/>
              <a:ext cx="1504690" cy="150469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26D196B-796A-9905-EF45-9781AAF0C81D}"/>
              </a:ext>
            </a:extLst>
          </p:cNvPr>
          <p:cNvGrpSpPr/>
          <p:nvPr/>
        </p:nvGrpSpPr>
        <p:grpSpPr>
          <a:xfrm>
            <a:off x="3163981" y="1250576"/>
            <a:ext cx="2796987" cy="5105400"/>
            <a:chOff x="3115238" y="1250576"/>
            <a:chExt cx="2796987" cy="51054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993DF23-B033-FA4C-F4F7-8582965C680A}"/>
                </a:ext>
              </a:extLst>
            </p:cNvPr>
            <p:cNvGrpSpPr/>
            <p:nvPr/>
          </p:nvGrpSpPr>
          <p:grpSpPr>
            <a:xfrm>
              <a:off x="3115238" y="1250576"/>
              <a:ext cx="2796987" cy="5105400"/>
              <a:chOff x="80680" y="1264023"/>
              <a:chExt cx="2796987" cy="510540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8C1613D-9CBD-E855-B77C-3DFD315B7B14}"/>
                  </a:ext>
                </a:extLst>
              </p:cNvPr>
              <p:cNvSpPr/>
              <p:nvPr/>
            </p:nvSpPr>
            <p:spPr>
              <a:xfrm>
                <a:off x="80680" y="1788458"/>
                <a:ext cx="2796987" cy="4580965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Cloud 21">
                <a:extLst>
                  <a:ext uri="{FF2B5EF4-FFF2-40B4-BE49-F238E27FC236}">
                    <a16:creationId xmlns:a16="http://schemas.microsoft.com/office/drawing/2014/main" id="{3E8B002D-4AD3-2E0D-CA75-B6E7C78D3336}"/>
                  </a:ext>
                </a:extLst>
              </p:cNvPr>
              <p:cNvSpPr/>
              <p:nvPr/>
            </p:nvSpPr>
            <p:spPr>
              <a:xfrm>
                <a:off x="551326" y="1264023"/>
                <a:ext cx="1855694" cy="1048871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Private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Cloud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40D887-5379-6026-FBDD-0EAD86A0AA19}"/>
                </a:ext>
              </a:extLst>
            </p:cNvPr>
            <p:cNvSpPr txBox="1"/>
            <p:nvPr/>
          </p:nvSpPr>
          <p:spPr>
            <a:xfrm>
              <a:off x="3209370" y="2474259"/>
              <a:ext cx="258183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Private Cloud means using a cloud infrastructure only by one customer or organization and is not shared with others.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BCC7DF-3277-F295-EBE7-6336BA265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1352" y="4080071"/>
              <a:ext cx="1344758" cy="134475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DE1EE9-DA0E-8A17-34D5-B818043CF45F}"/>
              </a:ext>
            </a:extLst>
          </p:cNvPr>
          <p:cNvGrpSpPr/>
          <p:nvPr/>
        </p:nvGrpSpPr>
        <p:grpSpPr>
          <a:xfrm>
            <a:off x="9247456" y="1250576"/>
            <a:ext cx="2796987" cy="5105400"/>
            <a:chOff x="9247456" y="1250576"/>
            <a:chExt cx="2796987" cy="51054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8CDFB02-74C4-F065-9113-70ABE569B130}"/>
                </a:ext>
              </a:extLst>
            </p:cNvPr>
            <p:cNvSpPr/>
            <p:nvPr/>
          </p:nvSpPr>
          <p:spPr>
            <a:xfrm>
              <a:off x="9247456" y="1775011"/>
              <a:ext cx="2796987" cy="4580965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64CA09CD-A1AB-640F-453C-BB3E4DE5128B}"/>
                </a:ext>
              </a:extLst>
            </p:cNvPr>
            <p:cNvSpPr/>
            <p:nvPr/>
          </p:nvSpPr>
          <p:spPr>
            <a:xfrm>
              <a:off x="9718102" y="1250576"/>
              <a:ext cx="1855694" cy="104887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Community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Cloud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E5C1975-E7C9-40FD-224A-98D8EE9B34BE}"/>
                </a:ext>
              </a:extLst>
            </p:cNvPr>
            <p:cNvSpPr txBox="1"/>
            <p:nvPr/>
          </p:nvSpPr>
          <p:spPr>
            <a:xfrm>
              <a:off x="9341588" y="2474259"/>
              <a:ext cx="258183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Community Cloud a shared cloud computing service environment that is targeted to a limited set of organizations or employees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3D6A07B-B5A1-98D2-F0D7-12AD7073E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85294" y="4293741"/>
              <a:ext cx="1080571" cy="108057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DFA00A-5D82-4BFE-88C6-6F14A81C4AC4}"/>
              </a:ext>
            </a:extLst>
          </p:cNvPr>
          <p:cNvGrpSpPr/>
          <p:nvPr/>
        </p:nvGrpSpPr>
        <p:grpSpPr>
          <a:xfrm>
            <a:off x="6205718" y="1250576"/>
            <a:ext cx="2796987" cy="5105400"/>
            <a:chOff x="6205718" y="1250576"/>
            <a:chExt cx="2796987" cy="51054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9F60662-FBB2-F72D-957A-D98EF16ED37A}"/>
                </a:ext>
              </a:extLst>
            </p:cNvPr>
            <p:cNvGrpSpPr/>
            <p:nvPr/>
          </p:nvGrpSpPr>
          <p:grpSpPr>
            <a:xfrm>
              <a:off x="6205718" y="1250576"/>
              <a:ext cx="2796987" cy="5105400"/>
              <a:chOff x="6186007" y="1265340"/>
              <a:chExt cx="2796987" cy="51054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47D71D5-01DB-4633-6515-57E1D007439E}"/>
                  </a:ext>
                </a:extLst>
              </p:cNvPr>
              <p:cNvGrpSpPr/>
              <p:nvPr/>
            </p:nvGrpSpPr>
            <p:grpSpPr>
              <a:xfrm>
                <a:off x="6186007" y="1265340"/>
                <a:ext cx="2796987" cy="5105400"/>
                <a:chOff x="80680" y="1264023"/>
                <a:chExt cx="2796987" cy="5105400"/>
              </a:xfrm>
            </p:grpSpPr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7142DAA1-D236-4E27-711B-D4BCD6360C75}"/>
                    </a:ext>
                  </a:extLst>
                </p:cNvPr>
                <p:cNvSpPr/>
                <p:nvPr/>
              </p:nvSpPr>
              <p:spPr>
                <a:xfrm>
                  <a:off x="80680" y="1788458"/>
                  <a:ext cx="2796987" cy="4580965"/>
                </a:xfrm>
                <a:prstGeom prst="round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Cloud 32">
                  <a:extLst>
                    <a:ext uri="{FF2B5EF4-FFF2-40B4-BE49-F238E27FC236}">
                      <a16:creationId xmlns:a16="http://schemas.microsoft.com/office/drawing/2014/main" id="{44862104-EE9F-245E-5415-38768255D778}"/>
                    </a:ext>
                  </a:extLst>
                </p:cNvPr>
                <p:cNvSpPr/>
                <p:nvPr/>
              </p:nvSpPr>
              <p:spPr>
                <a:xfrm>
                  <a:off x="551326" y="1264023"/>
                  <a:ext cx="1855694" cy="1048871"/>
                </a:xfrm>
                <a:prstGeom prst="clou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Hybrid</a:t>
                  </a:r>
                </a:p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Cloud</a:t>
                  </a: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6C3240E-31F5-85DA-428E-3A5FB501AFAC}"/>
                  </a:ext>
                </a:extLst>
              </p:cNvPr>
              <p:cNvSpPr txBox="1"/>
              <p:nvPr/>
            </p:nvSpPr>
            <p:spPr>
              <a:xfrm>
                <a:off x="6280139" y="2489023"/>
                <a:ext cx="25818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Hybrid Cloud uses both public and private clouds on the purpose and requirements.</a:t>
                </a: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C3871BF-BE2E-328C-50FC-9B5986DA79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24970" y="4309123"/>
                <a:ext cx="1090299" cy="1090299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6A7C500-D3CC-CC3A-D65C-AE1AD38F2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76232" y="4357306"/>
                <a:ext cx="1117206" cy="1117206"/>
              </a:xfrm>
              <a:prstGeom prst="rect">
                <a:avLst/>
              </a:prstGeom>
            </p:spPr>
          </p:pic>
        </p:grpSp>
        <p:sp>
          <p:nvSpPr>
            <p:cNvPr id="10" name="Plus Sign 9">
              <a:extLst>
                <a:ext uri="{FF2B5EF4-FFF2-40B4-BE49-F238E27FC236}">
                  <a16:creationId xmlns:a16="http://schemas.microsoft.com/office/drawing/2014/main" id="{5238B8C5-886B-F888-2994-FC23266FC545}"/>
                </a:ext>
              </a:extLst>
            </p:cNvPr>
            <p:cNvSpPr/>
            <p:nvPr/>
          </p:nvSpPr>
          <p:spPr>
            <a:xfrm>
              <a:off x="7404217" y="4901145"/>
              <a:ext cx="206981" cy="20698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5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C198-4CD2-21DF-1CFB-0C1E3276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060" y="246529"/>
            <a:ext cx="8943881" cy="923365"/>
          </a:xfrm>
        </p:spPr>
        <p:txBody>
          <a:bodyPr/>
          <a:lstStyle/>
          <a:p>
            <a:pPr algn="ctr"/>
            <a:r>
              <a:rPr lang="en-US" b="1" dirty="0"/>
              <a:t>example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DD885C-4661-EED1-E8AB-17AB2504988E}"/>
              </a:ext>
            </a:extLst>
          </p:cNvPr>
          <p:cNvGrpSpPr/>
          <p:nvPr/>
        </p:nvGrpSpPr>
        <p:grpSpPr>
          <a:xfrm>
            <a:off x="132635" y="1264023"/>
            <a:ext cx="2796987" cy="5105400"/>
            <a:chOff x="132635" y="1264023"/>
            <a:chExt cx="2796987" cy="5105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48DF5-47E4-BD6D-7E1E-49B0B05BC535}"/>
                </a:ext>
              </a:extLst>
            </p:cNvPr>
            <p:cNvGrpSpPr/>
            <p:nvPr/>
          </p:nvGrpSpPr>
          <p:grpSpPr>
            <a:xfrm>
              <a:off x="132635" y="1264023"/>
              <a:ext cx="2796987" cy="5105400"/>
              <a:chOff x="80680" y="1264023"/>
              <a:chExt cx="2796987" cy="510540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272D4ED-8AB4-64FC-72D6-4AAD7080BD80}"/>
                  </a:ext>
                </a:extLst>
              </p:cNvPr>
              <p:cNvSpPr/>
              <p:nvPr/>
            </p:nvSpPr>
            <p:spPr>
              <a:xfrm>
                <a:off x="80680" y="1788458"/>
                <a:ext cx="2796987" cy="4580965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Cloud 10">
                <a:extLst>
                  <a:ext uri="{FF2B5EF4-FFF2-40B4-BE49-F238E27FC236}">
                    <a16:creationId xmlns:a16="http://schemas.microsoft.com/office/drawing/2014/main" id="{5847BF7E-46C8-8E27-F303-6AEBB5BEBF64}"/>
                  </a:ext>
                </a:extLst>
              </p:cNvPr>
              <p:cNvSpPr/>
              <p:nvPr/>
            </p:nvSpPr>
            <p:spPr>
              <a:xfrm>
                <a:off x="551326" y="1264023"/>
                <a:ext cx="1855694" cy="1048871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Public Cloud</a:t>
                </a: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16A5CFE-C947-F27C-51CD-34D8CCE7B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290" y="2407023"/>
              <a:ext cx="2027758" cy="168979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66B5F5-13DC-354D-F5AC-221107F8046A}"/>
                </a:ext>
              </a:extLst>
            </p:cNvPr>
            <p:cNvSpPr txBox="1"/>
            <p:nvPr/>
          </p:nvSpPr>
          <p:spPr>
            <a:xfrm>
              <a:off x="199512" y="4080071"/>
              <a:ext cx="258525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AWS is a public cloud that provides servers, storage, networking, remote computing, email, mobile development, and security.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89888B-8940-4171-D101-CE78A565BFA5}"/>
              </a:ext>
            </a:extLst>
          </p:cNvPr>
          <p:cNvGrpSpPr/>
          <p:nvPr/>
        </p:nvGrpSpPr>
        <p:grpSpPr>
          <a:xfrm>
            <a:off x="3170909" y="1250576"/>
            <a:ext cx="2796987" cy="5105400"/>
            <a:chOff x="3115238" y="1250576"/>
            <a:chExt cx="2796987" cy="51054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993DF23-B033-FA4C-F4F7-8582965C680A}"/>
                </a:ext>
              </a:extLst>
            </p:cNvPr>
            <p:cNvGrpSpPr/>
            <p:nvPr/>
          </p:nvGrpSpPr>
          <p:grpSpPr>
            <a:xfrm>
              <a:off x="3115238" y="1250576"/>
              <a:ext cx="2796987" cy="5105400"/>
              <a:chOff x="80680" y="1264023"/>
              <a:chExt cx="2796987" cy="510540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8C1613D-9CBD-E855-B77C-3DFD315B7B14}"/>
                  </a:ext>
                </a:extLst>
              </p:cNvPr>
              <p:cNvSpPr/>
              <p:nvPr/>
            </p:nvSpPr>
            <p:spPr>
              <a:xfrm>
                <a:off x="80680" y="1788458"/>
                <a:ext cx="2796987" cy="4580965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Cloud 21">
                <a:extLst>
                  <a:ext uri="{FF2B5EF4-FFF2-40B4-BE49-F238E27FC236}">
                    <a16:creationId xmlns:a16="http://schemas.microsoft.com/office/drawing/2014/main" id="{3E8B002D-4AD3-2E0D-CA75-B6E7C78D3336}"/>
                  </a:ext>
                </a:extLst>
              </p:cNvPr>
              <p:cNvSpPr/>
              <p:nvPr/>
            </p:nvSpPr>
            <p:spPr>
              <a:xfrm>
                <a:off x="551326" y="1264023"/>
                <a:ext cx="1855694" cy="1048871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Private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Cloud</a:t>
                </a:r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FEFC5D2-AED2-EA55-41F3-0A956588B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8322" y="2771927"/>
              <a:ext cx="2394416" cy="104887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051B47-B537-111F-E3DF-CEBB146C0662}"/>
                </a:ext>
              </a:extLst>
            </p:cNvPr>
            <p:cNvSpPr txBox="1"/>
            <p:nvPr/>
          </p:nvSpPr>
          <p:spPr>
            <a:xfrm>
              <a:off x="3233201" y="4100192"/>
              <a:ext cx="25852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dirty="0">
                  <a:effectLst/>
                </a:rPr>
                <a:t>The private cloud service provider offers customizable private cloud software and infrastructure.</a:t>
              </a:r>
              <a:endParaRPr lang="en-US" sz="1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D42D34E-A30A-5AE6-9285-E46DC9E3202A}"/>
              </a:ext>
            </a:extLst>
          </p:cNvPr>
          <p:cNvGrpSpPr/>
          <p:nvPr/>
        </p:nvGrpSpPr>
        <p:grpSpPr>
          <a:xfrm>
            <a:off x="6209183" y="1265340"/>
            <a:ext cx="2796987" cy="5105400"/>
            <a:chOff x="6186007" y="1265340"/>
            <a:chExt cx="2796987" cy="51054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47D71D5-01DB-4633-6515-57E1D007439E}"/>
                </a:ext>
              </a:extLst>
            </p:cNvPr>
            <p:cNvGrpSpPr/>
            <p:nvPr/>
          </p:nvGrpSpPr>
          <p:grpSpPr>
            <a:xfrm>
              <a:off x="6186007" y="1265340"/>
              <a:ext cx="2796987" cy="5105400"/>
              <a:chOff x="80680" y="1264023"/>
              <a:chExt cx="2796987" cy="510540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142DAA1-D236-4E27-711B-D4BCD6360C75}"/>
                  </a:ext>
                </a:extLst>
              </p:cNvPr>
              <p:cNvSpPr/>
              <p:nvPr/>
            </p:nvSpPr>
            <p:spPr>
              <a:xfrm>
                <a:off x="80680" y="1788458"/>
                <a:ext cx="2796987" cy="4580965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Cloud 32">
                <a:extLst>
                  <a:ext uri="{FF2B5EF4-FFF2-40B4-BE49-F238E27FC236}">
                    <a16:creationId xmlns:a16="http://schemas.microsoft.com/office/drawing/2014/main" id="{44862104-EE9F-245E-5415-38768255D778}"/>
                  </a:ext>
                </a:extLst>
              </p:cNvPr>
              <p:cNvSpPr/>
              <p:nvPr/>
            </p:nvSpPr>
            <p:spPr>
              <a:xfrm>
                <a:off x="551326" y="1264023"/>
                <a:ext cx="1855694" cy="1048871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Hybrid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Cloud</a:t>
                </a:r>
              </a:p>
            </p:txBody>
          </p:sp>
        </p:grp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85D843F-CC54-3358-29F6-CD980DAEF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5892" y="3091772"/>
              <a:ext cx="2471980" cy="40918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53CF2F-1F97-DD9F-9D29-96B2157A4325}"/>
                </a:ext>
              </a:extLst>
            </p:cNvPr>
            <p:cNvSpPr txBox="1"/>
            <p:nvPr/>
          </p:nvSpPr>
          <p:spPr>
            <a:xfrm>
              <a:off x="6375892" y="4104405"/>
              <a:ext cx="247198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Azure Stack is a portfolio of products that extend Azure services and capabilities to your environment of choice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9D27E9-AABD-D41E-25B5-03316F678026}"/>
              </a:ext>
            </a:extLst>
          </p:cNvPr>
          <p:cNvGrpSpPr/>
          <p:nvPr/>
        </p:nvGrpSpPr>
        <p:grpSpPr>
          <a:xfrm>
            <a:off x="9247456" y="1250576"/>
            <a:ext cx="2796987" cy="5105400"/>
            <a:chOff x="9247456" y="1250576"/>
            <a:chExt cx="2796987" cy="51054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74FD3BC-04A3-936A-D5B2-4B3D887128CE}"/>
                </a:ext>
              </a:extLst>
            </p:cNvPr>
            <p:cNvGrpSpPr/>
            <p:nvPr/>
          </p:nvGrpSpPr>
          <p:grpSpPr>
            <a:xfrm>
              <a:off x="9247456" y="1775011"/>
              <a:ext cx="2796987" cy="4580965"/>
              <a:chOff x="9247456" y="1775011"/>
              <a:chExt cx="2796987" cy="4580965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D8CDFB02-74C4-F065-9113-70ABE569B130}"/>
                  </a:ext>
                </a:extLst>
              </p:cNvPr>
              <p:cNvSpPr/>
              <p:nvPr/>
            </p:nvSpPr>
            <p:spPr>
              <a:xfrm>
                <a:off x="9247456" y="1775011"/>
                <a:ext cx="2796987" cy="4580965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E5C1975-E7C9-40FD-224A-98D8EE9B34BE}"/>
                  </a:ext>
                </a:extLst>
              </p:cNvPr>
              <p:cNvSpPr txBox="1"/>
              <p:nvPr/>
            </p:nvSpPr>
            <p:spPr>
              <a:xfrm>
                <a:off x="9341588" y="4080071"/>
                <a:ext cx="2581835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USG Corporation, also known as United States Gypsum Corporation, is an American company which manufactures construction materials uses community cloud.</a:t>
                </a: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4C1B16DC-EC94-12DD-F44D-3270593503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82981" y="2771927"/>
                <a:ext cx="2223139" cy="965213"/>
              </a:xfrm>
              <a:prstGeom prst="rect">
                <a:avLst/>
              </a:prstGeom>
            </p:spPr>
          </p:pic>
        </p:grpSp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64CA09CD-A1AB-640F-453C-BB3E4DE5128B}"/>
                </a:ext>
              </a:extLst>
            </p:cNvPr>
            <p:cNvSpPr/>
            <p:nvPr/>
          </p:nvSpPr>
          <p:spPr>
            <a:xfrm>
              <a:off x="9718102" y="1250576"/>
              <a:ext cx="1855694" cy="104887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Community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758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C198-4CD2-21DF-1CFB-0C1E3276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060" y="246529"/>
            <a:ext cx="8943881" cy="923365"/>
          </a:xfrm>
        </p:spPr>
        <p:txBody>
          <a:bodyPr/>
          <a:lstStyle/>
          <a:p>
            <a:pPr algn="ctr"/>
            <a:r>
              <a:rPr lang="en-US" b="1" dirty="0"/>
              <a:t>Tenancy </a:t>
            </a:r>
            <a:r>
              <a:rPr lang="en-US" sz="1800" dirty="0">
                <a:solidFill>
                  <a:schemeClr val="tx1"/>
                </a:solidFill>
              </a:rPr>
              <a:t>(temporary ownership)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CD48A6-295D-A9E3-CB44-55D5B272BF22}"/>
              </a:ext>
            </a:extLst>
          </p:cNvPr>
          <p:cNvGrpSpPr/>
          <p:nvPr/>
        </p:nvGrpSpPr>
        <p:grpSpPr>
          <a:xfrm>
            <a:off x="9247456" y="1250576"/>
            <a:ext cx="2796987" cy="5105400"/>
            <a:chOff x="9247456" y="1250576"/>
            <a:chExt cx="2796987" cy="51054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8CDFB02-74C4-F065-9113-70ABE569B130}"/>
                </a:ext>
              </a:extLst>
            </p:cNvPr>
            <p:cNvSpPr/>
            <p:nvPr/>
          </p:nvSpPr>
          <p:spPr>
            <a:xfrm>
              <a:off x="9247456" y="1775011"/>
              <a:ext cx="2796987" cy="4580965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64CA09CD-A1AB-640F-453C-BB3E4DE5128B}"/>
                </a:ext>
              </a:extLst>
            </p:cNvPr>
            <p:cNvSpPr/>
            <p:nvPr/>
          </p:nvSpPr>
          <p:spPr>
            <a:xfrm>
              <a:off x="9718102" y="1250576"/>
              <a:ext cx="1855694" cy="104887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Community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Cloud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E5C1975-E7C9-40FD-224A-98D8EE9B34BE}"/>
                </a:ext>
              </a:extLst>
            </p:cNvPr>
            <p:cNvSpPr txBox="1"/>
            <p:nvPr/>
          </p:nvSpPr>
          <p:spPr>
            <a:xfrm>
              <a:off x="9341588" y="2474259"/>
              <a:ext cx="25818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Multi Tenancy; it enables different organizations to work on a shared platform.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3D6A07B-B5A1-98D2-F0D7-12AD7073E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81984" y="3737358"/>
              <a:ext cx="1488502" cy="148850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208666-08B1-7BC4-2C19-CB0A57DE9FB0}"/>
              </a:ext>
            </a:extLst>
          </p:cNvPr>
          <p:cNvGrpSpPr/>
          <p:nvPr/>
        </p:nvGrpSpPr>
        <p:grpSpPr>
          <a:xfrm>
            <a:off x="122244" y="1264023"/>
            <a:ext cx="2796987" cy="5105400"/>
            <a:chOff x="122244" y="1264023"/>
            <a:chExt cx="2796987" cy="5105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48DF5-47E4-BD6D-7E1E-49B0B05BC535}"/>
                </a:ext>
              </a:extLst>
            </p:cNvPr>
            <p:cNvGrpSpPr/>
            <p:nvPr/>
          </p:nvGrpSpPr>
          <p:grpSpPr>
            <a:xfrm>
              <a:off x="122244" y="1264023"/>
              <a:ext cx="2796987" cy="5105400"/>
              <a:chOff x="80680" y="1264023"/>
              <a:chExt cx="2796987" cy="510540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272D4ED-8AB4-64FC-72D6-4AAD7080BD80}"/>
                  </a:ext>
                </a:extLst>
              </p:cNvPr>
              <p:cNvSpPr/>
              <p:nvPr/>
            </p:nvSpPr>
            <p:spPr>
              <a:xfrm>
                <a:off x="80680" y="1788458"/>
                <a:ext cx="2796987" cy="4580965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Cloud 10">
                <a:extLst>
                  <a:ext uri="{FF2B5EF4-FFF2-40B4-BE49-F238E27FC236}">
                    <a16:creationId xmlns:a16="http://schemas.microsoft.com/office/drawing/2014/main" id="{5847BF7E-46C8-8E27-F303-6AEBB5BEBF64}"/>
                  </a:ext>
                </a:extLst>
              </p:cNvPr>
              <p:cNvSpPr/>
              <p:nvPr/>
            </p:nvSpPr>
            <p:spPr>
              <a:xfrm>
                <a:off x="551326" y="1264023"/>
                <a:ext cx="1855694" cy="1048871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Public Cloud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A4C510-DE5D-D033-CBF4-0BDFEECE44A3}"/>
                </a:ext>
              </a:extLst>
            </p:cNvPr>
            <p:cNvSpPr txBox="1"/>
            <p:nvPr/>
          </p:nvSpPr>
          <p:spPr>
            <a:xfrm>
              <a:off x="227393" y="2487706"/>
              <a:ext cx="25818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Multi Tenancy; data of many organization is stored in a shared environment.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ED07775-35FC-4BF0-6ABB-260BB6A67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578" y="3589959"/>
              <a:ext cx="951067" cy="95106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A132738-A86F-91E8-F2B6-E32BAC74A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5765" y="3603406"/>
              <a:ext cx="951067" cy="95106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8573C6F-1D32-E797-4CA8-84FB920B9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796" y="4534778"/>
              <a:ext cx="951067" cy="951067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34137D6-FCD6-B56F-4ED5-F08591923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4983" y="4548225"/>
              <a:ext cx="951067" cy="951067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2748F52-0C8C-7470-0D5E-3CF93983D2CD}"/>
              </a:ext>
            </a:extLst>
          </p:cNvPr>
          <p:cNvGrpSpPr/>
          <p:nvPr/>
        </p:nvGrpSpPr>
        <p:grpSpPr>
          <a:xfrm>
            <a:off x="3163981" y="1250576"/>
            <a:ext cx="2796987" cy="5105400"/>
            <a:chOff x="3115238" y="1250576"/>
            <a:chExt cx="2796987" cy="51054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993DF23-B033-FA4C-F4F7-8582965C680A}"/>
                </a:ext>
              </a:extLst>
            </p:cNvPr>
            <p:cNvGrpSpPr/>
            <p:nvPr/>
          </p:nvGrpSpPr>
          <p:grpSpPr>
            <a:xfrm>
              <a:off x="3115238" y="1250576"/>
              <a:ext cx="2796987" cy="5105400"/>
              <a:chOff x="80680" y="1264023"/>
              <a:chExt cx="2796987" cy="510540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8C1613D-9CBD-E855-B77C-3DFD315B7B14}"/>
                  </a:ext>
                </a:extLst>
              </p:cNvPr>
              <p:cNvSpPr/>
              <p:nvPr/>
            </p:nvSpPr>
            <p:spPr>
              <a:xfrm>
                <a:off x="80680" y="1788458"/>
                <a:ext cx="2796987" cy="4580965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Cloud 21">
                <a:extLst>
                  <a:ext uri="{FF2B5EF4-FFF2-40B4-BE49-F238E27FC236}">
                    <a16:creationId xmlns:a16="http://schemas.microsoft.com/office/drawing/2014/main" id="{3E8B002D-4AD3-2E0D-CA75-B6E7C78D3336}"/>
                  </a:ext>
                </a:extLst>
              </p:cNvPr>
              <p:cNvSpPr/>
              <p:nvPr/>
            </p:nvSpPr>
            <p:spPr>
              <a:xfrm>
                <a:off x="551326" y="1264023"/>
                <a:ext cx="1855694" cy="1048871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Private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Cloud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40D887-5379-6026-FBDD-0EAD86A0AA19}"/>
                </a:ext>
              </a:extLst>
            </p:cNvPr>
            <p:cNvSpPr txBox="1"/>
            <p:nvPr/>
          </p:nvSpPr>
          <p:spPr>
            <a:xfrm>
              <a:off x="3209370" y="2474259"/>
              <a:ext cx="25818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Single Tenancy; data of a single organization is stored in the cloud.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67E235D-FE4D-4EED-E5CE-A70046336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2059" y="3627192"/>
              <a:ext cx="1747120" cy="174712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D198F4-80E9-6C3B-A86B-B407D733265E}"/>
              </a:ext>
            </a:extLst>
          </p:cNvPr>
          <p:cNvGrpSpPr/>
          <p:nvPr/>
        </p:nvGrpSpPr>
        <p:grpSpPr>
          <a:xfrm>
            <a:off x="6205718" y="1265340"/>
            <a:ext cx="2796987" cy="5105400"/>
            <a:chOff x="6186007" y="1265340"/>
            <a:chExt cx="2796987" cy="51054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47D71D5-01DB-4633-6515-57E1D007439E}"/>
                </a:ext>
              </a:extLst>
            </p:cNvPr>
            <p:cNvGrpSpPr/>
            <p:nvPr/>
          </p:nvGrpSpPr>
          <p:grpSpPr>
            <a:xfrm>
              <a:off x="6186007" y="1265340"/>
              <a:ext cx="2796987" cy="5105400"/>
              <a:chOff x="80680" y="1264023"/>
              <a:chExt cx="2796987" cy="510540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142DAA1-D236-4E27-711B-D4BCD6360C75}"/>
                  </a:ext>
                </a:extLst>
              </p:cNvPr>
              <p:cNvSpPr/>
              <p:nvPr/>
            </p:nvSpPr>
            <p:spPr>
              <a:xfrm>
                <a:off x="80680" y="1788458"/>
                <a:ext cx="2796987" cy="4580965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Cloud 32">
                <a:extLst>
                  <a:ext uri="{FF2B5EF4-FFF2-40B4-BE49-F238E27FC236}">
                    <a16:creationId xmlns:a16="http://schemas.microsoft.com/office/drawing/2014/main" id="{44862104-EE9F-245E-5415-38768255D778}"/>
                  </a:ext>
                </a:extLst>
              </p:cNvPr>
              <p:cNvSpPr/>
              <p:nvPr/>
            </p:nvSpPr>
            <p:spPr>
              <a:xfrm>
                <a:off x="551326" y="1264023"/>
                <a:ext cx="1855694" cy="1048871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Hybrid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Cloud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C3240E-31F5-85DA-428E-3A5FB501AFAC}"/>
                </a:ext>
              </a:extLst>
            </p:cNvPr>
            <p:cNvSpPr txBox="1"/>
            <p:nvPr/>
          </p:nvSpPr>
          <p:spPr>
            <a:xfrm>
              <a:off x="6280139" y="2489023"/>
              <a:ext cx="258183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data stored in the public cloud is Multi-Tenant and is kept secure/private with the help of the private cloud.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2BB7CB1-B68B-F87A-AE97-45E040B4F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4019" y="3895758"/>
              <a:ext cx="645268" cy="64526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0E1543F-27B8-4930-07EB-436A824C1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9287" y="3892357"/>
              <a:ext cx="645268" cy="645268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F4F1CEF-4364-AD28-B956-450E67713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4700" y="4545289"/>
              <a:ext cx="645268" cy="64526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EACC6D2-08F9-4E52-A0D4-AE4BEC0F5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9968" y="4541888"/>
              <a:ext cx="645268" cy="645268"/>
            </a:xfrm>
            <a:prstGeom prst="rect">
              <a:avLst/>
            </a:prstGeom>
          </p:spPr>
        </p:pic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2AE2A08B-BC2F-FD2E-F52A-993A0CB75D61}"/>
                </a:ext>
              </a:extLst>
            </p:cNvPr>
            <p:cNvSpPr/>
            <p:nvPr/>
          </p:nvSpPr>
          <p:spPr>
            <a:xfrm>
              <a:off x="7756816" y="4594034"/>
              <a:ext cx="176270" cy="176270"/>
            </a:xfrm>
            <a:prstGeom prst="plu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58EDA9-68F7-DA3A-396D-630CDCAE3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57568" y="4233922"/>
              <a:ext cx="822620" cy="822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59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C198-4CD2-21DF-1CFB-0C1E3276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060" y="246529"/>
            <a:ext cx="8943881" cy="923365"/>
          </a:xfrm>
        </p:spPr>
        <p:txBody>
          <a:bodyPr/>
          <a:lstStyle/>
          <a:p>
            <a:pPr algn="ctr"/>
            <a:r>
              <a:rPr lang="en-US" b="1" dirty="0"/>
              <a:t>Exposure to public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98DC6FA-ED71-ECD3-1C86-78A8AF9841FB}"/>
              </a:ext>
            </a:extLst>
          </p:cNvPr>
          <p:cNvGrpSpPr/>
          <p:nvPr/>
        </p:nvGrpSpPr>
        <p:grpSpPr>
          <a:xfrm>
            <a:off x="3163981" y="1250576"/>
            <a:ext cx="2796987" cy="5105400"/>
            <a:chOff x="3115238" y="1250576"/>
            <a:chExt cx="2796987" cy="51054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993DF23-B033-FA4C-F4F7-8582965C680A}"/>
                </a:ext>
              </a:extLst>
            </p:cNvPr>
            <p:cNvGrpSpPr/>
            <p:nvPr/>
          </p:nvGrpSpPr>
          <p:grpSpPr>
            <a:xfrm>
              <a:off x="3115238" y="1250576"/>
              <a:ext cx="2796987" cy="5105400"/>
              <a:chOff x="80680" y="1264023"/>
              <a:chExt cx="2796987" cy="510540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8C1613D-9CBD-E855-B77C-3DFD315B7B14}"/>
                  </a:ext>
                </a:extLst>
              </p:cNvPr>
              <p:cNvSpPr/>
              <p:nvPr/>
            </p:nvSpPr>
            <p:spPr>
              <a:xfrm>
                <a:off x="80680" y="1788458"/>
                <a:ext cx="2796987" cy="4580965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Cloud 21">
                <a:extLst>
                  <a:ext uri="{FF2B5EF4-FFF2-40B4-BE49-F238E27FC236}">
                    <a16:creationId xmlns:a16="http://schemas.microsoft.com/office/drawing/2014/main" id="{3E8B002D-4AD3-2E0D-CA75-B6E7C78D3336}"/>
                  </a:ext>
                </a:extLst>
              </p:cNvPr>
              <p:cNvSpPr/>
              <p:nvPr/>
            </p:nvSpPr>
            <p:spPr>
              <a:xfrm>
                <a:off x="551326" y="1264023"/>
                <a:ext cx="1855694" cy="1048871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Private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Cloud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40D887-5379-6026-FBDD-0EAD86A0AA19}"/>
                </a:ext>
              </a:extLst>
            </p:cNvPr>
            <p:cNvSpPr txBox="1"/>
            <p:nvPr/>
          </p:nvSpPr>
          <p:spPr>
            <a:xfrm>
              <a:off x="3209370" y="2474259"/>
              <a:ext cx="25818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Only a organization can use private cloud services.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623F7A-DE03-CED3-7F74-34A01A492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1378" y="4762519"/>
              <a:ext cx="1177818" cy="117781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2FB60A6-B9F0-1EE8-59C2-404B1B24E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9939" y="2960192"/>
              <a:ext cx="1839614" cy="1839614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5C56CBC-169B-6B51-2790-3439449E5C5A}"/>
              </a:ext>
            </a:extLst>
          </p:cNvPr>
          <p:cNvGrpSpPr/>
          <p:nvPr/>
        </p:nvGrpSpPr>
        <p:grpSpPr>
          <a:xfrm>
            <a:off x="122244" y="1264023"/>
            <a:ext cx="2796987" cy="5105400"/>
            <a:chOff x="122244" y="1264023"/>
            <a:chExt cx="2796987" cy="5105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48DF5-47E4-BD6D-7E1E-49B0B05BC535}"/>
                </a:ext>
              </a:extLst>
            </p:cNvPr>
            <p:cNvGrpSpPr/>
            <p:nvPr/>
          </p:nvGrpSpPr>
          <p:grpSpPr>
            <a:xfrm>
              <a:off x="122244" y="1264023"/>
              <a:ext cx="2796987" cy="5105400"/>
              <a:chOff x="80680" y="1264023"/>
              <a:chExt cx="2796987" cy="510540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272D4ED-8AB4-64FC-72D6-4AAD7080BD80}"/>
                  </a:ext>
                </a:extLst>
              </p:cNvPr>
              <p:cNvSpPr/>
              <p:nvPr/>
            </p:nvSpPr>
            <p:spPr>
              <a:xfrm>
                <a:off x="80680" y="1788458"/>
                <a:ext cx="2796987" cy="4580965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Cloud 10">
                <a:extLst>
                  <a:ext uri="{FF2B5EF4-FFF2-40B4-BE49-F238E27FC236}">
                    <a16:creationId xmlns:a16="http://schemas.microsoft.com/office/drawing/2014/main" id="{5847BF7E-46C8-8E27-F303-6AEBB5BEBF64}"/>
                  </a:ext>
                </a:extLst>
              </p:cNvPr>
              <p:cNvSpPr/>
              <p:nvPr/>
            </p:nvSpPr>
            <p:spPr>
              <a:xfrm>
                <a:off x="551326" y="1264023"/>
                <a:ext cx="1855694" cy="1048871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Public Cloud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A4C510-DE5D-D033-CBF4-0BDFEECE44A3}"/>
                </a:ext>
              </a:extLst>
            </p:cNvPr>
            <p:cNvSpPr txBox="1"/>
            <p:nvPr/>
          </p:nvSpPr>
          <p:spPr>
            <a:xfrm>
              <a:off x="227393" y="2487706"/>
              <a:ext cx="25818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Anyone can use the public cloud services.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ED07775-35FC-4BF0-6ABB-260BB6A67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578" y="3589959"/>
              <a:ext cx="951067" cy="95106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A132738-A86F-91E8-F2B6-E32BAC74A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5765" y="3603406"/>
              <a:ext cx="951067" cy="951067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BD193C3-F6BF-4269-D534-5BC3BAA819C1}"/>
                </a:ext>
              </a:extLst>
            </p:cNvPr>
            <p:cNvCxnSpPr/>
            <p:nvPr/>
          </p:nvCxnSpPr>
          <p:spPr>
            <a:xfrm>
              <a:off x="1438706" y="4638102"/>
              <a:ext cx="0" cy="270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4F55E23-4E27-D595-531D-89FFC6A06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0806" y="4790581"/>
              <a:ext cx="1407849" cy="140784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496280-CDF2-790B-845E-59A9B7AAC7D4}"/>
              </a:ext>
            </a:extLst>
          </p:cNvPr>
          <p:cNvGrpSpPr/>
          <p:nvPr/>
        </p:nvGrpSpPr>
        <p:grpSpPr>
          <a:xfrm>
            <a:off x="6205718" y="1265340"/>
            <a:ext cx="2796987" cy="5105400"/>
            <a:chOff x="6186007" y="1265340"/>
            <a:chExt cx="2796987" cy="51054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47D71D5-01DB-4633-6515-57E1D007439E}"/>
                </a:ext>
              </a:extLst>
            </p:cNvPr>
            <p:cNvGrpSpPr/>
            <p:nvPr/>
          </p:nvGrpSpPr>
          <p:grpSpPr>
            <a:xfrm>
              <a:off x="6186007" y="1265340"/>
              <a:ext cx="2796987" cy="5105400"/>
              <a:chOff x="80680" y="1264023"/>
              <a:chExt cx="2796987" cy="510540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142DAA1-D236-4E27-711B-D4BCD6360C75}"/>
                  </a:ext>
                </a:extLst>
              </p:cNvPr>
              <p:cNvSpPr/>
              <p:nvPr/>
            </p:nvSpPr>
            <p:spPr>
              <a:xfrm>
                <a:off x="80680" y="1788458"/>
                <a:ext cx="2796987" cy="4580965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Cloud 32">
                <a:extLst>
                  <a:ext uri="{FF2B5EF4-FFF2-40B4-BE49-F238E27FC236}">
                    <a16:creationId xmlns:a16="http://schemas.microsoft.com/office/drawing/2014/main" id="{44862104-EE9F-245E-5415-38768255D778}"/>
                  </a:ext>
                </a:extLst>
              </p:cNvPr>
              <p:cNvSpPr/>
              <p:nvPr/>
            </p:nvSpPr>
            <p:spPr>
              <a:xfrm>
                <a:off x="551326" y="1264023"/>
                <a:ext cx="1855694" cy="1048871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Hybrid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Cloud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C3240E-31F5-85DA-428E-3A5FB501AFAC}"/>
                </a:ext>
              </a:extLst>
            </p:cNvPr>
            <p:cNvSpPr txBox="1"/>
            <p:nvPr/>
          </p:nvSpPr>
          <p:spPr>
            <a:xfrm>
              <a:off x="6280139" y="2489023"/>
              <a:ext cx="25818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services running on the private user can only be accessed by organization.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2BB7CB1-B68B-F87A-AE97-45E040B4F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0974" y="3653388"/>
              <a:ext cx="645268" cy="64526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0E1543F-27B8-4930-07EB-436A824C1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76242" y="3649987"/>
              <a:ext cx="645268" cy="645268"/>
            </a:xfrm>
            <a:prstGeom prst="rect">
              <a:avLst/>
            </a:prstGeom>
          </p:spPr>
        </p:pic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2AE2A08B-BC2F-FD2E-F52A-993A0CB75D61}"/>
                </a:ext>
              </a:extLst>
            </p:cNvPr>
            <p:cNvSpPr/>
            <p:nvPr/>
          </p:nvSpPr>
          <p:spPr>
            <a:xfrm>
              <a:off x="7416488" y="4395731"/>
              <a:ext cx="176270" cy="176270"/>
            </a:xfrm>
            <a:prstGeom prst="plu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58EDA9-68F7-DA3A-396D-630CDCAE3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36738" y="4597477"/>
              <a:ext cx="822620" cy="82262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6FC58F-AA2F-0381-BFD0-D8181A667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90803" y="4517183"/>
              <a:ext cx="921544" cy="921544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D51DA3-C5FA-382F-3D31-AECA9A664BB8}"/>
              </a:ext>
            </a:extLst>
          </p:cNvPr>
          <p:cNvGrpSpPr/>
          <p:nvPr/>
        </p:nvGrpSpPr>
        <p:grpSpPr>
          <a:xfrm>
            <a:off x="9247456" y="1250576"/>
            <a:ext cx="2796987" cy="5105400"/>
            <a:chOff x="9247456" y="1250576"/>
            <a:chExt cx="2796987" cy="51054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8CDFB02-74C4-F065-9113-70ABE569B130}"/>
                </a:ext>
              </a:extLst>
            </p:cNvPr>
            <p:cNvSpPr/>
            <p:nvPr/>
          </p:nvSpPr>
          <p:spPr>
            <a:xfrm>
              <a:off x="9247456" y="1775011"/>
              <a:ext cx="2796987" cy="4580965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64CA09CD-A1AB-640F-453C-BB3E4DE5128B}"/>
                </a:ext>
              </a:extLst>
            </p:cNvPr>
            <p:cNvSpPr/>
            <p:nvPr/>
          </p:nvSpPr>
          <p:spPr>
            <a:xfrm>
              <a:off x="9718102" y="1250576"/>
              <a:ext cx="1855694" cy="104887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Community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Cloud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E5C1975-E7C9-40FD-224A-98D8EE9B34BE}"/>
                </a:ext>
              </a:extLst>
            </p:cNvPr>
            <p:cNvSpPr txBox="1"/>
            <p:nvPr/>
          </p:nvSpPr>
          <p:spPr>
            <a:xfrm>
              <a:off x="9341588" y="2474259"/>
              <a:ext cx="25818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Can be accessed by a group of organizations with similar interests.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8DE95DC-DA84-C45B-A358-DCF32D4A6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40797" y="5048592"/>
              <a:ext cx="851458" cy="85145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8914277-1F0D-B9BA-1799-4D219D824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23974" y="4863994"/>
              <a:ext cx="1206779" cy="120677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5C29121F-ECB7-A04C-B05C-286C6FA3E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821953" y="3229670"/>
              <a:ext cx="1340603" cy="1340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39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1B8520-39D0-4E39-88E2-3CE8E9A6E44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A89A57F-CF3F-47C6-90BB-70331E72B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017D31-E675-491F-B600-F06278E25D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 design</Template>
  <TotalTime>702</TotalTime>
  <Words>901</Words>
  <Application>Microsoft Office PowerPoint</Application>
  <PresentationFormat>Widescreen</PresentationFormat>
  <Paragraphs>168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Mesh</vt:lpstr>
      <vt:lpstr>cloud deployment models</vt:lpstr>
      <vt:lpstr>Cloud deployment models</vt:lpstr>
      <vt:lpstr>history</vt:lpstr>
      <vt:lpstr>MODELS</vt:lpstr>
      <vt:lpstr>Use case</vt:lpstr>
      <vt:lpstr>definition</vt:lpstr>
      <vt:lpstr>example</vt:lpstr>
      <vt:lpstr>Tenancy (temporary ownership)</vt:lpstr>
      <vt:lpstr>Exposure to public</vt:lpstr>
      <vt:lpstr>Data center locations</vt:lpstr>
      <vt:lpstr>Cloud service manager</vt:lpstr>
      <vt:lpstr>Hardware components</vt:lpstr>
      <vt:lpstr>Advantages</vt:lpstr>
      <vt:lpstr>Dis-Advantages</vt:lpstr>
      <vt:lpstr>advantages</vt:lpstr>
      <vt:lpstr>Cloud computing deployment:  a cost-modelling case-study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deployment models</dc:title>
  <dc:creator>2019-ag-6081 Umer</dc:creator>
  <cp:lastModifiedBy>2019-ag-6081 Umer</cp:lastModifiedBy>
  <cp:revision>40</cp:revision>
  <dcterms:created xsi:type="dcterms:W3CDTF">2022-05-14T17:37:47Z</dcterms:created>
  <dcterms:modified xsi:type="dcterms:W3CDTF">2022-05-16T06:43:50Z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