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1" r:id="rId6"/>
    <p:sldId id="259"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626" y="601639"/>
            <a:ext cx="8825658" cy="3329581"/>
          </a:xfrm>
        </p:spPr>
        <p:txBody>
          <a:bodyPr/>
          <a:lstStyle/>
          <a:p>
            <a:r>
              <a:rPr lang="en-US" b="1" dirty="0" smtClean="0"/>
              <a:t>EDGE COMPUTING</a:t>
            </a:r>
            <a:endParaRPr lang="en-US" b="1" dirty="0"/>
          </a:p>
        </p:txBody>
      </p:sp>
    </p:spTree>
    <p:extLst>
      <p:ext uri="{BB962C8B-B14F-4D97-AF65-F5344CB8AC3E}">
        <p14:creationId xmlns:p14="http://schemas.microsoft.com/office/powerpoint/2010/main" val="1955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 of Edge Computing</a:t>
            </a:r>
            <a:endParaRPr lang="en-US" b="1" dirty="0"/>
          </a:p>
        </p:txBody>
      </p:sp>
      <p:sp>
        <p:nvSpPr>
          <p:cNvPr id="3" name="Content Placeholder 2"/>
          <p:cNvSpPr>
            <a:spLocks noGrp="1"/>
          </p:cNvSpPr>
          <p:nvPr>
            <p:ph idx="1"/>
          </p:nvPr>
        </p:nvSpPr>
        <p:spPr>
          <a:xfrm>
            <a:off x="1104293" y="1629837"/>
            <a:ext cx="8946541" cy="4195481"/>
          </a:xfrm>
        </p:spPr>
        <p:txBody>
          <a:bodyPr>
            <a:noAutofit/>
          </a:bodyPr>
          <a:lstStyle/>
          <a:p>
            <a:r>
              <a:rPr lang="en-US" sz="2800" b="1" dirty="0"/>
              <a:t>Cost and </a:t>
            </a:r>
            <a:r>
              <a:rPr lang="en-US" sz="2800" b="1" dirty="0" smtClean="0"/>
              <a:t>Storage: </a:t>
            </a:r>
            <a:r>
              <a:rPr lang="en-US" sz="2400" dirty="0"/>
              <a:t>Even though cloud storage expenses are lower, there’s an additional cost on the local end. Much of this comes from creating storage capacity for edge devices</a:t>
            </a:r>
            <a:r>
              <a:rPr lang="en-US" sz="2400" dirty="0" smtClean="0"/>
              <a:t>.</a:t>
            </a:r>
          </a:p>
          <a:p>
            <a:r>
              <a:rPr lang="en-US" sz="2800" b="1" dirty="0"/>
              <a:t>Lost Data: </a:t>
            </a:r>
            <a:r>
              <a:rPr lang="en-US" sz="2400" dirty="0"/>
              <a:t>Many edge computing devices discard irrelevant data after collection – as they should – but if the data discarded is relevant, that data is </a:t>
            </a:r>
            <a:r>
              <a:rPr lang="en-US" sz="2400" dirty="0" smtClean="0"/>
              <a:t>lost.</a:t>
            </a:r>
          </a:p>
          <a:p>
            <a:r>
              <a:rPr lang="en-US" sz="2800" b="1" dirty="0" smtClean="0"/>
              <a:t>Security:</a:t>
            </a:r>
            <a:r>
              <a:rPr lang="en-US" sz="2400" b="1" dirty="0" smtClean="0"/>
              <a:t> </a:t>
            </a:r>
            <a:r>
              <a:rPr lang="en-US" sz="2400" dirty="0"/>
              <a:t>Just as there’s a security advantage at the cloud and enterprise levels, there’s a security risk at the local level. It does a company no good to have a cloud-based provider with excellent security only to have their local network open to breach. </a:t>
            </a:r>
          </a:p>
        </p:txBody>
      </p:sp>
    </p:spTree>
    <p:extLst>
      <p:ext uri="{BB962C8B-B14F-4D97-AF65-F5344CB8AC3E}">
        <p14:creationId xmlns:p14="http://schemas.microsoft.com/office/powerpoint/2010/main" val="198787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Edge Computing in Action — Use Cases</a:t>
            </a:r>
          </a:p>
        </p:txBody>
      </p:sp>
      <p:sp>
        <p:nvSpPr>
          <p:cNvPr id="3" name="Content Placeholder 2"/>
          <p:cNvSpPr>
            <a:spLocks noGrp="1"/>
          </p:cNvSpPr>
          <p:nvPr>
            <p:ph idx="1"/>
          </p:nvPr>
        </p:nvSpPr>
        <p:spPr/>
        <p:txBody>
          <a:bodyPr>
            <a:normAutofit/>
          </a:bodyPr>
          <a:lstStyle/>
          <a:p>
            <a:r>
              <a:rPr lang="en-US" sz="2800" b="1" dirty="0" smtClean="0"/>
              <a:t>Smart Cities: </a:t>
            </a:r>
            <a:r>
              <a:rPr lang="en-US" sz="2400" dirty="0" smtClean="0"/>
              <a:t>Edge </a:t>
            </a:r>
            <a:r>
              <a:rPr lang="en-US" sz="2400" dirty="0"/>
              <a:t>compute enables public buildings and facilities to be monitored for greater efficiency in lighting, heating and more. In traffic management applications, cameras and signals can improve safety and traffic flow. In the near future, autonomous vehicles, where near-zero latency is critical, will be the most visible and dramatic examples of real-time edge computing</a:t>
            </a:r>
            <a:r>
              <a:rPr lang="en-US" sz="2400" dirty="0" smtClean="0"/>
              <a:t>.</a:t>
            </a:r>
          </a:p>
          <a:p>
            <a:r>
              <a:rPr lang="en-US" sz="2800" b="1" dirty="0"/>
              <a:t>Healthcare:</a:t>
            </a:r>
            <a:r>
              <a:rPr lang="en-US" sz="2400" dirty="0"/>
              <a:t> </a:t>
            </a:r>
            <a:r>
              <a:rPr lang="en-US" sz="2400" dirty="0" smtClean="0"/>
              <a:t>Edge </a:t>
            </a:r>
            <a:r>
              <a:rPr lang="en-US" sz="2400" dirty="0"/>
              <a:t>computing enables developers to ensure sensitive data, such as medical imagery, does leave the device to enhance security and privacy.</a:t>
            </a:r>
          </a:p>
        </p:txBody>
      </p:sp>
    </p:spTree>
    <p:extLst>
      <p:ext uri="{BB962C8B-B14F-4D97-AF65-F5344CB8AC3E}">
        <p14:creationId xmlns:p14="http://schemas.microsoft.com/office/powerpoint/2010/main" val="327704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Edge Computing is the Future</a:t>
            </a:r>
            <a:endParaRPr lang="en-US" b="1" dirty="0"/>
          </a:p>
        </p:txBody>
      </p:sp>
      <p:sp>
        <p:nvSpPr>
          <p:cNvPr id="3" name="Content Placeholder 2"/>
          <p:cNvSpPr>
            <a:spLocks noGrp="1"/>
          </p:cNvSpPr>
          <p:nvPr>
            <p:ph idx="1"/>
          </p:nvPr>
        </p:nvSpPr>
        <p:spPr/>
        <p:txBody>
          <a:bodyPr>
            <a:normAutofit/>
          </a:bodyPr>
          <a:lstStyle/>
          <a:p>
            <a:r>
              <a:rPr lang="en-US" sz="3200" b="1" dirty="0"/>
              <a:t>Living on the </a:t>
            </a:r>
            <a:r>
              <a:rPr lang="en-US" sz="3200" b="1" dirty="0" smtClean="0"/>
              <a:t>Edge:</a:t>
            </a:r>
            <a:endParaRPr lang="en-US" sz="3200" b="1" dirty="0"/>
          </a:p>
          <a:p>
            <a:pPr marL="0" indent="0">
              <a:buNone/>
            </a:pPr>
            <a:r>
              <a:rPr lang="en-US" sz="2400" dirty="0"/>
              <a:t>In 2018, less than 10 percent of enterprise data was created and processed at the edge. Analyst firm Gartner expects that by 2025, that number will reach 75 percent.1 Thus, a lot of organizations that are not using edge compute now, soon will be</a:t>
            </a:r>
            <a:r>
              <a:rPr lang="en-US" sz="2400" dirty="0" smtClean="0"/>
              <a:t>.</a:t>
            </a:r>
          </a:p>
          <a:p>
            <a:pPr marL="0" indent="0">
              <a:buNone/>
            </a:pPr>
            <a:endParaRPr lang="en-US" sz="2400" dirty="0"/>
          </a:p>
        </p:txBody>
      </p:sp>
    </p:spTree>
    <p:extLst>
      <p:ext uri="{BB962C8B-B14F-4D97-AF65-F5344CB8AC3E}">
        <p14:creationId xmlns:p14="http://schemas.microsoft.com/office/powerpoint/2010/main" val="219496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p>
        </p:txBody>
      </p:sp>
      <p:sp>
        <p:nvSpPr>
          <p:cNvPr id="3" name="Content Placeholder 2"/>
          <p:cNvSpPr>
            <a:spLocks noGrp="1"/>
          </p:cNvSpPr>
          <p:nvPr>
            <p:ph idx="1"/>
          </p:nvPr>
        </p:nvSpPr>
        <p:spPr/>
        <p:txBody>
          <a:bodyPr>
            <a:normAutofit/>
          </a:bodyPr>
          <a:lstStyle/>
          <a:p>
            <a:r>
              <a:rPr lang="en-US" sz="2400" dirty="0"/>
              <a:t>In the near future, with the continuous development of the internet, 5G/6G </a:t>
            </a:r>
            <a:r>
              <a:rPr lang="en-US" sz="2400" dirty="0" smtClean="0"/>
              <a:t>networks, and </a:t>
            </a:r>
            <a:r>
              <a:rPr lang="en-US" sz="2400" dirty="0"/>
              <a:t>industrial internet of things applications, edge computing will play a very </a:t>
            </a:r>
            <a:r>
              <a:rPr lang="en-US" sz="2400" dirty="0" smtClean="0"/>
              <a:t>important role </a:t>
            </a:r>
            <a:r>
              <a:rPr lang="en-US" sz="2400" dirty="0"/>
              <a:t>and promote the development of various industries. In particular, its success </a:t>
            </a:r>
            <a:r>
              <a:rPr lang="en-US" sz="2400" dirty="0" smtClean="0"/>
              <a:t>will critically </a:t>
            </a:r>
            <a:r>
              <a:rPr lang="en-US" sz="2400" dirty="0"/>
              <a:t>depend on its capability to offer decision support to business and to </a:t>
            </a:r>
            <a:r>
              <a:rPr lang="en-US" sz="2400" dirty="0" smtClean="0"/>
              <a:t>exploit the </a:t>
            </a:r>
            <a:r>
              <a:rPr lang="en-US" sz="2400" dirty="0"/>
              <a:t>virtues of hybrid edge-cloud architectures, which are capable of coping with </a:t>
            </a:r>
            <a:r>
              <a:rPr lang="en-US" sz="2400" dirty="0" smtClean="0"/>
              <a:t>both small-scale </a:t>
            </a:r>
            <a:r>
              <a:rPr lang="en-US" sz="2400" dirty="0"/>
              <a:t>intelligent analysis in real-time and large-scale centralized processing.</a:t>
            </a:r>
          </a:p>
          <a:p>
            <a:endParaRPr lang="en-US" dirty="0"/>
          </a:p>
        </p:txBody>
      </p:sp>
    </p:spTree>
    <p:extLst>
      <p:ext uri="{BB962C8B-B14F-4D97-AF65-F5344CB8AC3E}">
        <p14:creationId xmlns:p14="http://schemas.microsoft.com/office/powerpoint/2010/main" val="111369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Paper</a:t>
            </a:r>
            <a:endParaRPr lang="en-US" b="1" dirty="0"/>
          </a:p>
        </p:txBody>
      </p:sp>
      <p:sp>
        <p:nvSpPr>
          <p:cNvPr id="3" name="Content Placeholder 2"/>
          <p:cNvSpPr>
            <a:spLocks noGrp="1"/>
          </p:cNvSpPr>
          <p:nvPr>
            <p:ph idx="1"/>
          </p:nvPr>
        </p:nvSpPr>
        <p:spPr/>
        <p:txBody>
          <a:bodyPr>
            <a:normAutofit/>
          </a:bodyPr>
          <a:lstStyle/>
          <a:p>
            <a:r>
              <a:rPr lang="en-US" sz="2800" b="1" dirty="0"/>
              <a:t>Edge-Oriented Computing: A Survey on Research </a:t>
            </a:r>
            <a:r>
              <a:rPr lang="en-US" sz="2800" b="1" dirty="0" smtClean="0"/>
              <a:t>and Use Cases</a:t>
            </a:r>
            <a:endParaRPr lang="en-US" sz="2800" b="1" dirty="0"/>
          </a:p>
          <a:p>
            <a:r>
              <a:rPr lang="en-US" sz="2400" b="1" dirty="0" smtClean="0"/>
              <a:t>Published in </a:t>
            </a:r>
            <a:r>
              <a:rPr lang="en-US" sz="2400" b="1" dirty="0"/>
              <a:t>the Journal: </a:t>
            </a:r>
            <a:r>
              <a:rPr lang="en-US" sz="3200" dirty="0" smtClean="0"/>
              <a:t>Energies</a:t>
            </a:r>
            <a:endParaRPr lang="en-US" sz="2400" dirty="0" smtClean="0"/>
          </a:p>
          <a:p>
            <a:r>
              <a:rPr lang="en-US" sz="2400" b="1" dirty="0"/>
              <a:t>Published: </a:t>
            </a:r>
            <a:r>
              <a:rPr lang="en-US" sz="2400" dirty="0"/>
              <a:t>10 January 2022</a:t>
            </a:r>
          </a:p>
          <a:p>
            <a:r>
              <a:rPr lang="en-US" sz="2400" b="1" dirty="0" smtClean="0"/>
              <a:t>Authors:</a:t>
            </a:r>
            <a:r>
              <a:rPr lang="en-US" sz="2400" dirty="0" smtClean="0"/>
              <a:t> </a:t>
            </a:r>
            <a:r>
              <a:rPr lang="it-IT" sz="2400" dirty="0"/>
              <a:t>Nour Alhuda </a:t>
            </a:r>
            <a:r>
              <a:rPr lang="it-IT" sz="2400" dirty="0" smtClean="0"/>
              <a:t>Sulieman, </a:t>
            </a:r>
            <a:r>
              <a:rPr lang="it-IT" sz="2400" dirty="0"/>
              <a:t>Lorenzo Ricciardi </a:t>
            </a:r>
            <a:r>
              <a:rPr lang="it-IT" sz="2400" dirty="0" smtClean="0"/>
              <a:t>Celsi, </a:t>
            </a:r>
            <a:r>
              <a:rPr lang="it-IT" sz="2400" dirty="0"/>
              <a:t>Wei </a:t>
            </a:r>
            <a:r>
              <a:rPr lang="it-IT" sz="2400" dirty="0" smtClean="0"/>
              <a:t>Li, Albert </a:t>
            </a:r>
            <a:r>
              <a:rPr lang="it-IT" sz="2400" dirty="0"/>
              <a:t>Zomaya </a:t>
            </a:r>
            <a:r>
              <a:rPr lang="it-IT" sz="2400" dirty="0" smtClean="0"/>
              <a:t>and </a:t>
            </a:r>
            <a:r>
              <a:rPr lang="it-IT" sz="2400" dirty="0"/>
              <a:t>Massimo </a:t>
            </a:r>
            <a:r>
              <a:rPr lang="it-IT" sz="2400" dirty="0" smtClean="0"/>
              <a:t>Villari</a:t>
            </a:r>
            <a:endParaRPr lang="en-US" sz="2400" dirty="0"/>
          </a:p>
        </p:txBody>
      </p:sp>
    </p:spTree>
    <p:extLst>
      <p:ext uri="{BB962C8B-B14F-4D97-AF65-F5344CB8AC3E}">
        <p14:creationId xmlns:p14="http://schemas.microsoft.com/office/powerpoint/2010/main" val="161220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778" y="411775"/>
            <a:ext cx="9404723" cy="1400530"/>
          </a:xfrm>
        </p:spPr>
        <p:txBody>
          <a:bodyPr/>
          <a:lstStyle/>
          <a:p>
            <a:r>
              <a:rPr lang="en-US" b="1" dirty="0" smtClean="0"/>
              <a:t>Conclusion of Research Paper</a:t>
            </a:r>
            <a:endParaRPr lang="en-US" b="1" dirty="0"/>
          </a:p>
        </p:txBody>
      </p:sp>
      <p:sp>
        <p:nvSpPr>
          <p:cNvPr id="3" name="Content Placeholder 2"/>
          <p:cNvSpPr>
            <a:spLocks noGrp="1"/>
          </p:cNvSpPr>
          <p:nvPr>
            <p:ph idx="1"/>
          </p:nvPr>
        </p:nvSpPr>
        <p:spPr>
          <a:xfrm>
            <a:off x="1103312" y="1621237"/>
            <a:ext cx="9268987" cy="4875098"/>
          </a:xfrm>
        </p:spPr>
        <p:txBody>
          <a:bodyPr>
            <a:noAutofit/>
          </a:bodyPr>
          <a:lstStyle/>
          <a:p>
            <a:pPr marL="0" indent="0">
              <a:buNone/>
            </a:pPr>
            <a:r>
              <a:rPr lang="en-US" sz="1800" dirty="0"/>
              <a:t>Edge computing is a promising technology useful for facing many daily </a:t>
            </a:r>
            <a:r>
              <a:rPr lang="en-US" sz="1800" dirty="0" smtClean="0"/>
              <a:t>challenges of </a:t>
            </a:r>
            <a:r>
              <a:rPr lang="en-US" sz="1800" dirty="0"/>
              <a:t>smart services and real-time sensitive applications. In this paper, we present a </a:t>
            </a:r>
            <a:r>
              <a:rPr lang="en-US" sz="1800" dirty="0" smtClean="0"/>
              <a:t>comprehensive </a:t>
            </a:r>
            <a:r>
              <a:rPr lang="en-US" sz="1800" dirty="0"/>
              <a:t>survey discussing edge computing technology from the recent research </a:t>
            </a:r>
            <a:r>
              <a:rPr lang="en-US" sz="1800" dirty="0" smtClean="0"/>
              <a:t>topics to </a:t>
            </a:r>
            <a:r>
              <a:rPr lang="en-US" sz="1800" dirty="0"/>
              <a:t>demonstrate how numerous companies are currently trying to shift their </a:t>
            </a:r>
            <a:r>
              <a:rPr lang="en-US" sz="1800" dirty="0" smtClean="0"/>
              <a:t>businesses to </a:t>
            </a:r>
            <a:r>
              <a:rPr lang="en-US" sz="1800" dirty="0"/>
              <a:t>the edge in order to increase their business performance and meet their </a:t>
            </a:r>
            <a:r>
              <a:rPr lang="en-US" sz="1800" dirty="0" smtClean="0"/>
              <a:t>customers’ expectations </a:t>
            </a:r>
            <a:r>
              <a:rPr lang="en-US" sz="1800" dirty="0"/>
              <a:t>as successfully as possible. Namely, this review article is structured along </a:t>
            </a:r>
            <a:r>
              <a:rPr lang="en-US" sz="1800" dirty="0" smtClean="0"/>
              <a:t>two main </a:t>
            </a:r>
            <a:r>
              <a:rPr lang="en-US" sz="1800" dirty="0"/>
              <a:t>different lines: (1) edge technology in research and (2) edge computing in the </a:t>
            </a:r>
            <a:r>
              <a:rPr lang="en-US" sz="1800" dirty="0" smtClean="0"/>
              <a:t>business sector </a:t>
            </a:r>
            <a:r>
              <a:rPr lang="en-US" sz="1800" dirty="0"/>
              <a:t>with a specific focus on the main technological platforms. In terms of recent </a:t>
            </a:r>
            <a:r>
              <a:rPr lang="en-US" sz="1800" dirty="0" smtClean="0"/>
              <a:t>research results</a:t>
            </a:r>
            <a:r>
              <a:rPr lang="en-US" sz="1800" dirty="0"/>
              <a:t>, the authors found that a comprehensive survey was still not available relative to </a:t>
            </a:r>
            <a:r>
              <a:rPr lang="en-US" sz="1800" dirty="0" smtClean="0"/>
              <a:t>the topics </a:t>
            </a:r>
            <a:r>
              <a:rPr lang="en-US" sz="1800" dirty="0"/>
              <a:t>of optimal server placement, data security, hybrid edge-cloud, simulation </a:t>
            </a:r>
            <a:r>
              <a:rPr lang="en-US" sz="1800" dirty="0" smtClean="0"/>
              <a:t>platforms, approaches </a:t>
            </a:r>
            <a:r>
              <a:rPr lang="en-US" sz="1800" dirty="0"/>
              <a:t>for improving edge networks, and the relevant applications of edge </a:t>
            </a:r>
            <a:r>
              <a:rPr lang="en-US" sz="1800" dirty="0" smtClean="0"/>
              <a:t>computing to </a:t>
            </a:r>
            <a:r>
              <a:rPr lang="en-US" sz="1800" dirty="0"/>
              <a:t>5G/6G networks, as well as to the domain of industrial internet of things. Hence, </a:t>
            </a:r>
            <a:r>
              <a:rPr lang="en-US" sz="1800" dirty="0" smtClean="0"/>
              <a:t>the authors </a:t>
            </a:r>
            <a:r>
              <a:rPr lang="en-US" sz="1800" dirty="0"/>
              <a:t>report the main achievements with respect to the above-mentioned research </a:t>
            </a:r>
            <a:r>
              <a:rPr lang="en-US" sz="1800" dirty="0" smtClean="0"/>
              <a:t>topics, representing </a:t>
            </a:r>
            <a:r>
              <a:rPr lang="en-US" sz="1800" dirty="0"/>
              <a:t>the current direction along which innovative solutions are being </a:t>
            </a:r>
            <a:r>
              <a:rPr lang="en-US" sz="1800" dirty="0" smtClean="0"/>
              <a:t>developed and </a:t>
            </a:r>
            <a:r>
              <a:rPr lang="en-US" sz="1800" dirty="0"/>
              <a:t>deployed</a:t>
            </a:r>
          </a:p>
        </p:txBody>
      </p:sp>
    </p:spTree>
    <p:extLst>
      <p:ext uri="{BB962C8B-B14F-4D97-AF65-F5344CB8AC3E}">
        <p14:creationId xmlns:p14="http://schemas.microsoft.com/office/powerpoint/2010/main" val="130281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Edge Computing was introduced?</a:t>
            </a:r>
            <a:endParaRPr lang="en-US" b="1" dirty="0"/>
          </a:p>
        </p:txBody>
      </p:sp>
      <p:sp>
        <p:nvSpPr>
          <p:cNvPr id="3" name="Content Placeholder 2"/>
          <p:cNvSpPr>
            <a:spLocks noGrp="1"/>
          </p:cNvSpPr>
          <p:nvPr>
            <p:ph idx="1"/>
          </p:nvPr>
        </p:nvSpPr>
        <p:spPr/>
        <p:txBody>
          <a:bodyPr>
            <a:normAutofit/>
          </a:bodyPr>
          <a:lstStyle/>
          <a:p>
            <a:r>
              <a:rPr lang="en-US" sz="2400" dirty="0"/>
              <a:t>The origin of edge computing can be traced back to the 1990s, when Akamai launched its content delivery network (CDN). The idea back then was to introduce nodes at locations geographically closer to the end user for the delivery of cached content such as images and videos</a:t>
            </a:r>
            <a:r>
              <a:rPr lang="en-US" sz="2400" dirty="0" smtClean="0"/>
              <a:t>.</a:t>
            </a:r>
          </a:p>
          <a:p>
            <a:r>
              <a:rPr lang="en-US" sz="2400" dirty="0"/>
              <a:t>Cloud computing attracted particular attention in 2006</a:t>
            </a:r>
            <a:r>
              <a:rPr lang="en-US" sz="2400" dirty="0" smtClean="0"/>
              <a:t>.</a:t>
            </a:r>
          </a:p>
          <a:p>
            <a:r>
              <a:rPr lang="en-US" sz="2400" dirty="0" smtClean="0"/>
              <a:t>Edge Computing was one of the top technology trends in 2018.</a:t>
            </a:r>
            <a:endParaRPr lang="en-US" sz="2400" dirty="0"/>
          </a:p>
        </p:txBody>
      </p:sp>
    </p:spTree>
    <p:extLst>
      <p:ext uri="{BB962C8B-B14F-4D97-AF65-F5344CB8AC3E}">
        <p14:creationId xmlns:p14="http://schemas.microsoft.com/office/powerpoint/2010/main" val="171436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Edge Computing was introduced? </a:t>
            </a:r>
            <a:endParaRPr lang="en-US" b="1" dirty="0"/>
          </a:p>
        </p:txBody>
      </p:sp>
      <p:sp>
        <p:nvSpPr>
          <p:cNvPr id="3" name="Content Placeholder 2"/>
          <p:cNvSpPr>
            <a:spLocks noGrp="1"/>
          </p:cNvSpPr>
          <p:nvPr>
            <p:ph idx="1"/>
          </p:nvPr>
        </p:nvSpPr>
        <p:spPr/>
        <p:txBody>
          <a:bodyPr/>
          <a:lstStyle/>
          <a:p>
            <a:r>
              <a:rPr lang="en-US" sz="2400" dirty="0" smtClean="0"/>
              <a:t>Cloud Computing __ by which remote servers hosted on the Internet, store and process data, rather than local servers or personal computers __ is ready to move to the next level (Edge Computing).</a:t>
            </a:r>
          </a:p>
          <a:p>
            <a:r>
              <a:rPr lang="en-US" sz="2400" dirty="0"/>
              <a:t>In the past, companies would send all of their monitoring data into the cloud or to a corporate data center for processing, analysis and storage. As the </a:t>
            </a:r>
            <a:r>
              <a:rPr lang="en-US" sz="2400" dirty="0" err="1"/>
              <a:t>IoT</a:t>
            </a:r>
            <a:r>
              <a:rPr lang="en-US" sz="2400" dirty="0"/>
              <a:t> has grown, however, the volume of data makes this approach impractical. This is where edge compute enters the picture.</a:t>
            </a:r>
          </a:p>
          <a:p>
            <a:endParaRPr lang="en-US" dirty="0" smtClean="0"/>
          </a:p>
        </p:txBody>
      </p:sp>
    </p:spTree>
    <p:extLst>
      <p:ext uri="{BB962C8B-B14F-4D97-AF65-F5344CB8AC3E}">
        <p14:creationId xmlns:p14="http://schemas.microsoft.com/office/powerpoint/2010/main" val="315547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(continued)</a:t>
            </a:r>
          </a:p>
        </p:txBody>
      </p:sp>
      <p:sp>
        <p:nvSpPr>
          <p:cNvPr id="3" name="Content Placeholder 2"/>
          <p:cNvSpPr>
            <a:spLocks noGrp="1"/>
          </p:cNvSpPr>
          <p:nvPr>
            <p:ph idx="1"/>
          </p:nvPr>
        </p:nvSpPr>
        <p:spPr/>
        <p:txBody>
          <a:bodyPr>
            <a:noAutofit/>
          </a:bodyPr>
          <a:lstStyle/>
          <a:p>
            <a:r>
              <a:rPr lang="en-US" sz="2400" dirty="0" smtClean="0"/>
              <a:t>To </a:t>
            </a:r>
            <a:r>
              <a:rPr lang="en-US" sz="2400" dirty="0"/>
              <a:t>enable faster response times, lower latency (ability to process very high volumes of data with minimal delay), and simplified maintenance in computing.</a:t>
            </a:r>
          </a:p>
          <a:p>
            <a:r>
              <a:rPr lang="en-US" sz="2400" dirty="0"/>
              <a:t>This is where Edge Computing comes in __ which may see as an extension to the cloud, but which is, in fact, different in several basic ways. </a:t>
            </a:r>
            <a:endParaRPr lang="en-US" sz="2400" dirty="0" smtClean="0"/>
          </a:p>
          <a:p>
            <a:r>
              <a:rPr lang="en-US" sz="2400" dirty="0"/>
              <a:t>The primary reason for the growth of edge compute is efficiency. All of that collected data needs to be processed somewhere. And as the volume of </a:t>
            </a:r>
            <a:r>
              <a:rPr lang="en-US" sz="2400" dirty="0" err="1"/>
              <a:t>IoT</a:t>
            </a:r>
            <a:r>
              <a:rPr lang="en-US" sz="2400" dirty="0"/>
              <a:t> data has increased, more and more of the processing is taking place at the edge.</a:t>
            </a:r>
          </a:p>
          <a:p>
            <a:endParaRPr lang="en-US" sz="2400" dirty="0"/>
          </a:p>
          <a:p>
            <a:endParaRPr lang="en-US" sz="2400" dirty="0"/>
          </a:p>
        </p:txBody>
      </p:sp>
    </p:spTree>
    <p:extLst>
      <p:ext uri="{BB962C8B-B14F-4D97-AF65-F5344CB8AC3E}">
        <p14:creationId xmlns:p14="http://schemas.microsoft.com/office/powerpoint/2010/main" val="135556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Edge Computing?</a:t>
            </a:r>
            <a:endParaRPr lang="en-US" b="1" dirty="0"/>
          </a:p>
        </p:txBody>
      </p:sp>
      <p:sp>
        <p:nvSpPr>
          <p:cNvPr id="3" name="Content Placeholder 2"/>
          <p:cNvSpPr>
            <a:spLocks noGrp="1"/>
          </p:cNvSpPr>
          <p:nvPr>
            <p:ph idx="1"/>
          </p:nvPr>
        </p:nvSpPr>
        <p:spPr/>
        <p:txBody>
          <a:bodyPr>
            <a:normAutofit/>
          </a:bodyPr>
          <a:lstStyle/>
          <a:p>
            <a:r>
              <a:rPr lang="en-US" sz="2400" dirty="0" smtClean="0"/>
              <a:t>Edge computing enables data to be analyzed, processed and transferred at the edge of a network.</a:t>
            </a:r>
          </a:p>
          <a:p>
            <a:r>
              <a:rPr lang="en-US" sz="2400" dirty="0" smtClean="0"/>
              <a:t>The idea is to analyze data locally, closer to where it is stored, in real time without delay, rather than send it far away to a centralized data center.</a:t>
            </a:r>
          </a:p>
          <a:p>
            <a:r>
              <a:rPr lang="en-US" sz="2400" dirty="0"/>
              <a:t>Edge Computing offloads data from cloud, so that physical distance between customer and cloud is minimized</a:t>
            </a:r>
          </a:p>
          <a:p>
            <a:r>
              <a:rPr lang="en-US" sz="2400" dirty="0"/>
              <a:t>In this way, there will be faster response time, and there will be no delay in accessing that data.</a:t>
            </a:r>
          </a:p>
          <a:p>
            <a:endParaRPr lang="en-US" sz="2400" dirty="0"/>
          </a:p>
        </p:txBody>
      </p:sp>
    </p:spTree>
    <p:extLst>
      <p:ext uri="{BB962C8B-B14F-4D97-AF65-F5344CB8AC3E}">
        <p14:creationId xmlns:p14="http://schemas.microsoft.com/office/powerpoint/2010/main" val="9158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80751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Edge Computing Work?</a:t>
            </a:r>
          </a:p>
        </p:txBody>
      </p:sp>
      <p:sp>
        <p:nvSpPr>
          <p:cNvPr id="3" name="Content Placeholder 2"/>
          <p:cNvSpPr>
            <a:spLocks noGrp="1"/>
          </p:cNvSpPr>
          <p:nvPr>
            <p:ph idx="1"/>
          </p:nvPr>
        </p:nvSpPr>
        <p:spPr/>
        <p:txBody>
          <a:bodyPr>
            <a:noAutofit/>
          </a:bodyPr>
          <a:lstStyle/>
          <a:p>
            <a:r>
              <a:rPr lang="en-US" sz="2400" dirty="0"/>
              <a:t>Edge computing works by capturing and processing information as close to the source of the data or desired event as possible. It relies on sensors, computing devices and machinery to collect data and feed it to edge servers or the cloud</a:t>
            </a:r>
            <a:r>
              <a:rPr lang="en-US" sz="2400" dirty="0" smtClean="0"/>
              <a:t>.</a:t>
            </a:r>
          </a:p>
          <a:p>
            <a:r>
              <a:rPr lang="en-US" sz="2400" dirty="0" smtClean="0"/>
              <a:t>Organizations </a:t>
            </a:r>
            <a:r>
              <a:rPr lang="en-US" sz="2400" dirty="0"/>
              <a:t>migrate to an edge model with </a:t>
            </a:r>
            <a:r>
              <a:rPr lang="en-US" sz="2400" dirty="0" err="1"/>
              <a:t>IoT</a:t>
            </a:r>
            <a:r>
              <a:rPr lang="en-US" sz="2400" dirty="0"/>
              <a:t> devices, there’s a need to deploy edge servers, gateway devices and other gear that reduce the time and distance required for computing tasks—and connect the entire infrastructure. Part of this infrastructure may include smaller edge data centers located in secondary cities or even rural </a:t>
            </a:r>
            <a:r>
              <a:rPr lang="en-US" sz="2400" dirty="0" smtClean="0"/>
              <a:t>areas</a:t>
            </a:r>
            <a:endParaRPr lang="en-US" sz="2400" dirty="0"/>
          </a:p>
        </p:txBody>
      </p:sp>
    </p:spTree>
    <p:extLst>
      <p:ext uri="{BB962C8B-B14F-4D97-AF65-F5344CB8AC3E}">
        <p14:creationId xmlns:p14="http://schemas.microsoft.com/office/powerpoint/2010/main" val="336134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Working(continued)</a:t>
            </a:r>
            <a:endParaRPr lang="en-US" b="1" dirty="0"/>
          </a:p>
        </p:txBody>
      </p:sp>
      <p:sp>
        <p:nvSpPr>
          <p:cNvPr id="3" name="Content Placeholder 2"/>
          <p:cNvSpPr>
            <a:spLocks noGrp="1"/>
          </p:cNvSpPr>
          <p:nvPr>
            <p:ph idx="1"/>
          </p:nvPr>
        </p:nvSpPr>
        <p:spPr/>
        <p:txBody>
          <a:bodyPr>
            <a:normAutofit/>
          </a:bodyPr>
          <a:lstStyle/>
          <a:p>
            <a:r>
              <a:rPr lang="en-US" sz="2400" dirty="0"/>
              <a:t>In order for </a:t>
            </a:r>
            <a:r>
              <a:rPr lang="en-US" sz="2400" dirty="0" err="1"/>
              <a:t>IoT</a:t>
            </a:r>
            <a:r>
              <a:rPr lang="en-US" sz="2400" dirty="0"/>
              <a:t> devices to deliver real value, there must be a way to connect the edge to the cloud and corporate data centers</a:t>
            </a:r>
            <a:r>
              <a:rPr lang="en-US" sz="2400" dirty="0" smtClean="0"/>
              <a:t>.</a:t>
            </a:r>
          </a:p>
          <a:p>
            <a:r>
              <a:rPr lang="en-US" sz="2400" dirty="0" smtClean="0"/>
              <a:t>A </a:t>
            </a:r>
            <a:r>
              <a:rPr lang="en-US" sz="2400" dirty="0"/>
              <a:t>gateway manages the flow of data between the edge network and a cloud or data center. </a:t>
            </a:r>
            <a:endParaRPr lang="en-US" sz="2400" dirty="0" smtClean="0"/>
          </a:p>
          <a:p>
            <a:r>
              <a:rPr lang="en-US" sz="2400" dirty="0"/>
              <a:t>For example, routers, routing </a:t>
            </a:r>
            <a:r>
              <a:rPr lang="en-US" sz="2400" dirty="0" smtClean="0"/>
              <a:t>switches, etc.</a:t>
            </a:r>
            <a:endParaRPr lang="en-US" sz="2400" dirty="0"/>
          </a:p>
        </p:txBody>
      </p:sp>
    </p:spTree>
    <p:extLst>
      <p:ext uri="{BB962C8B-B14F-4D97-AF65-F5344CB8AC3E}">
        <p14:creationId xmlns:p14="http://schemas.microsoft.com/office/powerpoint/2010/main" val="407265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Edge Computing</a:t>
            </a:r>
            <a:endParaRPr lang="en-US" b="1" dirty="0"/>
          </a:p>
        </p:txBody>
      </p:sp>
      <p:sp>
        <p:nvSpPr>
          <p:cNvPr id="3" name="Content Placeholder 2"/>
          <p:cNvSpPr>
            <a:spLocks noGrp="1"/>
          </p:cNvSpPr>
          <p:nvPr>
            <p:ph idx="1"/>
          </p:nvPr>
        </p:nvSpPr>
        <p:spPr>
          <a:xfrm>
            <a:off x="1104293" y="1643485"/>
            <a:ext cx="8946541" cy="4195481"/>
          </a:xfrm>
        </p:spPr>
        <p:txBody>
          <a:bodyPr>
            <a:noAutofit/>
          </a:bodyPr>
          <a:lstStyle/>
          <a:p>
            <a:r>
              <a:rPr lang="en-US" sz="2800" b="1" dirty="0"/>
              <a:t>Reduced </a:t>
            </a:r>
            <a:r>
              <a:rPr lang="en-US" sz="2800" b="1" dirty="0" smtClean="0"/>
              <a:t>Latency: </a:t>
            </a:r>
            <a:r>
              <a:rPr lang="en-US" sz="2400" dirty="0" smtClean="0"/>
              <a:t>Very less delay time</a:t>
            </a:r>
          </a:p>
          <a:p>
            <a:r>
              <a:rPr lang="en-US" sz="2800" b="1" dirty="0"/>
              <a:t>Reduced </a:t>
            </a:r>
            <a:r>
              <a:rPr lang="en-US" sz="2800" b="1" dirty="0" smtClean="0"/>
              <a:t>Bandwidth</a:t>
            </a:r>
            <a:r>
              <a:rPr lang="en-US" sz="2800" b="1" dirty="0"/>
              <a:t>: </a:t>
            </a:r>
            <a:r>
              <a:rPr lang="en-US" sz="2400" dirty="0"/>
              <a:t>Because more data is processed, analyzed, and stored locally, less data is sent to the cloud</a:t>
            </a:r>
            <a:r>
              <a:rPr lang="en-US" sz="2400" dirty="0" smtClean="0"/>
              <a:t>.</a:t>
            </a:r>
          </a:p>
          <a:p>
            <a:r>
              <a:rPr lang="en-US" sz="2800" b="1" dirty="0" smtClean="0"/>
              <a:t>Security</a:t>
            </a:r>
            <a:r>
              <a:rPr lang="en-US" sz="2800" b="1" dirty="0"/>
              <a:t>:</a:t>
            </a:r>
            <a:r>
              <a:rPr lang="en-US" sz="2400" b="1" dirty="0"/>
              <a:t> </a:t>
            </a:r>
            <a:r>
              <a:rPr lang="en-US" sz="2400" dirty="0" smtClean="0"/>
              <a:t>Edge </a:t>
            </a:r>
            <a:r>
              <a:rPr lang="en-US" sz="2400" dirty="0"/>
              <a:t>computing means less data is centralized in cloud storage. By processing and storing some data in an edge network, the situation of having “all your </a:t>
            </a:r>
            <a:r>
              <a:rPr lang="en-US" sz="2400" dirty="0" smtClean="0"/>
              <a:t>eggs </a:t>
            </a:r>
            <a:r>
              <a:rPr lang="en-US" sz="2400" dirty="0"/>
              <a:t>in one basket” is </a:t>
            </a:r>
            <a:r>
              <a:rPr lang="en-US" sz="2400" dirty="0" smtClean="0"/>
              <a:t>minimized.</a:t>
            </a:r>
          </a:p>
          <a:p>
            <a:r>
              <a:rPr lang="en-US" sz="2800" b="1" dirty="0"/>
              <a:t>Scalability:</a:t>
            </a:r>
            <a:r>
              <a:rPr lang="en-US" sz="2400" b="1" dirty="0"/>
              <a:t> </a:t>
            </a:r>
            <a:r>
              <a:rPr lang="en-US" sz="2400" dirty="0" smtClean="0"/>
              <a:t>The </a:t>
            </a:r>
            <a:r>
              <a:rPr lang="en-US" sz="2400" dirty="0"/>
              <a:t>system is much easier </a:t>
            </a:r>
            <a:r>
              <a:rPr lang="en-US" sz="2400" dirty="0" smtClean="0"/>
              <a:t>to scale</a:t>
            </a:r>
            <a:r>
              <a:rPr lang="en-US" sz="2400" dirty="0"/>
              <a:t>, also allows local networks to remain functional even when upstream or downstream nodes are down.</a:t>
            </a:r>
          </a:p>
        </p:txBody>
      </p:sp>
    </p:spTree>
    <p:extLst>
      <p:ext uri="{BB962C8B-B14F-4D97-AF65-F5344CB8AC3E}">
        <p14:creationId xmlns:p14="http://schemas.microsoft.com/office/powerpoint/2010/main" val="288072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1249</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EDGE COMPUTING</vt:lpstr>
      <vt:lpstr>When Edge Computing was introduced?</vt:lpstr>
      <vt:lpstr>Why Edge Computing was introduced? </vt:lpstr>
      <vt:lpstr>Why (continued)</vt:lpstr>
      <vt:lpstr>What is Edge Computing?</vt:lpstr>
      <vt:lpstr>PowerPoint Presentation</vt:lpstr>
      <vt:lpstr>How Does Edge Computing Work?</vt:lpstr>
      <vt:lpstr>Working(continued)</vt:lpstr>
      <vt:lpstr>Benefits of Edge Computing</vt:lpstr>
      <vt:lpstr>Drawbacks of Edge Computing</vt:lpstr>
      <vt:lpstr>Edge Computing in Action — Use Cases</vt:lpstr>
      <vt:lpstr>Edge Computing is the Future</vt:lpstr>
      <vt:lpstr>Future Work</vt:lpstr>
      <vt:lpstr>Research Paper</vt:lpstr>
      <vt:lpstr>Conclusion of Research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COMPUTING</dc:title>
  <dc:creator>ANIQA FAYYAZ</dc:creator>
  <cp:lastModifiedBy>ANIQA FAYYAZ</cp:lastModifiedBy>
  <cp:revision>15</cp:revision>
  <dcterms:created xsi:type="dcterms:W3CDTF">2022-05-15T04:52:28Z</dcterms:created>
  <dcterms:modified xsi:type="dcterms:W3CDTF">2022-05-15T07:25:34Z</dcterms:modified>
</cp:coreProperties>
</file>