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axtel.com/news/aws-says-it-will-share-its-emissions-data" TargetMode="External"/><Relationship Id="rId2" Type="http://schemas.openxmlformats.org/officeDocument/2006/relationships/hyperlink" Target="https://www.simplilearn.com/amazon-web-services-getting-started-rar404-article"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5443-FB67-4EE2-A333-4D9CEB23EEA1}"/>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Green Cloud Computing</a:t>
            </a:r>
          </a:p>
        </p:txBody>
      </p:sp>
    </p:spTree>
    <p:extLst>
      <p:ext uri="{BB962C8B-B14F-4D97-AF65-F5344CB8AC3E}">
        <p14:creationId xmlns:p14="http://schemas.microsoft.com/office/powerpoint/2010/main" val="320856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6AD2-31E3-4801-A8CC-BC4BC0DEB6F1}"/>
              </a:ext>
            </a:extLst>
          </p:cNvPr>
          <p:cNvSpPr>
            <a:spLocks noGrp="1"/>
          </p:cNvSpPr>
          <p:nvPr>
            <p:ph type="ctrTitle"/>
          </p:nvPr>
        </p:nvSpPr>
        <p:spPr>
          <a:xfrm>
            <a:off x="1507067" y="1696278"/>
            <a:ext cx="7766936" cy="1110889"/>
          </a:xfrm>
        </p:spPr>
        <p:txBody>
          <a:bodyPr/>
          <a:lstStyle/>
          <a:p>
            <a:pPr marL="0" marR="0" algn="ctr" fontAlgn="base">
              <a:spcBef>
                <a:spcPts val="0"/>
              </a:spcBef>
              <a:spcAft>
                <a:spcPts val="0"/>
              </a:spcAft>
            </a:pPr>
            <a:r>
              <a:rPr lang="en-US" sz="3600" b="1" u="sng" dirty="0">
                <a:effectLst/>
                <a:latin typeface="Times New Roman" panose="02020603050405020304" pitchFamily="18" charset="0"/>
                <a:ea typeface="Times New Roman" panose="02020603050405020304" pitchFamily="18" charset="0"/>
                <a:cs typeface="Times New Roman" panose="02020603050405020304" pitchFamily="18" charset="0"/>
              </a:rPr>
              <a:t>Examples of Green Computing</a:t>
            </a:r>
            <a:br>
              <a:rPr lang="en-US" sz="1800" dirty="0">
                <a:effectLst/>
                <a:latin typeface="Times New Roman" panose="02020603050405020304" pitchFamily="18" charset="0"/>
                <a:ea typeface="SimSun" panose="02010600030101010101" pitchFamily="2" charset="-122"/>
                <a:cs typeface="Calibri" panose="020F0502020204030204" pitchFamily="34" charset="0"/>
              </a:rPr>
            </a:br>
            <a:r>
              <a:rPr lang="en-US" sz="1800"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a:t>
            </a:r>
            <a:br>
              <a:rPr lang="en-US" sz="1800" dirty="0">
                <a:effectLst/>
                <a:latin typeface="Times New Roman" panose="02020603050405020304" pitchFamily="18" charset="0"/>
                <a:ea typeface="SimSun" panose="02010600030101010101" pitchFamily="2" charset="-122"/>
                <a:cs typeface="Calibri" panose="020F0502020204030204" pitchFamily="34" charset="0"/>
              </a:rPr>
            </a:b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SimSun" panose="02010600030101010101" pitchFamily="2" charset="-122"/>
                <a:cs typeface="Calibri" panose="020F0502020204030204" pitchFamily="34" charset="0"/>
              </a:rPr>
            </a:br>
            <a:endParaRPr lang="en-US" dirty="0"/>
          </a:p>
        </p:txBody>
      </p:sp>
      <p:sp>
        <p:nvSpPr>
          <p:cNvPr id="3" name="Subtitle 2">
            <a:extLst>
              <a:ext uri="{FF2B5EF4-FFF2-40B4-BE49-F238E27FC236}">
                <a16:creationId xmlns:a16="http://schemas.microsoft.com/office/drawing/2014/main" id="{62FAC2D2-3A27-4E7B-90DC-09C93444DB67}"/>
              </a:ext>
            </a:extLst>
          </p:cNvPr>
          <p:cNvSpPr>
            <a:spLocks noGrp="1"/>
          </p:cNvSpPr>
          <p:nvPr>
            <p:ph type="subTitle" idx="1"/>
          </p:nvPr>
        </p:nvSpPr>
        <p:spPr>
          <a:xfrm>
            <a:off x="1179443" y="1802296"/>
            <a:ext cx="8011366" cy="4625008"/>
          </a:xfrm>
        </p:spPr>
        <p:txBody>
          <a:bodyPr>
            <a:normAutofit fontScale="92500" lnSpcReduction="20000"/>
          </a:bodyPr>
          <a:lstStyle/>
          <a:p>
            <a:pPr algn="l"/>
            <a:r>
              <a:rPr lang="en-US" sz="22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Apple</a:t>
            </a:r>
          </a:p>
          <a:p>
            <a:pPr algn="l"/>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who is building a new corporate center, is planning to use most of the building’s wind turbine technology</a:t>
            </a:r>
          </a:p>
          <a:p>
            <a:pPr algn="l"/>
            <a:r>
              <a:rPr lang="en-US" sz="22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Google</a:t>
            </a:r>
          </a:p>
          <a:p>
            <a:pPr algn="l"/>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Google has already built a wind-powered data center.</a:t>
            </a:r>
          </a:p>
          <a:p>
            <a:pPr algn="l"/>
            <a:r>
              <a:rPr lang="en-US" sz="22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hlinkClick r:id="rId2">
                  <a:extLst>
                    <a:ext uri="{A12FA001-AC4F-418D-AE19-62706E023703}">
                      <ahyp:hlinkClr xmlns:ahyp="http://schemas.microsoft.com/office/drawing/2018/hyperlinkcolor" val="tx"/>
                    </a:ext>
                  </a:extLst>
                </a:hlinkClick>
              </a:rPr>
              <a:t>Amazon Web Service</a:t>
            </a:r>
            <a:endParaRPr lang="en-US" sz="22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algn="l"/>
            <a:r>
              <a:rPr lang="en-US" sz="2200" b="1" dirty="0">
                <a:solidFill>
                  <a:srgbClr val="1F4E79"/>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2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AWS </a:t>
            </a:r>
            <a:r>
              <a:rPr lang="en-US" sz="2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recently announced the </a:t>
            </a:r>
            <a:r>
              <a:rPr lang="en-US" sz="2200" b="1" u="sng"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Customer Carbon Footprint Tool</a:t>
            </a:r>
            <a:r>
              <a:rPr lang="en-US" sz="22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for its cloud customers.</a:t>
            </a:r>
          </a:p>
          <a:p>
            <a:pPr algn="l"/>
            <a:r>
              <a:rPr lang="en-US"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Microsoft Azure and Cloud for Green Cloud Computing</a:t>
            </a:r>
          </a:p>
          <a:p>
            <a:pPr algn="l"/>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 company plans to boost this(Without RECs, Microsoft’s data centers run) to 70 percent renewable energy by 2023.</a:t>
            </a:r>
          </a:p>
          <a:p>
            <a:pPr algn="l"/>
            <a:br>
              <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54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201-8DB2-44DD-BAE3-076B759A09FC}"/>
              </a:ext>
            </a:extLst>
          </p:cNvPr>
          <p:cNvSpPr>
            <a:spLocks noGrp="1"/>
          </p:cNvSpPr>
          <p:nvPr>
            <p:ph type="ctrTitle"/>
          </p:nvPr>
        </p:nvSpPr>
        <p:spPr>
          <a:xfrm>
            <a:off x="1507067" y="503583"/>
            <a:ext cx="7766936" cy="887895"/>
          </a:xfrm>
        </p:spPr>
        <p:txBody>
          <a:bodyPr/>
          <a:lstStyle/>
          <a:p>
            <a:pPr algn="ctr"/>
            <a:r>
              <a:rPr lang="en-US" sz="3600" b="1" dirty="0">
                <a:latin typeface="Times New Roman" panose="02020603050405020304" pitchFamily="18" charset="0"/>
                <a:cs typeface="Times New Roman" panose="02020603050405020304" pitchFamily="18" charset="0"/>
              </a:rPr>
              <a:t>Researches on GCC</a:t>
            </a:r>
          </a:p>
        </p:txBody>
      </p:sp>
      <p:sp>
        <p:nvSpPr>
          <p:cNvPr id="3" name="Subtitle 2">
            <a:extLst>
              <a:ext uri="{FF2B5EF4-FFF2-40B4-BE49-F238E27FC236}">
                <a16:creationId xmlns:a16="http://schemas.microsoft.com/office/drawing/2014/main" id="{A6ED2D22-F49B-459B-9464-C2E1512B606F}"/>
              </a:ext>
            </a:extLst>
          </p:cNvPr>
          <p:cNvSpPr>
            <a:spLocks noGrp="1"/>
          </p:cNvSpPr>
          <p:nvPr>
            <p:ph type="subTitle" idx="1"/>
          </p:nvPr>
        </p:nvSpPr>
        <p:spPr>
          <a:xfrm>
            <a:off x="1507067" y="1762539"/>
            <a:ext cx="7766936" cy="4439478"/>
          </a:xfrm>
        </p:spPr>
        <p:txBody>
          <a:bodyPr>
            <a:normAutofit fontScale="55000" lnSpcReduction="20000"/>
          </a:bodyPr>
          <a:lstStyle/>
          <a:p>
            <a:pPr algn="l"/>
            <a:r>
              <a:rPr lang="en-US" sz="3600" b="1" i="0" dirty="0">
                <a:solidFill>
                  <a:srgbClr val="111111"/>
                </a:solidFill>
                <a:effectLst/>
                <a:latin typeface="Times New Roman" panose="02020603050405020304" pitchFamily="18" charset="0"/>
                <a:cs typeface="Times New Roman" panose="02020603050405020304" pitchFamily="18" charset="0"/>
              </a:rPr>
              <a:t>The Impact of Green Cloud-base Computing on Environmental Sustainability in Nigeria</a:t>
            </a:r>
          </a:p>
          <a:p>
            <a:pPr algn="l"/>
            <a:r>
              <a:rPr lang="en-US" sz="3600" b="1" dirty="0">
                <a:solidFill>
                  <a:schemeClr val="tx1"/>
                </a:solidFill>
                <a:latin typeface="Times New Roman" panose="02020603050405020304" pitchFamily="18" charset="0"/>
                <a:cs typeface="Times New Roman" panose="02020603050405020304" pitchFamily="18" charset="0"/>
              </a:rPr>
              <a:t>Published in </a:t>
            </a:r>
            <a:r>
              <a:rPr lang="en-US" sz="3600" dirty="0">
                <a:solidFill>
                  <a:schemeClr val="tx1"/>
                </a:solidFill>
                <a:latin typeface="Times New Roman" panose="02020603050405020304" pitchFamily="18" charset="0"/>
                <a:cs typeface="Times New Roman" panose="02020603050405020304" pitchFamily="18" charset="0"/>
              </a:rPr>
              <a:t>Asian journal of research in computer science.</a:t>
            </a:r>
          </a:p>
          <a:p>
            <a:pPr algn="l"/>
            <a:r>
              <a:rPr lang="en-US" sz="3600" b="1" dirty="0">
                <a:solidFill>
                  <a:schemeClr val="tx1"/>
                </a:solidFill>
                <a:latin typeface="Times New Roman" panose="02020603050405020304" pitchFamily="18" charset="0"/>
                <a:cs typeface="Times New Roman" panose="02020603050405020304" pitchFamily="18" charset="0"/>
              </a:rPr>
              <a:t>Article published </a:t>
            </a:r>
            <a:r>
              <a:rPr lang="en-US" sz="3600" dirty="0">
                <a:solidFill>
                  <a:schemeClr val="tx1"/>
                </a:solidFill>
                <a:latin typeface="Times New Roman" panose="02020603050405020304" pitchFamily="18" charset="0"/>
                <a:cs typeface="Times New Roman" panose="02020603050405020304" pitchFamily="18" charset="0"/>
              </a:rPr>
              <a:t>: March 2022</a:t>
            </a:r>
          </a:p>
          <a:p>
            <a:pPr algn="l"/>
            <a:endParaRPr lang="en-US" sz="3600" dirty="0">
              <a:solidFill>
                <a:schemeClr val="tx1"/>
              </a:solidFill>
              <a:latin typeface="Times New Roman" panose="02020603050405020304" pitchFamily="18" charset="0"/>
              <a:cs typeface="Times New Roman" panose="02020603050405020304" pitchFamily="18" charset="0"/>
            </a:endParaRPr>
          </a:p>
          <a:p>
            <a:pPr algn="l"/>
            <a:r>
              <a:rPr lang="en-US" sz="3600" b="1" dirty="0">
                <a:solidFill>
                  <a:schemeClr val="tx1"/>
                </a:solidFill>
                <a:latin typeface="Times New Roman" panose="02020603050405020304" pitchFamily="18" charset="0"/>
                <a:cs typeface="Times New Roman" panose="02020603050405020304" pitchFamily="18" charset="0"/>
              </a:rPr>
              <a:t>Author’s Names:</a:t>
            </a:r>
          </a:p>
          <a:p>
            <a:pPr marL="514350" indent="-514350" algn="l">
              <a:buFont typeface="+mj-lt"/>
              <a:buAutoNum type="arabicPeriod"/>
            </a:pPr>
            <a:r>
              <a:rPr lang="en-US" sz="3600" b="0" i="0" dirty="0">
                <a:solidFill>
                  <a:schemeClr val="tx1"/>
                </a:solidFill>
                <a:effectLst/>
                <a:latin typeface="Times New Roman" panose="02020603050405020304" pitchFamily="18" charset="0"/>
                <a:cs typeface="Times New Roman" panose="02020603050405020304" pitchFamily="18" charset="0"/>
              </a:rPr>
              <a:t>Rose O </a:t>
            </a:r>
            <a:r>
              <a:rPr lang="en-US" sz="3600" b="0" i="0" dirty="0" err="1">
                <a:solidFill>
                  <a:schemeClr val="tx1"/>
                </a:solidFill>
                <a:effectLst/>
                <a:latin typeface="Times New Roman" panose="02020603050405020304" pitchFamily="18" charset="0"/>
                <a:cs typeface="Times New Roman" panose="02020603050405020304" pitchFamily="18" charset="0"/>
              </a:rPr>
              <a:t>Akoh</a:t>
            </a:r>
            <a:endParaRPr lang="en-US" sz="3600" b="0" i="0" dirty="0">
              <a:solidFill>
                <a:schemeClr val="tx1"/>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3600" b="0" i="0" dirty="0">
                <a:solidFill>
                  <a:schemeClr val="tx1"/>
                </a:solidFill>
                <a:effectLst/>
                <a:latin typeface="Times New Roman" panose="02020603050405020304" pitchFamily="18" charset="0"/>
                <a:cs typeface="Times New Roman" panose="02020603050405020304" pitchFamily="18" charset="0"/>
              </a:rPr>
              <a:t>Aliyu </a:t>
            </a:r>
            <a:r>
              <a:rPr lang="en-US" sz="3600" b="0" i="0" dirty="0" err="1">
                <a:solidFill>
                  <a:schemeClr val="tx1"/>
                </a:solidFill>
                <a:effectLst/>
                <a:latin typeface="Times New Roman" panose="02020603050405020304" pitchFamily="18" charset="0"/>
                <a:cs typeface="Times New Roman" panose="02020603050405020304" pitchFamily="18" charset="0"/>
              </a:rPr>
              <a:t>Ashiru</a:t>
            </a:r>
            <a:endParaRPr lang="en-US" sz="3600" b="0" i="0" dirty="0">
              <a:solidFill>
                <a:schemeClr val="tx1"/>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3600" b="0" i="0" dirty="0" err="1">
                <a:solidFill>
                  <a:schemeClr val="tx1"/>
                </a:solidFill>
                <a:effectLst/>
                <a:latin typeface="Times New Roman" panose="02020603050405020304" pitchFamily="18" charset="0"/>
                <a:cs typeface="Times New Roman" panose="02020603050405020304" pitchFamily="18" charset="0"/>
              </a:rPr>
              <a:t>Agbata</a:t>
            </a:r>
            <a:r>
              <a:rPr lang="en-US" sz="3600" b="0" i="0" dirty="0">
                <a:solidFill>
                  <a:schemeClr val="tx1"/>
                </a:solidFill>
                <a:effectLst/>
                <a:latin typeface="Times New Roman" panose="02020603050405020304" pitchFamily="18" charset="0"/>
                <a:cs typeface="Times New Roman" panose="02020603050405020304" pitchFamily="18" charset="0"/>
              </a:rPr>
              <a:t> Celestine</a:t>
            </a:r>
            <a:endParaRPr lang="en-US" sz="3600" dirty="0">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pPr algn="l"/>
            <a:r>
              <a:rPr lang="en-US" sz="3600" b="1" dirty="0">
                <a:solidFill>
                  <a:schemeClr val="tx1"/>
                </a:solidFill>
                <a:latin typeface="Times New Roman" panose="02020603050405020304" pitchFamily="18" charset="0"/>
                <a:cs typeface="Times New Roman" panose="02020603050405020304" pitchFamily="18" charset="0"/>
              </a:rPr>
              <a:t>https://www.researchgate.net/figure/Carbon-green-architecture_fig1_359239318</a:t>
            </a:r>
          </a:p>
          <a:p>
            <a:endParaRPr lang="en-US" dirty="0"/>
          </a:p>
        </p:txBody>
      </p:sp>
    </p:spTree>
    <p:extLst>
      <p:ext uri="{BB962C8B-B14F-4D97-AF65-F5344CB8AC3E}">
        <p14:creationId xmlns:p14="http://schemas.microsoft.com/office/powerpoint/2010/main" val="53404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7D65BB-7E09-4B00-A6B5-4C6121DB8148}"/>
              </a:ext>
            </a:extLst>
          </p:cNvPr>
          <p:cNvSpPr txBox="1"/>
          <p:nvPr/>
        </p:nvSpPr>
        <p:spPr>
          <a:xfrm>
            <a:off x="967409" y="1378226"/>
            <a:ext cx="8186530" cy="3421771"/>
          </a:xfrm>
          <a:prstGeom prst="rect">
            <a:avLst/>
          </a:prstGeom>
          <a:noFill/>
        </p:spPr>
        <p:txBody>
          <a:bodyPr wrap="square">
            <a:spAutoFit/>
          </a:bodyPr>
          <a:lstStyle/>
          <a:p>
            <a:pPr marR="0" lvl="0">
              <a:lnSpc>
                <a:spcPct val="115000"/>
              </a:lnSpc>
              <a:spcBef>
                <a:spcPts val="0"/>
              </a:spcBef>
              <a:spcAft>
                <a:spcPts val="1000"/>
              </a:spcAft>
              <a:buSzPts val="1800"/>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What is GCC</a:t>
            </a:r>
            <a:r>
              <a:rPr lang="en-US" sz="2800" b="1" u="sng" dirty="0">
                <a:latin typeface="Times New Roman" panose="02020603050405020304" pitchFamily="18" charset="0"/>
                <a:ea typeface="Calibri" panose="020F0502020204030204" pitchFamily="34" charset="0"/>
                <a:cs typeface="Times New Roman" panose="02020603050405020304" pitchFamily="18" charset="0"/>
              </a:rPr>
              <a:t>?</a:t>
            </a:r>
            <a:endParaRPr lang="en-US" sz="28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1000"/>
              </a:spcAft>
              <a:buSzPts val="1800"/>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term combines the words green -- meaning environmentally friendly -- and cloud, the traditional symbol for the internet and the shortened name for cloud computing.</a:t>
            </a:r>
          </a:p>
          <a:p>
            <a:pPr marR="0" lvl="0" algn="just">
              <a:lnSpc>
                <a:spcPct val="115000"/>
              </a:lnSpc>
              <a:spcBef>
                <a:spcPts val="0"/>
              </a:spcBef>
              <a:spcAft>
                <a:spcPts val="1000"/>
              </a:spcAft>
              <a:buSzPts val="1800"/>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Green cloud computing is a coined term that means making the practices and approaches of using technological advances like computing and other IT resources sustainable for potential environmental benefits.</a:t>
            </a:r>
          </a:p>
          <a:p>
            <a:pPr marR="0" lvl="0" algn="just">
              <a:lnSpc>
                <a:spcPct val="115000"/>
              </a:lnSpc>
              <a:spcBef>
                <a:spcPts val="0"/>
              </a:spcBef>
              <a:spcAft>
                <a:spcPts val="1000"/>
              </a:spcAft>
              <a:buSzPts val="1800"/>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249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B2BA-6D8E-48F6-BDDF-F0202296FCE5}"/>
              </a:ext>
            </a:extLst>
          </p:cNvPr>
          <p:cNvSpPr>
            <a:spLocks noGrp="1"/>
          </p:cNvSpPr>
          <p:nvPr>
            <p:ph type="ctrTitle"/>
          </p:nvPr>
        </p:nvSpPr>
        <p:spPr>
          <a:xfrm>
            <a:off x="1507067" y="238540"/>
            <a:ext cx="7766936" cy="1934817"/>
          </a:xfrm>
        </p:spPr>
        <p:txBody>
          <a:bodyPr/>
          <a:lstStyle/>
          <a:p>
            <a:pPr algn="l"/>
            <a:r>
              <a:rPr lang="en-US" sz="2800" b="1" u="sng" dirty="0">
                <a:effectLst/>
                <a:latin typeface="Times New Roman" panose="02020603050405020304" pitchFamily="18" charset="0"/>
                <a:ea typeface="Times New Roman" panose="02020603050405020304" pitchFamily="18" charset="0"/>
                <a:cs typeface="Times New Roman" panose="02020603050405020304" pitchFamily="18" charset="0"/>
              </a:rPr>
              <a:t>Cloud Computing and Green Computing:</a:t>
            </a:r>
            <a:br>
              <a:rPr lang="en-US" sz="5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351F142-3D72-4589-871F-662B35A50BFD}"/>
              </a:ext>
            </a:extLst>
          </p:cNvPr>
          <p:cNvSpPr>
            <a:spLocks noGrp="1"/>
          </p:cNvSpPr>
          <p:nvPr>
            <p:ph type="subTitle" idx="1"/>
          </p:nvPr>
        </p:nvSpPr>
        <p:spPr>
          <a:xfrm>
            <a:off x="1550504" y="2040835"/>
            <a:ext cx="7911547" cy="4041913"/>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It constitute of two basic terms:</a:t>
            </a:r>
          </a:p>
          <a:p>
            <a:pPr algn="just"/>
            <a:r>
              <a:rPr lang="en-US" sz="2000" b="1" dirty="0">
                <a:solidFill>
                  <a:schemeClr val="tx1"/>
                </a:solidFill>
                <a:latin typeface="Times New Roman" panose="02020603050405020304" pitchFamily="18" charset="0"/>
                <a:cs typeface="Times New Roman" panose="02020603050405020304" pitchFamily="18" charset="0"/>
              </a:rPr>
              <a:t>Cloud computing: </a:t>
            </a:r>
          </a:p>
          <a:p>
            <a:pPr marR="0" algn="just">
              <a:spcBef>
                <a:spcPts val="0"/>
              </a:spcBef>
              <a:spcAft>
                <a:spcPts val="1000"/>
              </a:spcAft>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CC is internet service that provides computing needs to computer users.</a:t>
            </a:r>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b="1" dirty="0">
                <a:solidFill>
                  <a:schemeClr val="tx1"/>
                </a:solidFill>
                <a:latin typeface="Times New Roman" panose="02020603050405020304" pitchFamily="18" charset="0"/>
                <a:cs typeface="Times New Roman" panose="02020603050405020304" pitchFamily="18" charset="0"/>
              </a:rPr>
              <a:t>Green computing:</a:t>
            </a:r>
          </a:p>
          <a:p>
            <a:pPr algn="just"/>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GC is that a computer and technology is how much responsible for            environmental change. It’s a study of sustainable computing and IT. </a:t>
            </a:r>
          </a:p>
        </p:txBody>
      </p:sp>
    </p:spTree>
    <p:extLst>
      <p:ext uri="{BB962C8B-B14F-4D97-AF65-F5344CB8AC3E}">
        <p14:creationId xmlns:p14="http://schemas.microsoft.com/office/powerpoint/2010/main" val="32666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13B6-B837-4E07-88E5-F4821D30DF1A}"/>
              </a:ext>
            </a:extLst>
          </p:cNvPr>
          <p:cNvSpPr>
            <a:spLocks noGrp="1"/>
          </p:cNvSpPr>
          <p:nvPr>
            <p:ph type="ctrTitle"/>
          </p:nvPr>
        </p:nvSpPr>
        <p:spPr>
          <a:xfrm>
            <a:off x="1507067" y="1338470"/>
            <a:ext cx="7766936" cy="715617"/>
          </a:xfrm>
        </p:spPr>
        <p:txBody>
          <a:bodyPr/>
          <a:lstStyle/>
          <a:p>
            <a:pPr algn="l"/>
            <a:r>
              <a:rPr lang="en-US" sz="28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it started:</a:t>
            </a:r>
            <a:endParaRPr lang="en-US" sz="28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AA71AF-F293-4537-B378-D500CA661CFE}"/>
              </a:ext>
            </a:extLst>
          </p:cNvPr>
          <p:cNvSpPr>
            <a:spLocks noGrp="1"/>
          </p:cNvSpPr>
          <p:nvPr>
            <p:ph type="subTitle" idx="1"/>
          </p:nvPr>
        </p:nvSpPr>
        <p:spPr>
          <a:xfrm>
            <a:off x="1507067" y="2796209"/>
            <a:ext cx="7766936" cy="2623930"/>
          </a:xfrm>
        </p:spPr>
        <p:txBody>
          <a:bodyPr>
            <a:normAutofit/>
          </a:bodyPr>
          <a:lstStyle/>
          <a:p>
            <a:pPr algn="just"/>
            <a:r>
              <a:rPr lang="en-US"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term Green computing came into existence with the launch of </a:t>
            </a:r>
            <a:r>
              <a:rPr lang="en-US" sz="2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Energy Star program in 1992 by U.S environmental protection agency. </a:t>
            </a:r>
            <a:r>
              <a:rPr lang="en-US"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aims towards electricity saving and less amount of heat generated by the computers. Widespread use of computers and related IT products has a very bad effect on the environment.</a:t>
            </a:r>
            <a:br>
              <a:rPr lang="en-US" sz="1800" dirty="0">
                <a:effectLst/>
                <a:latin typeface="Times New Roman" panose="02020603050405020304" pitchFamily="18" charset="0"/>
                <a:ea typeface="SimSun" panose="02010600030101010101" pitchFamily="2" charset="-122"/>
                <a:cs typeface="Calibri" panose="020F0502020204030204" pitchFamily="34" charset="0"/>
              </a:rPr>
            </a:br>
            <a:endParaRPr lang="en-US" dirty="0"/>
          </a:p>
        </p:txBody>
      </p:sp>
    </p:spTree>
    <p:extLst>
      <p:ext uri="{BB962C8B-B14F-4D97-AF65-F5344CB8AC3E}">
        <p14:creationId xmlns:p14="http://schemas.microsoft.com/office/powerpoint/2010/main" val="395714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C1F6-4121-4D5A-ADE9-BD5499453CB9}"/>
              </a:ext>
            </a:extLst>
          </p:cNvPr>
          <p:cNvSpPr>
            <a:spLocks noGrp="1"/>
          </p:cNvSpPr>
          <p:nvPr>
            <p:ph type="title"/>
          </p:nvPr>
        </p:nvSpPr>
        <p:spPr/>
        <p:txBody>
          <a:bodyPr>
            <a:normAutofit/>
          </a:bodyPr>
          <a:lstStyle/>
          <a:p>
            <a:pPr algn="ctr"/>
            <a:r>
              <a:rPr lang="en-US" sz="2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WHY we use GCC?</a:t>
            </a:r>
            <a:endParaRPr lang="en-US" sz="2800" b="1" dirty="0">
              <a:solidFill>
                <a:schemeClr val="tx1"/>
              </a:solidFill>
            </a:endParaRPr>
          </a:p>
        </p:txBody>
      </p:sp>
      <p:sp>
        <p:nvSpPr>
          <p:cNvPr id="3" name="Content Placeholder 2">
            <a:extLst>
              <a:ext uri="{FF2B5EF4-FFF2-40B4-BE49-F238E27FC236}">
                <a16:creationId xmlns:a16="http://schemas.microsoft.com/office/drawing/2014/main" id="{02ED4C26-9CB1-4DB7-A696-B76DBC9226B4}"/>
              </a:ext>
            </a:extLst>
          </p:cNvPr>
          <p:cNvSpPr>
            <a:spLocks noGrp="1"/>
          </p:cNvSpPr>
          <p:nvPr>
            <p:ph idx="1"/>
          </p:nvPr>
        </p:nvSpPr>
        <p:spPr>
          <a:xfrm>
            <a:off x="677334" y="1930400"/>
            <a:ext cx="8596668" cy="3502991"/>
          </a:xfrm>
        </p:spPr>
        <p:txBody>
          <a:bodyPr>
            <a:normAutofit/>
          </a:bodyPr>
          <a:lstStyle/>
          <a:p>
            <a:pPr algn="just"/>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Less usage of energy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producing, using, and disposing of products, which translates into lower carbon dioxide emissions. </a:t>
            </a:r>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Saving energy and resources </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saves money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 a result of more efficient computing and running software.</a:t>
            </a:r>
            <a:endParaRPr lang="en-US" sz="2000" dirty="0">
              <a:effectLst/>
              <a:latin typeface="Times New Roman" panose="02020603050405020304" pitchFamily="18" charset="0"/>
              <a:ea typeface="SimSun" panose="02010600030101010101" pitchFamily="2" charset="-122"/>
              <a:cs typeface="Calibri" panose="020F0502020204030204" pitchFamily="34" charset="0"/>
            </a:endParaRPr>
          </a:p>
          <a:p>
            <a:pPr algn="just"/>
            <a:r>
              <a:rPr lang="en-US" sz="2000" dirty="0">
                <a:solidFill>
                  <a:schemeClr val="tx1"/>
                </a:solidFill>
                <a:latin typeface="Times New Roman" panose="02020603050405020304" pitchFamily="18" charset="0"/>
                <a:ea typeface="SimSun" panose="02010600030101010101" pitchFamily="2" charset="-122"/>
                <a:cs typeface="Calibri" panose="020F0502020204030204" pitchFamily="34" charset="0"/>
              </a:rPr>
              <a:t>We need GCC solutions that cannot only save energy but also </a:t>
            </a:r>
            <a:r>
              <a:rPr lang="en-US" sz="2000" b="1" dirty="0">
                <a:solidFill>
                  <a:schemeClr val="tx1"/>
                </a:solidFill>
                <a:latin typeface="Times New Roman" panose="02020603050405020304" pitchFamily="18" charset="0"/>
                <a:ea typeface="SimSun" panose="02010600030101010101" pitchFamily="2" charset="-122"/>
                <a:cs typeface="Calibri" panose="020F0502020204030204" pitchFamily="34" charset="0"/>
              </a:rPr>
              <a:t>reduce operational costs </a:t>
            </a:r>
            <a:r>
              <a:rPr lang="en-US" sz="2000" dirty="0">
                <a:solidFill>
                  <a:schemeClr val="tx1"/>
                </a:solidFill>
                <a:latin typeface="Times New Roman" panose="02020603050405020304" pitchFamily="18" charset="0"/>
                <a:ea typeface="SimSun" panose="02010600030101010101" pitchFamily="2" charset="-122"/>
                <a:cs typeface="Calibri" panose="020F0502020204030204" pitchFamily="34" charset="0"/>
              </a:rPr>
              <a:t>and enrich environment sustainability.</a:t>
            </a:r>
            <a:endParaRPr lang="en-US" sz="2000" dirty="0">
              <a:solidFill>
                <a:schemeClr val="tx1"/>
              </a:solidFill>
            </a:endParaRPr>
          </a:p>
        </p:txBody>
      </p:sp>
    </p:spTree>
    <p:extLst>
      <p:ext uri="{BB962C8B-B14F-4D97-AF65-F5344CB8AC3E}">
        <p14:creationId xmlns:p14="http://schemas.microsoft.com/office/powerpoint/2010/main" val="305725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FB13-66C0-43A5-853B-F8254F07F97A}"/>
              </a:ext>
            </a:extLst>
          </p:cNvPr>
          <p:cNvSpPr>
            <a:spLocks noGrp="1"/>
          </p:cNvSpPr>
          <p:nvPr>
            <p:ph type="ctrTitle"/>
          </p:nvPr>
        </p:nvSpPr>
        <p:spPr>
          <a:xfrm>
            <a:off x="1507067" y="331304"/>
            <a:ext cx="7570672" cy="874644"/>
          </a:xfrm>
        </p:spPr>
        <p:txBody>
          <a:bodyPr/>
          <a:lstStyle/>
          <a:p>
            <a:pPr algn="ctr"/>
            <a:r>
              <a:rPr lang="en-US" sz="2800" b="1" dirty="0">
                <a:latin typeface="Times New Roman" panose="02020603050405020304" pitchFamily="18" charset="0"/>
                <a:cs typeface="Times New Roman" panose="02020603050405020304" pitchFamily="18" charset="0"/>
              </a:rPr>
              <a:t>Infrastructure of GCC </a:t>
            </a:r>
          </a:p>
        </p:txBody>
      </p:sp>
      <p:sp>
        <p:nvSpPr>
          <p:cNvPr id="3" name="Subtitle 2">
            <a:extLst>
              <a:ext uri="{FF2B5EF4-FFF2-40B4-BE49-F238E27FC236}">
                <a16:creationId xmlns:a16="http://schemas.microsoft.com/office/drawing/2014/main" id="{481840AD-FE70-438F-BE3D-9FC74EFAEAD7}"/>
              </a:ext>
            </a:extLst>
          </p:cNvPr>
          <p:cNvSpPr>
            <a:spLocks noGrp="1"/>
          </p:cNvSpPr>
          <p:nvPr>
            <p:ph type="subTitle" idx="1"/>
          </p:nvPr>
        </p:nvSpPr>
        <p:spPr>
          <a:xfrm>
            <a:off x="1507067" y="1338471"/>
            <a:ext cx="7766936" cy="3809262"/>
          </a:xfrm>
        </p:spPr>
        <p:txBody>
          <a:bodyPr/>
          <a:lstStyle/>
          <a:p>
            <a:pPr algn="l"/>
            <a:r>
              <a:rPr lang="en-US" dirty="0"/>
              <a:t> </a:t>
            </a:r>
          </a:p>
        </p:txBody>
      </p:sp>
      <p:pic>
        <p:nvPicPr>
          <p:cNvPr id="7" name="Picture 6">
            <a:extLst>
              <a:ext uri="{FF2B5EF4-FFF2-40B4-BE49-F238E27FC236}">
                <a16:creationId xmlns:a16="http://schemas.microsoft.com/office/drawing/2014/main" id="{9DE87B4B-BF9C-447C-96CC-2609E2FD6A7B}"/>
              </a:ext>
            </a:extLst>
          </p:cNvPr>
          <p:cNvPicPr>
            <a:picLocks noChangeAspect="1"/>
          </p:cNvPicPr>
          <p:nvPr/>
        </p:nvPicPr>
        <p:blipFill>
          <a:blip r:embed="rId2"/>
          <a:stretch>
            <a:fillRect/>
          </a:stretch>
        </p:blipFill>
        <p:spPr>
          <a:xfrm>
            <a:off x="1949128" y="1338471"/>
            <a:ext cx="6686550" cy="4582147"/>
          </a:xfrm>
          <a:prstGeom prst="rect">
            <a:avLst/>
          </a:prstGeom>
        </p:spPr>
      </p:pic>
    </p:spTree>
    <p:extLst>
      <p:ext uri="{BB962C8B-B14F-4D97-AF65-F5344CB8AC3E}">
        <p14:creationId xmlns:p14="http://schemas.microsoft.com/office/powerpoint/2010/main" val="176437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991D-C1B9-4849-BC20-9F506A84578B}"/>
              </a:ext>
            </a:extLst>
          </p:cNvPr>
          <p:cNvSpPr>
            <a:spLocks noGrp="1"/>
          </p:cNvSpPr>
          <p:nvPr>
            <p:ph type="ctrTitle"/>
          </p:nvPr>
        </p:nvSpPr>
        <p:spPr>
          <a:xfrm>
            <a:off x="1507067" y="530088"/>
            <a:ext cx="7766936" cy="927651"/>
          </a:xfrm>
        </p:spPr>
        <p:txBody>
          <a:bodyPr/>
          <a:lstStyle/>
          <a:p>
            <a:pPr algn="ctr"/>
            <a:r>
              <a:rPr lang="en-US" sz="3600" b="1" dirty="0">
                <a:latin typeface="Times New Roman" panose="02020603050405020304" pitchFamily="18" charset="0"/>
                <a:cs typeface="Times New Roman" panose="02020603050405020304" pitchFamily="18" charset="0"/>
              </a:rPr>
              <a:t>GCC Model</a:t>
            </a:r>
          </a:p>
        </p:txBody>
      </p:sp>
      <p:pic>
        <p:nvPicPr>
          <p:cNvPr id="5" name="Picture 4">
            <a:extLst>
              <a:ext uri="{FF2B5EF4-FFF2-40B4-BE49-F238E27FC236}">
                <a16:creationId xmlns:a16="http://schemas.microsoft.com/office/drawing/2014/main" id="{F8B391D0-188A-4961-B71E-7D7FF3E164B4}"/>
              </a:ext>
            </a:extLst>
          </p:cNvPr>
          <p:cNvPicPr>
            <a:picLocks noChangeAspect="1"/>
          </p:cNvPicPr>
          <p:nvPr/>
        </p:nvPicPr>
        <p:blipFill>
          <a:blip r:embed="rId2"/>
          <a:stretch>
            <a:fillRect/>
          </a:stretch>
        </p:blipFill>
        <p:spPr>
          <a:xfrm>
            <a:off x="1908313" y="1722783"/>
            <a:ext cx="6361044" cy="2835965"/>
          </a:xfrm>
          <a:prstGeom prst="rect">
            <a:avLst/>
          </a:prstGeom>
        </p:spPr>
      </p:pic>
      <p:sp>
        <p:nvSpPr>
          <p:cNvPr id="6" name="TextBox 5">
            <a:extLst>
              <a:ext uri="{FF2B5EF4-FFF2-40B4-BE49-F238E27FC236}">
                <a16:creationId xmlns:a16="http://schemas.microsoft.com/office/drawing/2014/main" id="{55D671AB-B028-46E1-A962-239CED2FCEF2}"/>
              </a:ext>
            </a:extLst>
          </p:cNvPr>
          <p:cNvSpPr txBox="1"/>
          <p:nvPr/>
        </p:nvSpPr>
        <p:spPr>
          <a:xfrm>
            <a:off x="1630017" y="4929809"/>
            <a:ext cx="5618923"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energy efficient technology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technologies to store, manage and operate the data </a:t>
            </a:r>
          </a:p>
        </p:txBody>
      </p:sp>
    </p:spTree>
    <p:extLst>
      <p:ext uri="{BB962C8B-B14F-4D97-AF65-F5344CB8AC3E}">
        <p14:creationId xmlns:p14="http://schemas.microsoft.com/office/powerpoint/2010/main" val="17905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F1A4-99CF-4B6A-9CE5-D87CA100C09D}"/>
              </a:ext>
            </a:extLst>
          </p:cNvPr>
          <p:cNvSpPr>
            <a:spLocks noGrp="1"/>
          </p:cNvSpPr>
          <p:nvPr>
            <p:ph type="ctrTitle"/>
          </p:nvPr>
        </p:nvSpPr>
        <p:spPr>
          <a:xfrm>
            <a:off x="1507067" y="384313"/>
            <a:ext cx="7766936" cy="781879"/>
          </a:xfrm>
        </p:spPr>
        <p:txBody>
          <a:bodyPr/>
          <a:lstStyle/>
          <a:p>
            <a:pPr algn="ctr"/>
            <a:r>
              <a:rPr lang="en-US" sz="3600" dirty="0">
                <a:latin typeface="Times New Roman" panose="02020603050405020304" pitchFamily="18" charset="0"/>
                <a:cs typeface="Times New Roman" panose="02020603050405020304" pitchFamily="18" charset="0"/>
              </a:rPr>
              <a:t>Benefits of GCC</a:t>
            </a:r>
          </a:p>
        </p:txBody>
      </p:sp>
      <p:sp>
        <p:nvSpPr>
          <p:cNvPr id="3" name="Subtitle 2">
            <a:extLst>
              <a:ext uri="{FF2B5EF4-FFF2-40B4-BE49-F238E27FC236}">
                <a16:creationId xmlns:a16="http://schemas.microsoft.com/office/drawing/2014/main" id="{C86E095A-4550-46AF-9D18-072BEF293E5F}"/>
              </a:ext>
            </a:extLst>
          </p:cNvPr>
          <p:cNvSpPr>
            <a:spLocks noGrp="1"/>
          </p:cNvSpPr>
          <p:nvPr>
            <p:ph type="subTitle" idx="1"/>
          </p:nvPr>
        </p:nvSpPr>
        <p:spPr>
          <a:xfrm>
            <a:off x="1507067" y="1696278"/>
            <a:ext cx="7766936" cy="3477958"/>
          </a:xfrm>
        </p:spPr>
        <p:txBody>
          <a:bodyPr/>
          <a:lstStyle/>
          <a:p>
            <a:pPr marL="342900" marR="0" lvl="0" indent="-342900" algn="just">
              <a:lnSpc>
                <a:spcPct val="115000"/>
              </a:lnSpc>
              <a:spcBef>
                <a:spcPts val="0"/>
              </a:spcBef>
              <a:spcAft>
                <a:spcPts val="1000"/>
              </a:spcAft>
              <a:buSzPts val="1800"/>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Conserving Energy by Green Cloud Computing</a:t>
            </a:r>
          </a:p>
          <a:p>
            <a:pPr marL="342900" marR="0" lvl="0" indent="-342900" algn="just">
              <a:lnSpc>
                <a:spcPct val="115000"/>
              </a:lnSpc>
              <a:spcBef>
                <a:spcPts val="0"/>
              </a:spcBef>
              <a:spcAft>
                <a:spcPts val="1000"/>
              </a:spcAft>
              <a:buSzPts val="1800"/>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Remote Working reduces the Carbon Footprint in the Environment</a:t>
            </a:r>
          </a:p>
          <a:p>
            <a:pPr marL="342900" marR="0" lvl="0" indent="-342900" algn="just">
              <a:lnSpc>
                <a:spcPct val="115000"/>
              </a:lnSpc>
              <a:spcBef>
                <a:spcPts val="0"/>
              </a:spcBef>
              <a:spcAft>
                <a:spcPts val="1000"/>
              </a:spcAft>
              <a:buSzPts val="1800"/>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Going Paperless with Green Computing and Cloud Computing</a:t>
            </a:r>
          </a:p>
          <a:p>
            <a:pPr marL="342900" marR="0" lvl="0" indent="-342900" algn="just">
              <a:lnSpc>
                <a:spcPct val="115000"/>
              </a:lnSpc>
              <a:spcBef>
                <a:spcPts val="0"/>
              </a:spcBef>
              <a:spcAft>
                <a:spcPts val="1000"/>
              </a:spcAft>
              <a:buSzPts val="1800"/>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Reduction in E-waste Generation</a:t>
            </a:r>
          </a:p>
          <a:p>
            <a:endParaRPr lang="en-US" dirty="0"/>
          </a:p>
        </p:txBody>
      </p:sp>
    </p:spTree>
    <p:extLst>
      <p:ext uri="{BB962C8B-B14F-4D97-AF65-F5344CB8AC3E}">
        <p14:creationId xmlns:p14="http://schemas.microsoft.com/office/powerpoint/2010/main" val="270869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EAAC-B994-49B3-AFEA-1F1A43766369}"/>
              </a:ext>
            </a:extLst>
          </p:cNvPr>
          <p:cNvSpPr>
            <a:spLocks noGrp="1"/>
          </p:cNvSpPr>
          <p:nvPr>
            <p:ph type="title"/>
          </p:nvPr>
        </p:nvSpPr>
        <p:spPr/>
        <p:txBody>
          <a:bodyPr/>
          <a:lstStyle/>
          <a:p>
            <a:pPr algn="ctr"/>
            <a:r>
              <a:rPr lang="en-US" dirty="0"/>
              <a:t>Drawbacks of GCC</a:t>
            </a:r>
          </a:p>
        </p:txBody>
      </p:sp>
      <p:sp>
        <p:nvSpPr>
          <p:cNvPr id="3" name="Content Placeholder 2">
            <a:extLst>
              <a:ext uri="{FF2B5EF4-FFF2-40B4-BE49-F238E27FC236}">
                <a16:creationId xmlns:a16="http://schemas.microsoft.com/office/drawing/2014/main" id="{B023B796-4771-4E05-987F-18851D439C31}"/>
              </a:ext>
            </a:extLst>
          </p:cNvPr>
          <p:cNvSpPr>
            <a:spLocks noGrp="1"/>
          </p:cNvSpPr>
          <p:nvPr>
            <p:ph idx="1"/>
          </p:nvPr>
        </p:nvSpPr>
        <p:spPr>
          <a:xfrm>
            <a:off x="808382" y="1457739"/>
            <a:ext cx="8772939" cy="4068418"/>
          </a:xfrm>
        </p:spPr>
        <p:txBody>
          <a:bodyPr>
            <a:normAutofit fontScale="62500" lnSpcReduction="20000"/>
          </a:bodyPr>
          <a:lstStyle/>
          <a:p>
            <a:pPr marL="0" marR="0" lvl="0" indent="0">
              <a:lnSpc>
                <a:spcPct val="115000"/>
              </a:lnSpc>
              <a:spcBef>
                <a:spcPts val="0"/>
              </a:spcBef>
              <a:spcAft>
                <a:spcPts val="1000"/>
              </a:spcAft>
              <a:buSzPts val="1800"/>
              <a:buNone/>
            </a:pPr>
            <a:r>
              <a:rPr lang="en-US" sz="3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Some drawbacks of GCC are as under:</a:t>
            </a:r>
          </a:p>
          <a:p>
            <a:pPr marL="0" marR="0" lvl="0" indent="0">
              <a:lnSpc>
                <a:spcPct val="115000"/>
              </a:lnSpc>
              <a:spcBef>
                <a:spcPts val="0"/>
              </a:spcBef>
              <a:spcAft>
                <a:spcPts val="1000"/>
              </a:spcAft>
              <a:buSzPts val="1800"/>
              <a:buNone/>
            </a:pPr>
            <a:r>
              <a:rPr lang="en-US"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System support</a:t>
            </a:r>
          </a:p>
          <a:p>
            <a:pPr marL="0" marR="0" lvl="0" indent="0">
              <a:lnSpc>
                <a:spcPct val="115000"/>
              </a:lnSpc>
              <a:spcBef>
                <a:spcPts val="0"/>
              </a:spcBef>
              <a:spcAft>
                <a:spcPts val="1000"/>
              </a:spcAft>
              <a:buSzPts val="1800"/>
              <a:buNone/>
            </a:pPr>
            <a:r>
              <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Implementation Cost is High</a:t>
            </a:r>
          </a:p>
          <a:p>
            <a:pPr marL="0" marR="0" lvl="0" indent="0">
              <a:lnSpc>
                <a:spcPct val="115000"/>
              </a:lnSpc>
              <a:spcBef>
                <a:spcPts val="0"/>
              </a:spcBef>
              <a:spcAft>
                <a:spcPts val="1000"/>
              </a:spcAft>
              <a:buSzPts val="1800"/>
              <a:buNone/>
            </a:pPr>
            <a:r>
              <a:rPr lang="en-US"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Maintenance</a:t>
            </a:r>
          </a:p>
          <a:p>
            <a:pPr marL="0" marR="0" lvl="0" indent="0">
              <a:lnSpc>
                <a:spcPct val="115000"/>
              </a:lnSpc>
              <a:spcBef>
                <a:spcPts val="0"/>
              </a:spcBef>
              <a:spcAft>
                <a:spcPts val="1000"/>
              </a:spcAft>
              <a:buSzPts val="1800"/>
              <a:buNone/>
            </a:pPr>
            <a:r>
              <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Evolving Technology will be challenging to Adapt To.</a:t>
            </a:r>
          </a:p>
          <a:p>
            <a:pPr marL="0" indent="0" algn="l">
              <a:buNone/>
            </a:pPr>
            <a:r>
              <a:rPr lang="en-US" sz="3200" b="1" i="0" dirty="0">
                <a:solidFill>
                  <a:srgbClr val="2E2E2E"/>
                </a:solidFill>
                <a:effectLst/>
                <a:latin typeface="Times New Roman" panose="02020603050405020304" pitchFamily="18" charset="0"/>
                <a:cs typeface="Times New Roman" panose="02020603050405020304" pitchFamily="18" charset="0"/>
              </a:rPr>
              <a:t>       IT Knowledge</a:t>
            </a:r>
            <a:endParaRPr lang="en-US" sz="3200" b="0" i="0" dirty="0">
              <a:solidFill>
                <a:srgbClr val="2E2E2E"/>
              </a:solidFill>
              <a:effectLst/>
              <a:latin typeface="Times New Roman" panose="02020603050405020304" pitchFamily="18" charset="0"/>
              <a:cs typeface="Times New Roman" panose="02020603050405020304" pitchFamily="18" charset="0"/>
            </a:endParaRPr>
          </a:p>
          <a:p>
            <a:pPr marL="0" indent="0" algn="just">
              <a:buNone/>
            </a:pPr>
            <a:r>
              <a:rPr lang="en-US" sz="3200" dirty="0">
                <a:solidFill>
                  <a:srgbClr val="2E2E2E"/>
                </a:solidFill>
                <a:latin typeface="Times New Roman" panose="02020603050405020304" pitchFamily="18" charset="0"/>
                <a:cs typeface="Times New Roman" panose="02020603050405020304" pitchFamily="18" charset="0"/>
              </a:rPr>
              <a:t>      </a:t>
            </a:r>
            <a:r>
              <a:rPr lang="en-US" sz="3200" b="0" i="0" dirty="0">
                <a:solidFill>
                  <a:srgbClr val="2E2E2E"/>
                </a:solidFill>
                <a:effectLst/>
                <a:latin typeface="Times New Roman" panose="02020603050405020304" pitchFamily="18" charset="0"/>
                <a:cs typeface="Times New Roman" panose="02020603050405020304" pitchFamily="18" charset="0"/>
              </a:rPr>
              <a:t> In order for using the green IT infrastructure, IT experts who has well    knowledge about the technology needs to be deployed. Those experts are rare to find, and if found they need to be paid plenty of money. If not appointed, your systems could eventually experience downtimes and other technical issues.</a:t>
            </a:r>
          </a:p>
          <a:p>
            <a:pPr marL="342900" marR="0" lvl="0" indent="-342900" algn="just">
              <a:lnSpc>
                <a:spcPct val="115000"/>
              </a:lnSpc>
              <a:spcBef>
                <a:spcPts val="0"/>
              </a:spcBef>
              <a:spcAft>
                <a:spcPts val="1000"/>
              </a:spcAft>
              <a:buSzPts val="1800"/>
              <a:buFont typeface="Symbol" panose="05050102010706020507" pitchFamily="18" charset="2"/>
              <a:buChar char="·"/>
            </a:pPr>
            <a:endParaRPr lang="en-US" sz="32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5597204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TotalTime>
  <Words>529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Roboto</vt:lpstr>
      <vt:lpstr>Symbol</vt:lpstr>
      <vt:lpstr>Times New Roman</vt:lpstr>
      <vt:lpstr>Trebuchet MS</vt:lpstr>
      <vt:lpstr>Wingdings 3</vt:lpstr>
      <vt:lpstr>Facet</vt:lpstr>
      <vt:lpstr>Green Cloud Computing</vt:lpstr>
      <vt:lpstr>PowerPoint Presentation</vt:lpstr>
      <vt:lpstr>Cloud Computing and Green Computing: </vt:lpstr>
      <vt:lpstr>When it started:</vt:lpstr>
      <vt:lpstr>WHY we use GCC?</vt:lpstr>
      <vt:lpstr>Infrastructure of GCC </vt:lpstr>
      <vt:lpstr>GCC Model</vt:lpstr>
      <vt:lpstr>Benefits of GCC</vt:lpstr>
      <vt:lpstr>Drawbacks of GCC</vt:lpstr>
      <vt:lpstr>Examples of Green Computing .   </vt:lpstr>
      <vt:lpstr>Researches on GCC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Cloud Computing</dc:title>
  <dc:creator>2019-ag-6059 Zuha Qammar</dc:creator>
  <cp:lastModifiedBy>2019-ag-6059 Zuha Qammar</cp:lastModifiedBy>
  <cp:revision>2</cp:revision>
  <dcterms:created xsi:type="dcterms:W3CDTF">2022-05-16T16:47:45Z</dcterms:created>
  <dcterms:modified xsi:type="dcterms:W3CDTF">2022-05-25T06:06:01Z</dcterms:modified>
</cp:coreProperties>
</file>