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9" r:id="rId6"/>
    <p:sldId id="262" r:id="rId7"/>
    <p:sldId id="270" r:id="rId8"/>
    <p:sldId id="263" r:id="rId9"/>
    <p:sldId id="268" r:id="rId10"/>
    <p:sldId id="264" r:id="rId11"/>
    <p:sldId id="267" r:id="rId12"/>
    <p:sldId id="265" r:id="rId13"/>
    <p:sldId id="266"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22"/>
    <a:srgbClr val="344529"/>
    <a:srgbClr val="2B39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etguru.com/services/mobile-development" TargetMode="External"/><Relationship Id="rId2" Type="http://schemas.openxmlformats.org/officeDocument/2006/relationships/hyperlink" Target="https://www.netguru.com/services/cloud-application-develop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Mobile cloud computing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79BE-A86D-F19E-501A-7A200738C07E}"/>
              </a:ext>
            </a:extLst>
          </p:cNvPr>
          <p:cNvSpPr>
            <a:spLocks noGrp="1"/>
          </p:cNvSpPr>
          <p:nvPr>
            <p:ph type="title"/>
          </p:nvPr>
        </p:nvSpPr>
        <p:spPr/>
        <p:txBody>
          <a:bodyPr/>
          <a:lstStyle/>
          <a:p>
            <a:r>
              <a:rPr lang="en-US" dirty="0"/>
              <a:t>Disadvantages </a:t>
            </a:r>
          </a:p>
        </p:txBody>
      </p:sp>
      <p:sp>
        <p:nvSpPr>
          <p:cNvPr id="3" name="Content Placeholder 2">
            <a:extLst>
              <a:ext uri="{FF2B5EF4-FFF2-40B4-BE49-F238E27FC236}">
                <a16:creationId xmlns:a16="http://schemas.microsoft.com/office/drawing/2014/main" id="{1DA61B3C-59FF-3653-F0FC-8859F26A5D19}"/>
              </a:ext>
            </a:extLst>
          </p:cNvPr>
          <p:cNvSpPr>
            <a:spLocks noGrp="1"/>
          </p:cNvSpPr>
          <p:nvPr>
            <p:ph idx="1"/>
          </p:nvPr>
        </p:nvSpPr>
        <p:spPr/>
        <p:txBody>
          <a:bodyPr>
            <a:normAutofit lnSpcReduction="10000"/>
          </a:bodyPr>
          <a:lstStyle/>
          <a:p>
            <a:pPr algn="l">
              <a:buFont typeface="Wingdings" panose="05000000000000000000" pitchFamily="2" charset="2"/>
              <a:buChar char="§"/>
            </a:pPr>
            <a:r>
              <a:rPr lang="en-US" sz="1800" b="1" i="0" dirty="0">
                <a:solidFill>
                  <a:srgbClr val="323232"/>
                </a:solidFill>
                <a:effectLst/>
                <a:latin typeface="Arial" panose="020B0604020202020204" pitchFamily="34" charset="0"/>
                <a:cs typeface="Arial" panose="020B0604020202020204" pitchFamily="34" charset="0"/>
              </a:rPr>
              <a:t> Data Privacy</a:t>
            </a:r>
          </a:p>
          <a:p>
            <a:pPr marL="0" indent="0" algn="l">
              <a:buNone/>
            </a:pPr>
            <a:r>
              <a:rPr lang="en-US" sz="1800" b="0" i="0" dirty="0">
                <a:effectLst/>
                <a:latin typeface="Arial" panose="020B0604020202020204" pitchFamily="34" charset="0"/>
                <a:cs typeface="Arial" panose="020B0604020202020204" pitchFamily="34" charset="0"/>
              </a:rPr>
              <a:t>Most of the times the user has sensitive content on the cloud and during the data flow there can be a breach in the network which can lead to the loss of data. It is extremely important to choose the right service provider who will ensure that your data is safe at all times and in any situation.</a:t>
            </a:r>
          </a:p>
          <a:p>
            <a:pPr algn="l">
              <a:buFont typeface="Wingdings" panose="05000000000000000000" pitchFamily="2" charset="2"/>
              <a:buChar char="§"/>
            </a:pPr>
            <a:r>
              <a:rPr lang="en-US" sz="1800" b="1" i="0" dirty="0">
                <a:effectLst/>
                <a:latin typeface="Arial" panose="020B0604020202020204" pitchFamily="34" charset="0"/>
                <a:cs typeface="Arial" panose="020B0604020202020204" pitchFamily="34" charset="0"/>
              </a:rPr>
              <a:t> Connectivity</a:t>
            </a:r>
          </a:p>
          <a:p>
            <a:pPr marL="0" indent="0" algn="l">
              <a:buNone/>
            </a:pPr>
            <a:r>
              <a:rPr lang="en-US" sz="1800" b="0" i="0" dirty="0">
                <a:effectLst/>
                <a:latin typeface="Arial" panose="020B0604020202020204" pitchFamily="34" charset="0"/>
                <a:cs typeface="Arial" panose="020B0604020202020204" pitchFamily="34" charset="0"/>
              </a:rPr>
              <a:t>When the service which you want to use is completely dependent on the internet connection, it is important to see that the connection is up at all the times so that your cloud connection is not being suffered which might affect the transfer of your data.</a:t>
            </a:r>
          </a:p>
          <a:p>
            <a:pPr algn="l">
              <a:buFont typeface="Wingdings" panose="05000000000000000000" pitchFamily="2" charset="2"/>
              <a:buChar char="§"/>
            </a:pPr>
            <a:r>
              <a:rPr lang="en-US" sz="1800" b="1" dirty="0">
                <a:latin typeface="Arial" panose="020B0604020202020204" pitchFamily="34" charset="0"/>
                <a:cs typeface="Arial" panose="020B0604020202020204" pitchFamily="34" charset="0"/>
              </a:rPr>
              <a:t>Low Bandwidth</a:t>
            </a:r>
          </a:p>
          <a:p>
            <a:pPr marL="0" indent="0" algn="l">
              <a:buNone/>
            </a:pPr>
            <a:r>
              <a:rPr lang="en-US" sz="1800" dirty="0">
                <a:latin typeface="Arial" panose="020B0604020202020204" pitchFamily="34" charset="0"/>
                <a:cs typeface="Arial" panose="020B0604020202020204" pitchFamily="34" charset="0"/>
              </a:rPr>
              <a:t>One of the biggest issues, because the radio resource for wireless networks is much more short than wired networks.</a:t>
            </a:r>
          </a:p>
          <a:p>
            <a:pPr marL="0" indent="0">
              <a:buNone/>
            </a:pPr>
            <a:endParaRPr lang="en-US" i="0" dirty="0">
              <a:solidFill>
                <a:srgbClr val="323232"/>
              </a:solidFill>
              <a:effectLst/>
              <a:latin typeface="museo-sans"/>
            </a:endParaRPr>
          </a:p>
        </p:txBody>
      </p:sp>
    </p:spTree>
    <p:extLst>
      <p:ext uri="{BB962C8B-B14F-4D97-AF65-F5344CB8AC3E}">
        <p14:creationId xmlns:p14="http://schemas.microsoft.com/office/powerpoint/2010/main" val="269551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5B2C14-2F2A-14FD-D004-410B33448EF6}"/>
              </a:ext>
            </a:extLst>
          </p:cNvPr>
          <p:cNvPicPr>
            <a:picLocks noGrp="1" noChangeAspect="1"/>
          </p:cNvPicPr>
          <p:nvPr>
            <p:ph idx="1"/>
          </p:nvPr>
        </p:nvPicPr>
        <p:blipFill rotWithShape="1">
          <a:blip r:embed="rId2"/>
          <a:srcRect l="30018" t="28088" r="30802" b="9964"/>
          <a:stretch/>
        </p:blipFill>
        <p:spPr>
          <a:xfrm>
            <a:off x="1951892" y="504201"/>
            <a:ext cx="8220808" cy="5990033"/>
          </a:xfrm>
        </p:spPr>
      </p:pic>
    </p:spTree>
    <p:extLst>
      <p:ext uri="{BB962C8B-B14F-4D97-AF65-F5344CB8AC3E}">
        <p14:creationId xmlns:p14="http://schemas.microsoft.com/office/powerpoint/2010/main" val="239093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C0DEA8-FFBA-F6C0-4FD6-4FA215CC2D56}"/>
              </a:ext>
            </a:extLst>
          </p:cNvPr>
          <p:cNvPicPr>
            <a:picLocks noGrp="1" noChangeAspect="1"/>
          </p:cNvPicPr>
          <p:nvPr>
            <p:ph idx="1"/>
          </p:nvPr>
        </p:nvPicPr>
        <p:blipFill rotWithShape="1">
          <a:blip r:embed="rId2"/>
          <a:srcRect l="30138" t="28192" r="30829" b="23892"/>
          <a:stretch/>
        </p:blipFill>
        <p:spPr>
          <a:xfrm>
            <a:off x="1776046" y="368097"/>
            <a:ext cx="8672655" cy="5988741"/>
          </a:xfrm>
        </p:spPr>
      </p:pic>
    </p:spTree>
    <p:extLst>
      <p:ext uri="{BB962C8B-B14F-4D97-AF65-F5344CB8AC3E}">
        <p14:creationId xmlns:p14="http://schemas.microsoft.com/office/powerpoint/2010/main" val="427994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F134-E9C6-A20C-7CD9-37210E7AD1FF}"/>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65AA7926-F6E4-44E0-6BF7-A960C00F6EC8}"/>
              </a:ext>
            </a:extLst>
          </p:cNvPr>
          <p:cNvSpPr>
            <a:spLocks noGrp="1"/>
          </p:cNvSpPr>
          <p:nvPr>
            <p:ph idx="1"/>
          </p:nvPr>
        </p:nvSpPr>
        <p:spPr/>
        <p:txBody>
          <a:bodyPr>
            <a:normAutofit/>
          </a:bodyPr>
          <a:lstStyle/>
          <a:p>
            <a:r>
              <a:rPr lang="en-US" sz="2000" b="0" i="0" dirty="0">
                <a:solidFill>
                  <a:srgbClr val="202122"/>
                </a:solidFill>
                <a:effectLst/>
                <a:latin typeface="Arial" panose="020B0604020202020204" pitchFamily="34" charset="0"/>
              </a:rPr>
              <a:t>Mobile Cloud Networking (MCN) was an EU FP7 Large-scale Integrating Project (IP, 15m Euro) funded by the European Commission. The MCN project was launched in November 2012 for the period of 36 month. The project was coordinated by SAP Research and the ICCLab at the Zurich University of Applied Science. In total 19 top-tier partners from industry and academia established the very first vision of Mobile Cloud Computing.</a:t>
            </a:r>
            <a:endParaRPr lang="en-US" sz="2000" dirty="0"/>
          </a:p>
        </p:txBody>
      </p:sp>
    </p:spTree>
    <p:extLst>
      <p:ext uri="{BB962C8B-B14F-4D97-AF65-F5344CB8AC3E}">
        <p14:creationId xmlns:p14="http://schemas.microsoft.com/office/powerpoint/2010/main" val="407187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237A-C69B-7AC2-ADD7-6B1349DCEED8}"/>
              </a:ext>
            </a:extLst>
          </p:cNvPr>
          <p:cNvSpPr>
            <a:spLocks noGrp="1"/>
          </p:cNvSpPr>
          <p:nvPr>
            <p:ph type="title"/>
          </p:nvPr>
        </p:nvSpPr>
        <p:spPr/>
        <p:txBody>
          <a:bodyPr/>
          <a:lstStyle/>
          <a:p>
            <a:r>
              <a:rPr lang="en-US" dirty="0"/>
              <a:t>What is Mobile Cloud Computing?</a:t>
            </a:r>
          </a:p>
        </p:txBody>
      </p:sp>
      <p:sp>
        <p:nvSpPr>
          <p:cNvPr id="3" name="Content Placeholder 2">
            <a:extLst>
              <a:ext uri="{FF2B5EF4-FFF2-40B4-BE49-F238E27FC236}">
                <a16:creationId xmlns:a16="http://schemas.microsoft.com/office/drawing/2014/main" id="{427AE6AE-BC43-39C9-65EF-D820E24FBD49}"/>
              </a:ext>
            </a:extLst>
          </p:cNvPr>
          <p:cNvSpPr>
            <a:spLocks noGrp="1"/>
          </p:cNvSpPr>
          <p:nvPr>
            <p:ph idx="1"/>
          </p:nvPr>
        </p:nvSpPr>
        <p:spPr/>
        <p:txBody>
          <a:bodyPr>
            <a:normAutofit/>
          </a:bodyPr>
          <a:lstStyle/>
          <a:p>
            <a:r>
              <a:rPr lang="en-US" sz="1800" b="0" i="0" dirty="0">
                <a:effectLst/>
                <a:latin typeface="Arial" panose="020B0604020202020204" pitchFamily="34" charset="0"/>
                <a:cs typeface="Arial" panose="020B0604020202020204" pitchFamily="34" charset="0"/>
              </a:rPr>
              <a:t>Mobile cloud computing uses </a:t>
            </a:r>
            <a:r>
              <a:rPr lang="en-US" sz="1800" b="0" i="0"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cloud computing to deliver applications to mobiles</a:t>
            </a:r>
            <a:r>
              <a:rPr lang="en-US" sz="1800" b="0" i="0" dirty="0">
                <a:effectLst/>
                <a:latin typeface="Arial" panose="020B0604020202020204" pitchFamily="34" charset="0"/>
                <a:cs typeface="Arial" panose="020B0604020202020204" pitchFamily="34" charset="0"/>
              </a:rPr>
              <a:t>. The mobile cloud refers to </a:t>
            </a:r>
            <a:r>
              <a:rPr lang="en-US" sz="1800" b="1" i="0" dirty="0">
                <a:effectLst/>
                <a:latin typeface="Arial" panose="020B0604020202020204" pitchFamily="34" charset="0"/>
                <a:cs typeface="Arial" panose="020B0604020202020204" pitchFamily="34" charset="0"/>
              </a:rPr>
              <a:t>cloud-based data and the applications and services</a:t>
            </a:r>
            <a:r>
              <a:rPr lang="en-US" sz="1800" b="0" i="0" dirty="0">
                <a:effectLst/>
                <a:latin typeface="Arial" panose="020B0604020202020204" pitchFamily="34" charset="0"/>
                <a:cs typeface="Arial" panose="020B0604020202020204" pitchFamily="34" charset="0"/>
              </a:rPr>
              <a:t> designed for mobile devices. It combines </a:t>
            </a:r>
            <a:r>
              <a:rPr lang="en-US" sz="1800" b="0" i="0"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mobile application development</a:t>
            </a:r>
            <a:r>
              <a:rPr lang="en-US" sz="1800" b="0" i="0" dirty="0">
                <a:effectLst/>
                <a:latin typeface="Arial" panose="020B0604020202020204" pitchFamily="34" charset="0"/>
                <a:cs typeface="Arial" panose="020B0604020202020204" pitchFamily="34" charset="0"/>
              </a:rPr>
              <a:t> with cloud-based services, making the delivery of cloud services and apps to mobile users possible. Cloud-based mobile apps need an internet connection to function.</a:t>
            </a:r>
          </a:p>
          <a:p>
            <a:r>
              <a:rPr lang="en-US" sz="1800" dirty="0">
                <a:latin typeface="Arial" panose="020B0604020202020204" pitchFamily="34" charset="0"/>
                <a:cs typeface="Arial" panose="020B0604020202020204" pitchFamily="34" charset="0"/>
              </a:rPr>
              <a:t>In mobile cloud computing, the data storage and data processing are moved from mobile device to powerful and centralized computing platforms located in clouds.</a:t>
            </a:r>
          </a:p>
          <a:p>
            <a:r>
              <a:rPr lang="en-US" sz="1800" dirty="0">
                <a:latin typeface="Arial" panose="020B0604020202020204" pitchFamily="34" charset="0"/>
                <a:cs typeface="Arial" panose="020B0604020202020204" pitchFamily="34" charset="0"/>
              </a:rPr>
              <a:t>These centralized applications are then accessed over the wireless connection based on thin native client or web browser on mobile phones.</a:t>
            </a:r>
          </a:p>
        </p:txBody>
      </p:sp>
    </p:spTree>
    <p:extLst>
      <p:ext uri="{BB962C8B-B14F-4D97-AF65-F5344CB8AC3E}">
        <p14:creationId xmlns:p14="http://schemas.microsoft.com/office/powerpoint/2010/main" val="263150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0EF1-8135-0530-B085-AF81F6464561}"/>
              </a:ext>
            </a:extLst>
          </p:cNvPr>
          <p:cNvSpPr>
            <a:spLocks noGrp="1"/>
          </p:cNvSpPr>
          <p:nvPr>
            <p:ph type="title"/>
          </p:nvPr>
        </p:nvSpPr>
        <p:spPr/>
        <p:txBody>
          <a:bodyPr/>
          <a:lstStyle/>
          <a:p>
            <a:r>
              <a:rPr lang="en-US" dirty="0"/>
              <a:t>Architecture of MCC</a:t>
            </a:r>
          </a:p>
        </p:txBody>
      </p:sp>
      <p:pic>
        <p:nvPicPr>
          <p:cNvPr id="9" name="Content Placeholder 8">
            <a:extLst>
              <a:ext uri="{FF2B5EF4-FFF2-40B4-BE49-F238E27FC236}">
                <a16:creationId xmlns:a16="http://schemas.microsoft.com/office/drawing/2014/main" id="{83E5F00C-1A80-D62B-A6C0-3B50E534DACF}"/>
              </a:ext>
            </a:extLst>
          </p:cNvPr>
          <p:cNvPicPr>
            <a:picLocks noGrp="1" noChangeAspect="1"/>
          </p:cNvPicPr>
          <p:nvPr>
            <p:ph idx="1"/>
          </p:nvPr>
        </p:nvPicPr>
        <p:blipFill rotWithShape="1">
          <a:blip r:embed="rId2"/>
          <a:srcRect l="31586" t="34432" r="31415" b="14637"/>
          <a:stretch/>
        </p:blipFill>
        <p:spPr>
          <a:xfrm>
            <a:off x="1485900" y="1727017"/>
            <a:ext cx="8809892" cy="4486427"/>
          </a:xfrm>
        </p:spPr>
      </p:pic>
    </p:spTree>
    <p:extLst>
      <p:ext uri="{BB962C8B-B14F-4D97-AF65-F5344CB8AC3E}">
        <p14:creationId xmlns:p14="http://schemas.microsoft.com/office/powerpoint/2010/main" val="231982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A644-F934-E626-6B71-50191EBF2E27}"/>
              </a:ext>
            </a:extLst>
          </p:cNvPr>
          <p:cNvSpPr>
            <a:spLocks noGrp="1"/>
          </p:cNvSpPr>
          <p:nvPr>
            <p:ph type="title"/>
          </p:nvPr>
        </p:nvSpPr>
        <p:spPr/>
        <p:txBody>
          <a:bodyPr>
            <a:normAutofit fontScale="90000"/>
          </a:bodyPr>
          <a:lstStyle/>
          <a:p>
            <a:r>
              <a:rPr lang="en-US" i="0" dirty="0">
                <a:effectLst/>
              </a:rPr>
              <a:t>What’s the difference between cloud computing and mobile computing?</a:t>
            </a:r>
            <a:br>
              <a:rPr lang="en-US" i="0" dirty="0">
                <a:effectLst/>
              </a:rPr>
            </a:br>
            <a:endParaRPr lang="en-US" dirty="0"/>
          </a:p>
        </p:txBody>
      </p:sp>
      <p:sp>
        <p:nvSpPr>
          <p:cNvPr id="3" name="Content Placeholder 2">
            <a:extLst>
              <a:ext uri="{FF2B5EF4-FFF2-40B4-BE49-F238E27FC236}">
                <a16:creationId xmlns:a16="http://schemas.microsoft.com/office/drawing/2014/main" id="{077362C4-053C-182B-66B0-486FF110421C}"/>
              </a:ext>
            </a:extLst>
          </p:cNvPr>
          <p:cNvSpPr>
            <a:spLocks noGrp="1"/>
          </p:cNvSpPr>
          <p:nvPr>
            <p:ph idx="1"/>
          </p:nvPr>
        </p:nvSpPr>
        <p:spPr/>
        <p:txBody>
          <a:bodyPr>
            <a:normAutofit/>
          </a:bodyPr>
          <a:lstStyle/>
          <a:p>
            <a:r>
              <a:rPr lang="en-US" sz="1800" b="0" i="0" dirty="0">
                <a:effectLst/>
                <a:latin typeface="Arial" panose="020B0604020202020204" pitchFamily="34" charset="0"/>
                <a:cs typeface="Arial" panose="020B0604020202020204" pitchFamily="34" charset="0"/>
              </a:rPr>
              <a:t>Cloud computing is </a:t>
            </a:r>
            <a:r>
              <a:rPr lang="en-US" sz="1800" b="1" i="0" dirty="0">
                <a:effectLst/>
                <a:latin typeface="Arial" panose="020B0604020202020204" pitchFamily="34" charset="0"/>
                <a:cs typeface="Arial" panose="020B0604020202020204" pitchFamily="34" charset="0"/>
              </a:rPr>
              <a:t>the delivery of computing services over the internet</a:t>
            </a:r>
            <a:r>
              <a:rPr lang="en-US" sz="1800" b="0" i="0" dirty="0">
                <a:effectLst/>
                <a:latin typeface="Arial" panose="020B0604020202020204" pitchFamily="34" charset="0"/>
                <a:cs typeface="Arial" panose="020B0604020202020204" pitchFamily="34" charset="0"/>
              </a:rPr>
              <a:t>. That includes storage, databases, software, and analytics. It’s a pay-as-you-go service that’s cost-effective and scalable.</a:t>
            </a:r>
          </a:p>
          <a:p>
            <a:r>
              <a:rPr lang="en-US" sz="1800" b="0" i="0" dirty="0">
                <a:effectLst/>
                <a:latin typeface="Arial" panose="020B0604020202020204" pitchFamily="34" charset="0"/>
                <a:cs typeface="Arial" panose="020B0604020202020204" pitchFamily="34" charset="0"/>
              </a:rPr>
              <a:t>Mobile computing </a:t>
            </a:r>
            <a:r>
              <a:rPr lang="en-US" sz="1800" b="1" i="0" dirty="0">
                <a:effectLst/>
                <a:latin typeface="Arial" panose="020B0604020202020204" pitchFamily="34" charset="0"/>
                <a:cs typeface="Arial" panose="020B0604020202020204" pitchFamily="34" charset="0"/>
              </a:rPr>
              <a:t>allows you to access data and information wherever you are</a:t>
            </a:r>
            <a:r>
              <a:rPr lang="en-US" sz="1800" b="0" i="0" dirty="0">
                <a:effectLst/>
                <a:latin typeface="Arial" panose="020B0604020202020204" pitchFamily="34" charset="0"/>
                <a:cs typeface="Arial" panose="020B0604020202020204" pitchFamily="34" charset="0"/>
              </a:rPr>
              <a:t>. Mobile computing transports data, voice, and video over a network using a mobile device</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269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2D34-3663-4183-2958-221CFF31E929}"/>
              </a:ext>
            </a:extLst>
          </p:cNvPr>
          <p:cNvSpPr>
            <a:spLocks noGrp="1"/>
          </p:cNvSpPr>
          <p:nvPr>
            <p:ph type="title"/>
          </p:nvPr>
        </p:nvSpPr>
        <p:spPr/>
        <p:txBody>
          <a:bodyPr/>
          <a:lstStyle/>
          <a:p>
            <a:r>
              <a:rPr lang="en-US" b="0" i="0" dirty="0">
                <a:solidFill>
                  <a:srgbClr val="444444"/>
                </a:solidFill>
                <a:effectLst/>
              </a:rPr>
              <a:t>Why Choosing MCC?</a:t>
            </a:r>
            <a:br>
              <a:rPr lang="en-US" b="0" i="0" dirty="0">
                <a:solidFill>
                  <a:srgbClr val="444444"/>
                </a:solidFill>
                <a:effectLst/>
              </a:rPr>
            </a:br>
            <a:endParaRPr lang="en-US" dirty="0"/>
          </a:p>
        </p:txBody>
      </p:sp>
      <p:sp>
        <p:nvSpPr>
          <p:cNvPr id="3" name="Content Placeholder 2">
            <a:extLst>
              <a:ext uri="{FF2B5EF4-FFF2-40B4-BE49-F238E27FC236}">
                <a16:creationId xmlns:a16="http://schemas.microsoft.com/office/drawing/2014/main" id="{03C76193-E103-AFA8-ABAF-6D0D55DE2862}"/>
              </a:ext>
            </a:extLst>
          </p:cNvPr>
          <p:cNvSpPr>
            <a:spLocks noGrp="1"/>
          </p:cNvSpPr>
          <p:nvPr>
            <p:ph idx="1"/>
          </p:nvPr>
        </p:nvSpPr>
        <p:spPr>
          <a:xfrm>
            <a:off x="1066800" y="1617785"/>
            <a:ext cx="10058400" cy="4334959"/>
          </a:xfrm>
        </p:spPr>
        <p:txBody>
          <a:bodyPr>
            <a:normAutofit fontScale="92500" lnSpcReduction="10000"/>
          </a:bodyPr>
          <a:lstStyle/>
          <a:p>
            <a:pPr fontAlgn="base">
              <a:buFont typeface="Wingdings" panose="05000000000000000000" pitchFamily="2" charset="2"/>
              <a:buChar char="§"/>
            </a:pPr>
            <a:r>
              <a:rPr lang="en-US" sz="1600" b="1" i="0" dirty="0">
                <a:solidFill>
                  <a:srgbClr val="444444"/>
                </a:solidFill>
                <a:effectLst/>
                <a:latin typeface="Arial" panose="020B0604020202020204" pitchFamily="34" charset="0"/>
                <a:cs typeface="Arial" panose="020B0604020202020204" pitchFamily="34" charset="0"/>
              </a:rPr>
              <a:t> </a:t>
            </a:r>
            <a:r>
              <a:rPr lang="en-US" sz="1600" b="1" i="0" dirty="0">
                <a:effectLst/>
                <a:latin typeface="Arial" panose="020B0604020202020204" pitchFamily="34" charset="0"/>
                <a:cs typeface="Arial" panose="020B0604020202020204" pitchFamily="34" charset="0"/>
              </a:rPr>
              <a:t>Rapid Development</a:t>
            </a:r>
          </a:p>
          <a:p>
            <a:pPr marL="0" indent="0" algn="l" fontAlgn="base">
              <a:buNone/>
            </a:pPr>
            <a:r>
              <a:rPr lang="en-US" sz="1600" b="0" i="0" dirty="0">
                <a:effectLst/>
                <a:latin typeface="Arial" panose="020B0604020202020204" pitchFamily="34" charset="0"/>
                <a:cs typeface="Arial" panose="020B0604020202020204" pitchFamily="34" charset="0"/>
              </a:rPr>
              <a:t>Cloud companies are developing mobile applications which are helping customers on daily basis. These applications come up with upgrades which continuously improve the performance of the applications.</a:t>
            </a:r>
          </a:p>
          <a:p>
            <a:pPr marL="0" indent="0" algn="l" fontAlgn="base">
              <a:buNone/>
            </a:pPr>
            <a:r>
              <a:rPr lang="en-US" sz="1600" b="0" i="0" dirty="0">
                <a:effectLst/>
                <a:latin typeface="Arial" panose="020B0604020202020204" pitchFamily="34" charset="0"/>
                <a:cs typeface="Arial" panose="020B0604020202020204" pitchFamily="34" charset="0"/>
              </a:rPr>
              <a:t>As companies are improving their applications regularly this leads to the fact that there is a rapid development in mobile Cloud Computing.</a:t>
            </a:r>
          </a:p>
          <a:p>
            <a:pPr fontAlgn="base">
              <a:buFont typeface="Wingdings" panose="05000000000000000000" pitchFamily="2" charset="2"/>
              <a:buChar char="§"/>
            </a:pPr>
            <a:r>
              <a:rPr lang="en-US" sz="1600" b="1" i="0" dirty="0">
                <a:effectLst/>
                <a:latin typeface="Arial" panose="020B0604020202020204" pitchFamily="34" charset="0"/>
                <a:cs typeface="Arial" panose="020B0604020202020204" pitchFamily="34" charset="0"/>
              </a:rPr>
              <a:t> Flexible</a:t>
            </a:r>
          </a:p>
          <a:p>
            <a:pPr marL="0" indent="0" algn="l" fontAlgn="base">
              <a:buNone/>
            </a:pPr>
            <a:r>
              <a:rPr lang="en-US" sz="1600" b="0" i="0" dirty="0">
                <a:effectLst/>
                <a:latin typeface="Arial" panose="020B0604020202020204" pitchFamily="34" charset="0"/>
                <a:cs typeface="Arial" panose="020B0604020202020204" pitchFamily="34" charset="0"/>
              </a:rPr>
              <a:t>The applications built are of greater reach and flexible. There are a variety of development approaches and devices which supported by mobile Cloud Computing. In MCC, the customer can select the services which require for their business which makes it more flexible.</a:t>
            </a:r>
          </a:p>
          <a:p>
            <a:pPr algn="l" fontAlgn="base">
              <a:buFont typeface="Wingdings" panose="05000000000000000000" pitchFamily="2" charset="2"/>
              <a:buChar char="§"/>
            </a:pPr>
            <a:r>
              <a:rPr lang="en-US" sz="1600" b="0" i="0" dirty="0">
                <a:effectLst/>
                <a:latin typeface="Arial" panose="020B0604020202020204" pitchFamily="34" charset="0"/>
                <a:cs typeface="Arial" panose="020B0604020202020204" pitchFamily="34" charset="0"/>
              </a:rPr>
              <a:t> </a:t>
            </a:r>
            <a:r>
              <a:rPr lang="en-US" sz="1600" b="1" i="0" dirty="0">
                <a:effectLst/>
                <a:latin typeface="Arial" panose="020B0604020202020204" pitchFamily="34" charset="0"/>
                <a:cs typeface="Arial" panose="020B0604020202020204" pitchFamily="34" charset="0"/>
              </a:rPr>
              <a:t>Secure</a:t>
            </a:r>
          </a:p>
          <a:p>
            <a:pPr marL="0" indent="0" algn="l" fontAlgn="base">
              <a:buNone/>
            </a:pPr>
            <a:r>
              <a:rPr lang="en-US" sz="1600" b="0" i="0" dirty="0">
                <a:effectLst/>
                <a:latin typeface="Arial" panose="020B0604020202020204" pitchFamily="34" charset="0"/>
                <a:cs typeface="Arial" panose="020B0604020202020204" pitchFamily="34" charset="0"/>
              </a:rPr>
              <a:t>Mobile Cloud Computing is reliable and backs up all the data in the cloud and keeps it secure. That backed up can retrieve anytime in a secure manner.</a:t>
            </a:r>
          </a:p>
          <a:p>
            <a:pPr marL="0" indent="0" algn="l" fontAlgn="base">
              <a:buNone/>
            </a:pPr>
            <a:r>
              <a:rPr lang="en-US" sz="1600" b="0" i="0" dirty="0">
                <a:effectLst/>
                <a:latin typeface="Arial" panose="020B0604020202020204" pitchFamily="34" charset="0"/>
                <a:cs typeface="Arial" panose="020B0604020202020204" pitchFamily="34" charset="0"/>
              </a:rPr>
              <a:t>These applications protect by a password so that if the mobile is lost or stolen the cloud does not face any risk. From one phone to another the process is very easy and no data is lost.</a:t>
            </a:r>
          </a:p>
          <a:p>
            <a:endParaRPr lang="en-US" dirty="0"/>
          </a:p>
        </p:txBody>
      </p:sp>
    </p:spTree>
    <p:extLst>
      <p:ext uri="{BB962C8B-B14F-4D97-AF65-F5344CB8AC3E}">
        <p14:creationId xmlns:p14="http://schemas.microsoft.com/office/powerpoint/2010/main" val="234537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99FF-A186-3E34-443F-E1D3AA21C413}"/>
              </a:ext>
            </a:extLst>
          </p:cNvPr>
          <p:cNvSpPr>
            <a:spLocks noGrp="1"/>
          </p:cNvSpPr>
          <p:nvPr>
            <p:ph type="title"/>
          </p:nvPr>
        </p:nvSpPr>
        <p:spPr/>
        <p:txBody>
          <a:bodyPr>
            <a:normAutofit fontScale="90000"/>
          </a:bodyPr>
          <a:lstStyle/>
          <a:p>
            <a:r>
              <a:rPr lang="en-US" i="0" dirty="0">
                <a:solidFill>
                  <a:schemeClr val="tx1"/>
                </a:solidFill>
                <a:effectLst/>
              </a:rPr>
              <a:t>Factors Fostering Adoption Of Mobile Cloud Computing</a:t>
            </a:r>
            <a:br>
              <a:rPr lang="en-US" b="1" i="0" dirty="0">
                <a:solidFill>
                  <a:srgbClr val="FFFFFF"/>
                </a:solidFill>
                <a:effectLst/>
                <a:latin typeface="urw-din"/>
              </a:rPr>
            </a:br>
            <a:endParaRPr lang="en-US" dirty="0"/>
          </a:p>
        </p:txBody>
      </p:sp>
      <p:sp>
        <p:nvSpPr>
          <p:cNvPr id="3" name="Content Placeholder 2">
            <a:extLst>
              <a:ext uri="{FF2B5EF4-FFF2-40B4-BE49-F238E27FC236}">
                <a16:creationId xmlns:a16="http://schemas.microsoft.com/office/drawing/2014/main" id="{D3FBB7C3-2C99-72A8-66B5-0B4A013B26E5}"/>
              </a:ext>
            </a:extLst>
          </p:cNvPr>
          <p:cNvSpPr>
            <a:spLocks noGrp="1"/>
          </p:cNvSpPr>
          <p:nvPr>
            <p:ph idx="1"/>
          </p:nvPr>
        </p:nvSpPr>
        <p:spPr>
          <a:xfrm>
            <a:off x="1066800" y="1855177"/>
            <a:ext cx="10058400" cy="4360229"/>
          </a:xfrm>
        </p:spPr>
        <p:txBody>
          <a:bodyPr/>
          <a:lstStyle/>
          <a:p>
            <a:pPr algn="just" fontAlgn="base">
              <a:buFont typeface="+mj-lt"/>
              <a:buAutoNum type="arabicPeriod"/>
            </a:pPr>
            <a:r>
              <a:rPr lang="en-US" sz="1600" b="1" i="0" dirty="0">
                <a:effectLst/>
                <a:latin typeface="Arial" panose="020B0604020202020204" pitchFamily="34" charset="0"/>
                <a:cs typeface="Arial" panose="020B0604020202020204" pitchFamily="34" charset="0"/>
              </a:rPr>
              <a:t>Trends and demands: </a:t>
            </a:r>
            <a:r>
              <a:rPr lang="en-US" sz="1600" b="0" i="0" dirty="0">
                <a:effectLst/>
                <a:latin typeface="Arial" panose="020B0604020202020204" pitchFamily="34" charset="0"/>
                <a:cs typeface="Arial" panose="020B0604020202020204" pitchFamily="34" charset="0"/>
              </a:rPr>
              <a:t>Customers expect convenience in using companies’ websites or applications from anywhere and at any time. Mobile Cloud computing is meant for this purpose. Users always want to access business applications from anywhere, so that they can increase their productivity, even when they are on the commute.</a:t>
            </a:r>
          </a:p>
          <a:p>
            <a:pPr algn="just" fontAlgn="base">
              <a:buFont typeface="+mj-lt"/>
              <a:buAutoNum type="arabicPeriod"/>
            </a:pPr>
            <a:r>
              <a:rPr lang="en-US" sz="1600" b="1" i="0" dirty="0">
                <a:effectLst/>
                <a:latin typeface="Arial" panose="020B0604020202020204" pitchFamily="34" charset="0"/>
                <a:cs typeface="Arial" panose="020B0604020202020204" pitchFamily="34" charset="0"/>
              </a:rPr>
              <a:t> Improved and increased broadband coverage:</a:t>
            </a:r>
            <a:r>
              <a:rPr lang="en-US" sz="1600" b="0" i="0" dirty="0">
                <a:effectLst/>
                <a:latin typeface="Arial" panose="020B0604020202020204" pitchFamily="34" charset="0"/>
                <a:cs typeface="Arial" panose="020B0604020202020204" pitchFamily="34" charset="0"/>
              </a:rPr>
              <a:t> 3G and 4G along with Wi-Fi, femtocells, are providing better connectivity for mobile devices cloud computing.</a:t>
            </a:r>
          </a:p>
          <a:p>
            <a:pPr algn="just" fontAlgn="base">
              <a:buFont typeface="+mj-lt"/>
              <a:buAutoNum type="arabicPeriod"/>
            </a:pPr>
            <a:r>
              <a:rPr lang="en-US" sz="1600" b="1" i="0" dirty="0">
                <a:effectLst/>
                <a:latin typeface="Arial" panose="020B0604020202020204" pitchFamily="34" charset="0"/>
                <a:cs typeface="Arial" panose="020B0604020202020204" pitchFamily="34" charset="0"/>
              </a:rPr>
              <a:t> Enabling technologies:</a:t>
            </a:r>
            <a:r>
              <a:rPr lang="en-US" sz="1600" b="0" i="0" dirty="0">
                <a:effectLst/>
                <a:latin typeface="Arial" panose="020B0604020202020204" pitchFamily="34" charset="0"/>
                <a:cs typeface="Arial" panose="020B0604020202020204" pitchFamily="34" charset="0"/>
              </a:rPr>
              <a:t> HTML5, CSS3, a hypervisor for mobile devices, cloudlets and Web 4.0 are enabling technologies that will drive adoption of mobile cloud computing.</a:t>
            </a:r>
          </a:p>
          <a:p>
            <a:endParaRPr lang="en-US" dirty="0"/>
          </a:p>
        </p:txBody>
      </p:sp>
    </p:spTree>
    <p:extLst>
      <p:ext uri="{BB962C8B-B14F-4D97-AF65-F5344CB8AC3E}">
        <p14:creationId xmlns:p14="http://schemas.microsoft.com/office/powerpoint/2010/main" val="255005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598A-7826-BFFD-66D7-3A2CAB445C76}"/>
              </a:ext>
            </a:extLst>
          </p:cNvPr>
          <p:cNvSpPr>
            <a:spLocks noGrp="1"/>
          </p:cNvSpPr>
          <p:nvPr>
            <p:ph type="title"/>
          </p:nvPr>
        </p:nvSpPr>
        <p:spPr/>
        <p:txBody>
          <a:bodyPr>
            <a:normAutofit fontScale="90000"/>
          </a:bodyPr>
          <a:lstStyle/>
          <a:p>
            <a:r>
              <a:rPr lang="en-US" b="0" i="0" dirty="0">
                <a:solidFill>
                  <a:schemeClr val="tx1"/>
                </a:solidFill>
                <a:effectLst/>
              </a:rPr>
              <a:t>Applications And Examples of Mobile Cloud Computing.</a:t>
            </a:r>
            <a:br>
              <a:rPr lang="en-US" b="0" i="0" dirty="0">
                <a:solidFill>
                  <a:schemeClr val="tx1"/>
                </a:solidFill>
                <a:effectLst/>
              </a:rPr>
            </a:br>
            <a:endParaRPr lang="en-US" dirty="0">
              <a:solidFill>
                <a:schemeClr val="tx1"/>
              </a:solidFill>
            </a:endParaRPr>
          </a:p>
        </p:txBody>
      </p:sp>
      <p:sp>
        <p:nvSpPr>
          <p:cNvPr id="3" name="Content Placeholder 2">
            <a:extLst>
              <a:ext uri="{FF2B5EF4-FFF2-40B4-BE49-F238E27FC236}">
                <a16:creationId xmlns:a16="http://schemas.microsoft.com/office/drawing/2014/main" id="{1857F210-2527-25ED-EE69-C2DD61F139E6}"/>
              </a:ext>
            </a:extLst>
          </p:cNvPr>
          <p:cNvSpPr>
            <a:spLocks noGrp="1"/>
          </p:cNvSpPr>
          <p:nvPr>
            <p:ph idx="1"/>
          </p:nvPr>
        </p:nvSpPr>
        <p:spPr/>
        <p:txBody>
          <a:bodyPr/>
          <a:lstStyle/>
          <a:p>
            <a:pPr algn="l" fontAlgn="base"/>
            <a:r>
              <a:rPr lang="en-US" b="1" i="0" dirty="0">
                <a:effectLst/>
                <a:latin typeface="Arial" panose="020B0604020202020204" pitchFamily="34" charset="0"/>
                <a:cs typeface="Arial" panose="020B0604020202020204" pitchFamily="34" charset="0"/>
              </a:rPr>
              <a:t>Email</a:t>
            </a:r>
            <a:r>
              <a:rPr lang="en-US" b="0" i="0" dirty="0">
                <a:effectLst/>
                <a:latin typeface="Arial" panose="020B0604020202020204" pitchFamily="34" charset="0"/>
                <a:cs typeface="Arial" panose="020B0604020202020204" pitchFamily="34" charset="0"/>
              </a:rPr>
              <a:t>: Gmail, Outlook, and Yahoo Mail are numerous examples of mobile email. When you check your emails through your smartphone, you’re using mobile cloud computing technology.</a:t>
            </a:r>
          </a:p>
          <a:p>
            <a:pPr algn="l" fontAlgn="base"/>
            <a:r>
              <a:rPr lang="en-US" b="1" i="0" dirty="0">
                <a:effectLst/>
                <a:latin typeface="Arial" panose="020B0604020202020204" pitchFamily="34" charset="0"/>
                <a:cs typeface="Arial" panose="020B0604020202020204" pitchFamily="34" charset="0"/>
              </a:rPr>
              <a:t>Social Media</a:t>
            </a:r>
            <a:r>
              <a:rPr lang="en-US" b="0" i="0" dirty="0">
                <a:effectLst/>
                <a:latin typeface="Arial" panose="020B0604020202020204" pitchFamily="34" charset="0"/>
                <a:cs typeface="Arial" panose="020B0604020202020204" pitchFamily="34" charset="0"/>
              </a:rPr>
              <a:t>: It enables quick sharing of real-time data on social media platforms like Twitter, Instagram, and Facebook. For example, a video recorded on a mobile device can be saved and shared with another mobile user.</a:t>
            </a:r>
          </a:p>
          <a:p>
            <a:pPr algn="l" fontAlgn="base"/>
            <a:r>
              <a:rPr lang="en-US" b="1" i="0" dirty="0">
                <a:effectLst/>
                <a:latin typeface="Arial" panose="020B0604020202020204" pitchFamily="34" charset="0"/>
                <a:cs typeface="Arial" panose="020B0604020202020204" pitchFamily="34" charset="0"/>
              </a:rPr>
              <a:t>Finance and Commerce:</a:t>
            </a:r>
            <a:r>
              <a:rPr lang="en-US" b="0" i="0" dirty="0">
                <a:effectLst/>
                <a:latin typeface="Arial" panose="020B0604020202020204" pitchFamily="34" charset="0"/>
                <a:cs typeface="Arial" panose="020B0604020202020204" pitchFamily="34" charset="0"/>
              </a:rPr>
              <a:t> Using  phone or tablet to track account balance, making a purchase on ecommerce platforms such as Amazon, Shopify, etc., is an example of mobile cloud computing.</a:t>
            </a:r>
          </a:p>
          <a:p>
            <a:pPr algn="l" fontAlgn="base"/>
            <a:r>
              <a:rPr lang="en-US" b="1" i="0" dirty="0">
                <a:effectLst/>
                <a:latin typeface="Arial" panose="020B0604020202020204" pitchFamily="34" charset="0"/>
                <a:cs typeface="Arial" panose="020B0604020202020204" pitchFamily="34" charset="0"/>
              </a:rPr>
              <a:t>Healthcare</a:t>
            </a:r>
            <a:r>
              <a:rPr lang="en-US" b="0" i="0" dirty="0">
                <a:effectLst/>
                <a:latin typeface="Arial" panose="020B0604020202020204" pitchFamily="34" charset="0"/>
                <a:cs typeface="Arial" panose="020B0604020202020204" pitchFamily="34" charset="0"/>
              </a:rPr>
              <a:t>: With cloud computing, accessing patient records through a mobile device is simple. Mobile healthcare also permits massive amounts of instantaneous data stored in the cloud, accessible via a mobile device. It enables convenience by allowing access to patient records when needed.</a:t>
            </a:r>
          </a:p>
          <a:p>
            <a:r>
              <a:rPr lang="en-US" b="1" dirty="0">
                <a:latin typeface="Arial" panose="020B0604020202020204" pitchFamily="34" charset="0"/>
                <a:cs typeface="Arial" panose="020B0604020202020204" pitchFamily="34" charset="0"/>
              </a:rPr>
              <a:t>Mobile gaming: </a:t>
            </a:r>
            <a:r>
              <a:rPr lang="en-US" dirty="0">
                <a:latin typeface="Arial" panose="020B0604020202020204" pitchFamily="34" charset="0"/>
                <a:cs typeface="Arial" panose="020B0604020202020204" pitchFamily="34" charset="0"/>
              </a:rPr>
              <a:t>With MCC, we can offload the game engine on the mobile cloud which requires large amount of computing. This will help in saving energy and will increase game playing time.</a:t>
            </a:r>
          </a:p>
          <a:p>
            <a:r>
              <a:rPr lang="en-US" b="1" dirty="0">
                <a:latin typeface="Arial" panose="020B0604020202020204" pitchFamily="34" charset="0"/>
                <a:cs typeface="Arial" panose="020B0604020202020204" pitchFamily="34" charset="0"/>
              </a:rPr>
              <a:t>Key-word based , voice based , tag-based searching</a:t>
            </a:r>
          </a:p>
          <a:p>
            <a:endParaRPr lang="en-US" b="1" dirty="0">
              <a:solidFill>
                <a:srgbClr val="202051"/>
              </a:solidFill>
              <a:latin typeface="inherit"/>
            </a:endParaRPr>
          </a:p>
          <a:p>
            <a:endParaRPr lang="en-US" b="1" dirty="0">
              <a:solidFill>
                <a:srgbClr val="202051"/>
              </a:solidFill>
              <a:latin typeface="inherit"/>
            </a:endParaRPr>
          </a:p>
        </p:txBody>
      </p:sp>
    </p:spTree>
    <p:extLst>
      <p:ext uri="{BB962C8B-B14F-4D97-AF65-F5344CB8AC3E}">
        <p14:creationId xmlns:p14="http://schemas.microsoft.com/office/powerpoint/2010/main" val="418549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D5FE-BC25-9039-DEE6-101A700BBD47}"/>
              </a:ext>
            </a:extLst>
          </p:cNvPr>
          <p:cNvSpPr>
            <a:spLocks noGrp="1"/>
          </p:cNvSpPr>
          <p:nvPr>
            <p:ph type="title"/>
          </p:nvPr>
        </p:nvSpPr>
        <p:spPr>
          <a:xfrm>
            <a:off x="1066800" y="97471"/>
            <a:ext cx="10058400" cy="1371600"/>
          </a:xfrm>
        </p:spPr>
        <p:txBody>
          <a:bodyPr/>
          <a:lstStyle/>
          <a:p>
            <a:r>
              <a:rPr lang="en-US" dirty="0"/>
              <a:t>Advantages: </a:t>
            </a:r>
          </a:p>
        </p:txBody>
      </p:sp>
      <p:sp>
        <p:nvSpPr>
          <p:cNvPr id="3" name="Content Placeholder 2">
            <a:extLst>
              <a:ext uri="{FF2B5EF4-FFF2-40B4-BE49-F238E27FC236}">
                <a16:creationId xmlns:a16="http://schemas.microsoft.com/office/drawing/2014/main" id="{6BC340CA-5637-5F29-0728-42CF615C117F}"/>
              </a:ext>
            </a:extLst>
          </p:cNvPr>
          <p:cNvSpPr>
            <a:spLocks noGrp="1"/>
          </p:cNvSpPr>
          <p:nvPr>
            <p:ph idx="1"/>
          </p:nvPr>
        </p:nvSpPr>
        <p:spPr>
          <a:xfrm>
            <a:off x="1066800" y="1112227"/>
            <a:ext cx="10058400" cy="4633546"/>
          </a:xfrm>
        </p:spPr>
        <p:txBody>
          <a:bodyPr>
            <a:normAutofit fontScale="85000" lnSpcReduction="10000"/>
          </a:bodyPr>
          <a:lstStyle/>
          <a:p>
            <a:pPr algn="l" fontAlgn="base">
              <a:buFont typeface="Wingdings" panose="05000000000000000000" pitchFamily="2" charset="2"/>
              <a:buChar char="§"/>
            </a:pPr>
            <a:r>
              <a:rPr lang="en-US" sz="1700" b="1" i="0" dirty="0">
                <a:effectLst/>
                <a:latin typeface="Arial" panose="020B0604020202020204" pitchFamily="34" charset="0"/>
                <a:cs typeface="Arial" panose="020B0604020202020204" pitchFamily="34" charset="0"/>
              </a:rPr>
              <a:t> Multiple Platform Availability</a:t>
            </a:r>
            <a:endParaRPr lang="en-US" sz="1700" b="0" i="0" dirty="0">
              <a:effectLst/>
              <a:latin typeface="Arial" panose="020B0604020202020204" pitchFamily="34" charset="0"/>
              <a:cs typeface="Arial" panose="020B0604020202020204" pitchFamily="34" charset="0"/>
            </a:endParaRPr>
          </a:p>
          <a:p>
            <a:pPr marL="0" indent="0" algn="l" fontAlgn="base">
              <a:buNone/>
            </a:pPr>
            <a:r>
              <a:rPr lang="en-US" sz="1700" b="0" i="0" dirty="0">
                <a:effectLst/>
                <a:latin typeface="Arial" panose="020B0604020202020204" pitchFamily="34" charset="0"/>
                <a:cs typeface="Arial" panose="020B0604020202020204" pitchFamily="34" charset="0"/>
              </a:rPr>
              <a:t>The cloud computing application introduces by the company, use in multiple platforms such as Android, IOS, and many more. The cloud can easily access and modify regardless of the platform.</a:t>
            </a:r>
          </a:p>
          <a:p>
            <a:pPr algn="l" fontAlgn="base">
              <a:buFont typeface="Wingdings" panose="05000000000000000000" pitchFamily="2" charset="2"/>
              <a:buChar char="§"/>
            </a:pPr>
            <a:r>
              <a:rPr lang="en-US" sz="1700" b="1" i="0" dirty="0">
                <a:effectLst/>
                <a:latin typeface="Arial" panose="020B0604020202020204" pitchFamily="34" charset="0"/>
                <a:cs typeface="Arial" panose="020B0604020202020204" pitchFamily="34" charset="0"/>
              </a:rPr>
              <a:t>Economical</a:t>
            </a:r>
            <a:endParaRPr lang="en-US" sz="1700" b="0" i="0" dirty="0">
              <a:effectLst/>
              <a:latin typeface="Arial" panose="020B0604020202020204" pitchFamily="34" charset="0"/>
              <a:cs typeface="Arial" panose="020B0604020202020204" pitchFamily="34" charset="0"/>
            </a:endParaRPr>
          </a:p>
          <a:p>
            <a:pPr marL="0" indent="0" algn="l" fontAlgn="base">
              <a:buNone/>
            </a:pPr>
            <a:r>
              <a:rPr lang="en-US" sz="1700" b="0" i="0" dirty="0">
                <a:effectLst/>
                <a:latin typeface="Arial" panose="020B0604020202020204" pitchFamily="34" charset="0"/>
                <a:cs typeface="Arial" panose="020B0604020202020204" pitchFamily="34" charset="0"/>
              </a:rPr>
              <a:t>Mobile Cloud Computing eliminates the cost of hardware and it is one of the most cost-efficient methods to use and maintain. Mobile Cloud computing has very less upfront cost in the customer has to pay only for what they have used.</a:t>
            </a:r>
          </a:p>
          <a:p>
            <a:pPr algn="l" fontAlgn="base">
              <a:buFont typeface="Wingdings" panose="05000000000000000000" pitchFamily="2" charset="2"/>
              <a:buChar char="§"/>
            </a:pPr>
            <a:r>
              <a:rPr lang="en-US" sz="1700" b="1" i="0" dirty="0">
                <a:effectLst/>
                <a:latin typeface="Arial" panose="020B0604020202020204" pitchFamily="34" charset="0"/>
                <a:cs typeface="Arial" panose="020B0604020202020204" pitchFamily="34" charset="0"/>
              </a:rPr>
              <a:t>Backup and recovery</a:t>
            </a:r>
            <a:endParaRPr lang="en-US" sz="1700" b="0" i="0" dirty="0">
              <a:effectLst/>
              <a:latin typeface="Arial" panose="020B0604020202020204" pitchFamily="34" charset="0"/>
              <a:cs typeface="Arial" panose="020B0604020202020204" pitchFamily="34" charset="0"/>
            </a:endParaRPr>
          </a:p>
          <a:p>
            <a:pPr marL="0" indent="0" algn="l" fontAlgn="base">
              <a:buNone/>
            </a:pPr>
            <a:r>
              <a:rPr lang="en-US" sz="1700" b="0" i="0" dirty="0">
                <a:effectLst/>
                <a:latin typeface="Arial" panose="020B0604020202020204" pitchFamily="34" charset="0"/>
                <a:cs typeface="Arial" panose="020B0604020202020204" pitchFamily="34" charset="0"/>
              </a:rPr>
              <a:t>The data stored with the help of mobile Cloud application can back up easily and retrieve when in need. Cloud disaster recovery is a plan which consists of storing and maintaining copies of data at several places while keeping the security measures at its peak.</a:t>
            </a:r>
          </a:p>
          <a:p>
            <a:pPr algn="l">
              <a:buFont typeface="Wingdings" panose="05000000000000000000" pitchFamily="2" charset="2"/>
              <a:buChar char="§"/>
            </a:pPr>
            <a:r>
              <a:rPr lang="en-US" sz="1700" b="1" dirty="0">
                <a:latin typeface="Arial" panose="020B0604020202020204" pitchFamily="34" charset="0"/>
                <a:cs typeface="Arial" panose="020B0604020202020204" pitchFamily="34" charset="0"/>
              </a:rPr>
              <a:t>Data Availability </a:t>
            </a:r>
          </a:p>
          <a:p>
            <a:pPr marL="0" indent="0" algn="l">
              <a:buNone/>
            </a:pPr>
            <a:r>
              <a:rPr lang="en-US" sz="1700" b="0" i="0" dirty="0">
                <a:effectLst/>
                <a:latin typeface="Arial" panose="020B0604020202020204" pitchFamily="34" charset="0"/>
                <a:cs typeface="Arial" panose="020B0604020202020204" pitchFamily="34" charset="0"/>
              </a:rPr>
              <a:t>You can get real-time data at your will when you make use of mobile cloud applications. This allows you to get access to your data when you want it and you can also save your data on the cloud when you wish to surf offline.</a:t>
            </a:r>
          </a:p>
          <a:p>
            <a:pPr algn="l">
              <a:buFont typeface="Wingdings" panose="05000000000000000000" pitchFamily="2" charset="2"/>
              <a:buChar char="§"/>
            </a:pPr>
            <a:r>
              <a:rPr lang="en-US" sz="1600" b="1" dirty="0">
                <a:latin typeface="Arial" panose="020B0604020202020204" pitchFamily="34" charset="0"/>
                <a:cs typeface="Arial" panose="020B0604020202020204" pitchFamily="34" charset="0"/>
              </a:rPr>
              <a:t> Extension of battery life:</a:t>
            </a:r>
            <a:r>
              <a:rPr lang="en-US" sz="1800" b="1" i="0" dirty="0">
                <a:effectLst/>
                <a:latin typeface="Arial" panose="020B0604020202020204" pitchFamily="34" charset="0"/>
                <a:cs typeface="Arial" panose="020B0604020202020204" pitchFamily="34" charset="0"/>
              </a:rPr>
              <a:t>  </a:t>
            </a:r>
          </a:p>
          <a:p>
            <a:pPr marL="0" indent="0" algn="l">
              <a:buNone/>
            </a:pPr>
            <a:r>
              <a:rPr lang="en-US" sz="1600" b="0" i="0" dirty="0">
                <a:effectLst/>
                <a:latin typeface="Arial" panose="020B0604020202020204" pitchFamily="34" charset="0"/>
                <a:cs typeface="Arial" panose="020B0604020202020204" pitchFamily="34" charset="0"/>
              </a:rPr>
              <a:t>Since data processing takes place on the cloud, the device’s battery need not do much of the heavy lifting. Therefore, there is less strain on the device battery as a cloud-based application runs in the background.</a:t>
            </a:r>
          </a:p>
          <a:p>
            <a:pPr marL="0" indent="0" algn="l">
              <a:buNone/>
            </a:pPr>
            <a:endParaRPr lang="en-US" sz="1700" b="0" i="0" dirty="0">
              <a:effectLst/>
              <a:latin typeface="Arial" panose="020B0604020202020204" pitchFamily="34" charset="0"/>
              <a:cs typeface="Arial" panose="020B0604020202020204" pitchFamily="34" charset="0"/>
            </a:endParaRPr>
          </a:p>
          <a:p>
            <a:pPr marL="0" indent="0" algn="l">
              <a:buNone/>
            </a:pPr>
            <a:endParaRPr lang="en-US" sz="1700" b="0" i="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42175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{15D4E164-CB05-46EC-A768-4E61D295D36B}tf78438558_win32</Template>
  <TotalTime>1427</TotalTime>
  <Words>1148</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Century Gothic</vt:lpstr>
      <vt:lpstr>Garamond</vt:lpstr>
      <vt:lpstr>inherit</vt:lpstr>
      <vt:lpstr>museo-sans</vt:lpstr>
      <vt:lpstr>urw-din</vt:lpstr>
      <vt:lpstr>Wingdings</vt:lpstr>
      <vt:lpstr>SavonVTI</vt:lpstr>
      <vt:lpstr>Mobile cloud computing</vt:lpstr>
      <vt:lpstr>History:</vt:lpstr>
      <vt:lpstr>What is Mobile Cloud Computing?</vt:lpstr>
      <vt:lpstr>Architecture of MCC</vt:lpstr>
      <vt:lpstr>What’s the difference between cloud computing and mobile computing? </vt:lpstr>
      <vt:lpstr>Why Choosing MCC? </vt:lpstr>
      <vt:lpstr>Factors Fostering Adoption Of Mobile Cloud Computing </vt:lpstr>
      <vt:lpstr>Applications And Examples of Mobile Cloud Computing. </vt:lpstr>
      <vt:lpstr>Advantages: </vt:lpstr>
      <vt:lpstr>Disadvantages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cloud computing</dc:title>
  <dc:creator>Fatima Bashir</dc:creator>
  <cp:lastModifiedBy>Fatima Bashir</cp:lastModifiedBy>
  <cp:revision>6</cp:revision>
  <dcterms:created xsi:type="dcterms:W3CDTF">2022-05-13T17:09:44Z</dcterms:created>
  <dcterms:modified xsi:type="dcterms:W3CDTF">2022-05-15T15:09:59Z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