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7" r:id="rId19"/>
    <p:sldId id="278" r:id="rId20"/>
    <p:sldId id="281" r:id="rId21"/>
    <p:sldId id="282" r:id="rId22"/>
    <p:sldId id="283" r:id="rId23"/>
    <p:sldId id="284" r:id="rId24"/>
    <p:sldId id="286" r:id="rId25"/>
    <p:sldId id="287" r:id="rId26"/>
    <p:sldId id="288" r:id="rId27"/>
    <p:sldId id="290" r:id="rId28"/>
    <p:sldId id="292" r:id="rId29"/>
    <p:sldId id="297" r:id="rId30"/>
    <p:sldId id="299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handoutMaster" Target="handoutMasters/handoutMaster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theme" Target="theme/theme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09A0C-B56F-48EF-9545-6E52C9425EAE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3D4D3-610A-4867-B25A-49F56200D6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0825" y="762000"/>
            <a:ext cx="0" cy="6096000"/>
          </a:xfrm>
          <a:custGeom>
            <a:avLst/>
            <a:gdLst/>
            <a:ahLst/>
            <a:cxnLst/>
            <a:rect l="l" t="t" r="r" b="b"/>
            <a:pathLst>
              <a:path h="6096000">
                <a:moveTo>
                  <a:pt x="0" y="0"/>
                </a:moveTo>
                <a:lnTo>
                  <a:pt x="0" y="6095999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95287" y="762000"/>
            <a:ext cx="0" cy="6096000"/>
          </a:xfrm>
          <a:custGeom>
            <a:avLst/>
            <a:gdLst/>
            <a:ahLst/>
            <a:cxnLst/>
            <a:rect l="l" t="t" r="r" b="b"/>
            <a:pathLst>
              <a:path h="6096000">
                <a:moveTo>
                  <a:pt x="0" y="0"/>
                </a:moveTo>
                <a:lnTo>
                  <a:pt x="0" y="6095999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4800" y="762000"/>
            <a:ext cx="38100" cy="6096000"/>
          </a:xfrm>
          <a:custGeom>
            <a:avLst/>
            <a:gdLst/>
            <a:ahLst/>
            <a:cxnLst/>
            <a:rect l="l" t="t" r="r" b="b"/>
            <a:pathLst>
              <a:path w="38100" h="6096000">
                <a:moveTo>
                  <a:pt x="0" y="6095998"/>
                </a:moveTo>
                <a:lnTo>
                  <a:pt x="38100" y="6095998"/>
                </a:lnTo>
                <a:lnTo>
                  <a:pt x="38100" y="0"/>
                </a:lnTo>
                <a:lnTo>
                  <a:pt x="0" y="0"/>
                </a:lnTo>
                <a:lnTo>
                  <a:pt x="0" y="6095998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9144000" cy="762000"/>
          </a:xfrm>
          <a:custGeom>
            <a:avLst/>
            <a:gdLst/>
            <a:ahLst/>
            <a:cxnLst/>
            <a:rect l="l" t="t" r="r" b="b"/>
            <a:pathLst>
              <a:path w="9144000" h="762000">
                <a:moveTo>
                  <a:pt x="9144000" y="0"/>
                </a:moveTo>
                <a:lnTo>
                  <a:pt x="0" y="0"/>
                </a:lnTo>
                <a:lnTo>
                  <a:pt x="0" y="762000"/>
                </a:lnTo>
                <a:lnTo>
                  <a:pt x="9144000" y="762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9999">
              <a:alpha val="9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9144000" cy="762000"/>
          </a:xfrm>
          <a:custGeom>
            <a:avLst/>
            <a:gdLst/>
            <a:ahLst/>
            <a:cxnLst/>
            <a:rect l="l" t="t" r="r" b="b"/>
            <a:pathLst>
              <a:path w="9144000" h="762000">
                <a:moveTo>
                  <a:pt x="0" y="762000"/>
                </a:moveTo>
                <a:lnTo>
                  <a:pt x="9144000" y="762000"/>
                </a:lnTo>
                <a:lnTo>
                  <a:pt x="91440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12700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55089" y="145796"/>
            <a:ext cx="5433821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60067" y="1905825"/>
            <a:ext cx="129539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031" y="0"/>
                </a:lnTo>
              </a:path>
            </a:pathLst>
          </a:custGeom>
          <a:ln w="2705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74838" y="129622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261" y="0"/>
                </a:lnTo>
              </a:path>
            </a:pathLst>
          </a:custGeom>
          <a:ln w="2705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413252" y="4819903"/>
            <a:ext cx="397510" cy="118110"/>
          </a:xfrm>
          <a:custGeom>
            <a:avLst/>
            <a:gdLst/>
            <a:ahLst/>
            <a:cxnLst/>
            <a:rect l="l" t="t" r="r" b="b"/>
            <a:pathLst>
              <a:path w="397510" h="118110">
                <a:moveTo>
                  <a:pt x="102235" y="0"/>
                </a:moveTo>
                <a:lnTo>
                  <a:pt x="0" y="56896"/>
                </a:lnTo>
                <a:lnTo>
                  <a:pt x="93852" y="114300"/>
                </a:lnTo>
                <a:lnTo>
                  <a:pt x="99822" y="117856"/>
                </a:lnTo>
                <a:lnTo>
                  <a:pt x="107696" y="115951"/>
                </a:lnTo>
                <a:lnTo>
                  <a:pt x="111251" y="109982"/>
                </a:lnTo>
                <a:lnTo>
                  <a:pt x="114935" y="104013"/>
                </a:lnTo>
                <a:lnTo>
                  <a:pt x="113030" y="96266"/>
                </a:lnTo>
                <a:lnTo>
                  <a:pt x="71813" y="71066"/>
                </a:lnTo>
                <a:lnTo>
                  <a:pt x="24892" y="70104"/>
                </a:lnTo>
                <a:lnTo>
                  <a:pt x="25400" y="44704"/>
                </a:lnTo>
                <a:lnTo>
                  <a:pt x="74145" y="44704"/>
                </a:lnTo>
                <a:lnTo>
                  <a:pt x="114553" y="22225"/>
                </a:lnTo>
                <a:lnTo>
                  <a:pt x="116839" y="14478"/>
                </a:lnTo>
                <a:lnTo>
                  <a:pt x="113411" y="8382"/>
                </a:lnTo>
                <a:lnTo>
                  <a:pt x="109982" y="2159"/>
                </a:lnTo>
                <a:lnTo>
                  <a:pt x="102235" y="0"/>
                </a:lnTo>
                <a:close/>
              </a:path>
              <a:path w="397510" h="118110">
                <a:moveTo>
                  <a:pt x="72409" y="45667"/>
                </a:moveTo>
                <a:lnTo>
                  <a:pt x="50308" y="57938"/>
                </a:lnTo>
                <a:lnTo>
                  <a:pt x="71813" y="71066"/>
                </a:lnTo>
                <a:lnTo>
                  <a:pt x="396494" y="77724"/>
                </a:lnTo>
                <a:lnTo>
                  <a:pt x="397001" y="52324"/>
                </a:lnTo>
                <a:lnTo>
                  <a:pt x="72409" y="45667"/>
                </a:lnTo>
                <a:close/>
              </a:path>
              <a:path w="397510" h="118110">
                <a:moveTo>
                  <a:pt x="25400" y="44704"/>
                </a:moveTo>
                <a:lnTo>
                  <a:pt x="24892" y="70104"/>
                </a:lnTo>
                <a:lnTo>
                  <a:pt x="71813" y="71066"/>
                </a:lnTo>
                <a:lnTo>
                  <a:pt x="67533" y="68453"/>
                </a:lnTo>
                <a:lnTo>
                  <a:pt x="31369" y="68453"/>
                </a:lnTo>
                <a:lnTo>
                  <a:pt x="31750" y="46609"/>
                </a:lnTo>
                <a:lnTo>
                  <a:pt x="70714" y="46609"/>
                </a:lnTo>
                <a:lnTo>
                  <a:pt x="72409" y="45667"/>
                </a:lnTo>
                <a:lnTo>
                  <a:pt x="25400" y="44704"/>
                </a:lnTo>
                <a:close/>
              </a:path>
              <a:path w="397510" h="118110">
                <a:moveTo>
                  <a:pt x="31750" y="46609"/>
                </a:moveTo>
                <a:lnTo>
                  <a:pt x="31369" y="68453"/>
                </a:lnTo>
                <a:lnTo>
                  <a:pt x="50308" y="57938"/>
                </a:lnTo>
                <a:lnTo>
                  <a:pt x="31750" y="46609"/>
                </a:lnTo>
                <a:close/>
              </a:path>
              <a:path w="397510" h="118110">
                <a:moveTo>
                  <a:pt x="50308" y="57938"/>
                </a:moveTo>
                <a:lnTo>
                  <a:pt x="31369" y="68453"/>
                </a:lnTo>
                <a:lnTo>
                  <a:pt x="67533" y="68453"/>
                </a:lnTo>
                <a:lnTo>
                  <a:pt x="50308" y="57938"/>
                </a:lnTo>
                <a:close/>
              </a:path>
              <a:path w="397510" h="118110">
                <a:moveTo>
                  <a:pt x="70714" y="46609"/>
                </a:moveTo>
                <a:lnTo>
                  <a:pt x="31750" y="46609"/>
                </a:lnTo>
                <a:lnTo>
                  <a:pt x="50308" y="57938"/>
                </a:lnTo>
                <a:lnTo>
                  <a:pt x="70714" y="46609"/>
                </a:lnTo>
                <a:close/>
              </a:path>
              <a:path w="397510" h="118110">
                <a:moveTo>
                  <a:pt x="74145" y="44704"/>
                </a:moveTo>
                <a:lnTo>
                  <a:pt x="25400" y="44704"/>
                </a:lnTo>
                <a:lnTo>
                  <a:pt x="72409" y="45667"/>
                </a:lnTo>
                <a:lnTo>
                  <a:pt x="74145" y="44704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429000" y="1619503"/>
            <a:ext cx="397510" cy="118110"/>
          </a:xfrm>
          <a:custGeom>
            <a:avLst/>
            <a:gdLst/>
            <a:ahLst/>
            <a:cxnLst/>
            <a:rect l="l" t="t" r="r" b="b"/>
            <a:pathLst>
              <a:path w="397510" h="118110">
                <a:moveTo>
                  <a:pt x="102235" y="0"/>
                </a:moveTo>
                <a:lnTo>
                  <a:pt x="0" y="56896"/>
                </a:lnTo>
                <a:lnTo>
                  <a:pt x="93852" y="114300"/>
                </a:lnTo>
                <a:lnTo>
                  <a:pt x="99822" y="117856"/>
                </a:lnTo>
                <a:lnTo>
                  <a:pt x="107569" y="115950"/>
                </a:lnTo>
                <a:lnTo>
                  <a:pt x="114935" y="104012"/>
                </a:lnTo>
                <a:lnTo>
                  <a:pt x="113029" y="96266"/>
                </a:lnTo>
                <a:lnTo>
                  <a:pt x="71813" y="71066"/>
                </a:lnTo>
                <a:lnTo>
                  <a:pt x="24891" y="70104"/>
                </a:lnTo>
                <a:lnTo>
                  <a:pt x="25400" y="44704"/>
                </a:lnTo>
                <a:lnTo>
                  <a:pt x="74145" y="44704"/>
                </a:lnTo>
                <a:lnTo>
                  <a:pt x="114553" y="22225"/>
                </a:lnTo>
                <a:lnTo>
                  <a:pt x="116712" y="14478"/>
                </a:lnTo>
                <a:lnTo>
                  <a:pt x="113284" y="8382"/>
                </a:lnTo>
                <a:lnTo>
                  <a:pt x="109982" y="2159"/>
                </a:lnTo>
                <a:lnTo>
                  <a:pt x="102235" y="0"/>
                </a:lnTo>
                <a:close/>
              </a:path>
              <a:path w="397510" h="118110">
                <a:moveTo>
                  <a:pt x="72409" y="45667"/>
                </a:moveTo>
                <a:lnTo>
                  <a:pt x="50308" y="57938"/>
                </a:lnTo>
                <a:lnTo>
                  <a:pt x="71813" y="71066"/>
                </a:lnTo>
                <a:lnTo>
                  <a:pt x="396494" y="77724"/>
                </a:lnTo>
                <a:lnTo>
                  <a:pt x="397001" y="52324"/>
                </a:lnTo>
                <a:lnTo>
                  <a:pt x="72409" y="45667"/>
                </a:lnTo>
                <a:close/>
              </a:path>
              <a:path w="397510" h="118110">
                <a:moveTo>
                  <a:pt x="25400" y="44704"/>
                </a:moveTo>
                <a:lnTo>
                  <a:pt x="24891" y="70104"/>
                </a:lnTo>
                <a:lnTo>
                  <a:pt x="71813" y="71066"/>
                </a:lnTo>
                <a:lnTo>
                  <a:pt x="67533" y="68453"/>
                </a:lnTo>
                <a:lnTo>
                  <a:pt x="31369" y="68453"/>
                </a:lnTo>
                <a:lnTo>
                  <a:pt x="31750" y="46609"/>
                </a:lnTo>
                <a:lnTo>
                  <a:pt x="70714" y="46609"/>
                </a:lnTo>
                <a:lnTo>
                  <a:pt x="72409" y="45667"/>
                </a:lnTo>
                <a:lnTo>
                  <a:pt x="25400" y="44704"/>
                </a:lnTo>
                <a:close/>
              </a:path>
              <a:path w="397510" h="118110">
                <a:moveTo>
                  <a:pt x="31750" y="46609"/>
                </a:moveTo>
                <a:lnTo>
                  <a:pt x="31369" y="68453"/>
                </a:lnTo>
                <a:lnTo>
                  <a:pt x="50308" y="57938"/>
                </a:lnTo>
                <a:lnTo>
                  <a:pt x="31750" y="46609"/>
                </a:lnTo>
                <a:close/>
              </a:path>
              <a:path w="397510" h="118110">
                <a:moveTo>
                  <a:pt x="50308" y="57938"/>
                </a:moveTo>
                <a:lnTo>
                  <a:pt x="31369" y="68453"/>
                </a:lnTo>
                <a:lnTo>
                  <a:pt x="67533" y="68453"/>
                </a:lnTo>
                <a:lnTo>
                  <a:pt x="50308" y="57938"/>
                </a:lnTo>
                <a:close/>
              </a:path>
              <a:path w="397510" h="118110">
                <a:moveTo>
                  <a:pt x="70714" y="46609"/>
                </a:moveTo>
                <a:lnTo>
                  <a:pt x="31750" y="46609"/>
                </a:lnTo>
                <a:lnTo>
                  <a:pt x="50308" y="57938"/>
                </a:lnTo>
                <a:lnTo>
                  <a:pt x="70714" y="46609"/>
                </a:lnTo>
                <a:close/>
              </a:path>
              <a:path w="397510" h="118110">
                <a:moveTo>
                  <a:pt x="74145" y="44704"/>
                </a:moveTo>
                <a:lnTo>
                  <a:pt x="25400" y="44704"/>
                </a:lnTo>
                <a:lnTo>
                  <a:pt x="72409" y="45667"/>
                </a:lnTo>
                <a:lnTo>
                  <a:pt x="74145" y="44704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84044" y="142748"/>
            <a:ext cx="537591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7050" y="1822450"/>
            <a:ext cx="8401050" cy="4561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 /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 /><Relationship Id="rId2" Type="http://schemas.openxmlformats.org/officeDocument/2006/relationships/image" Target="../media/image37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41.png" /><Relationship Id="rId5" Type="http://schemas.openxmlformats.org/officeDocument/2006/relationships/image" Target="../media/image40.png" /><Relationship Id="rId4" Type="http://schemas.openxmlformats.org/officeDocument/2006/relationships/image" Target="../media/image39.png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 /><Relationship Id="rId2" Type="http://schemas.openxmlformats.org/officeDocument/2006/relationships/image" Target="../media/image37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44.png" /><Relationship Id="rId5" Type="http://schemas.openxmlformats.org/officeDocument/2006/relationships/image" Target="../media/image43.png" /><Relationship Id="rId4" Type="http://schemas.openxmlformats.org/officeDocument/2006/relationships/image" Target="../media/image42.png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 /><Relationship Id="rId2" Type="http://schemas.openxmlformats.org/officeDocument/2006/relationships/image" Target="../media/image4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7.png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 /><Relationship Id="rId7" Type="http://schemas.openxmlformats.org/officeDocument/2006/relationships/image" Target="../media/image53.png" /><Relationship Id="rId2" Type="http://schemas.openxmlformats.org/officeDocument/2006/relationships/image" Target="../media/image48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2.png" /><Relationship Id="rId5" Type="http://schemas.openxmlformats.org/officeDocument/2006/relationships/image" Target="../media/image51.png" /><Relationship Id="rId4" Type="http://schemas.openxmlformats.org/officeDocument/2006/relationships/image" Target="../media/image50.png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 /><Relationship Id="rId2" Type="http://schemas.openxmlformats.org/officeDocument/2006/relationships/image" Target="../media/image54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57.png" /><Relationship Id="rId4" Type="http://schemas.openxmlformats.org/officeDocument/2006/relationships/image" Target="../media/image56.png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 /><Relationship Id="rId7" Type="http://schemas.openxmlformats.org/officeDocument/2006/relationships/image" Target="../media/image63.png" /><Relationship Id="rId2" Type="http://schemas.openxmlformats.org/officeDocument/2006/relationships/image" Target="../media/image58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62.png" /><Relationship Id="rId5" Type="http://schemas.openxmlformats.org/officeDocument/2006/relationships/image" Target="../media/image61.png" /><Relationship Id="rId4" Type="http://schemas.openxmlformats.org/officeDocument/2006/relationships/image" Target="../media/image60.png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 /><Relationship Id="rId2" Type="http://schemas.openxmlformats.org/officeDocument/2006/relationships/image" Target="../media/image65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69.png" /><Relationship Id="rId5" Type="http://schemas.openxmlformats.org/officeDocument/2006/relationships/image" Target="../media/image68.png" /><Relationship Id="rId4" Type="http://schemas.openxmlformats.org/officeDocument/2006/relationships/image" Target="../media/image67.png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 /><Relationship Id="rId2" Type="http://schemas.openxmlformats.org/officeDocument/2006/relationships/image" Target="../media/image70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73.png" /><Relationship Id="rId4" Type="http://schemas.openxmlformats.org/officeDocument/2006/relationships/image" Target="../media/image72.png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 /><Relationship Id="rId3" Type="http://schemas.openxmlformats.org/officeDocument/2006/relationships/image" Target="../media/image76.png" /><Relationship Id="rId7" Type="http://schemas.openxmlformats.org/officeDocument/2006/relationships/image" Target="../media/image80.png" /><Relationship Id="rId2" Type="http://schemas.openxmlformats.org/officeDocument/2006/relationships/image" Target="../media/image75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79.png" /><Relationship Id="rId5" Type="http://schemas.openxmlformats.org/officeDocument/2006/relationships/image" Target="../media/image78.png" /><Relationship Id="rId4" Type="http://schemas.openxmlformats.org/officeDocument/2006/relationships/image" Target="../media/image77.png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 /><Relationship Id="rId3" Type="http://schemas.openxmlformats.org/officeDocument/2006/relationships/image" Target="../media/image84.png" /><Relationship Id="rId7" Type="http://schemas.openxmlformats.org/officeDocument/2006/relationships/image" Target="../media/image87.png" /><Relationship Id="rId12" Type="http://schemas.openxmlformats.org/officeDocument/2006/relationships/image" Target="../media/image92.png" /><Relationship Id="rId2" Type="http://schemas.openxmlformats.org/officeDocument/2006/relationships/image" Target="../media/image8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45.png" /><Relationship Id="rId11" Type="http://schemas.openxmlformats.org/officeDocument/2006/relationships/image" Target="../media/image91.png" /><Relationship Id="rId5" Type="http://schemas.openxmlformats.org/officeDocument/2006/relationships/image" Target="../media/image86.png" /><Relationship Id="rId10" Type="http://schemas.openxmlformats.org/officeDocument/2006/relationships/image" Target="../media/image90.png" /><Relationship Id="rId4" Type="http://schemas.openxmlformats.org/officeDocument/2006/relationships/image" Target="../media/image85.png" /><Relationship Id="rId9" Type="http://schemas.openxmlformats.org/officeDocument/2006/relationships/image" Target="../media/image89.png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 /><Relationship Id="rId3" Type="http://schemas.openxmlformats.org/officeDocument/2006/relationships/image" Target="../media/image95.png" /><Relationship Id="rId7" Type="http://schemas.openxmlformats.org/officeDocument/2006/relationships/image" Target="../media/image99.png" /><Relationship Id="rId2" Type="http://schemas.openxmlformats.org/officeDocument/2006/relationships/image" Target="../media/image94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98.png" /><Relationship Id="rId5" Type="http://schemas.openxmlformats.org/officeDocument/2006/relationships/image" Target="../media/image97.png" /><Relationship Id="rId10" Type="http://schemas.openxmlformats.org/officeDocument/2006/relationships/image" Target="../media/image102.png" /><Relationship Id="rId4" Type="http://schemas.openxmlformats.org/officeDocument/2006/relationships/image" Target="../media/image96.png" /><Relationship Id="rId9" Type="http://schemas.openxmlformats.org/officeDocument/2006/relationships/image" Target="../media/image101.png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13" Type="http://schemas.openxmlformats.org/officeDocument/2006/relationships/image" Target="../media/image12.png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12" Type="http://schemas.openxmlformats.org/officeDocument/2006/relationships/image" Target="../media/image11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png" /><Relationship Id="rId11" Type="http://schemas.openxmlformats.org/officeDocument/2006/relationships/image" Target="../media/image10.png" /><Relationship Id="rId5" Type="http://schemas.openxmlformats.org/officeDocument/2006/relationships/image" Target="../media/image4.png" /><Relationship Id="rId10" Type="http://schemas.openxmlformats.org/officeDocument/2006/relationships/image" Target="../media/image9.png" /><Relationship Id="rId4" Type="http://schemas.openxmlformats.org/officeDocument/2006/relationships/image" Target="../media/image3.png" /><Relationship Id="rId9" Type="http://schemas.openxmlformats.org/officeDocument/2006/relationships/image" Target="../media/image8.png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 /><Relationship Id="rId2" Type="http://schemas.openxmlformats.org/officeDocument/2006/relationships/image" Target="../media/image10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 /><Relationship Id="rId3" Type="http://schemas.openxmlformats.org/officeDocument/2006/relationships/image" Target="../media/image15.png" /><Relationship Id="rId7" Type="http://schemas.openxmlformats.org/officeDocument/2006/relationships/image" Target="../media/image19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8.png" /><Relationship Id="rId5" Type="http://schemas.openxmlformats.org/officeDocument/2006/relationships/image" Target="../media/image17.png" /><Relationship Id="rId4" Type="http://schemas.openxmlformats.org/officeDocument/2006/relationships/image" Target="../media/image16.png" /><Relationship Id="rId9" Type="http://schemas.openxmlformats.org/officeDocument/2006/relationships/image" Target="../media/image21.pn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 /><Relationship Id="rId3" Type="http://schemas.openxmlformats.org/officeDocument/2006/relationships/image" Target="../media/image24.png" /><Relationship Id="rId7" Type="http://schemas.openxmlformats.org/officeDocument/2006/relationships/image" Target="../media/image28.png" /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7.png" /><Relationship Id="rId5" Type="http://schemas.openxmlformats.org/officeDocument/2006/relationships/image" Target="../media/image26.png" /><Relationship Id="rId10" Type="http://schemas.openxmlformats.org/officeDocument/2006/relationships/image" Target="../media/image31.png" /><Relationship Id="rId4" Type="http://schemas.openxmlformats.org/officeDocument/2006/relationships/image" Target="../media/image25.png" /><Relationship Id="rId9" Type="http://schemas.openxmlformats.org/officeDocument/2006/relationships/image" Target="../media/image30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 /><Relationship Id="rId2" Type="http://schemas.openxmlformats.org/officeDocument/2006/relationships/image" Target="../media/image3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4.png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295400"/>
            <a:ext cx="0" cy="5562600"/>
          </a:xfrm>
          <a:custGeom>
            <a:avLst/>
            <a:gdLst/>
            <a:ahLst/>
            <a:cxnLst/>
            <a:rect l="l" t="t" r="r" b="b"/>
            <a:pathLst>
              <a:path h="5562600">
                <a:moveTo>
                  <a:pt x="0" y="0"/>
                </a:moveTo>
                <a:lnTo>
                  <a:pt x="0" y="5562599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9156700" cy="6864350"/>
            <a:chOff x="-6350" y="0"/>
            <a:chExt cx="9156700" cy="6864350"/>
          </a:xfrm>
        </p:grpSpPr>
        <p:sp>
          <p:nvSpPr>
            <p:cNvPr id="4" name="object 4"/>
            <p:cNvSpPr/>
            <p:nvPr/>
          </p:nvSpPr>
          <p:spPr>
            <a:xfrm>
              <a:off x="395287" y="1295400"/>
              <a:ext cx="0" cy="5562600"/>
            </a:xfrm>
            <a:custGeom>
              <a:avLst/>
              <a:gdLst/>
              <a:ahLst/>
              <a:cxnLst/>
              <a:rect l="l" t="t" r="r" b="b"/>
              <a:pathLst>
                <a:path h="5562600">
                  <a:moveTo>
                    <a:pt x="0" y="0"/>
                  </a:moveTo>
                  <a:lnTo>
                    <a:pt x="0" y="5562599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1295400"/>
              <a:ext cx="38100" cy="5562600"/>
            </a:xfrm>
            <a:custGeom>
              <a:avLst/>
              <a:gdLst/>
              <a:ahLst/>
              <a:cxnLst/>
              <a:rect l="l" t="t" r="r" b="b"/>
              <a:pathLst>
                <a:path w="38100" h="5562600">
                  <a:moveTo>
                    <a:pt x="0" y="5562598"/>
                  </a:moveTo>
                  <a:lnTo>
                    <a:pt x="38100" y="5562598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5562598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144000" cy="1295400"/>
            </a:xfrm>
            <a:custGeom>
              <a:avLst/>
              <a:gdLst/>
              <a:ahLst/>
              <a:cxnLst/>
              <a:rect l="l" t="t" r="r" b="b"/>
              <a:pathLst>
                <a:path w="9144000" h="1295400">
                  <a:moveTo>
                    <a:pt x="91440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9144000" y="1295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999">
                <a:alpha val="9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1295400"/>
            </a:xfrm>
            <a:custGeom>
              <a:avLst/>
              <a:gdLst/>
              <a:ahLst/>
              <a:cxnLst/>
              <a:rect l="l" t="t" r="r" b="b"/>
              <a:pathLst>
                <a:path w="9144000" h="1295400">
                  <a:moveTo>
                    <a:pt x="0" y="1295400"/>
                  </a:moveTo>
                  <a:lnTo>
                    <a:pt x="9144000" y="12954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127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88132" y="133603"/>
            <a:ext cx="3966845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5770" marR="5080" indent="-433705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HUMAN</a:t>
            </a:r>
            <a:r>
              <a:rPr sz="3200" spc="-90" dirty="0"/>
              <a:t> </a:t>
            </a:r>
            <a:r>
              <a:rPr sz="3200" dirty="0"/>
              <a:t>RESOURCE  MANAGEMENT</a:t>
            </a:r>
            <a:endParaRPr sz="3200"/>
          </a:p>
        </p:txBody>
      </p:sp>
      <p:sp>
        <p:nvSpPr>
          <p:cNvPr id="9" name="object 9"/>
          <p:cNvSpPr txBox="1"/>
          <p:nvPr/>
        </p:nvSpPr>
        <p:spPr>
          <a:xfrm>
            <a:off x="1365250" y="1822450"/>
            <a:ext cx="6642100" cy="3594100"/>
          </a:xfrm>
          <a:prstGeom prst="rect">
            <a:avLst/>
          </a:prstGeom>
          <a:solidFill>
            <a:srgbClr val="009999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5250">
              <a:latin typeface="Times New Roman"/>
              <a:cs typeface="Times New Roman"/>
            </a:endParaRPr>
          </a:p>
          <a:p>
            <a:pPr marL="1191260" marR="1186180" algn="ctr">
              <a:lnSpc>
                <a:spcPct val="100000"/>
              </a:lnSpc>
            </a:pPr>
            <a:r>
              <a:rPr sz="4400" b="1" dirty="0">
                <a:latin typeface="Times New Roman"/>
                <a:cs typeface="Times New Roman"/>
              </a:rPr>
              <a:t>RECRUITMENT  AND    SELECTION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74850" y="5861050"/>
            <a:ext cx="5346700" cy="850900"/>
          </a:xfrm>
          <a:prstGeom prst="rect">
            <a:avLst/>
          </a:prstGeom>
          <a:solidFill>
            <a:srgbClr val="009999"/>
          </a:solidFill>
        </p:spPr>
        <p:txBody>
          <a:bodyPr vert="horz" wrap="square" lIns="0" tIns="62865" rIns="0" bIns="0" rtlCol="0">
            <a:spAutoFit/>
          </a:bodyPr>
          <a:lstStyle/>
          <a:p>
            <a:pPr marL="400050">
              <a:lnSpc>
                <a:spcPct val="100000"/>
              </a:lnSpc>
              <a:spcBef>
                <a:spcPts val="495"/>
              </a:spcBef>
            </a:pPr>
            <a:r>
              <a:rPr sz="4400" b="1" dirty="0">
                <a:latin typeface="Comic Sans MS"/>
                <a:cs typeface="Comic Sans MS"/>
              </a:rPr>
              <a:t>CHAPTER NO.</a:t>
            </a:r>
            <a:r>
              <a:rPr sz="4400" b="1" spc="-90" dirty="0">
                <a:latin typeface="Comic Sans MS"/>
                <a:cs typeface="Comic Sans MS"/>
              </a:rPr>
              <a:t> </a:t>
            </a:r>
            <a:r>
              <a:rPr sz="4400" b="1" dirty="0">
                <a:latin typeface="Comic Sans MS"/>
                <a:cs typeface="Comic Sans MS"/>
              </a:rPr>
              <a:t>3</a:t>
            </a:r>
            <a:endParaRPr sz="4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9156700" cy="774700"/>
            <a:chOff x="-6350" y="0"/>
            <a:chExt cx="9156700" cy="7747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999">
                <a:alpha val="9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127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29052" y="0"/>
            <a:ext cx="448691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8485" marR="5080" indent="-565785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STRATEGIC</a:t>
            </a:r>
            <a:r>
              <a:rPr spc="-60" dirty="0"/>
              <a:t> </a:t>
            </a:r>
            <a:r>
              <a:rPr spc="-5" dirty="0"/>
              <a:t>RECRUITING  DECISIONS Cont . .</a:t>
            </a:r>
            <a:r>
              <a:rPr spc="10" dirty="0"/>
              <a:t> </a:t>
            </a:r>
            <a:r>
              <a:rPr spc="-5" dirty="0"/>
              <a:t>.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0850" y="1898650"/>
          <a:ext cx="8609965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4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37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Palladio Uralic"/>
                          <a:cs typeface="Palladio Uralic"/>
                        </a:rPr>
                        <a:t>5. TEMPORARY</a:t>
                      </a:r>
                      <a:r>
                        <a:rPr sz="1800" b="1" spc="-55" dirty="0"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sz="1800" b="1" dirty="0">
                          <a:latin typeface="Palladio Uralic"/>
                          <a:cs typeface="Palladio Uralic"/>
                        </a:rPr>
                        <a:t>WORKERS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81280" algn="just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TeXGyrePagella"/>
                          <a:cs typeface="TeXGyrePagella"/>
                        </a:rPr>
                        <a:t>This </a:t>
                      </a:r>
                      <a:r>
                        <a:rPr sz="1800" spc="-10" dirty="0">
                          <a:latin typeface="TeXGyrePagella"/>
                          <a:cs typeface="TeXGyrePagella"/>
                        </a:rPr>
                        <a:t>is based </a:t>
                      </a:r>
                      <a:r>
                        <a:rPr sz="1800" dirty="0">
                          <a:latin typeface="TeXGyrePagella"/>
                          <a:cs typeface="TeXGyrePagella"/>
                        </a:rPr>
                        <a:t>on </a:t>
                      </a:r>
                      <a:r>
                        <a:rPr sz="1800" spc="50" dirty="0">
                          <a:latin typeface="Georgia"/>
                          <a:cs typeface="Georgia"/>
                        </a:rPr>
                        <a:t>“try </a:t>
                      </a:r>
                      <a:r>
                        <a:rPr sz="1800" spc="-5" dirty="0">
                          <a:latin typeface="TeXGyrePagella"/>
                          <a:cs typeface="TeXGyrePagella"/>
                        </a:rPr>
                        <a:t>before you </a:t>
                      </a:r>
                      <a:r>
                        <a:rPr sz="1800" spc="75" dirty="0">
                          <a:latin typeface="Georgia"/>
                          <a:cs typeface="Georgia"/>
                        </a:rPr>
                        <a:t>buy”  </a:t>
                      </a:r>
                      <a:r>
                        <a:rPr sz="1800" dirty="0">
                          <a:latin typeface="TeXGyrePagella"/>
                          <a:cs typeface="TeXGyrePagella"/>
                        </a:rPr>
                        <a:t>approach . </a:t>
                      </a:r>
                      <a:r>
                        <a:rPr sz="1800" spc="-5" dirty="0">
                          <a:latin typeface="TeXGyrePagella"/>
                          <a:cs typeface="TeXGyrePagella"/>
                        </a:rPr>
                        <a:t>Employers who use temporary  employees can hire their </a:t>
                      </a:r>
                      <a:r>
                        <a:rPr sz="1800" dirty="0">
                          <a:latin typeface="TeXGyrePagella"/>
                          <a:cs typeface="TeXGyrePagella"/>
                        </a:rPr>
                        <a:t>own </a:t>
                      </a:r>
                      <a:r>
                        <a:rPr sz="1800" spc="-5" dirty="0">
                          <a:latin typeface="TeXGyrePagella"/>
                          <a:cs typeface="TeXGyrePagella"/>
                        </a:rPr>
                        <a:t>temporary </a:t>
                      </a:r>
                      <a:r>
                        <a:rPr sz="1800" dirty="0">
                          <a:latin typeface="TeXGyrePagella"/>
                          <a:cs typeface="TeXGyrePagella"/>
                        </a:rPr>
                        <a:t>staff  or use </a:t>
                      </a:r>
                      <a:r>
                        <a:rPr sz="1800" spc="-5" dirty="0">
                          <a:latin typeface="TeXGyrePagella"/>
                          <a:cs typeface="TeXGyrePagella"/>
                        </a:rPr>
                        <a:t>agencies </a:t>
                      </a:r>
                      <a:r>
                        <a:rPr sz="1800" dirty="0">
                          <a:latin typeface="TeXGyrePagella"/>
                          <a:cs typeface="TeXGyrePagella"/>
                        </a:rPr>
                        <a:t>supplying </a:t>
                      </a:r>
                      <a:r>
                        <a:rPr sz="1800" spc="-5" dirty="0">
                          <a:latin typeface="TeXGyrePagella"/>
                          <a:cs typeface="TeXGyrePagella"/>
                        </a:rPr>
                        <a:t>temporary </a:t>
                      </a:r>
                      <a:r>
                        <a:rPr sz="1800" dirty="0">
                          <a:latin typeface="TeXGyrePagella"/>
                          <a:cs typeface="TeXGyrePagella"/>
                        </a:rPr>
                        <a:t>workers.  Such </a:t>
                      </a:r>
                      <a:r>
                        <a:rPr sz="1800" spc="-5" dirty="0">
                          <a:latin typeface="TeXGyrePagella"/>
                          <a:cs typeface="TeXGyrePagella"/>
                        </a:rPr>
                        <a:t>firms </a:t>
                      </a:r>
                      <a:r>
                        <a:rPr sz="1800" dirty="0">
                          <a:latin typeface="TeXGyrePagella"/>
                          <a:cs typeface="TeXGyrePagella"/>
                        </a:rPr>
                        <a:t>supply </a:t>
                      </a:r>
                      <a:r>
                        <a:rPr sz="1800" spc="-5" dirty="0">
                          <a:latin typeface="TeXGyrePagella"/>
                          <a:cs typeface="TeXGyrePagella"/>
                        </a:rPr>
                        <a:t>workers </a:t>
                      </a:r>
                      <a:r>
                        <a:rPr sz="1800" dirty="0">
                          <a:latin typeface="TeXGyrePagella"/>
                          <a:cs typeface="TeXGyrePagella"/>
                        </a:rPr>
                        <a:t>on a </a:t>
                      </a:r>
                      <a:r>
                        <a:rPr sz="1800" spc="-5" dirty="0">
                          <a:latin typeface="TeXGyrePagella"/>
                          <a:cs typeface="TeXGyrePagella"/>
                        </a:rPr>
                        <a:t>rate-per-day  </a:t>
                      </a:r>
                      <a:r>
                        <a:rPr sz="1800" dirty="0">
                          <a:latin typeface="TeXGyrePagella"/>
                          <a:cs typeface="TeXGyrePagella"/>
                        </a:rPr>
                        <a:t>or </a:t>
                      </a:r>
                      <a:r>
                        <a:rPr sz="1800" spc="-5" dirty="0">
                          <a:latin typeface="TeXGyrePagella"/>
                          <a:cs typeface="TeXGyrePagella"/>
                        </a:rPr>
                        <a:t>per-week</a:t>
                      </a:r>
                      <a:r>
                        <a:rPr sz="1800" dirty="0">
                          <a:latin typeface="TeXGyrePagella"/>
                          <a:cs typeface="TeXGyrePagella"/>
                        </a:rPr>
                        <a:t> </a:t>
                      </a:r>
                      <a:r>
                        <a:rPr sz="1800" spc="-5" dirty="0">
                          <a:latin typeface="TeXGyrePagella"/>
                          <a:cs typeface="TeXGyrePagella"/>
                        </a:rPr>
                        <a:t>basis.</a:t>
                      </a:r>
                      <a:endParaRPr sz="1800">
                        <a:latin typeface="TeXGyrePagella"/>
                        <a:cs typeface="TeXGyrePagell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Palladio Uralic"/>
                          <a:cs typeface="Palladio Uralic"/>
                        </a:rPr>
                        <a:t>6. SEASONAL</a:t>
                      </a:r>
                      <a:r>
                        <a:rPr sz="1800" b="1" spc="-50" dirty="0"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sz="1800" b="1" dirty="0">
                          <a:latin typeface="Palladio Uralic"/>
                          <a:cs typeface="Palladio Uralic"/>
                        </a:rPr>
                        <a:t>EMPLOYEES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80010" algn="just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dirty="0">
                          <a:latin typeface="TeXGyrePagella"/>
                          <a:cs typeface="TeXGyrePagella"/>
                        </a:rPr>
                        <a:t>Seasonal </a:t>
                      </a:r>
                      <a:r>
                        <a:rPr sz="1800" spc="-5" dirty="0">
                          <a:latin typeface="TeXGyrePagella"/>
                          <a:cs typeface="TeXGyrePagella"/>
                        </a:rPr>
                        <a:t>employees </a:t>
                      </a:r>
                      <a:r>
                        <a:rPr sz="1800" dirty="0">
                          <a:latin typeface="TeXGyrePagella"/>
                          <a:cs typeface="TeXGyrePagella"/>
                        </a:rPr>
                        <a:t>are </a:t>
                      </a:r>
                      <a:r>
                        <a:rPr sz="1800" spc="-10" dirty="0">
                          <a:latin typeface="TeXGyrePagella"/>
                          <a:cs typeface="TeXGyrePagella"/>
                        </a:rPr>
                        <a:t>hired </a:t>
                      </a:r>
                      <a:r>
                        <a:rPr sz="1800" dirty="0">
                          <a:latin typeface="TeXGyrePagella"/>
                          <a:cs typeface="TeXGyrePagella"/>
                        </a:rPr>
                        <a:t>to </a:t>
                      </a:r>
                      <a:r>
                        <a:rPr sz="1800" spc="-5" dirty="0">
                          <a:latin typeface="TeXGyrePagella"/>
                          <a:cs typeface="TeXGyrePagella"/>
                        </a:rPr>
                        <a:t>work </a:t>
                      </a:r>
                      <a:r>
                        <a:rPr sz="1800" dirty="0">
                          <a:latin typeface="TeXGyrePagella"/>
                          <a:cs typeface="TeXGyrePagella"/>
                        </a:rPr>
                        <a:t>on a  </a:t>
                      </a:r>
                      <a:r>
                        <a:rPr sz="1800" spc="-5" dirty="0">
                          <a:latin typeface="TeXGyrePagella"/>
                          <a:cs typeface="TeXGyrePagella"/>
                        </a:rPr>
                        <a:t>part-time basis </a:t>
                      </a:r>
                      <a:r>
                        <a:rPr sz="1800" dirty="0">
                          <a:latin typeface="TeXGyrePagella"/>
                          <a:cs typeface="TeXGyrePagella"/>
                        </a:rPr>
                        <a:t>by </a:t>
                      </a:r>
                      <a:r>
                        <a:rPr sz="1800" spc="-5" dirty="0">
                          <a:latin typeface="TeXGyrePagella"/>
                          <a:cs typeface="TeXGyrePagella"/>
                        </a:rPr>
                        <a:t>companies that need extra  help </a:t>
                      </a:r>
                      <a:r>
                        <a:rPr sz="1800" dirty="0">
                          <a:latin typeface="TeXGyrePagella"/>
                          <a:cs typeface="TeXGyrePagella"/>
                        </a:rPr>
                        <a:t>during a </a:t>
                      </a:r>
                      <a:r>
                        <a:rPr sz="1800" spc="-5" dirty="0">
                          <a:latin typeface="TeXGyrePagella"/>
                          <a:cs typeface="TeXGyrePagella"/>
                        </a:rPr>
                        <a:t>particular season, typically the  Christmas </a:t>
                      </a:r>
                      <a:r>
                        <a:rPr sz="1800" dirty="0">
                          <a:latin typeface="TeXGyrePagella"/>
                          <a:cs typeface="TeXGyrePagella"/>
                        </a:rPr>
                        <a:t>season </a:t>
                      </a:r>
                      <a:r>
                        <a:rPr sz="1800" spc="-5" dirty="0">
                          <a:latin typeface="TeXGyrePagella"/>
                          <a:cs typeface="TeXGyrePagella"/>
                        </a:rPr>
                        <a:t>or crops</a:t>
                      </a:r>
                      <a:r>
                        <a:rPr sz="1800" spc="5" dirty="0">
                          <a:latin typeface="TeXGyrePagella"/>
                          <a:cs typeface="TeXGyrePagella"/>
                        </a:rPr>
                        <a:t> </a:t>
                      </a:r>
                      <a:r>
                        <a:rPr sz="1800" spc="-5" dirty="0">
                          <a:latin typeface="TeXGyrePagella"/>
                          <a:cs typeface="TeXGyrePagella"/>
                        </a:rPr>
                        <a:t>harvesting.</a:t>
                      </a:r>
                      <a:endParaRPr sz="1800">
                        <a:latin typeface="TeXGyrePagella"/>
                        <a:cs typeface="TeXGyrePagella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231775" y="0"/>
            <a:ext cx="182880" cy="6858000"/>
            <a:chOff x="231775" y="0"/>
            <a:chExt cx="182880" cy="6858000"/>
          </a:xfrm>
        </p:grpSpPr>
        <p:sp>
          <p:nvSpPr>
            <p:cNvPr id="8" name="object 8"/>
            <p:cNvSpPr/>
            <p:nvPr/>
          </p:nvSpPr>
          <p:spPr>
            <a:xfrm>
              <a:off x="250825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5287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4800" y="0"/>
              <a:ext cx="38100" cy="6858000"/>
            </a:xfrm>
            <a:custGeom>
              <a:avLst/>
              <a:gdLst/>
              <a:ahLst/>
              <a:cxnLst/>
              <a:rect l="l" t="t" r="r" b="b"/>
              <a:pathLst>
                <a:path w="38100" h="6858000">
                  <a:moveTo>
                    <a:pt x="0" y="6857998"/>
                  </a:moveTo>
                  <a:lnTo>
                    <a:pt x="38100" y="6857998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6857998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066800"/>
            <a:ext cx="0" cy="5791200"/>
          </a:xfrm>
          <a:custGeom>
            <a:avLst/>
            <a:gdLst/>
            <a:ahLst/>
            <a:cxnLst/>
            <a:rect l="l" t="t" r="r" b="b"/>
            <a:pathLst>
              <a:path h="5791200">
                <a:moveTo>
                  <a:pt x="0" y="0"/>
                </a:moveTo>
                <a:lnTo>
                  <a:pt x="0" y="5791199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9156700" cy="6883400"/>
            <a:chOff x="-6350" y="0"/>
            <a:chExt cx="9156700" cy="6883400"/>
          </a:xfrm>
        </p:grpSpPr>
        <p:sp>
          <p:nvSpPr>
            <p:cNvPr id="4" name="object 4"/>
            <p:cNvSpPr/>
            <p:nvPr/>
          </p:nvSpPr>
          <p:spPr>
            <a:xfrm>
              <a:off x="395287" y="1066800"/>
              <a:ext cx="0" cy="5791200"/>
            </a:xfrm>
            <a:custGeom>
              <a:avLst/>
              <a:gdLst/>
              <a:ahLst/>
              <a:cxnLst/>
              <a:rect l="l" t="t" r="r" b="b"/>
              <a:pathLst>
                <a:path h="5791200">
                  <a:moveTo>
                    <a:pt x="0" y="0"/>
                  </a:moveTo>
                  <a:lnTo>
                    <a:pt x="0" y="5791199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1066800"/>
              <a:ext cx="38100" cy="5791200"/>
            </a:xfrm>
            <a:custGeom>
              <a:avLst/>
              <a:gdLst/>
              <a:ahLst/>
              <a:cxnLst/>
              <a:rect l="l" t="t" r="r" b="b"/>
              <a:pathLst>
                <a:path w="38100" h="5791200">
                  <a:moveTo>
                    <a:pt x="0" y="5791198"/>
                  </a:moveTo>
                  <a:lnTo>
                    <a:pt x="38100" y="5791198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5791198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144000" cy="1066800"/>
            </a:xfrm>
            <a:custGeom>
              <a:avLst/>
              <a:gdLst/>
              <a:ahLst/>
              <a:cxnLst/>
              <a:rect l="l" t="t" r="r" b="b"/>
              <a:pathLst>
                <a:path w="9144000" h="1066800">
                  <a:moveTo>
                    <a:pt x="91440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9144000" y="1066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999">
                <a:alpha val="9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1066800"/>
            </a:xfrm>
            <a:custGeom>
              <a:avLst/>
              <a:gdLst/>
              <a:ahLst/>
              <a:cxnLst/>
              <a:rect l="l" t="t" r="r" b="b"/>
              <a:pathLst>
                <a:path w="9144000" h="1066800">
                  <a:moveTo>
                    <a:pt x="0" y="1066800"/>
                  </a:moveTo>
                  <a:lnTo>
                    <a:pt x="9144000" y="10668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127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07414" y="231140"/>
            <a:ext cx="6510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SOURCES OF</a:t>
            </a:r>
            <a:r>
              <a:rPr sz="3600" spc="-260" dirty="0"/>
              <a:t> </a:t>
            </a:r>
            <a:r>
              <a:rPr sz="3600" dirty="0"/>
              <a:t>RECRUITMENT</a:t>
            </a:r>
            <a:endParaRPr sz="3600"/>
          </a:p>
        </p:txBody>
      </p:sp>
      <p:grpSp>
        <p:nvGrpSpPr>
          <p:cNvPr id="9" name="object 9"/>
          <p:cNvGrpSpPr/>
          <p:nvPr/>
        </p:nvGrpSpPr>
        <p:grpSpPr>
          <a:xfrm>
            <a:off x="749300" y="3562350"/>
            <a:ext cx="2241550" cy="1936750"/>
            <a:chOff x="749300" y="3562350"/>
            <a:chExt cx="2241550" cy="1936750"/>
          </a:xfrm>
        </p:grpSpPr>
        <p:sp>
          <p:nvSpPr>
            <p:cNvPr id="10" name="object 10"/>
            <p:cNvSpPr/>
            <p:nvPr/>
          </p:nvSpPr>
          <p:spPr>
            <a:xfrm>
              <a:off x="2590800" y="3581400"/>
              <a:ext cx="381000" cy="685800"/>
            </a:xfrm>
            <a:custGeom>
              <a:avLst/>
              <a:gdLst/>
              <a:ahLst/>
              <a:cxnLst/>
              <a:rect l="l" t="t" r="r" b="b"/>
              <a:pathLst>
                <a:path w="381000" h="685800">
                  <a:moveTo>
                    <a:pt x="285750" y="0"/>
                  </a:moveTo>
                  <a:lnTo>
                    <a:pt x="95250" y="0"/>
                  </a:lnTo>
                  <a:lnTo>
                    <a:pt x="95250" y="514350"/>
                  </a:lnTo>
                  <a:lnTo>
                    <a:pt x="0" y="514350"/>
                  </a:lnTo>
                  <a:lnTo>
                    <a:pt x="190500" y="685800"/>
                  </a:lnTo>
                  <a:lnTo>
                    <a:pt x="381000" y="514350"/>
                  </a:lnTo>
                  <a:lnTo>
                    <a:pt x="285750" y="51435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90800" y="3581400"/>
              <a:ext cx="381000" cy="685800"/>
            </a:xfrm>
            <a:custGeom>
              <a:avLst/>
              <a:gdLst/>
              <a:ahLst/>
              <a:cxnLst/>
              <a:rect l="l" t="t" r="r" b="b"/>
              <a:pathLst>
                <a:path w="381000" h="685800">
                  <a:moveTo>
                    <a:pt x="0" y="514350"/>
                  </a:moveTo>
                  <a:lnTo>
                    <a:pt x="95250" y="514350"/>
                  </a:lnTo>
                  <a:lnTo>
                    <a:pt x="95250" y="0"/>
                  </a:lnTo>
                  <a:lnTo>
                    <a:pt x="285750" y="0"/>
                  </a:lnTo>
                  <a:lnTo>
                    <a:pt x="285750" y="514350"/>
                  </a:lnTo>
                  <a:lnTo>
                    <a:pt x="381000" y="514350"/>
                  </a:lnTo>
                  <a:lnTo>
                    <a:pt x="190500" y="685800"/>
                  </a:lnTo>
                  <a:lnTo>
                    <a:pt x="0" y="51435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2000" y="4191000"/>
              <a:ext cx="2057400" cy="1295400"/>
            </a:xfrm>
            <a:custGeom>
              <a:avLst/>
              <a:gdLst/>
              <a:ahLst/>
              <a:cxnLst/>
              <a:rect l="l" t="t" r="r" b="b"/>
              <a:pathLst>
                <a:path w="2057400" h="1295400">
                  <a:moveTo>
                    <a:pt x="1028700" y="0"/>
                  </a:moveTo>
                  <a:lnTo>
                    <a:pt x="970325" y="1025"/>
                  </a:lnTo>
                  <a:lnTo>
                    <a:pt x="912805" y="4064"/>
                  </a:lnTo>
                  <a:lnTo>
                    <a:pt x="856226" y="9062"/>
                  </a:lnTo>
                  <a:lnTo>
                    <a:pt x="800675" y="15965"/>
                  </a:lnTo>
                  <a:lnTo>
                    <a:pt x="746239" y="24718"/>
                  </a:lnTo>
                  <a:lnTo>
                    <a:pt x="693004" y="35266"/>
                  </a:lnTo>
                  <a:lnTo>
                    <a:pt x="641058" y="47555"/>
                  </a:lnTo>
                  <a:lnTo>
                    <a:pt x="590488" y="61530"/>
                  </a:lnTo>
                  <a:lnTo>
                    <a:pt x="541379" y="77136"/>
                  </a:lnTo>
                  <a:lnTo>
                    <a:pt x="493820" y="94319"/>
                  </a:lnTo>
                  <a:lnTo>
                    <a:pt x="447896" y="113024"/>
                  </a:lnTo>
                  <a:lnTo>
                    <a:pt x="403695" y="133197"/>
                  </a:lnTo>
                  <a:lnTo>
                    <a:pt x="361303" y="154782"/>
                  </a:lnTo>
                  <a:lnTo>
                    <a:pt x="320808" y="177726"/>
                  </a:lnTo>
                  <a:lnTo>
                    <a:pt x="282296" y="201973"/>
                  </a:lnTo>
                  <a:lnTo>
                    <a:pt x="245855" y="227469"/>
                  </a:lnTo>
                  <a:lnTo>
                    <a:pt x="211570" y="254159"/>
                  </a:lnTo>
                  <a:lnTo>
                    <a:pt x="179529" y="281989"/>
                  </a:lnTo>
                  <a:lnTo>
                    <a:pt x="149818" y="310903"/>
                  </a:lnTo>
                  <a:lnTo>
                    <a:pt x="122525" y="340848"/>
                  </a:lnTo>
                  <a:lnTo>
                    <a:pt x="97736" y="371769"/>
                  </a:lnTo>
                  <a:lnTo>
                    <a:pt x="75538" y="403611"/>
                  </a:lnTo>
                  <a:lnTo>
                    <a:pt x="39263" y="469838"/>
                  </a:lnTo>
                  <a:lnTo>
                    <a:pt x="14395" y="539094"/>
                  </a:lnTo>
                  <a:lnTo>
                    <a:pt x="1628" y="610941"/>
                  </a:lnTo>
                  <a:lnTo>
                    <a:pt x="0" y="647700"/>
                  </a:lnTo>
                  <a:lnTo>
                    <a:pt x="1628" y="684458"/>
                  </a:lnTo>
                  <a:lnTo>
                    <a:pt x="14395" y="756305"/>
                  </a:lnTo>
                  <a:lnTo>
                    <a:pt x="39263" y="825561"/>
                  </a:lnTo>
                  <a:lnTo>
                    <a:pt x="75538" y="891788"/>
                  </a:lnTo>
                  <a:lnTo>
                    <a:pt x="97736" y="923630"/>
                  </a:lnTo>
                  <a:lnTo>
                    <a:pt x="122525" y="954551"/>
                  </a:lnTo>
                  <a:lnTo>
                    <a:pt x="149818" y="984496"/>
                  </a:lnTo>
                  <a:lnTo>
                    <a:pt x="179529" y="1013410"/>
                  </a:lnTo>
                  <a:lnTo>
                    <a:pt x="211570" y="1041240"/>
                  </a:lnTo>
                  <a:lnTo>
                    <a:pt x="245855" y="1067930"/>
                  </a:lnTo>
                  <a:lnTo>
                    <a:pt x="282296" y="1093426"/>
                  </a:lnTo>
                  <a:lnTo>
                    <a:pt x="320808" y="1117673"/>
                  </a:lnTo>
                  <a:lnTo>
                    <a:pt x="361303" y="1140617"/>
                  </a:lnTo>
                  <a:lnTo>
                    <a:pt x="403695" y="1162202"/>
                  </a:lnTo>
                  <a:lnTo>
                    <a:pt x="447896" y="1182375"/>
                  </a:lnTo>
                  <a:lnTo>
                    <a:pt x="493820" y="1201080"/>
                  </a:lnTo>
                  <a:lnTo>
                    <a:pt x="541379" y="1218263"/>
                  </a:lnTo>
                  <a:lnTo>
                    <a:pt x="590488" y="1233869"/>
                  </a:lnTo>
                  <a:lnTo>
                    <a:pt x="641058" y="1247844"/>
                  </a:lnTo>
                  <a:lnTo>
                    <a:pt x="693004" y="1260133"/>
                  </a:lnTo>
                  <a:lnTo>
                    <a:pt x="746239" y="1270681"/>
                  </a:lnTo>
                  <a:lnTo>
                    <a:pt x="800675" y="1279434"/>
                  </a:lnTo>
                  <a:lnTo>
                    <a:pt x="856226" y="1286337"/>
                  </a:lnTo>
                  <a:lnTo>
                    <a:pt x="912805" y="1291335"/>
                  </a:lnTo>
                  <a:lnTo>
                    <a:pt x="970325" y="1294374"/>
                  </a:lnTo>
                  <a:lnTo>
                    <a:pt x="1028700" y="1295400"/>
                  </a:lnTo>
                  <a:lnTo>
                    <a:pt x="1087080" y="1294374"/>
                  </a:lnTo>
                  <a:lnTo>
                    <a:pt x="1144605" y="1291335"/>
                  </a:lnTo>
                  <a:lnTo>
                    <a:pt x="1201189" y="1286337"/>
                  </a:lnTo>
                  <a:lnTo>
                    <a:pt x="1256743" y="1279434"/>
                  </a:lnTo>
                  <a:lnTo>
                    <a:pt x="1311183" y="1270681"/>
                  </a:lnTo>
                  <a:lnTo>
                    <a:pt x="1364419" y="1260133"/>
                  </a:lnTo>
                  <a:lnTo>
                    <a:pt x="1416367" y="1247844"/>
                  </a:lnTo>
                  <a:lnTo>
                    <a:pt x="1466939" y="1233869"/>
                  </a:lnTo>
                  <a:lnTo>
                    <a:pt x="1516048" y="1218263"/>
                  </a:lnTo>
                  <a:lnTo>
                    <a:pt x="1563608" y="1201080"/>
                  </a:lnTo>
                  <a:lnTo>
                    <a:pt x="1609531" y="1182375"/>
                  </a:lnTo>
                  <a:lnTo>
                    <a:pt x="1653731" y="1162202"/>
                  </a:lnTo>
                  <a:lnTo>
                    <a:pt x="1696122" y="1140617"/>
                  </a:lnTo>
                  <a:lnTo>
                    <a:pt x="1736615" y="1117673"/>
                  </a:lnTo>
                  <a:lnTo>
                    <a:pt x="1775126" y="1093426"/>
                  </a:lnTo>
                  <a:lnTo>
                    <a:pt x="1811565" y="1067930"/>
                  </a:lnTo>
                  <a:lnTo>
                    <a:pt x="1845848" y="1041240"/>
                  </a:lnTo>
                  <a:lnTo>
                    <a:pt x="1877887" y="1013410"/>
                  </a:lnTo>
                  <a:lnTo>
                    <a:pt x="1907596" y="984496"/>
                  </a:lnTo>
                  <a:lnTo>
                    <a:pt x="1934887" y="954551"/>
                  </a:lnTo>
                  <a:lnTo>
                    <a:pt x="1959674" y="923630"/>
                  </a:lnTo>
                  <a:lnTo>
                    <a:pt x="1981869" y="891788"/>
                  </a:lnTo>
                  <a:lnTo>
                    <a:pt x="2018140" y="825561"/>
                  </a:lnTo>
                  <a:lnTo>
                    <a:pt x="2043006" y="756305"/>
                  </a:lnTo>
                  <a:lnTo>
                    <a:pt x="2055771" y="684458"/>
                  </a:lnTo>
                  <a:lnTo>
                    <a:pt x="2057400" y="647700"/>
                  </a:lnTo>
                  <a:lnTo>
                    <a:pt x="2055771" y="610941"/>
                  </a:lnTo>
                  <a:lnTo>
                    <a:pt x="2043006" y="539094"/>
                  </a:lnTo>
                  <a:lnTo>
                    <a:pt x="2018140" y="469838"/>
                  </a:lnTo>
                  <a:lnTo>
                    <a:pt x="1981869" y="403611"/>
                  </a:lnTo>
                  <a:lnTo>
                    <a:pt x="1959674" y="371769"/>
                  </a:lnTo>
                  <a:lnTo>
                    <a:pt x="1934887" y="340848"/>
                  </a:lnTo>
                  <a:lnTo>
                    <a:pt x="1907596" y="310903"/>
                  </a:lnTo>
                  <a:lnTo>
                    <a:pt x="1877887" y="281989"/>
                  </a:lnTo>
                  <a:lnTo>
                    <a:pt x="1845848" y="254159"/>
                  </a:lnTo>
                  <a:lnTo>
                    <a:pt x="1811565" y="227469"/>
                  </a:lnTo>
                  <a:lnTo>
                    <a:pt x="1775126" y="201973"/>
                  </a:lnTo>
                  <a:lnTo>
                    <a:pt x="1736615" y="177726"/>
                  </a:lnTo>
                  <a:lnTo>
                    <a:pt x="1696122" y="154782"/>
                  </a:lnTo>
                  <a:lnTo>
                    <a:pt x="1653731" y="133197"/>
                  </a:lnTo>
                  <a:lnTo>
                    <a:pt x="1609531" y="113024"/>
                  </a:lnTo>
                  <a:lnTo>
                    <a:pt x="1563608" y="94319"/>
                  </a:lnTo>
                  <a:lnTo>
                    <a:pt x="1516048" y="77136"/>
                  </a:lnTo>
                  <a:lnTo>
                    <a:pt x="1466939" y="61530"/>
                  </a:lnTo>
                  <a:lnTo>
                    <a:pt x="1416367" y="47555"/>
                  </a:lnTo>
                  <a:lnTo>
                    <a:pt x="1364419" y="35266"/>
                  </a:lnTo>
                  <a:lnTo>
                    <a:pt x="1311183" y="24718"/>
                  </a:lnTo>
                  <a:lnTo>
                    <a:pt x="1256743" y="15965"/>
                  </a:lnTo>
                  <a:lnTo>
                    <a:pt x="1201189" y="9062"/>
                  </a:lnTo>
                  <a:lnTo>
                    <a:pt x="1144605" y="4064"/>
                  </a:lnTo>
                  <a:lnTo>
                    <a:pt x="1087080" y="1025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2000" y="4191000"/>
              <a:ext cx="2057400" cy="1295400"/>
            </a:xfrm>
            <a:custGeom>
              <a:avLst/>
              <a:gdLst/>
              <a:ahLst/>
              <a:cxnLst/>
              <a:rect l="l" t="t" r="r" b="b"/>
              <a:pathLst>
                <a:path w="2057400" h="1295400">
                  <a:moveTo>
                    <a:pt x="0" y="647700"/>
                  </a:moveTo>
                  <a:lnTo>
                    <a:pt x="6455" y="574721"/>
                  </a:lnTo>
                  <a:lnTo>
                    <a:pt x="25360" y="504115"/>
                  </a:lnTo>
                  <a:lnTo>
                    <a:pt x="56018" y="436319"/>
                  </a:lnTo>
                  <a:lnTo>
                    <a:pt x="97736" y="371769"/>
                  </a:lnTo>
                  <a:lnTo>
                    <a:pt x="122525" y="340848"/>
                  </a:lnTo>
                  <a:lnTo>
                    <a:pt x="149818" y="310903"/>
                  </a:lnTo>
                  <a:lnTo>
                    <a:pt x="179529" y="281989"/>
                  </a:lnTo>
                  <a:lnTo>
                    <a:pt x="211570" y="254159"/>
                  </a:lnTo>
                  <a:lnTo>
                    <a:pt x="245855" y="227469"/>
                  </a:lnTo>
                  <a:lnTo>
                    <a:pt x="282296" y="201973"/>
                  </a:lnTo>
                  <a:lnTo>
                    <a:pt x="320808" y="177726"/>
                  </a:lnTo>
                  <a:lnTo>
                    <a:pt x="361303" y="154782"/>
                  </a:lnTo>
                  <a:lnTo>
                    <a:pt x="403695" y="133197"/>
                  </a:lnTo>
                  <a:lnTo>
                    <a:pt x="447896" y="113024"/>
                  </a:lnTo>
                  <a:lnTo>
                    <a:pt x="493820" y="94319"/>
                  </a:lnTo>
                  <a:lnTo>
                    <a:pt x="541379" y="77136"/>
                  </a:lnTo>
                  <a:lnTo>
                    <a:pt x="590488" y="61530"/>
                  </a:lnTo>
                  <a:lnTo>
                    <a:pt x="641058" y="47555"/>
                  </a:lnTo>
                  <a:lnTo>
                    <a:pt x="693004" y="35266"/>
                  </a:lnTo>
                  <a:lnTo>
                    <a:pt x="746239" y="24718"/>
                  </a:lnTo>
                  <a:lnTo>
                    <a:pt x="800675" y="15965"/>
                  </a:lnTo>
                  <a:lnTo>
                    <a:pt x="856226" y="9062"/>
                  </a:lnTo>
                  <a:lnTo>
                    <a:pt x="912805" y="4064"/>
                  </a:lnTo>
                  <a:lnTo>
                    <a:pt x="970325" y="1025"/>
                  </a:lnTo>
                  <a:lnTo>
                    <a:pt x="1028700" y="0"/>
                  </a:lnTo>
                  <a:lnTo>
                    <a:pt x="1087080" y="1025"/>
                  </a:lnTo>
                  <a:lnTo>
                    <a:pt x="1144605" y="4064"/>
                  </a:lnTo>
                  <a:lnTo>
                    <a:pt x="1201189" y="9062"/>
                  </a:lnTo>
                  <a:lnTo>
                    <a:pt x="1256743" y="15965"/>
                  </a:lnTo>
                  <a:lnTo>
                    <a:pt x="1311183" y="24718"/>
                  </a:lnTo>
                  <a:lnTo>
                    <a:pt x="1364419" y="35266"/>
                  </a:lnTo>
                  <a:lnTo>
                    <a:pt x="1416367" y="47555"/>
                  </a:lnTo>
                  <a:lnTo>
                    <a:pt x="1466939" y="61530"/>
                  </a:lnTo>
                  <a:lnTo>
                    <a:pt x="1516048" y="77136"/>
                  </a:lnTo>
                  <a:lnTo>
                    <a:pt x="1563608" y="94319"/>
                  </a:lnTo>
                  <a:lnTo>
                    <a:pt x="1609531" y="113024"/>
                  </a:lnTo>
                  <a:lnTo>
                    <a:pt x="1653731" y="133197"/>
                  </a:lnTo>
                  <a:lnTo>
                    <a:pt x="1696122" y="154782"/>
                  </a:lnTo>
                  <a:lnTo>
                    <a:pt x="1736615" y="177726"/>
                  </a:lnTo>
                  <a:lnTo>
                    <a:pt x="1775126" y="201973"/>
                  </a:lnTo>
                  <a:lnTo>
                    <a:pt x="1811565" y="227469"/>
                  </a:lnTo>
                  <a:lnTo>
                    <a:pt x="1845848" y="254159"/>
                  </a:lnTo>
                  <a:lnTo>
                    <a:pt x="1877887" y="281989"/>
                  </a:lnTo>
                  <a:lnTo>
                    <a:pt x="1907596" y="310903"/>
                  </a:lnTo>
                  <a:lnTo>
                    <a:pt x="1934887" y="340848"/>
                  </a:lnTo>
                  <a:lnTo>
                    <a:pt x="1959674" y="371769"/>
                  </a:lnTo>
                  <a:lnTo>
                    <a:pt x="1981869" y="403611"/>
                  </a:lnTo>
                  <a:lnTo>
                    <a:pt x="2018140" y="469838"/>
                  </a:lnTo>
                  <a:lnTo>
                    <a:pt x="2043006" y="539094"/>
                  </a:lnTo>
                  <a:lnTo>
                    <a:pt x="2055771" y="610941"/>
                  </a:lnTo>
                  <a:lnTo>
                    <a:pt x="2057400" y="647700"/>
                  </a:lnTo>
                  <a:lnTo>
                    <a:pt x="2055771" y="684458"/>
                  </a:lnTo>
                  <a:lnTo>
                    <a:pt x="2050944" y="720678"/>
                  </a:lnTo>
                  <a:lnTo>
                    <a:pt x="2032042" y="791284"/>
                  </a:lnTo>
                  <a:lnTo>
                    <a:pt x="2001387" y="859080"/>
                  </a:lnTo>
                  <a:lnTo>
                    <a:pt x="1959674" y="923630"/>
                  </a:lnTo>
                  <a:lnTo>
                    <a:pt x="1934887" y="954551"/>
                  </a:lnTo>
                  <a:lnTo>
                    <a:pt x="1907596" y="984496"/>
                  </a:lnTo>
                  <a:lnTo>
                    <a:pt x="1877887" y="1013410"/>
                  </a:lnTo>
                  <a:lnTo>
                    <a:pt x="1845848" y="1041240"/>
                  </a:lnTo>
                  <a:lnTo>
                    <a:pt x="1811565" y="1067930"/>
                  </a:lnTo>
                  <a:lnTo>
                    <a:pt x="1775126" y="1093426"/>
                  </a:lnTo>
                  <a:lnTo>
                    <a:pt x="1736615" y="1117673"/>
                  </a:lnTo>
                  <a:lnTo>
                    <a:pt x="1696122" y="1140617"/>
                  </a:lnTo>
                  <a:lnTo>
                    <a:pt x="1653731" y="1162202"/>
                  </a:lnTo>
                  <a:lnTo>
                    <a:pt x="1609531" y="1182375"/>
                  </a:lnTo>
                  <a:lnTo>
                    <a:pt x="1563608" y="1201080"/>
                  </a:lnTo>
                  <a:lnTo>
                    <a:pt x="1516048" y="1218263"/>
                  </a:lnTo>
                  <a:lnTo>
                    <a:pt x="1466939" y="1233869"/>
                  </a:lnTo>
                  <a:lnTo>
                    <a:pt x="1416367" y="1247844"/>
                  </a:lnTo>
                  <a:lnTo>
                    <a:pt x="1364419" y="1260133"/>
                  </a:lnTo>
                  <a:lnTo>
                    <a:pt x="1311183" y="1270681"/>
                  </a:lnTo>
                  <a:lnTo>
                    <a:pt x="1256743" y="1279434"/>
                  </a:lnTo>
                  <a:lnTo>
                    <a:pt x="1201189" y="1286337"/>
                  </a:lnTo>
                  <a:lnTo>
                    <a:pt x="1144605" y="1291335"/>
                  </a:lnTo>
                  <a:lnTo>
                    <a:pt x="1087080" y="1294374"/>
                  </a:lnTo>
                  <a:lnTo>
                    <a:pt x="1028700" y="1295400"/>
                  </a:lnTo>
                  <a:lnTo>
                    <a:pt x="970325" y="1294374"/>
                  </a:lnTo>
                  <a:lnTo>
                    <a:pt x="912805" y="1291335"/>
                  </a:lnTo>
                  <a:lnTo>
                    <a:pt x="856226" y="1286337"/>
                  </a:lnTo>
                  <a:lnTo>
                    <a:pt x="800675" y="1279434"/>
                  </a:lnTo>
                  <a:lnTo>
                    <a:pt x="746239" y="1270681"/>
                  </a:lnTo>
                  <a:lnTo>
                    <a:pt x="693004" y="1260133"/>
                  </a:lnTo>
                  <a:lnTo>
                    <a:pt x="641058" y="1247844"/>
                  </a:lnTo>
                  <a:lnTo>
                    <a:pt x="590488" y="1233869"/>
                  </a:lnTo>
                  <a:lnTo>
                    <a:pt x="541379" y="1218263"/>
                  </a:lnTo>
                  <a:lnTo>
                    <a:pt x="493820" y="1201080"/>
                  </a:lnTo>
                  <a:lnTo>
                    <a:pt x="447896" y="1182375"/>
                  </a:lnTo>
                  <a:lnTo>
                    <a:pt x="403695" y="1162202"/>
                  </a:lnTo>
                  <a:lnTo>
                    <a:pt x="361303" y="1140617"/>
                  </a:lnTo>
                  <a:lnTo>
                    <a:pt x="320808" y="1117673"/>
                  </a:lnTo>
                  <a:lnTo>
                    <a:pt x="282296" y="1093426"/>
                  </a:lnTo>
                  <a:lnTo>
                    <a:pt x="245855" y="1067930"/>
                  </a:lnTo>
                  <a:lnTo>
                    <a:pt x="211570" y="1041240"/>
                  </a:lnTo>
                  <a:lnTo>
                    <a:pt x="179529" y="1013410"/>
                  </a:lnTo>
                  <a:lnTo>
                    <a:pt x="149818" y="984496"/>
                  </a:lnTo>
                  <a:lnTo>
                    <a:pt x="122525" y="954551"/>
                  </a:lnTo>
                  <a:lnTo>
                    <a:pt x="97736" y="923630"/>
                  </a:lnTo>
                  <a:lnTo>
                    <a:pt x="75538" y="891788"/>
                  </a:lnTo>
                  <a:lnTo>
                    <a:pt x="39263" y="825561"/>
                  </a:lnTo>
                  <a:lnTo>
                    <a:pt x="14395" y="756305"/>
                  </a:lnTo>
                  <a:lnTo>
                    <a:pt x="1628" y="684458"/>
                  </a:lnTo>
                  <a:lnTo>
                    <a:pt x="0" y="647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55903" y="4537329"/>
            <a:ext cx="1270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" marR="5080" indent="-6286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Palladio Uralic"/>
                <a:cs typeface="Palladio Uralic"/>
              </a:rPr>
              <a:t>INTERNAL  SOURCES</a:t>
            </a:r>
            <a:endParaRPr sz="1800">
              <a:latin typeface="Palladio Uralic"/>
              <a:cs typeface="Palladio Ural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730500" y="4178300"/>
            <a:ext cx="2235200" cy="1320800"/>
            <a:chOff x="2730500" y="4178300"/>
            <a:chExt cx="2235200" cy="1320800"/>
          </a:xfrm>
        </p:grpSpPr>
        <p:sp>
          <p:nvSpPr>
            <p:cNvPr id="16" name="object 16"/>
            <p:cNvSpPr/>
            <p:nvPr/>
          </p:nvSpPr>
          <p:spPr>
            <a:xfrm>
              <a:off x="2743200" y="4191000"/>
              <a:ext cx="2209800" cy="1295400"/>
            </a:xfrm>
            <a:custGeom>
              <a:avLst/>
              <a:gdLst/>
              <a:ahLst/>
              <a:cxnLst/>
              <a:rect l="l" t="t" r="r" b="b"/>
              <a:pathLst>
                <a:path w="2209800" h="1295400">
                  <a:moveTo>
                    <a:pt x="1104900" y="0"/>
                  </a:moveTo>
                  <a:lnTo>
                    <a:pt x="1044275" y="958"/>
                  </a:lnTo>
                  <a:lnTo>
                    <a:pt x="984506" y="3800"/>
                  </a:lnTo>
                  <a:lnTo>
                    <a:pt x="925675" y="8476"/>
                  </a:lnTo>
                  <a:lnTo>
                    <a:pt x="867868" y="14937"/>
                  </a:lnTo>
                  <a:lnTo>
                    <a:pt x="811168" y="23133"/>
                  </a:lnTo>
                  <a:lnTo>
                    <a:pt x="755660" y="33015"/>
                  </a:lnTo>
                  <a:lnTo>
                    <a:pt x="701427" y="44535"/>
                  </a:lnTo>
                  <a:lnTo>
                    <a:pt x="648555" y="57641"/>
                  </a:lnTo>
                  <a:lnTo>
                    <a:pt x="597127" y="72286"/>
                  </a:lnTo>
                  <a:lnTo>
                    <a:pt x="547228" y="88420"/>
                  </a:lnTo>
                  <a:lnTo>
                    <a:pt x="498942" y="105993"/>
                  </a:lnTo>
                  <a:lnTo>
                    <a:pt x="452353" y="124955"/>
                  </a:lnTo>
                  <a:lnTo>
                    <a:pt x="407546" y="145259"/>
                  </a:lnTo>
                  <a:lnTo>
                    <a:pt x="364604" y="166853"/>
                  </a:lnTo>
                  <a:lnTo>
                    <a:pt x="323611" y="189690"/>
                  </a:lnTo>
                  <a:lnTo>
                    <a:pt x="284653" y="213719"/>
                  </a:lnTo>
                  <a:lnTo>
                    <a:pt x="247814" y="238891"/>
                  </a:lnTo>
                  <a:lnTo>
                    <a:pt x="213177" y="265157"/>
                  </a:lnTo>
                  <a:lnTo>
                    <a:pt x="180826" y="292468"/>
                  </a:lnTo>
                  <a:lnTo>
                    <a:pt x="150847" y="320773"/>
                  </a:lnTo>
                  <a:lnTo>
                    <a:pt x="123323" y="350025"/>
                  </a:lnTo>
                  <a:lnTo>
                    <a:pt x="98339" y="380172"/>
                  </a:lnTo>
                  <a:lnTo>
                    <a:pt x="75979" y="411167"/>
                  </a:lnTo>
                  <a:lnTo>
                    <a:pt x="39467" y="475500"/>
                  </a:lnTo>
                  <a:lnTo>
                    <a:pt x="14460" y="542628"/>
                  </a:lnTo>
                  <a:lnTo>
                    <a:pt x="1634" y="612158"/>
                  </a:lnTo>
                  <a:lnTo>
                    <a:pt x="0" y="647700"/>
                  </a:lnTo>
                  <a:lnTo>
                    <a:pt x="1634" y="683241"/>
                  </a:lnTo>
                  <a:lnTo>
                    <a:pt x="14460" y="752771"/>
                  </a:lnTo>
                  <a:lnTo>
                    <a:pt x="39467" y="819899"/>
                  </a:lnTo>
                  <a:lnTo>
                    <a:pt x="75979" y="884232"/>
                  </a:lnTo>
                  <a:lnTo>
                    <a:pt x="98339" y="915227"/>
                  </a:lnTo>
                  <a:lnTo>
                    <a:pt x="123323" y="945374"/>
                  </a:lnTo>
                  <a:lnTo>
                    <a:pt x="150847" y="974626"/>
                  </a:lnTo>
                  <a:lnTo>
                    <a:pt x="180826" y="1002931"/>
                  </a:lnTo>
                  <a:lnTo>
                    <a:pt x="213177" y="1030242"/>
                  </a:lnTo>
                  <a:lnTo>
                    <a:pt x="247814" y="1056508"/>
                  </a:lnTo>
                  <a:lnTo>
                    <a:pt x="284653" y="1081680"/>
                  </a:lnTo>
                  <a:lnTo>
                    <a:pt x="323611" y="1105709"/>
                  </a:lnTo>
                  <a:lnTo>
                    <a:pt x="364604" y="1128546"/>
                  </a:lnTo>
                  <a:lnTo>
                    <a:pt x="407546" y="1150140"/>
                  </a:lnTo>
                  <a:lnTo>
                    <a:pt x="452353" y="1170444"/>
                  </a:lnTo>
                  <a:lnTo>
                    <a:pt x="498942" y="1189406"/>
                  </a:lnTo>
                  <a:lnTo>
                    <a:pt x="547228" y="1206979"/>
                  </a:lnTo>
                  <a:lnTo>
                    <a:pt x="597127" y="1223113"/>
                  </a:lnTo>
                  <a:lnTo>
                    <a:pt x="648555" y="1237758"/>
                  </a:lnTo>
                  <a:lnTo>
                    <a:pt x="701427" y="1250864"/>
                  </a:lnTo>
                  <a:lnTo>
                    <a:pt x="755660" y="1262384"/>
                  </a:lnTo>
                  <a:lnTo>
                    <a:pt x="811168" y="1272266"/>
                  </a:lnTo>
                  <a:lnTo>
                    <a:pt x="867868" y="1280462"/>
                  </a:lnTo>
                  <a:lnTo>
                    <a:pt x="925675" y="1286923"/>
                  </a:lnTo>
                  <a:lnTo>
                    <a:pt x="984506" y="1291599"/>
                  </a:lnTo>
                  <a:lnTo>
                    <a:pt x="1044275" y="1294441"/>
                  </a:lnTo>
                  <a:lnTo>
                    <a:pt x="1104900" y="1295400"/>
                  </a:lnTo>
                  <a:lnTo>
                    <a:pt x="1165524" y="1294441"/>
                  </a:lnTo>
                  <a:lnTo>
                    <a:pt x="1225293" y="1291599"/>
                  </a:lnTo>
                  <a:lnTo>
                    <a:pt x="1284124" y="1286923"/>
                  </a:lnTo>
                  <a:lnTo>
                    <a:pt x="1341931" y="1280462"/>
                  </a:lnTo>
                  <a:lnTo>
                    <a:pt x="1398631" y="1272266"/>
                  </a:lnTo>
                  <a:lnTo>
                    <a:pt x="1454139" y="1262384"/>
                  </a:lnTo>
                  <a:lnTo>
                    <a:pt x="1508372" y="1250864"/>
                  </a:lnTo>
                  <a:lnTo>
                    <a:pt x="1561244" y="1237758"/>
                  </a:lnTo>
                  <a:lnTo>
                    <a:pt x="1612672" y="1223113"/>
                  </a:lnTo>
                  <a:lnTo>
                    <a:pt x="1662571" y="1206979"/>
                  </a:lnTo>
                  <a:lnTo>
                    <a:pt x="1710857" y="1189406"/>
                  </a:lnTo>
                  <a:lnTo>
                    <a:pt x="1757446" y="1170444"/>
                  </a:lnTo>
                  <a:lnTo>
                    <a:pt x="1802253" y="1150140"/>
                  </a:lnTo>
                  <a:lnTo>
                    <a:pt x="1845195" y="1128546"/>
                  </a:lnTo>
                  <a:lnTo>
                    <a:pt x="1886188" y="1105709"/>
                  </a:lnTo>
                  <a:lnTo>
                    <a:pt x="1925146" y="1081680"/>
                  </a:lnTo>
                  <a:lnTo>
                    <a:pt x="1961985" y="1056508"/>
                  </a:lnTo>
                  <a:lnTo>
                    <a:pt x="1996622" y="1030242"/>
                  </a:lnTo>
                  <a:lnTo>
                    <a:pt x="2028973" y="1002931"/>
                  </a:lnTo>
                  <a:lnTo>
                    <a:pt x="2058952" y="974626"/>
                  </a:lnTo>
                  <a:lnTo>
                    <a:pt x="2086476" y="945374"/>
                  </a:lnTo>
                  <a:lnTo>
                    <a:pt x="2111460" y="915227"/>
                  </a:lnTo>
                  <a:lnTo>
                    <a:pt x="2133820" y="884232"/>
                  </a:lnTo>
                  <a:lnTo>
                    <a:pt x="2170332" y="819899"/>
                  </a:lnTo>
                  <a:lnTo>
                    <a:pt x="2195339" y="752771"/>
                  </a:lnTo>
                  <a:lnTo>
                    <a:pt x="2208165" y="683241"/>
                  </a:lnTo>
                  <a:lnTo>
                    <a:pt x="2209800" y="647700"/>
                  </a:lnTo>
                  <a:lnTo>
                    <a:pt x="2208165" y="612158"/>
                  </a:lnTo>
                  <a:lnTo>
                    <a:pt x="2195339" y="542628"/>
                  </a:lnTo>
                  <a:lnTo>
                    <a:pt x="2170332" y="475500"/>
                  </a:lnTo>
                  <a:lnTo>
                    <a:pt x="2133820" y="411167"/>
                  </a:lnTo>
                  <a:lnTo>
                    <a:pt x="2111460" y="380172"/>
                  </a:lnTo>
                  <a:lnTo>
                    <a:pt x="2086476" y="350025"/>
                  </a:lnTo>
                  <a:lnTo>
                    <a:pt x="2058952" y="320773"/>
                  </a:lnTo>
                  <a:lnTo>
                    <a:pt x="2028973" y="292468"/>
                  </a:lnTo>
                  <a:lnTo>
                    <a:pt x="1996622" y="265157"/>
                  </a:lnTo>
                  <a:lnTo>
                    <a:pt x="1961985" y="238891"/>
                  </a:lnTo>
                  <a:lnTo>
                    <a:pt x="1925146" y="213719"/>
                  </a:lnTo>
                  <a:lnTo>
                    <a:pt x="1886188" y="189690"/>
                  </a:lnTo>
                  <a:lnTo>
                    <a:pt x="1845195" y="166853"/>
                  </a:lnTo>
                  <a:lnTo>
                    <a:pt x="1802253" y="145259"/>
                  </a:lnTo>
                  <a:lnTo>
                    <a:pt x="1757446" y="124955"/>
                  </a:lnTo>
                  <a:lnTo>
                    <a:pt x="1710857" y="105993"/>
                  </a:lnTo>
                  <a:lnTo>
                    <a:pt x="1662571" y="88420"/>
                  </a:lnTo>
                  <a:lnTo>
                    <a:pt x="1612672" y="72286"/>
                  </a:lnTo>
                  <a:lnTo>
                    <a:pt x="1561244" y="57641"/>
                  </a:lnTo>
                  <a:lnTo>
                    <a:pt x="1508372" y="44535"/>
                  </a:lnTo>
                  <a:lnTo>
                    <a:pt x="1454139" y="33015"/>
                  </a:lnTo>
                  <a:lnTo>
                    <a:pt x="1398631" y="23133"/>
                  </a:lnTo>
                  <a:lnTo>
                    <a:pt x="1341931" y="14937"/>
                  </a:lnTo>
                  <a:lnTo>
                    <a:pt x="1284124" y="8476"/>
                  </a:lnTo>
                  <a:lnTo>
                    <a:pt x="1225293" y="3800"/>
                  </a:lnTo>
                  <a:lnTo>
                    <a:pt x="1165524" y="958"/>
                  </a:lnTo>
                  <a:lnTo>
                    <a:pt x="1104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43200" y="4191000"/>
              <a:ext cx="2209800" cy="1295400"/>
            </a:xfrm>
            <a:custGeom>
              <a:avLst/>
              <a:gdLst/>
              <a:ahLst/>
              <a:cxnLst/>
              <a:rect l="l" t="t" r="r" b="b"/>
              <a:pathLst>
                <a:path w="2209800" h="1295400">
                  <a:moveTo>
                    <a:pt x="0" y="647700"/>
                  </a:moveTo>
                  <a:lnTo>
                    <a:pt x="6483" y="577118"/>
                  </a:lnTo>
                  <a:lnTo>
                    <a:pt x="25483" y="508739"/>
                  </a:lnTo>
                  <a:lnTo>
                    <a:pt x="56327" y="442959"/>
                  </a:lnTo>
                  <a:lnTo>
                    <a:pt x="98339" y="380172"/>
                  </a:lnTo>
                  <a:lnTo>
                    <a:pt x="123323" y="350025"/>
                  </a:lnTo>
                  <a:lnTo>
                    <a:pt x="150847" y="320773"/>
                  </a:lnTo>
                  <a:lnTo>
                    <a:pt x="180826" y="292468"/>
                  </a:lnTo>
                  <a:lnTo>
                    <a:pt x="213177" y="265157"/>
                  </a:lnTo>
                  <a:lnTo>
                    <a:pt x="247814" y="238891"/>
                  </a:lnTo>
                  <a:lnTo>
                    <a:pt x="284653" y="213719"/>
                  </a:lnTo>
                  <a:lnTo>
                    <a:pt x="323611" y="189690"/>
                  </a:lnTo>
                  <a:lnTo>
                    <a:pt x="364604" y="166853"/>
                  </a:lnTo>
                  <a:lnTo>
                    <a:pt x="407546" y="145259"/>
                  </a:lnTo>
                  <a:lnTo>
                    <a:pt x="452353" y="124955"/>
                  </a:lnTo>
                  <a:lnTo>
                    <a:pt x="498942" y="105993"/>
                  </a:lnTo>
                  <a:lnTo>
                    <a:pt x="547228" y="88420"/>
                  </a:lnTo>
                  <a:lnTo>
                    <a:pt x="597127" y="72286"/>
                  </a:lnTo>
                  <a:lnTo>
                    <a:pt x="648555" y="57641"/>
                  </a:lnTo>
                  <a:lnTo>
                    <a:pt x="701427" y="44535"/>
                  </a:lnTo>
                  <a:lnTo>
                    <a:pt x="755660" y="33015"/>
                  </a:lnTo>
                  <a:lnTo>
                    <a:pt x="811168" y="23133"/>
                  </a:lnTo>
                  <a:lnTo>
                    <a:pt x="867868" y="14937"/>
                  </a:lnTo>
                  <a:lnTo>
                    <a:pt x="925675" y="8476"/>
                  </a:lnTo>
                  <a:lnTo>
                    <a:pt x="984506" y="3800"/>
                  </a:lnTo>
                  <a:lnTo>
                    <a:pt x="1044275" y="958"/>
                  </a:lnTo>
                  <a:lnTo>
                    <a:pt x="1104900" y="0"/>
                  </a:lnTo>
                  <a:lnTo>
                    <a:pt x="1165524" y="958"/>
                  </a:lnTo>
                  <a:lnTo>
                    <a:pt x="1225293" y="3800"/>
                  </a:lnTo>
                  <a:lnTo>
                    <a:pt x="1284124" y="8476"/>
                  </a:lnTo>
                  <a:lnTo>
                    <a:pt x="1341931" y="14937"/>
                  </a:lnTo>
                  <a:lnTo>
                    <a:pt x="1398631" y="23133"/>
                  </a:lnTo>
                  <a:lnTo>
                    <a:pt x="1454139" y="33015"/>
                  </a:lnTo>
                  <a:lnTo>
                    <a:pt x="1508372" y="44535"/>
                  </a:lnTo>
                  <a:lnTo>
                    <a:pt x="1561244" y="57641"/>
                  </a:lnTo>
                  <a:lnTo>
                    <a:pt x="1612672" y="72286"/>
                  </a:lnTo>
                  <a:lnTo>
                    <a:pt x="1662571" y="88420"/>
                  </a:lnTo>
                  <a:lnTo>
                    <a:pt x="1710857" y="105993"/>
                  </a:lnTo>
                  <a:lnTo>
                    <a:pt x="1757446" y="124955"/>
                  </a:lnTo>
                  <a:lnTo>
                    <a:pt x="1802253" y="145259"/>
                  </a:lnTo>
                  <a:lnTo>
                    <a:pt x="1845195" y="166853"/>
                  </a:lnTo>
                  <a:lnTo>
                    <a:pt x="1886188" y="189690"/>
                  </a:lnTo>
                  <a:lnTo>
                    <a:pt x="1925146" y="213719"/>
                  </a:lnTo>
                  <a:lnTo>
                    <a:pt x="1961985" y="238891"/>
                  </a:lnTo>
                  <a:lnTo>
                    <a:pt x="1996622" y="265157"/>
                  </a:lnTo>
                  <a:lnTo>
                    <a:pt x="2028973" y="292468"/>
                  </a:lnTo>
                  <a:lnTo>
                    <a:pt x="2058952" y="320773"/>
                  </a:lnTo>
                  <a:lnTo>
                    <a:pt x="2086476" y="350025"/>
                  </a:lnTo>
                  <a:lnTo>
                    <a:pt x="2111460" y="380172"/>
                  </a:lnTo>
                  <a:lnTo>
                    <a:pt x="2133820" y="411167"/>
                  </a:lnTo>
                  <a:lnTo>
                    <a:pt x="2170332" y="475500"/>
                  </a:lnTo>
                  <a:lnTo>
                    <a:pt x="2195339" y="542628"/>
                  </a:lnTo>
                  <a:lnTo>
                    <a:pt x="2208165" y="612158"/>
                  </a:lnTo>
                  <a:lnTo>
                    <a:pt x="2209800" y="647700"/>
                  </a:lnTo>
                  <a:lnTo>
                    <a:pt x="2208165" y="683241"/>
                  </a:lnTo>
                  <a:lnTo>
                    <a:pt x="2203316" y="718281"/>
                  </a:lnTo>
                  <a:lnTo>
                    <a:pt x="2184316" y="786660"/>
                  </a:lnTo>
                  <a:lnTo>
                    <a:pt x="2153472" y="852440"/>
                  </a:lnTo>
                  <a:lnTo>
                    <a:pt x="2111460" y="915227"/>
                  </a:lnTo>
                  <a:lnTo>
                    <a:pt x="2086476" y="945374"/>
                  </a:lnTo>
                  <a:lnTo>
                    <a:pt x="2058952" y="974626"/>
                  </a:lnTo>
                  <a:lnTo>
                    <a:pt x="2028973" y="1002931"/>
                  </a:lnTo>
                  <a:lnTo>
                    <a:pt x="1996622" y="1030242"/>
                  </a:lnTo>
                  <a:lnTo>
                    <a:pt x="1961985" y="1056508"/>
                  </a:lnTo>
                  <a:lnTo>
                    <a:pt x="1925146" y="1081680"/>
                  </a:lnTo>
                  <a:lnTo>
                    <a:pt x="1886188" y="1105709"/>
                  </a:lnTo>
                  <a:lnTo>
                    <a:pt x="1845195" y="1128546"/>
                  </a:lnTo>
                  <a:lnTo>
                    <a:pt x="1802253" y="1150140"/>
                  </a:lnTo>
                  <a:lnTo>
                    <a:pt x="1757446" y="1170444"/>
                  </a:lnTo>
                  <a:lnTo>
                    <a:pt x="1710857" y="1189406"/>
                  </a:lnTo>
                  <a:lnTo>
                    <a:pt x="1662571" y="1206979"/>
                  </a:lnTo>
                  <a:lnTo>
                    <a:pt x="1612672" y="1223113"/>
                  </a:lnTo>
                  <a:lnTo>
                    <a:pt x="1561244" y="1237758"/>
                  </a:lnTo>
                  <a:lnTo>
                    <a:pt x="1508372" y="1250864"/>
                  </a:lnTo>
                  <a:lnTo>
                    <a:pt x="1454139" y="1262384"/>
                  </a:lnTo>
                  <a:lnTo>
                    <a:pt x="1398631" y="1272266"/>
                  </a:lnTo>
                  <a:lnTo>
                    <a:pt x="1341931" y="1280462"/>
                  </a:lnTo>
                  <a:lnTo>
                    <a:pt x="1284124" y="1286923"/>
                  </a:lnTo>
                  <a:lnTo>
                    <a:pt x="1225293" y="1291599"/>
                  </a:lnTo>
                  <a:lnTo>
                    <a:pt x="1165524" y="1294441"/>
                  </a:lnTo>
                  <a:lnTo>
                    <a:pt x="1104900" y="1295400"/>
                  </a:lnTo>
                  <a:lnTo>
                    <a:pt x="1044275" y="1294441"/>
                  </a:lnTo>
                  <a:lnTo>
                    <a:pt x="984506" y="1291599"/>
                  </a:lnTo>
                  <a:lnTo>
                    <a:pt x="925675" y="1286923"/>
                  </a:lnTo>
                  <a:lnTo>
                    <a:pt x="867868" y="1280462"/>
                  </a:lnTo>
                  <a:lnTo>
                    <a:pt x="811168" y="1272266"/>
                  </a:lnTo>
                  <a:lnTo>
                    <a:pt x="755660" y="1262384"/>
                  </a:lnTo>
                  <a:lnTo>
                    <a:pt x="701427" y="1250864"/>
                  </a:lnTo>
                  <a:lnTo>
                    <a:pt x="648555" y="1237758"/>
                  </a:lnTo>
                  <a:lnTo>
                    <a:pt x="597127" y="1223113"/>
                  </a:lnTo>
                  <a:lnTo>
                    <a:pt x="547228" y="1206979"/>
                  </a:lnTo>
                  <a:lnTo>
                    <a:pt x="498942" y="1189406"/>
                  </a:lnTo>
                  <a:lnTo>
                    <a:pt x="452353" y="1170444"/>
                  </a:lnTo>
                  <a:lnTo>
                    <a:pt x="407546" y="1150140"/>
                  </a:lnTo>
                  <a:lnTo>
                    <a:pt x="364604" y="1128546"/>
                  </a:lnTo>
                  <a:lnTo>
                    <a:pt x="323611" y="1105709"/>
                  </a:lnTo>
                  <a:lnTo>
                    <a:pt x="284653" y="1081680"/>
                  </a:lnTo>
                  <a:lnTo>
                    <a:pt x="247814" y="1056508"/>
                  </a:lnTo>
                  <a:lnTo>
                    <a:pt x="213177" y="1030242"/>
                  </a:lnTo>
                  <a:lnTo>
                    <a:pt x="180826" y="1002931"/>
                  </a:lnTo>
                  <a:lnTo>
                    <a:pt x="150847" y="974626"/>
                  </a:lnTo>
                  <a:lnTo>
                    <a:pt x="123323" y="945374"/>
                  </a:lnTo>
                  <a:lnTo>
                    <a:pt x="98339" y="915227"/>
                  </a:lnTo>
                  <a:lnTo>
                    <a:pt x="75979" y="884232"/>
                  </a:lnTo>
                  <a:lnTo>
                    <a:pt x="39467" y="819899"/>
                  </a:lnTo>
                  <a:lnTo>
                    <a:pt x="14460" y="752771"/>
                  </a:lnTo>
                  <a:lnTo>
                    <a:pt x="1634" y="683241"/>
                  </a:lnTo>
                  <a:lnTo>
                    <a:pt x="0" y="6477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205352" y="4537329"/>
            <a:ext cx="1283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0" marR="5080" indent="-7048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Palladio Uralic"/>
                <a:cs typeface="Palladio Uralic"/>
              </a:rPr>
              <a:t>EXT</a:t>
            </a:r>
            <a:r>
              <a:rPr sz="1800" b="1" dirty="0">
                <a:latin typeface="Palladio Uralic"/>
                <a:cs typeface="Palladio Uralic"/>
              </a:rPr>
              <a:t>E</a:t>
            </a:r>
            <a:r>
              <a:rPr sz="1800" b="1" spc="-10" dirty="0">
                <a:latin typeface="Palladio Uralic"/>
                <a:cs typeface="Palladio Uralic"/>
              </a:rPr>
              <a:t>RNAL  </a:t>
            </a:r>
            <a:r>
              <a:rPr sz="1800" b="1" spc="-5" dirty="0">
                <a:latin typeface="Palladio Uralic"/>
                <a:cs typeface="Palladio Uralic"/>
              </a:rPr>
              <a:t>SOURCES</a:t>
            </a:r>
            <a:endParaRPr sz="1800">
              <a:latin typeface="Palladio Uralic"/>
              <a:cs typeface="Palladio Ural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71600" y="1371600"/>
            <a:ext cx="2819400" cy="2057400"/>
          </a:xfrm>
          <a:custGeom>
            <a:avLst/>
            <a:gdLst/>
            <a:ahLst/>
            <a:cxnLst/>
            <a:rect l="l" t="t" r="r" b="b"/>
            <a:pathLst>
              <a:path w="2819400" h="2057400">
                <a:moveTo>
                  <a:pt x="0" y="1028700"/>
                </a:moveTo>
                <a:lnTo>
                  <a:pt x="1409700" y="0"/>
                </a:lnTo>
                <a:lnTo>
                  <a:pt x="2819400" y="1028700"/>
                </a:lnTo>
                <a:lnTo>
                  <a:pt x="1409700" y="2057400"/>
                </a:lnTo>
                <a:lnTo>
                  <a:pt x="0" y="1028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986788" y="2129993"/>
            <a:ext cx="1590040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Palladio Uralic"/>
                <a:cs typeface="Palladio Uralic"/>
              </a:rPr>
              <a:t>SOURCES</a:t>
            </a:r>
            <a:r>
              <a:rPr sz="1600" b="1" spc="-25" dirty="0">
                <a:latin typeface="Palladio Uralic"/>
                <a:cs typeface="Palladio Uralic"/>
              </a:rPr>
              <a:t> </a:t>
            </a:r>
            <a:r>
              <a:rPr sz="1600" b="1" spc="-5" dirty="0">
                <a:latin typeface="Palladio Uralic"/>
                <a:cs typeface="Palladio Uralic"/>
              </a:rPr>
              <a:t>OF</a:t>
            </a:r>
            <a:endParaRPr sz="1600">
              <a:latin typeface="Palladio Uralic"/>
              <a:cs typeface="Palladio Ural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Palladio Uralic"/>
                <a:cs typeface="Palladio Uralic"/>
              </a:rPr>
              <a:t>RECRUITMENT</a:t>
            </a:r>
            <a:endParaRPr sz="1600">
              <a:latin typeface="Palladio Uralic"/>
              <a:cs typeface="Palladio Uralic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778500" y="1587500"/>
            <a:ext cx="2311400" cy="4273550"/>
            <a:chOff x="5778500" y="1587500"/>
            <a:chExt cx="2311400" cy="4273550"/>
          </a:xfrm>
        </p:grpSpPr>
        <p:sp>
          <p:nvSpPr>
            <p:cNvPr id="22" name="object 22"/>
            <p:cNvSpPr/>
            <p:nvPr/>
          </p:nvSpPr>
          <p:spPr>
            <a:xfrm>
              <a:off x="6323076" y="1674876"/>
              <a:ext cx="1676400" cy="17084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35700" y="1587499"/>
              <a:ext cx="1851025" cy="1883410"/>
            </a:xfrm>
            <a:custGeom>
              <a:avLst/>
              <a:gdLst/>
              <a:ahLst/>
              <a:cxnLst/>
              <a:rect l="l" t="t" r="r" b="b"/>
              <a:pathLst>
                <a:path w="1851025" h="1883410">
                  <a:moveTo>
                    <a:pt x="1779905" y="71120"/>
                  </a:moveTo>
                  <a:lnTo>
                    <a:pt x="1762125" y="71120"/>
                  </a:lnTo>
                  <a:lnTo>
                    <a:pt x="1762125" y="88900"/>
                  </a:lnTo>
                  <a:lnTo>
                    <a:pt x="1762125" y="1794510"/>
                  </a:lnTo>
                  <a:lnTo>
                    <a:pt x="88900" y="1794510"/>
                  </a:lnTo>
                  <a:lnTo>
                    <a:pt x="88900" y="88900"/>
                  </a:lnTo>
                  <a:lnTo>
                    <a:pt x="1762125" y="88900"/>
                  </a:lnTo>
                  <a:lnTo>
                    <a:pt x="1762125" y="71120"/>
                  </a:lnTo>
                  <a:lnTo>
                    <a:pt x="71120" y="71120"/>
                  </a:lnTo>
                  <a:lnTo>
                    <a:pt x="71120" y="88900"/>
                  </a:lnTo>
                  <a:lnTo>
                    <a:pt x="71120" y="1794510"/>
                  </a:lnTo>
                  <a:lnTo>
                    <a:pt x="71120" y="1812290"/>
                  </a:lnTo>
                  <a:lnTo>
                    <a:pt x="1779905" y="1812290"/>
                  </a:lnTo>
                  <a:lnTo>
                    <a:pt x="1779905" y="1794637"/>
                  </a:lnTo>
                  <a:lnTo>
                    <a:pt x="1779905" y="1794510"/>
                  </a:lnTo>
                  <a:lnTo>
                    <a:pt x="1779905" y="88900"/>
                  </a:lnTo>
                  <a:lnTo>
                    <a:pt x="1779905" y="71120"/>
                  </a:lnTo>
                  <a:close/>
                </a:path>
                <a:path w="1851025" h="1883410">
                  <a:moveTo>
                    <a:pt x="1851025" y="0"/>
                  </a:moveTo>
                  <a:lnTo>
                    <a:pt x="1797685" y="0"/>
                  </a:lnTo>
                  <a:lnTo>
                    <a:pt x="1797685" y="53340"/>
                  </a:lnTo>
                  <a:lnTo>
                    <a:pt x="1797685" y="1830070"/>
                  </a:lnTo>
                  <a:lnTo>
                    <a:pt x="53340" y="1830070"/>
                  </a:lnTo>
                  <a:lnTo>
                    <a:pt x="53340" y="53340"/>
                  </a:lnTo>
                  <a:lnTo>
                    <a:pt x="1797685" y="53340"/>
                  </a:lnTo>
                  <a:lnTo>
                    <a:pt x="1797685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1830070"/>
                  </a:lnTo>
                  <a:lnTo>
                    <a:pt x="0" y="1883410"/>
                  </a:lnTo>
                  <a:lnTo>
                    <a:pt x="1851025" y="1883410"/>
                  </a:lnTo>
                  <a:lnTo>
                    <a:pt x="1851025" y="1830197"/>
                  </a:lnTo>
                  <a:lnTo>
                    <a:pt x="1851025" y="1830070"/>
                  </a:lnTo>
                  <a:lnTo>
                    <a:pt x="1851025" y="53340"/>
                  </a:lnTo>
                  <a:lnTo>
                    <a:pt x="1851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65876" y="4189476"/>
              <a:ext cx="2136648" cy="15849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78500" y="4102099"/>
              <a:ext cx="2311400" cy="1758950"/>
            </a:xfrm>
            <a:custGeom>
              <a:avLst/>
              <a:gdLst/>
              <a:ahLst/>
              <a:cxnLst/>
              <a:rect l="l" t="t" r="r" b="b"/>
              <a:pathLst>
                <a:path w="2311400" h="1758950">
                  <a:moveTo>
                    <a:pt x="2240280" y="71120"/>
                  </a:moveTo>
                  <a:lnTo>
                    <a:pt x="2222500" y="71120"/>
                  </a:lnTo>
                  <a:lnTo>
                    <a:pt x="2222500" y="88900"/>
                  </a:lnTo>
                  <a:lnTo>
                    <a:pt x="2222500" y="1670050"/>
                  </a:lnTo>
                  <a:lnTo>
                    <a:pt x="88900" y="1670050"/>
                  </a:lnTo>
                  <a:lnTo>
                    <a:pt x="88900" y="88900"/>
                  </a:lnTo>
                  <a:lnTo>
                    <a:pt x="2222500" y="88900"/>
                  </a:lnTo>
                  <a:lnTo>
                    <a:pt x="2222500" y="71120"/>
                  </a:lnTo>
                  <a:lnTo>
                    <a:pt x="71120" y="71120"/>
                  </a:lnTo>
                  <a:lnTo>
                    <a:pt x="71120" y="88900"/>
                  </a:lnTo>
                  <a:lnTo>
                    <a:pt x="71120" y="1670050"/>
                  </a:lnTo>
                  <a:lnTo>
                    <a:pt x="71120" y="1687830"/>
                  </a:lnTo>
                  <a:lnTo>
                    <a:pt x="2240280" y="1687830"/>
                  </a:lnTo>
                  <a:lnTo>
                    <a:pt x="2240280" y="1670443"/>
                  </a:lnTo>
                  <a:lnTo>
                    <a:pt x="2240280" y="1670050"/>
                  </a:lnTo>
                  <a:lnTo>
                    <a:pt x="2240280" y="88900"/>
                  </a:lnTo>
                  <a:lnTo>
                    <a:pt x="2240280" y="71120"/>
                  </a:lnTo>
                  <a:close/>
                </a:path>
                <a:path w="2311400" h="1758950">
                  <a:moveTo>
                    <a:pt x="2311400" y="0"/>
                  </a:moveTo>
                  <a:lnTo>
                    <a:pt x="2258060" y="0"/>
                  </a:lnTo>
                  <a:lnTo>
                    <a:pt x="2258060" y="53340"/>
                  </a:lnTo>
                  <a:lnTo>
                    <a:pt x="2258060" y="1705610"/>
                  </a:lnTo>
                  <a:lnTo>
                    <a:pt x="53340" y="1705610"/>
                  </a:lnTo>
                  <a:lnTo>
                    <a:pt x="53340" y="53340"/>
                  </a:lnTo>
                  <a:lnTo>
                    <a:pt x="2258060" y="53340"/>
                  </a:lnTo>
                  <a:lnTo>
                    <a:pt x="2258060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1705610"/>
                  </a:lnTo>
                  <a:lnTo>
                    <a:pt x="0" y="1758950"/>
                  </a:lnTo>
                  <a:lnTo>
                    <a:pt x="2311400" y="1758950"/>
                  </a:lnTo>
                  <a:lnTo>
                    <a:pt x="2311400" y="1705991"/>
                  </a:lnTo>
                  <a:lnTo>
                    <a:pt x="2311400" y="1705610"/>
                  </a:lnTo>
                  <a:lnTo>
                    <a:pt x="2311400" y="53340"/>
                  </a:lnTo>
                  <a:lnTo>
                    <a:pt x="2311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7445" y="1876512"/>
            <a:ext cx="447309" cy="1057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44045" y="1876512"/>
            <a:ext cx="447309" cy="1057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44045" y="5684989"/>
            <a:ext cx="447309" cy="1057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7445" y="5684989"/>
            <a:ext cx="447309" cy="1057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0" y="2667000"/>
            <a:ext cx="2209800" cy="2209800"/>
          </a:xfrm>
          <a:custGeom>
            <a:avLst/>
            <a:gdLst/>
            <a:ahLst/>
            <a:cxnLst/>
            <a:rect l="l" t="t" r="r" b="b"/>
            <a:pathLst>
              <a:path w="2209800" h="2209800">
                <a:moveTo>
                  <a:pt x="0" y="1104900"/>
                </a:moveTo>
                <a:lnTo>
                  <a:pt x="1104900" y="0"/>
                </a:lnTo>
                <a:lnTo>
                  <a:pt x="2209800" y="1104900"/>
                </a:lnTo>
                <a:lnTo>
                  <a:pt x="1104900" y="2209800"/>
                </a:lnTo>
                <a:lnTo>
                  <a:pt x="0" y="1104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5400" y="5410200"/>
            <a:ext cx="3048000" cy="685800"/>
          </a:xfrm>
          <a:custGeom>
            <a:avLst/>
            <a:gdLst/>
            <a:ahLst/>
            <a:cxnLst/>
            <a:rect l="l" t="t" r="r" b="b"/>
            <a:pathLst>
              <a:path w="3048000" h="685800">
                <a:moveTo>
                  <a:pt x="3048000" y="0"/>
                </a:moveTo>
                <a:lnTo>
                  <a:pt x="0" y="0"/>
                </a:lnTo>
                <a:lnTo>
                  <a:pt x="0" y="685800"/>
                </a:lnTo>
                <a:lnTo>
                  <a:pt x="3048000" y="685800"/>
                </a:lnTo>
                <a:lnTo>
                  <a:pt x="304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05400" y="2590800"/>
            <a:ext cx="3048000" cy="685800"/>
          </a:xfrm>
          <a:custGeom>
            <a:avLst/>
            <a:gdLst/>
            <a:ahLst/>
            <a:cxnLst/>
            <a:rect l="l" t="t" r="r" b="b"/>
            <a:pathLst>
              <a:path w="3048000" h="685800">
                <a:moveTo>
                  <a:pt x="0" y="685800"/>
                </a:moveTo>
                <a:lnTo>
                  <a:pt x="3048000" y="685800"/>
                </a:lnTo>
                <a:lnTo>
                  <a:pt x="30480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05400" y="1676400"/>
            <a:ext cx="3048000" cy="685800"/>
          </a:xfrm>
          <a:custGeom>
            <a:avLst/>
            <a:gdLst/>
            <a:ahLst/>
            <a:cxnLst/>
            <a:rect l="l" t="t" r="r" b="b"/>
            <a:pathLst>
              <a:path w="3048000" h="685800">
                <a:moveTo>
                  <a:pt x="3048000" y="0"/>
                </a:moveTo>
                <a:lnTo>
                  <a:pt x="0" y="0"/>
                </a:lnTo>
                <a:lnTo>
                  <a:pt x="0" y="685800"/>
                </a:lnTo>
                <a:lnTo>
                  <a:pt x="3048000" y="685800"/>
                </a:lnTo>
                <a:lnTo>
                  <a:pt x="304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05400" y="3505200"/>
            <a:ext cx="3048000" cy="685800"/>
          </a:xfrm>
          <a:custGeom>
            <a:avLst/>
            <a:gdLst/>
            <a:ahLst/>
            <a:cxnLst/>
            <a:rect l="l" t="t" r="r" b="b"/>
            <a:pathLst>
              <a:path w="3048000" h="685800">
                <a:moveTo>
                  <a:pt x="0" y="685800"/>
                </a:moveTo>
                <a:lnTo>
                  <a:pt x="3048000" y="685800"/>
                </a:lnTo>
                <a:lnTo>
                  <a:pt x="30480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05400" y="4419600"/>
            <a:ext cx="3048000" cy="762000"/>
          </a:xfrm>
          <a:custGeom>
            <a:avLst/>
            <a:gdLst/>
            <a:ahLst/>
            <a:cxnLst/>
            <a:rect l="l" t="t" r="r" b="b"/>
            <a:pathLst>
              <a:path w="3048000" h="762000">
                <a:moveTo>
                  <a:pt x="0" y="762000"/>
                </a:moveTo>
                <a:lnTo>
                  <a:pt x="3048000" y="762000"/>
                </a:lnTo>
                <a:lnTo>
                  <a:pt x="30480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90875" y="3171825"/>
            <a:ext cx="1295400" cy="1266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400" y="2819400"/>
            <a:ext cx="1905000" cy="1905000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0" y="952500"/>
                </a:moveTo>
                <a:lnTo>
                  <a:pt x="952500" y="0"/>
                </a:lnTo>
                <a:lnTo>
                  <a:pt x="1905000" y="952500"/>
                </a:lnTo>
                <a:lnTo>
                  <a:pt x="952500" y="1905000"/>
                </a:lnTo>
                <a:lnTo>
                  <a:pt x="0" y="952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-6350" y="0"/>
            <a:ext cx="9156700" cy="6883400"/>
            <a:chOff x="-6350" y="0"/>
            <a:chExt cx="9156700" cy="6883400"/>
          </a:xfrm>
        </p:grpSpPr>
        <p:sp>
          <p:nvSpPr>
            <p:cNvPr id="15" name="object 15"/>
            <p:cNvSpPr/>
            <p:nvPr/>
          </p:nvSpPr>
          <p:spPr>
            <a:xfrm>
              <a:off x="250825" y="1066800"/>
              <a:ext cx="0" cy="5791200"/>
            </a:xfrm>
            <a:custGeom>
              <a:avLst/>
              <a:gdLst/>
              <a:ahLst/>
              <a:cxnLst/>
              <a:rect l="l" t="t" r="r" b="b"/>
              <a:pathLst>
                <a:path h="5791200">
                  <a:moveTo>
                    <a:pt x="0" y="0"/>
                  </a:moveTo>
                  <a:lnTo>
                    <a:pt x="0" y="5791199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5287" y="1066800"/>
              <a:ext cx="0" cy="5791200"/>
            </a:xfrm>
            <a:custGeom>
              <a:avLst/>
              <a:gdLst/>
              <a:ahLst/>
              <a:cxnLst/>
              <a:rect l="l" t="t" r="r" b="b"/>
              <a:pathLst>
                <a:path h="5791200">
                  <a:moveTo>
                    <a:pt x="0" y="0"/>
                  </a:moveTo>
                  <a:lnTo>
                    <a:pt x="0" y="5791199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4800" y="1066800"/>
              <a:ext cx="38100" cy="5791200"/>
            </a:xfrm>
            <a:custGeom>
              <a:avLst/>
              <a:gdLst/>
              <a:ahLst/>
              <a:cxnLst/>
              <a:rect l="l" t="t" r="r" b="b"/>
              <a:pathLst>
                <a:path w="38100" h="5791200">
                  <a:moveTo>
                    <a:pt x="0" y="5791198"/>
                  </a:moveTo>
                  <a:lnTo>
                    <a:pt x="38100" y="5791198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5791198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9144000" cy="1066800"/>
            </a:xfrm>
            <a:custGeom>
              <a:avLst/>
              <a:gdLst/>
              <a:ahLst/>
              <a:cxnLst/>
              <a:rect l="l" t="t" r="r" b="b"/>
              <a:pathLst>
                <a:path w="9144000" h="1066800">
                  <a:moveTo>
                    <a:pt x="91440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9144000" y="1066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999">
                <a:alpha val="9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9144000" cy="1066800"/>
            </a:xfrm>
            <a:custGeom>
              <a:avLst/>
              <a:gdLst/>
              <a:ahLst/>
              <a:cxnLst/>
              <a:rect l="l" t="t" r="r" b="b"/>
              <a:pathLst>
                <a:path w="9144000" h="1066800">
                  <a:moveTo>
                    <a:pt x="0" y="1066800"/>
                  </a:moveTo>
                  <a:lnTo>
                    <a:pt x="9144000" y="10668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127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739640" y="1886711"/>
            <a:ext cx="3781425" cy="3895725"/>
            <a:chOff x="4739640" y="1886711"/>
            <a:chExt cx="3781425" cy="3895725"/>
          </a:xfrm>
        </p:grpSpPr>
        <p:sp>
          <p:nvSpPr>
            <p:cNvPr id="21" name="object 21"/>
            <p:cNvSpPr/>
            <p:nvPr/>
          </p:nvSpPr>
          <p:spPr>
            <a:xfrm>
              <a:off x="4739640" y="1886711"/>
              <a:ext cx="123444" cy="38938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95716" y="1886711"/>
              <a:ext cx="124968" cy="38953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4781169" y="1752600"/>
          <a:ext cx="3656965" cy="4581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19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98550" marR="763905" indent="-326390">
                        <a:lnSpc>
                          <a:spcPts val="2150"/>
                        </a:lnSpc>
                        <a:spcBef>
                          <a:spcPts val="500"/>
                        </a:spcBef>
                      </a:pPr>
                      <a:r>
                        <a:rPr sz="1800" b="1" spc="-5" dirty="0">
                          <a:latin typeface="Palladio Uralic"/>
                          <a:cs typeface="Palladio Uralic"/>
                        </a:rPr>
                        <a:t>Job </a:t>
                      </a:r>
                      <a:r>
                        <a:rPr sz="1800" b="1" dirty="0">
                          <a:latin typeface="Palladio Uralic"/>
                          <a:cs typeface="Palladio Uralic"/>
                        </a:rPr>
                        <a:t>Posting &amp;  Bidding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3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000760" marR="993140" algn="ctr">
                        <a:lnSpc>
                          <a:spcPts val="2150"/>
                        </a:lnSpc>
                      </a:pPr>
                      <a:r>
                        <a:rPr sz="1800" b="1" spc="-5" dirty="0">
                          <a:latin typeface="Palladio Uralic"/>
                          <a:cs typeface="Palladio Uralic"/>
                        </a:rPr>
                        <a:t>Promotions</a:t>
                      </a:r>
                      <a:r>
                        <a:rPr sz="1800" b="1" spc="-70" dirty="0"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sz="1800" b="1" spc="-5" dirty="0">
                          <a:latin typeface="Palladio Uralic"/>
                          <a:cs typeface="Palladio Uralic"/>
                        </a:rPr>
                        <a:t>and  </a:t>
                      </a:r>
                      <a:r>
                        <a:rPr sz="1800" b="1" dirty="0">
                          <a:latin typeface="Palladio Uralic"/>
                          <a:cs typeface="Palladio Uralic"/>
                        </a:rPr>
                        <a:t>Transfers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1308735" marR="129857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Palladio Uralic"/>
                          <a:cs typeface="Palladio Uralic"/>
                        </a:rPr>
                        <a:t>Employee  </a:t>
                      </a:r>
                      <a:r>
                        <a:rPr sz="1800" b="1" spc="-5" dirty="0">
                          <a:latin typeface="Palladio Uralic"/>
                          <a:cs typeface="Palladio Uralic"/>
                        </a:rPr>
                        <a:t>Referrals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L="678815" marR="673100" indent="-635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Palladio Uralic"/>
                          <a:cs typeface="Palladio Uralic"/>
                        </a:rPr>
                        <a:t>Re-recruiting </a:t>
                      </a:r>
                      <a:r>
                        <a:rPr sz="1600" b="1" spc="-10" dirty="0">
                          <a:latin typeface="Palladio Uralic"/>
                          <a:cs typeface="Palladio Uralic"/>
                        </a:rPr>
                        <a:t>former  </a:t>
                      </a:r>
                      <a:r>
                        <a:rPr sz="1600" b="1" spc="-5" dirty="0">
                          <a:latin typeface="Palladio Uralic"/>
                          <a:cs typeface="Palladio Uralic"/>
                        </a:rPr>
                        <a:t>Employees &amp;</a:t>
                      </a:r>
                      <a:r>
                        <a:rPr sz="1600" b="1" spc="-40" dirty="0"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sz="1600" b="1" spc="-10" dirty="0">
                          <a:latin typeface="Palladio Uralic"/>
                          <a:cs typeface="Palladio Uralic"/>
                        </a:rPr>
                        <a:t>Applicants</a:t>
                      </a:r>
                      <a:endParaRPr sz="1600">
                        <a:latin typeface="Palladio Uralic"/>
                        <a:cs typeface="Palladio Uralic"/>
                      </a:endParaRPr>
                    </a:p>
                  </a:txBody>
                  <a:tcPr marL="0" marR="0" marT="63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0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13460" marR="516890" indent="-487680">
                        <a:lnSpc>
                          <a:spcPts val="2150"/>
                        </a:lnSpc>
                        <a:spcBef>
                          <a:spcPts val="509"/>
                        </a:spcBef>
                      </a:pPr>
                      <a:r>
                        <a:rPr sz="1800" b="1" spc="-5" dirty="0">
                          <a:latin typeface="Palladio Uralic"/>
                          <a:cs typeface="Palladio Uralic"/>
                        </a:rPr>
                        <a:t>Internal</a:t>
                      </a:r>
                      <a:r>
                        <a:rPr sz="1800" b="1" spc="-90" dirty="0"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sz="1800" b="1" spc="-5" dirty="0">
                          <a:latin typeface="Palladio Uralic"/>
                          <a:cs typeface="Palladio Uralic"/>
                        </a:rPr>
                        <a:t>Recruiting  </a:t>
                      </a:r>
                      <a:r>
                        <a:rPr sz="1800" b="1" dirty="0">
                          <a:latin typeface="Palladio Uralic"/>
                          <a:cs typeface="Palladio Uralic"/>
                        </a:rPr>
                        <a:t>Data</a:t>
                      </a:r>
                      <a:r>
                        <a:rPr sz="1800" b="1" spc="-30" dirty="0"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sz="1800" b="1" dirty="0">
                          <a:latin typeface="Palladio Uralic"/>
                          <a:cs typeface="Palladio Uralic"/>
                        </a:rPr>
                        <a:t>base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T="647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7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47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1231798" y="3470275"/>
            <a:ext cx="1270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Palladio Uralic"/>
                <a:cs typeface="Palladio Uralic"/>
              </a:rPr>
              <a:t>INTERNAL</a:t>
            </a:r>
            <a:endParaRPr sz="1800">
              <a:latin typeface="Palladio Uralic"/>
              <a:cs typeface="Palladio Uralic"/>
            </a:endParaRPr>
          </a:p>
          <a:p>
            <a:pPr marL="76200">
              <a:lnSpc>
                <a:spcPct val="100000"/>
              </a:lnSpc>
            </a:pPr>
            <a:r>
              <a:rPr sz="1800" b="1" dirty="0">
                <a:latin typeface="Palladio Uralic"/>
                <a:cs typeface="Palladio Uralic"/>
              </a:rPr>
              <a:t>SOURCES</a:t>
            </a:r>
            <a:endParaRPr sz="1800">
              <a:latin typeface="Palladio Uralic"/>
              <a:cs typeface="Palladio Uralic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207414" y="231140"/>
            <a:ext cx="6510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SOURCES OF</a:t>
            </a:r>
            <a:r>
              <a:rPr sz="3600" spc="-260" dirty="0"/>
              <a:t> </a:t>
            </a:r>
            <a:r>
              <a:rPr sz="3600" dirty="0"/>
              <a:t>RECRUITMENT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990600"/>
            <a:ext cx="0" cy="5867400"/>
          </a:xfrm>
          <a:custGeom>
            <a:avLst/>
            <a:gdLst/>
            <a:ahLst/>
            <a:cxnLst/>
            <a:rect l="l" t="t" r="r" b="b"/>
            <a:pathLst>
              <a:path h="5867400">
                <a:moveTo>
                  <a:pt x="0" y="0"/>
                </a:moveTo>
                <a:lnTo>
                  <a:pt x="0" y="5867399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9156700" cy="6864350"/>
            <a:chOff x="-6350" y="0"/>
            <a:chExt cx="9156700" cy="6864350"/>
          </a:xfrm>
        </p:grpSpPr>
        <p:sp>
          <p:nvSpPr>
            <p:cNvPr id="4" name="object 4"/>
            <p:cNvSpPr/>
            <p:nvPr/>
          </p:nvSpPr>
          <p:spPr>
            <a:xfrm>
              <a:off x="395287" y="990600"/>
              <a:ext cx="0" cy="5867400"/>
            </a:xfrm>
            <a:custGeom>
              <a:avLst/>
              <a:gdLst/>
              <a:ahLst/>
              <a:cxnLst/>
              <a:rect l="l" t="t" r="r" b="b"/>
              <a:pathLst>
                <a:path h="5867400">
                  <a:moveTo>
                    <a:pt x="0" y="0"/>
                  </a:moveTo>
                  <a:lnTo>
                    <a:pt x="0" y="5867399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990600"/>
              <a:ext cx="38100" cy="5867400"/>
            </a:xfrm>
            <a:custGeom>
              <a:avLst/>
              <a:gdLst/>
              <a:ahLst/>
              <a:cxnLst/>
              <a:rect l="l" t="t" r="r" b="b"/>
              <a:pathLst>
                <a:path w="38100" h="5867400">
                  <a:moveTo>
                    <a:pt x="0" y="5867398"/>
                  </a:moveTo>
                  <a:lnTo>
                    <a:pt x="38100" y="5867398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5867398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/>
              <a:ahLst/>
              <a:cxnLst/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9144000" y="990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999">
                <a:alpha val="9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/>
              <a:ahLst/>
              <a:cxnLst/>
              <a:rect l="l" t="t" r="r" b="b"/>
              <a:pathLst>
                <a:path w="9144000" h="990600">
                  <a:moveTo>
                    <a:pt x="0" y="990600"/>
                  </a:moveTo>
                  <a:lnTo>
                    <a:pt x="9144000" y="990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127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4713" y="193040"/>
            <a:ext cx="82651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SOURCES OF RECRUITMENT </a:t>
            </a:r>
            <a:r>
              <a:rPr sz="3600" spc="-5" dirty="0"/>
              <a:t>Cont </a:t>
            </a:r>
            <a:r>
              <a:rPr sz="3600" dirty="0"/>
              <a:t>. .</a:t>
            </a:r>
            <a:r>
              <a:rPr sz="3600" spc="-320" dirty="0"/>
              <a:t> </a:t>
            </a:r>
            <a:r>
              <a:rPr sz="3600" dirty="0"/>
              <a:t>.</a:t>
            </a:r>
            <a:endParaRPr sz="360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03250" y="1394967"/>
          <a:ext cx="8382000" cy="5127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96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3200" b="1" spc="-5" dirty="0">
                          <a:latin typeface="Palladio Uralic"/>
                          <a:cs typeface="Palladio Uralic"/>
                        </a:rPr>
                        <a:t>INTERNAL</a:t>
                      </a:r>
                      <a:r>
                        <a:rPr sz="3200" b="1" spc="-50" dirty="0"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sz="3200" b="1" dirty="0">
                          <a:latin typeface="Palladio Uralic"/>
                          <a:cs typeface="Palladio Uralic"/>
                        </a:rPr>
                        <a:t>SOURCES</a:t>
                      </a:r>
                      <a:endParaRPr sz="3200">
                        <a:latin typeface="Palladio Uralic"/>
                        <a:cs typeface="Palladio Uralic"/>
                      </a:endParaRPr>
                    </a:p>
                  </a:txBody>
                  <a:tcPr marL="0" marR="0" marT="187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1141730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000" b="1" dirty="0">
                          <a:latin typeface="Palladio Uralic"/>
                          <a:cs typeface="Palladio Uralic"/>
                        </a:rPr>
                        <a:t>ADVANTAGES</a:t>
                      </a:r>
                      <a:endParaRPr sz="2000">
                        <a:latin typeface="Palladio Uralic"/>
                        <a:cs typeface="Palladio Uralic"/>
                      </a:endParaRPr>
                    </a:p>
                  </a:txBody>
                  <a:tcPr marL="0" marR="0" marT="24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9319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000" b="1" dirty="0">
                          <a:latin typeface="Palladio Uralic"/>
                          <a:cs typeface="Palladio Uralic"/>
                        </a:rPr>
                        <a:t>DISADVANTAGES</a:t>
                      </a:r>
                      <a:endParaRPr sz="2000">
                        <a:latin typeface="Palladio Uralic"/>
                        <a:cs typeface="Palladio Uralic"/>
                      </a:endParaRPr>
                    </a:p>
                  </a:txBody>
                  <a:tcPr marL="0" marR="0" marT="24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180">
                <a:tc>
                  <a:txBody>
                    <a:bodyPr/>
                    <a:lstStyle/>
                    <a:p>
                      <a:pPr marL="354965" indent="-264160">
                        <a:lnSpc>
                          <a:spcPct val="100000"/>
                        </a:lnSpc>
                        <a:spcBef>
                          <a:spcPts val="1065"/>
                        </a:spcBef>
                        <a:buFont typeface="Wingdings"/>
                        <a:buChar char=""/>
                        <a:tabLst>
                          <a:tab pos="355600" algn="l"/>
                        </a:tabLst>
                      </a:pPr>
                      <a:r>
                        <a:rPr sz="2000" dirty="0">
                          <a:latin typeface="TeXGyrePagella"/>
                          <a:cs typeface="TeXGyrePagella"/>
                        </a:rPr>
                        <a:t>Morale of</a:t>
                      </a:r>
                      <a:r>
                        <a:rPr sz="2000" spc="-45" dirty="0">
                          <a:latin typeface="TeXGyrePagella"/>
                          <a:cs typeface="TeXGyrePagella"/>
                        </a:rPr>
                        <a:t> </a:t>
                      </a:r>
                      <a:r>
                        <a:rPr sz="2000" spc="-5" dirty="0">
                          <a:latin typeface="TeXGyrePagella"/>
                          <a:cs typeface="TeXGyrePagella"/>
                        </a:rPr>
                        <a:t>Promotee</a:t>
                      </a:r>
                      <a:endParaRPr sz="2000">
                        <a:latin typeface="TeXGyrePagella"/>
                        <a:cs typeface="TeXGyrePagella"/>
                      </a:endParaRPr>
                    </a:p>
                    <a:p>
                      <a:pPr marL="354965" indent="-264160">
                        <a:lnSpc>
                          <a:spcPct val="100000"/>
                        </a:lnSpc>
                        <a:spcBef>
                          <a:spcPts val="1200"/>
                        </a:spcBef>
                        <a:buFont typeface="Wingdings"/>
                        <a:buChar char=""/>
                        <a:tabLst>
                          <a:tab pos="355600" algn="l"/>
                        </a:tabLst>
                      </a:pPr>
                      <a:r>
                        <a:rPr sz="2000" dirty="0">
                          <a:latin typeface="TeXGyrePagella"/>
                          <a:cs typeface="TeXGyrePagella"/>
                        </a:rPr>
                        <a:t>Better assessment of</a:t>
                      </a:r>
                      <a:r>
                        <a:rPr sz="2000" spc="-45" dirty="0">
                          <a:latin typeface="TeXGyrePagella"/>
                          <a:cs typeface="TeXGyrePagella"/>
                        </a:rPr>
                        <a:t> </a:t>
                      </a:r>
                      <a:r>
                        <a:rPr sz="2000" spc="-5" dirty="0">
                          <a:latin typeface="TeXGyrePagella"/>
                          <a:cs typeface="TeXGyrePagella"/>
                        </a:rPr>
                        <a:t>abilities</a:t>
                      </a:r>
                      <a:endParaRPr sz="2000">
                        <a:latin typeface="TeXGyrePagella"/>
                        <a:cs typeface="TeXGyrePagella"/>
                      </a:endParaRPr>
                    </a:p>
                    <a:p>
                      <a:pPr marL="354965" indent="-264160">
                        <a:lnSpc>
                          <a:spcPct val="100000"/>
                        </a:lnSpc>
                        <a:spcBef>
                          <a:spcPts val="1200"/>
                        </a:spcBef>
                        <a:buFont typeface="Wingdings"/>
                        <a:buChar char=""/>
                        <a:tabLst>
                          <a:tab pos="355600" algn="l"/>
                        </a:tabLst>
                      </a:pPr>
                      <a:r>
                        <a:rPr sz="2000" dirty="0">
                          <a:latin typeface="TeXGyrePagella"/>
                          <a:cs typeface="TeXGyrePagella"/>
                        </a:rPr>
                        <a:t>Lower cost for some</a:t>
                      </a:r>
                      <a:r>
                        <a:rPr sz="2000" spc="-80" dirty="0">
                          <a:latin typeface="TeXGyrePagella"/>
                          <a:cs typeface="TeXGyrePagella"/>
                        </a:rPr>
                        <a:t> </a:t>
                      </a:r>
                      <a:r>
                        <a:rPr sz="2000" spc="-5" dirty="0">
                          <a:latin typeface="TeXGyrePagella"/>
                          <a:cs typeface="TeXGyrePagella"/>
                        </a:rPr>
                        <a:t>jobs</a:t>
                      </a:r>
                      <a:endParaRPr sz="2000">
                        <a:latin typeface="TeXGyrePagella"/>
                        <a:cs typeface="TeXGyrePagella"/>
                      </a:endParaRPr>
                    </a:p>
                    <a:p>
                      <a:pPr marL="354965" indent="-264160">
                        <a:lnSpc>
                          <a:spcPct val="100000"/>
                        </a:lnSpc>
                        <a:spcBef>
                          <a:spcPts val="1200"/>
                        </a:spcBef>
                        <a:buFont typeface="Wingdings"/>
                        <a:buChar char=""/>
                        <a:tabLst>
                          <a:tab pos="355600" algn="l"/>
                        </a:tabLst>
                      </a:pPr>
                      <a:r>
                        <a:rPr sz="2000" spc="-5" dirty="0">
                          <a:latin typeface="TeXGyrePagella"/>
                          <a:cs typeface="TeXGyrePagella"/>
                        </a:rPr>
                        <a:t>Motivator </a:t>
                      </a:r>
                      <a:r>
                        <a:rPr sz="2000" dirty="0">
                          <a:latin typeface="TeXGyrePagella"/>
                          <a:cs typeface="TeXGyrePagella"/>
                        </a:rPr>
                        <a:t>for </a:t>
                      </a:r>
                      <a:r>
                        <a:rPr sz="2000" spc="-5" dirty="0">
                          <a:latin typeface="TeXGyrePagella"/>
                          <a:cs typeface="TeXGyrePagella"/>
                        </a:rPr>
                        <a:t>good</a:t>
                      </a:r>
                      <a:r>
                        <a:rPr sz="2000" spc="-70" dirty="0">
                          <a:latin typeface="TeXGyrePagella"/>
                          <a:cs typeface="TeXGyrePagella"/>
                        </a:rPr>
                        <a:t> </a:t>
                      </a:r>
                      <a:r>
                        <a:rPr sz="2000" spc="-5" dirty="0">
                          <a:latin typeface="TeXGyrePagella"/>
                          <a:cs typeface="TeXGyrePagella"/>
                        </a:rPr>
                        <a:t>performance</a:t>
                      </a:r>
                      <a:endParaRPr sz="2000">
                        <a:latin typeface="TeXGyrePagella"/>
                        <a:cs typeface="TeXGyrePagella"/>
                      </a:endParaRPr>
                    </a:p>
                    <a:p>
                      <a:pPr marL="406400" marR="1242060" indent="-315595">
                        <a:lnSpc>
                          <a:spcPct val="150000"/>
                        </a:lnSpc>
                        <a:buFont typeface="Wingdings"/>
                        <a:buChar char=""/>
                        <a:tabLst>
                          <a:tab pos="419100" algn="l"/>
                        </a:tabLst>
                      </a:pPr>
                      <a:r>
                        <a:rPr sz="2000" dirty="0">
                          <a:latin typeface="TeXGyrePagella"/>
                          <a:cs typeface="TeXGyrePagella"/>
                        </a:rPr>
                        <a:t>Causes a succession</a:t>
                      </a:r>
                      <a:r>
                        <a:rPr sz="2000" spc="-110" dirty="0">
                          <a:latin typeface="TeXGyrePagella"/>
                          <a:cs typeface="TeXGyrePagella"/>
                        </a:rPr>
                        <a:t> </a:t>
                      </a:r>
                      <a:r>
                        <a:rPr sz="2000" dirty="0">
                          <a:latin typeface="TeXGyrePagella"/>
                          <a:cs typeface="TeXGyrePagella"/>
                        </a:rPr>
                        <a:t>of  </a:t>
                      </a:r>
                      <a:r>
                        <a:rPr sz="2000" spc="-5" dirty="0">
                          <a:latin typeface="TeXGyrePagella"/>
                          <a:cs typeface="TeXGyrePagella"/>
                        </a:rPr>
                        <a:t>promotions</a:t>
                      </a:r>
                      <a:endParaRPr sz="2000">
                        <a:latin typeface="TeXGyrePagella"/>
                        <a:cs typeface="TeXGyrePagella"/>
                      </a:endParaRPr>
                    </a:p>
                    <a:p>
                      <a:pPr marL="354965" indent="-264160">
                        <a:lnSpc>
                          <a:spcPct val="100000"/>
                        </a:lnSpc>
                        <a:spcBef>
                          <a:spcPts val="1205"/>
                        </a:spcBef>
                        <a:buFont typeface="Wingdings"/>
                        <a:buChar char=""/>
                        <a:tabLst>
                          <a:tab pos="355600" algn="l"/>
                        </a:tabLst>
                      </a:pPr>
                      <a:r>
                        <a:rPr sz="2000" dirty="0">
                          <a:latin typeface="TeXGyrePagella"/>
                          <a:cs typeface="TeXGyrePagella"/>
                        </a:rPr>
                        <a:t>Have </a:t>
                      </a:r>
                      <a:r>
                        <a:rPr sz="2000" spc="-5" dirty="0">
                          <a:latin typeface="TeXGyrePagella"/>
                          <a:cs typeface="TeXGyrePagella"/>
                        </a:rPr>
                        <a:t>to hire only </a:t>
                      </a:r>
                      <a:r>
                        <a:rPr sz="2000" dirty="0">
                          <a:latin typeface="TeXGyrePagella"/>
                          <a:cs typeface="TeXGyrePagella"/>
                        </a:rPr>
                        <a:t>at entry</a:t>
                      </a:r>
                      <a:r>
                        <a:rPr sz="2000" spc="-75" dirty="0">
                          <a:latin typeface="TeXGyrePagella"/>
                          <a:cs typeface="TeXGyrePagella"/>
                        </a:rPr>
                        <a:t> </a:t>
                      </a:r>
                      <a:r>
                        <a:rPr sz="2000" dirty="0">
                          <a:latin typeface="TeXGyrePagella"/>
                          <a:cs typeface="TeXGyrePagella"/>
                        </a:rPr>
                        <a:t>level</a:t>
                      </a:r>
                      <a:endParaRPr sz="2000">
                        <a:latin typeface="TeXGyrePagella"/>
                        <a:cs typeface="TeXGyrePagella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0" indent="-264160">
                        <a:lnSpc>
                          <a:spcPct val="100000"/>
                        </a:lnSpc>
                        <a:spcBef>
                          <a:spcPts val="1065"/>
                        </a:spcBef>
                        <a:buFont typeface="Wingdings"/>
                        <a:buChar char=""/>
                        <a:tabLst>
                          <a:tab pos="356235" algn="l"/>
                        </a:tabLst>
                      </a:pPr>
                      <a:r>
                        <a:rPr sz="2000" dirty="0">
                          <a:latin typeface="TeXGyrePagella"/>
                          <a:cs typeface="TeXGyrePagella"/>
                        </a:rPr>
                        <a:t>Inbreeding</a:t>
                      </a:r>
                      <a:endParaRPr sz="2000">
                        <a:latin typeface="TeXGyrePagella"/>
                        <a:cs typeface="TeXGyrePagella"/>
                      </a:endParaRPr>
                    </a:p>
                    <a:p>
                      <a:pPr marL="344805" marR="647700" indent="-253365">
                        <a:lnSpc>
                          <a:spcPct val="150000"/>
                        </a:lnSpc>
                        <a:buFont typeface="Wingdings"/>
                        <a:buChar char=""/>
                        <a:tabLst>
                          <a:tab pos="356235" algn="l"/>
                        </a:tabLst>
                      </a:pPr>
                      <a:r>
                        <a:rPr sz="2000" dirty="0">
                          <a:latin typeface="TeXGyrePagella"/>
                          <a:cs typeface="TeXGyrePagella"/>
                        </a:rPr>
                        <a:t>Possible </a:t>
                      </a:r>
                      <a:r>
                        <a:rPr sz="2000" spc="-5" dirty="0">
                          <a:latin typeface="TeXGyrePagella"/>
                          <a:cs typeface="TeXGyrePagella"/>
                        </a:rPr>
                        <a:t>morale problems </a:t>
                      </a:r>
                      <a:r>
                        <a:rPr sz="2000" dirty="0">
                          <a:latin typeface="TeXGyrePagella"/>
                          <a:cs typeface="TeXGyrePagella"/>
                        </a:rPr>
                        <a:t>of  </a:t>
                      </a:r>
                      <a:r>
                        <a:rPr sz="2000" spc="-5" dirty="0">
                          <a:latin typeface="TeXGyrePagella"/>
                          <a:cs typeface="TeXGyrePagella"/>
                        </a:rPr>
                        <a:t>those not</a:t>
                      </a:r>
                      <a:r>
                        <a:rPr sz="2000" spc="-35" dirty="0">
                          <a:latin typeface="TeXGyrePagella"/>
                          <a:cs typeface="TeXGyrePagella"/>
                        </a:rPr>
                        <a:t> </a:t>
                      </a:r>
                      <a:r>
                        <a:rPr sz="2000" spc="-5" dirty="0">
                          <a:latin typeface="TeXGyrePagella"/>
                          <a:cs typeface="TeXGyrePagella"/>
                        </a:rPr>
                        <a:t>promoted</a:t>
                      </a:r>
                      <a:endParaRPr sz="2000">
                        <a:latin typeface="TeXGyrePagella"/>
                        <a:cs typeface="TeXGyrePagella"/>
                      </a:endParaRPr>
                    </a:p>
                    <a:p>
                      <a:pPr marL="295275" marR="1158875" indent="-295275">
                        <a:lnSpc>
                          <a:spcPct val="150000"/>
                        </a:lnSpc>
                        <a:buFont typeface="Wingdings"/>
                        <a:buChar char=""/>
                        <a:tabLst>
                          <a:tab pos="295275" algn="l"/>
                        </a:tabLst>
                      </a:pPr>
                      <a:r>
                        <a:rPr sz="2000" spc="25" dirty="0">
                          <a:latin typeface="Georgia"/>
                          <a:cs typeface="Georgia"/>
                        </a:rPr>
                        <a:t>“Political” </a:t>
                      </a:r>
                      <a:r>
                        <a:rPr sz="2000" spc="10" dirty="0">
                          <a:latin typeface="Georgia"/>
                          <a:cs typeface="Georgia"/>
                        </a:rPr>
                        <a:t>infighting</a:t>
                      </a:r>
                      <a:r>
                        <a:rPr sz="2000" spc="-8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for  </a:t>
                      </a:r>
                      <a:r>
                        <a:rPr sz="2000" spc="-5" dirty="0">
                          <a:latin typeface="TeXGyrePagella"/>
                          <a:cs typeface="TeXGyrePagella"/>
                        </a:rPr>
                        <a:t>promotions</a:t>
                      </a:r>
                      <a:endParaRPr sz="2000">
                        <a:latin typeface="TeXGyrePagella"/>
                        <a:cs typeface="TeXGyrePagella"/>
                      </a:endParaRPr>
                    </a:p>
                    <a:p>
                      <a:pPr marL="355600" indent="-264160">
                        <a:lnSpc>
                          <a:spcPct val="100000"/>
                        </a:lnSpc>
                        <a:spcBef>
                          <a:spcPts val="1200"/>
                        </a:spcBef>
                        <a:buFont typeface="Wingdings"/>
                        <a:buChar char=""/>
                        <a:tabLst>
                          <a:tab pos="356235" algn="l"/>
                        </a:tabLst>
                      </a:pPr>
                      <a:r>
                        <a:rPr sz="2000" spc="-5" dirty="0">
                          <a:latin typeface="TeXGyrePagella"/>
                          <a:cs typeface="TeXGyrePagella"/>
                        </a:rPr>
                        <a:t>Need </a:t>
                      </a:r>
                      <a:r>
                        <a:rPr sz="2000" dirty="0">
                          <a:latin typeface="TeXGyrePagella"/>
                          <a:cs typeface="TeXGyrePagella"/>
                        </a:rPr>
                        <a:t>for</a:t>
                      </a:r>
                      <a:r>
                        <a:rPr sz="2000" spc="-35" dirty="0">
                          <a:latin typeface="TeXGyrePagella"/>
                          <a:cs typeface="TeXGyrePagella"/>
                        </a:rPr>
                        <a:t> </a:t>
                      </a:r>
                      <a:r>
                        <a:rPr sz="2000" dirty="0">
                          <a:latin typeface="TeXGyrePagella"/>
                          <a:cs typeface="TeXGyrePagella"/>
                        </a:rPr>
                        <a:t>management-</a:t>
                      </a:r>
                      <a:endParaRPr sz="2000">
                        <a:latin typeface="TeXGyrePagella"/>
                        <a:cs typeface="TeXGyrePagella"/>
                      </a:endParaRPr>
                    </a:p>
                    <a:p>
                      <a:pPr marL="28067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000" dirty="0">
                          <a:latin typeface="TeXGyrePagella"/>
                          <a:cs typeface="TeXGyrePagella"/>
                        </a:rPr>
                        <a:t>Development</a:t>
                      </a:r>
                      <a:r>
                        <a:rPr sz="2000" spc="-15" dirty="0">
                          <a:latin typeface="TeXGyrePagella"/>
                          <a:cs typeface="TeXGyrePagella"/>
                        </a:rPr>
                        <a:t> </a:t>
                      </a:r>
                      <a:r>
                        <a:rPr sz="2000" spc="-5" dirty="0">
                          <a:latin typeface="TeXGyrePagella"/>
                          <a:cs typeface="TeXGyrePagella"/>
                        </a:rPr>
                        <a:t>program</a:t>
                      </a:r>
                      <a:endParaRPr sz="2000">
                        <a:latin typeface="TeXGyrePagella"/>
                        <a:cs typeface="TeXGyrePagella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44045" y="5076912"/>
            <a:ext cx="447675" cy="106045"/>
            <a:chOff x="8044045" y="5076912"/>
            <a:chExt cx="447675" cy="106045"/>
          </a:xfrm>
        </p:grpSpPr>
        <p:sp>
          <p:nvSpPr>
            <p:cNvPr id="3" name="object 3"/>
            <p:cNvSpPr/>
            <p:nvPr/>
          </p:nvSpPr>
          <p:spPr>
            <a:xfrm>
              <a:off x="8044045" y="5076912"/>
              <a:ext cx="447309" cy="1057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53400" y="5106162"/>
              <a:ext cx="323850" cy="0"/>
            </a:xfrm>
            <a:custGeom>
              <a:avLst/>
              <a:gdLst/>
              <a:ahLst/>
              <a:cxnLst/>
              <a:rect l="l" t="t" r="r" b="b"/>
              <a:pathLst>
                <a:path w="323850">
                  <a:moveTo>
                    <a:pt x="0" y="0"/>
                  </a:moveTo>
                  <a:lnTo>
                    <a:pt x="323850" y="0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767445" y="5076912"/>
            <a:ext cx="447675" cy="106045"/>
            <a:chOff x="4767445" y="5076912"/>
            <a:chExt cx="447675" cy="106045"/>
          </a:xfrm>
        </p:grpSpPr>
        <p:sp>
          <p:nvSpPr>
            <p:cNvPr id="6" name="object 6"/>
            <p:cNvSpPr/>
            <p:nvPr/>
          </p:nvSpPr>
          <p:spPr>
            <a:xfrm>
              <a:off x="4767445" y="5076912"/>
              <a:ext cx="447309" cy="1057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81549" y="5106162"/>
              <a:ext cx="323850" cy="0"/>
            </a:xfrm>
            <a:custGeom>
              <a:avLst/>
              <a:gdLst/>
              <a:ahLst/>
              <a:cxnLst/>
              <a:rect l="l" t="t" r="r" b="b"/>
              <a:pathLst>
                <a:path w="323850">
                  <a:moveTo>
                    <a:pt x="0" y="0"/>
                  </a:moveTo>
                  <a:lnTo>
                    <a:pt x="323850" y="0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50825" y="990600"/>
            <a:ext cx="0" cy="5867400"/>
          </a:xfrm>
          <a:custGeom>
            <a:avLst/>
            <a:gdLst/>
            <a:ahLst/>
            <a:cxnLst/>
            <a:rect l="l" t="t" r="r" b="b"/>
            <a:pathLst>
              <a:path h="5867400">
                <a:moveTo>
                  <a:pt x="0" y="0"/>
                </a:moveTo>
                <a:lnTo>
                  <a:pt x="0" y="5867399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-6350" y="0"/>
            <a:ext cx="9156700" cy="6883400"/>
            <a:chOff x="-6350" y="0"/>
            <a:chExt cx="9156700" cy="6883400"/>
          </a:xfrm>
        </p:grpSpPr>
        <p:sp>
          <p:nvSpPr>
            <p:cNvPr id="10" name="object 10"/>
            <p:cNvSpPr/>
            <p:nvPr/>
          </p:nvSpPr>
          <p:spPr>
            <a:xfrm>
              <a:off x="395287" y="990600"/>
              <a:ext cx="0" cy="5867400"/>
            </a:xfrm>
            <a:custGeom>
              <a:avLst/>
              <a:gdLst/>
              <a:ahLst/>
              <a:cxnLst/>
              <a:rect l="l" t="t" r="r" b="b"/>
              <a:pathLst>
                <a:path h="5867400">
                  <a:moveTo>
                    <a:pt x="0" y="0"/>
                  </a:moveTo>
                  <a:lnTo>
                    <a:pt x="0" y="5867399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4800" y="990600"/>
              <a:ext cx="38100" cy="5867400"/>
            </a:xfrm>
            <a:custGeom>
              <a:avLst/>
              <a:gdLst/>
              <a:ahLst/>
              <a:cxnLst/>
              <a:rect l="l" t="t" r="r" b="b"/>
              <a:pathLst>
                <a:path w="38100" h="5867400">
                  <a:moveTo>
                    <a:pt x="0" y="5867398"/>
                  </a:moveTo>
                  <a:lnTo>
                    <a:pt x="38100" y="5867398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5867398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/>
              <a:ahLst/>
              <a:cxnLst/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9144000" y="990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999">
                <a:alpha val="9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/>
              <a:ahLst/>
              <a:cxnLst/>
              <a:rect l="l" t="t" r="r" b="b"/>
              <a:pathLst>
                <a:path w="9144000" h="990600">
                  <a:moveTo>
                    <a:pt x="0" y="990600"/>
                  </a:moveTo>
                  <a:lnTo>
                    <a:pt x="9144000" y="990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127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24713" y="193040"/>
            <a:ext cx="82651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SOURCES OF RECRUITMENT </a:t>
            </a:r>
            <a:r>
              <a:rPr sz="3600" spc="-5" dirty="0"/>
              <a:t>Cont </a:t>
            </a:r>
            <a:r>
              <a:rPr sz="3600" dirty="0"/>
              <a:t>. .</a:t>
            </a:r>
            <a:r>
              <a:rPr sz="3600" spc="-320" dirty="0"/>
              <a:t> </a:t>
            </a:r>
            <a:r>
              <a:rPr sz="3600" dirty="0"/>
              <a:t>.</a:t>
            </a:r>
            <a:endParaRPr sz="3600"/>
          </a:p>
        </p:txBody>
      </p:sp>
      <p:sp>
        <p:nvSpPr>
          <p:cNvPr id="15" name="object 15"/>
          <p:cNvSpPr/>
          <p:nvPr/>
        </p:nvSpPr>
        <p:spPr>
          <a:xfrm>
            <a:off x="762000" y="1981200"/>
            <a:ext cx="7391400" cy="2895600"/>
          </a:xfrm>
          <a:custGeom>
            <a:avLst/>
            <a:gdLst/>
            <a:ahLst/>
            <a:cxnLst/>
            <a:rect l="l" t="t" r="r" b="b"/>
            <a:pathLst>
              <a:path w="7391400" h="2895600">
                <a:moveTo>
                  <a:pt x="0" y="1790700"/>
                </a:moveTo>
                <a:lnTo>
                  <a:pt x="1104900" y="685800"/>
                </a:lnTo>
                <a:lnTo>
                  <a:pt x="2209800" y="1790700"/>
                </a:lnTo>
                <a:lnTo>
                  <a:pt x="1104900" y="2895600"/>
                </a:lnTo>
                <a:lnTo>
                  <a:pt x="0" y="1790700"/>
                </a:lnTo>
                <a:close/>
              </a:path>
              <a:path w="7391400" h="2895600">
                <a:moveTo>
                  <a:pt x="4343400" y="685800"/>
                </a:moveTo>
                <a:lnTo>
                  <a:pt x="7391400" y="685800"/>
                </a:lnTo>
                <a:lnTo>
                  <a:pt x="7391400" y="0"/>
                </a:lnTo>
                <a:lnTo>
                  <a:pt x="4343400" y="0"/>
                </a:lnTo>
                <a:lnTo>
                  <a:pt x="4343400" y="685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607811" y="2022094"/>
            <a:ext cx="2042795" cy="57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5445" marR="5080" indent="-3733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Palladio Uralic"/>
                <a:cs typeface="Palladio Uralic"/>
              </a:rPr>
              <a:t>Schools Colleges</a:t>
            </a:r>
            <a:r>
              <a:rPr sz="1800" b="1" spc="-60" dirty="0">
                <a:latin typeface="Palladio Uralic"/>
                <a:cs typeface="Palladio Uralic"/>
              </a:rPr>
              <a:t> </a:t>
            </a:r>
            <a:r>
              <a:rPr sz="1800" b="1" dirty="0">
                <a:latin typeface="Palladio Uralic"/>
                <a:cs typeface="Palladio Uralic"/>
              </a:rPr>
              <a:t>&amp;  </a:t>
            </a:r>
            <a:r>
              <a:rPr sz="1800" b="1" spc="-5" dirty="0">
                <a:latin typeface="Palladio Uralic"/>
                <a:cs typeface="Palladio Uralic"/>
              </a:rPr>
              <a:t>Universities</a:t>
            </a:r>
            <a:endParaRPr sz="1800">
              <a:latin typeface="Palladio Uralic"/>
              <a:cs typeface="Palladio Ural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05400" y="2895600"/>
            <a:ext cx="3048000" cy="685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1143000" marR="1134745" algn="ctr">
              <a:lnSpc>
                <a:spcPts val="2150"/>
              </a:lnSpc>
              <a:spcBef>
                <a:spcPts val="505"/>
              </a:spcBef>
            </a:pPr>
            <a:r>
              <a:rPr sz="1800" b="1" spc="-5" dirty="0">
                <a:latin typeface="Palladio Uralic"/>
                <a:cs typeface="Palladio Uralic"/>
              </a:rPr>
              <a:t>Labor  U</a:t>
            </a:r>
            <a:r>
              <a:rPr sz="1800" b="1" dirty="0">
                <a:latin typeface="Palladio Uralic"/>
                <a:cs typeface="Palladio Uralic"/>
              </a:rPr>
              <a:t>n</a:t>
            </a:r>
            <a:r>
              <a:rPr sz="1800" b="1" spc="-5" dirty="0">
                <a:latin typeface="Palladio Uralic"/>
                <a:cs typeface="Palladio Uralic"/>
              </a:rPr>
              <a:t>ions</a:t>
            </a:r>
            <a:endParaRPr sz="1800">
              <a:latin typeface="Palladio Uralic"/>
              <a:cs typeface="Palladio Ural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05400" y="3810000"/>
            <a:ext cx="3048000" cy="685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752475">
              <a:lnSpc>
                <a:spcPct val="100000"/>
              </a:lnSpc>
              <a:spcBef>
                <a:spcPts val="1495"/>
              </a:spcBef>
            </a:pPr>
            <a:r>
              <a:rPr sz="1800" b="1" spc="-5" dirty="0">
                <a:latin typeface="Palladio Uralic"/>
                <a:cs typeface="Palladio Uralic"/>
              </a:rPr>
              <a:t>Media</a:t>
            </a:r>
            <a:r>
              <a:rPr sz="1800" b="1" spc="-25" dirty="0">
                <a:latin typeface="Palladio Uralic"/>
                <a:cs typeface="Palladio Uralic"/>
              </a:rPr>
              <a:t> </a:t>
            </a:r>
            <a:r>
              <a:rPr sz="1800" b="1" dirty="0">
                <a:latin typeface="Palladio Uralic"/>
                <a:cs typeface="Palladio Uralic"/>
              </a:rPr>
              <a:t>Sources</a:t>
            </a:r>
            <a:endParaRPr sz="1800">
              <a:latin typeface="Palladio Uralic"/>
              <a:cs typeface="Palladio Uralic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092700" y="4711700"/>
            <a:ext cx="3073400" cy="711200"/>
            <a:chOff x="5092700" y="4711700"/>
            <a:chExt cx="3073400" cy="711200"/>
          </a:xfrm>
        </p:grpSpPr>
        <p:sp>
          <p:nvSpPr>
            <p:cNvPr id="20" name="object 20"/>
            <p:cNvSpPr/>
            <p:nvPr/>
          </p:nvSpPr>
          <p:spPr>
            <a:xfrm>
              <a:off x="5105400" y="4724400"/>
              <a:ext cx="3048000" cy="685800"/>
            </a:xfrm>
            <a:custGeom>
              <a:avLst/>
              <a:gdLst/>
              <a:ahLst/>
              <a:cxnLst/>
              <a:rect l="l" t="t" r="r" b="b"/>
              <a:pathLst>
                <a:path w="3048000" h="685800">
                  <a:moveTo>
                    <a:pt x="3048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3048000" y="685800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05400" y="4724400"/>
              <a:ext cx="3048000" cy="685800"/>
            </a:xfrm>
            <a:custGeom>
              <a:avLst/>
              <a:gdLst/>
              <a:ahLst/>
              <a:cxnLst/>
              <a:rect l="l" t="t" r="r" b="b"/>
              <a:pathLst>
                <a:path w="3048000" h="685800">
                  <a:moveTo>
                    <a:pt x="0" y="685800"/>
                  </a:moveTo>
                  <a:lnTo>
                    <a:pt x="3048000" y="685800"/>
                  </a:lnTo>
                  <a:lnTo>
                    <a:pt x="30480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105400" y="4724400"/>
            <a:ext cx="3048000" cy="6858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495"/>
              </a:spcBef>
            </a:pPr>
            <a:r>
              <a:rPr sz="1800" b="1" spc="-5" dirty="0">
                <a:latin typeface="Palladio Uralic"/>
                <a:cs typeface="Palladio Uralic"/>
              </a:rPr>
              <a:t>Employment</a:t>
            </a:r>
            <a:r>
              <a:rPr sz="1800" b="1" spc="-15" dirty="0">
                <a:latin typeface="Palladio Uralic"/>
                <a:cs typeface="Palladio Uralic"/>
              </a:rPr>
              <a:t> </a:t>
            </a:r>
            <a:r>
              <a:rPr sz="1800" b="1" dirty="0">
                <a:latin typeface="Palladio Uralic"/>
                <a:cs typeface="Palladio Uralic"/>
              </a:rPr>
              <a:t>Agencies</a:t>
            </a:r>
            <a:endParaRPr sz="1800">
              <a:latin typeface="Palladio Uralic"/>
              <a:cs typeface="Palladio Uralic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01700" y="2806700"/>
            <a:ext cx="3584575" cy="1930400"/>
            <a:chOff x="901700" y="2806700"/>
            <a:chExt cx="3584575" cy="1930400"/>
          </a:xfrm>
        </p:grpSpPr>
        <p:sp>
          <p:nvSpPr>
            <p:cNvPr id="24" name="object 24"/>
            <p:cNvSpPr/>
            <p:nvPr/>
          </p:nvSpPr>
          <p:spPr>
            <a:xfrm>
              <a:off x="3190875" y="3171825"/>
              <a:ext cx="1295400" cy="12668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14400" y="2819400"/>
              <a:ext cx="1905000" cy="1905000"/>
            </a:xfrm>
            <a:custGeom>
              <a:avLst/>
              <a:gdLst/>
              <a:ahLst/>
              <a:cxnLst/>
              <a:rect l="l" t="t" r="r" b="b"/>
              <a:pathLst>
                <a:path w="1905000" h="1905000">
                  <a:moveTo>
                    <a:pt x="0" y="952500"/>
                  </a:moveTo>
                  <a:lnTo>
                    <a:pt x="952500" y="0"/>
                  </a:lnTo>
                  <a:lnTo>
                    <a:pt x="1905000" y="952500"/>
                  </a:lnTo>
                  <a:lnTo>
                    <a:pt x="952500" y="1905000"/>
                  </a:lnTo>
                  <a:lnTo>
                    <a:pt x="0" y="952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225702" y="3470275"/>
            <a:ext cx="12833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Palladio Uralic"/>
                <a:cs typeface="Palladio Uralic"/>
              </a:rPr>
              <a:t>EXTERNAL</a:t>
            </a:r>
            <a:endParaRPr sz="1800">
              <a:latin typeface="Palladio Uralic"/>
              <a:cs typeface="Palladio Uralic"/>
            </a:endParaRPr>
          </a:p>
          <a:p>
            <a:pPr marL="82550">
              <a:lnSpc>
                <a:spcPct val="100000"/>
              </a:lnSpc>
            </a:pPr>
            <a:r>
              <a:rPr sz="1800" b="1" dirty="0">
                <a:latin typeface="Palladio Uralic"/>
                <a:cs typeface="Palladio Uralic"/>
              </a:rPr>
              <a:t>SOURCES</a:t>
            </a:r>
            <a:endParaRPr sz="1800">
              <a:latin typeface="Palladio Uralic"/>
              <a:cs typeface="Palladio Uralic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739640" y="2171700"/>
            <a:ext cx="3781425" cy="3001010"/>
            <a:chOff x="4739640" y="2171700"/>
            <a:chExt cx="3781425" cy="3001010"/>
          </a:xfrm>
        </p:grpSpPr>
        <p:sp>
          <p:nvSpPr>
            <p:cNvPr id="28" name="object 28"/>
            <p:cNvSpPr/>
            <p:nvPr/>
          </p:nvSpPr>
          <p:spPr>
            <a:xfrm>
              <a:off x="4757928" y="2171700"/>
              <a:ext cx="466344" cy="1249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00600" y="2209800"/>
              <a:ext cx="381000" cy="1905"/>
            </a:xfrm>
            <a:custGeom>
              <a:avLst/>
              <a:gdLst/>
              <a:ahLst/>
              <a:cxnLst/>
              <a:rect l="l" t="t" r="r" b="b"/>
              <a:pathLst>
                <a:path w="381000" h="1905">
                  <a:moveTo>
                    <a:pt x="0" y="0"/>
                  </a:moveTo>
                  <a:lnTo>
                    <a:pt x="381000" y="165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39640" y="2191511"/>
              <a:ext cx="123444" cy="29794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00600" y="2210561"/>
              <a:ext cx="1270" cy="2894965"/>
            </a:xfrm>
            <a:custGeom>
              <a:avLst/>
              <a:gdLst/>
              <a:ahLst/>
              <a:cxnLst/>
              <a:rect l="l" t="t" r="r" b="b"/>
              <a:pathLst>
                <a:path w="1270" h="2894965">
                  <a:moveTo>
                    <a:pt x="762" y="0"/>
                  </a:moveTo>
                  <a:lnTo>
                    <a:pt x="0" y="289483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034528" y="2171700"/>
              <a:ext cx="466344" cy="1249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77200" y="2209800"/>
              <a:ext cx="381000" cy="1905"/>
            </a:xfrm>
            <a:custGeom>
              <a:avLst/>
              <a:gdLst/>
              <a:ahLst/>
              <a:cxnLst/>
              <a:rect l="l" t="t" r="r" b="b"/>
              <a:pathLst>
                <a:path w="381000" h="1905">
                  <a:moveTo>
                    <a:pt x="0" y="0"/>
                  </a:moveTo>
                  <a:lnTo>
                    <a:pt x="381000" y="165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395716" y="2191511"/>
              <a:ext cx="124968" cy="29809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457438" y="2211451"/>
              <a:ext cx="1905" cy="2894965"/>
            </a:xfrm>
            <a:custGeom>
              <a:avLst/>
              <a:gdLst/>
              <a:ahLst/>
              <a:cxnLst/>
              <a:rect l="l" t="t" r="r" b="b"/>
              <a:pathLst>
                <a:path w="1904" h="2894965">
                  <a:moveTo>
                    <a:pt x="1523" y="0"/>
                  </a:moveTo>
                  <a:lnTo>
                    <a:pt x="0" y="289471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990600"/>
            <a:ext cx="0" cy="5867400"/>
          </a:xfrm>
          <a:custGeom>
            <a:avLst/>
            <a:gdLst/>
            <a:ahLst/>
            <a:cxnLst/>
            <a:rect l="l" t="t" r="r" b="b"/>
            <a:pathLst>
              <a:path h="5867400">
                <a:moveTo>
                  <a:pt x="0" y="0"/>
                </a:moveTo>
                <a:lnTo>
                  <a:pt x="0" y="5867399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9156700" cy="6864350"/>
            <a:chOff x="-6350" y="0"/>
            <a:chExt cx="9156700" cy="6864350"/>
          </a:xfrm>
        </p:grpSpPr>
        <p:sp>
          <p:nvSpPr>
            <p:cNvPr id="4" name="object 4"/>
            <p:cNvSpPr/>
            <p:nvPr/>
          </p:nvSpPr>
          <p:spPr>
            <a:xfrm>
              <a:off x="395287" y="990600"/>
              <a:ext cx="0" cy="5867400"/>
            </a:xfrm>
            <a:custGeom>
              <a:avLst/>
              <a:gdLst/>
              <a:ahLst/>
              <a:cxnLst/>
              <a:rect l="l" t="t" r="r" b="b"/>
              <a:pathLst>
                <a:path h="5867400">
                  <a:moveTo>
                    <a:pt x="0" y="0"/>
                  </a:moveTo>
                  <a:lnTo>
                    <a:pt x="0" y="5867399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990600"/>
              <a:ext cx="38100" cy="5867400"/>
            </a:xfrm>
            <a:custGeom>
              <a:avLst/>
              <a:gdLst/>
              <a:ahLst/>
              <a:cxnLst/>
              <a:rect l="l" t="t" r="r" b="b"/>
              <a:pathLst>
                <a:path w="38100" h="5867400">
                  <a:moveTo>
                    <a:pt x="0" y="5867398"/>
                  </a:moveTo>
                  <a:lnTo>
                    <a:pt x="38100" y="5867398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5867398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/>
              <a:ahLst/>
              <a:cxnLst/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9144000" y="990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999">
                <a:alpha val="9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/>
              <a:ahLst/>
              <a:cxnLst/>
              <a:rect l="l" t="t" r="r" b="b"/>
              <a:pathLst>
                <a:path w="9144000" h="990600">
                  <a:moveTo>
                    <a:pt x="0" y="990600"/>
                  </a:moveTo>
                  <a:lnTo>
                    <a:pt x="9144000" y="990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127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4713" y="193040"/>
            <a:ext cx="82651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SOURCES OF RECRUITMENT </a:t>
            </a:r>
            <a:r>
              <a:rPr sz="3600" spc="-5" dirty="0"/>
              <a:t>Cont </a:t>
            </a:r>
            <a:r>
              <a:rPr sz="3600" dirty="0"/>
              <a:t>. .</a:t>
            </a:r>
            <a:r>
              <a:rPr sz="3600" spc="-320" dirty="0"/>
              <a:t> </a:t>
            </a:r>
            <a:r>
              <a:rPr sz="3600" dirty="0"/>
              <a:t>.</a:t>
            </a:r>
            <a:endParaRPr sz="360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03250" y="1284605"/>
          <a:ext cx="8382000" cy="5127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96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3200" b="1" dirty="0">
                          <a:latin typeface="Palladio Uralic"/>
                          <a:cs typeface="Palladio Uralic"/>
                        </a:rPr>
                        <a:t>EXTERNAL</a:t>
                      </a:r>
                      <a:r>
                        <a:rPr sz="3200" b="1" spc="-60" dirty="0"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sz="3200" b="1" dirty="0">
                          <a:latin typeface="Palladio Uralic"/>
                          <a:cs typeface="Palladio Uralic"/>
                        </a:rPr>
                        <a:t>SOURCES</a:t>
                      </a:r>
                      <a:endParaRPr sz="3200">
                        <a:latin typeface="Palladio Uralic"/>
                        <a:cs typeface="Palladio Uralic"/>
                      </a:endParaRPr>
                    </a:p>
                  </a:txBody>
                  <a:tcPr marL="0" marR="0" marT="187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1141730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000" b="1" dirty="0">
                          <a:latin typeface="Palladio Uralic"/>
                          <a:cs typeface="Palladio Uralic"/>
                        </a:rPr>
                        <a:t>ADVANTAGES</a:t>
                      </a:r>
                      <a:endParaRPr sz="2000">
                        <a:latin typeface="Palladio Uralic"/>
                        <a:cs typeface="Palladio Uralic"/>
                      </a:endParaRPr>
                    </a:p>
                  </a:txBody>
                  <a:tcPr marL="0" marR="0" marT="24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9319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2000" b="1" dirty="0">
                          <a:latin typeface="Palladio Uralic"/>
                          <a:cs typeface="Palladio Uralic"/>
                        </a:rPr>
                        <a:t>DISADVANTAGES</a:t>
                      </a:r>
                      <a:endParaRPr sz="2000">
                        <a:latin typeface="Palladio Uralic"/>
                        <a:cs typeface="Palladio Uralic"/>
                      </a:endParaRPr>
                    </a:p>
                  </a:txBody>
                  <a:tcPr marL="0" marR="0" marT="248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180">
                <a:tc>
                  <a:txBody>
                    <a:bodyPr/>
                    <a:lstStyle/>
                    <a:p>
                      <a:pPr marL="327660" indent="-236220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Wingdings"/>
                        <a:buChar char=""/>
                        <a:tabLst>
                          <a:tab pos="327660" algn="l"/>
                        </a:tabLst>
                      </a:pPr>
                      <a:r>
                        <a:rPr sz="1800" spc="90" dirty="0">
                          <a:latin typeface="Georgia"/>
                          <a:cs typeface="Georgia"/>
                        </a:rPr>
                        <a:t>New </a:t>
                      </a:r>
                      <a:r>
                        <a:rPr sz="1800" spc="60" dirty="0">
                          <a:latin typeface="Georgia"/>
                          <a:cs typeface="Georgia"/>
                        </a:rPr>
                        <a:t>“blood”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brings</a:t>
                      </a:r>
                      <a:r>
                        <a:rPr sz="1800" spc="-10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45" dirty="0">
                          <a:latin typeface="Georgia"/>
                          <a:cs typeface="Georgia"/>
                        </a:rPr>
                        <a:t>new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31813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spc="-5" dirty="0">
                          <a:latin typeface="TeXGyrePagella"/>
                          <a:cs typeface="TeXGyrePagella"/>
                        </a:rPr>
                        <a:t>perspectives</a:t>
                      </a:r>
                      <a:endParaRPr sz="1800">
                        <a:latin typeface="TeXGyrePagella"/>
                        <a:cs typeface="TeXGyrePagella"/>
                      </a:endParaRPr>
                    </a:p>
                    <a:p>
                      <a:pPr marL="327660" indent="-2362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Wingdings"/>
                        <a:buChar char=""/>
                        <a:tabLst>
                          <a:tab pos="327660" algn="l"/>
                        </a:tabLst>
                      </a:pPr>
                      <a:r>
                        <a:rPr sz="1800" spc="-5" dirty="0">
                          <a:latin typeface="TeXGyrePagella"/>
                          <a:cs typeface="TeXGyrePagella"/>
                        </a:rPr>
                        <a:t>Cheaper </a:t>
                      </a:r>
                      <a:r>
                        <a:rPr sz="1800" dirty="0">
                          <a:latin typeface="TeXGyrePagella"/>
                          <a:cs typeface="TeXGyrePagella"/>
                        </a:rPr>
                        <a:t>and </a:t>
                      </a:r>
                      <a:r>
                        <a:rPr sz="1800" spc="-5" dirty="0">
                          <a:latin typeface="TeXGyrePagella"/>
                          <a:cs typeface="TeXGyrePagella"/>
                        </a:rPr>
                        <a:t>faster than</a:t>
                      </a:r>
                      <a:r>
                        <a:rPr sz="1800" spc="10" dirty="0">
                          <a:latin typeface="TeXGyrePagella"/>
                          <a:cs typeface="TeXGyrePagella"/>
                        </a:rPr>
                        <a:t> </a:t>
                      </a:r>
                      <a:r>
                        <a:rPr sz="1800" spc="-5" dirty="0">
                          <a:latin typeface="TeXGyrePagella"/>
                          <a:cs typeface="TeXGyrePagella"/>
                        </a:rPr>
                        <a:t>training</a:t>
                      </a:r>
                      <a:endParaRPr sz="1800">
                        <a:latin typeface="TeXGyrePagella"/>
                        <a:cs typeface="TeXGyrePagella"/>
                      </a:endParaRPr>
                    </a:p>
                    <a:p>
                      <a:pPr marL="327660" indent="-2362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Wingdings"/>
                        <a:buChar char=""/>
                        <a:tabLst>
                          <a:tab pos="327660" algn="l"/>
                        </a:tabLst>
                      </a:pPr>
                      <a:r>
                        <a:rPr sz="1800" spc="-5" dirty="0">
                          <a:latin typeface="TeXGyrePagella"/>
                          <a:cs typeface="TeXGyrePagella"/>
                        </a:rPr>
                        <a:t>Professionals</a:t>
                      </a:r>
                      <a:endParaRPr sz="1800">
                        <a:latin typeface="TeXGyrePagella"/>
                        <a:cs typeface="TeXGyrePagella"/>
                      </a:endParaRPr>
                    </a:p>
                    <a:p>
                      <a:pPr marL="91440" marR="315595">
                        <a:lnSpc>
                          <a:spcPct val="150000"/>
                        </a:lnSpc>
                        <a:spcBef>
                          <a:spcPts val="5"/>
                        </a:spcBef>
                        <a:buFont typeface="Wingdings"/>
                        <a:buChar char=""/>
                        <a:tabLst>
                          <a:tab pos="327660" algn="l"/>
                        </a:tabLst>
                      </a:pPr>
                      <a:r>
                        <a:rPr sz="1800" spc="-5" dirty="0">
                          <a:latin typeface="TeXGyrePagella"/>
                          <a:cs typeface="TeXGyrePagella"/>
                        </a:rPr>
                        <a:t>No group of political supporters in  company</a:t>
                      </a:r>
                      <a:endParaRPr sz="1800">
                        <a:latin typeface="TeXGyrePagella"/>
                        <a:cs typeface="TeXGyrePagella"/>
                      </a:endParaRPr>
                    </a:p>
                    <a:p>
                      <a:pPr marL="327660" indent="-2362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Wingdings"/>
                        <a:buChar char=""/>
                        <a:tabLst>
                          <a:tab pos="327660" algn="l"/>
                        </a:tabLst>
                      </a:pPr>
                      <a:r>
                        <a:rPr sz="1800" spc="-5" dirty="0">
                          <a:latin typeface="TeXGyrePagella"/>
                          <a:cs typeface="TeXGyrePagella"/>
                        </a:rPr>
                        <a:t>Organization</a:t>
                      </a:r>
                      <a:r>
                        <a:rPr sz="1800" spc="5" dirty="0">
                          <a:latin typeface="TeXGyrePagella"/>
                          <a:cs typeface="TeXGyrePagella"/>
                        </a:rPr>
                        <a:t> </a:t>
                      </a:r>
                      <a:r>
                        <a:rPr sz="1800" dirty="0">
                          <a:latin typeface="TeXGyrePagella"/>
                          <a:cs typeface="TeXGyrePagella"/>
                        </a:rPr>
                        <a:t>already</a:t>
                      </a:r>
                      <a:endParaRPr sz="1800">
                        <a:latin typeface="TeXGyrePagella"/>
                        <a:cs typeface="TeXGyrePagella"/>
                      </a:endParaRPr>
                    </a:p>
                    <a:p>
                      <a:pPr marL="327660" indent="-2362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Wingdings"/>
                        <a:buChar char=""/>
                        <a:tabLst>
                          <a:tab pos="327660" algn="l"/>
                        </a:tabLst>
                      </a:pPr>
                      <a:r>
                        <a:rPr sz="1800" dirty="0">
                          <a:latin typeface="TeXGyrePagella"/>
                          <a:cs typeface="TeXGyrePagella"/>
                        </a:rPr>
                        <a:t>May </a:t>
                      </a:r>
                      <a:r>
                        <a:rPr sz="1800" spc="-5" dirty="0">
                          <a:latin typeface="TeXGyrePagella"/>
                          <a:cs typeface="TeXGyrePagella"/>
                        </a:rPr>
                        <a:t>bring new industry</a:t>
                      </a:r>
                      <a:r>
                        <a:rPr sz="1800" spc="-10" dirty="0">
                          <a:latin typeface="TeXGyrePagella"/>
                          <a:cs typeface="TeXGyrePagella"/>
                        </a:rPr>
                        <a:t> </a:t>
                      </a:r>
                      <a:r>
                        <a:rPr sz="1800" spc="-5" dirty="0">
                          <a:latin typeface="TeXGyrePagella"/>
                          <a:cs typeface="TeXGyrePagella"/>
                        </a:rPr>
                        <a:t>insights</a:t>
                      </a:r>
                      <a:endParaRPr sz="1800">
                        <a:latin typeface="TeXGyrePagella"/>
                        <a:cs typeface="TeXGyrePagella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8295" indent="-236220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Wingdings"/>
                        <a:buChar char=""/>
                        <a:tabLst>
                          <a:tab pos="328295" algn="l"/>
                        </a:tabLst>
                      </a:pPr>
                      <a:r>
                        <a:rPr sz="1800" dirty="0">
                          <a:latin typeface="TeXGyrePagella"/>
                          <a:cs typeface="TeXGyrePagella"/>
                        </a:rPr>
                        <a:t>May </a:t>
                      </a:r>
                      <a:r>
                        <a:rPr sz="1800" spc="-5" dirty="0">
                          <a:latin typeface="TeXGyrePagella"/>
                          <a:cs typeface="TeXGyrePagella"/>
                        </a:rPr>
                        <a:t>not </a:t>
                      </a:r>
                      <a:r>
                        <a:rPr sz="1800" dirty="0">
                          <a:latin typeface="TeXGyrePagella"/>
                          <a:cs typeface="TeXGyrePagella"/>
                        </a:rPr>
                        <a:t>select </a:t>
                      </a:r>
                      <a:r>
                        <a:rPr sz="1800" spc="-5" dirty="0">
                          <a:latin typeface="TeXGyrePagella"/>
                          <a:cs typeface="TeXGyrePagella"/>
                        </a:rPr>
                        <a:t>someone who</a:t>
                      </a:r>
                      <a:r>
                        <a:rPr sz="1800" spc="-15" dirty="0">
                          <a:latin typeface="TeXGyrePagella"/>
                          <a:cs typeface="TeXGyrePagella"/>
                        </a:rPr>
                        <a:t> </a:t>
                      </a:r>
                      <a:r>
                        <a:rPr sz="1800" dirty="0">
                          <a:latin typeface="TeXGyrePagella"/>
                          <a:cs typeface="TeXGyrePagella"/>
                        </a:rPr>
                        <a:t>will</a:t>
                      </a:r>
                      <a:endParaRPr sz="1800">
                        <a:latin typeface="TeXGyrePagella"/>
                        <a:cs typeface="TeXGyrePagella"/>
                      </a:endParaRPr>
                    </a:p>
                    <a:p>
                      <a:pPr marL="31877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spc="55" dirty="0">
                          <a:latin typeface="Georgia"/>
                          <a:cs typeface="Georgia"/>
                        </a:rPr>
                        <a:t>“fit” </a:t>
                      </a:r>
                      <a:r>
                        <a:rPr sz="1800" spc="-5" dirty="0">
                          <a:latin typeface="TeXGyrePagella"/>
                          <a:cs typeface="TeXGyrePagella"/>
                        </a:rPr>
                        <a:t>the </a:t>
                      </a:r>
                      <a:r>
                        <a:rPr sz="1800" dirty="0">
                          <a:latin typeface="TeXGyrePagella"/>
                          <a:cs typeface="TeXGyrePagella"/>
                        </a:rPr>
                        <a:t>job or</a:t>
                      </a:r>
                      <a:r>
                        <a:rPr sz="1800" spc="-30" dirty="0">
                          <a:latin typeface="TeXGyrePagella"/>
                          <a:cs typeface="TeXGyrePagella"/>
                        </a:rPr>
                        <a:t> </a:t>
                      </a:r>
                      <a:r>
                        <a:rPr sz="1800" spc="-5" dirty="0">
                          <a:latin typeface="TeXGyrePagella"/>
                          <a:cs typeface="TeXGyrePagella"/>
                        </a:rPr>
                        <a:t>organization</a:t>
                      </a:r>
                      <a:endParaRPr sz="1800">
                        <a:latin typeface="TeXGyrePagella"/>
                        <a:cs typeface="TeXGyrePagella"/>
                      </a:endParaRPr>
                    </a:p>
                    <a:p>
                      <a:pPr marL="318770" marR="653415" indent="-227329">
                        <a:lnSpc>
                          <a:spcPct val="150000"/>
                        </a:lnSpc>
                        <a:buFont typeface="Wingdings"/>
                        <a:buChar char=""/>
                        <a:tabLst>
                          <a:tab pos="328295" algn="l"/>
                        </a:tabLst>
                      </a:pPr>
                      <a:r>
                        <a:rPr sz="1800" dirty="0">
                          <a:latin typeface="TeXGyrePagella"/>
                          <a:cs typeface="TeXGyrePagella"/>
                        </a:rPr>
                        <a:t>May cause </a:t>
                      </a:r>
                      <a:r>
                        <a:rPr sz="1800" spc="-5" dirty="0">
                          <a:latin typeface="TeXGyrePagella"/>
                          <a:cs typeface="TeXGyrePagella"/>
                        </a:rPr>
                        <a:t>morale problems </a:t>
                      </a:r>
                      <a:r>
                        <a:rPr sz="1800" dirty="0">
                          <a:latin typeface="TeXGyrePagella"/>
                          <a:cs typeface="TeXGyrePagella"/>
                        </a:rPr>
                        <a:t>for  internal</a:t>
                      </a:r>
                      <a:endParaRPr sz="1800">
                        <a:latin typeface="TeXGyrePagella"/>
                        <a:cs typeface="TeXGyrePagella"/>
                      </a:endParaRPr>
                    </a:p>
                    <a:p>
                      <a:pPr marL="328295" indent="-236220">
                        <a:lnSpc>
                          <a:spcPct val="100000"/>
                        </a:lnSpc>
                        <a:spcBef>
                          <a:spcPts val="1085"/>
                        </a:spcBef>
                        <a:buFont typeface="Wingdings"/>
                        <a:buChar char=""/>
                        <a:tabLst>
                          <a:tab pos="328295" algn="l"/>
                        </a:tabLst>
                      </a:pPr>
                      <a:r>
                        <a:rPr sz="1800" spc="-5" dirty="0">
                          <a:latin typeface="TeXGyrePagella"/>
                          <a:cs typeface="TeXGyrePagella"/>
                        </a:rPr>
                        <a:t>Candidates not selected</a:t>
                      </a:r>
                      <a:endParaRPr sz="1800">
                        <a:latin typeface="TeXGyrePagella"/>
                        <a:cs typeface="TeXGyrePagella"/>
                      </a:endParaRPr>
                    </a:p>
                    <a:p>
                      <a:pPr marL="318770" marR="262255" indent="-227329">
                        <a:lnSpc>
                          <a:spcPct val="150000"/>
                        </a:lnSpc>
                        <a:buFont typeface="Wingdings"/>
                        <a:buChar char=""/>
                        <a:tabLst>
                          <a:tab pos="328295" algn="l"/>
                        </a:tabLst>
                      </a:pPr>
                      <a:r>
                        <a:rPr sz="1800" spc="10" dirty="0">
                          <a:latin typeface="Georgia"/>
                          <a:cs typeface="Georgia"/>
                        </a:rPr>
                        <a:t>Longer </a:t>
                      </a:r>
                      <a:r>
                        <a:rPr sz="1800" spc="15" dirty="0">
                          <a:latin typeface="Georgia"/>
                          <a:cs typeface="Georgia"/>
                        </a:rPr>
                        <a:t>“adjustment”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or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orientation  </a:t>
                      </a:r>
                      <a:r>
                        <a:rPr sz="1800" spc="-5" dirty="0">
                          <a:latin typeface="TeXGyrePagella"/>
                          <a:cs typeface="TeXGyrePagella"/>
                        </a:rPr>
                        <a:t>time</a:t>
                      </a:r>
                      <a:endParaRPr sz="1800">
                        <a:latin typeface="TeXGyrePagella"/>
                        <a:cs typeface="TeXGyrePagella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990600"/>
            <a:ext cx="0" cy="5867400"/>
          </a:xfrm>
          <a:custGeom>
            <a:avLst/>
            <a:gdLst/>
            <a:ahLst/>
            <a:cxnLst/>
            <a:rect l="l" t="t" r="r" b="b"/>
            <a:pathLst>
              <a:path h="5867400">
                <a:moveTo>
                  <a:pt x="0" y="0"/>
                </a:moveTo>
                <a:lnTo>
                  <a:pt x="0" y="5867399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9156700" cy="6864350"/>
            <a:chOff x="-6350" y="0"/>
            <a:chExt cx="9156700" cy="6864350"/>
          </a:xfrm>
        </p:grpSpPr>
        <p:sp>
          <p:nvSpPr>
            <p:cNvPr id="4" name="object 4"/>
            <p:cNvSpPr/>
            <p:nvPr/>
          </p:nvSpPr>
          <p:spPr>
            <a:xfrm>
              <a:off x="395287" y="990600"/>
              <a:ext cx="0" cy="5867400"/>
            </a:xfrm>
            <a:custGeom>
              <a:avLst/>
              <a:gdLst/>
              <a:ahLst/>
              <a:cxnLst/>
              <a:rect l="l" t="t" r="r" b="b"/>
              <a:pathLst>
                <a:path h="5867400">
                  <a:moveTo>
                    <a:pt x="0" y="0"/>
                  </a:moveTo>
                  <a:lnTo>
                    <a:pt x="0" y="5867399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990600"/>
              <a:ext cx="38100" cy="5867400"/>
            </a:xfrm>
            <a:custGeom>
              <a:avLst/>
              <a:gdLst/>
              <a:ahLst/>
              <a:cxnLst/>
              <a:rect l="l" t="t" r="r" b="b"/>
              <a:pathLst>
                <a:path w="38100" h="5867400">
                  <a:moveTo>
                    <a:pt x="0" y="5867398"/>
                  </a:moveTo>
                  <a:lnTo>
                    <a:pt x="38100" y="5867398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5867398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/>
              <a:ahLst/>
              <a:cxnLst/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9144000" y="990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999">
                <a:alpha val="9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/>
              <a:ahLst/>
              <a:cxnLst/>
              <a:rect l="l" t="t" r="r" b="b"/>
              <a:pathLst>
                <a:path w="9144000" h="990600">
                  <a:moveTo>
                    <a:pt x="0" y="990600"/>
                  </a:moveTo>
                  <a:lnTo>
                    <a:pt x="9144000" y="990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127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26360" y="0"/>
            <a:ext cx="4890770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610235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INTERNET</a:t>
            </a:r>
            <a:r>
              <a:rPr sz="3200" spc="-114" dirty="0"/>
              <a:t> </a:t>
            </a:r>
            <a:r>
              <a:rPr sz="3200" dirty="0"/>
              <a:t>RECRUITING  METHODS Cont . .</a:t>
            </a:r>
            <a:r>
              <a:rPr sz="3200" spc="-90" dirty="0"/>
              <a:t> </a:t>
            </a:r>
            <a:r>
              <a:rPr sz="3200" dirty="0"/>
              <a:t>.</a:t>
            </a:r>
            <a:endParaRPr sz="320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27050" y="1822450"/>
          <a:ext cx="8382000" cy="4547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487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05"/>
                        </a:spcBef>
                      </a:pPr>
                      <a:r>
                        <a:rPr sz="2800" b="1" spc="-5" dirty="0">
                          <a:latin typeface="Palladio Uralic"/>
                          <a:cs typeface="Palladio Uralic"/>
                        </a:rPr>
                        <a:t>ADVANTAGES</a:t>
                      </a:r>
                      <a:endParaRPr sz="2800">
                        <a:latin typeface="Palladio Uralic"/>
                        <a:cs typeface="Palladio Uralic"/>
                      </a:endParaRPr>
                    </a:p>
                  </a:txBody>
                  <a:tcPr marL="0" marR="0" marT="330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0055">
                        <a:lnSpc>
                          <a:spcPct val="100000"/>
                        </a:lnSpc>
                        <a:spcBef>
                          <a:spcPts val="2605"/>
                        </a:spcBef>
                      </a:pPr>
                      <a:r>
                        <a:rPr sz="2800" b="1" spc="-5" dirty="0">
                          <a:latin typeface="Palladio Uralic"/>
                          <a:cs typeface="Palladio Uralic"/>
                        </a:rPr>
                        <a:t>DISADVANTAGES</a:t>
                      </a:r>
                      <a:endParaRPr sz="2800">
                        <a:latin typeface="Palladio Uralic"/>
                        <a:cs typeface="Palladio Uralic"/>
                      </a:endParaRPr>
                    </a:p>
                  </a:txBody>
                  <a:tcPr marL="0" marR="0" marT="330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117">
                <a:tc>
                  <a:txBody>
                    <a:bodyPr/>
                    <a:lstStyle/>
                    <a:p>
                      <a:pPr marL="354965" indent="-264160">
                        <a:lnSpc>
                          <a:spcPct val="100000"/>
                        </a:lnSpc>
                        <a:spcBef>
                          <a:spcPts val="1065"/>
                        </a:spcBef>
                        <a:buFont typeface="Wingdings"/>
                        <a:buChar char=""/>
                        <a:tabLst>
                          <a:tab pos="355600" algn="l"/>
                        </a:tabLst>
                      </a:pPr>
                      <a:r>
                        <a:rPr sz="2000" spc="-5" dirty="0">
                          <a:latin typeface="TeXGyrePagella"/>
                          <a:cs typeface="TeXGyrePagella"/>
                        </a:rPr>
                        <a:t>Cost</a:t>
                      </a:r>
                      <a:r>
                        <a:rPr sz="2000" spc="-20" dirty="0">
                          <a:latin typeface="TeXGyrePagella"/>
                          <a:cs typeface="TeXGyrePagella"/>
                        </a:rPr>
                        <a:t> </a:t>
                      </a:r>
                      <a:r>
                        <a:rPr sz="2000" dirty="0">
                          <a:latin typeface="TeXGyrePagella"/>
                          <a:cs typeface="TeXGyrePagella"/>
                        </a:rPr>
                        <a:t>savings</a:t>
                      </a:r>
                      <a:endParaRPr sz="2000">
                        <a:latin typeface="TeXGyrePagella"/>
                        <a:cs typeface="TeXGyrePagella"/>
                      </a:endParaRPr>
                    </a:p>
                    <a:p>
                      <a:pPr marL="354965" indent="-264160">
                        <a:lnSpc>
                          <a:spcPct val="100000"/>
                        </a:lnSpc>
                        <a:spcBef>
                          <a:spcPts val="1200"/>
                        </a:spcBef>
                        <a:buFont typeface="Wingdings"/>
                        <a:buChar char=""/>
                        <a:tabLst>
                          <a:tab pos="355600" algn="l"/>
                        </a:tabLst>
                      </a:pPr>
                      <a:r>
                        <a:rPr sz="2000" dirty="0">
                          <a:latin typeface="TeXGyrePagella"/>
                          <a:cs typeface="TeXGyrePagella"/>
                        </a:rPr>
                        <a:t>Time</a:t>
                      </a:r>
                      <a:r>
                        <a:rPr sz="2000" spc="-20" dirty="0">
                          <a:latin typeface="TeXGyrePagella"/>
                          <a:cs typeface="TeXGyrePagella"/>
                        </a:rPr>
                        <a:t> </a:t>
                      </a:r>
                      <a:r>
                        <a:rPr sz="2000" dirty="0">
                          <a:latin typeface="TeXGyrePagella"/>
                          <a:cs typeface="TeXGyrePagella"/>
                        </a:rPr>
                        <a:t>savings</a:t>
                      </a:r>
                      <a:endParaRPr sz="2000">
                        <a:latin typeface="TeXGyrePagella"/>
                        <a:cs typeface="TeXGyrePagella"/>
                      </a:endParaRPr>
                    </a:p>
                    <a:p>
                      <a:pPr marL="354965" indent="-264160">
                        <a:lnSpc>
                          <a:spcPct val="100000"/>
                        </a:lnSpc>
                        <a:spcBef>
                          <a:spcPts val="1200"/>
                        </a:spcBef>
                        <a:buFont typeface="Wingdings"/>
                        <a:buChar char=""/>
                        <a:tabLst>
                          <a:tab pos="355600" algn="l"/>
                        </a:tabLst>
                      </a:pPr>
                      <a:r>
                        <a:rPr sz="2000" dirty="0">
                          <a:latin typeface="TeXGyrePagella"/>
                          <a:cs typeface="TeXGyrePagella"/>
                        </a:rPr>
                        <a:t>Expanded </a:t>
                      </a:r>
                      <a:r>
                        <a:rPr sz="2000" spc="-5" dirty="0">
                          <a:latin typeface="TeXGyrePagella"/>
                          <a:cs typeface="TeXGyrePagella"/>
                        </a:rPr>
                        <a:t>pool </a:t>
                      </a:r>
                      <a:r>
                        <a:rPr sz="2000" dirty="0">
                          <a:latin typeface="TeXGyrePagella"/>
                          <a:cs typeface="TeXGyrePagella"/>
                        </a:rPr>
                        <a:t>of</a:t>
                      </a:r>
                      <a:r>
                        <a:rPr sz="2000" spc="-45" dirty="0">
                          <a:latin typeface="TeXGyrePagella"/>
                          <a:cs typeface="TeXGyrePagella"/>
                        </a:rPr>
                        <a:t> </a:t>
                      </a:r>
                      <a:r>
                        <a:rPr sz="2000" dirty="0">
                          <a:latin typeface="TeXGyrePagella"/>
                          <a:cs typeface="TeXGyrePagella"/>
                        </a:rPr>
                        <a:t>applicants</a:t>
                      </a:r>
                      <a:endParaRPr sz="2000">
                        <a:latin typeface="TeXGyrePagella"/>
                        <a:cs typeface="TeXGyrePagella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0" indent="-264160">
                        <a:lnSpc>
                          <a:spcPct val="100000"/>
                        </a:lnSpc>
                        <a:spcBef>
                          <a:spcPts val="1065"/>
                        </a:spcBef>
                        <a:buFont typeface="Wingdings"/>
                        <a:buChar char=""/>
                        <a:tabLst>
                          <a:tab pos="356235" algn="l"/>
                        </a:tabLst>
                      </a:pPr>
                      <a:r>
                        <a:rPr sz="2000" dirty="0">
                          <a:latin typeface="TeXGyrePagella"/>
                          <a:cs typeface="TeXGyrePagella"/>
                        </a:rPr>
                        <a:t>More unqualified</a:t>
                      </a:r>
                      <a:r>
                        <a:rPr sz="2000" spc="-85" dirty="0">
                          <a:latin typeface="TeXGyrePagella"/>
                          <a:cs typeface="TeXGyrePagella"/>
                        </a:rPr>
                        <a:t> </a:t>
                      </a:r>
                      <a:r>
                        <a:rPr sz="2000" dirty="0">
                          <a:latin typeface="TeXGyrePagella"/>
                          <a:cs typeface="TeXGyrePagella"/>
                        </a:rPr>
                        <a:t>applicants</a:t>
                      </a:r>
                      <a:endParaRPr sz="2000">
                        <a:latin typeface="TeXGyrePagella"/>
                        <a:cs typeface="TeXGyrePagella"/>
                      </a:endParaRPr>
                    </a:p>
                    <a:p>
                      <a:pPr marL="355600" indent="-264160">
                        <a:lnSpc>
                          <a:spcPct val="100000"/>
                        </a:lnSpc>
                        <a:spcBef>
                          <a:spcPts val="1200"/>
                        </a:spcBef>
                        <a:buFont typeface="Wingdings"/>
                        <a:buChar char=""/>
                        <a:tabLst>
                          <a:tab pos="356235" algn="l"/>
                        </a:tabLst>
                      </a:pPr>
                      <a:r>
                        <a:rPr sz="2000" dirty="0">
                          <a:latin typeface="TeXGyrePagella"/>
                          <a:cs typeface="TeXGyrePagella"/>
                        </a:rPr>
                        <a:t>Additional work for HR</a:t>
                      </a:r>
                      <a:r>
                        <a:rPr sz="2000" spc="-80" dirty="0">
                          <a:latin typeface="TeXGyrePagella"/>
                          <a:cs typeface="TeXGyrePagella"/>
                        </a:rPr>
                        <a:t> </a:t>
                      </a:r>
                      <a:r>
                        <a:rPr sz="2000" dirty="0">
                          <a:latin typeface="TeXGyrePagella"/>
                          <a:cs typeface="TeXGyrePagella"/>
                        </a:rPr>
                        <a:t>staff</a:t>
                      </a:r>
                      <a:endParaRPr sz="2000">
                        <a:latin typeface="TeXGyrePagella"/>
                        <a:cs typeface="TeXGyrePagella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spc="-5" dirty="0">
                          <a:latin typeface="TeXGyrePagella"/>
                          <a:cs typeface="TeXGyrePagella"/>
                        </a:rPr>
                        <a:t>members</a:t>
                      </a:r>
                      <a:endParaRPr sz="2000">
                        <a:latin typeface="TeXGyrePagella"/>
                        <a:cs typeface="TeXGyrePagella"/>
                      </a:endParaRPr>
                    </a:p>
                    <a:p>
                      <a:pPr marL="344805" marR="404495" indent="-253365">
                        <a:lnSpc>
                          <a:spcPct val="150000"/>
                        </a:lnSpc>
                        <a:buFont typeface="Wingdings"/>
                        <a:buChar char=""/>
                        <a:tabLst>
                          <a:tab pos="356235" algn="l"/>
                        </a:tabLst>
                      </a:pPr>
                      <a:r>
                        <a:rPr sz="2000" dirty="0">
                          <a:latin typeface="TeXGyrePagella"/>
                          <a:cs typeface="TeXGyrePagella"/>
                        </a:rPr>
                        <a:t>Many applicants are </a:t>
                      </a:r>
                      <a:r>
                        <a:rPr sz="2000" spc="-5" dirty="0">
                          <a:latin typeface="TeXGyrePagella"/>
                          <a:cs typeface="TeXGyrePagella"/>
                        </a:rPr>
                        <a:t>not  </a:t>
                      </a:r>
                      <a:r>
                        <a:rPr sz="2000" dirty="0">
                          <a:latin typeface="TeXGyrePagella"/>
                          <a:cs typeface="TeXGyrePagella"/>
                        </a:rPr>
                        <a:t>seriously seeking</a:t>
                      </a:r>
                      <a:r>
                        <a:rPr sz="2000" spc="-90" dirty="0">
                          <a:latin typeface="TeXGyrePagella"/>
                          <a:cs typeface="TeXGyrePagella"/>
                        </a:rPr>
                        <a:t> </a:t>
                      </a:r>
                      <a:r>
                        <a:rPr sz="2000" dirty="0">
                          <a:latin typeface="TeXGyrePagella"/>
                          <a:cs typeface="TeXGyrePagella"/>
                        </a:rPr>
                        <a:t>employment</a:t>
                      </a:r>
                      <a:endParaRPr sz="2000">
                        <a:latin typeface="TeXGyrePagella"/>
                        <a:cs typeface="TeXGyrePagella"/>
                      </a:endParaRPr>
                    </a:p>
                    <a:p>
                      <a:pPr marL="344805" marR="234950" indent="-253365">
                        <a:lnSpc>
                          <a:spcPct val="150000"/>
                        </a:lnSpc>
                        <a:spcBef>
                          <a:spcPts val="5"/>
                        </a:spcBef>
                        <a:buFont typeface="Wingdings"/>
                        <a:buChar char=""/>
                        <a:tabLst>
                          <a:tab pos="356235" algn="l"/>
                        </a:tabLst>
                      </a:pPr>
                      <a:r>
                        <a:rPr sz="2000" dirty="0">
                          <a:latin typeface="TeXGyrePagella"/>
                          <a:cs typeface="TeXGyrePagella"/>
                        </a:rPr>
                        <a:t>Access limited or unavailable</a:t>
                      </a:r>
                      <a:r>
                        <a:rPr sz="2000" spc="-125" dirty="0">
                          <a:latin typeface="TeXGyrePagella"/>
                          <a:cs typeface="TeXGyrePagella"/>
                        </a:rPr>
                        <a:t> </a:t>
                      </a:r>
                      <a:r>
                        <a:rPr sz="2000" spc="-5" dirty="0">
                          <a:latin typeface="TeXGyrePagella"/>
                          <a:cs typeface="TeXGyrePagella"/>
                        </a:rPr>
                        <a:t>to  </a:t>
                      </a:r>
                      <a:r>
                        <a:rPr sz="2000" dirty="0">
                          <a:latin typeface="TeXGyrePagella"/>
                          <a:cs typeface="TeXGyrePagella"/>
                        </a:rPr>
                        <a:t>some</a:t>
                      </a:r>
                      <a:r>
                        <a:rPr sz="2000" spc="-20" dirty="0">
                          <a:latin typeface="TeXGyrePagella"/>
                          <a:cs typeface="TeXGyrePagella"/>
                        </a:rPr>
                        <a:t> </a:t>
                      </a:r>
                      <a:r>
                        <a:rPr sz="2000" dirty="0">
                          <a:latin typeface="TeXGyrePagella"/>
                          <a:cs typeface="TeXGyrePagella"/>
                        </a:rPr>
                        <a:t>applicants</a:t>
                      </a:r>
                      <a:endParaRPr sz="2000">
                        <a:latin typeface="TeXGyrePagella"/>
                        <a:cs typeface="TeXGyrePagella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990600"/>
            <a:ext cx="0" cy="5867400"/>
          </a:xfrm>
          <a:custGeom>
            <a:avLst/>
            <a:gdLst/>
            <a:ahLst/>
            <a:cxnLst/>
            <a:rect l="l" t="t" r="r" b="b"/>
            <a:pathLst>
              <a:path h="5867400">
                <a:moveTo>
                  <a:pt x="0" y="0"/>
                </a:moveTo>
                <a:lnTo>
                  <a:pt x="0" y="5867399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9156700" cy="6883400"/>
            <a:chOff x="-6350" y="0"/>
            <a:chExt cx="9156700" cy="6883400"/>
          </a:xfrm>
        </p:grpSpPr>
        <p:sp>
          <p:nvSpPr>
            <p:cNvPr id="4" name="object 4"/>
            <p:cNvSpPr/>
            <p:nvPr/>
          </p:nvSpPr>
          <p:spPr>
            <a:xfrm>
              <a:off x="395287" y="990600"/>
              <a:ext cx="0" cy="5867400"/>
            </a:xfrm>
            <a:custGeom>
              <a:avLst/>
              <a:gdLst/>
              <a:ahLst/>
              <a:cxnLst/>
              <a:rect l="l" t="t" r="r" b="b"/>
              <a:pathLst>
                <a:path h="5867400">
                  <a:moveTo>
                    <a:pt x="0" y="0"/>
                  </a:moveTo>
                  <a:lnTo>
                    <a:pt x="0" y="5867399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990600"/>
              <a:ext cx="38100" cy="5867400"/>
            </a:xfrm>
            <a:custGeom>
              <a:avLst/>
              <a:gdLst/>
              <a:ahLst/>
              <a:cxnLst/>
              <a:rect l="l" t="t" r="r" b="b"/>
              <a:pathLst>
                <a:path w="38100" h="5867400">
                  <a:moveTo>
                    <a:pt x="0" y="5867398"/>
                  </a:moveTo>
                  <a:lnTo>
                    <a:pt x="38100" y="5867398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5867398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/>
              <a:ahLst/>
              <a:cxnLst/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9144000" y="990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999">
                <a:alpha val="9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990600"/>
            </a:xfrm>
            <a:custGeom>
              <a:avLst/>
              <a:gdLst/>
              <a:ahLst/>
              <a:cxnLst/>
              <a:rect l="l" t="t" r="r" b="b"/>
              <a:pathLst>
                <a:path w="9144000" h="990600">
                  <a:moveTo>
                    <a:pt x="0" y="990600"/>
                  </a:moveTo>
                  <a:lnTo>
                    <a:pt x="9144000" y="990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127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47469" y="225044"/>
            <a:ext cx="54463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RECRUITING</a:t>
            </a:r>
            <a:r>
              <a:rPr sz="3200" spc="-65" dirty="0"/>
              <a:t> EVALUATION</a:t>
            </a:r>
            <a:endParaRPr sz="3200"/>
          </a:p>
        </p:txBody>
      </p:sp>
      <p:sp>
        <p:nvSpPr>
          <p:cNvPr id="9" name="object 9"/>
          <p:cNvSpPr/>
          <p:nvPr/>
        </p:nvSpPr>
        <p:spPr>
          <a:xfrm>
            <a:off x="895350" y="2038350"/>
            <a:ext cx="3152775" cy="1628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5377" y="2297430"/>
            <a:ext cx="282067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eXGyrePagella"/>
                <a:cs typeface="TeXGyrePagella"/>
              </a:rPr>
              <a:t>As </a:t>
            </a:r>
            <a:r>
              <a:rPr sz="1400" spc="-5" dirty="0">
                <a:latin typeface="TeXGyrePagella"/>
                <a:cs typeface="TeXGyrePagella"/>
              </a:rPr>
              <a:t>the </a:t>
            </a:r>
            <a:r>
              <a:rPr sz="1400" dirty="0">
                <a:latin typeface="TeXGyrePagella"/>
                <a:cs typeface="TeXGyrePagella"/>
              </a:rPr>
              <a:t>goal of a </a:t>
            </a:r>
            <a:r>
              <a:rPr sz="1400" spc="-5" dirty="0">
                <a:latin typeface="TeXGyrePagella"/>
                <a:cs typeface="TeXGyrePagella"/>
              </a:rPr>
              <a:t>good </a:t>
            </a:r>
            <a:r>
              <a:rPr sz="1400" dirty="0">
                <a:latin typeface="TeXGyrePagella"/>
                <a:cs typeface="TeXGyrePagella"/>
              </a:rPr>
              <a:t>recruitment  program is </a:t>
            </a:r>
            <a:r>
              <a:rPr sz="1400" spc="-5" dirty="0">
                <a:latin typeface="TeXGyrePagella"/>
                <a:cs typeface="TeXGyrePagella"/>
              </a:rPr>
              <a:t>to </a:t>
            </a:r>
            <a:r>
              <a:rPr sz="1400" dirty="0">
                <a:latin typeface="TeXGyrePagella"/>
                <a:cs typeface="TeXGyrePagella"/>
              </a:rPr>
              <a:t>generate a </a:t>
            </a:r>
            <a:r>
              <a:rPr sz="1400" spc="-5" dirty="0">
                <a:latin typeface="TeXGyrePagella"/>
                <a:cs typeface="TeXGyrePagella"/>
              </a:rPr>
              <a:t>large pool  </a:t>
            </a:r>
            <a:r>
              <a:rPr sz="1400" dirty="0">
                <a:latin typeface="TeXGyrePagella"/>
                <a:cs typeface="TeXGyrePagella"/>
              </a:rPr>
              <a:t>of </a:t>
            </a:r>
            <a:r>
              <a:rPr sz="1400" spc="-5" dirty="0">
                <a:latin typeface="TeXGyrePagella"/>
                <a:cs typeface="TeXGyrePagella"/>
              </a:rPr>
              <a:t>applicants </a:t>
            </a:r>
            <a:r>
              <a:rPr sz="1400" dirty="0">
                <a:latin typeface="TeXGyrePagella"/>
                <a:cs typeface="TeXGyrePagella"/>
              </a:rPr>
              <a:t>from </a:t>
            </a:r>
            <a:r>
              <a:rPr sz="1400" spc="-5" dirty="0">
                <a:latin typeface="TeXGyrePagella"/>
                <a:cs typeface="TeXGyrePagella"/>
              </a:rPr>
              <a:t>which to</a:t>
            </a:r>
            <a:r>
              <a:rPr sz="1400" spc="-75" dirty="0">
                <a:latin typeface="TeXGyrePagella"/>
                <a:cs typeface="TeXGyrePagella"/>
              </a:rPr>
              <a:t> </a:t>
            </a:r>
            <a:r>
              <a:rPr sz="1400" dirty="0">
                <a:latin typeface="TeXGyrePagella"/>
                <a:cs typeface="TeXGyrePagella"/>
              </a:rPr>
              <a:t>choose,  quantity is a natural </a:t>
            </a:r>
            <a:r>
              <a:rPr sz="1400" spc="-5" dirty="0">
                <a:latin typeface="TeXGyrePagella"/>
                <a:cs typeface="TeXGyrePagella"/>
              </a:rPr>
              <a:t>place to begin  evaluation</a:t>
            </a:r>
            <a:endParaRPr sz="1400">
              <a:latin typeface="TeXGyrePagella"/>
              <a:cs typeface="TeXGyrePagell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91150" y="4629150"/>
            <a:ext cx="3228975" cy="1619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23738" y="4722622"/>
            <a:ext cx="2969895" cy="1412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eXGyrePagella"/>
                <a:cs typeface="TeXGyrePagella"/>
              </a:rPr>
              <a:t>In </a:t>
            </a:r>
            <a:r>
              <a:rPr sz="1300" spc="-5" dirty="0">
                <a:latin typeface="TeXGyrePagella"/>
                <a:cs typeface="TeXGyrePagella"/>
              </a:rPr>
              <a:t>a cost/benefit analysis to evaluate  recruiting efforts, costs may include  </a:t>
            </a:r>
            <a:r>
              <a:rPr sz="1300" spc="-15" dirty="0">
                <a:latin typeface="Georgia"/>
                <a:cs typeface="Georgia"/>
              </a:rPr>
              <a:t>both </a:t>
            </a:r>
            <a:r>
              <a:rPr sz="1300" spc="-10" dirty="0">
                <a:latin typeface="Georgia"/>
                <a:cs typeface="Georgia"/>
              </a:rPr>
              <a:t>direct </a:t>
            </a:r>
            <a:r>
              <a:rPr sz="1300" spc="-15" dirty="0">
                <a:latin typeface="Georgia"/>
                <a:cs typeface="Georgia"/>
              </a:rPr>
              <a:t>costs </a:t>
            </a:r>
            <a:r>
              <a:rPr sz="1300" dirty="0">
                <a:latin typeface="Georgia"/>
                <a:cs typeface="Georgia"/>
              </a:rPr>
              <a:t>(advertising, </a:t>
            </a:r>
            <a:r>
              <a:rPr sz="1300" spc="-5" dirty="0">
                <a:latin typeface="Georgia"/>
                <a:cs typeface="Georgia"/>
              </a:rPr>
              <a:t>recruiters’  </a:t>
            </a:r>
            <a:r>
              <a:rPr sz="1300" spc="-5" dirty="0">
                <a:latin typeface="TeXGyrePagella"/>
                <a:cs typeface="TeXGyrePagella"/>
              </a:rPr>
              <a:t>salaries, </a:t>
            </a:r>
            <a:r>
              <a:rPr sz="1300" spc="-10" dirty="0">
                <a:latin typeface="TeXGyrePagella"/>
                <a:cs typeface="TeXGyrePagella"/>
              </a:rPr>
              <a:t>travel, </a:t>
            </a:r>
            <a:r>
              <a:rPr sz="1300" spc="-5" dirty="0">
                <a:latin typeface="TeXGyrePagella"/>
                <a:cs typeface="TeXGyrePagella"/>
              </a:rPr>
              <a:t>agency fees, telephone)  and </a:t>
            </a:r>
            <a:r>
              <a:rPr sz="1300" spc="-10" dirty="0">
                <a:latin typeface="TeXGyrePagella"/>
                <a:cs typeface="TeXGyrePagella"/>
              </a:rPr>
              <a:t>the </a:t>
            </a:r>
            <a:r>
              <a:rPr sz="1300" spc="-5" dirty="0">
                <a:latin typeface="TeXGyrePagella"/>
                <a:cs typeface="TeXGyrePagella"/>
              </a:rPr>
              <a:t>indirect costs (involvement of  operating managers, </a:t>
            </a:r>
            <a:r>
              <a:rPr sz="1300" spc="-10" dirty="0">
                <a:latin typeface="TeXGyrePagella"/>
                <a:cs typeface="TeXGyrePagella"/>
              </a:rPr>
              <a:t>public </a:t>
            </a:r>
            <a:r>
              <a:rPr sz="1300" spc="-5" dirty="0">
                <a:latin typeface="TeXGyrePagella"/>
                <a:cs typeface="TeXGyrePagella"/>
              </a:rPr>
              <a:t>relations,  image).</a:t>
            </a:r>
            <a:endParaRPr sz="1300">
              <a:latin typeface="TeXGyrePagella"/>
              <a:cs typeface="TeXGyrePagell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58900" y="1358900"/>
            <a:ext cx="2159000" cy="787400"/>
            <a:chOff x="1358900" y="1358900"/>
            <a:chExt cx="2159000" cy="787400"/>
          </a:xfrm>
        </p:grpSpPr>
        <p:sp>
          <p:nvSpPr>
            <p:cNvPr id="14" name="object 14"/>
            <p:cNvSpPr/>
            <p:nvPr/>
          </p:nvSpPr>
          <p:spPr>
            <a:xfrm>
              <a:off x="1371600" y="1371600"/>
              <a:ext cx="2133600" cy="762000"/>
            </a:xfrm>
            <a:custGeom>
              <a:avLst/>
              <a:gdLst/>
              <a:ahLst/>
              <a:cxnLst/>
              <a:rect l="l" t="t" r="r" b="b"/>
              <a:pathLst>
                <a:path w="2133600" h="762000">
                  <a:moveTo>
                    <a:pt x="2057400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0" y="685800"/>
                  </a:lnTo>
                  <a:lnTo>
                    <a:pt x="5994" y="715440"/>
                  </a:lnTo>
                  <a:lnTo>
                    <a:pt x="22336" y="739663"/>
                  </a:lnTo>
                  <a:lnTo>
                    <a:pt x="46559" y="756005"/>
                  </a:lnTo>
                  <a:lnTo>
                    <a:pt x="76200" y="762000"/>
                  </a:lnTo>
                  <a:lnTo>
                    <a:pt x="2057400" y="762000"/>
                  </a:lnTo>
                  <a:lnTo>
                    <a:pt x="2087040" y="756005"/>
                  </a:lnTo>
                  <a:lnTo>
                    <a:pt x="2111263" y="739663"/>
                  </a:lnTo>
                  <a:lnTo>
                    <a:pt x="2127605" y="715440"/>
                  </a:lnTo>
                  <a:lnTo>
                    <a:pt x="2133600" y="685800"/>
                  </a:lnTo>
                  <a:lnTo>
                    <a:pt x="2133600" y="76200"/>
                  </a:lnTo>
                  <a:lnTo>
                    <a:pt x="2127605" y="46559"/>
                  </a:lnTo>
                  <a:lnTo>
                    <a:pt x="2111263" y="22336"/>
                  </a:lnTo>
                  <a:lnTo>
                    <a:pt x="2087040" y="5994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71600" y="1371600"/>
              <a:ext cx="2133600" cy="762000"/>
            </a:xfrm>
            <a:custGeom>
              <a:avLst/>
              <a:gdLst/>
              <a:ahLst/>
              <a:cxnLst/>
              <a:rect l="l" t="t" r="r" b="b"/>
              <a:pathLst>
                <a:path w="2133600" h="7620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2057400" y="0"/>
                  </a:lnTo>
                  <a:lnTo>
                    <a:pt x="2087040" y="5994"/>
                  </a:lnTo>
                  <a:lnTo>
                    <a:pt x="2111263" y="22336"/>
                  </a:lnTo>
                  <a:lnTo>
                    <a:pt x="2127605" y="46559"/>
                  </a:lnTo>
                  <a:lnTo>
                    <a:pt x="2133600" y="76200"/>
                  </a:lnTo>
                  <a:lnTo>
                    <a:pt x="2133600" y="685800"/>
                  </a:lnTo>
                  <a:lnTo>
                    <a:pt x="2127605" y="715440"/>
                  </a:lnTo>
                  <a:lnTo>
                    <a:pt x="2111263" y="739663"/>
                  </a:lnTo>
                  <a:lnTo>
                    <a:pt x="2087040" y="756005"/>
                  </a:lnTo>
                  <a:lnTo>
                    <a:pt x="2057400" y="762000"/>
                  </a:lnTo>
                  <a:lnTo>
                    <a:pt x="76200" y="762000"/>
                  </a:lnTo>
                  <a:lnTo>
                    <a:pt x="46559" y="756005"/>
                  </a:lnTo>
                  <a:lnTo>
                    <a:pt x="22336" y="739663"/>
                  </a:lnTo>
                  <a:lnTo>
                    <a:pt x="5994" y="715440"/>
                  </a:lnTo>
                  <a:lnTo>
                    <a:pt x="0" y="68580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96492" y="1393888"/>
              <a:ext cx="2084070" cy="717550"/>
            </a:xfrm>
            <a:custGeom>
              <a:avLst/>
              <a:gdLst/>
              <a:ahLst/>
              <a:cxnLst/>
              <a:rect l="l" t="t" r="r" b="b"/>
              <a:pathLst>
                <a:path w="2084070" h="717550">
                  <a:moveTo>
                    <a:pt x="2083943" y="0"/>
                  </a:moveTo>
                  <a:lnTo>
                    <a:pt x="0" y="0"/>
                  </a:lnTo>
                  <a:lnTo>
                    <a:pt x="0" y="717359"/>
                  </a:lnTo>
                  <a:lnTo>
                    <a:pt x="2083943" y="717359"/>
                  </a:lnTo>
                  <a:lnTo>
                    <a:pt x="20839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96492" y="1393888"/>
              <a:ext cx="2084070" cy="717550"/>
            </a:xfrm>
            <a:custGeom>
              <a:avLst/>
              <a:gdLst/>
              <a:ahLst/>
              <a:cxnLst/>
              <a:rect l="l" t="t" r="r" b="b"/>
              <a:pathLst>
                <a:path w="2084070" h="717550">
                  <a:moveTo>
                    <a:pt x="0" y="717359"/>
                  </a:moveTo>
                  <a:lnTo>
                    <a:pt x="2083943" y="717359"/>
                  </a:lnTo>
                  <a:lnTo>
                    <a:pt x="2083943" y="0"/>
                  </a:lnTo>
                  <a:lnTo>
                    <a:pt x="0" y="0"/>
                  </a:lnTo>
                  <a:lnTo>
                    <a:pt x="0" y="71735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420025" y="1482598"/>
            <a:ext cx="2027555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512445" marR="463550" indent="-33655">
              <a:lnSpc>
                <a:spcPts val="1730"/>
              </a:lnSpc>
              <a:spcBef>
                <a:spcPts val="310"/>
              </a:spcBef>
            </a:pPr>
            <a:r>
              <a:rPr sz="1600" b="1" spc="-5" dirty="0">
                <a:latin typeface="Palladio Uralic"/>
                <a:cs typeface="Palladio Uralic"/>
              </a:rPr>
              <a:t>Quantity</a:t>
            </a:r>
            <a:r>
              <a:rPr sz="1600" b="1" spc="-70" dirty="0">
                <a:latin typeface="Palladio Uralic"/>
                <a:cs typeface="Palladio Uralic"/>
              </a:rPr>
              <a:t> </a:t>
            </a:r>
            <a:r>
              <a:rPr sz="1600" b="1" spc="-10" dirty="0">
                <a:latin typeface="Palladio Uralic"/>
                <a:cs typeface="Palladio Uralic"/>
              </a:rPr>
              <a:t>of  Applicants</a:t>
            </a:r>
            <a:endParaRPr sz="1600">
              <a:latin typeface="Palladio Uralic"/>
              <a:cs typeface="Palladio Ural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95350" y="4638675"/>
            <a:ext cx="3152775" cy="1619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82141" y="5003038"/>
            <a:ext cx="2785110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eXGyrePagella"/>
                <a:cs typeface="TeXGyrePagella"/>
              </a:rPr>
              <a:t>A </a:t>
            </a:r>
            <a:r>
              <a:rPr sz="1400" spc="-5" dirty="0">
                <a:latin typeface="TeXGyrePagella"/>
                <a:cs typeface="TeXGyrePagella"/>
              </a:rPr>
              <a:t>comparison </a:t>
            </a:r>
            <a:r>
              <a:rPr sz="1400" dirty="0">
                <a:latin typeface="TeXGyrePagella"/>
                <a:cs typeface="TeXGyrePagella"/>
              </a:rPr>
              <a:t>of </a:t>
            </a:r>
            <a:r>
              <a:rPr sz="1400" spc="-5" dirty="0">
                <a:latin typeface="TeXGyrePagella"/>
                <a:cs typeface="TeXGyrePagella"/>
              </a:rPr>
              <a:t>the </a:t>
            </a:r>
            <a:r>
              <a:rPr sz="1400" dirty="0">
                <a:latin typeface="TeXGyrePagella"/>
                <a:cs typeface="TeXGyrePagella"/>
              </a:rPr>
              <a:t>number of  </a:t>
            </a:r>
            <a:r>
              <a:rPr sz="1400" spc="-5" dirty="0">
                <a:latin typeface="TeXGyrePagella"/>
                <a:cs typeface="TeXGyrePagella"/>
              </a:rPr>
              <a:t>applicants </a:t>
            </a:r>
            <a:r>
              <a:rPr sz="1400" dirty="0">
                <a:latin typeface="TeXGyrePagella"/>
                <a:cs typeface="TeXGyrePagella"/>
              </a:rPr>
              <a:t>at one stage of </a:t>
            </a:r>
            <a:r>
              <a:rPr sz="1400" spc="-5" dirty="0">
                <a:latin typeface="TeXGyrePagella"/>
                <a:cs typeface="TeXGyrePagella"/>
              </a:rPr>
              <a:t>the  </a:t>
            </a:r>
            <a:r>
              <a:rPr sz="1400" dirty="0">
                <a:latin typeface="TeXGyrePagella"/>
                <a:cs typeface="TeXGyrePagella"/>
              </a:rPr>
              <a:t>recruiting process </a:t>
            </a:r>
            <a:r>
              <a:rPr sz="1400" spc="-5" dirty="0">
                <a:latin typeface="TeXGyrePagella"/>
                <a:cs typeface="TeXGyrePagella"/>
              </a:rPr>
              <a:t>to the </a:t>
            </a:r>
            <a:r>
              <a:rPr sz="1400" dirty="0">
                <a:latin typeface="TeXGyrePagella"/>
                <a:cs typeface="TeXGyrePagella"/>
              </a:rPr>
              <a:t>number</a:t>
            </a:r>
            <a:r>
              <a:rPr sz="1400" spc="-90" dirty="0">
                <a:latin typeface="TeXGyrePagella"/>
                <a:cs typeface="TeXGyrePagella"/>
              </a:rPr>
              <a:t> </a:t>
            </a:r>
            <a:r>
              <a:rPr sz="1400" dirty="0">
                <a:latin typeface="TeXGyrePagella"/>
                <a:cs typeface="TeXGyrePagella"/>
              </a:rPr>
              <a:t>at  </a:t>
            </a:r>
            <a:r>
              <a:rPr sz="1400" spc="-5" dirty="0">
                <a:latin typeface="TeXGyrePagella"/>
                <a:cs typeface="TeXGyrePagella"/>
              </a:rPr>
              <a:t>the next stage.</a:t>
            </a:r>
            <a:endParaRPr sz="1400">
              <a:latin typeface="TeXGyrePagella"/>
              <a:cs typeface="TeXGyrePagell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14950" y="2038350"/>
            <a:ext cx="3228975" cy="1619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435346" y="2321813"/>
            <a:ext cx="2995930" cy="1214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eXGyrePagella"/>
                <a:cs typeface="TeXGyrePagella"/>
              </a:rPr>
              <a:t>In </a:t>
            </a:r>
            <a:r>
              <a:rPr sz="1300" spc="-5" dirty="0">
                <a:latin typeface="TeXGyrePagella"/>
                <a:cs typeface="TeXGyrePagella"/>
              </a:rPr>
              <a:t>addition to quantity, </a:t>
            </a:r>
            <a:r>
              <a:rPr sz="1300" spc="-10" dirty="0">
                <a:latin typeface="TeXGyrePagella"/>
                <a:cs typeface="TeXGyrePagella"/>
              </a:rPr>
              <a:t>the </a:t>
            </a:r>
            <a:r>
              <a:rPr sz="1300" spc="-5" dirty="0">
                <a:latin typeface="TeXGyrePagella"/>
                <a:cs typeface="TeXGyrePagella"/>
              </a:rPr>
              <a:t>issue arises  as to whether or </a:t>
            </a:r>
            <a:r>
              <a:rPr sz="1300" spc="-10" dirty="0">
                <a:latin typeface="TeXGyrePagella"/>
                <a:cs typeface="TeXGyrePagella"/>
              </a:rPr>
              <a:t>not the qualifications </a:t>
            </a:r>
            <a:r>
              <a:rPr sz="1300" spc="-5" dirty="0">
                <a:latin typeface="TeXGyrePagella"/>
                <a:cs typeface="TeXGyrePagella"/>
              </a:rPr>
              <a:t>of  </a:t>
            </a:r>
            <a:r>
              <a:rPr sz="1300" spc="-10" dirty="0">
                <a:latin typeface="TeXGyrePagella"/>
                <a:cs typeface="TeXGyrePagella"/>
              </a:rPr>
              <a:t>the </a:t>
            </a:r>
            <a:r>
              <a:rPr sz="1300" spc="-5" dirty="0">
                <a:latin typeface="TeXGyrePagella"/>
                <a:cs typeface="TeXGyrePagella"/>
              </a:rPr>
              <a:t>applicant </a:t>
            </a:r>
            <a:r>
              <a:rPr sz="1300" spc="-10" dirty="0">
                <a:latin typeface="TeXGyrePagella"/>
                <a:cs typeface="TeXGyrePagella"/>
              </a:rPr>
              <a:t>pool </a:t>
            </a:r>
            <a:r>
              <a:rPr sz="1300" spc="-5" dirty="0">
                <a:latin typeface="TeXGyrePagella"/>
                <a:cs typeface="TeXGyrePagella"/>
              </a:rPr>
              <a:t>are sufficient to </a:t>
            </a:r>
            <a:r>
              <a:rPr sz="1300" spc="-10" dirty="0">
                <a:latin typeface="TeXGyrePagella"/>
                <a:cs typeface="TeXGyrePagella"/>
              </a:rPr>
              <a:t>fill  the </a:t>
            </a:r>
            <a:r>
              <a:rPr sz="1300" spc="-5" dirty="0">
                <a:latin typeface="TeXGyrePagella"/>
                <a:cs typeface="TeXGyrePagella"/>
              </a:rPr>
              <a:t>job openings. Do </a:t>
            </a:r>
            <a:r>
              <a:rPr sz="1300" spc="-10" dirty="0">
                <a:latin typeface="TeXGyrePagella"/>
                <a:cs typeface="TeXGyrePagella"/>
              </a:rPr>
              <a:t>the </a:t>
            </a:r>
            <a:r>
              <a:rPr sz="1300" spc="-5" dirty="0">
                <a:latin typeface="TeXGyrePagella"/>
                <a:cs typeface="TeXGyrePagella"/>
              </a:rPr>
              <a:t>applicants meet  job specification and do </a:t>
            </a:r>
            <a:r>
              <a:rPr sz="1300" spc="-10" dirty="0">
                <a:latin typeface="TeXGyrePagella"/>
                <a:cs typeface="TeXGyrePagella"/>
              </a:rPr>
              <a:t>they </a:t>
            </a:r>
            <a:r>
              <a:rPr sz="1300" spc="-5" dirty="0">
                <a:latin typeface="TeXGyrePagella"/>
                <a:cs typeface="TeXGyrePagella"/>
              </a:rPr>
              <a:t>perform  </a:t>
            </a:r>
            <a:r>
              <a:rPr sz="1300" spc="-10" dirty="0">
                <a:latin typeface="TeXGyrePagella"/>
                <a:cs typeface="TeXGyrePagella"/>
              </a:rPr>
              <a:t>the </a:t>
            </a:r>
            <a:r>
              <a:rPr sz="1300" spc="-5" dirty="0">
                <a:latin typeface="TeXGyrePagella"/>
                <a:cs typeface="TeXGyrePagella"/>
              </a:rPr>
              <a:t>jobs well after</a:t>
            </a:r>
            <a:r>
              <a:rPr sz="1300" spc="25" dirty="0">
                <a:latin typeface="TeXGyrePagella"/>
                <a:cs typeface="TeXGyrePagella"/>
              </a:rPr>
              <a:t> </a:t>
            </a:r>
            <a:r>
              <a:rPr sz="1300" spc="-5" dirty="0">
                <a:latin typeface="TeXGyrePagella"/>
                <a:cs typeface="TeXGyrePagella"/>
              </a:rPr>
              <a:t>hire?</a:t>
            </a:r>
            <a:endParaRPr sz="1300">
              <a:latin typeface="TeXGyrePagella"/>
              <a:cs typeface="TeXGyrePagell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930900" y="1358900"/>
            <a:ext cx="2159000" cy="787400"/>
            <a:chOff x="5930900" y="1358900"/>
            <a:chExt cx="2159000" cy="787400"/>
          </a:xfrm>
        </p:grpSpPr>
        <p:sp>
          <p:nvSpPr>
            <p:cNvPr id="24" name="object 24"/>
            <p:cNvSpPr/>
            <p:nvPr/>
          </p:nvSpPr>
          <p:spPr>
            <a:xfrm>
              <a:off x="5943600" y="1371600"/>
              <a:ext cx="2133600" cy="762000"/>
            </a:xfrm>
            <a:custGeom>
              <a:avLst/>
              <a:gdLst/>
              <a:ahLst/>
              <a:cxnLst/>
              <a:rect l="l" t="t" r="r" b="b"/>
              <a:pathLst>
                <a:path w="2133600" h="762000">
                  <a:moveTo>
                    <a:pt x="2057400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0" y="685800"/>
                  </a:lnTo>
                  <a:lnTo>
                    <a:pt x="5994" y="715440"/>
                  </a:lnTo>
                  <a:lnTo>
                    <a:pt x="22336" y="739663"/>
                  </a:lnTo>
                  <a:lnTo>
                    <a:pt x="46559" y="756005"/>
                  </a:lnTo>
                  <a:lnTo>
                    <a:pt x="76200" y="762000"/>
                  </a:lnTo>
                  <a:lnTo>
                    <a:pt x="2057400" y="762000"/>
                  </a:lnTo>
                  <a:lnTo>
                    <a:pt x="2087040" y="756005"/>
                  </a:lnTo>
                  <a:lnTo>
                    <a:pt x="2111263" y="739663"/>
                  </a:lnTo>
                  <a:lnTo>
                    <a:pt x="2127605" y="715440"/>
                  </a:lnTo>
                  <a:lnTo>
                    <a:pt x="2133600" y="685800"/>
                  </a:lnTo>
                  <a:lnTo>
                    <a:pt x="2133600" y="76200"/>
                  </a:lnTo>
                  <a:lnTo>
                    <a:pt x="2127605" y="46559"/>
                  </a:lnTo>
                  <a:lnTo>
                    <a:pt x="2111263" y="22336"/>
                  </a:lnTo>
                  <a:lnTo>
                    <a:pt x="2087040" y="5994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43600" y="1371600"/>
              <a:ext cx="2133600" cy="762000"/>
            </a:xfrm>
            <a:custGeom>
              <a:avLst/>
              <a:gdLst/>
              <a:ahLst/>
              <a:cxnLst/>
              <a:rect l="l" t="t" r="r" b="b"/>
              <a:pathLst>
                <a:path w="2133600" h="7620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2057400" y="0"/>
                  </a:lnTo>
                  <a:lnTo>
                    <a:pt x="2087040" y="5994"/>
                  </a:lnTo>
                  <a:lnTo>
                    <a:pt x="2111263" y="22336"/>
                  </a:lnTo>
                  <a:lnTo>
                    <a:pt x="2127605" y="46559"/>
                  </a:lnTo>
                  <a:lnTo>
                    <a:pt x="2133600" y="76200"/>
                  </a:lnTo>
                  <a:lnTo>
                    <a:pt x="2133600" y="685800"/>
                  </a:lnTo>
                  <a:lnTo>
                    <a:pt x="2127605" y="715440"/>
                  </a:lnTo>
                  <a:lnTo>
                    <a:pt x="2111263" y="739663"/>
                  </a:lnTo>
                  <a:lnTo>
                    <a:pt x="2087040" y="756005"/>
                  </a:lnTo>
                  <a:lnTo>
                    <a:pt x="2057400" y="762000"/>
                  </a:lnTo>
                  <a:lnTo>
                    <a:pt x="76200" y="762000"/>
                  </a:lnTo>
                  <a:lnTo>
                    <a:pt x="46559" y="756005"/>
                  </a:lnTo>
                  <a:lnTo>
                    <a:pt x="22336" y="739663"/>
                  </a:lnTo>
                  <a:lnTo>
                    <a:pt x="5994" y="715440"/>
                  </a:lnTo>
                  <a:lnTo>
                    <a:pt x="0" y="68580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68492" y="1393888"/>
              <a:ext cx="2084070" cy="717550"/>
            </a:xfrm>
            <a:custGeom>
              <a:avLst/>
              <a:gdLst/>
              <a:ahLst/>
              <a:cxnLst/>
              <a:rect l="l" t="t" r="r" b="b"/>
              <a:pathLst>
                <a:path w="2084070" h="717550">
                  <a:moveTo>
                    <a:pt x="2083942" y="0"/>
                  </a:moveTo>
                  <a:lnTo>
                    <a:pt x="0" y="0"/>
                  </a:lnTo>
                  <a:lnTo>
                    <a:pt x="0" y="717359"/>
                  </a:lnTo>
                  <a:lnTo>
                    <a:pt x="2083942" y="717359"/>
                  </a:lnTo>
                  <a:lnTo>
                    <a:pt x="20839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968492" y="1393888"/>
              <a:ext cx="2084070" cy="717550"/>
            </a:xfrm>
            <a:custGeom>
              <a:avLst/>
              <a:gdLst/>
              <a:ahLst/>
              <a:cxnLst/>
              <a:rect l="l" t="t" r="r" b="b"/>
              <a:pathLst>
                <a:path w="2084070" h="717550">
                  <a:moveTo>
                    <a:pt x="0" y="717359"/>
                  </a:moveTo>
                  <a:lnTo>
                    <a:pt x="2083942" y="717359"/>
                  </a:lnTo>
                  <a:lnTo>
                    <a:pt x="2083942" y="0"/>
                  </a:lnTo>
                  <a:lnTo>
                    <a:pt x="0" y="0"/>
                  </a:lnTo>
                  <a:lnTo>
                    <a:pt x="0" y="71735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992025" y="1378356"/>
            <a:ext cx="20275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3080" marR="495300" indent="28575">
              <a:lnSpc>
                <a:spcPct val="125000"/>
              </a:lnSpc>
              <a:spcBef>
                <a:spcPts val="100"/>
              </a:spcBef>
            </a:pPr>
            <a:r>
              <a:rPr sz="1600" b="1" spc="-5" dirty="0">
                <a:latin typeface="Palladio Uralic"/>
                <a:cs typeface="Palladio Uralic"/>
              </a:rPr>
              <a:t>Quality </a:t>
            </a:r>
            <a:r>
              <a:rPr sz="1600" b="1" spc="-10" dirty="0">
                <a:latin typeface="Palladio Uralic"/>
                <a:cs typeface="Palladio Uralic"/>
              </a:rPr>
              <a:t>of  </a:t>
            </a:r>
            <a:r>
              <a:rPr sz="1600" b="1" spc="-15" dirty="0">
                <a:latin typeface="Palladio Uralic"/>
                <a:cs typeface="Palladio Uralic"/>
              </a:rPr>
              <a:t>A</a:t>
            </a:r>
            <a:r>
              <a:rPr sz="1600" b="1" spc="-5" dirty="0">
                <a:latin typeface="Palladio Uralic"/>
                <a:cs typeface="Palladio Uralic"/>
              </a:rPr>
              <a:t>p</a:t>
            </a:r>
            <a:r>
              <a:rPr sz="1600" b="1" spc="-15" dirty="0">
                <a:latin typeface="Palladio Uralic"/>
                <a:cs typeface="Palladio Uralic"/>
              </a:rPr>
              <a:t>p</a:t>
            </a:r>
            <a:r>
              <a:rPr sz="1600" b="1" spc="-5" dirty="0">
                <a:latin typeface="Palladio Uralic"/>
                <a:cs typeface="Palladio Uralic"/>
              </a:rPr>
              <a:t>l</a:t>
            </a:r>
            <a:r>
              <a:rPr sz="1600" b="1" spc="-15" dirty="0">
                <a:latin typeface="Palladio Uralic"/>
                <a:cs typeface="Palladio Uralic"/>
              </a:rPr>
              <a:t>i</a:t>
            </a:r>
            <a:r>
              <a:rPr sz="1600" b="1" spc="-5" dirty="0">
                <a:latin typeface="Palladio Uralic"/>
                <a:cs typeface="Palladio Uralic"/>
              </a:rPr>
              <a:t>can</a:t>
            </a:r>
            <a:r>
              <a:rPr sz="1600" b="1" spc="-15" dirty="0">
                <a:latin typeface="Palladio Uralic"/>
                <a:cs typeface="Palladio Uralic"/>
              </a:rPr>
              <a:t>t</a:t>
            </a:r>
            <a:r>
              <a:rPr sz="1600" b="1" spc="-5" dirty="0">
                <a:latin typeface="Palladio Uralic"/>
                <a:cs typeface="Palladio Uralic"/>
              </a:rPr>
              <a:t>s</a:t>
            </a:r>
            <a:endParaRPr sz="1600">
              <a:latin typeface="Palladio Uralic"/>
              <a:cs typeface="Palladio Uralic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358900" y="3949700"/>
            <a:ext cx="2159000" cy="787400"/>
            <a:chOff x="1358900" y="3949700"/>
            <a:chExt cx="2159000" cy="787400"/>
          </a:xfrm>
        </p:grpSpPr>
        <p:sp>
          <p:nvSpPr>
            <p:cNvPr id="30" name="object 30"/>
            <p:cNvSpPr/>
            <p:nvPr/>
          </p:nvSpPr>
          <p:spPr>
            <a:xfrm>
              <a:off x="1371600" y="3962400"/>
              <a:ext cx="2133600" cy="762000"/>
            </a:xfrm>
            <a:custGeom>
              <a:avLst/>
              <a:gdLst/>
              <a:ahLst/>
              <a:cxnLst/>
              <a:rect l="l" t="t" r="r" b="b"/>
              <a:pathLst>
                <a:path w="2133600" h="762000">
                  <a:moveTo>
                    <a:pt x="2057400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0" y="685800"/>
                  </a:lnTo>
                  <a:lnTo>
                    <a:pt x="5994" y="715440"/>
                  </a:lnTo>
                  <a:lnTo>
                    <a:pt x="22336" y="739663"/>
                  </a:lnTo>
                  <a:lnTo>
                    <a:pt x="46559" y="756005"/>
                  </a:lnTo>
                  <a:lnTo>
                    <a:pt x="76200" y="762000"/>
                  </a:lnTo>
                  <a:lnTo>
                    <a:pt x="2057400" y="762000"/>
                  </a:lnTo>
                  <a:lnTo>
                    <a:pt x="2087040" y="756005"/>
                  </a:lnTo>
                  <a:lnTo>
                    <a:pt x="2111263" y="739663"/>
                  </a:lnTo>
                  <a:lnTo>
                    <a:pt x="2127605" y="715440"/>
                  </a:lnTo>
                  <a:lnTo>
                    <a:pt x="2133600" y="685800"/>
                  </a:lnTo>
                  <a:lnTo>
                    <a:pt x="2133600" y="76200"/>
                  </a:lnTo>
                  <a:lnTo>
                    <a:pt x="2127605" y="46559"/>
                  </a:lnTo>
                  <a:lnTo>
                    <a:pt x="2111263" y="22336"/>
                  </a:lnTo>
                  <a:lnTo>
                    <a:pt x="2087040" y="5994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71600" y="3962400"/>
              <a:ext cx="2133600" cy="762000"/>
            </a:xfrm>
            <a:custGeom>
              <a:avLst/>
              <a:gdLst/>
              <a:ahLst/>
              <a:cxnLst/>
              <a:rect l="l" t="t" r="r" b="b"/>
              <a:pathLst>
                <a:path w="2133600" h="7620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2057400" y="0"/>
                  </a:lnTo>
                  <a:lnTo>
                    <a:pt x="2087040" y="5994"/>
                  </a:lnTo>
                  <a:lnTo>
                    <a:pt x="2111263" y="22336"/>
                  </a:lnTo>
                  <a:lnTo>
                    <a:pt x="2127605" y="46559"/>
                  </a:lnTo>
                  <a:lnTo>
                    <a:pt x="2133600" y="76200"/>
                  </a:lnTo>
                  <a:lnTo>
                    <a:pt x="2133600" y="685800"/>
                  </a:lnTo>
                  <a:lnTo>
                    <a:pt x="2127605" y="715440"/>
                  </a:lnTo>
                  <a:lnTo>
                    <a:pt x="2111263" y="739663"/>
                  </a:lnTo>
                  <a:lnTo>
                    <a:pt x="2087040" y="756005"/>
                  </a:lnTo>
                  <a:lnTo>
                    <a:pt x="2057400" y="762000"/>
                  </a:lnTo>
                  <a:lnTo>
                    <a:pt x="76200" y="762000"/>
                  </a:lnTo>
                  <a:lnTo>
                    <a:pt x="46559" y="756005"/>
                  </a:lnTo>
                  <a:lnTo>
                    <a:pt x="22336" y="739663"/>
                  </a:lnTo>
                  <a:lnTo>
                    <a:pt x="5994" y="715440"/>
                  </a:lnTo>
                  <a:lnTo>
                    <a:pt x="0" y="68580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96492" y="3984688"/>
              <a:ext cx="2084070" cy="717550"/>
            </a:xfrm>
            <a:custGeom>
              <a:avLst/>
              <a:gdLst/>
              <a:ahLst/>
              <a:cxnLst/>
              <a:rect l="l" t="t" r="r" b="b"/>
              <a:pathLst>
                <a:path w="2084070" h="717550">
                  <a:moveTo>
                    <a:pt x="2083943" y="0"/>
                  </a:moveTo>
                  <a:lnTo>
                    <a:pt x="0" y="0"/>
                  </a:lnTo>
                  <a:lnTo>
                    <a:pt x="0" y="717359"/>
                  </a:lnTo>
                  <a:lnTo>
                    <a:pt x="2083943" y="717359"/>
                  </a:lnTo>
                  <a:lnTo>
                    <a:pt x="20839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96492" y="3984688"/>
              <a:ext cx="2084070" cy="717550"/>
            </a:xfrm>
            <a:custGeom>
              <a:avLst/>
              <a:gdLst/>
              <a:ahLst/>
              <a:cxnLst/>
              <a:rect l="l" t="t" r="r" b="b"/>
              <a:pathLst>
                <a:path w="2084070" h="717550">
                  <a:moveTo>
                    <a:pt x="0" y="717359"/>
                  </a:moveTo>
                  <a:lnTo>
                    <a:pt x="2083943" y="717359"/>
                  </a:lnTo>
                  <a:lnTo>
                    <a:pt x="2083943" y="0"/>
                  </a:lnTo>
                  <a:lnTo>
                    <a:pt x="0" y="0"/>
                  </a:lnTo>
                  <a:lnTo>
                    <a:pt x="0" y="71735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420025" y="4183760"/>
            <a:ext cx="20370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720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Palladio Uralic"/>
                <a:cs typeface="Palladio Uralic"/>
              </a:rPr>
              <a:t>Yield</a:t>
            </a:r>
            <a:r>
              <a:rPr sz="1600" b="1" spc="-20" dirty="0">
                <a:latin typeface="Palladio Uralic"/>
                <a:cs typeface="Palladio Uralic"/>
              </a:rPr>
              <a:t> </a:t>
            </a:r>
            <a:r>
              <a:rPr sz="1600" b="1" spc="-10" dirty="0">
                <a:latin typeface="Palladio Uralic"/>
                <a:cs typeface="Palladio Uralic"/>
              </a:rPr>
              <a:t>Ratio</a:t>
            </a:r>
            <a:endParaRPr sz="1600">
              <a:latin typeface="Palladio Uralic"/>
              <a:cs typeface="Palladio Uralic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930900" y="3949700"/>
            <a:ext cx="2159000" cy="787400"/>
            <a:chOff x="5930900" y="3949700"/>
            <a:chExt cx="2159000" cy="787400"/>
          </a:xfrm>
        </p:grpSpPr>
        <p:sp>
          <p:nvSpPr>
            <p:cNvPr id="36" name="object 36"/>
            <p:cNvSpPr/>
            <p:nvPr/>
          </p:nvSpPr>
          <p:spPr>
            <a:xfrm>
              <a:off x="5943600" y="3962400"/>
              <a:ext cx="2133600" cy="762000"/>
            </a:xfrm>
            <a:custGeom>
              <a:avLst/>
              <a:gdLst/>
              <a:ahLst/>
              <a:cxnLst/>
              <a:rect l="l" t="t" r="r" b="b"/>
              <a:pathLst>
                <a:path w="2133600" h="762000">
                  <a:moveTo>
                    <a:pt x="2057400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0" y="685800"/>
                  </a:lnTo>
                  <a:lnTo>
                    <a:pt x="5994" y="715440"/>
                  </a:lnTo>
                  <a:lnTo>
                    <a:pt x="22336" y="739663"/>
                  </a:lnTo>
                  <a:lnTo>
                    <a:pt x="46559" y="756005"/>
                  </a:lnTo>
                  <a:lnTo>
                    <a:pt x="76200" y="762000"/>
                  </a:lnTo>
                  <a:lnTo>
                    <a:pt x="2057400" y="762000"/>
                  </a:lnTo>
                  <a:lnTo>
                    <a:pt x="2087040" y="756005"/>
                  </a:lnTo>
                  <a:lnTo>
                    <a:pt x="2111263" y="739663"/>
                  </a:lnTo>
                  <a:lnTo>
                    <a:pt x="2127605" y="715440"/>
                  </a:lnTo>
                  <a:lnTo>
                    <a:pt x="2133600" y="685800"/>
                  </a:lnTo>
                  <a:lnTo>
                    <a:pt x="2133600" y="76200"/>
                  </a:lnTo>
                  <a:lnTo>
                    <a:pt x="2127605" y="46559"/>
                  </a:lnTo>
                  <a:lnTo>
                    <a:pt x="2111263" y="22336"/>
                  </a:lnTo>
                  <a:lnTo>
                    <a:pt x="2087040" y="5994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943600" y="3962400"/>
              <a:ext cx="2133600" cy="762000"/>
            </a:xfrm>
            <a:custGeom>
              <a:avLst/>
              <a:gdLst/>
              <a:ahLst/>
              <a:cxnLst/>
              <a:rect l="l" t="t" r="r" b="b"/>
              <a:pathLst>
                <a:path w="2133600" h="7620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2057400" y="0"/>
                  </a:lnTo>
                  <a:lnTo>
                    <a:pt x="2087040" y="5994"/>
                  </a:lnTo>
                  <a:lnTo>
                    <a:pt x="2111263" y="22336"/>
                  </a:lnTo>
                  <a:lnTo>
                    <a:pt x="2127605" y="46559"/>
                  </a:lnTo>
                  <a:lnTo>
                    <a:pt x="2133600" y="76200"/>
                  </a:lnTo>
                  <a:lnTo>
                    <a:pt x="2133600" y="685800"/>
                  </a:lnTo>
                  <a:lnTo>
                    <a:pt x="2127605" y="715440"/>
                  </a:lnTo>
                  <a:lnTo>
                    <a:pt x="2111263" y="739663"/>
                  </a:lnTo>
                  <a:lnTo>
                    <a:pt x="2087040" y="756005"/>
                  </a:lnTo>
                  <a:lnTo>
                    <a:pt x="2057400" y="762000"/>
                  </a:lnTo>
                  <a:lnTo>
                    <a:pt x="76200" y="762000"/>
                  </a:lnTo>
                  <a:lnTo>
                    <a:pt x="46559" y="756005"/>
                  </a:lnTo>
                  <a:lnTo>
                    <a:pt x="22336" y="739663"/>
                  </a:lnTo>
                  <a:lnTo>
                    <a:pt x="5994" y="715440"/>
                  </a:lnTo>
                  <a:lnTo>
                    <a:pt x="0" y="68580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968492" y="3984688"/>
              <a:ext cx="2084070" cy="717550"/>
            </a:xfrm>
            <a:custGeom>
              <a:avLst/>
              <a:gdLst/>
              <a:ahLst/>
              <a:cxnLst/>
              <a:rect l="l" t="t" r="r" b="b"/>
              <a:pathLst>
                <a:path w="2084070" h="717550">
                  <a:moveTo>
                    <a:pt x="2083942" y="0"/>
                  </a:moveTo>
                  <a:lnTo>
                    <a:pt x="0" y="0"/>
                  </a:lnTo>
                  <a:lnTo>
                    <a:pt x="0" y="717359"/>
                  </a:lnTo>
                  <a:lnTo>
                    <a:pt x="2083942" y="717359"/>
                  </a:lnTo>
                  <a:lnTo>
                    <a:pt x="20839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968492" y="3984688"/>
              <a:ext cx="2084070" cy="717550"/>
            </a:xfrm>
            <a:custGeom>
              <a:avLst/>
              <a:gdLst/>
              <a:ahLst/>
              <a:cxnLst/>
              <a:rect l="l" t="t" r="r" b="b"/>
              <a:pathLst>
                <a:path w="2084070" h="717550">
                  <a:moveTo>
                    <a:pt x="0" y="717359"/>
                  </a:moveTo>
                  <a:lnTo>
                    <a:pt x="2083942" y="717359"/>
                  </a:lnTo>
                  <a:lnTo>
                    <a:pt x="2083942" y="0"/>
                  </a:lnTo>
                  <a:lnTo>
                    <a:pt x="0" y="0"/>
                  </a:lnTo>
                  <a:lnTo>
                    <a:pt x="0" y="71735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992025" y="4074033"/>
            <a:ext cx="2047875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56845" marR="3810" indent="-154305">
              <a:lnSpc>
                <a:spcPts val="1730"/>
              </a:lnSpc>
              <a:spcBef>
                <a:spcPts val="310"/>
              </a:spcBef>
            </a:pPr>
            <a:r>
              <a:rPr sz="1600" b="1" spc="-5" dirty="0">
                <a:latin typeface="Palladio Uralic"/>
                <a:cs typeface="Palladio Uralic"/>
              </a:rPr>
              <a:t>Evaluating</a:t>
            </a:r>
            <a:r>
              <a:rPr sz="1600" b="1" spc="-55" dirty="0">
                <a:latin typeface="Palladio Uralic"/>
                <a:cs typeface="Palladio Uralic"/>
              </a:rPr>
              <a:t> </a:t>
            </a:r>
            <a:r>
              <a:rPr sz="1600" b="1" spc="-5" dirty="0">
                <a:latin typeface="Palladio Uralic"/>
                <a:cs typeface="Palladio Uralic"/>
              </a:rPr>
              <a:t>Recruiting  </a:t>
            </a:r>
            <a:r>
              <a:rPr sz="1600" b="1" spc="-10" dirty="0">
                <a:latin typeface="Palladio Uralic"/>
                <a:cs typeface="Palladio Uralic"/>
              </a:rPr>
              <a:t>Costs </a:t>
            </a:r>
            <a:r>
              <a:rPr sz="1600" b="1" spc="-5" dirty="0">
                <a:latin typeface="Palladio Uralic"/>
                <a:cs typeface="Palladio Uralic"/>
              </a:rPr>
              <a:t>and</a:t>
            </a:r>
            <a:r>
              <a:rPr sz="1600" b="1" spc="-25" dirty="0">
                <a:latin typeface="Palladio Uralic"/>
                <a:cs typeface="Palladio Uralic"/>
              </a:rPr>
              <a:t> </a:t>
            </a:r>
            <a:r>
              <a:rPr sz="1600" b="1" spc="-5" dirty="0">
                <a:latin typeface="Palladio Uralic"/>
                <a:cs typeface="Palladio Uralic"/>
              </a:rPr>
              <a:t>Benefits</a:t>
            </a:r>
            <a:endParaRPr sz="1600">
              <a:latin typeface="Palladio Uralic"/>
              <a:cs typeface="Palladio Ural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066800"/>
            <a:ext cx="0" cy="5791200"/>
          </a:xfrm>
          <a:custGeom>
            <a:avLst/>
            <a:gdLst/>
            <a:ahLst/>
            <a:cxnLst/>
            <a:rect l="l" t="t" r="r" b="b"/>
            <a:pathLst>
              <a:path h="5791200">
                <a:moveTo>
                  <a:pt x="0" y="0"/>
                </a:moveTo>
                <a:lnTo>
                  <a:pt x="0" y="5791199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9156700" cy="6883400"/>
            <a:chOff x="-6350" y="0"/>
            <a:chExt cx="9156700" cy="6883400"/>
          </a:xfrm>
        </p:grpSpPr>
        <p:sp>
          <p:nvSpPr>
            <p:cNvPr id="4" name="object 4"/>
            <p:cNvSpPr/>
            <p:nvPr/>
          </p:nvSpPr>
          <p:spPr>
            <a:xfrm>
              <a:off x="395287" y="1066800"/>
              <a:ext cx="0" cy="5791200"/>
            </a:xfrm>
            <a:custGeom>
              <a:avLst/>
              <a:gdLst/>
              <a:ahLst/>
              <a:cxnLst/>
              <a:rect l="l" t="t" r="r" b="b"/>
              <a:pathLst>
                <a:path h="5791200">
                  <a:moveTo>
                    <a:pt x="0" y="0"/>
                  </a:moveTo>
                  <a:lnTo>
                    <a:pt x="0" y="5791199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1066800"/>
              <a:ext cx="38100" cy="5791200"/>
            </a:xfrm>
            <a:custGeom>
              <a:avLst/>
              <a:gdLst/>
              <a:ahLst/>
              <a:cxnLst/>
              <a:rect l="l" t="t" r="r" b="b"/>
              <a:pathLst>
                <a:path w="38100" h="5791200">
                  <a:moveTo>
                    <a:pt x="0" y="5791198"/>
                  </a:moveTo>
                  <a:lnTo>
                    <a:pt x="38100" y="5791198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5791198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144000" cy="1066800"/>
            </a:xfrm>
            <a:custGeom>
              <a:avLst/>
              <a:gdLst/>
              <a:ahLst/>
              <a:cxnLst/>
              <a:rect l="l" t="t" r="r" b="b"/>
              <a:pathLst>
                <a:path w="9144000" h="1066800">
                  <a:moveTo>
                    <a:pt x="91440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9144000" y="1066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999">
                <a:alpha val="9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1066800"/>
            </a:xfrm>
            <a:custGeom>
              <a:avLst/>
              <a:gdLst/>
              <a:ahLst/>
              <a:cxnLst/>
              <a:rect l="l" t="t" r="r" b="b"/>
              <a:pathLst>
                <a:path w="9144000" h="1066800">
                  <a:moveTo>
                    <a:pt x="0" y="1066800"/>
                  </a:moveTo>
                  <a:lnTo>
                    <a:pt x="9144000" y="10668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127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79242" y="199136"/>
            <a:ext cx="29851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SELEC</a:t>
            </a:r>
            <a:r>
              <a:rPr sz="4000" spc="-20" dirty="0"/>
              <a:t>T</a:t>
            </a:r>
            <a:r>
              <a:rPr sz="4000" spc="-5" dirty="0"/>
              <a:t>ION</a:t>
            </a:r>
            <a:endParaRPr sz="4000"/>
          </a:p>
        </p:txBody>
      </p:sp>
      <p:grpSp>
        <p:nvGrpSpPr>
          <p:cNvPr id="9" name="object 9"/>
          <p:cNvGrpSpPr/>
          <p:nvPr/>
        </p:nvGrpSpPr>
        <p:grpSpPr>
          <a:xfrm>
            <a:off x="520700" y="1684020"/>
            <a:ext cx="5664200" cy="2776220"/>
            <a:chOff x="520700" y="1684020"/>
            <a:chExt cx="5664200" cy="2776220"/>
          </a:xfrm>
        </p:grpSpPr>
        <p:sp>
          <p:nvSpPr>
            <p:cNvPr id="10" name="object 10"/>
            <p:cNvSpPr/>
            <p:nvPr/>
          </p:nvSpPr>
          <p:spPr>
            <a:xfrm>
              <a:off x="533400" y="2399538"/>
              <a:ext cx="5638800" cy="2047875"/>
            </a:xfrm>
            <a:custGeom>
              <a:avLst/>
              <a:gdLst/>
              <a:ahLst/>
              <a:cxnLst/>
              <a:rect l="l" t="t" r="r" b="b"/>
              <a:pathLst>
                <a:path w="5638800" h="2047875">
                  <a:moveTo>
                    <a:pt x="0" y="2047748"/>
                  </a:moveTo>
                  <a:lnTo>
                    <a:pt x="5638800" y="2047748"/>
                  </a:lnTo>
                </a:path>
                <a:path w="5638800" h="2047875">
                  <a:moveTo>
                    <a:pt x="0" y="0"/>
                  </a:moveTo>
                  <a:lnTo>
                    <a:pt x="56388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5027" y="1693164"/>
              <a:ext cx="1322832" cy="7818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8491" y="1684020"/>
              <a:ext cx="757428" cy="6690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0272" y="1728216"/>
              <a:ext cx="1212850" cy="671830"/>
            </a:xfrm>
            <a:custGeom>
              <a:avLst/>
              <a:gdLst/>
              <a:ahLst/>
              <a:cxnLst/>
              <a:rect l="l" t="t" r="r" b="b"/>
              <a:pathLst>
                <a:path w="1212850" h="671830">
                  <a:moveTo>
                    <a:pt x="1100454" y="0"/>
                  </a:moveTo>
                  <a:lnTo>
                    <a:pt x="111912" y="0"/>
                  </a:lnTo>
                  <a:lnTo>
                    <a:pt x="68349" y="8804"/>
                  </a:lnTo>
                  <a:lnTo>
                    <a:pt x="32777" y="32813"/>
                  </a:lnTo>
                  <a:lnTo>
                    <a:pt x="8794" y="68419"/>
                  </a:lnTo>
                  <a:lnTo>
                    <a:pt x="0" y="112013"/>
                  </a:lnTo>
                  <a:lnTo>
                    <a:pt x="0" y="671322"/>
                  </a:lnTo>
                  <a:lnTo>
                    <a:pt x="1212341" y="671322"/>
                  </a:lnTo>
                  <a:lnTo>
                    <a:pt x="1212341" y="112013"/>
                  </a:lnTo>
                  <a:lnTo>
                    <a:pt x="1203539" y="68419"/>
                  </a:lnTo>
                  <a:lnTo>
                    <a:pt x="1179544" y="32813"/>
                  </a:lnTo>
                  <a:lnTo>
                    <a:pt x="1143976" y="8804"/>
                  </a:lnTo>
                  <a:lnTo>
                    <a:pt x="11004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0272" y="1728216"/>
              <a:ext cx="1212850" cy="671830"/>
            </a:xfrm>
            <a:custGeom>
              <a:avLst/>
              <a:gdLst/>
              <a:ahLst/>
              <a:cxnLst/>
              <a:rect l="l" t="t" r="r" b="b"/>
              <a:pathLst>
                <a:path w="1212850" h="671830">
                  <a:moveTo>
                    <a:pt x="111912" y="0"/>
                  </a:moveTo>
                  <a:lnTo>
                    <a:pt x="1100454" y="0"/>
                  </a:lnTo>
                  <a:lnTo>
                    <a:pt x="1143976" y="8804"/>
                  </a:lnTo>
                  <a:lnTo>
                    <a:pt x="1179544" y="32813"/>
                  </a:lnTo>
                  <a:lnTo>
                    <a:pt x="1203539" y="68419"/>
                  </a:lnTo>
                  <a:lnTo>
                    <a:pt x="1212341" y="112013"/>
                  </a:lnTo>
                  <a:lnTo>
                    <a:pt x="1212341" y="671322"/>
                  </a:lnTo>
                  <a:lnTo>
                    <a:pt x="0" y="671322"/>
                  </a:lnTo>
                  <a:lnTo>
                    <a:pt x="0" y="112013"/>
                  </a:lnTo>
                  <a:lnTo>
                    <a:pt x="8794" y="68419"/>
                  </a:lnTo>
                  <a:lnTo>
                    <a:pt x="32777" y="32813"/>
                  </a:lnTo>
                  <a:lnTo>
                    <a:pt x="68349" y="8804"/>
                  </a:lnTo>
                  <a:lnTo>
                    <a:pt x="111912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51331" y="1783207"/>
            <a:ext cx="2292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43127" y="3739896"/>
            <a:ext cx="1247140" cy="783590"/>
            <a:chOff x="643127" y="3739896"/>
            <a:chExt cx="1247140" cy="783590"/>
          </a:xfrm>
        </p:grpSpPr>
        <p:sp>
          <p:nvSpPr>
            <p:cNvPr id="17" name="object 17"/>
            <p:cNvSpPr/>
            <p:nvPr/>
          </p:nvSpPr>
          <p:spPr>
            <a:xfrm>
              <a:off x="643127" y="3739896"/>
              <a:ext cx="1246632" cy="7833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6591" y="3768852"/>
              <a:ext cx="679704" cy="6050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9033" y="3775964"/>
              <a:ext cx="1135380" cy="671830"/>
            </a:xfrm>
            <a:custGeom>
              <a:avLst/>
              <a:gdLst/>
              <a:ahLst/>
              <a:cxnLst/>
              <a:rect l="l" t="t" r="r" b="b"/>
              <a:pathLst>
                <a:path w="1135380" h="671829">
                  <a:moveTo>
                    <a:pt x="1022959" y="0"/>
                  </a:moveTo>
                  <a:lnTo>
                    <a:pt x="111912" y="0"/>
                  </a:lnTo>
                  <a:lnTo>
                    <a:pt x="68349" y="8802"/>
                  </a:lnTo>
                  <a:lnTo>
                    <a:pt x="32777" y="32797"/>
                  </a:lnTo>
                  <a:lnTo>
                    <a:pt x="8794" y="68365"/>
                  </a:lnTo>
                  <a:lnTo>
                    <a:pt x="0" y="111887"/>
                  </a:lnTo>
                  <a:lnTo>
                    <a:pt x="0" y="671322"/>
                  </a:lnTo>
                  <a:lnTo>
                    <a:pt x="1134846" y="671322"/>
                  </a:lnTo>
                  <a:lnTo>
                    <a:pt x="1134846" y="111887"/>
                  </a:lnTo>
                  <a:lnTo>
                    <a:pt x="1126043" y="68365"/>
                  </a:lnTo>
                  <a:lnTo>
                    <a:pt x="1102048" y="32797"/>
                  </a:lnTo>
                  <a:lnTo>
                    <a:pt x="1066480" y="8802"/>
                  </a:lnTo>
                  <a:lnTo>
                    <a:pt x="10229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9033" y="3775964"/>
              <a:ext cx="1135380" cy="671830"/>
            </a:xfrm>
            <a:custGeom>
              <a:avLst/>
              <a:gdLst/>
              <a:ahLst/>
              <a:cxnLst/>
              <a:rect l="l" t="t" r="r" b="b"/>
              <a:pathLst>
                <a:path w="1135380" h="671829">
                  <a:moveTo>
                    <a:pt x="111912" y="0"/>
                  </a:moveTo>
                  <a:lnTo>
                    <a:pt x="1022959" y="0"/>
                  </a:lnTo>
                  <a:lnTo>
                    <a:pt x="1066480" y="8802"/>
                  </a:lnTo>
                  <a:lnTo>
                    <a:pt x="1102048" y="32797"/>
                  </a:lnTo>
                  <a:lnTo>
                    <a:pt x="1126043" y="68365"/>
                  </a:lnTo>
                  <a:lnTo>
                    <a:pt x="1134846" y="111887"/>
                  </a:lnTo>
                  <a:lnTo>
                    <a:pt x="1134846" y="671322"/>
                  </a:lnTo>
                  <a:lnTo>
                    <a:pt x="0" y="671322"/>
                  </a:lnTo>
                  <a:lnTo>
                    <a:pt x="0" y="111887"/>
                  </a:lnTo>
                  <a:lnTo>
                    <a:pt x="8794" y="68365"/>
                  </a:lnTo>
                  <a:lnTo>
                    <a:pt x="32777" y="32797"/>
                  </a:lnTo>
                  <a:lnTo>
                    <a:pt x="68349" y="8802"/>
                  </a:lnTo>
                  <a:lnTo>
                    <a:pt x="111912" y="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58800" y="2414777"/>
            <a:ext cx="5590540" cy="3010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Georgia"/>
              <a:buChar char="•"/>
              <a:tabLst>
                <a:tab pos="241300" algn="l"/>
              </a:tabLst>
            </a:pPr>
            <a:r>
              <a:rPr sz="2000" spc="-5" dirty="0">
                <a:latin typeface="TeXGyrePagella"/>
                <a:cs typeface="TeXGyrePagella"/>
              </a:rPr>
              <a:t>The Process of making </a:t>
            </a:r>
            <a:r>
              <a:rPr sz="2000" dirty="0">
                <a:latin typeface="TeXGyrePagella"/>
                <a:cs typeface="TeXGyrePagella"/>
              </a:rPr>
              <a:t>a </a:t>
            </a:r>
            <a:r>
              <a:rPr sz="2000" spc="55" dirty="0">
                <a:latin typeface="Georgia"/>
                <a:cs typeface="Georgia"/>
              </a:rPr>
              <a:t>“Hire” </a:t>
            </a:r>
            <a:r>
              <a:rPr sz="2000" spc="-5" dirty="0">
                <a:latin typeface="TeXGyrePagella"/>
                <a:cs typeface="TeXGyrePagella"/>
              </a:rPr>
              <a:t>or </a:t>
            </a:r>
            <a:r>
              <a:rPr sz="2000" spc="100" dirty="0">
                <a:latin typeface="Georgia"/>
                <a:cs typeface="Georgia"/>
              </a:rPr>
              <a:t>“No</a:t>
            </a:r>
            <a:r>
              <a:rPr sz="2000" spc="434" dirty="0">
                <a:latin typeface="Georgia"/>
                <a:cs typeface="Georgia"/>
              </a:rPr>
              <a:t> </a:t>
            </a:r>
            <a:r>
              <a:rPr sz="2000" spc="30" dirty="0">
                <a:latin typeface="Georgia"/>
                <a:cs typeface="Georgia"/>
              </a:rPr>
              <a:t>Hire”</a:t>
            </a:r>
            <a:endParaRPr sz="2000">
              <a:latin typeface="Georgia"/>
              <a:cs typeface="Georgia"/>
            </a:endParaRPr>
          </a:p>
          <a:p>
            <a:pPr marL="241300">
              <a:lnSpc>
                <a:spcPct val="100000"/>
              </a:lnSpc>
              <a:spcBef>
                <a:spcPts val="85"/>
              </a:spcBef>
            </a:pPr>
            <a:r>
              <a:rPr sz="2000" dirty="0">
                <a:latin typeface="TeXGyrePagella"/>
                <a:cs typeface="TeXGyrePagella"/>
              </a:rPr>
              <a:t>decision regarding each applicant for a</a:t>
            </a:r>
            <a:r>
              <a:rPr sz="2000" spc="-125" dirty="0">
                <a:latin typeface="TeXGyrePagella"/>
                <a:cs typeface="TeXGyrePagella"/>
              </a:rPr>
              <a:t> </a:t>
            </a:r>
            <a:r>
              <a:rPr sz="2000" spc="-5" dirty="0">
                <a:latin typeface="TeXGyrePagella"/>
                <a:cs typeface="TeXGyrePagella"/>
              </a:rPr>
              <a:t>job.</a:t>
            </a:r>
            <a:endParaRPr sz="2000">
              <a:latin typeface="TeXGyrePagella"/>
              <a:cs typeface="TeXGyrePagella"/>
            </a:endParaRPr>
          </a:p>
          <a:p>
            <a:pPr marL="718820" algn="ctr">
              <a:lnSpc>
                <a:spcPct val="100000"/>
              </a:lnSpc>
              <a:spcBef>
                <a:spcPts val="1270"/>
              </a:spcBef>
            </a:pPr>
            <a:r>
              <a:rPr sz="3600" b="1" spc="10" dirty="0">
                <a:latin typeface="Arial"/>
                <a:cs typeface="Arial"/>
              </a:rPr>
              <a:t>Or</a:t>
            </a:r>
            <a:endParaRPr sz="3600">
              <a:latin typeface="Arial"/>
              <a:cs typeface="Arial"/>
            </a:endParaRPr>
          </a:p>
          <a:p>
            <a:pPr marL="617855">
              <a:lnSpc>
                <a:spcPct val="100000"/>
              </a:lnSpc>
              <a:spcBef>
                <a:spcPts val="960"/>
              </a:spcBef>
            </a:pPr>
            <a:r>
              <a:rPr sz="2800" b="1" spc="-5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103499"/>
              </a:lnSpc>
              <a:spcBef>
                <a:spcPts val="1245"/>
              </a:spcBef>
              <a:buFont typeface="Georgia"/>
              <a:buChar char="•"/>
              <a:tabLst>
                <a:tab pos="241300" algn="l"/>
              </a:tabLst>
            </a:pPr>
            <a:r>
              <a:rPr sz="2000" dirty="0">
                <a:latin typeface="TeXGyrePagella"/>
                <a:cs typeface="TeXGyrePagella"/>
              </a:rPr>
              <a:t>Selection is </a:t>
            </a:r>
            <a:r>
              <a:rPr sz="2000" spc="-10" dirty="0">
                <a:latin typeface="TeXGyrePagella"/>
                <a:cs typeface="TeXGyrePagella"/>
              </a:rPr>
              <a:t>the </a:t>
            </a:r>
            <a:r>
              <a:rPr sz="2000" spc="-5" dirty="0">
                <a:latin typeface="TeXGyrePagella"/>
                <a:cs typeface="TeXGyrePagella"/>
              </a:rPr>
              <a:t>process </a:t>
            </a:r>
            <a:r>
              <a:rPr sz="2000" spc="-10" dirty="0">
                <a:latin typeface="TeXGyrePagella"/>
                <a:cs typeface="TeXGyrePagella"/>
              </a:rPr>
              <a:t>of </a:t>
            </a:r>
            <a:r>
              <a:rPr sz="2000" spc="-5" dirty="0">
                <a:latin typeface="TeXGyrePagella"/>
                <a:cs typeface="TeXGyrePagella"/>
              </a:rPr>
              <a:t>choosing qualified  </a:t>
            </a:r>
            <a:r>
              <a:rPr sz="2000" dirty="0">
                <a:latin typeface="TeXGyrePagella"/>
                <a:cs typeface="TeXGyrePagella"/>
              </a:rPr>
              <a:t>individuals who are </a:t>
            </a:r>
            <a:r>
              <a:rPr sz="2000" spc="-5" dirty="0">
                <a:latin typeface="TeXGyrePagella"/>
                <a:cs typeface="TeXGyrePagella"/>
              </a:rPr>
              <a:t>available to </a:t>
            </a:r>
            <a:r>
              <a:rPr sz="2000" dirty="0">
                <a:latin typeface="TeXGyrePagella"/>
                <a:cs typeface="TeXGyrePagella"/>
              </a:rPr>
              <a:t>fill </a:t>
            </a:r>
            <a:r>
              <a:rPr sz="2000" spc="-10" dirty="0">
                <a:latin typeface="TeXGyrePagella"/>
                <a:cs typeface="TeXGyrePagella"/>
              </a:rPr>
              <a:t>the  </a:t>
            </a:r>
            <a:r>
              <a:rPr sz="2000" spc="-5" dirty="0">
                <a:latin typeface="TeXGyrePagella"/>
                <a:cs typeface="TeXGyrePagella"/>
              </a:rPr>
              <a:t>positions </a:t>
            </a:r>
            <a:r>
              <a:rPr sz="2000" dirty="0">
                <a:latin typeface="TeXGyrePagella"/>
                <a:cs typeface="TeXGyrePagella"/>
              </a:rPr>
              <a:t>in</a:t>
            </a:r>
            <a:r>
              <a:rPr sz="2000" spc="-35" dirty="0">
                <a:latin typeface="TeXGyrePagella"/>
                <a:cs typeface="TeXGyrePagella"/>
              </a:rPr>
              <a:t> </a:t>
            </a:r>
            <a:r>
              <a:rPr sz="2000" dirty="0">
                <a:latin typeface="TeXGyrePagella"/>
                <a:cs typeface="TeXGyrePagella"/>
              </a:rPr>
              <a:t>organization.</a:t>
            </a:r>
            <a:endParaRPr sz="2000">
              <a:latin typeface="TeXGyrePagella"/>
              <a:cs typeface="TeXGyrePagell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540500" y="1511300"/>
            <a:ext cx="2349500" cy="4902200"/>
            <a:chOff x="6540500" y="1511300"/>
            <a:chExt cx="2349500" cy="4902200"/>
          </a:xfrm>
        </p:grpSpPr>
        <p:sp>
          <p:nvSpPr>
            <p:cNvPr id="23" name="object 23"/>
            <p:cNvSpPr/>
            <p:nvPr/>
          </p:nvSpPr>
          <p:spPr>
            <a:xfrm>
              <a:off x="6780275" y="1598676"/>
              <a:ext cx="1793748" cy="18501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92900" y="1511299"/>
              <a:ext cx="1968500" cy="2025650"/>
            </a:xfrm>
            <a:custGeom>
              <a:avLst/>
              <a:gdLst/>
              <a:ahLst/>
              <a:cxnLst/>
              <a:rect l="l" t="t" r="r" b="b"/>
              <a:pathLst>
                <a:path w="1968500" h="2025650">
                  <a:moveTo>
                    <a:pt x="1897380" y="71120"/>
                  </a:moveTo>
                  <a:lnTo>
                    <a:pt x="1879600" y="71120"/>
                  </a:lnTo>
                  <a:lnTo>
                    <a:pt x="1879600" y="88900"/>
                  </a:lnTo>
                  <a:lnTo>
                    <a:pt x="1879600" y="1936750"/>
                  </a:lnTo>
                  <a:lnTo>
                    <a:pt x="88900" y="1936750"/>
                  </a:lnTo>
                  <a:lnTo>
                    <a:pt x="88900" y="88900"/>
                  </a:lnTo>
                  <a:lnTo>
                    <a:pt x="1879600" y="88900"/>
                  </a:lnTo>
                  <a:lnTo>
                    <a:pt x="1879600" y="71120"/>
                  </a:lnTo>
                  <a:lnTo>
                    <a:pt x="71120" y="71120"/>
                  </a:lnTo>
                  <a:lnTo>
                    <a:pt x="71120" y="88900"/>
                  </a:lnTo>
                  <a:lnTo>
                    <a:pt x="71120" y="1936750"/>
                  </a:lnTo>
                  <a:lnTo>
                    <a:pt x="71120" y="1954530"/>
                  </a:lnTo>
                  <a:lnTo>
                    <a:pt x="1897380" y="1954530"/>
                  </a:lnTo>
                  <a:lnTo>
                    <a:pt x="1897380" y="1936750"/>
                  </a:lnTo>
                  <a:lnTo>
                    <a:pt x="1897380" y="88900"/>
                  </a:lnTo>
                  <a:lnTo>
                    <a:pt x="1897380" y="71120"/>
                  </a:lnTo>
                  <a:close/>
                </a:path>
                <a:path w="1968500" h="2025650">
                  <a:moveTo>
                    <a:pt x="1968500" y="0"/>
                  </a:moveTo>
                  <a:lnTo>
                    <a:pt x="1915160" y="0"/>
                  </a:lnTo>
                  <a:lnTo>
                    <a:pt x="1915160" y="53340"/>
                  </a:lnTo>
                  <a:lnTo>
                    <a:pt x="1915160" y="1972310"/>
                  </a:lnTo>
                  <a:lnTo>
                    <a:pt x="53340" y="1972310"/>
                  </a:lnTo>
                  <a:lnTo>
                    <a:pt x="53340" y="53340"/>
                  </a:lnTo>
                  <a:lnTo>
                    <a:pt x="1915160" y="53340"/>
                  </a:lnTo>
                  <a:lnTo>
                    <a:pt x="1915160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1972310"/>
                  </a:lnTo>
                  <a:lnTo>
                    <a:pt x="0" y="2025650"/>
                  </a:lnTo>
                  <a:lnTo>
                    <a:pt x="1968500" y="2025650"/>
                  </a:lnTo>
                  <a:lnTo>
                    <a:pt x="1968500" y="1972310"/>
                  </a:lnTo>
                  <a:lnTo>
                    <a:pt x="1968500" y="53340"/>
                  </a:lnTo>
                  <a:lnTo>
                    <a:pt x="1968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27876" y="4875276"/>
              <a:ext cx="2174748" cy="14508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40500" y="4787900"/>
              <a:ext cx="2349500" cy="1625600"/>
            </a:xfrm>
            <a:custGeom>
              <a:avLst/>
              <a:gdLst/>
              <a:ahLst/>
              <a:cxnLst/>
              <a:rect l="l" t="t" r="r" b="b"/>
              <a:pathLst>
                <a:path w="2349500" h="1625600">
                  <a:moveTo>
                    <a:pt x="2278380" y="71120"/>
                  </a:moveTo>
                  <a:lnTo>
                    <a:pt x="2260600" y="71120"/>
                  </a:lnTo>
                  <a:lnTo>
                    <a:pt x="2260600" y="88900"/>
                  </a:lnTo>
                  <a:lnTo>
                    <a:pt x="2260600" y="1536700"/>
                  </a:lnTo>
                  <a:lnTo>
                    <a:pt x="88900" y="1536700"/>
                  </a:lnTo>
                  <a:lnTo>
                    <a:pt x="88900" y="88900"/>
                  </a:lnTo>
                  <a:lnTo>
                    <a:pt x="2260600" y="88900"/>
                  </a:lnTo>
                  <a:lnTo>
                    <a:pt x="2260600" y="71120"/>
                  </a:lnTo>
                  <a:lnTo>
                    <a:pt x="71120" y="71120"/>
                  </a:lnTo>
                  <a:lnTo>
                    <a:pt x="71120" y="88900"/>
                  </a:lnTo>
                  <a:lnTo>
                    <a:pt x="71120" y="1536700"/>
                  </a:lnTo>
                  <a:lnTo>
                    <a:pt x="71120" y="1554480"/>
                  </a:lnTo>
                  <a:lnTo>
                    <a:pt x="2278380" y="1554480"/>
                  </a:lnTo>
                  <a:lnTo>
                    <a:pt x="2278380" y="1536700"/>
                  </a:lnTo>
                  <a:lnTo>
                    <a:pt x="2278380" y="88900"/>
                  </a:lnTo>
                  <a:lnTo>
                    <a:pt x="2278380" y="71120"/>
                  </a:lnTo>
                  <a:close/>
                </a:path>
                <a:path w="2349500" h="1625600">
                  <a:moveTo>
                    <a:pt x="2349500" y="0"/>
                  </a:moveTo>
                  <a:lnTo>
                    <a:pt x="2296160" y="0"/>
                  </a:lnTo>
                  <a:lnTo>
                    <a:pt x="2296160" y="53340"/>
                  </a:lnTo>
                  <a:lnTo>
                    <a:pt x="2296160" y="1572260"/>
                  </a:lnTo>
                  <a:lnTo>
                    <a:pt x="53340" y="1572260"/>
                  </a:lnTo>
                  <a:lnTo>
                    <a:pt x="53340" y="53340"/>
                  </a:lnTo>
                  <a:lnTo>
                    <a:pt x="2296160" y="53340"/>
                  </a:lnTo>
                  <a:lnTo>
                    <a:pt x="2296160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1572260"/>
                  </a:lnTo>
                  <a:lnTo>
                    <a:pt x="0" y="1625600"/>
                  </a:lnTo>
                  <a:lnTo>
                    <a:pt x="2349500" y="1625600"/>
                  </a:lnTo>
                  <a:lnTo>
                    <a:pt x="2349500" y="1572260"/>
                  </a:lnTo>
                  <a:lnTo>
                    <a:pt x="2349500" y="53340"/>
                  </a:lnTo>
                  <a:lnTo>
                    <a:pt x="2349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066800"/>
            <a:ext cx="0" cy="5791200"/>
          </a:xfrm>
          <a:custGeom>
            <a:avLst/>
            <a:gdLst/>
            <a:ahLst/>
            <a:cxnLst/>
            <a:rect l="l" t="t" r="r" b="b"/>
            <a:pathLst>
              <a:path h="5791200">
                <a:moveTo>
                  <a:pt x="0" y="0"/>
                </a:moveTo>
                <a:lnTo>
                  <a:pt x="0" y="5791199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9156700" cy="6883400"/>
            <a:chOff x="-6350" y="0"/>
            <a:chExt cx="9156700" cy="6883400"/>
          </a:xfrm>
        </p:grpSpPr>
        <p:sp>
          <p:nvSpPr>
            <p:cNvPr id="4" name="object 4"/>
            <p:cNvSpPr/>
            <p:nvPr/>
          </p:nvSpPr>
          <p:spPr>
            <a:xfrm>
              <a:off x="395287" y="1066800"/>
              <a:ext cx="0" cy="5791200"/>
            </a:xfrm>
            <a:custGeom>
              <a:avLst/>
              <a:gdLst/>
              <a:ahLst/>
              <a:cxnLst/>
              <a:rect l="l" t="t" r="r" b="b"/>
              <a:pathLst>
                <a:path h="5791200">
                  <a:moveTo>
                    <a:pt x="0" y="0"/>
                  </a:moveTo>
                  <a:lnTo>
                    <a:pt x="0" y="5791199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1066800"/>
              <a:ext cx="38100" cy="5791200"/>
            </a:xfrm>
            <a:custGeom>
              <a:avLst/>
              <a:gdLst/>
              <a:ahLst/>
              <a:cxnLst/>
              <a:rect l="l" t="t" r="r" b="b"/>
              <a:pathLst>
                <a:path w="38100" h="5791200">
                  <a:moveTo>
                    <a:pt x="0" y="5791198"/>
                  </a:moveTo>
                  <a:lnTo>
                    <a:pt x="38100" y="5791198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5791198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144000" cy="1066800"/>
            </a:xfrm>
            <a:custGeom>
              <a:avLst/>
              <a:gdLst/>
              <a:ahLst/>
              <a:cxnLst/>
              <a:rect l="l" t="t" r="r" b="b"/>
              <a:pathLst>
                <a:path w="9144000" h="1066800">
                  <a:moveTo>
                    <a:pt x="91440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9144000" y="1066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999">
                <a:alpha val="9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1066800"/>
            </a:xfrm>
            <a:custGeom>
              <a:avLst/>
              <a:gdLst/>
              <a:ahLst/>
              <a:cxnLst/>
              <a:rect l="l" t="t" r="r" b="b"/>
              <a:pathLst>
                <a:path w="9144000" h="1066800">
                  <a:moveTo>
                    <a:pt x="0" y="1066800"/>
                  </a:moveTo>
                  <a:lnTo>
                    <a:pt x="9144000" y="10668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127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69260" y="0"/>
            <a:ext cx="42030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7580" marR="5080" indent="-945515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BASIC</a:t>
            </a:r>
            <a:r>
              <a:rPr sz="3600" spc="-50" dirty="0"/>
              <a:t> </a:t>
            </a:r>
            <a:r>
              <a:rPr sz="3600" spc="-5" dirty="0"/>
              <a:t>SELECTION  </a:t>
            </a:r>
            <a:r>
              <a:rPr sz="3600" dirty="0"/>
              <a:t>CRITERIA</a:t>
            </a:r>
            <a:endParaRPr sz="3600"/>
          </a:p>
        </p:txBody>
      </p:sp>
      <p:sp>
        <p:nvSpPr>
          <p:cNvPr id="9" name="object 9"/>
          <p:cNvSpPr/>
          <p:nvPr/>
        </p:nvSpPr>
        <p:spPr>
          <a:xfrm>
            <a:off x="1143000" y="2743200"/>
            <a:ext cx="2590800" cy="2362200"/>
          </a:xfrm>
          <a:custGeom>
            <a:avLst/>
            <a:gdLst/>
            <a:ahLst/>
            <a:cxnLst/>
            <a:rect l="l" t="t" r="r" b="b"/>
            <a:pathLst>
              <a:path w="2590800" h="2362200">
                <a:moveTo>
                  <a:pt x="0" y="1181100"/>
                </a:moveTo>
                <a:lnTo>
                  <a:pt x="980" y="1134724"/>
                </a:lnTo>
                <a:lnTo>
                  <a:pt x="3897" y="1088801"/>
                </a:lnTo>
                <a:lnTo>
                  <a:pt x="8715" y="1043364"/>
                </a:lnTo>
                <a:lnTo>
                  <a:pt x="15398" y="998445"/>
                </a:lnTo>
                <a:lnTo>
                  <a:pt x="23910" y="954078"/>
                </a:lnTo>
                <a:lnTo>
                  <a:pt x="34214" y="910294"/>
                </a:lnTo>
                <a:lnTo>
                  <a:pt x="46275" y="867127"/>
                </a:lnTo>
                <a:lnTo>
                  <a:pt x="60057" y="824610"/>
                </a:lnTo>
                <a:lnTo>
                  <a:pt x="75524" y="782776"/>
                </a:lnTo>
                <a:lnTo>
                  <a:pt x="92639" y="741656"/>
                </a:lnTo>
                <a:lnTo>
                  <a:pt x="111367" y="701285"/>
                </a:lnTo>
                <a:lnTo>
                  <a:pt x="131672" y="661695"/>
                </a:lnTo>
                <a:lnTo>
                  <a:pt x="153518" y="622919"/>
                </a:lnTo>
                <a:lnTo>
                  <a:pt x="176868" y="584990"/>
                </a:lnTo>
                <a:lnTo>
                  <a:pt x="201687" y="547940"/>
                </a:lnTo>
                <a:lnTo>
                  <a:pt x="227939" y="511802"/>
                </a:lnTo>
                <a:lnTo>
                  <a:pt x="255587" y="476609"/>
                </a:lnTo>
                <a:lnTo>
                  <a:pt x="284597" y="442395"/>
                </a:lnTo>
                <a:lnTo>
                  <a:pt x="314930" y="409191"/>
                </a:lnTo>
                <a:lnTo>
                  <a:pt x="346553" y="377031"/>
                </a:lnTo>
                <a:lnTo>
                  <a:pt x="379428" y="345947"/>
                </a:lnTo>
                <a:lnTo>
                  <a:pt x="413520" y="315973"/>
                </a:lnTo>
                <a:lnTo>
                  <a:pt x="448792" y="287141"/>
                </a:lnTo>
                <a:lnTo>
                  <a:pt x="485209" y="259484"/>
                </a:lnTo>
                <a:lnTo>
                  <a:pt x="522735" y="233034"/>
                </a:lnTo>
                <a:lnTo>
                  <a:pt x="561333" y="207826"/>
                </a:lnTo>
                <a:lnTo>
                  <a:pt x="600968" y="183890"/>
                </a:lnTo>
                <a:lnTo>
                  <a:pt x="641604" y="161261"/>
                </a:lnTo>
                <a:lnTo>
                  <a:pt x="683204" y="139971"/>
                </a:lnTo>
                <a:lnTo>
                  <a:pt x="725732" y="120053"/>
                </a:lnTo>
                <a:lnTo>
                  <a:pt x="769154" y="101540"/>
                </a:lnTo>
                <a:lnTo>
                  <a:pt x="813431" y="84465"/>
                </a:lnTo>
                <a:lnTo>
                  <a:pt x="858530" y="68859"/>
                </a:lnTo>
                <a:lnTo>
                  <a:pt x="904413" y="54758"/>
                </a:lnTo>
                <a:lnTo>
                  <a:pt x="951044" y="42192"/>
                </a:lnTo>
                <a:lnTo>
                  <a:pt x="998388" y="31195"/>
                </a:lnTo>
                <a:lnTo>
                  <a:pt x="1046409" y="21800"/>
                </a:lnTo>
                <a:lnTo>
                  <a:pt x="1095070" y="14039"/>
                </a:lnTo>
                <a:lnTo>
                  <a:pt x="1144336" y="7946"/>
                </a:lnTo>
                <a:lnTo>
                  <a:pt x="1194170" y="3553"/>
                </a:lnTo>
                <a:lnTo>
                  <a:pt x="1244536" y="893"/>
                </a:lnTo>
                <a:lnTo>
                  <a:pt x="1295400" y="0"/>
                </a:lnTo>
                <a:lnTo>
                  <a:pt x="1346263" y="893"/>
                </a:lnTo>
                <a:lnTo>
                  <a:pt x="1396629" y="3553"/>
                </a:lnTo>
                <a:lnTo>
                  <a:pt x="1446463" y="7946"/>
                </a:lnTo>
                <a:lnTo>
                  <a:pt x="1495729" y="14039"/>
                </a:lnTo>
                <a:lnTo>
                  <a:pt x="1544390" y="21800"/>
                </a:lnTo>
                <a:lnTo>
                  <a:pt x="1592411" y="31195"/>
                </a:lnTo>
                <a:lnTo>
                  <a:pt x="1639755" y="42192"/>
                </a:lnTo>
                <a:lnTo>
                  <a:pt x="1686386" y="54758"/>
                </a:lnTo>
                <a:lnTo>
                  <a:pt x="1732269" y="68859"/>
                </a:lnTo>
                <a:lnTo>
                  <a:pt x="1777368" y="84465"/>
                </a:lnTo>
                <a:lnTo>
                  <a:pt x="1821645" y="101540"/>
                </a:lnTo>
                <a:lnTo>
                  <a:pt x="1865067" y="120053"/>
                </a:lnTo>
                <a:lnTo>
                  <a:pt x="1907595" y="139971"/>
                </a:lnTo>
                <a:lnTo>
                  <a:pt x="1949195" y="161261"/>
                </a:lnTo>
                <a:lnTo>
                  <a:pt x="1989831" y="183890"/>
                </a:lnTo>
                <a:lnTo>
                  <a:pt x="2029466" y="207826"/>
                </a:lnTo>
                <a:lnTo>
                  <a:pt x="2068064" y="233034"/>
                </a:lnTo>
                <a:lnTo>
                  <a:pt x="2105590" y="259484"/>
                </a:lnTo>
                <a:lnTo>
                  <a:pt x="2142007" y="287141"/>
                </a:lnTo>
                <a:lnTo>
                  <a:pt x="2177279" y="315973"/>
                </a:lnTo>
                <a:lnTo>
                  <a:pt x="2211371" y="345947"/>
                </a:lnTo>
                <a:lnTo>
                  <a:pt x="2244246" y="377031"/>
                </a:lnTo>
                <a:lnTo>
                  <a:pt x="2275869" y="409191"/>
                </a:lnTo>
                <a:lnTo>
                  <a:pt x="2306202" y="442395"/>
                </a:lnTo>
                <a:lnTo>
                  <a:pt x="2335212" y="476609"/>
                </a:lnTo>
                <a:lnTo>
                  <a:pt x="2362860" y="511802"/>
                </a:lnTo>
                <a:lnTo>
                  <a:pt x="2389112" y="547940"/>
                </a:lnTo>
                <a:lnTo>
                  <a:pt x="2413931" y="584990"/>
                </a:lnTo>
                <a:lnTo>
                  <a:pt x="2437281" y="622919"/>
                </a:lnTo>
                <a:lnTo>
                  <a:pt x="2459127" y="661695"/>
                </a:lnTo>
                <a:lnTo>
                  <a:pt x="2479432" y="701285"/>
                </a:lnTo>
                <a:lnTo>
                  <a:pt x="2498160" y="741656"/>
                </a:lnTo>
                <a:lnTo>
                  <a:pt x="2515275" y="782776"/>
                </a:lnTo>
                <a:lnTo>
                  <a:pt x="2530742" y="824610"/>
                </a:lnTo>
                <a:lnTo>
                  <a:pt x="2544524" y="867127"/>
                </a:lnTo>
                <a:lnTo>
                  <a:pt x="2556585" y="910294"/>
                </a:lnTo>
                <a:lnTo>
                  <a:pt x="2566889" y="954078"/>
                </a:lnTo>
                <a:lnTo>
                  <a:pt x="2575401" y="998445"/>
                </a:lnTo>
                <a:lnTo>
                  <a:pt x="2582084" y="1043364"/>
                </a:lnTo>
                <a:lnTo>
                  <a:pt x="2586902" y="1088801"/>
                </a:lnTo>
                <a:lnTo>
                  <a:pt x="2589819" y="1134724"/>
                </a:lnTo>
                <a:lnTo>
                  <a:pt x="2590800" y="1181100"/>
                </a:lnTo>
                <a:lnTo>
                  <a:pt x="2589819" y="1227475"/>
                </a:lnTo>
                <a:lnTo>
                  <a:pt x="2586902" y="1273398"/>
                </a:lnTo>
                <a:lnTo>
                  <a:pt x="2582084" y="1318835"/>
                </a:lnTo>
                <a:lnTo>
                  <a:pt x="2575401" y="1363754"/>
                </a:lnTo>
                <a:lnTo>
                  <a:pt x="2566889" y="1408121"/>
                </a:lnTo>
                <a:lnTo>
                  <a:pt x="2556585" y="1451905"/>
                </a:lnTo>
                <a:lnTo>
                  <a:pt x="2544524" y="1495072"/>
                </a:lnTo>
                <a:lnTo>
                  <a:pt x="2530742" y="1537589"/>
                </a:lnTo>
                <a:lnTo>
                  <a:pt x="2515275" y="1579423"/>
                </a:lnTo>
                <a:lnTo>
                  <a:pt x="2498160" y="1620543"/>
                </a:lnTo>
                <a:lnTo>
                  <a:pt x="2479432" y="1660914"/>
                </a:lnTo>
                <a:lnTo>
                  <a:pt x="2459127" y="1700504"/>
                </a:lnTo>
                <a:lnTo>
                  <a:pt x="2437281" y="1739280"/>
                </a:lnTo>
                <a:lnTo>
                  <a:pt x="2413931" y="1777209"/>
                </a:lnTo>
                <a:lnTo>
                  <a:pt x="2389112" y="1814259"/>
                </a:lnTo>
                <a:lnTo>
                  <a:pt x="2362860" y="1850397"/>
                </a:lnTo>
                <a:lnTo>
                  <a:pt x="2335212" y="1885590"/>
                </a:lnTo>
                <a:lnTo>
                  <a:pt x="2306202" y="1919804"/>
                </a:lnTo>
                <a:lnTo>
                  <a:pt x="2275869" y="1953008"/>
                </a:lnTo>
                <a:lnTo>
                  <a:pt x="2244246" y="1985168"/>
                </a:lnTo>
                <a:lnTo>
                  <a:pt x="2211371" y="2016252"/>
                </a:lnTo>
                <a:lnTo>
                  <a:pt x="2177279" y="2046226"/>
                </a:lnTo>
                <a:lnTo>
                  <a:pt x="2142007" y="2075058"/>
                </a:lnTo>
                <a:lnTo>
                  <a:pt x="2105590" y="2102715"/>
                </a:lnTo>
                <a:lnTo>
                  <a:pt x="2068064" y="2129165"/>
                </a:lnTo>
                <a:lnTo>
                  <a:pt x="2029466" y="2154373"/>
                </a:lnTo>
                <a:lnTo>
                  <a:pt x="1989831" y="2178309"/>
                </a:lnTo>
                <a:lnTo>
                  <a:pt x="1949195" y="2200938"/>
                </a:lnTo>
                <a:lnTo>
                  <a:pt x="1907595" y="2222228"/>
                </a:lnTo>
                <a:lnTo>
                  <a:pt x="1865067" y="2242146"/>
                </a:lnTo>
                <a:lnTo>
                  <a:pt x="1821645" y="2260659"/>
                </a:lnTo>
                <a:lnTo>
                  <a:pt x="1777368" y="2277734"/>
                </a:lnTo>
                <a:lnTo>
                  <a:pt x="1732269" y="2293340"/>
                </a:lnTo>
                <a:lnTo>
                  <a:pt x="1686386" y="2307441"/>
                </a:lnTo>
                <a:lnTo>
                  <a:pt x="1639755" y="2320007"/>
                </a:lnTo>
                <a:lnTo>
                  <a:pt x="1592411" y="2331004"/>
                </a:lnTo>
                <a:lnTo>
                  <a:pt x="1544390" y="2340399"/>
                </a:lnTo>
                <a:lnTo>
                  <a:pt x="1495729" y="2348160"/>
                </a:lnTo>
                <a:lnTo>
                  <a:pt x="1446463" y="2354253"/>
                </a:lnTo>
                <a:lnTo>
                  <a:pt x="1396629" y="2358646"/>
                </a:lnTo>
                <a:lnTo>
                  <a:pt x="1346263" y="2361306"/>
                </a:lnTo>
                <a:lnTo>
                  <a:pt x="1295400" y="2362200"/>
                </a:lnTo>
                <a:lnTo>
                  <a:pt x="1244536" y="2361306"/>
                </a:lnTo>
                <a:lnTo>
                  <a:pt x="1194170" y="2358646"/>
                </a:lnTo>
                <a:lnTo>
                  <a:pt x="1144336" y="2354253"/>
                </a:lnTo>
                <a:lnTo>
                  <a:pt x="1095070" y="2348160"/>
                </a:lnTo>
                <a:lnTo>
                  <a:pt x="1046409" y="2340399"/>
                </a:lnTo>
                <a:lnTo>
                  <a:pt x="998388" y="2331004"/>
                </a:lnTo>
                <a:lnTo>
                  <a:pt x="951044" y="2320007"/>
                </a:lnTo>
                <a:lnTo>
                  <a:pt x="904413" y="2307441"/>
                </a:lnTo>
                <a:lnTo>
                  <a:pt x="858530" y="2293340"/>
                </a:lnTo>
                <a:lnTo>
                  <a:pt x="813431" y="2277734"/>
                </a:lnTo>
                <a:lnTo>
                  <a:pt x="769154" y="2260659"/>
                </a:lnTo>
                <a:lnTo>
                  <a:pt x="725732" y="2242146"/>
                </a:lnTo>
                <a:lnTo>
                  <a:pt x="683204" y="2222228"/>
                </a:lnTo>
                <a:lnTo>
                  <a:pt x="641604" y="2200938"/>
                </a:lnTo>
                <a:lnTo>
                  <a:pt x="600968" y="2178309"/>
                </a:lnTo>
                <a:lnTo>
                  <a:pt x="561333" y="2154373"/>
                </a:lnTo>
                <a:lnTo>
                  <a:pt x="522735" y="2129165"/>
                </a:lnTo>
                <a:lnTo>
                  <a:pt x="485209" y="2102715"/>
                </a:lnTo>
                <a:lnTo>
                  <a:pt x="448792" y="2075058"/>
                </a:lnTo>
                <a:lnTo>
                  <a:pt x="413520" y="2046226"/>
                </a:lnTo>
                <a:lnTo>
                  <a:pt x="379428" y="2016252"/>
                </a:lnTo>
                <a:lnTo>
                  <a:pt x="346553" y="1985168"/>
                </a:lnTo>
                <a:lnTo>
                  <a:pt x="314930" y="1953008"/>
                </a:lnTo>
                <a:lnTo>
                  <a:pt x="284597" y="1919804"/>
                </a:lnTo>
                <a:lnTo>
                  <a:pt x="255587" y="1885590"/>
                </a:lnTo>
                <a:lnTo>
                  <a:pt x="227939" y="1850397"/>
                </a:lnTo>
                <a:lnTo>
                  <a:pt x="201687" y="1814259"/>
                </a:lnTo>
                <a:lnTo>
                  <a:pt x="176868" y="1777209"/>
                </a:lnTo>
                <a:lnTo>
                  <a:pt x="153518" y="1739280"/>
                </a:lnTo>
                <a:lnTo>
                  <a:pt x="131672" y="1700504"/>
                </a:lnTo>
                <a:lnTo>
                  <a:pt x="111367" y="1660914"/>
                </a:lnTo>
                <a:lnTo>
                  <a:pt x="92639" y="1620543"/>
                </a:lnTo>
                <a:lnTo>
                  <a:pt x="75524" y="1579423"/>
                </a:lnTo>
                <a:lnTo>
                  <a:pt x="60057" y="1537589"/>
                </a:lnTo>
                <a:lnTo>
                  <a:pt x="46275" y="1495072"/>
                </a:lnTo>
                <a:lnTo>
                  <a:pt x="34214" y="1451905"/>
                </a:lnTo>
                <a:lnTo>
                  <a:pt x="23910" y="1408121"/>
                </a:lnTo>
                <a:lnTo>
                  <a:pt x="15398" y="1363754"/>
                </a:lnTo>
                <a:lnTo>
                  <a:pt x="8715" y="1318835"/>
                </a:lnTo>
                <a:lnTo>
                  <a:pt x="3897" y="1273398"/>
                </a:lnTo>
                <a:lnTo>
                  <a:pt x="980" y="1227475"/>
                </a:lnTo>
                <a:lnTo>
                  <a:pt x="0" y="11811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82876" y="3445890"/>
            <a:ext cx="1510030" cy="93471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ctr">
              <a:lnSpc>
                <a:spcPct val="99000"/>
              </a:lnSpc>
              <a:spcBef>
                <a:spcPts val="125"/>
              </a:spcBef>
            </a:pPr>
            <a:r>
              <a:rPr sz="2000" b="1" dirty="0">
                <a:latin typeface="Times New Roman"/>
                <a:cs typeface="Times New Roman"/>
              </a:rPr>
              <a:t>BASIC  SE</a:t>
            </a:r>
            <a:r>
              <a:rPr sz="2000" b="1" spc="-15" dirty="0">
                <a:latin typeface="Times New Roman"/>
                <a:cs typeface="Times New Roman"/>
              </a:rPr>
              <a:t>L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CTION  CRITERIA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52900" y="2438400"/>
            <a:ext cx="3648075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45455" y="2578734"/>
            <a:ext cx="1873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Palladio Uralic"/>
                <a:cs typeface="Palladio Uralic"/>
              </a:rPr>
              <a:t>Formal</a:t>
            </a:r>
            <a:r>
              <a:rPr sz="1800" b="1" spc="-75" dirty="0">
                <a:latin typeface="Palladio Uralic"/>
                <a:cs typeface="Palladio Uralic"/>
              </a:rPr>
              <a:t> </a:t>
            </a:r>
            <a:r>
              <a:rPr sz="1800" b="1" dirty="0">
                <a:latin typeface="Palladio Uralic"/>
                <a:cs typeface="Palladio Uralic"/>
              </a:rPr>
              <a:t>Education</a:t>
            </a:r>
            <a:endParaRPr sz="1800">
              <a:latin typeface="Palladio Uralic"/>
              <a:cs typeface="Palladio Ural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52900" y="3181350"/>
            <a:ext cx="3648075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32553" y="3357498"/>
            <a:ext cx="30975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Palladio Uralic"/>
                <a:cs typeface="Palladio Uralic"/>
              </a:rPr>
              <a:t>Experience and Past</a:t>
            </a:r>
            <a:r>
              <a:rPr sz="1600" b="1" spc="-55" dirty="0">
                <a:latin typeface="Palladio Uralic"/>
                <a:cs typeface="Palladio Uralic"/>
              </a:rPr>
              <a:t> </a:t>
            </a:r>
            <a:r>
              <a:rPr sz="1600" b="1" spc="-5" dirty="0">
                <a:latin typeface="Palladio Uralic"/>
                <a:cs typeface="Palladio Uralic"/>
              </a:rPr>
              <a:t>Performance</a:t>
            </a:r>
            <a:endParaRPr sz="1600">
              <a:latin typeface="Palladio Uralic"/>
              <a:cs typeface="Palladio Ural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52900" y="3943350"/>
            <a:ext cx="3648075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34305" y="4102989"/>
            <a:ext cx="2492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Palladio Uralic"/>
                <a:cs typeface="Palladio Uralic"/>
              </a:rPr>
              <a:t>Physical</a:t>
            </a:r>
            <a:r>
              <a:rPr sz="1800" b="1" spc="-75" dirty="0">
                <a:latin typeface="Palladio Uralic"/>
                <a:cs typeface="Palladio Uralic"/>
              </a:rPr>
              <a:t> </a:t>
            </a:r>
            <a:r>
              <a:rPr sz="1800" b="1" spc="-5" dirty="0">
                <a:latin typeface="Palladio Uralic"/>
                <a:cs typeface="Palladio Uralic"/>
              </a:rPr>
              <a:t>Characteristics</a:t>
            </a:r>
            <a:endParaRPr sz="1800">
              <a:latin typeface="Palladio Uralic"/>
              <a:cs typeface="Palladio Ural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52900" y="4705350"/>
            <a:ext cx="3648075" cy="685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581905" y="4864989"/>
            <a:ext cx="279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Palladio Uralic"/>
                <a:cs typeface="Palladio Uralic"/>
              </a:rPr>
              <a:t>Personality</a:t>
            </a:r>
            <a:r>
              <a:rPr sz="1800" b="1" spc="-95" dirty="0">
                <a:latin typeface="Palladio Uralic"/>
                <a:cs typeface="Palladio Uralic"/>
              </a:rPr>
              <a:t> </a:t>
            </a:r>
            <a:r>
              <a:rPr sz="1800" b="1" spc="-5" dirty="0">
                <a:latin typeface="Palladio Uralic"/>
                <a:cs typeface="Palladio Uralic"/>
              </a:rPr>
              <a:t>Characteristics</a:t>
            </a:r>
            <a:endParaRPr sz="1800">
              <a:latin typeface="Palladio Uralic"/>
              <a:cs typeface="Palladio Ural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066800"/>
            <a:ext cx="0" cy="5791200"/>
          </a:xfrm>
          <a:custGeom>
            <a:avLst/>
            <a:gdLst/>
            <a:ahLst/>
            <a:cxnLst/>
            <a:rect l="l" t="t" r="r" b="b"/>
            <a:pathLst>
              <a:path h="5791200">
                <a:moveTo>
                  <a:pt x="0" y="0"/>
                </a:moveTo>
                <a:lnTo>
                  <a:pt x="0" y="5791199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9156700" cy="6883400"/>
            <a:chOff x="-6350" y="0"/>
            <a:chExt cx="9156700" cy="6883400"/>
          </a:xfrm>
        </p:grpSpPr>
        <p:sp>
          <p:nvSpPr>
            <p:cNvPr id="4" name="object 4"/>
            <p:cNvSpPr/>
            <p:nvPr/>
          </p:nvSpPr>
          <p:spPr>
            <a:xfrm>
              <a:off x="395287" y="1066800"/>
              <a:ext cx="0" cy="5791200"/>
            </a:xfrm>
            <a:custGeom>
              <a:avLst/>
              <a:gdLst/>
              <a:ahLst/>
              <a:cxnLst/>
              <a:rect l="l" t="t" r="r" b="b"/>
              <a:pathLst>
                <a:path h="5791200">
                  <a:moveTo>
                    <a:pt x="0" y="0"/>
                  </a:moveTo>
                  <a:lnTo>
                    <a:pt x="0" y="5791199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1066800"/>
              <a:ext cx="38100" cy="5791200"/>
            </a:xfrm>
            <a:custGeom>
              <a:avLst/>
              <a:gdLst/>
              <a:ahLst/>
              <a:cxnLst/>
              <a:rect l="l" t="t" r="r" b="b"/>
              <a:pathLst>
                <a:path w="38100" h="5791200">
                  <a:moveTo>
                    <a:pt x="0" y="5791198"/>
                  </a:moveTo>
                  <a:lnTo>
                    <a:pt x="38100" y="5791198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5791198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144000" cy="1066800"/>
            </a:xfrm>
            <a:custGeom>
              <a:avLst/>
              <a:gdLst/>
              <a:ahLst/>
              <a:cxnLst/>
              <a:rect l="l" t="t" r="r" b="b"/>
              <a:pathLst>
                <a:path w="9144000" h="1066800">
                  <a:moveTo>
                    <a:pt x="91440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9144000" y="1066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999">
                <a:alpha val="9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1066800"/>
            </a:xfrm>
            <a:custGeom>
              <a:avLst/>
              <a:gdLst/>
              <a:ahLst/>
              <a:cxnLst/>
              <a:rect l="l" t="t" r="r" b="b"/>
              <a:pathLst>
                <a:path w="9144000" h="1066800">
                  <a:moveTo>
                    <a:pt x="0" y="1066800"/>
                  </a:moveTo>
                  <a:lnTo>
                    <a:pt x="9144000" y="10668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127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33145" y="359156"/>
            <a:ext cx="7678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AFTER STUDYING THIS CHAPTER YOU SHOULD BE ABLE</a:t>
            </a:r>
            <a:r>
              <a:rPr sz="2000" spc="-305" dirty="0"/>
              <a:t> </a:t>
            </a:r>
            <a:r>
              <a:rPr sz="2000" spc="-10" dirty="0"/>
              <a:t>TO:</a:t>
            </a:r>
            <a:endParaRPr sz="2000"/>
          </a:p>
        </p:txBody>
      </p:sp>
      <p:sp>
        <p:nvSpPr>
          <p:cNvPr id="9" name="object 9"/>
          <p:cNvSpPr/>
          <p:nvPr/>
        </p:nvSpPr>
        <p:spPr>
          <a:xfrm>
            <a:off x="1219200" y="1219200"/>
            <a:ext cx="7543800" cy="5486400"/>
          </a:xfrm>
          <a:custGeom>
            <a:avLst/>
            <a:gdLst/>
            <a:ahLst/>
            <a:cxnLst/>
            <a:rect l="l" t="t" r="r" b="b"/>
            <a:pathLst>
              <a:path w="7543800" h="5486400">
                <a:moveTo>
                  <a:pt x="0" y="5486400"/>
                </a:moveTo>
                <a:lnTo>
                  <a:pt x="7543800" y="5486400"/>
                </a:lnTo>
                <a:lnTo>
                  <a:pt x="7543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07794" y="1525651"/>
            <a:ext cx="2948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eXGyrePagella"/>
                <a:cs typeface="TeXGyrePagella"/>
              </a:rPr>
              <a:t>recruitment and</a:t>
            </a:r>
            <a:r>
              <a:rPr sz="2000" spc="-114" dirty="0">
                <a:latin typeface="TeXGyrePagella"/>
                <a:cs typeface="TeXGyrePagella"/>
              </a:rPr>
              <a:t> </a:t>
            </a:r>
            <a:r>
              <a:rPr sz="2000" dirty="0">
                <a:latin typeface="TeXGyrePagella"/>
                <a:cs typeface="TeXGyrePagella"/>
              </a:rPr>
              <a:t>selection.</a:t>
            </a:r>
            <a:endParaRPr sz="2000">
              <a:latin typeface="TeXGyrePagella"/>
              <a:cs typeface="TeXGyrePagell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41675" y="4909565"/>
            <a:ext cx="27787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165">
              <a:lnSpc>
                <a:spcPct val="100000"/>
              </a:lnSpc>
              <a:spcBef>
                <a:spcPts val="100"/>
              </a:spcBef>
              <a:tabLst>
                <a:tab pos="699770" algn="l"/>
                <a:tab pos="812165" algn="l"/>
                <a:tab pos="1316990" algn="l"/>
                <a:tab pos="1786255" algn="l"/>
              </a:tabLst>
            </a:pPr>
            <a:r>
              <a:rPr sz="2000" spc="-20" dirty="0">
                <a:latin typeface="TeXGyrePagella"/>
                <a:cs typeface="TeXGyrePagella"/>
              </a:rPr>
              <a:t>t</a:t>
            </a:r>
            <a:r>
              <a:rPr sz="2000" spc="-5" dirty="0">
                <a:latin typeface="TeXGyrePagella"/>
                <a:cs typeface="TeXGyrePagella"/>
              </a:rPr>
              <a:t>h</a:t>
            </a:r>
            <a:r>
              <a:rPr sz="2000" dirty="0">
                <a:latin typeface="TeXGyrePagella"/>
                <a:cs typeface="TeXGyrePagella"/>
              </a:rPr>
              <a:t>e		</a:t>
            </a:r>
            <a:r>
              <a:rPr sz="2000" spc="-5" dirty="0">
                <a:latin typeface="TeXGyrePagella"/>
                <a:cs typeface="TeXGyrePagella"/>
              </a:rPr>
              <a:t>t</a:t>
            </a:r>
            <a:r>
              <a:rPr sz="2000" spc="-10" dirty="0">
                <a:latin typeface="TeXGyrePagella"/>
                <a:cs typeface="TeXGyrePagella"/>
              </a:rPr>
              <a:t>h</a:t>
            </a:r>
            <a:r>
              <a:rPr sz="2000" dirty="0">
                <a:latin typeface="TeXGyrePagella"/>
                <a:cs typeface="TeXGyrePagella"/>
              </a:rPr>
              <a:t>ree	me</a:t>
            </a:r>
            <a:r>
              <a:rPr sz="2000" spc="-10" dirty="0">
                <a:latin typeface="TeXGyrePagella"/>
                <a:cs typeface="TeXGyrePagella"/>
              </a:rPr>
              <a:t>t</a:t>
            </a:r>
            <a:r>
              <a:rPr sz="2000" spc="-5" dirty="0">
                <a:latin typeface="TeXGyrePagella"/>
                <a:cs typeface="TeXGyrePagella"/>
              </a:rPr>
              <a:t>hods  tes</a:t>
            </a:r>
            <a:r>
              <a:rPr sz="2000" spc="-10" dirty="0">
                <a:latin typeface="TeXGyrePagella"/>
                <a:cs typeface="TeXGyrePagella"/>
              </a:rPr>
              <a:t>t</a:t>
            </a:r>
            <a:r>
              <a:rPr sz="2000" dirty="0">
                <a:latin typeface="TeXGyrePagella"/>
                <a:cs typeface="TeXGyrePagella"/>
              </a:rPr>
              <a:t>s	and	int</a:t>
            </a:r>
            <a:r>
              <a:rPr sz="2000" spc="-15" dirty="0">
                <a:latin typeface="TeXGyrePagella"/>
                <a:cs typeface="TeXGyrePagella"/>
              </a:rPr>
              <a:t>e</a:t>
            </a:r>
            <a:r>
              <a:rPr sz="2000" dirty="0">
                <a:latin typeface="TeXGyrePagella"/>
                <a:cs typeface="TeXGyrePagella"/>
              </a:rPr>
              <a:t>rviewing</a:t>
            </a:r>
            <a:endParaRPr sz="2000">
              <a:latin typeface="TeXGyrePagella"/>
              <a:cs typeface="TeXGyrePagell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71057" y="4909565"/>
            <a:ext cx="97281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0979">
              <a:lnSpc>
                <a:spcPct val="100000"/>
              </a:lnSpc>
              <a:spcBef>
                <a:spcPts val="100"/>
              </a:spcBef>
              <a:tabLst>
                <a:tab pos="735965" algn="l"/>
              </a:tabLst>
            </a:pPr>
            <a:r>
              <a:rPr sz="2000" spc="-5" dirty="0">
                <a:latin typeface="TeXGyrePagella"/>
                <a:cs typeface="TeXGyrePagella"/>
              </a:rPr>
              <a:t>e.g.,  u</a:t>
            </a:r>
            <a:r>
              <a:rPr sz="2000" spc="-10" dirty="0">
                <a:latin typeface="TeXGyrePagella"/>
                <a:cs typeface="TeXGyrePagella"/>
              </a:rPr>
              <a:t>s</a:t>
            </a:r>
            <a:r>
              <a:rPr sz="2000" dirty="0">
                <a:latin typeface="TeXGyrePagella"/>
                <a:cs typeface="TeXGyrePagella"/>
              </a:rPr>
              <a:t>ed	in</a:t>
            </a:r>
            <a:endParaRPr sz="2000">
              <a:latin typeface="TeXGyrePagella"/>
              <a:cs typeface="TeXGyrePagell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45857" y="4909565"/>
            <a:ext cx="13633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635" marR="5080" indent="-24257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eXGyrePagella"/>
                <a:cs typeface="TeXGyrePagella"/>
              </a:rPr>
              <a:t>i</a:t>
            </a:r>
            <a:r>
              <a:rPr sz="2000" spc="-15" dirty="0">
                <a:latin typeface="TeXGyrePagella"/>
                <a:cs typeface="TeXGyrePagella"/>
              </a:rPr>
              <a:t>n</a:t>
            </a:r>
            <a:r>
              <a:rPr sz="2000" spc="-10" dirty="0">
                <a:latin typeface="TeXGyrePagella"/>
                <a:cs typeface="TeXGyrePagella"/>
              </a:rPr>
              <a:t>f</a:t>
            </a:r>
            <a:r>
              <a:rPr sz="2000" dirty="0">
                <a:latin typeface="TeXGyrePagella"/>
                <a:cs typeface="TeXGyrePagella"/>
              </a:rPr>
              <a:t>or</a:t>
            </a:r>
            <a:r>
              <a:rPr sz="2000" spc="-20" dirty="0">
                <a:latin typeface="TeXGyrePagella"/>
                <a:cs typeface="TeXGyrePagella"/>
              </a:rPr>
              <a:t>m</a:t>
            </a:r>
            <a:r>
              <a:rPr sz="2000" dirty="0">
                <a:latin typeface="TeXGyrePagella"/>
                <a:cs typeface="TeXGyrePagella"/>
              </a:rPr>
              <a:t>ation  em</a:t>
            </a:r>
            <a:r>
              <a:rPr sz="2000" spc="-25" dirty="0">
                <a:latin typeface="TeXGyrePagella"/>
                <a:cs typeface="TeXGyrePagella"/>
              </a:rPr>
              <a:t>p</a:t>
            </a:r>
            <a:r>
              <a:rPr sz="2000" dirty="0">
                <a:latin typeface="TeXGyrePagella"/>
                <a:cs typeface="TeXGyrePagella"/>
              </a:rPr>
              <a:t>loyee</a:t>
            </a:r>
            <a:endParaRPr sz="2000">
              <a:latin typeface="TeXGyrePagella"/>
              <a:cs typeface="TeXGyrePagell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74394" y="1040431"/>
            <a:ext cx="7235825" cy="4809490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520"/>
              </a:spcBef>
              <a:buClr>
                <a:srgbClr val="FFCC66"/>
              </a:buClr>
              <a:buSzPct val="150000"/>
              <a:buFont typeface="Wingdings"/>
              <a:buChar char=""/>
              <a:tabLst>
                <a:tab pos="545465" algn="l"/>
                <a:tab pos="546100" algn="l"/>
                <a:tab pos="2283460" algn="l"/>
                <a:tab pos="3109595" algn="l"/>
                <a:tab pos="4925060" algn="l"/>
                <a:tab pos="6268085" algn="l"/>
              </a:tabLst>
            </a:pPr>
            <a:r>
              <a:rPr sz="2000" dirty="0">
                <a:latin typeface="TeXGyrePagella"/>
                <a:cs typeface="TeXGyrePagella"/>
              </a:rPr>
              <a:t>Understand	and	Differentiate	</a:t>
            </a:r>
            <a:r>
              <a:rPr sz="2000" spc="-5" dirty="0">
                <a:latin typeface="TeXGyrePagella"/>
                <a:cs typeface="TeXGyrePagella"/>
              </a:rPr>
              <a:t>between	strategic</a:t>
            </a:r>
            <a:endParaRPr sz="2000">
              <a:latin typeface="TeXGyrePagella"/>
              <a:cs typeface="TeXGyrePagell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CC66"/>
              </a:buClr>
              <a:buFont typeface="Wingdings"/>
              <a:buChar char=""/>
            </a:pPr>
            <a:endParaRPr sz="2250">
              <a:latin typeface="TeXGyrePagella"/>
              <a:cs typeface="TeXGyrePagella"/>
            </a:endParaRPr>
          </a:p>
          <a:p>
            <a:pPr marL="608330" indent="-596265">
              <a:lnSpc>
                <a:spcPct val="100000"/>
              </a:lnSpc>
              <a:buClr>
                <a:srgbClr val="FFCC66"/>
              </a:buClr>
              <a:buSzPct val="150000"/>
              <a:buFont typeface="Wingdings"/>
              <a:buChar char=""/>
              <a:tabLst>
                <a:tab pos="608330" algn="l"/>
                <a:tab pos="608965" algn="l"/>
              </a:tabLst>
            </a:pPr>
            <a:r>
              <a:rPr sz="2000" spc="-5" dirty="0">
                <a:latin typeface="TeXGyrePagella"/>
                <a:cs typeface="TeXGyrePagella"/>
              </a:rPr>
              <a:t>Identify the </a:t>
            </a:r>
            <a:r>
              <a:rPr sz="2000" dirty="0">
                <a:latin typeface="TeXGyrePagella"/>
                <a:cs typeface="TeXGyrePagella"/>
              </a:rPr>
              <a:t>dual </a:t>
            </a:r>
            <a:r>
              <a:rPr sz="2000" spc="-5" dirty="0">
                <a:latin typeface="TeXGyrePagella"/>
                <a:cs typeface="TeXGyrePagella"/>
              </a:rPr>
              <a:t>goals of</a:t>
            </a:r>
            <a:r>
              <a:rPr sz="2000" spc="-40" dirty="0">
                <a:latin typeface="TeXGyrePagella"/>
                <a:cs typeface="TeXGyrePagella"/>
              </a:rPr>
              <a:t> </a:t>
            </a:r>
            <a:r>
              <a:rPr sz="2000" dirty="0">
                <a:latin typeface="TeXGyrePagella"/>
                <a:cs typeface="TeXGyrePagella"/>
              </a:rPr>
              <a:t>recruiting.</a:t>
            </a:r>
            <a:endParaRPr sz="2000">
              <a:latin typeface="TeXGyrePagella"/>
              <a:cs typeface="TeXGyrePagella"/>
            </a:endParaRPr>
          </a:p>
          <a:p>
            <a:pPr marL="546100" marR="5080" indent="-533400">
              <a:lnSpc>
                <a:spcPct val="100000"/>
              </a:lnSpc>
              <a:spcBef>
                <a:spcPts val="720"/>
              </a:spcBef>
              <a:buClr>
                <a:srgbClr val="FFCC66"/>
              </a:buClr>
              <a:buSzPct val="150000"/>
              <a:buFont typeface="Wingdings"/>
              <a:buChar char=""/>
              <a:tabLst>
                <a:tab pos="545465" algn="l"/>
                <a:tab pos="546100" algn="l"/>
              </a:tabLst>
            </a:pPr>
            <a:r>
              <a:rPr sz="2000" dirty="0">
                <a:latin typeface="TeXGyrePagella"/>
                <a:cs typeface="TeXGyrePagella"/>
              </a:rPr>
              <a:t>Comprehend </a:t>
            </a:r>
            <a:r>
              <a:rPr sz="2000" spc="-5" dirty="0">
                <a:latin typeface="TeXGyrePagella"/>
                <a:cs typeface="TeXGyrePagella"/>
              </a:rPr>
              <a:t>recruitment process from organizational </a:t>
            </a:r>
            <a:r>
              <a:rPr sz="2000" spc="5" dirty="0">
                <a:latin typeface="TeXGyrePagella"/>
                <a:cs typeface="TeXGyrePagella"/>
              </a:rPr>
              <a:t>as  </a:t>
            </a:r>
            <a:r>
              <a:rPr sz="2000" dirty="0">
                <a:latin typeface="TeXGyrePagella"/>
                <a:cs typeface="TeXGyrePagella"/>
              </a:rPr>
              <a:t>well as individual</a:t>
            </a:r>
            <a:r>
              <a:rPr sz="2000" spc="-40" dirty="0">
                <a:latin typeface="TeXGyrePagella"/>
                <a:cs typeface="TeXGyrePagella"/>
              </a:rPr>
              <a:t> </a:t>
            </a:r>
            <a:r>
              <a:rPr sz="2000" spc="-5" dirty="0">
                <a:latin typeface="TeXGyrePagella"/>
                <a:cs typeface="TeXGyrePagella"/>
              </a:rPr>
              <a:t>perspective.</a:t>
            </a:r>
            <a:endParaRPr sz="2000">
              <a:latin typeface="TeXGyrePagella"/>
              <a:cs typeface="TeXGyrePagella"/>
            </a:endParaRPr>
          </a:p>
          <a:p>
            <a:pPr marL="546100" indent="-533400">
              <a:lnSpc>
                <a:spcPct val="100000"/>
              </a:lnSpc>
              <a:spcBef>
                <a:spcPts val="725"/>
              </a:spcBef>
              <a:buClr>
                <a:srgbClr val="FFCC66"/>
              </a:buClr>
              <a:buSzPct val="150000"/>
              <a:buFont typeface="Wingdings"/>
              <a:buChar char=""/>
              <a:tabLst>
                <a:tab pos="545465" algn="l"/>
                <a:tab pos="546100" algn="l"/>
              </a:tabLst>
            </a:pPr>
            <a:r>
              <a:rPr sz="2000" dirty="0">
                <a:latin typeface="TeXGyrePagella"/>
                <a:cs typeface="TeXGyrePagella"/>
              </a:rPr>
              <a:t>Identify what strategic decisions are involved in</a:t>
            </a:r>
            <a:r>
              <a:rPr sz="2000" spc="-80" dirty="0">
                <a:latin typeface="TeXGyrePagella"/>
                <a:cs typeface="TeXGyrePagella"/>
              </a:rPr>
              <a:t> </a:t>
            </a:r>
            <a:r>
              <a:rPr sz="2000" dirty="0">
                <a:latin typeface="TeXGyrePagella"/>
                <a:cs typeface="TeXGyrePagella"/>
              </a:rPr>
              <a:t>recruiting.</a:t>
            </a:r>
            <a:endParaRPr sz="2000">
              <a:latin typeface="TeXGyrePagella"/>
              <a:cs typeface="TeXGyrePagella"/>
            </a:endParaRPr>
          </a:p>
          <a:p>
            <a:pPr marL="546100" marR="5715" indent="-533400">
              <a:lnSpc>
                <a:spcPct val="100000"/>
              </a:lnSpc>
              <a:spcBef>
                <a:spcPts val="720"/>
              </a:spcBef>
              <a:buClr>
                <a:srgbClr val="FFCC66"/>
              </a:buClr>
              <a:buSzPct val="150000"/>
              <a:buFont typeface="Wingdings"/>
              <a:buChar char=""/>
              <a:tabLst>
                <a:tab pos="545465" algn="l"/>
                <a:tab pos="546100" algn="l"/>
              </a:tabLst>
            </a:pPr>
            <a:r>
              <a:rPr sz="2000" dirty="0">
                <a:latin typeface="TeXGyrePagella"/>
                <a:cs typeface="TeXGyrePagella"/>
              </a:rPr>
              <a:t>Explain </a:t>
            </a:r>
            <a:r>
              <a:rPr sz="2000" spc="-5" dirty="0">
                <a:latin typeface="TeXGyrePagella"/>
                <a:cs typeface="TeXGyrePagella"/>
              </a:rPr>
              <a:t>the major recruitment methods and analyze their  </a:t>
            </a:r>
            <a:r>
              <a:rPr sz="2000" dirty="0">
                <a:latin typeface="TeXGyrePagella"/>
                <a:cs typeface="TeXGyrePagella"/>
              </a:rPr>
              <a:t>advantages and</a:t>
            </a:r>
            <a:r>
              <a:rPr sz="2000" spc="-45" dirty="0">
                <a:latin typeface="TeXGyrePagella"/>
                <a:cs typeface="TeXGyrePagella"/>
              </a:rPr>
              <a:t> </a:t>
            </a:r>
            <a:r>
              <a:rPr sz="2000" dirty="0">
                <a:latin typeface="TeXGyrePagella"/>
                <a:cs typeface="TeXGyrePagella"/>
              </a:rPr>
              <a:t>disadvantages.</a:t>
            </a:r>
            <a:endParaRPr sz="2000">
              <a:latin typeface="TeXGyrePagella"/>
              <a:cs typeface="TeXGyrePagella"/>
            </a:endParaRPr>
          </a:p>
          <a:p>
            <a:pPr marL="546100" indent="-533400">
              <a:lnSpc>
                <a:spcPct val="100000"/>
              </a:lnSpc>
              <a:spcBef>
                <a:spcPts val="720"/>
              </a:spcBef>
              <a:buClr>
                <a:srgbClr val="FFCC66"/>
              </a:buClr>
              <a:buSzPct val="150000"/>
              <a:buFont typeface="Wingdings"/>
              <a:buChar char=""/>
              <a:tabLst>
                <a:tab pos="545465" algn="l"/>
                <a:tab pos="546100" algn="l"/>
              </a:tabLst>
            </a:pPr>
            <a:r>
              <a:rPr sz="2000" spc="-5" dirty="0">
                <a:latin typeface="TeXGyrePagella"/>
                <a:cs typeface="TeXGyrePagella"/>
              </a:rPr>
              <a:t>Identify the basic </a:t>
            </a:r>
            <a:r>
              <a:rPr sz="2000" dirty="0">
                <a:latin typeface="TeXGyrePagella"/>
                <a:cs typeface="TeXGyrePagella"/>
              </a:rPr>
              <a:t>selection</a:t>
            </a:r>
            <a:r>
              <a:rPr sz="2000" spc="-5" dirty="0">
                <a:latin typeface="TeXGyrePagella"/>
                <a:cs typeface="TeXGyrePagella"/>
              </a:rPr>
              <a:t> </a:t>
            </a:r>
            <a:r>
              <a:rPr sz="2000" dirty="0">
                <a:latin typeface="TeXGyrePagella"/>
                <a:cs typeface="TeXGyrePagella"/>
              </a:rPr>
              <a:t>criteria.</a:t>
            </a:r>
            <a:endParaRPr sz="2000">
              <a:latin typeface="TeXGyrePagella"/>
              <a:cs typeface="TeXGyrePagella"/>
            </a:endParaRPr>
          </a:p>
          <a:p>
            <a:pPr marL="546100" indent="-533400">
              <a:lnSpc>
                <a:spcPct val="100000"/>
              </a:lnSpc>
              <a:spcBef>
                <a:spcPts val="720"/>
              </a:spcBef>
              <a:buClr>
                <a:srgbClr val="FFCC66"/>
              </a:buClr>
              <a:buSzPct val="150000"/>
              <a:buFont typeface="Wingdings"/>
              <a:buChar char=""/>
              <a:tabLst>
                <a:tab pos="545465" algn="l"/>
                <a:tab pos="546100" algn="l"/>
              </a:tabLst>
            </a:pPr>
            <a:r>
              <a:rPr sz="2000" dirty="0">
                <a:latin typeface="TeXGyrePagella"/>
                <a:cs typeface="TeXGyrePagella"/>
              </a:rPr>
              <a:t>Design and administer an effective selection</a:t>
            </a:r>
            <a:r>
              <a:rPr sz="2000" spc="-80" dirty="0">
                <a:latin typeface="TeXGyrePagella"/>
                <a:cs typeface="TeXGyrePagella"/>
              </a:rPr>
              <a:t> </a:t>
            </a:r>
            <a:r>
              <a:rPr sz="2000" spc="-5" dirty="0">
                <a:latin typeface="TeXGyrePagella"/>
                <a:cs typeface="TeXGyrePagella"/>
              </a:rPr>
              <a:t>process.</a:t>
            </a:r>
            <a:endParaRPr sz="2000">
              <a:latin typeface="TeXGyrePagella"/>
              <a:cs typeface="TeXGyrePagella"/>
            </a:endParaRPr>
          </a:p>
          <a:p>
            <a:pPr marL="546100" indent="-533400">
              <a:lnSpc>
                <a:spcPct val="100000"/>
              </a:lnSpc>
              <a:spcBef>
                <a:spcPts val="720"/>
              </a:spcBef>
              <a:buClr>
                <a:srgbClr val="FFCC66"/>
              </a:buClr>
              <a:buSzPct val="150000"/>
              <a:buFont typeface="Wingdings"/>
              <a:buChar char=""/>
              <a:tabLst>
                <a:tab pos="545465" algn="l"/>
                <a:tab pos="546100" algn="l"/>
              </a:tabLst>
            </a:pPr>
            <a:r>
              <a:rPr sz="2000" dirty="0">
                <a:latin typeface="TeXGyrePagella"/>
                <a:cs typeface="TeXGyrePagella"/>
              </a:rPr>
              <a:t>Evaluate</a:t>
            </a:r>
            <a:endParaRPr sz="2000">
              <a:latin typeface="TeXGyrePagella"/>
              <a:cs typeface="TeXGyrePagella"/>
            </a:endParaRPr>
          </a:p>
          <a:p>
            <a:pPr marL="546100" marR="5533390">
              <a:lnSpc>
                <a:spcPct val="100000"/>
              </a:lnSpc>
            </a:pPr>
            <a:r>
              <a:rPr sz="2000" spc="-5" dirty="0">
                <a:latin typeface="TeXGyrePagella"/>
                <a:cs typeface="TeXGyrePagella"/>
              </a:rPr>
              <a:t>g</a:t>
            </a:r>
            <a:r>
              <a:rPr sz="2000" spc="5" dirty="0">
                <a:latin typeface="TeXGyrePagella"/>
                <a:cs typeface="TeXGyrePagella"/>
              </a:rPr>
              <a:t>a</a:t>
            </a:r>
            <a:r>
              <a:rPr sz="2000" spc="-5" dirty="0">
                <a:latin typeface="TeXGyrePagella"/>
                <a:cs typeface="TeXGyrePagella"/>
              </a:rPr>
              <a:t>t</a:t>
            </a:r>
            <a:r>
              <a:rPr sz="2000" spc="-10" dirty="0">
                <a:latin typeface="TeXGyrePagella"/>
                <a:cs typeface="TeXGyrePagella"/>
              </a:rPr>
              <a:t>h</a:t>
            </a:r>
            <a:r>
              <a:rPr sz="2000" dirty="0">
                <a:latin typeface="TeXGyrePagella"/>
                <a:cs typeface="TeXGyrePagella"/>
              </a:rPr>
              <a:t>eri</a:t>
            </a:r>
            <a:r>
              <a:rPr sz="2000" spc="-10" dirty="0">
                <a:latin typeface="TeXGyrePagella"/>
                <a:cs typeface="TeXGyrePagella"/>
              </a:rPr>
              <a:t>n</a:t>
            </a:r>
            <a:r>
              <a:rPr sz="2000" spc="-5" dirty="0">
                <a:latin typeface="TeXGyrePagella"/>
                <a:cs typeface="TeXGyrePagella"/>
              </a:rPr>
              <a:t>g,  </a:t>
            </a:r>
            <a:r>
              <a:rPr sz="2000" dirty="0">
                <a:latin typeface="TeXGyrePagella"/>
                <a:cs typeface="TeXGyrePagella"/>
              </a:rPr>
              <a:t>selection.</a:t>
            </a:r>
            <a:endParaRPr sz="2000">
              <a:latin typeface="TeXGyrePagella"/>
              <a:cs typeface="TeXGyrePagell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74394" y="5915355"/>
            <a:ext cx="7233920" cy="1057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080" indent="-533400">
              <a:lnSpc>
                <a:spcPct val="100000"/>
              </a:lnSpc>
              <a:spcBef>
                <a:spcPts val="100"/>
              </a:spcBef>
              <a:buClr>
                <a:srgbClr val="FFCC66"/>
              </a:buClr>
              <a:buSzPct val="150000"/>
              <a:buFont typeface="Wingdings"/>
              <a:buChar char=""/>
              <a:tabLst>
                <a:tab pos="545465" algn="l"/>
                <a:tab pos="546100" algn="l"/>
              </a:tabLst>
            </a:pPr>
            <a:r>
              <a:rPr sz="2000" dirty="0">
                <a:latin typeface="TeXGyrePagella"/>
                <a:cs typeface="TeXGyrePagella"/>
              </a:rPr>
              <a:t>Appreciate </a:t>
            </a:r>
            <a:r>
              <a:rPr sz="2000" spc="-5" dirty="0">
                <a:latin typeface="TeXGyrePagella"/>
                <a:cs typeface="TeXGyrePagella"/>
              </a:rPr>
              <a:t>varied contemporary interviewing techniques  used </a:t>
            </a:r>
            <a:r>
              <a:rPr sz="2000" dirty="0">
                <a:latin typeface="TeXGyrePagella"/>
                <a:cs typeface="TeXGyrePagella"/>
              </a:rPr>
              <a:t>by</a:t>
            </a:r>
            <a:r>
              <a:rPr sz="2000" spc="-10" dirty="0">
                <a:latin typeface="TeXGyrePagella"/>
                <a:cs typeface="TeXGyrePagella"/>
              </a:rPr>
              <a:t> </a:t>
            </a:r>
            <a:r>
              <a:rPr sz="2000" dirty="0">
                <a:latin typeface="TeXGyrePagella"/>
                <a:cs typeface="TeXGyrePagella"/>
              </a:rPr>
              <a:t>interviewers.</a:t>
            </a:r>
            <a:endParaRPr sz="2000">
              <a:latin typeface="TeXGyrePagella"/>
              <a:cs typeface="TeXGyrePagella"/>
            </a:endParaRPr>
          </a:p>
          <a:p>
            <a:pPr marL="546100" indent="-533400">
              <a:lnSpc>
                <a:spcPct val="100000"/>
              </a:lnSpc>
              <a:spcBef>
                <a:spcPts val="725"/>
              </a:spcBef>
              <a:buClr>
                <a:srgbClr val="FFCC66"/>
              </a:buClr>
              <a:buSzPct val="150000"/>
              <a:buFont typeface="Wingdings"/>
              <a:buChar char=""/>
              <a:tabLst>
                <a:tab pos="545465" algn="l"/>
                <a:tab pos="546100" algn="l"/>
              </a:tabLst>
            </a:pPr>
            <a:r>
              <a:rPr sz="2000" dirty="0">
                <a:latin typeface="TeXGyrePagella"/>
                <a:cs typeface="TeXGyrePagella"/>
              </a:rPr>
              <a:t>Design interview form and evaluation</a:t>
            </a:r>
            <a:r>
              <a:rPr sz="2000" spc="-95" dirty="0">
                <a:latin typeface="TeXGyrePagella"/>
                <a:cs typeface="TeXGyrePagella"/>
              </a:rPr>
              <a:t> </a:t>
            </a:r>
            <a:r>
              <a:rPr sz="2000" dirty="0">
                <a:latin typeface="TeXGyrePagella"/>
                <a:cs typeface="TeXGyrePagella"/>
              </a:rPr>
              <a:t>matrix.</a:t>
            </a:r>
            <a:endParaRPr sz="2000">
              <a:latin typeface="TeXGyrePagella"/>
              <a:cs typeface="TeXGyrePagell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838200"/>
            <a:ext cx="0" cy="6019800"/>
          </a:xfrm>
          <a:custGeom>
            <a:avLst/>
            <a:gdLst/>
            <a:ahLst/>
            <a:cxnLst/>
            <a:rect l="l" t="t" r="r" b="b"/>
            <a:pathLst>
              <a:path h="6019800">
                <a:moveTo>
                  <a:pt x="0" y="0"/>
                </a:moveTo>
                <a:lnTo>
                  <a:pt x="0" y="6019799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9156700" cy="6883400"/>
            <a:chOff x="-6350" y="0"/>
            <a:chExt cx="9156700" cy="6883400"/>
          </a:xfrm>
        </p:grpSpPr>
        <p:sp>
          <p:nvSpPr>
            <p:cNvPr id="4" name="object 4"/>
            <p:cNvSpPr/>
            <p:nvPr/>
          </p:nvSpPr>
          <p:spPr>
            <a:xfrm>
              <a:off x="395287" y="838200"/>
              <a:ext cx="0" cy="6019800"/>
            </a:xfrm>
            <a:custGeom>
              <a:avLst/>
              <a:gdLst/>
              <a:ahLst/>
              <a:cxnLst/>
              <a:rect l="l" t="t" r="r" b="b"/>
              <a:pathLst>
                <a:path h="6019800">
                  <a:moveTo>
                    <a:pt x="0" y="0"/>
                  </a:moveTo>
                  <a:lnTo>
                    <a:pt x="0" y="6019799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838200"/>
              <a:ext cx="38100" cy="6019800"/>
            </a:xfrm>
            <a:custGeom>
              <a:avLst/>
              <a:gdLst/>
              <a:ahLst/>
              <a:cxnLst/>
              <a:rect l="l" t="t" r="r" b="b"/>
              <a:pathLst>
                <a:path w="38100" h="6019800">
                  <a:moveTo>
                    <a:pt x="0" y="6019798"/>
                  </a:moveTo>
                  <a:lnTo>
                    <a:pt x="38100" y="6019798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6019798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91440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144000" y="838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999">
                <a:alpha val="9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0" y="838200"/>
                  </a:moveTo>
                  <a:lnTo>
                    <a:pt x="9144000" y="8382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7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01392" y="116840"/>
            <a:ext cx="5140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SELECTION</a:t>
            </a:r>
            <a:r>
              <a:rPr sz="3600" spc="-55" dirty="0"/>
              <a:t> </a:t>
            </a:r>
            <a:r>
              <a:rPr sz="3600" spc="-5" dirty="0"/>
              <a:t>METHODS</a:t>
            </a:r>
            <a:endParaRPr sz="3600"/>
          </a:p>
        </p:txBody>
      </p:sp>
      <p:grpSp>
        <p:nvGrpSpPr>
          <p:cNvPr id="9" name="object 9"/>
          <p:cNvGrpSpPr/>
          <p:nvPr/>
        </p:nvGrpSpPr>
        <p:grpSpPr>
          <a:xfrm>
            <a:off x="1511300" y="2552700"/>
            <a:ext cx="6121400" cy="3451860"/>
            <a:chOff x="1511300" y="2552700"/>
            <a:chExt cx="6121400" cy="3451860"/>
          </a:xfrm>
        </p:grpSpPr>
        <p:sp>
          <p:nvSpPr>
            <p:cNvPr id="10" name="object 10"/>
            <p:cNvSpPr/>
            <p:nvPr/>
          </p:nvSpPr>
          <p:spPr>
            <a:xfrm>
              <a:off x="1524000" y="2977502"/>
              <a:ext cx="6096000" cy="655320"/>
            </a:xfrm>
            <a:custGeom>
              <a:avLst/>
              <a:gdLst/>
              <a:ahLst/>
              <a:cxnLst/>
              <a:rect l="l" t="t" r="r" b="b"/>
              <a:pathLst>
                <a:path w="6096000" h="655320">
                  <a:moveTo>
                    <a:pt x="6096000" y="0"/>
                  </a:moveTo>
                  <a:lnTo>
                    <a:pt x="0" y="0"/>
                  </a:lnTo>
                  <a:lnTo>
                    <a:pt x="0" y="655205"/>
                  </a:lnTo>
                  <a:lnTo>
                    <a:pt x="6096000" y="655205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CACAC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4000" y="2977502"/>
              <a:ext cx="6096000" cy="655320"/>
            </a:xfrm>
            <a:custGeom>
              <a:avLst/>
              <a:gdLst/>
              <a:ahLst/>
              <a:cxnLst/>
              <a:rect l="l" t="t" r="r" b="b"/>
              <a:pathLst>
                <a:path w="6096000" h="655320">
                  <a:moveTo>
                    <a:pt x="0" y="655205"/>
                  </a:moveTo>
                  <a:lnTo>
                    <a:pt x="6096000" y="655205"/>
                  </a:lnTo>
                  <a:lnTo>
                    <a:pt x="6096000" y="0"/>
                  </a:lnTo>
                  <a:lnTo>
                    <a:pt x="0" y="0"/>
                  </a:lnTo>
                  <a:lnTo>
                    <a:pt x="0" y="6552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67840" y="2552700"/>
              <a:ext cx="4389120" cy="8900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84604" y="2636519"/>
              <a:ext cx="2033016" cy="5821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28800" y="2593721"/>
              <a:ext cx="4267200" cy="767715"/>
            </a:xfrm>
            <a:custGeom>
              <a:avLst/>
              <a:gdLst/>
              <a:ahLst/>
              <a:cxnLst/>
              <a:rect l="l" t="t" r="r" b="b"/>
              <a:pathLst>
                <a:path w="4267200" h="767714">
                  <a:moveTo>
                    <a:pt x="4139311" y="0"/>
                  </a:moveTo>
                  <a:lnTo>
                    <a:pt x="127888" y="0"/>
                  </a:lnTo>
                  <a:lnTo>
                    <a:pt x="78116" y="10054"/>
                  </a:lnTo>
                  <a:lnTo>
                    <a:pt x="37464" y="37480"/>
                  </a:lnTo>
                  <a:lnTo>
                    <a:pt x="10052" y="78170"/>
                  </a:lnTo>
                  <a:lnTo>
                    <a:pt x="0" y="128015"/>
                  </a:lnTo>
                  <a:lnTo>
                    <a:pt x="0" y="639571"/>
                  </a:lnTo>
                  <a:lnTo>
                    <a:pt x="10052" y="689417"/>
                  </a:lnTo>
                  <a:lnTo>
                    <a:pt x="37464" y="730107"/>
                  </a:lnTo>
                  <a:lnTo>
                    <a:pt x="78116" y="757533"/>
                  </a:lnTo>
                  <a:lnTo>
                    <a:pt x="127888" y="767588"/>
                  </a:lnTo>
                  <a:lnTo>
                    <a:pt x="4139311" y="767588"/>
                  </a:lnTo>
                  <a:lnTo>
                    <a:pt x="4189083" y="757533"/>
                  </a:lnTo>
                  <a:lnTo>
                    <a:pt x="4229734" y="730107"/>
                  </a:lnTo>
                  <a:lnTo>
                    <a:pt x="4257147" y="689417"/>
                  </a:lnTo>
                  <a:lnTo>
                    <a:pt x="4267200" y="639571"/>
                  </a:lnTo>
                  <a:lnTo>
                    <a:pt x="4267200" y="128015"/>
                  </a:lnTo>
                  <a:lnTo>
                    <a:pt x="4257147" y="78170"/>
                  </a:lnTo>
                  <a:lnTo>
                    <a:pt x="4229735" y="37480"/>
                  </a:lnTo>
                  <a:lnTo>
                    <a:pt x="4189083" y="10054"/>
                  </a:lnTo>
                  <a:lnTo>
                    <a:pt x="41393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28800" y="2593721"/>
              <a:ext cx="4267200" cy="767715"/>
            </a:xfrm>
            <a:custGeom>
              <a:avLst/>
              <a:gdLst/>
              <a:ahLst/>
              <a:cxnLst/>
              <a:rect l="l" t="t" r="r" b="b"/>
              <a:pathLst>
                <a:path w="4267200" h="767714">
                  <a:moveTo>
                    <a:pt x="0" y="128015"/>
                  </a:moveTo>
                  <a:lnTo>
                    <a:pt x="10052" y="78170"/>
                  </a:lnTo>
                  <a:lnTo>
                    <a:pt x="37464" y="37480"/>
                  </a:lnTo>
                  <a:lnTo>
                    <a:pt x="78116" y="10054"/>
                  </a:lnTo>
                  <a:lnTo>
                    <a:pt x="127888" y="0"/>
                  </a:lnTo>
                  <a:lnTo>
                    <a:pt x="4139311" y="0"/>
                  </a:lnTo>
                  <a:lnTo>
                    <a:pt x="4189083" y="10054"/>
                  </a:lnTo>
                  <a:lnTo>
                    <a:pt x="4229735" y="37480"/>
                  </a:lnTo>
                  <a:lnTo>
                    <a:pt x="4257147" y="78170"/>
                  </a:lnTo>
                  <a:lnTo>
                    <a:pt x="4267200" y="128015"/>
                  </a:lnTo>
                  <a:lnTo>
                    <a:pt x="4267200" y="639571"/>
                  </a:lnTo>
                  <a:lnTo>
                    <a:pt x="4257147" y="689417"/>
                  </a:lnTo>
                  <a:lnTo>
                    <a:pt x="4229735" y="730107"/>
                  </a:lnTo>
                  <a:lnTo>
                    <a:pt x="4189083" y="757533"/>
                  </a:lnTo>
                  <a:lnTo>
                    <a:pt x="4139311" y="767588"/>
                  </a:lnTo>
                  <a:lnTo>
                    <a:pt x="127888" y="767588"/>
                  </a:lnTo>
                  <a:lnTo>
                    <a:pt x="78116" y="757533"/>
                  </a:lnTo>
                  <a:lnTo>
                    <a:pt x="37464" y="730107"/>
                  </a:lnTo>
                  <a:lnTo>
                    <a:pt x="10052" y="689417"/>
                  </a:lnTo>
                  <a:lnTo>
                    <a:pt x="0" y="639571"/>
                  </a:lnTo>
                  <a:lnTo>
                    <a:pt x="0" y="128015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24000" y="4156824"/>
              <a:ext cx="6096000" cy="655320"/>
            </a:xfrm>
            <a:custGeom>
              <a:avLst/>
              <a:gdLst/>
              <a:ahLst/>
              <a:cxnLst/>
              <a:rect l="l" t="t" r="r" b="b"/>
              <a:pathLst>
                <a:path w="6096000" h="655320">
                  <a:moveTo>
                    <a:pt x="6096000" y="0"/>
                  </a:moveTo>
                  <a:lnTo>
                    <a:pt x="0" y="0"/>
                  </a:lnTo>
                  <a:lnTo>
                    <a:pt x="0" y="655205"/>
                  </a:lnTo>
                  <a:lnTo>
                    <a:pt x="6096000" y="655205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CACAC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24000" y="4156824"/>
              <a:ext cx="6096000" cy="655320"/>
            </a:xfrm>
            <a:custGeom>
              <a:avLst/>
              <a:gdLst/>
              <a:ahLst/>
              <a:cxnLst/>
              <a:rect l="l" t="t" r="r" b="b"/>
              <a:pathLst>
                <a:path w="6096000" h="655320">
                  <a:moveTo>
                    <a:pt x="0" y="655205"/>
                  </a:moveTo>
                  <a:lnTo>
                    <a:pt x="6096000" y="655205"/>
                  </a:lnTo>
                  <a:lnTo>
                    <a:pt x="6096000" y="0"/>
                  </a:lnTo>
                  <a:lnTo>
                    <a:pt x="0" y="0"/>
                  </a:lnTo>
                  <a:lnTo>
                    <a:pt x="0" y="6552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67840" y="3730752"/>
              <a:ext cx="4389120" cy="8915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84604" y="3816096"/>
              <a:ext cx="4274820" cy="5821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28800" y="3773169"/>
              <a:ext cx="4267200" cy="767715"/>
            </a:xfrm>
            <a:custGeom>
              <a:avLst/>
              <a:gdLst/>
              <a:ahLst/>
              <a:cxnLst/>
              <a:rect l="l" t="t" r="r" b="b"/>
              <a:pathLst>
                <a:path w="4267200" h="767714">
                  <a:moveTo>
                    <a:pt x="4139311" y="0"/>
                  </a:moveTo>
                  <a:lnTo>
                    <a:pt x="127888" y="0"/>
                  </a:lnTo>
                  <a:lnTo>
                    <a:pt x="78116" y="10052"/>
                  </a:lnTo>
                  <a:lnTo>
                    <a:pt x="37464" y="37464"/>
                  </a:lnTo>
                  <a:lnTo>
                    <a:pt x="10052" y="78116"/>
                  </a:lnTo>
                  <a:lnTo>
                    <a:pt x="0" y="127888"/>
                  </a:lnTo>
                  <a:lnTo>
                    <a:pt x="0" y="639571"/>
                  </a:lnTo>
                  <a:lnTo>
                    <a:pt x="10052" y="689344"/>
                  </a:lnTo>
                  <a:lnTo>
                    <a:pt x="37464" y="729995"/>
                  </a:lnTo>
                  <a:lnTo>
                    <a:pt x="78116" y="757408"/>
                  </a:lnTo>
                  <a:lnTo>
                    <a:pt x="127888" y="767460"/>
                  </a:lnTo>
                  <a:lnTo>
                    <a:pt x="4139311" y="767460"/>
                  </a:lnTo>
                  <a:lnTo>
                    <a:pt x="4189083" y="757408"/>
                  </a:lnTo>
                  <a:lnTo>
                    <a:pt x="4229735" y="729995"/>
                  </a:lnTo>
                  <a:lnTo>
                    <a:pt x="4257147" y="689344"/>
                  </a:lnTo>
                  <a:lnTo>
                    <a:pt x="4267200" y="639571"/>
                  </a:lnTo>
                  <a:lnTo>
                    <a:pt x="4267200" y="127888"/>
                  </a:lnTo>
                  <a:lnTo>
                    <a:pt x="4257147" y="78116"/>
                  </a:lnTo>
                  <a:lnTo>
                    <a:pt x="4229735" y="37464"/>
                  </a:lnTo>
                  <a:lnTo>
                    <a:pt x="4189083" y="10052"/>
                  </a:lnTo>
                  <a:lnTo>
                    <a:pt x="41393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28800" y="3773169"/>
              <a:ext cx="4267200" cy="767715"/>
            </a:xfrm>
            <a:custGeom>
              <a:avLst/>
              <a:gdLst/>
              <a:ahLst/>
              <a:cxnLst/>
              <a:rect l="l" t="t" r="r" b="b"/>
              <a:pathLst>
                <a:path w="4267200" h="767714">
                  <a:moveTo>
                    <a:pt x="0" y="127888"/>
                  </a:moveTo>
                  <a:lnTo>
                    <a:pt x="10052" y="78116"/>
                  </a:lnTo>
                  <a:lnTo>
                    <a:pt x="37464" y="37464"/>
                  </a:lnTo>
                  <a:lnTo>
                    <a:pt x="78116" y="10052"/>
                  </a:lnTo>
                  <a:lnTo>
                    <a:pt x="127888" y="0"/>
                  </a:lnTo>
                  <a:lnTo>
                    <a:pt x="4139311" y="0"/>
                  </a:lnTo>
                  <a:lnTo>
                    <a:pt x="4189083" y="10052"/>
                  </a:lnTo>
                  <a:lnTo>
                    <a:pt x="4229735" y="37464"/>
                  </a:lnTo>
                  <a:lnTo>
                    <a:pt x="4257147" y="78116"/>
                  </a:lnTo>
                  <a:lnTo>
                    <a:pt x="4267200" y="127888"/>
                  </a:lnTo>
                  <a:lnTo>
                    <a:pt x="4267200" y="639571"/>
                  </a:lnTo>
                  <a:lnTo>
                    <a:pt x="4257147" y="689344"/>
                  </a:lnTo>
                  <a:lnTo>
                    <a:pt x="4229735" y="729995"/>
                  </a:lnTo>
                  <a:lnTo>
                    <a:pt x="4189083" y="757408"/>
                  </a:lnTo>
                  <a:lnTo>
                    <a:pt x="4139311" y="767460"/>
                  </a:lnTo>
                  <a:lnTo>
                    <a:pt x="127888" y="767460"/>
                  </a:lnTo>
                  <a:lnTo>
                    <a:pt x="78116" y="757408"/>
                  </a:lnTo>
                  <a:lnTo>
                    <a:pt x="37464" y="729995"/>
                  </a:lnTo>
                  <a:lnTo>
                    <a:pt x="10052" y="689344"/>
                  </a:lnTo>
                  <a:lnTo>
                    <a:pt x="0" y="639571"/>
                  </a:lnTo>
                  <a:lnTo>
                    <a:pt x="0" y="12788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24000" y="5336235"/>
              <a:ext cx="6096000" cy="655320"/>
            </a:xfrm>
            <a:custGeom>
              <a:avLst/>
              <a:gdLst/>
              <a:ahLst/>
              <a:cxnLst/>
              <a:rect l="l" t="t" r="r" b="b"/>
              <a:pathLst>
                <a:path w="6096000" h="655320">
                  <a:moveTo>
                    <a:pt x="6096000" y="0"/>
                  </a:moveTo>
                  <a:lnTo>
                    <a:pt x="0" y="0"/>
                  </a:lnTo>
                  <a:lnTo>
                    <a:pt x="0" y="655205"/>
                  </a:lnTo>
                  <a:lnTo>
                    <a:pt x="6096000" y="655205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CACAC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24000" y="5336235"/>
              <a:ext cx="6096000" cy="655320"/>
            </a:xfrm>
            <a:custGeom>
              <a:avLst/>
              <a:gdLst/>
              <a:ahLst/>
              <a:cxnLst/>
              <a:rect l="l" t="t" r="r" b="b"/>
              <a:pathLst>
                <a:path w="6096000" h="655320">
                  <a:moveTo>
                    <a:pt x="0" y="655205"/>
                  </a:moveTo>
                  <a:lnTo>
                    <a:pt x="6096000" y="655205"/>
                  </a:lnTo>
                  <a:lnTo>
                    <a:pt x="6096000" y="0"/>
                  </a:lnTo>
                  <a:lnTo>
                    <a:pt x="0" y="0"/>
                  </a:lnTo>
                  <a:lnTo>
                    <a:pt x="0" y="6552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67840" y="4910327"/>
              <a:ext cx="4389120" cy="8915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84604" y="4995672"/>
              <a:ext cx="2781299" cy="5821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28800" y="4952492"/>
              <a:ext cx="4267200" cy="767715"/>
            </a:xfrm>
            <a:custGeom>
              <a:avLst/>
              <a:gdLst/>
              <a:ahLst/>
              <a:cxnLst/>
              <a:rect l="l" t="t" r="r" b="b"/>
              <a:pathLst>
                <a:path w="4267200" h="767714">
                  <a:moveTo>
                    <a:pt x="4139311" y="0"/>
                  </a:moveTo>
                  <a:lnTo>
                    <a:pt x="127888" y="0"/>
                  </a:lnTo>
                  <a:lnTo>
                    <a:pt x="78116" y="10052"/>
                  </a:lnTo>
                  <a:lnTo>
                    <a:pt x="37464" y="37464"/>
                  </a:lnTo>
                  <a:lnTo>
                    <a:pt x="10052" y="78116"/>
                  </a:lnTo>
                  <a:lnTo>
                    <a:pt x="0" y="127888"/>
                  </a:lnTo>
                  <a:lnTo>
                    <a:pt x="0" y="639584"/>
                  </a:lnTo>
                  <a:lnTo>
                    <a:pt x="10052" y="689378"/>
                  </a:lnTo>
                  <a:lnTo>
                    <a:pt x="37465" y="730042"/>
                  </a:lnTo>
                  <a:lnTo>
                    <a:pt x="78116" y="757458"/>
                  </a:lnTo>
                  <a:lnTo>
                    <a:pt x="127888" y="767511"/>
                  </a:lnTo>
                  <a:lnTo>
                    <a:pt x="4139311" y="767511"/>
                  </a:lnTo>
                  <a:lnTo>
                    <a:pt x="4189083" y="757458"/>
                  </a:lnTo>
                  <a:lnTo>
                    <a:pt x="4229735" y="730042"/>
                  </a:lnTo>
                  <a:lnTo>
                    <a:pt x="4257147" y="689378"/>
                  </a:lnTo>
                  <a:lnTo>
                    <a:pt x="4267200" y="639584"/>
                  </a:lnTo>
                  <a:lnTo>
                    <a:pt x="4267200" y="127888"/>
                  </a:lnTo>
                  <a:lnTo>
                    <a:pt x="4257147" y="78116"/>
                  </a:lnTo>
                  <a:lnTo>
                    <a:pt x="4229735" y="37464"/>
                  </a:lnTo>
                  <a:lnTo>
                    <a:pt x="4189083" y="10052"/>
                  </a:lnTo>
                  <a:lnTo>
                    <a:pt x="41393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28800" y="4952492"/>
              <a:ext cx="4267200" cy="767715"/>
            </a:xfrm>
            <a:custGeom>
              <a:avLst/>
              <a:gdLst/>
              <a:ahLst/>
              <a:cxnLst/>
              <a:rect l="l" t="t" r="r" b="b"/>
              <a:pathLst>
                <a:path w="4267200" h="767714">
                  <a:moveTo>
                    <a:pt x="0" y="127888"/>
                  </a:moveTo>
                  <a:lnTo>
                    <a:pt x="10052" y="78116"/>
                  </a:lnTo>
                  <a:lnTo>
                    <a:pt x="37464" y="37464"/>
                  </a:lnTo>
                  <a:lnTo>
                    <a:pt x="78116" y="10052"/>
                  </a:lnTo>
                  <a:lnTo>
                    <a:pt x="127888" y="0"/>
                  </a:lnTo>
                  <a:lnTo>
                    <a:pt x="4139311" y="0"/>
                  </a:lnTo>
                  <a:lnTo>
                    <a:pt x="4189083" y="10052"/>
                  </a:lnTo>
                  <a:lnTo>
                    <a:pt x="4229735" y="37464"/>
                  </a:lnTo>
                  <a:lnTo>
                    <a:pt x="4257147" y="78116"/>
                  </a:lnTo>
                  <a:lnTo>
                    <a:pt x="4267200" y="127888"/>
                  </a:lnTo>
                  <a:lnTo>
                    <a:pt x="4267200" y="639584"/>
                  </a:lnTo>
                  <a:lnTo>
                    <a:pt x="4257147" y="689378"/>
                  </a:lnTo>
                  <a:lnTo>
                    <a:pt x="4229735" y="730042"/>
                  </a:lnTo>
                  <a:lnTo>
                    <a:pt x="4189083" y="757458"/>
                  </a:lnTo>
                  <a:lnTo>
                    <a:pt x="4139311" y="767511"/>
                  </a:lnTo>
                  <a:lnTo>
                    <a:pt x="127888" y="767511"/>
                  </a:lnTo>
                  <a:lnTo>
                    <a:pt x="78116" y="757458"/>
                  </a:lnTo>
                  <a:lnTo>
                    <a:pt x="37464" y="730042"/>
                  </a:lnTo>
                  <a:lnTo>
                    <a:pt x="10052" y="689378"/>
                  </a:lnTo>
                  <a:lnTo>
                    <a:pt x="0" y="639584"/>
                  </a:lnTo>
                  <a:lnTo>
                    <a:pt x="0" y="12788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298194" y="1074166"/>
            <a:ext cx="5516245" cy="4434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eXGyrePagella"/>
                <a:cs typeface="TeXGyrePagella"/>
              </a:rPr>
              <a:t>The Three most Common</a:t>
            </a:r>
            <a:r>
              <a:rPr sz="2800" spc="-55" dirty="0">
                <a:latin typeface="TeXGyrePagella"/>
                <a:cs typeface="TeXGyrePagella"/>
              </a:rPr>
              <a:t> </a:t>
            </a:r>
            <a:r>
              <a:rPr sz="2800" spc="-5" dirty="0">
                <a:latin typeface="TeXGyrePagella"/>
                <a:cs typeface="TeXGyrePagella"/>
              </a:rPr>
              <a:t>Methods  used</a:t>
            </a:r>
            <a:r>
              <a:rPr sz="2800" spc="-20" dirty="0">
                <a:latin typeface="TeXGyrePagella"/>
                <a:cs typeface="TeXGyrePagella"/>
              </a:rPr>
              <a:t> </a:t>
            </a:r>
            <a:r>
              <a:rPr sz="2800" spc="-5" dirty="0">
                <a:latin typeface="TeXGyrePagella"/>
                <a:cs typeface="TeXGyrePagella"/>
              </a:rPr>
              <a:t>are:</a:t>
            </a:r>
            <a:endParaRPr sz="2800">
              <a:latin typeface="TeXGyrePagella"/>
              <a:cs typeface="TeXGyrePagell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50">
              <a:latin typeface="TeXGyrePagella"/>
              <a:cs typeface="TeXGyrePagella"/>
            </a:endParaRPr>
          </a:p>
          <a:p>
            <a:pPr marL="1058545" indent="-330200">
              <a:lnSpc>
                <a:spcPct val="100000"/>
              </a:lnSpc>
              <a:buAutoNum type="arabicPeriod"/>
              <a:tabLst>
                <a:tab pos="1059180" algn="l"/>
              </a:tabLst>
            </a:pPr>
            <a:r>
              <a:rPr sz="2600" b="1" dirty="0">
                <a:latin typeface="Palladio Uralic"/>
                <a:cs typeface="Palladio Uralic"/>
              </a:rPr>
              <a:t>Testing</a:t>
            </a:r>
            <a:endParaRPr sz="26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buFont typeface="Palladio Uralic"/>
              <a:buAutoNum type="arabicPeriod"/>
            </a:pPr>
            <a:endParaRPr sz="3100">
              <a:latin typeface="Palladio Uralic"/>
              <a:cs typeface="Palladio Uralic"/>
            </a:endParaRPr>
          </a:p>
          <a:p>
            <a:pPr marL="1058545" indent="-330200">
              <a:lnSpc>
                <a:spcPct val="100000"/>
              </a:lnSpc>
              <a:spcBef>
                <a:spcPts val="2500"/>
              </a:spcBef>
              <a:buAutoNum type="arabicPeriod"/>
              <a:tabLst>
                <a:tab pos="1059180" algn="l"/>
              </a:tabLst>
            </a:pPr>
            <a:r>
              <a:rPr sz="2600" b="1" dirty="0">
                <a:latin typeface="Palladio Uralic"/>
                <a:cs typeface="Palladio Uralic"/>
              </a:rPr>
              <a:t>Gathering</a:t>
            </a:r>
            <a:r>
              <a:rPr sz="2600" b="1" spc="-40" dirty="0">
                <a:latin typeface="Palladio Uralic"/>
                <a:cs typeface="Palladio Uralic"/>
              </a:rPr>
              <a:t> </a:t>
            </a:r>
            <a:r>
              <a:rPr sz="2600" b="1" spc="-5" dirty="0">
                <a:latin typeface="Palladio Uralic"/>
                <a:cs typeface="Palladio Uralic"/>
              </a:rPr>
              <a:t>Information</a:t>
            </a:r>
            <a:endParaRPr sz="2600"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buFont typeface="Palladio Uralic"/>
              <a:buAutoNum type="arabicPeriod"/>
            </a:pPr>
            <a:endParaRPr sz="3100">
              <a:latin typeface="Palladio Uralic"/>
              <a:cs typeface="Palladio Uralic"/>
            </a:endParaRPr>
          </a:p>
          <a:p>
            <a:pPr marL="1058545" indent="-330200">
              <a:lnSpc>
                <a:spcPct val="100000"/>
              </a:lnSpc>
              <a:spcBef>
                <a:spcPts val="2495"/>
              </a:spcBef>
              <a:buAutoNum type="arabicPeriod"/>
              <a:tabLst>
                <a:tab pos="1059180" algn="l"/>
              </a:tabLst>
            </a:pPr>
            <a:r>
              <a:rPr sz="2600" b="1" spc="-5" dirty="0">
                <a:latin typeface="Palladio Uralic"/>
                <a:cs typeface="Palladio Uralic"/>
              </a:rPr>
              <a:t>Interviewing</a:t>
            </a:r>
            <a:endParaRPr sz="2600">
              <a:latin typeface="Palladio Uralic"/>
              <a:cs typeface="Palladio Ural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609600"/>
            <a:ext cx="0" cy="6248400"/>
          </a:xfrm>
          <a:custGeom>
            <a:avLst/>
            <a:gdLst/>
            <a:ahLst/>
            <a:cxnLst/>
            <a:rect l="l" t="t" r="r" b="b"/>
            <a:pathLst>
              <a:path h="6248400">
                <a:moveTo>
                  <a:pt x="0" y="0"/>
                </a:moveTo>
                <a:lnTo>
                  <a:pt x="0" y="6248399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9156700" cy="6883400"/>
            <a:chOff x="-6350" y="0"/>
            <a:chExt cx="9156700" cy="6883400"/>
          </a:xfrm>
        </p:grpSpPr>
        <p:sp>
          <p:nvSpPr>
            <p:cNvPr id="4" name="object 4"/>
            <p:cNvSpPr/>
            <p:nvPr/>
          </p:nvSpPr>
          <p:spPr>
            <a:xfrm>
              <a:off x="395287" y="609600"/>
              <a:ext cx="0" cy="6248400"/>
            </a:xfrm>
            <a:custGeom>
              <a:avLst/>
              <a:gdLst/>
              <a:ahLst/>
              <a:cxnLst/>
              <a:rect l="l" t="t" r="r" b="b"/>
              <a:pathLst>
                <a:path h="6248400">
                  <a:moveTo>
                    <a:pt x="0" y="0"/>
                  </a:moveTo>
                  <a:lnTo>
                    <a:pt x="0" y="6248399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609600"/>
              <a:ext cx="38100" cy="6248400"/>
            </a:xfrm>
            <a:custGeom>
              <a:avLst/>
              <a:gdLst/>
              <a:ahLst/>
              <a:cxnLst/>
              <a:rect l="l" t="t" r="r" b="b"/>
              <a:pathLst>
                <a:path w="38100" h="6248400">
                  <a:moveTo>
                    <a:pt x="0" y="6248398"/>
                  </a:moveTo>
                  <a:lnTo>
                    <a:pt x="38100" y="6248398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6248398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999">
                <a:alpha val="9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0" y="609600"/>
                  </a:moveTo>
                  <a:lnTo>
                    <a:pt x="9144000" y="609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27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84045" y="66548"/>
            <a:ext cx="5375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SELECTION </a:t>
            </a:r>
            <a:r>
              <a:rPr spc="-10" dirty="0"/>
              <a:t>METHODS </a:t>
            </a:r>
            <a:r>
              <a:rPr spc="-5" dirty="0"/>
              <a:t>Cont . .</a:t>
            </a:r>
            <a:r>
              <a:rPr spc="20" dirty="0"/>
              <a:t> </a:t>
            </a:r>
            <a:r>
              <a:rPr spc="-5" dirty="0"/>
              <a:t>.</a:t>
            </a:r>
          </a:p>
        </p:txBody>
      </p:sp>
      <p:sp>
        <p:nvSpPr>
          <p:cNvPr id="9" name="object 9"/>
          <p:cNvSpPr/>
          <p:nvPr/>
        </p:nvSpPr>
        <p:spPr>
          <a:xfrm>
            <a:off x="1752600" y="685800"/>
            <a:ext cx="2514600" cy="609600"/>
          </a:xfrm>
          <a:custGeom>
            <a:avLst/>
            <a:gdLst/>
            <a:ahLst/>
            <a:cxnLst/>
            <a:rect l="l" t="t" r="r" b="b"/>
            <a:pathLst>
              <a:path w="2514600" h="609600">
                <a:moveTo>
                  <a:pt x="2413000" y="0"/>
                </a:moveTo>
                <a:lnTo>
                  <a:pt x="101600" y="0"/>
                </a:lnTo>
                <a:lnTo>
                  <a:pt x="62043" y="7981"/>
                </a:lnTo>
                <a:lnTo>
                  <a:pt x="29749" y="29749"/>
                </a:lnTo>
                <a:lnTo>
                  <a:pt x="7981" y="62043"/>
                </a:lnTo>
                <a:lnTo>
                  <a:pt x="0" y="101600"/>
                </a:lnTo>
                <a:lnTo>
                  <a:pt x="0" y="508000"/>
                </a:lnTo>
                <a:lnTo>
                  <a:pt x="7981" y="547556"/>
                </a:lnTo>
                <a:lnTo>
                  <a:pt x="29749" y="579850"/>
                </a:lnTo>
                <a:lnTo>
                  <a:pt x="62043" y="601618"/>
                </a:lnTo>
                <a:lnTo>
                  <a:pt x="101600" y="609600"/>
                </a:lnTo>
                <a:lnTo>
                  <a:pt x="2413000" y="609600"/>
                </a:lnTo>
                <a:lnTo>
                  <a:pt x="2452556" y="601618"/>
                </a:lnTo>
                <a:lnTo>
                  <a:pt x="2484850" y="579850"/>
                </a:lnTo>
                <a:lnTo>
                  <a:pt x="2506618" y="547556"/>
                </a:lnTo>
                <a:lnTo>
                  <a:pt x="2514600" y="508000"/>
                </a:lnTo>
                <a:lnTo>
                  <a:pt x="2514600" y="101600"/>
                </a:lnTo>
                <a:lnTo>
                  <a:pt x="2506618" y="62043"/>
                </a:lnTo>
                <a:lnTo>
                  <a:pt x="2484850" y="29749"/>
                </a:lnTo>
                <a:lnTo>
                  <a:pt x="2452556" y="7981"/>
                </a:lnTo>
                <a:lnTo>
                  <a:pt x="2413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130300" y="715549"/>
          <a:ext cx="3733800" cy="2027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1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C050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9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504D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C0504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3225">
                        <a:lnSpc>
                          <a:spcPts val="1455"/>
                        </a:lnSpc>
                      </a:pPr>
                      <a:r>
                        <a:rPr sz="2400" b="1" dirty="0">
                          <a:latin typeface="Palladio Uralic"/>
                          <a:cs typeface="Palladio Uralic"/>
                        </a:rPr>
                        <a:t>1.</a:t>
                      </a:r>
                      <a:r>
                        <a:rPr sz="2400" b="1" spc="-30" dirty="0"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sz="2400" b="1" spc="-5" dirty="0">
                          <a:latin typeface="Palladio Uralic"/>
                          <a:cs typeface="Palladio Uralic"/>
                        </a:rPr>
                        <a:t>TESTING</a:t>
                      </a:r>
                      <a:endParaRPr sz="2400">
                        <a:latin typeface="Palladio Uralic"/>
                        <a:cs typeface="Palladio Uralic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C0504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C0504D"/>
                      </a:solidFill>
                      <a:prstDash val="solid"/>
                    </a:lnR>
                    <a:lnT w="28575">
                      <a:solidFill>
                        <a:srgbClr val="C0504D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7549">
                <a:tc gridSpan="3">
                  <a:txBody>
                    <a:bodyPr/>
                    <a:lstStyle/>
                    <a:p>
                      <a:pPr marL="123825" marR="11938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dirty="0">
                          <a:latin typeface="TeXGyrePagella"/>
                          <a:cs typeface="TeXGyrePagella"/>
                        </a:rPr>
                        <a:t>Tests </a:t>
                      </a:r>
                      <a:r>
                        <a:rPr sz="1800" spc="-5" dirty="0">
                          <a:latin typeface="TeXGyrePagella"/>
                          <a:cs typeface="TeXGyrePagella"/>
                        </a:rPr>
                        <a:t>measure knowledge, </a:t>
                      </a:r>
                      <a:r>
                        <a:rPr sz="1800" dirty="0">
                          <a:latin typeface="TeXGyrePagella"/>
                          <a:cs typeface="TeXGyrePagella"/>
                        </a:rPr>
                        <a:t>skill,  </a:t>
                      </a:r>
                      <a:r>
                        <a:rPr sz="1800" spc="-5" dirty="0">
                          <a:latin typeface="TeXGyrePagella"/>
                          <a:cs typeface="TeXGyrePagella"/>
                        </a:rPr>
                        <a:t>and </a:t>
                      </a:r>
                      <a:r>
                        <a:rPr sz="1800" dirty="0">
                          <a:latin typeface="TeXGyrePagella"/>
                          <a:cs typeface="TeXGyrePagella"/>
                        </a:rPr>
                        <a:t>ability, </a:t>
                      </a:r>
                      <a:r>
                        <a:rPr sz="1800" spc="-5" dirty="0">
                          <a:latin typeface="TeXGyrePagella"/>
                          <a:cs typeface="TeXGyrePagella"/>
                        </a:rPr>
                        <a:t>as </a:t>
                      </a:r>
                      <a:r>
                        <a:rPr sz="1800" dirty="0">
                          <a:latin typeface="TeXGyrePagella"/>
                          <a:cs typeface="TeXGyrePagella"/>
                        </a:rPr>
                        <a:t>well </a:t>
                      </a:r>
                      <a:r>
                        <a:rPr sz="1800" spc="-5" dirty="0">
                          <a:latin typeface="TeXGyrePagella"/>
                          <a:cs typeface="TeXGyrePagella"/>
                        </a:rPr>
                        <a:t>as </a:t>
                      </a:r>
                      <a:r>
                        <a:rPr sz="1800" dirty="0">
                          <a:latin typeface="TeXGyrePagella"/>
                          <a:cs typeface="TeXGyrePagella"/>
                        </a:rPr>
                        <a:t>other  characteristics, </a:t>
                      </a:r>
                      <a:r>
                        <a:rPr sz="1800" spc="-5" dirty="0">
                          <a:latin typeface="TeXGyrePagella"/>
                          <a:cs typeface="TeXGyrePagella"/>
                        </a:rPr>
                        <a:t>such as</a:t>
                      </a:r>
                      <a:r>
                        <a:rPr sz="1800" spc="-85" dirty="0">
                          <a:latin typeface="TeXGyrePagella"/>
                          <a:cs typeface="TeXGyrePagella"/>
                        </a:rPr>
                        <a:t> </a:t>
                      </a:r>
                      <a:r>
                        <a:rPr sz="1800" spc="-5" dirty="0">
                          <a:latin typeface="TeXGyrePagella"/>
                          <a:cs typeface="TeXGyrePagella"/>
                        </a:rPr>
                        <a:t>personality  traits.</a:t>
                      </a:r>
                      <a:endParaRPr sz="1800">
                        <a:latin typeface="TeXGyrePagella"/>
                        <a:cs typeface="TeXGyrePagella"/>
                      </a:endParaRPr>
                    </a:p>
                  </a:txBody>
                  <a:tcPr marL="0" marR="0" marT="161925" marB="0">
                    <a:lnL w="28575">
                      <a:solidFill>
                        <a:srgbClr val="C0504D"/>
                      </a:solidFill>
                      <a:prstDash val="solid"/>
                    </a:lnL>
                    <a:lnR w="28575">
                      <a:solidFill>
                        <a:srgbClr val="C0504D"/>
                      </a:solidFill>
                      <a:prstDash val="solid"/>
                    </a:lnR>
                    <a:lnB w="28575">
                      <a:solidFill>
                        <a:srgbClr val="C0504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520700" y="3165475"/>
            <a:ext cx="8331200" cy="1038225"/>
            <a:chOff x="520700" y="3165475"/>
            <a:chExt cx="8331200" cy="1038225"/>
          </a:xfrm>
        </p:grpSpPr>
        <p:sp>
          <p:nvSpPr>
            <p:cNvPr id="12" name="object 12"/>
            <p:cNvSpPr/>
            <p:nvPr/>
          </p:nvSpPr>
          <p:spPr>
            <a:xfrm>
              <a:off x="8729471" y="3178175"/>
              <a:ext cx="109855" cy="1012825"/>
            </a:xfrm>
            <a:custGeom>
              <a:avLst/>
              <a:gdLst/>
              <a:ahLst/>
              <a:cxnLst/>
              <a:rect l="l" t="t" r="r" b="b"/>
              <a:pathLst>
                <a:path w="109854" h="1012825">
                  <a:moveTo>
                    <a:pt x="109727" y="0"/>
                  </a:moveTo>
                  <a:lnTo>
                    <a:pt x="0" y="109727"/>
                  </a:lnTo>
                  <a:lnTo>
                    <a:pt x="0" y="1012825"/>
                  </a:lnTo>
                  <a:lnTo>
                    <a:pt x="109727" y="903097"/>
                  </a:lnTo>
                  <a:lnTo>
                    <a:pt x="109727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400" y="3178175"/>
              <a:ext cx="8305800" cy="109855"/>
            </a:xfrm>
            <a:custGeom>
              <a:avLst/>
              <a:gdLst/>
              <a:ahLst/>
              <a:cxnLst/>
              <a:rect l="l" t="t" r="r" b="b"/>
              <a:pathLst>
                <a:path w="8305800" h="109854">
                  <a:moveTo>
                    <a:pt x="8305800" y="0"/>
                  </a:moveTo>
                  <a:lnTo>
                    <a:pt x="109766" y="0"/>
                  </a:lnTo>
                  <a:lnTo>
                    <a:pt x="0" y="109727"/>
                  </a:lnTo>
                  <a:lnTo>
                    <a:pt x="8196072" y="109727"/>
                  </a:lnTo>
                  <a:lnTo>
                    <a:pt x="830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3400" y="3178175"/>
              <a:ext cx="8305800" cy="1012825"/>
            </a:xfrm>
            <a:custGeom>
              <a:avLst/>
              <a:gdLst/>
              <a:ahLst/>
              <a:cxnLst/>
              <a:rect l="l" t="t" r="r" b="b"/>
              <a:pathLst>
                <a:path w="8305800" h="1012825">
                  <a:moveTo>
                    <a:pt x="0" y="109727"/>
                  </a:moveTo>
                  <a:lnTo>
                    <a:pt x="109766" y="0"/>
                  </a:lnTo>
                  <a:lnTo>
                    <a:pt x="8305800" y="0"/>
                  </a:lnTo>
                  <a:lnTo>
                    <a:pt x="8305800" y="903097"/>
                  </a:lnTo>
                  <a:lnTo>
                    <a:pt x="8196072" y="1012825"/>
                  </a:lnTo>
                  <a:lnTo>
                    <a:pt x="0" y="1012825"/>
                  </a:lnTo>
                  <a:lnTo>
                    <a:pt x="0" y="109727"/>
                  </a:lnTo>
                  <a:close/>
                </a:path>
                <a:path w="8305800" h="1012825">
                  <a:moveTo>
                    <a:pt x="0" y="109727"/>
                  </a:moveTo>
                  <a:lnTo>
                    <a:pt x="8196072" y="109727"/>
                  </a:lnTo>
                  <a:lnTo>
                    <a:pt x="8305800" y="0"/>
                  </a:lnTo>
                </a:path>
                <a:path w="8305800" h="1012825">
                  <a:moveTo>
                    <a:pt x="8196072" y="109727"/>
                  </a:moveTo>
                  <a:lnTo>
                    <a:pt x="8196072" y="101282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194050" y="3491229"/>
            <a:ext cx="2874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Palladio Uralic"/>
                <a:cs typeface="Palladio Uralic"/>
              </a:rPr>
              <a:t>TESTING</a:t>
            </a:r>
            <a:r>
              <a:rPr sz="2800" b="1" spc="-40" dirty="0">
                <a:latin typeface="Palladio Uralic"/>
                <a:cs typeface="Palladio Uralic"/>
              </a:rPr>
              <a:t> </a:t>
            </a:r>
            <a:r>
              <a:rPr sz="2800" b="1" spc="-10" dirty="0">
                <a:latin typeface="Palladio Uralic"/>
                <a:cs typeface="Palladio Uralic"/>
              </a:rPr>
              <a:t>TYPES</a:t>
            </a:r>
            <a:endParaRPr sz="2800">
              <a:latin typeface="Palladio Uralic"/>
              <a:cs typeface="Palladio Uralic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01700" y="977900"/>
            <a:ext cx="7569200" cy="4140200"/>
            <a:chOff x="901700" y="977900"/>
            <a:chExt cx="7569200" cy="4140200"/>
          </a:xfrm>
        </p:grpSpPr>
        <p:sp>
          <p:nvSpPr>
            <p:cNvPr id="17" name="object 17"/>
            <p:cNvSpPr/>
            <p:nvPr/>
          </p:nvSpPr>
          <p:spPr>
            <a:xfrm>
              <a:off x="914400" y="4419600"/>
              <a:ext cx="304800" cy="685800"/>
            </a:xfrm>
            <a:custGeom>
              <a:avLst/>
              <a:gdLst/>
              <a:ahLst/>
              <a:cxnLst/>
              <a:rect l="l" t="t" r="r" b="b"/>
              <a:pathLst>
                <a:path w="304800" h="685800">
                  <a:moveTo>
                    <a:pt x="76200" y="0"/>
                  </a:moveTo>
                  <a:lnTo>
                    <a:pt x="76200" y="533400"/>
                  </a:lnTo>
                  <a:lnTo>
                    <a:pt x="0" y="533400"/>
                  </a:lnTo>
                  <a:lnTo>
                    <a:pt x="152400" y="685800"/>
                  </a:lnTo>
                  <a:lnTo>
                    <a:pt x="304800" y="533400"/>
                  </a:lnTo>
                  <a:lnTo>
                    <a:pt x="228600" y="533400"/>
                  </a:lnTo>
                  <a:lnTo>
                    <a:pt x="228600" y="0"/>
                  </a:lnTo>
                  <a:lnTo>
                    <a:pt x="7620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38400" y="4419600"/>
              <a:ext cx="304800" cy="685800"/>
            </a:xfrm>
            <a:custGeom>
              <a:avLst/>
              <a:gdLst/>
              <a:ahLst/>
              <a:cxnLst/>
              <a:rect l="l" t="t" r="r" b="b"/>
              <a:pathLst>
                <a:path w="304800" h="685800">
                  <a:moveTo>
                    <a:pt x="76200" y="0"/>
                  </a:moveTo>
                  <a:lnTo>
                    <a:pt x="76200" y="533400"/>
                  </a:lnTo>
                  <a:lnTo>
                    <a:pt x="0" y="533400"/>
                  </a:lnTo>
                  <a:lnTo>
                    <a:pt x="152400" y="685800"/>
                  </a:lnTo>
                  <a:lnTo>
                    <a:pt x="304800" y="533400"/>
                  </a:lnTo>
                  <a:lnTo>
                    <a:pt x="228600" y="533400"/>
                  </a:lnTo>
                  <a:lnTo>
                    <a:pt x="228600" y="0"/>
                  </a:lnTo>
                  <a:lnTo>
                    <a:pt x="76200" y="0"/>
                  </a:lnTo>
                  <a:close/>
                </a:path>
              </a:pathLst>
            </a:custGeom>
            <a:ln w="254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86200" y="4419600"/>
              <a:ext cx="304800" cy="685800"/>
            </a:xfrm>
            <a:custGeom>
              <a:avLst/>
              <a:gdLst/>
              <a:ahLst/>
              <a:cxnLst/>
              <a:rect l="l" t="t" r="r" b="b"/>
              <a:pathLst>
                <a:path w="304800" h="685800">
                  <a:moveTo>
                    <a:pt x="76200" y="0"/>
                  </a:moveTo>
                  <a:lnTo>
                    <a:pt x="76200" y="533400"/>
                  </a:lnTo>
                  <a:lnTo>
                    <a:pt x="0" y="533400"/>
                  </a:lnTo>
                  <a:lnTo>
                    <a:pt x="152400" y="685800"/>
                  </a:lnTo>
                  <a:lnTo>
                    <a:pt x="304800" y="533400"/>
                  </a:lnTo>
                  <a:lnTo>
                    <a:pt x="228600" y="533400"/>
                  </a:lnTo>
                  <a:lnTo>
                    <a:pt x="228600" y="0"/>
                  </a:lnTo>
                  <a:lnTo>
                    <a:pt x="76200" y="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57800" y="4419600"/>
              <a:ext cx="304800" cy="685800"/>
            </a:xfrm>
            <a:custGeom>
              <a:avLst/>
              <a:gdLst/>
              <a:ahLst/>
              <a:cxnLst/>
              <a:rect l="l" t="t" r="r" b="b"/>
              <a:pathLst>
                <a:path w="304800" h="685800">
                  <a:moveTo>
                    <a:pt x="76200" y="0"/>
                  </a:moveTo>
                  <a:lnTo>
                    <a:pt x="76200" y="533400"/>
                  </a:lnTo>
                  <a:lnTo>
                    <a:pt x="0" y="533400"/>
                  </a:lnTo>
                  <a:lnTo>
                    <a:pt x="152400" y="685800"/>
                  </a:lnTo>
                  <a:lnTo>
                    <a:pt x="304800" y="533400"/>
                  </a:lnTo>
                  <a:lnTo>
                    <a:pt x="228600" y="533400"/>
                  </a:lnTo>
                  <a:lnTo>
                    <a:pt x="228600" y="0"/>
                  </a:lnTo>
                  <a:lnTo>
                    <a:pt x="76200" y="0"/>
                  </a:lnTo>
                  <a:close/>
                </a:path>
              </a:pathLst>
            </a:custGeom>
            <a:ln w="25400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05600" y="4419600"/>
              <a:ext cx="304800" cy="685800"/>
            </a:xfrm>
            <a:custGeom>
              <a:avLst/>
              <a:gdLst/>
              <a:ahLst/>
              <a:cxnLst/>
              <a:rect l="l" t="t" r="r" b="b"/>
              <a:pathLst>
                <a:path w="304800" h="685800">
                  <a:moveTo>
                    <a:pt x="76200" y="0"/>
                  </a:moveTo>
                  <a:lnTo>
                    <a:pt x="76200" y="533400"/>
                  </a:lnTo>
                  <a:lnTo>
                    <a:pt x="0" y="533400"/>
                  </a:lnTo>
                  <a:lnTo>
                    <a:pt x="152400" y="685800"/>
                  </a:lnTo>
                  <a:lnTo>
                    <a:pt x="304800" y="533400"/>
                  </a:lnTo>
                  <a:lnTo>
                    <a:pt x="228600" y="533400"/>
                  </a:lnTo>
                  <a:lnTo>
                    <a:pt x="228600" y="0"/>
                  </a:lnTo>
                  <a:lnTo>
                    <a:pt x="76200" y="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53400" y="4419600"/>
              <a:ext cx="304800" cy="685800"/>
            </a:xfrm>
            <a:custGeom>
              <a:avLst/>
              <a:gdLst/>
              <a:ahLst/>
              <a:cxnLst/>
              <a:rect l="l" t="t" r="r" b="b"/>
              <a:pathLst>
                <a:path w="304800" h="685800">
                  <a:moveTo>
                    <a:pt x="76200" y="0"/>
                  </a:moveTo>
                  <a:lnTo>
                    <a:pt x="76200" y="533400"/>
                  </a:lnTo>
                  <a:lnTo>
                    <a:pt x="0" y="533400"/>
                  </a:lnTo>
                  <a:lnTo>
                    <a:pt x="152400" y="685800"/>
                  </a:lnTo>
                  <a:lnTo>
                    <a:pt x="304800" y="533400"/>
                  </a:lnTo>
                  <a:lnTo>
                    <a:pt x="228600" y="533400"/>
                  </a:lnTo>
                  <a:lnTo>
                    <a:pt x="228600" y="0"/>
                  </a:lnTo>
                  <a:lnTo>
                    <a:pt x="76200" y="0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42076" y="1065276"/>
              <a:ext cx="1559052" cy="16794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54700" y="977899"/>
              <a:ext cx="1734820" cy="1854200"/>
            </a:xfrm>
            <a:custGeom>
              <a:avLst/>
              <a:gdLst/>
              <a:ahLst/>
              <a:cxnLst/>
              <a:rect l="l" t="t" r="r" b="b"/>
              <a:pathLst>
                <a:path w="1734820" h="1854200">
                  <a:moveTo>
                    <a:pt x="1663319" y="71120"/>
                  </a:moveTo>
                  <a:lnTo>
                    <a:pt x="1645539" y="71120"/>
                  </a:lnTo>
                  <a:lnTo>
                    <a:pt x="1645539" y="88900"/>
                  </a:lnTo>
                  <a:lnTo>
                    <a:pt x="1645539" y="1765300"/>
                  </a:lnTo>
                  <a:lnTo>
                    <a:pt x="88900" y="1765300"/>
                  </a:lnTo>
                  <a:lnTo>
                    <a:pt x="88900" y="88900"/>
                  </a:lnTo>
                  <a:lnTo>
                    <a:pt x="1645539" y="88900"/>
                  </a:lnTo>
                  <a:lnTo>
                    <a:pt x="1645539" y="71120"/>
                  </a:lnTo>
                  <a:lnTo>
                    <a:pt x="71120" y="71120"/>
                  </a:lnTo>
                  <a:lnTo>
                    <a:pt x="71120" y="88900"/>
                  </a:lnTo>
                  <a:lnTo>
                    <a:pt x="71120" y="1765300"/>
                  </a:lnTo>
                  <a:lnTo>
                    <a:pt x="71120" y="1783080"/>
                  </a:lnTo>
                  <a:lnTo>
                    <a:pt x="1663319" y="1783080"/>
                  </a:lnTo>
                  <a:lnTo>
                    <a:pt x="1663319" y="1765300"/>
                  </a:lnTo>
                  <a:lnTo>
                    <a:pt x="1663319" y="88900"/>
                  </a:lnTo>
                  <a:lnTo>
                    <a:pt x="1663319" y="71120"/>
                  </a:lnTo>
                  <a:close/>
                </a:path>
                <a:path w="1734820" h="1854200">
                  <a:moveTo>
                    <a:pt x="1734439" y="0"/>
                  </a:moveTo>
                  <a:lnTo>
                    <a:pt x="1681099" y="0"/>
                  </a:lnTo>
                  <a:lnTo>
                    <a:pt x="1681099" y="53340"/>
                  </a:lnTo>
                  <a:lnTo>
                    <a:pt x="1681099" y="1800860"/>
                  </a:lnTo>
                  <a:lnTo>
                    <a:pt x="53340" y="1800860"/>
                  </a:lnTo>
                  <a:lnTo>
                    <a:pt x="53340" y="53340"/>
                  </a:lnTo>
                  <a:lnTo>
                    <a:pt x="1681099" y="53340"/>
                  </a:lnTo>
                  <a:lnTo>
                    <a:pt x="1681099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1800860"/>
                  </a:lnTo>
                  <a:lnTo>
                    <a:pt x="0" y="1854200"/>
                  </a:lnTo>
                  <a:lnTo>
                    <a:pt x="1734439" y="1854200"/>
                  </a:lnTo>
                  <a:lnTo>
                    <a:pt x="1734439" y="1800860"/>
                  </a:lnTo>
                  <a:lnTo>
                    <a:pt x="1734439" y="53340"/>
                  </a:lnTo>
                  <a:lnTo>
                    <a:pt x="17344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57200" y="5486400"/>
            <a:ext cx="1371600" cy="762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marL="128270" marR="122555" indent="100330">
              <a:lnSpc>
                <a:spcPct val="100000"/>
              </a:lnSpc>
              <a:spcBef>
                <a:spcPts val="975"/>
              </a:spcBef>
            </a:pPr>
            <a:r>
              <a:rPr sz="1600" b="1" spc="-10" dirty="0">
                <a:latin typeface="Palladio Uralic"/>
                <a:cs typeface="Palladio Uralic"/>
              </a:rPr>
              <a:t>Cognitive  Ability</a:t>
            </a:r>
            <a:r>
              <a:rPr sz="1600" b="1" spc="-20" dirty="0">
                <a:latin typeface="Palladio Uralic"/>
                <a:cs typeface="Palladio Uralic"/>
              </a:rPr>
              <a:t> </a:t>
            </a:r>
            <a:r>
              <a:rPr sz="1600" b="1" spc="-5" dirty="0">
                <a:latin typeface="Palladio Uralic"/>
                <a:cs typeface="Palladio Uralic"/>
              </a:rPr>
              <a:t>Test</a:t>
            </a:r>
            <a:endParaRPr sz="1600">
              <a:latin typeface="Palladio Uralic"/>
              <a:cs typeface="Palladio Ural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00600" y="5486400"/>
            <a:ext cx="1371600" cy="762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462915" marR="219710" indent="-233679">
              <a:lnSpc>
                <a:spcPct val="100000"/>
              </a:lnSpc>
              <a:spcBef>
                <a:spcPts val="730"/>
              </a:spcBef>
            </a:pPr>
            <a:r>
              <a:rPr sz="1800" b="1" spc="-5" dirty="0">
                <a:latin typeface="Palladio Uralic"/>
                <a:cs typeface="Palladio Uralic"/>
              </a:rPr>
              <a:t>Integ</a:t>
            </a:r>
            <a:r>
              <a:rPr sz="1800" b="1" spc="-10" dirty="0">
                <a:latin typeface="Palladio Uralic"/>
                <a:cs typeface="Palladio Uralic"/>
              </a:rPr>
              <a:t>r</a:t>
            </a:r>
            <a:r>
              <a:rPr sz="1800" b="1" dirty="0">
                <a:latin typeface="Palladio Uralic"/>
                <a:cs typeface="Palladio Uralic"/>
              </a:rPr>
              <a:t>ity  Test</a:t>
            </a:r>
            <a:endParaRPr sz="1800">
              <a:latin typeface="Palladio Uralic"/>
              <a:cs typeface="Palladio Ural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05000" y="5486400"/>
            <a:ext cx="1371600" cy="762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462280" marR="86360" indent="-367665">
              <a:lnSpc>
                <a:spcPct val="100000"/>
              </a:lnSpc>
              <a:spcBef>
                <a:spcPts val="730"/>
              </a:spcBef>
            </a:pPr>
            <a:r>
              <a:rPr sz="1800" b="1" dirty="0">
                <a:latin typeface="Palladio Uralic"/>
                <a:cs typeface="Palladio Uralic"/>
              </a:rPr>
              <a:t>Personality  </a:t>
            </a:r>
            <a:r>
              <a:rPr sz="1800" b="1" spc="-5" dirty="0">
                <a:latin typeface="Palladio Uralic"/>
                <a:cs typeface="Palladio Uralic"/>
              </a:rPr>
              <a:t>Test</a:t>
            </a:r>
            <a:endParaRPr sz="1800">
              <a:latin typeface="Palladio Uralic"/>
              <a:cs typeface="Palladio Ural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48400" y="5486400"/>
            <a:ext cx="1371600" cy="762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2987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1810"/>
              </a:spcBef>
            </a:pPr>
            <a:r>
              <a:rPr sz="1800" b="1" dirty="0">
                <a:latin typeface="Palladio Uralic"/>
                <a:cs typeface="Palladio Uralic"/>
              </a:rPr>
              <a:t>Drug</a:t>
            </a:r>
            <a:r>
              <a:rPr sz="1800" b="1" spc="-40" dirty="0">
                <a:latin typeface="Palladio Uralic"/>
                <a:cs typeface="Palladio Uralic"/>
              </a:rPr>
              <a:t> </a:t>
            </a:r>
            <a:r>
              <a:rPr sz="1800" b="1" spc="-5" dirty="0">
                <a:latin typeface="Palladio Uralic"/>
                <a:cs typeface="Palladio Uralic"/>
              </a:rPr>
              <a:t>Test</a:t>
            </a:r>
            <a:endParaRPr sz="1800">
              <a:latin typeface="Palladio Uralic"/>
              <a:cs typeface="Palladio Ural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52800" y="5486400"/>
            <a:ext cx="1371600" cy="762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marL="128905" marR="121920" indent="168910">
              <a:lnSpc>
                <a:spcPct val="100000"/>
              </a:lnSpc>
              <a:spcBef>
                <a:spcPts val="975"/>
              </a:spcBef>
            </a:pPr>
            <a:r>
              <a:rPr sz="1600" b="1" spc="-10" dirty="0">
                <a:latin typeface="Palladio Uralic"/>
                <a:cs typeface="Palladio Uralic"/>
              </a:rPr>
              <a:t>Physical  Ability</a:t>
            </a:r>
            <a:r>
              <a:rPr sz="1600" b="1" spc="-20" dirty="0">
                <a:latin typeface="Palladio Uralic"/>
                <a:cs typeface="Palladio Uralic"/>
              </a:rPr>
              <a:t> </a:t>
            </a:r>
            <a:r>
              <a:rPr sz="1600" b="1" spc="-5" dirty="0">
                <a:latin typeface="Palladio Uralic"/>
                <a:cs typeface="Palladio Uralic"/>
              </a:rPr>
              <a:t>Test</a:t>
            </a:r>
            <a:endParaRPr sz="1600">
              <a:latin typeface="Palladio Uralic"/>
              <a:cs typeface="Palladio Ural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96200" y="5486400"/>
            <a:ext cx="1371600" cy="762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336550" marR="328295" indent="89535">
              <a:lnSpc>
                <a:spcPct val="100000"/>
              </a:lnSpc>
              <a:spcBef>
                <a:spcPts val="15"/>
              </a:spcBef>
            </a:pPr>
            <a:r>
              <a:rPr sz="1600" b="1" spc="-5" dirty="0">
                <a:latin typeface="Palladio Uralic"/>
                <a:cs typeface="Palladio Uralic"/>
              </a:rPr>
              <a:t>Work  Samp</a:t>
            </a:r>
            <a:r>
              <a:rPr sz="1600" b="1" spc="-15" dirty="0">
                <a:latin typeface="Palladio Uralic"/>
                <a:cs typeface="Palladio Uralic"/>
              </a:rPr>
              <a:t>l</a:t>
            </a:r>
            <a:r>
              <a:rPr sz="1600" b="1" spc="-5" dirty="0">
                <a:latin typeface="Palladio Uralic"/>
                <a:cs typeface="Palladio Uralic"/>
              </a:rPr>
              <a:t>e  T</a:t>
            </a:r>
            <a:r>
              <a:rPr sz="1600" b="1" dirty="0">
                <a:latin typeface="Palladio Uralic"/>
                <a:cs typeface="Palladio Uralic"/>
              </a:rPr>
              <a:t>e</a:t>
            </a:r>
            <a:r>
              <a:rPr sz="1600" b="1" spc="-5" dirty="0">
                <a:latin typeface="Palladio Uralic"/>
                <a:cs typeface="Palladio Uralic"/>
              </a:rPr>
              <a:t>st</a:t>
            </a:r>
            <a:r>
              <a:rPr sz="1600" b="1" spc="-15" dirty="0">
                <a:latin typeface="Palladio Uralic"/>
                <a:cs typeface="Palladio Uralic"/>
              </a:rPr>
              <a:t>i</a:t>
            </a:r>
            <a:r>
              <a:rPr sz="1600" b="1" spc="-5" dirty="0">
                <a:latin typeface="Palladio Uralic"/>
                <a:cs typeface="Palladio Uralic"/>
              </a:rPr>
              <a:t>ng</a:t>
            </a:r>
            <a:endParaRPr sz="1600">
              <a:latin typeface="Palladio Uralic"/>
              <a:cs typeface="Palladio Ural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8566" y="1272539"/>
            <a:ext cx="2895600" cy="2232660"/>
          </a:xfrm>
          <a:custGeom>
            <a:avLst/>
            <a:gdLst/>
            <a:ahLst/>
            <a:cxnLst/>
            <a:rect l="l" t="t" r="r" b="b"/>
            <a:pathLst>
              <a:path w="2895600" h="2232660">
                <a:moveTo>
                  <a:pt x="0" y="2232660"/>
                </a:moveTo>
                <a:lnTo>
                  <a:pt x="2895600" y="2232660"/>
                </a:lnTo>
                <a:lnTo>
                  <a:pt x="2895600" y="0"/>
                </a:lnTo>
                <a:lnTo>
                  <a:pt x="0" y="0"/>
                </a:lnTo>
                <a:lnTo>
                  <a:pt x="0" y="2232660"/>
                </a:lnTo>
                <a:close/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7599" y="1811273"/>
            <a:ext cx="285813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 marR="83185" indent="56959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eXGyrePagella"/>
                <a:cs typeface="TeXGyrePagella"/>
              </a:rPr>
              <a:t>It </a:t>
            </a:r>
            <a:r>
              <a:rPr sz="1800" spc="-5" dirty="0">
                <a:latin typeface="TeXGyrePagella"/>
                <a:cs typeface="TeXGyrePagella"/>
              </a:rPr>
              <a:t>measures the  learning, understanding,</a:t>
            </a:r>
            <a:r>
              <a:rPr sz="1800" spc="-65" dirty="0">
                <a:latin typeface="TeXGyrePagella"/>
                <a:cs typeface="TeXGyrePagella"/>
              </a:rPr>
              <a:t> </a:t>
            </a:r>
            <a:r>
              <a:rPr sz="1800" dirty="0">
                <a:latin typeface="TeXGyrePagella"/>
                <a:cs typeface="TeXGyrePagella"/>
              </a:rPr>
              <a:t>a</a:t>
            </a:r>
            <a:endParaRPr sz="1800">
              <a:latin typeface="TeXGyrePagella"/>
              <a:cs typeface="TeXGyrePagella"/>
            </a:endParaRPr>
          </a:p>
          <a:p>
            <a:pPr marL="101600" marR="95250" indent="-635" algn="ctr">
              <a:lnSpc>
                <a:spcPct val="100000"/>
              </a:lnSpc>
            </a:pPr>
            <a:r>
              <a:rPr sz="1800" spc="-5" dirty="0">
                <a:latin typeface="TeXGyrePagella"/>
                <a:cs typeface="TeXGyrePagella"/>
              </a:rPr>
              <a:t>nd </a:t>
            </a:r>
            <a:r>
              <a:rPr sz="1800" dirty="0">
                <a:latin typeface="TeXGyrePagella"/>
                <a:cs typeface="TeXGyrePagella"/>
              </a:rPr>
              <a:t>ability </a:t>
            </a:r>
            <a:r>
              <a:rPr sz="1800" spc="-5" dirty="0">
                <a:latin typeface="TeXGyrePagella"/>
                <a:cs typeface="TeXGyrePagella"/>
              </a:rPr>
              <a:t>to </a:t>
            </a:r>
            <a:r>
              <a:rPr sz="1800" dirty="0">
                <a:latin typeface="TeXGyrePagella"/>
                <a:cs typeface="TeXGyrePagella"/>
              </a:rPr>
              <a:t>solve  </a:t>
            </a:r>
            <a:r>
              <a:rPr sz="1800" spc="-5" dirty="0">
                <a:latin typeface="TeXGyrePagella"/>
                <a:cs typeface="TeXGyrePagella"/>
              </a:rPr>
              <a:t>problems. </a:t>
            </a:r>
            <a:r>
              <a:rPr sz="1800" dirty="0">
                <a:latin typeface="TeXGyrePagella"/>
                <a:cs typeface="TeXGyrePagella"/>
              </a:rPr>
              <a:t>e.g.</a:t>
            </a:r>
            <a:r>
              <a:rPr sz="1800" spc="-60" dirty="0">
                <a:latin typeface="TeXGyrePagella"/>
                <a:cs typeface="TeXGyrePagella"/>
              </a:rPr>
              <a:t> </a:t>
            </a:r>
            <a:r>
              <a:rPr sz="1800" spc="-5" dirty="0">
                <a:latin typeface="TeXGyrePagella"/>
                <a:cs typeface="TeXGyrePagella"/>
              </a:rPr>
              <a:t>Intelligence  </a:t>
            </a:r>
            <a:r>
              <a:rPr sz="1800" dirty="0">
                <a:latin typeface="TeXGyrePagella"/>
                <a:cs typeface="TeXGyrePagella"/>
              </a:rPr>
              <a:t>Tests.</a:t>
            </a:r>
            <a:endParaRPr sz="1800">
              <a:latin typeface="TeXGyrePagella"/>
              <a:cs typeface="TeXGyrePagell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0700" y="977900"/>
            <a:ext cx="3006725" cy="704850"/>
            <a:chOff x="520700" y="977900"/>
            <a:chExt cx="3006725" cy="704850"/>
          </a:xfrm>
        </p:grpSpPr>
        <p:sp>
          <p:nvSpPr>
            <p:cNvPr id="5" name="object 5"/>
            <p:cNvSpPr/>
            <p:nvPr/>
          </p:nvSpPr>
          <p:spPr>
            <a:xfrm>
              <a:off x="533400" y="1033018"/>
              <a:ext cx="2981325" cy="637540"/>
            </a:xfrm>
            <a:custGeom>
              <a:avLst/>
              <a:gdLst/>
              <a:ahLst/>
              <a:cxnLst/>
              <a:rect l="l" t="t" r="r" b="b"/>
              <a:pathLst>
                <a:path w="2981325" h="637539">
                  <a:moveTo>
                    <a:pt x="2980816" y="0"/>
                  </a:moveTo>
                  <a:lnTo>
                    <a:pt x="2977473" y="16559"/>
                  </a:lnTo>
                  <a:lnTo>
                    <a:pt x="2968355" y="30083"/>
                  </a:lnTo>
                  <a:lnTo>
                    <a:pt x="2954831" y="39201"/>
                  </a:lnTo>
                  <a:lnTo>
                    <a:pt x="2938272" y="42545"/>
                  </a:lnTo>
                  <a:lnTo>
                    <a:pt x="42468" y="42545"/>
                  </a:lnTo>
                  <a:lnTo>
                    <a:pt x="25937" y="45886"/>
                  </a:lnTo>
                  <a:lnTo>
                    <a:pt x="12438" y="54991"/>
                  </a:lnTo>
                  <a:lnTo>
                    <a:pt x="3337" y="68476"/>
                  </a:lnTo>
                  <a:lnTo>
                    <a:pt x="0" y="84962"/>
                  </a:lnTo>
                  <a:lnTo>
                    <a:pt x="0" y="594614"/>
                  </a:lnTo>
                  <a:lnTo>
                    <a:pt x="3337" y="611153"/>
                  </a:lnTo>
                  <a:lnTo>
                    <a:pt x="12438" y="624633"/>
                  </a:lnTo>
                  <a:lnTo>
                    <a:pt x="25937" y="633708"/>
                  </a:lnTo>
                  <a:lnTo>
                    <a:pt x="42468" y="637032"/>
                  </a:lnTo>
                  <a:lnTo>
                    <a:pt x="59000" y="633708"/>
                  </a:lnTo>
                  <a:lnTo>
                    <a:pt x="72499" y="624633"/>
                  </a:lnTo>
                  <a:lnTo>
                    <a:pt x="81600" y="611153"/>
                  </a:lnTo>
                  <a:lnTo>
                    <a:pt x="84937" y="594614"/>
                  </a:lnTo>
                  <a:lnTo>
                    <a:pt x="84937" y="552196"/>
                  </a:lnTo>
                  <a:lnTo>
                    <a:pt x="2938272" y="552196"/>
                  </a:lnTo>
                  <a:lnTo>
                    <a:pt x="2954831" y="548852"/>
                  </a:lnTo>
                  <a:lnTo>
                    <a:pt x="2968355" y="539734"/>
                  </a:lnTo>
                  <a:lnTo>
                    <a:pt x="2977473" y="526210"/>
                  </a:lnTo>
                  <a:lnTo>
                    <a:pt x="2980816" y="509651"/>
                  </a:lnTo>
                  <a:lnTo>
                    <a:pt x="2980816" y="127508"/>
                  </a:lnTo>
                  <a:lnTo>
                    <a:pt x="42468" y="127508"/>
                  </a:lnTo>
                  <a:lnTo>
                    <a:pt x="42468" y="84962"/>
                  </a:lnTo>
                  <a:lnTo>
                    <a:pt x="44138" y="76719"/>
                  </a:lnTo>
                  <a:lnTo>
                    <a:pt x="48690" y="69977"/>
                  </a:lnTo>
                  <a:lnTo>
                    <a:pt x="55440" y="65424"/>
                  </a:lnTo>
                  <a:lnTo>
                    <a:pt x="63703" y="63754"/>
                  </a:lnTo>
                  <a:lnTo>
                    <a:pt x="2980816" y="63754"/>
                  </a:lnTo>
                  <a:lnTo>
                    <a:pt x="2980816" y="0"/>
                  </a:lnTo>
                  <a:close/>
                </a:path>
                <a:path w="2981325" h="637539">
                  <a:moveTo>
                    <a:pt x="2980816" y="63754"/>
                  </a:moveTo>
                  <a:lnTo>
                    <a:pt x="63703" y="63754"/>
                  </a:lnTo>
                  <a:lnTo>
                    <a:pt x="71966" y="65424"/>
                  </a:lnTo>
                  <a:lnTo>
                    <a:pt x="78716" y="69977"/>
                  </a:lnTo>
                  <a:lnTo>
                    <a:pt x="83268" y="76719"/>
                  </a:lnTo>
                  <a:lnTo>
                    <a:pt x="84937" y="84962"/>
                  </a:lnTo>
                  <a:lnTo>
                    <a:pt x="81600" y="101522"/>
                  </a:lnTo>
                  <a:lnTo>
                    <a:pt x="72499" y="115046"/>
                  </a:lnTo>
                  <a:lnTo>
                    <a:pt x="59000" y="124164"/>
                  </a:lnTo>
                  <a:lnTo>
                    <a:pt x="42468" y="127508"/>
                  </a:lnTo>
                  <a:lnTo>
                    <a:pt x="2980816" y="127508"/>
                  </a:lnTo>
                  <a:lnTo>
                    <a:pt x="2980816" y="63754"/>
                  </a:lnTo>
                  <a:close/>
                </a:path>
                <a:path w="2981325" h="637539">
                  <a:moveTo>
                    <a:pt x="2895854" y="0"/>
                  </a:moveTo>
                  <a:lnTo>
                    <a:pt x="2895854" y="42545"/>
                  </a:lnTo>
                  <a:lnTo>
                    <a:pt x="2938272" y="42545"/>
                  </a:lnTo>
                  <a:lnTo>
                    <a:pt x="2938272" y="21336"/>
                  </a:lnTo>
                  <a:lnTo>
                    <a:pt x="2917063" y="21336"/>
                  </a:lnTo>
                  <a:lnTo>
                    <a:pt x="2908819" y="19663"/>
                  </a:lnTo>
                  <a:lnTo>
                    <a:pt x="2902077" y="15097"/>
                  </a:lnTo>
                  <a:lnTo>
                    <a:pt x="2897524" y="8316"/>
                  </a:lnTo>
                  <a:lnTo>
                    <a:pt x="2895854" y="0"/>
                  </a:lnTo>
                  <a:close/>
                </a:path>
                <a:path w="2981325" h="637539">
                  <a:moveTo>
                    <a:pt x="2938272" y="0"/>
                  </a:moveTo>
                  <a:lnTo>
                    <a:pt x="2936601" y="8316"/>
                  </a:lnTo>
                  <a:lnTo>
                    <a:pt x="2932049" y="15097"/>
                  </a:lnTo>
                  <a:lnTo>
                    <a:pt x="2925306" y="19663"/>
                  </a:lnTo>
                  <a:lnTo>
                    <a:pt x="2917063" y="21336"/>
                  </a:lnTo>
                  <a:lnTo>
                    <a:pt x="2938272" y="21336"/>
                  </a:lnTo>
                  <a:lnTo>
                    <a:pt x="29382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5868" y="990600"/>
              <a:ext cx="2938780" cy="170180"/>
            </a:xfrm>
            <a:custGeom>
              <a:avLst/>
              <a:gdLst/>
              <a:ahLst/>
              <a:cxnLst/>
              <a:rect l="l" t="t" r="r" b="b"/>
              <a:pathLst>
                <a:path w="2938779" h="170180">
                  <a:moveTo>
                    <a:pt x="21234" y="106172"/>
                  </a:moveTo>
                  <a:lnTo>
                    <a:pt x="12971" y="107842"/>
                  </a:lnTo>
                  <a:lnTo>
                    <a:pt x="6221" y="112395"/>
                  </a:lnTo>
                  <a:lnTo>
                    <a:pt x="1669" y="119137"/>
                  </a:lnTo>
                  <a:lnTo>
                    <a:pt x="0" y="127380"/>
                  </a:lnTo>
                  <a:lnTo>
                    <a:pt x="0" y="169925"/>
                  </a:lnTo>
                  <a:lnTo>
                    <a:pt x="16531" y="166582"/>
                  </a:lnTo>
                  <a:lnTo>
                    <a:pt x="30030" y="157464"/>
                  </a:lnTo>
                  <a:lnTo>
                    <a:pt x="39131" y="143940"/>
                  </a:lnTo>
                  <a:lnTo>
                    <a:pt x="42468" y="127380"/>
                  </a:lnTo>
                  <a:lnTo>
                    <a:pt x="40799" y="119137"/>
                  </a:lnTo>
                  <a:lnTo>
                    <a:pt x="36247" y="112395"/>
                  </a:lnTo>
                  <a:lnTo>
                    <a:pt x="29497" y="107842"/>
                  </a:lnTo>
                  <a:lnTo>
                    <a:pt x="21234" y="106172"/>
                  </a:lnTo>
                  <a:close/>
                </a:path>
                <a:path w="2938779" h="170180">
                  <a:moveTo>
                    <a:pt x="2938348" y="42417"/>
                  </a:moveTo>
                  <a:lnTo>
                    <a:pt x="2895803" y="42417"/>
                  </a:lnTo>
                  <a:lnTo>
                    <a:pt x="2895803" y="84962"/>
                  </a:lnTo>
                  <a:lnTo>
                    <a:pt x="2912362" y="81619"/>
                  </a:lnTo>
                  <a:lnTo>
                    <a:pt x="2925886" y="72501"/>
                  </a:lnTo>
                  <a:lnTo>
                    <a:pt x="2935004" y="58977"/>
                  </a:lnTo>
                  <a:lnTo>
                    <a:pt x="2938348" y="42417"/>
                  </a:lnTo>
                  <a:close/>
                </a:path>
                <a:path w="2938779" h="170180">
                  <a:moveTo>
                    <a:pt x="2895803" y="0"/>
                  </a:moveTo>
                  <a:lnTo>
                    <a:pt x="2879263" y="3341"/>
                  </a:lnTo>
                  <a:lnTo>
                    <a:pt x="2865783" y="12446"/>
                  </a:lnTo>
                  <a:lnTo>
                    <a:pt x="2856709" y="25931"/>
                  </a:lnTo>
                  <a:lnTo>
                    <a:pt x="2853385" y="42417"/>
                  </a:lnTo>
                  <a:lnTo>
                    <a:pt x="2855056" y="50734"/>
                  </a:lnTo>
                  <a:lnTo>
                    <a:pt x="2859608" y="57515"/>
                  </a:lnTo>
                  <a:lnTo>
                    <a:pt x="2866351" y="62081"/>
                  </a:lnTo>
                  <a:lnTo>
                    <a:pt x="2874594" y="63753"/>
                  </a:lnTo>
                  <a:lnTo>
                    <a:pt x="2882837" y="62081"/>
                  </a:lnTo>
                  <a:lnTo>
                    <a:pt x="2889580" y="57515"/>
                  </a:lnTo>
                  <a:lnTo>
                    <a:pt x="2894132" y="50734"/>
                  </a:lnTo>
                  <a:lnTo>
                    <a:pt x="2895803" y="42417"/>
                  </a:lnTo>
                  <a:lnTo>
                    <a:pt x="2938348" y="42417"/>
                  </a:lnTo>
                  <a:lnTo>
                    <a:pt x="2935004" y="25931"/>
                  </a:lnTo>
                  <a:lnTo>
                    <a:pt x="2925886" y="12446"/>
                  </a:lnTo>
                  <a:lnTo>
                    <a:pt x="2912362" y="3341"/>
                  </a:lnTo>
                  <a:lnTo>
                    <a:pt x="2895803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3400" y="990600"/>
              <a:ext cx="2981325" cy="679450"/>
            </a:xfrm>
            <a:custGeom>
              <a:avLst/>
              <a:gdLst/>
              <a:ahLst/>
              <a:cxnLst/>
              <a:rect l="l" t="t" r="r" b="b"/>
              <a:pathLst>
                <a:path w="2981325" h="679450">
                  <a:moveTo>
                    <a:pt x="0" y="127380"/>
                  </a:moveTo>
                  <a:lnTo>
                    <a:pt x="3337" y="110894"/>
                  </a:lnTo>
                  <a:lnTo>
                    <a:pt x="12438" y="97409"/>
                  </a:lnTo>
                  <a:lnTo>
                    <a:pt x="25937" y="88304"/>
                  </a:lnTo>
                  <a:lnTo>
                    <a:pt x="42468" y="84962"/>
                  </a:lnTo>
                  <a:lnTo>
                    <a:pt x="2895854" y="84962"/>
                  </a:lnTo>
                  <a:lnTo>
                    <a:pt x="2895854" y="42417"/>
                  </a:lnTo>
                  <a:lnTo>
                    <a:pt x="2899177" y="25931"/>
                  </a:lnTo>
                  <a:lnTo>
                    <a:pt x="2908252" y="12446"/>
                  </a:lnTo>
                  <a:lnTo>
                    <a:pt x="2921732" y="3341"/>
                  </a:lnTo>
                  <a:lnTo>
                    <a:pt x="2938272" y="0"/>
                  </a:lnTo>
                  <a:lnTo>
                    <a:pt x="2954831" y="3341"/>
                  </a:lnTo>
                  <a:lnTo>
                    <a:pt x="2968355" y="12446"/>
                  </a:lnTo>
                  <a:lnTo>
                    <a:pt x="2977473" y="25931"/>
                  </a:lnTo>
                  <a:lnTo>
                    <a:pt x="2980816" y="42417"/>
                  </a:lnTo>
                  <a:lnTo>
                    <a:pt x="2980816" y="552069"/>
                  </a:lnTo>
                  <a:lnTo>
                    <a:pt x="2977473" y="568628"/>
                  </a:lnTo>
                  <a:lnTo>
                    <a:pt x="2968355" y="582152"/>
                  </a:lnTo>
                  <a:lnTo>
                    <a:pt x="2954831" y="591270"/>
                  </a:lnTo>
                  <a:lnTo>
                    <a:pt x="2938272" y="594613"/>
                  </a:lnTo>
                  <a:lnTo>
                    <a:pt x="84937" y="594613"/>
                  </a:lnTo>
                  <a:lnTo>
                    <a:pt x="84937" y="637032"/>
                  </a:lnTo>
                  <a:lnTo>
                    <a:pt x="81600" y="653571"/>
                  </a:lnTo>
                  <a:lnTo>
                    <a:pt x="72499" y="667051"/>
                  </a:lnTo>
                  <a:lnTo>
                    <a:pt x="59000" y="676126"/>
                  </a:lnTo>
                  <a:lnTo>
                    <a:pt x="42468" y="679450"/>
                  </a:lnTo>
                  <a:lnTo>
                    <a:pt x="25937" y="676126"/>
                  </a:lnTo>
                  <a:lnTo>
                    <a:pt x="12438" y="667051"/>
                  </a:lnTo>
                  <a:lnTo>
                    <a:pt x="3337" y="653571"/>
                  </a:lnTo>
                  <a:lnTo>
                    <a:pt x="0" y="637032"/>
                  </a:lnTo>
                  <a:lnTo>
                    <a:pt x="0" y="12738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16554" y="1020317"/>
              <a:ext cx="110362" cy="679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0700" y="1084071"/>
              <a:ext cx="110337" cy="8915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8337" y="1117980"/>
              <a:ext cx="0" cy="467359"/>
            </a:xfrm>
            <a:custGeom>
              <a:avLst/>
              <a:gdLst/>
              <a:ahLst/>
              <a:cxnLst/>
              <a:rect l="l" t="t" r="r" b="b"/>
              <a:pathLst>
                <a:path h="467359">
                  <a:moveTo>
                    <a:pt x="0" y="0"/>
                  </a:moveTo>
                  <a:lnTo>
                    <a:pt x="0" y="46723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11427" y="1037285"/>
            <a:ext cx="20675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1. Cognitive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Ability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b="1" spc="-20" dirty="0"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63900" y="4025900"/>
            <a:ext cx="3006725" cy="2540000"/>
            <a:chOff x="3263900" y="4025900"/>
            <a:chExt cx="3006725" cy="2540000"/>
          </a:xfrm>
        </p:grpSpPr>
        <p:sp>
          <p:nvSpPr>
            <p:cNvPr id="13" name="object 13"/>
            <p:cNvSpPr/>
            <p:nvPr/>
          </p:nvSpPr>
          <p:spPr>
            <a:xfrm>
              <a:off x="3361817" y="4320540"/>
              <a:ext cx="2895600" cy="2232660"/>
            </a:xfrm>
            <a:custGeom>
              <a:avLst/>
              <a:gdLst/>
              <a:ahLst/>
              <a:cxnLst/>
              <a:rect l="l" t="t" r="r" b="b"/>
              <a:pathLst>
                <a:path w="2895600" h="2232659">
                  <a:moveTo>
                    <a:pt x="0" y="2232660"/>
                  </a:moveTo>
                  <a:lnTo>
                    <a:pt x="2895600" y="2232660"/>
                  </a:lnTo>
                  <a:lnTo>
                    <a:pt x="2895600" y="0"/>
                  </a:lnTo>
                  <a:lnTo>
                    <a:pt x="0" y="0"/>
                  </a:lnTo>
                  <a:lnTo>
                    <a:pt x="0" y="2232660"/>
                  </a:lnTo>
                  <a:close/>
                </a:path>
              </a:pathLst>
            </a:custGeom>
            <a:ln w="254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76600" y="4081018"/>
              <a:ext cx="2981325" cy="637540"/>
            </a:xfrm>
            <a:custGeom>
              <a:avLst/>
              <a:gdLst/>
              <a:ahLst/>
              <a:cxnLst/>
              <a:rect l="l" t="t" r="r" b="b"/>
              <a:pathLst>
                <a:path w="2981325" h="637539">
                  <a:moveTo>
                    <a:pt x="2980816" y="0"/>
                  </a:moveTo>
                  <a:lnTo>
                    <a:pt x="2977473" y="16559"/>
                  </a:lnTo>
                  <a:lnTo>
                    <a:pt x="2968355" y="30083"/>
                  </a:lnTo>
                  <a:lnTo>
                    <a:pt x="2954831" y="39201"/>
                  </a:lnTo>
                  <a:lnTo>
                    <a:pt x="2938272" y="42544"/>
                  </a:lnTo>
                  <a:lnTo>
                    <a:pt x="42417" y="42544"/>
                  </a:lnTo>
                  <a:lnTo>
                    <a:pt x="25931" y="45886"/>
                  </a:lnTo>
                  <a:lnTo>
                    <a:pt x="12446" y="54990"/>
                  </a:lnTo>
                  <a:lnTo>
                    <a:pt x="3341" y="68476"/>
                  </a:lnTo>
                  <a:lnTo>
                    <a:pt x="0" y="84962"/>
                  </a:lnTo>
                  <a:lnTo>
                    <a:pt x="0" y="594613"/>
                  </a:lnTo>
                  <a:lnTo>
                    <a:pt x="3341" y="611153"/>
                  </a:lnTo>
                  <a:lnTo>
                    <a:pt x="12446" y="624633"/>
                  </a:lnTo>
                  <a:lnTo>
                    <a:pt x="25931" y="633708"/>
                  </a:lnTo>
                  <a:lnTo>
                    <a:pt x="42417" y="637031"/>
                  </a:lnTo>
                  <a:lnTo>
                    <a:pt x="58977" y="633708"/>
                  </a:lnTo>
                  <a:lnTo>
                    <a:pt x="72501" y="624633"/>
                  </a:lnTo>
                  <a:lnTo>
                    <a:pt x="81619" y="611153"/>
                  </a:lnTo>
                  <a:lnTo>
                    <a:pt x="84962" y="594613"/>
                  </a:lnTo>
                  <a:lnTo>
                    <a:pt x="84962" y="552195"/>
                  </a:lnTo>
                  <a:lnTo>
                    <a:pt x="2938272" y="552195"/>
                  </a:lnTo>
                  <a:lnTo>
                    <a:pt x="2954831" y="548852"/>
                  </a:lnTo>
                  <a:lnTo>
                    <a:pt x="2968355" y="539734"/>
                  </a:lnTo>
                  <a:lnTo>
                    <a:pt x="2977473" y="526210"/>
                  </a:lnTo>
                  <a:lnTo>
                    <a:pt x="2980816" y="509650"/>
                  </a:lnTo>
                  <a:lnTo>
                    <a:pt x="2980816" y="127507"/>
                  </a:lnTo>
                  <a:lnTo>
                    <a:pt x="42417" y="127507"/>
                  </a:lnTo>
                  <a:lnTo>
                    <a:pt x="42417" y="84962"/>
                  </a:lnTo>
                  <a:lnTo>
                    <a:pt x="44090" y="76719"/>
                  </a:lnTo>
                  <a:lnTo>
                    <a:pt x="48656" y="69976"/>
                  </a:lnTo>
                  <a:lnTo>
                    <a:pt x="55437" y="65424"/>
                  </a:lnTo>
                  <a:lnTo>
                    <a:pt x="63753" y="63753"/>
                  </a:lnTo>
                  <a:lnTo>
                    <a:pt x="2980816" y="63753"/>
                  </a:lnTo>
                  <a:lnTo>
                    <a:pt x="2980816" y="0"/>
                  </a:lnTo>
                  <a:close/>
                </a:path>
                <a:path w="2981325" h="637539">
                  <a:moveTo>
                    <a:pt x="2980816" y="63753"/>
                  </a:moveTo>
                  <a:lnTo>
                    <a:pt x="63753" y="63753"/>
                  </a:lnTo>
                  <a:lnTo>
                    <a:pt x="71997" y="65424"/>
                  </a:lnTo>
                  <a:lnTo>
                    <a:pt x="78740" y="69976"/>
                  </a:lnTo>
                  <a:lnTo>
                    <a:pt x="83292" y="76719"/>
                  </a:lnTo>
                  <a:lnTo>
                    <a:pt x="84962" y="84962"/>
                  </a:lnTo>
                  <a:lnTo>
                    <a:pt x="81619" y="101522"/>
                  </a:lnTo>
                  <a:lnTo>
                    <a:pt x="72501" y="115046"/>
                  </a:lnTo>
                  <a:lnTo>
                    <a:pt x="58977" y="124164"/>
                  </a:lnTo>
                  <a:lnTo>
                    <a:pt x="42417" y="127507"/>
                  </a:lnTo>
                  <a:lnTo>
                    <a:pt x="2980816" y="127507"/>
                  </a:lnTo>
                  <a:lnTo>
                    <a:pt x="2980816" y="63753"/>
                  </a:lnTo>
                  <a:close/>
                </a:path>
                <a:path w="2981325" h="637539">
                  <a:moveTo>
                    <a:pt x="2895854" y="0"/>
                  </a:moveTo>
                  <a:lnTo>
                    <a:pt x="2895854" y="42544"/>
                  </a:lnTo>
                  <a:lnTo>
                    <a:pt x="2938272" y="42544"/>
                  </a:lnTo>
                  <a:lnTo>
                    <a:pt x="2938272" y="21335"/>
                  </a:lnTo>
                  <a:lnTo>
                    <a:pt x="2917063" y="21335"/>
                  </a:lnTo>
                  <a:lnTo>
                    <a:pt x="2908819" y="19663"/>
                  </a:lnTo>
                  <a:lnTo>
                    <a:pt x="2902077" y="15097"/>
                  </a:lnTo>
                  <a:lnTo>
                    <a:pt x="2897524" y="8316"/>
                  </a:lnTo>
                  <a:lnTo>
                    <a:pt x="2895854" y="0"/>
                  </a:lnTo>
                  <a:close/>
                </a:path>
                <a:path w="2981325" h="637539">
                  <a:moveTo>
                    <a:pt x="2938272" y="0"/>
                  </a:moveTo>
                  <a:lnTo>
                    <a:pt x="2936601" y="8316"/>
                  </a:lnTo>
                  <a:lnTo>
                    <a:pt x="2932049" y="15097"/>
                  </a:lnTo>
                  <a:lnTo>
                    <a:pt x="2925306" y="19663"/>
                  </a:lnTo>
                  <a:lnTo>
                    <a:pt x="2917063" y="21335"/>
                  </a:lnTo>
                  <a:lnTo>
                    <a:pt x="2938272" y="21335"/>
                  </a:lnTo>
                  <a:lnTo>
                    <a:pt x="29382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19018" y="4038600"/>
              <a:ext cx="2938780" cy="170180"/>
            </a:xfrm>
            <a:custGeom>
              <a:avLst/>
              <a:gdLst/>
              <a:ahLst/>
              <a:cxnLst/>
              <a:rect l="l" t="t" r="r" b="b"/>
              <a:pathLst>
                <a:path w="2938779" h="170179">
                  <a:moveTo>
                    <a:pt x="21336" y="106172"/>
                  </a:moveTo>
                  <a:lnTo>
                    <a:pt x="13019" y="107842"/>
                  </a:lnTo>
                  <a:lnTo>
                    <a:pt x="6238" y="112395"/>
                  </a:lnTo>
                  <a:lnTo>
                    <a:pt x="1672" y="119137"/>
                  </a:lnTo>
                  <a:lnTo>
                    <a:pt x="0" y="127381"/>
                  </a:lnTo>
                  <a:lnTo>
                    <a:pt x="0" y="169925"/>
                  </a:lnTo>
                  <a:lnTo>
                    <a:pt x="16559" y="166582"/>
                  </a:lnTo>
                  <a:lnTo>
                    <a:pt x="30083" y="157464"/>
                  </a:lnTo>
                  <a:lnTo>
                    <a:pt x="39201" y="143940"/>
                  </a:lnTo>
                  <a:lnTo>
                    <a:pt x="42545" y="127381"/>
                  </a:lnTo>
                  <a:lnTo>
                    <a:pt x="40874" y="119137"/>
                  </a:lnTo>
                  <a:lnTo>
                    <a:pt x="36322" y="112395"/>
                  </a:lnTo>
                  <a:lnTo>
                    <a:pt x="29579" y="107842"/>
                  </a:lnTo>
                  <a:lnTo>
                    <a:pt x="21336" y="106172"/>
                  </a:lnTo>
                  <a:close/>
                </a:path>
                <a:path w="2938779" h="170179">
                  <a:moveTo>
                    <a:pt x="2938399" y="42418"/>
                  </a:moveTo>
                  <a:lnTo>
                    <a:pt x="2895854" y="42418"/>
                  </a:lnTo>
                  <a:lnTo>
                    <a:pt x="2895854" y="84962"/>
                  </a:lnTo>
                  <a:lnTo>
                    <a:pt x="2912413" y="81619"/>
                  </a:lnTo>
                  <a:lnTo>
                    <a:pt x="2925937" y="72501"/>
                  </a:lnTo>
                  <a:lnTo>
                    <a:pt x="2935055" y="58977"/>
                  </a:lnTo>
                  <a:lnTo>
                    <a:pt x="2938399" y="42418"/>
                  </a:lnTo>
                  <a:close/>
                </a:path>
                <a:path w="2938779" h="170179">
                  <a:moveTo>
                    <a:pt x="2895854" y="0"/>
                  </a:moveTo>
                  <a:lnTo>
                    <a:pt x="2879314" y="3341"/>
                  </a:lnTo>
                  <a:lnTo>
                    <a:pt x="2865834" y="12445"/>
                  </a:lnTo>
                  <a:lnTo>
                    <a:pt x="2856759" y="25931"/>
                  </a:lnTo>
                  <a:lnTo>
                    <a:pt x="2853436" y="42418"/>
                  </a:lnTo>
                  <a:lnTo>
                    <a:pt x="2855106" y="50734"/>
                  </a:lnTo>
                  <a:lnTo>
                    <a:pt x="2859658" y="57515"/>
                  </a:lnTo>
                  <a:lnTo>
                    <a:pt x="2866401" y="62081"/>
                  </a:lnTo>
                  <a:lnTo>
                    <a:pt x="2874645" y="63754"/>
                  </a:lnTo>
                  <a:lnTo>
                    <a:pt x="2882888" y="62081"/>
                  </a:lnTo>
                  <a:lnTo>
                    <a:pt x="2889631" y="57515"/>
                  </a:lnTo>
                  <a:lnTo>
                    <a:pt x="2894183" y="50734"/>
                  </a:lnTo>
                  <a:lnTo>
                    <a:pt x="2895854" y="42418"/>
                  </a:lnTo>
                  <a:lnTo>
                    <a:pt x="2938399" y="42418"/>
                  </a:lnTo>
                  <a:lnTo>
                    <a:pt x="2935055" y="25931"/>
                  </a:lnTo>
                  <a:lnTo>
                    <a:pt x="2925937" y="12445"/>
                  </a:lnTo>
                  <a:lnTo>
                    <a:pt x="2912413" y="3341"/>
                  </a:lnTo>
                  <a:lnTo>
                    <a:pt x="2895854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76600" y="4038600"/>
              <a:ext cx="2981325" cy="679450"/>
            </a:xfrm>
            <a:custGeom>
              <a:avLst/>
              <a:gdLst/>
              <a:ahLst/>
              <a:cxnLst/>
              <a:rect l="l" t="t" r="r" b="b"/>
              <a:pathLst>
                <a:path w="2981325" h="679450">
                  <a:moveTo>
                    <a:pt x="0" y="127381"/>
                  </a:moveTo>
                  <a:lnTo>
                    <a:pt x="3341" y="110894"/>
                  </a:lnTo>
                  <a:lnTo>
                    <a:pt x="12446" y="97408"/>
                  </a:lnTo>
                  <a:lnTo>
                    <a:pt x="25931" y="88304"/>
                  </a:lnTo>
                  <a:lnTo>
                    <a:pt x="42417" y="84962"/>
                  </a:lnTo>
                  <a:lnTo>
                    <a:pt x="2895854" y="84962"/>
                  </a:lnTo>
                  <a:lnTo>
                    <a:pt x="2895854" y="42418"/>
                  </a:lnTo>
                  <a:lnTo>
                    <a:pt x="2899177" y="25931"/>
                  </a:lnTo>
                  <a:lnTo>
                    <a:pt x="2908252" y="12445"/>
                  </a:lnTo>
                  <a:lnTo>
                    <a:pt x="2921732" y="3341"/>
                  </a:lnTo>
                  <a:lnTo>
                    <a:pt x="2938272" y="0"/>
                  </a:lnTo>
                  <a:lnTo>
                    <a:pt x="2954831" y="3341"/>
                  </a:lnTo>
                  <a:lnTo>
                    <a:pt x="2968355" y="12445"/>
                  </a:lnTo>
                  <a:lnTo>
                    <a:pt x="2977473" y="25931"/>
                  </a:lnTo>
                  <a:lnTo>
                    <a:pt x="2980816" y="42418"/>
                  </a:lnTo>
                  <a:lnTo>
                    <a:pt x="2980816" y="552069"/>
                  </a:lnTo>
                  <a:lnTo>
                    <a:pt x="2977473" y="568628"/>
                  </a:lnTo>
                  <a:lnTo>
                    <a:pt x="2968355" y="582152"/>
                  </a:lnTo>
                  <a:lnTo>
                    <a:pt x="2954831" y="591270"/>
                  </a:lnTo>
                  <a:lnTo>
                    <a:pt x="2938272" y="594613"/>
                  </a:lnTo>
                  <a:lnTo>
                    <a:pt x="84962" y="594613"/>
                  </a:lnTo>
                  <a:lnTo>
                    <a:pt x="84962" y="637032"/>
                  </a:lnTo>
                  <a:lnTo>
                    <a:pt x="81619" y="653571"/>
                  </a:lnTo>
                  <a:lnTo>
                    <a:pt x="72501" y="667051"/>
                  </a:lnTo>
                  <a:lnTo>
                    <a:pt x="58977" y="676126"/>
                  </a:lnTo>
                  <a:lnTo>
                    <a:pt x="42417" y="679450"/>
                  </a:lnTo>
                  <a:lnTo>
                    <a:pt x="25931" y="676126"/>
                  </a:lnTo>
                  <a:lnTo>
                    <a:pt x="12446" y="667051"/>
                  </a:lnTo>
                  <a:lnTo>
                    <a:pt x="3341" y="653571"/>
                  </a:lnTo>
                  <a:lnTo>
                    <a:pt x="0" y="637032"/>
                  </a:lnTo>
                  <a:lnTo>
                    <a:pt x="0" y="127381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59754" y="4068317"/>
              <a:ext cx="110362" cy="679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63900" y="4132071"/>
              <a:ext cx="110362" cy="891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61563" y="4165980"/>
              <a:ext cx="0" cy="467359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3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380875" y="4223080"/>
            <a:ext cx="2858135" cy="1896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3. Personality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85090" marR="79375" algn="ctr">
              <a:lnSpc>
                <a:spcPct val="100000"/>
              </a:lnSpc>
              <a:spcBef>
                <a:spcPts val="1630"/>
              </a:spcBef>
            </a:pPr>
            <a:r>
              <a:rPr sz="1800" dirty="0">
                <a:latin typeface="TeXGyrePagella"/>
                <a:cs typeface="TeXGyrePagella"/>
              </a:rPr>
              <a:t>It </a:t>
            </a:r>
            <a:r>
              <a:rPr sz="1800" spc="-5" dirty="0">
                <a:latin typeface="TeXGyrePagella"/>
                <a:cs typeface="TeXGyrePagella"/>
              </a:rPr>
              <a:t>measures the patterns</a:t>
            </a:r>
            <a:r>
              <a:rPr sz="1800" spc="-50" dirty="0">
                <a:latin typeface="TeXGyrePagella"/>
                <a:cs typeface="TeXGyrePagella"/>
              </a:rPr>
              <a:t> </a:t>
            </a:r>
            <a:r>
              <a:rPr sz="1800" spc="-5" dirty="0">
                <a:latin typeface="TeXGyrePagella"/>
                <a:cs typeface="TeXGyrePagella"/>
              </a:rPr>
              <a:t>of  </a:t>
            </a:r>
            <a:r>
              <a:rPr sz="1800" spc="-10" dirty="0">
                <a:latin typeface="TeXGyrePagella"/>
                <a:cs typeface="TeXGyrePagella"/>
              </a:rPr>
              <a:t>thought, </a:t>
            </a:r>
            <a:r>
              <a:rPr sz="1800" dirty="0">
                <a:latin typeface="TeXGyrePagella"/>
                <a:cs typeface="TeXGyrePagella"/>
              </a:rPr>
              <a:t>emotion, and  </a:t>
            </a:r>
            <a:r>
              <a:rPr sz="1800" spc="-5" dirty="0">
                <a:latin typeface="TeXGyrePagella"/>
                <a:cs typeface="TeXGyrePagella"/>
              </a:rPr>
              <a:t>behavior. </a:t>
            </a:r>
            <a:r>
              <a:rPr sz="1800" dirty="0">
                <a:latin typeface="TeXGyrePagella"/>
                <a:cs typeface="TeXGyrePagella"/>
              </a:rPr>
              <a:t>e.g. </a:t>
            </a:r>
            <a:r>
              <a:rPr sz="1800" spc="-5" dirty="0">
                <a:latin typeface="TeXGyrePagella"/>
                <a:cs typeface="TeXGyrePagella"/>
              </a:rPr>
              <a:t>Myers  </a:t>
            </a:r>
            <a:r>
              <a:rPr sz="1800" dirty="0">
                <a:latin typeface="TeXGyrePagella"/>
                <a:cs typeface="TeXGyrePagella"/>
              </a:rPr>
              <a:t>Briggs</a:t>
            </a:r>
            <a:endParaRPr sz="1800">
              <a:latin typeface="TeXGyrePagella"/>
              <a:cs typeface="TeXGyrePagell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096000" y="1524000"/>
            <a:ext cx="2895600" cy="2012314"/>
          </a:xfrm>
          <a:custGeom>
            <a:avLst/>
            <a:gdLst/>
            <a:ahLst/>
            <a:cxnLst/>
            <a:rect l="l" t="t" r="r" b="b"/>
            <a:pathLst>
              <a:path w="2895600" h="2012314">
                <a:moveTo>
                  <a:pt x="0" y="2012061"/>
                </a:moveTo>
                <a:lnTo>
                  <a:pt x="2895600" y="2012061"/>
                </a:lnTo>
                <a:lnTo>
                  <a:pt x="2895600" y="0"/>
                </a:lnTo>
                <a:lnTo>
                  <a:pt x="0" y="0"/>
                </a:lnTo>
                <a:lnTo>
                  <a:pt x="0" y="2012061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114970" y="2089530"/>
            <a:ext cx="28581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645" marR="199390" indent="-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eXGyrePagella"/>
                <a:cs typeface="TeXGyrePagella"/>
              </a:rPr>
              <a:t>It assesses </a:t>
            </a:r>
            <a:r>
              <a:rPr sz="1800" spc="-10" dirty="0">
                <a:latin typeface="TeXGyrePagella"/>
                <a:cs typeface="TeXGyrePagella"/>
              </a:rPr>
              <a:t>muscular  </a:t>
            </a:r>
            <a:r>
              <a:rPr sz="1800" spc="-5" dirty="0">
                <a:latin typeface="TeXGyrePagella"/>
                <a:cs typeface="TeXGyrePagella"/>
              </a:rPr>
              <a:t>strength,</a:t>
            </a:r>
            <a:r>
              <a:rPr sz="1800" spc="-70" dirty="0">
                <a:latin typeface="TeXGyrePagella"/>
                <a:cs typeface="TeXGyrePagella"/>
              </a:rPr>
              <a:t> </a:t>
            </a:r>
            <a:r>
              <a:rPr sz="1800" dirty="0">
                <a:latin typeface="TeXGyrePagella"/>
                <a:cs typeface="TeXGyrePagella"/>
              </a:rPr>
              <a:t>cardiovascular  </a:t>
            </a:r>
            <a:r>
              <a:rPr sz="1800" spc="-5" dirty="0">
                <a:latin typeface="TeXGyrePagella"/>
                <a:cs typeface="TeXGyrePagella"/>
              </a:rPr>
              <a:t>endurance, </a:t>
            </a:r>
            <a:r>
              <a:rPr sz="1800" dirty="0">
                <a:latin typeface="TeXGyrePagella"/>
                <a:cs typeface="TeXGyrePagella"/>
              </a:rPr>
              <a:t>and  </a:t>
            </a:r>
            <a:r>
              <a:rPr sz="1800" spc="-5" dirty="0">
                <a:latin typeface="TeXGyrePagella"/>
                <a:cs typeface="TeXGyrePagella"/>
              </a:rPr>
              <a:t>coordination.</a:t>
            </a:r>
            <a:endParaRPr sz="1800">
              <a:latin typeface="TeXGyrePagella"/>
              <a:cs typeface="TeXGyrePagell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998083" y="977900"/>
            <a:ext cx="3006725" cy="711200"/>
            <a:chOff x="5998083" y="977900"/>
            <a:chExt cx="3006725" cy="711200"/>
          </a:xfrm>
        </p:grpSpPr>
        <p:sp>
          <p:nvSpPr>
            <p:cNvPr id="24" name="object 24"/>
            <p:cNvSpPr/>
            <p:nvPr/>
          </p:nvSpPr>
          <p:spPr>
            <a:xfrm>
              <a:off x="6010783" y="1033526"/>
              <a:ext cx="2981325" cy="643255"/>
            </a:xfrm>
            <a:custGeom>
              <a:avLst/>
              <a:gdLst/>
              <a:ahLst/>
              <a:cxnLst/>
              <a:rect l="l" t="t" r="r" b="b"/>
              <a:pathLst>
                <a:path w="2981325" h="643255">
                  <a:moveTo>
                    <a:pt x="2980816" y="0"/>
                  </a:moveTo>
                  <a:lnTo>
                    <a:pt x="2977449" y="16652"/>
                  </a:lnTo>
                  <a:lnTo>
                    <a:pt x="2968259" y="30257"/>
                  </a:lnTo>
                  <a:lnTo>
                    <a:pt x="2954617" y="39433"/>
                  </a:lnTo>
                  <a:lnTo>
                    <a:pt x="2937891" y="42799"/>
                  </a:lnTo>
                  <a:lnTo>
                    <a:pt x="42925" y="42799"/>
                  </a:lnTo>
                  <a:lnTo>
                    <a:pt x="26253" y="46166"/>
                  </a:lnTo>
                  <a:lnTo>
                    <a:pt x="12604" y="55356"/>
                  </a:lnTo>
                  <a:lnTo>
                    <a:pt x="3385" y="68998"/>
                  </a:lnTo>
                  <a:lnTo>
                    <a:pt x="25" y="85598"/>
                  </a:lnTo>
                  <a:lnTo>
                    <a:pt x="0" y="600075"/>
                  </a:lnTo>
                  <a:lnTo>
                    <a:pt x="3385" y="616727"/>
                  </a:lnTo>
                  <a:lnTo>
                    <a:pt x="12604" y="630332"/>
                  </a:lnTo>
                  <a:lnTo>
                    <a:pt x="26253" y="639508"/>
                  </a:lnTo>
                  <a:lnTo>
                    <a:pt x="42925" y="642874"/>
                  </a:lnTo>
                  <a:lnTo>
                    <a:pt x="59578" y="639508"/>
                  </a:lnTo>
                  <a:lnTo>
                    <a:pt x="73183" y="630332"/>
                  </a:lnTo>
                  <a:lnTo>
                    <a:pt x="82359" y="616727"/>
                  </a:lnTo>
                  <a:lnTo>
                    <a:pt x="85725" y="600075"/>
                  </a:lnTo>
                  <a:lnTo>
                    <a:pt x="85725" y="557149"/>
                  </a:lnTo>
                  <a:lnTo>
                    <a:pt x="2938017" y="557149"/>
                  </a:lnTo>
                  <a:lnTo>
                    <a:pt x="2954670" y="553781"/>
                  </a:lnTo>
                  <a:lnTo>
                    <a:pt x="2968275" y="544591"/>
                  </a:lnTo>
                  <a:lnTo>
                    <a:pt x="2977451" y="530949"/>
                  </a:lnTo>
                  <a:lnTo>
                    <a:pt x="2980816" y="514223"/>
                  </a:lnTo>
                  <a:lnTo>
                    <a:pt x="2980816" y="128524"/>
                  </a:lnTo>
                  <a:lnTo>
                    <a:pt x="42925" y="128524"/>
                  </a:lnTo>
                  <a:lnTo>
                    <a:pt x="42925" y="85598"/>
                  </a:lnTo>
                  <a:lnTo>
                    <a:pt x="44600" y="77281"/>
                  </a:lnTo>
                  <a:lnTo>
                    <a:pt x="49180" y="70500"/>
                  </a:lnTo>
                  <a:lnTo>
                    <a:pt x="55999" y="65934"/>
                  </a:lnTo>
                  <a:lnTo>
                    <a:pt x="64388" y="64262"/>
                  </a:lnTo>
                  <a:lnTo>
                    <a:pt x="2980816" y="64262"/>
                  </a:lnTo>
                  <a:lnTo>
                    <a:pt x="2980816" y="0"/>
                  </a:lnTo>
                  <a:close/>
                </a:path>
                <a:path w="2981325" h="643255">
                  <a:moveTo>
                    <a:pt x="2980816" y="64262"/>
                  </a:moveTo>
                  <a:lnTo>
                    <a:pt x="64388" y="64262"/>
                  </a:lnTo>
                  <a:lnTo>
                    <a:pt x="72705" y="65934"/>
                  </a:lnTo>
                  <a:lnTo>
                    <a:pt x="79486" y="70500"/>
                  </a:lnTo>
                  <a:lnTo>
                    <a:pt x="84052" y="77281"/>
                  </a:lnTo>
                  <a:lnTo>
                    <a:pt x="85725" y="85598"/>
                  </a:lnTo>
                  <a:lnTo>
                    <a:pt x="82359" y="102324"/>
                  </a:lnTo>
                  <a:lnTo>
                    <a:pt x="73183" y="115966"/>
                  </a:lnTo>
                  <a:lnTo>
                    <a:pt x="59578" y="125156"/>
                  </a:lnTo>
                  <a:lnTo>
                    <a:pt x="42925" y="128524"/>
                  </a:lnTo>
                  <a:lnTo>
                    <a:pt x="2980816" y="128524"/>
                  </a:lnTo>
                  <a:lnTo>
                    <a:pt x="2980816" y="64262"/>
                  </a:lnTo>
                  <a:close/>
                </a:path>
                <a:path w="2981325" h="643255">
                  <a:moveTo>
                    <a:pt x="2895091" y="0"/>
                  </a:moveTo>
                  <a:lnTo>
                    <a:pt x="2895091" y="42799"/>
                  </a:lnTo>
                  <a:lnTo>
                    <a:pt x="2937891" y="42799"/>
                  </a:lnTo>
                  <a:lnTo>
                    <a:pt x="2937954" y="21336"/>
                  </a:lnTo>
                  <a:lnTo>
                    <a:pt x="2916555" y="21336"/>
                  </a:lnTo>
                  <a:lnTo>
                    <a:pt x="2908218" y="19663"/>
                  </a:lnTo>
                  <a:lnTo>
                    <a:pt x="2901394" y="15097"/>
                  </a:lnTo>
                  <a:lnTo>
                    <a:pt x="2896784" y="8316"/>
                  </a:lnTo>
                  <a:lnTo>
                    <a:pt x="2895091" y="0"/>
                  </a:lnTo>
                  <a:close/>
                </a:path>
                <a:path w="2981325" h="643255">
                  <a:moveTo>
                    <a:pt x="2938017" y="0"/>
                  </a:moveTo>
                  <a:lnTo>
                    <a:pt x="2936325" y="8316"/>
                  </a:lnTo>
                  <a:lnTo>
                    <a:pt x="2931715" y="15097"/>
                  </a:lnTo>
                  <a:lnTo>
                    <a:pt x="2924891" y="19663"/>
                  </a:lnTo>
                  <a:lnTo>
                    <a:pt x="2916555" y="21336"/>
                  </a:lnTo>
                  <a:lnTo>
                    <a:pt x="2937954" y="21336"/>
                  </a:lnTo>
                  <a:lnTo>
                    <a:pt x="29380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53709" y="990600"/>
              <a:ext cx="2938145" cy="171450"/>
            </a:xfrm>
            <a:custGeom>
              <a:avLst/>
              <a:gdLst/>
              <a:ahLst/>
              <a:cxnLst/>
              <a:rect l="l" t="t" r="r" b="b"/>
              <a:pathLst>
                <a:path w="2938145" h="171450">
                  <a:moveTo>
                    <a:pt x="21462" y="107187"/>
                  </a:moveTo>
                  <a:lnTo>
                    <a:pt x="13073" y="108860"/>
                  </a:lnTo>
                  <a:lnTo>
                    <a:pt x="6254" y="113426"/>
                  </a:lnTo>
                  <a:lnTo>
                    <a:pt x="1674" y="120207"/>
                  </a:lnTo>
                  <a:lnTo>
                    <a:pt x="0" y="128524"/>
                  </a:lnTo>
                  <a:lnTo>
                    <a:pt x="0" y="171450"/>
                  </a:lnTo>
                  <a:lnTo>
                    <a:pt x="16652" y="168082"/>
                  </a:lnTo>
                  <a:lnTo>
                    <a:pt x="30257" y="158892"/>
                  </a:lnTo>
                  <a:lnTo>
                    <a:pt x="39433" y="145250"/>
                  </a:lnTo>
                  <a:lnTo>
                    <a:pt x="42799" y="128524"/>
                  </a:lnTo>
                  <a:lnTo>
                    <a:pt x="41126" y="120207"/>
                  </a:lnTo>
                  <a:lnTo>
                    <a:pt x="36560" y="113426"/>
                  </a:lnTo>
                  <a:lnTo>
                    <a:pt x="29779" y="108860"/>
                  </a:lnTo>
                  <a:lnTo>
                    <a:pt x="21462" y="107187"/>
                  </a:lnTo>
                  <a:close/>
                </a:path>
                <a:path w="2938145" h="171450">
                  <a:moveTo>
                    <a:pt x="2937891" y="42799"/>
                  </a:moveTo>
                  <a:lnTo>
                    <a:pt x="2894965" y="42799"/>
                  </a:lnTo>
                  <a:lnTo>
                    <a:pt x="2895091" y="85725"/>
                  </a:lnTo>
                  <a:lnTo>
                    <a:pt x="2911744" y="82357"/>
                  </a:lnTo>
                  <a:lnTo>
                    <a:pt x="2925349" y="73167"/>
                  </a:lnTo>
                  <a:lnTo>
                    <a:pt x="2934525" y="59525"/>
                  </a:lnTo>
                  <a:lnTo>
                    <a:pt x="2937891" y="42799"/>
                  </a:lnTo>
                  <a:close/>
                </a:path>
                <a:path w="2938145" h="171450">
                  <a:moveTo>
                    <a:pt x="2895091" y="0"/>
                  </a:moveTo>
                  <a:lnTo>
                    <a:pt x="2878365" y="3365"/>
                  </a:lnTo>
                  <a:lnTo>
                    <a:pt x="2864723" y="12541"/>
                  </a:lnTo>
                  <a:lnTo>
                    <a:pt x="2855533" y="26146"/>
                  </a:lnTo>
                  <a:lnTo>
                    <a:pt x="2852166" y="42799"/>
                  </a:lnTo>
                  <a:lnTo>
                    <a:pt x="2853858" y="51188"/>
                  </a:lnTo>
                  <a:lnTo>
                    <a:pt x="2858468" y="58007"/>
                  </a:lnTo>
                  <a:lnTo>
                    <a:pt x="2865292" y="62587"/>
                  </a:lnTo>
                  <a:lnTo>
                    <a:pt x="2873629" y="64262"/>
                  </a:lnTo>
                  <a:lnTo>
                    <a:pt x="2881945" y="62587"/>
                  </a:lnTo>
                  <a:lnTo>
                    <a:pt x="2888726" y="58007"/>
                  </a:lnTo>
                  <a:lnTo>
                    <a:pt x="2893292" y="51188"/>
                  </a:lnTo>
                  <a:lnTo>
                    <a:pt x="2894965" y="42799"/>
                  </a:lnTo>
                  <a:lnTo>
                    <a:pt x="2937891" y="42799"/>
                  </a:lnTo>
                  <a:lnTo>
                    <a:pt x="2934525" y="26146"/>
                  </a:lnTo>
                  <a:lnTo>
                    <a:pt x="2925349" y="12541"/>
                  </a:lnTo>
                  <a:lnTo>
                    <a:pt x="2911744" y="3365"/>
                  </a:lnTo>
                  <a:lnTo>
                    <a:pt x="2895091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10783" y="990600"/>
              <a:ext cx="2981325" cy="685800"/>
            </a:xfrm>
            <a:custGeom>
              <a:avLst/>
              <a:gdLst/>
              <a:ahLst/>
              <a:cxnLst/>
              <a:rect l="l" t="t" r="r" b="b"/>
              <a:pathLst>
                <a:path w="2981325" h="685800">
                  <a:moveTo>
                    <a:pt x="0" y="128650"/>
                  </a:moveTo>
                  <a:lnTo>
                    <a:pt x="3385" y="111924"/>
                  </a:lnTo>
                  <a:lnTo>
                    <a:pt x="12604" y="98282"/>
                  </a:lnTo>
                  <a:lnTo>
                    <a:pt x="26253" y="89092"/>
                  </a:lnTo>
                  <a:lnTo>
                    <a:pt x="42925" y="85725"/>
                  </a:lnTo>
                  <a:lnTo>
                    <a:pt x="2895091" y="85725"/>
                  </a:lnTo>
                  <a:lnTo>
                    <a:pt x="2895091" y="42925"/>
                  </a:lnTo>
                  <a:lnTo>
                    <a:pt x="2898459" y="26199"/>
                  </a:lnTo>
                  <a:lnTo>
                    <a:pt x="2907649" y="12557"/>
                  </a:lnTo>
                  <a:lnTo>
                    <a:pt x="2921291" y="3367"/>
                  </a:lnTo>
                  <a:lnTo>
                    <a:pt x="2938017" y="0"/>
                  </a:lnTo>
                  <a:lnTo>
                    <a:pt x="2954670" y="3367"/>
                  </a:lnTo>
                  <a:lnTo>
                    <a:pt x="2968275" y="12557"/>
                  </a:lnTo>
                  <a:lnTo>
                    <a:pt x="2977451" y="26199"/>
                  </a:lnTo>
                  <a:lnTo>
                    <a:pt x="2980816" y="42925"/>
                  </a:lnTo>
                  <a:lnTo>
                    <a:pt x="2980816" y="557276"/>
                  </a:lnTo>
                  <a:lnTo>
                    <a:pt x="2977449" y="573928"/>
                  </a:lnTo>
                  <a:lnTo>
                    <a:pt x="2968259" y="587533"/>
                  </a:lnTo>
                  <a:lnTo>
                    <a:pt x="2954617" y="596709"/>
                  </a:lnTo>
                  <a:lnTo>
                    <a:pt x="2937891" y="600075"/>
                  </a:lnTo>
                  <a:lnTo>
                    <a:pt x="85725" y="600075"/>
                  </a:lnTo>
                  <a:lnTo>
                    <a:pt x="85725" y="643001"/>
                  </a:lnTo>
                  <a:lnTo>
                    <a:pt x="82359" y="659653"/>
                  </a:lnTo>
                  <a:lnTo>
                    <a:pt x="73183" y="673258"/>
                  </a:lnTo>
                  <a:lnTo>
                    <a:pt x="59578" y="682434"/>
                  </a:lnTo>
                  <a:lnTo>
                    <a:pt x="42925" y="685800"/>
                  </a:lnTo>
                  <a:lnTo>
                    <a:pt x="26253" y="682434"/>
                  </a:lnTo>
                  <a:lnTo>
                    <a:pt x="12604" y="673258"/>
                  </a:lnTo>
                  <a:lnTo>
                    <a:pt x="3385" y="659653"/>
                  </a:lnTo>
                  <a:lnTo>
                    <a:pt x="0" y="643001"/>
                  </a:lnTo>
                  <a:lnTo>
                    <a:pt x="0" y="12865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893175" y="1020698"/>
              <a:ext cx="111125" cy="683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98083" y="1085087"/>
              <a:ext cx="111125" cy="8966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96508" y="1119251"/>
              <a:ext cx="0" cy="471805"/>
            </a:xfrm>
            <a:custGeom>
              <a:avLst/>
              <a:gdLst/>
              <a:ahLst/>
              <a:cxnLst/>
              <a:rect l="l" t="t" r="r" b="b"/>
              <a:pathLst>
                <a:path h="471805">
                  <a:moveTo>
                    <a:pt x="0" y="0"/>
                  </a:moveTo>
                  <a:lnTo>
                    <a:pt x="0" y="47142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546850" y="1040638"/>
            <a:ext cx="1953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0" marR="5080" indent="-56578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2. Physical</a:t>
            </a:r>
            <a:r>
              <a:rPr sz="1800" b="1" spc="-1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Ability  </a:t>
            </a:r>
            <a:r>
              <a:rPr sz="1800" b="1" spc="-20" dirty="0"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-6350" y="0"/>
            <a:ext cx="9156700" cy="6883400"/>
            <a:chOff x="-6350" y="0"/>
            <a:chExt cx="9156700" cy="6883400"/>
          </a:xfrm>
        </p:grpSpPr>
        <p:sp>
          <p:nvSpPr>
            <p:cNvPr id="32" name="object 32"/>
            <p:cNvSpPr/>
            <p:nvPr/>
          </p:nvSpPr>
          <p:spPr>
            <a:xfrm>
              <a:off x="250825" y="762000"/>
              <a:ext cx="0" cy="6096000"/>
            </a:xfrm>
            <a:custGeom>
              <a:avLst/>
              <a:gdLst/>
              <a:ahLst/>
              <a:cxnLst/>
              <a:rect l="l" t="t" r="r" b="b"/>
              <a:pathLst>
                <a:path h="6096000">
                  <a:moveTo>
                    <a:pt x="0" y="0"/>
                  </a:moveTo>
                  <a:lnTo>
                    <a:pt x="0" y="6095999"/>
                  </a:lnTo>
                </a:path>
              </a:pathLst>
            </a:custGeom>
            <a:ln w="381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5287" y="762000"/>
              <a:ext cx="0" cy="6096000"/>
            </a:xfrm>
            <a:custGeom>
              <a:avLst/>
              <a:gdLst/>
              <a:ahLst/>
              <a:cxnLst/>
              <a:rect l="l" t="t" r="r" b="b"/>
              <a:pathLst>
                <a:path h="6096000">
                  <a:moveTo>
                    <a:pt x="0" y="0"/>
                  </a:moveTo>
                  <a:lnTo>
                    <a:pt x="0" y="6095999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4800" y="762000"/>
              <a:ext cx="38100" cy="6096000"/>
            </a:xfrm>
            <a:custGeom>
              <a:avLst/>
              <a:gdLst/>
              <a:ahLst/>
              <a:cxnLst/>
              <a:rect l="l" t="t" r="r" b="b"/>
              <a:pathLst>
                <a:path w="38100" h="6096000">
                  <a:moveTo>
                    <a:pt x="0" y="6095998"/>
                  </a:moveTo>
                  <a:lnTo>
                    <a:pt x="38100" y="6095998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6095998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999">
                <a:alpha val="9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127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1855089" y="145796"/>
            <a:ext cx="5432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"/>
                <a:cs typeface="Arial"/>
              </a:rPr>
              <a:t>SELECTION METHODS Cont </a:t>
            </a:r>
            <a:r>
              <a:rPr spc="-5" dirty="0">
                <a:latin typeface="Arial"/>
                <a:cs typeface="Arial"/>
              </a:rPr>
              <a:t>. .</a:t>
            </a:r>
            <a:r>
              <a:rPr spc="7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.</a:t>
            </a:r>
          </a:p>
        </p:txBody>
      </p:sp>
      <p:sp>
        <p:nvSpPr>
          <p:cNvPr id="38" name="object 38"/>
          <p:cNvSpPr/>
          <p:nvPr/>
        </p:nvSpPr>
        <p:spPr>
          <a:xfrm>
            <a:off x="3581400" y="2438400"/>
            <a:ext cx="2438400" cy="838200"/>
          </a:xfrm>
          <a:custGeom>
            <a:avLst/>
            <a:gdLst/>
            <a:ahLst/>
            <a:cxnLst/>
            <a:rect l="l" t="t" r="r" b="b"/>
            <a:pathLst>
              <a:path w="2438400" h="838200">
                <a:moveTo>
                  <a:pt x="0" y="419100"/>
                </a:moveTo>
                <a:lnTo>
                  <a:pt x="440309" y="209550"/>
                </a:lnTo>
                <a:lnTo>
                  <a:pt x="440309" y="314325"/>
                </a:lnTo>
                <a:lnTo>
                  <a:pt x="632460" y="314325"/>
                </a:lnTo>
                <a:lnTo>
                  <a:pt x="632460" y="0"/>
                </a:lnTo>
                <a:lnTo>
                  <a:pt x="1805939" y="0"/>
                </a:lnTo>
                <a:lnTo>
                  <a:pt x="1805939" y="314325"/>
                </a:lnTo>
                <a:lnTo>
                  <a:pt x="1998090" y="314325"/>
                </a:lnTo>
                <a:lnTo>
                  <a:pt x="1998090" y="209550"/>
                </a:lnTo>
                <a:lnTo>
                  <a:pt x="2438400" y="419100"/>
                </a:lnTo>
                <a:lnTo>
                  <a:pt x="1998090" y="628650"/>
                </a:lnTo>
                <a:lnTo>
                  <a:pt x="1998090" y="523875"/>
                </a:lnTo>
                <a:lnTo>
                  <a:pt x="1805939" y="523875"/>
                </a:lnTo>
                <a:lnTo>
                  <a:pt x="1805939" y="838200"/>
                </a:lnTo>
                <a:lnTo>
                  <a:pt x="632460" y="838200"/>
                </a:lnTo>
                <a:lnTo>
                  <a:pt x="632460" y="523875"/>
                </a:lnTo>
                <a:lnTo>
                  <a:pt x="440309" y="523875"/>
                </a:lnTo>
                <a:lnTo>
                  <a:pt x="440309" y="628650"/>
                </a:lnTo>
                <a:lnTo>
                  <a:pt x="0" y="4191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319778" y="2587879"/>
            <a:ext cx="9607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0020" marR="5080" indent="-14795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Palladio Uralic"/>
                <a:cs typeface="Palladio Uralic"/>
              </a:rPr>
              <a:t>TESTING  TYPES</a:t>
            </a:r>
            <a:endParaRPr sz="1600">
              <a:latin typeface="Palladio Uralic"/>
              <a:cs typeface="Palladio Uralic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559300" y="3263900"/>
            <a:ext cx="482600" cy="635000"/>
            <a:chOff x="4559300" y="3263900"/>
            <a:chExt cx="482600" cy="635000"/>
          </a:xfrm>
        </p:grpSpPr>
        <p:sp>
          <p:nvSpPr>
            <p:cNvPr id="41" name="object 41"/>
            <p:cNvSpPr/>
            <p:nvPr/>
          </p:nvSpPr>
          <p:spPr>
            <a:xfrm>
              <a:off x="4572000" y="3276600"/>
              <a:ext cx="457200" cy="609600"/>
            </a:xfrm>
            <a:custGeom>
              <a:avLst/>
              <a:gdLst/>
              <a:ahLst/>
              <a:cxnLst/>
              <a:rect l="l" t="t" r="r" b="b"/>
              <a:pathLst>
                <a:path w="457200" h="609600">
                  <a:moveTo>
                    <a:pt x="342900" y="0"/>
                  </a:moveTo>
                  <a:lnTo>
                    <a:pt x="114300" y="0"/>
                  </a:lnTo>
                  <a:lnTo>
                    <a:pt x="114300" y="283972"/>
                  </a:lnTo>
                  <a:lnTo>
                    <a:pt x="0" y="283972"/>
                  </a:lnTo>
                  <a:lnTo>
                    <a:pt x="228600" y="609600"/>
                  </a:lnTo>
                  <a:lnTo>
                    <a:pt x="457200" y="283972"/>
                  </a:lnTo>
                  <a:lnTo>
                    <a:pt x="342900" y="283972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2000" y="3276600"/>
              <a:ext cx="457200" cy="609600"/>
            </a:xfrm>
            <a:custGeom>
              <a:avLst/>
              <a:gdLst/>
              <a:ahLst/>
              <a:cxnLst/>
              <a:rect l="l" t="t" r="r" b="b"/>
              <a:pathLst>
                <a:path w="457200" h="609600">
                  <a:moveTo>
                    <a:pt x="0" y="283972"/>
                  </a:moveTo>
                  <a:lnTo>
                    <a:pt x="114300" y="283972"/>
                  </a:lnTo>
                  <a:lnTo>
                    <a:pt x="114300" y="0"/>
                  </a:lnTo>
                  <a:lnTo>
                    <a:pt x="342900" y="0"/>
                  </a:lnTo>
                  <a:lnTo>
                    <a:pt x="342900" y="283972"/>
                  </a:lnTo>
                  <a:lnTo>
                    <a:pt x="457200" y="283972"/>
                  </a:lnTo>
                  <a:lnTo>
                    <a:pt x="228600" y="609600"/>
                  </a:lnTo>
                  <a:lnTo>
                    <a:pt x="0" y="28397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762000"/>
            <a:ext cx="0" cy="6096000"/>
          </a:xfrm>
          <a:custGeom>
            <a:avLst/>
            <a:gdLst/>
            <a:ahLst/>
            <a:cxnLst/>
            <a:rect l="l" t="t" r="r" b="b"/>
            <a:pathLst>
              <a:path h="6096000">
                <a:moveTo>
                  <a:pt x="0" y="0"/>
                </a:moveTo>
                <a:lnTo>
                  <a:pt x="0" y="6095999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9156700" cy="6883400"/>
            <a:chOff x="-6350" y="0"/>
            <a:chExt cx="9156700" cy="6883400"/>
          </a:xfrm>
        </p:grpSpPr>
        <p:sp>
          <p:nvSpPr>
            <p:cNvPr id="4" name="object 4"/>
            <p:cNvSpPr/>
            <p:nvPr/>
          </p:nvSpPr>
          <p:spPr>
            <a:xfrm>
              <a:off x="395287" y="762000"/>
              <a:ext cx="0" cy="6096000"/>
            </a:xfrm>
            <a:custGeom>
              <a:avLst/>
              <a:gdLst/>
              <a:ahLst/>
              <a:cxnLst/>
              <a:rect l="l" t="t" r="r" b="b"/>
              <a:pathLst>
                <a:path h="6096000">
                  <a:moveTo>
                    <a:pt x="0" y="0"/>
                  </a:moveTo>
                  <a:lnTo>
                    <a:pt x="0" y="6095999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762000"/>
              <a:ext cx="38100" cy="6096000"/>
            </a:xfrm>
            <a:custGeom>
              <a:avLst/>
              <a:gdLst/>
              <a:ahLst/>
              <a:cxnLst/>
              <a:rect l="l" t="t" r="r" b="b"/>
              <a:pathLst>
                <a:path w="38100" h="6096000">
                  <a:moveTo>
                    <a:pt x="0" y="6095998"/>
                  </a:moveTo>
                  <a:lnTo>
                    <a:pt x="38100" y="6095998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6095998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999">
                <a:alpha val="9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127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55089" y="145796"/>
            <a:ext cx="5432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"/>
                <a:cs typeface="Arial"/>
              </a:rPr>
              <a:t>SELECTION METHODS Cont </a:t>
            </a:r>
            <a:r>
              <a:rPr spc="-5" dirty="0">
                <a:latin typeface="Arial"/>
                <a:cs typeface="Arial"/>
              </a:rPr>
              <a:t>. .</a:t>
            </a:r>
            <a:r>
              <a:rPr spc="7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.</a:t>
            </a:r>
          </a:p>
        </p:txBody>
      </p:sp>
      <p:sp>
        <p:nvSpPr>
          <p:cNvPr id="9" name="object 9"/>
          <p:cNvSpPr/>
          <p:nvPr/>
        </p:nvSpPr>
        <p:spPr>
          <a:xfrm>
            <a:off x="685800" y="1424939"/>
            <a:ext cx="2819400" cy="2004060"/>
          </a:xfrm>
          <a:custGeom>
            <a:avLst/>
            <a:gdLst/>
            <a:ahLst/>
            <a:cxnLst/>
            <a:rect l="l" t="t" r="r" b="b"/>
            <a:pathLst>
              <a:path w="2819400" h="2004060">
                <a:moveTo>
                  <a:pt x="0" y="2004060"/>
                </a:moveTo>
                <a:lnTo>
                  <a:pt x="2819400" y="2004060"/>
                </a:lnTo>
                <a:lnTo>
                  <a:pt x="2819400" y="0"/>
                </a:lnTo>
                <a:lnTo>
                  <a:pt x="0" y="0"/>
                </a:lnTo>
                <a:lnTo>
                  <a:pt x="0" y="200406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7423" y="1849373"/>
            <a:ext cx="277368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745" marR="237490" indent="-254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eXGyrePagella"/>
                <a:cs typeface="TeXGyrePagella"/>
              </a:rPr>
              <a:t>It </a:t>
            </a:r>
            <a:r>
              <a:rPr sz="1800" spc="-5" dirty="0">
                <a:latin typeface="TeXGyrePagella"/>
                <a:cs typeface="TeXGyrePagella"/>
              </a:rPr>
              <a:t>is designed to</a:t>
            </a:r>
            <a:r>
              <a:rPr sz="1800" spc="-55" dirty="0">
                <a:latin typeface="TeXGyrePagella"/>
                <a:cs typeface="TeXGyrePagella"/>
              </a:rPr>
              <a:t> </a:t>
            </a:r>
            <a:r>
              <a:rPr sz="1800" dirty="0">
                <a:latin typeface="TeXGyrePagella"/>
                <a:cs typeface="TeXGyrePagella"/>
              </a:rPr>
              <a:t>assess  </a:t>
            </a:r>
            <a:r>
              <a:rPr sz="1800" spc="-5" dirty="0">
                <a:latin typeface="TeXGyrePagella"/>
                <a:cs typeface="TeXGyrePagella"/>
              </a:rPr>
              <a:t>the likelihood that  </a:t>
            </a:r>
            <a:r>
              <a:rPr sz="1800" dirty="0">
                <a:latin typeface="TeXGyrePagella"/>
                <a:cs typeface="TeXGyrePagella"/>
              </a:rPr>
              <a:t>applicants will </a:t>
            </a:r>
            <a:r>
              <a:rPr sz="1800" spc="-5" dirty="0">
                <a:latin typeface="TeXGyrePagella"/>
                <a:cs typeface="TeXGyrePagella"/>
              </a:rPr>
              <a:t>be  </a:t>
            </a:r>
            <a:r>
              <a:rPr sz="1800" dirty="0">
                <a:latin typeface="TeXGyrePagella"/>
                <a:cs typeface="TeXGyrePagella"/>
              </a:rPr>
              <a:t>dishonest or </a:t>
            </a:r>
            <a:r>
              <a:rPr sz="1800" spc="-5" dirty="0">
                <a:latin typeface="TeXGyrePagella"/>
                <a:cs typeface="TeXGyrePagella"/>
              </a:rPr>
              <a:t>engage</a:t>
            </a:r>
            <a:r>
              <a:rPr sz="1800" spc="-85" dirty="0">
                <a:latin typeface="TeXGyrePagella"/>
                <a:cs typeface="TeXGyrePagella"/>
              </a:rPr>
              <a:t> </a:t>
            </a:r>
            <a:r>
              <a:rPr sz="1800" spc="-5" dirty="0">
                <a:latin typeface="TeXGyrePagella"/>
                <a:cs typeface="TeXGyrePagella"/>
              </a:rPr>
              <a:t>in  illegal</a:t>
            </a:r>
            <a:r>
              <a:rPr sz="1800" spc="-30" dirty="0">
                <a:latin typeface="TeXGyrePagella"/>
                <a:cs typeface="TeXGyrePagella"/>
              </a:rPr>
              <a:t> </a:t>
            </a:r>
            <a:r>
              <a:rPr sz="1800" dirty="0">
                <a:latin typeface="TeXGyrePagella"/>
                <a:cs typeface="TeXGyrePagella"/>
              </a:rPr>
              <a:t>activity.</a:t>
            </a:r>
            <a:endParaRPr sz="1800">
              <a:latin typeface="TeXGyrePagella"/>
              <a:cs typeface="TeXGyrePagell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90169" y="1130300"/>
            <a:ext cx="2927985" cy="635635"/>
            <a:chOff x="590169" y="1130300"/>
            <a:chExt cx="2927985" cy="635635"/>
          </a:xfrm>
        </p:grpSpPr>
        <p:sp>
          <p:nvSpPr>
            <p:cNvPr id="12" name="object 12"/>
            <p:cNvSpPr/>
            <p:nvPr/>
          </p:nvSpPr>
          <p:spPr>
            <a:xfrm>
              <a:off x="602881" y="1181100"/>
              <a:ext cx="2902585" cy="572135"/>
            </a:xfrm>
            <a:custGeom>
              <a:avLst/>
              <a:gdLst/>
              <a:ahLst/>
              <a:cxnLst/>
              <a:rect l="l" t="t" r="r" b="b"/>
              <a:pathLst>
                <a:path w="2902585" h="572135">
                  <a:moveTo>
                    <a:pt x="2902318" y="0"/>
                  </a:moveTo>
                  <a:lnTo>
                    <a:pt x="2899329" y="14847"/>
                  </a:lnTo>
                  <a:lnTo>
                    <a:pt x="2891174" y="26955"/>
                  </a:lnTo>
                  <a:lnTo>
                    <a:pt x="2879065" y="35111"/>
                  </a:lnTo>
                  <a:lnTo>
                    <a:pt x="2864218" y="38100"/>
                  </a:lnTo>
                  <a:lnTo>
                    <a:pt x="38112" y="38100"/>
                  </a:lnTo>
                  <a:lnTo>
                    <a:pt x="23274" y="41106"/>
                  </a:lnTo>
                  <a:lnTo>
                    <a:pt x="11160" y="49291"/>
                  </a:lnTo>
                  <a:lnTo>
                    <a:pt x="2994" y="61406"/>
                  </a:lnTo>
                  <a:lnTo>
                    <a:pt x="0" y="76200"/>
                  </a:lnTo>
                  <a:lnTo>
                    <a:pt x="0" y="533653"/>
                  </a:lnTo>
                  <a:lnTo>
                    <a:pt x="2994" y="548520"/>
                  </a:lnTo>
                  <a:lnTo>
                    <a:pt x="11160" y="560673"/>
                  </a:lnTo>
                  <a:lnTo>
                    <a:pt x="23274" y="568872"/>
                  </a:lnTo>
                  <a:lnTo>
                    <a:pt x="38112" y="571880"/>
                  </a:lnTo>
                  <a:lnTo>
                    <a:pt x="52953" y="568872"/>
                  </a:lnTo>
                  <a:lnTo>
                    <a:pt x="65071" y="560673"/>
                  </a:lnTo>
                  <a:lnTo>
                    <a:pt x="73242" y="548520"/>
                  </a:lnTo>
                  <a:lnTo>
                    <a:pt x="76238" y="533653"/>
                  </a:lnTo>
                  <a:lnTo>
                    <a:pt x="76238" y="495553"/>
                  </a:lnTo>
                  <a:lnTo>
                    <a:pt x="2864218" y="495553"/>
                  </a:lnTo>
                  <a:lnTo>
                    <a:pt x="2879065" y="492565"/>
                  </a:lnTo>
                  <a:lnTo>
                    <a:pt x="2891174" y="484409"/>
                  </a:lnTo>
                  <a:lnTo>
                    <a:pt x="2899329" y="472301"/>
                  </a:lnTo>
                  <a:lnTo>
                    <a:pt x="2902318" y="457453"/>
                  </a:lnTo>
                  <a:lnTo>
                    <a:pt x="2902318" y="114426"/>
                  </a:lnTo>
                  <a:lnTo>
                    <a:pt x="38112" y="114426"/>
                  </a:lnTo>
                  <a:lnTo>
                    <a:pt x="38112" y="76200"/>
                  </a:lnTo>
                  <a:lnTo>
                    <a:pt x="39610" y="68830"/>
                  </a:lnTo>
                  <a:lnTo>
                    <a:pt x="43695" y="62769"/>
                  </a:lnTo>
                  <a:lnTo>
                    <a:pt x="49755" y="58662"/>
                  </a:lnTo>
                  <a:lnTo>
                    <a:pt x="57175" y="57150"/>
                  </a:lnTo>
                  <a:lnTo>
                    <a:pt x="2902318" y="57150"/>
                  </a:lnTo>
                  <a:lnTo>
                    <a:pt x="2902318" y="0"/>
                  </a:lnTo>
                  <a:close/>
                </a:path>
                <a:path w="2902585" h="572135">
                  <a:moveTo>
                    <a:pt x="2902318" y="57150"/>
                  </a:moveTo>
                  <a:lnTo>
                    <a:pt x="57175" y="57150"/>
                  </a:lnTo>
                  <a:lnTo>
                    <a:pt x="64595" y="58662"/>
                  </a:lnTo>
                  <a:lnTo>
                    <a:pt x="70654" y="62769"/>
                  </a:lnTo>
                  <a:lnTo>
                    <a:pt x="74740" y="68830"/>
                  </a:lnTo>
                  <a:lnTo>
                    <a:pt x="76238" y="76200"/>
                  </a:lnTo>
                  <a:lnTo>
                    <a:pt x="73242" y="91066"/>
                  </a:lnTo>
                  <a:lnTo>
                    <a:pt x="65071" y="103219"/>
                  </a:lnTo>
                  <a:lnTo>
                    <a:pt x="52953" y="111418"/>
                  </a:lnTo>
                  <a:lnTo>
                    <a:pt x="38112" y="114426"/>
                  </a:lnTo>
                  <a:lnTo>
                    <a:pt x="2902318" y="114426"/>
                  </a:lnTo>
                  <a:lnTo>
                    <a:pt x="2902318" y="57150"/>
                  </a:lnTo>
                  <a:close/>
                </a:path>
                <a:path w="2902585" h="572135">
                  <a:moveTo>
                    <a:pt x="2826118" y="0"/>
                  </a:moveTo>
                  <a:lnTo>
                    <a:pt x="2826118" y="38100"/>
                  </a:lnTo>
                  <a:lnTo>
                    <a:pt x="2864218" y="38100"/>
                  </a:lnTo>
                  <a:lnTo>
                    <a:pt x="2864218" y="19050"/>
                  </a:lnTo>
                  <a:lnTo>
                    <a:pt x="2845168" y="19050"/>
                  </a:lnTo>
                  <a:lnTo>
                    <a:pt x="2837744" y="17555"/>
                  </a:lnTo>
                  <a:lnTo>
                    <a:pt x="2831690" y="13477"/>
                  </a:lnTo>
                  <a:lnTo>
                    <a:pt x="2827612" y="7423"/>
                  </a:lnTo>
                  <a:lnTo>
                    <a:pt x="2826118" y="0"/>
                  </a:lnTo>
                  <a:close/>
                </a:path>
                <a:path w="2902585" h="572135">
                  <a:moveTo>
                    <a:pt x="2864218" y="0"/>
                  </a:moveTo>
                  <a:lnTo>
                    <a:pt x="2862724" y="7423"/>
                  </a:lnTo>
                  <a:lnTo>
                    <a:pt x="2858646" y="13477"/>
                  </a:lnTo>
                  <a:lnTo>
                    <a:pt x="2852591" y="17555"/>
                  </a:lnTo>
                  <a:lnTo>
                    <a:pt x="2845168" y="19050"/>
                  </a:lnTo>
                  <a:lnTo>
                    <a:pt x="2864218" y="19050"/>
                  </a:lnTo>
                  <a:lnTo>
                    <a:pt x="28642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0994" y="1143000"/>
              <a:ext cx="2864485" cy="153035"/>
            </a:xfrm>
            <a:custGeom>
              <a:avLst/>
              <a:gdLst/>
              <a:ahLst/>
              <a:cxnLst/>
              <a:rect l="l" t="t" r="r" b="b"/>
              <a:pathLst>
                <a:path w="2864485" h="153034">
                  <a:moveTo>
                    <a:pt x="19062" y="95250"/>
                  </a:moveTo>
                  <a:lnTo>
                    <a:pt x="11642" y="96762"/>
                  </a:lnTo>
                  <a:lnTo>
                    <a:pt x="5583" y="100869"/>
                  </a:lnTo>
                  <a:lnTo>
                    <a:pt x="1498" y="106930"/>
                  </a:lnTo>
                  <a:lnTo>
                    <a:pt x="0" y="114300"/>
                  </a:lnTo>
                  <a:lnTo>
                    <a:pt x="0" y="152526"/>
                  </a:lnTo>
                  <a:lnTo>
                    <a:pt x="14840" y="149518"/>
                  </a:lnTo>
                  <a:lnTo>
                    <a:pt x="26958" y="141319"/>
                  </a:lnTo>
                  <a:lnTo>
                    <a:pt x="35129" y="129166"/>
                  </a:lnTo>
                  <a:lnTo>
                    <a:pt x="38125" y="114300"/>
                  </a:lnTo>
                  <a:lnTo>
                    <a:pt x="36627" y="106930"/>
                  </a:lnTo>
                  <a:lnTo>
                    <a:pt x="32542" y="100869"/>
                  </a:lnTo>
                  <a:lnTo>
                    <a:pt x="26482" y="96762"/>
                  </a:lnTo>
                  <a:lnTo>
                    <a:pt x="19062" y="95250"/>
                  </a:lnTo>
                  <a:close/>
                </a:path>
                <a:path w="2864485" h="153034">
                  <a:moveTo>
                    <a:pt x="2864205" y="38100"/>
                  </a:moveTo>
                  <a:lnTo>
                    <a:pt x="2826105" y="38100"/>
                  </a:lnTo>
                  <a:lnTo>
                    <a:pt x="2826105" y="76200"/>
                  </a:lnTo>
                  <a:lnTo>
                    <a:pt x="2840952" y="73211"/>
                  </a:lnTo>
                  <a:lnTo>
                    <a:pt x="2853061" y="65055"/>
                  </a:lnTo>
                  <a:lnTo>
                    <a:pt x="2861217" y="52947"/>
                  </a:lnTo>
                  <a:lnTo>
                    <a:pt x="2864205" y="38100"/>
                  </a:lnTo>
                  <a:close/>
                </a:path>
                <a:path w="2864485" h="153034">
                  <a:moveTo>
                    <a:pt x="2826105" y="0"/>
                  </a:moveTo>
                  <a:lnTo>
                    <a:pt x="2811258" y="2988"/>
                  </a:lnTo>
                  <a:lnTo>
                    <a:pt x="2799149" y="11144"/>
                  </a:lnTo>
                  <a:lnTo>
                    <a:pt x="2790994" y="23252"/>
                  </a:lnTo>
                  <a:lnTo>
                    <a:pt x="2788005" y="38100"/>
                  </a:lnTo>
                  <a:lnTo>
                    <a:pt x="2789499" y="45523"/>
                  </a:lnTo>
                  <a:lnTo>
                    <a:pt x="2793577" y="51577"/>
                  </a:lnTo>
                  <a:lnTo>
                    <a:pt x="2799632" y="55655"/>
                  </a:lnTo>
                  <a:lnTo>
                    <a:pt x="2807055" y="57150"/>
                  </a:lnTo>
                  <a:lnTo>
                    <a:pt x="2814479" y="55655"/>
                  </a:lnTo>
                  <a:lnTo>
                    <a:pt x="2820533" y="51577"/>
                  </a:lnTo>
                  <a:lnTo>
                    <a:pt x="2824611" y="45523"/>
                  </a:lnTo>
                  <a:lnTo>
                    <a:pt x="2826105" y="38100"/>
                  </a:lnTo>
                  <a:lnTo>
                    <a:pt x="2864205" y="38100"/>
                  </a:lnTo>
                  <a:lnTo>
                    <a:pt x="2861217" y="23252"/>
                  </a:lnTo>
                  <a:lnTo>
                    <a:pt x="2853061" y="11144"/>
                  </a:lnTo>
                  <a:lnTo>
                    <a:pt x="2840952" y="2988"/>
                  </a:lnTo>
                  <a:lnTo>
                    <a:pt x="2826105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2869" y="1143000"/>
              <a:ext cx="2902585" cy="610235"/>
            </a:xfrm>
            <a:custGeom>
              <a:avLst/>
              <a:gdLst/>
              <a:ahLst/>
              <a:cxnLst/>
              <a:rect l="l" t="t" r="r" b="b"/>
              <a:pathLst>
                <a:path w="2902585" h="610235">
                  <a:moveTo>
                    <a:pt x="12" y="114300"/>
                  </a:moveTo>
                  <a:lnTo>
                    <a:pt x="3006" y="99506"/>
                  </a:lnTo>
                  <a:lnTo>
                    <a:pt x="11172" y="87391"/>
                  </a:lnTo>
                  <a:lnTo>
                    <a:pt x="23287" y="79206"/>
                  </a:lnTo>
                  <a:lnTo>
                    <a:pt x="38125" y="76200"/>
                  </a:lnTo>
                  <a:lnTo>
                    <a:pt x="2826131" y="76200"/>
                  </a:lnTo>
                  <a:lnTo>
                    <a:pt x="2826131" y="38100"/>
                  </a:lnTo>
                  <a:lnTo>
                    <a:pt x="2829119" y="23252"/>
                  </a:lnTo>
                  <a:lnTo>
                    <a:pt x="2837275" y="11144"/>
                  </a:lnTo>
                  <a:lnTo>
                    <a:pt x="2849383" y="2988"/>
                  </a:lnTo>
                  <a:lnTo>
                    <a:pt x="2864231" y="0"/>
                  </a:lnTo>
                  <a:lnTo>
                    <a:pt x="2879078" y="2988"/>
                  </a:lnTo>
                  <a:lnTo>
                    <a:pt x="2891186" y="11144"/>
                  </a:lnTo>
                  <a:lnTo>
                    <a:pt x="2899342" y="23252"/>
                  </a:lnTo>
                  <a:lnTo>
                    <a:pt x="2902331" y="38100"/>
                  </a:lnTo>
                  <a:lnTo>
                    <a:pt x="2902331" y="495553"/>
                  </a:lnTo>
                  <a:lnTo>
                    <a:pt x="2899342" y="510401"/>
                  </a:lnTo>
                  <a:lnTo>
                    <a:pt x="2891186" y="522509"/>
                  </a:lnTo>
                  <a:lnTo>
                    <a:pt x="2879078" y="530665"/>
                  </a:lnTo>
                  <a:lnTo>
                    <a:pt x="2864231" y="533653"/>
                  </a:lnTo>
                  <a:lnTo>
                    <a:pt x="76250" y="533653"/>
                  </a:lnTo>
                  <a:lnTo>
                    <a:pt x="76250" y="571753"/>
                  </a:lnTo>
                  <a:lnTo>
                    <a:pt x="73254" y="586620"/>
                  </a:lnTo>
                  <a:lnTo>
                    <a:pt x="65084" y="598773"/>
                  </a:lnTo>
                  <a:lnTo>
                    <a:pt x="52965" y="606972"/>
                  </a:lnTo>
                  <a:lnTo>
                    <a:pt x="38125" y="609980"/>
                  </a:lnTo>
                  <a:lnTo>
                    <a:pt x="23285" y="606972"/>
                  </a:lnTo>
                  <a:lnTo>
                    <a:pt x="11166" y="598773"/>
                  </a:lnTo>
                  <a:lnTo>
                    <a:pt x="2996" y="586620"/>
                  </a:lnTo>
                  <a:lnTo>
                    <a:pt x="0" y="571753"/>
                  </a:lnTo>
                  <a:lnTo>
                    <a:pt x="12" y="114300"/>
                  </a:lnTo>
                  <a:close/>
                </a:path>
                <a:path w="2902585" h="610235">
                  <a:moveTo>
                    <a:pt x="2826131" y="76200"/>
                  </a:moveTo>
                  <a:lnTo>
                    <a:pt x="2864231" y="76200"/>
                  </a:lnTo>
                  <a:lnTo>
                    <a:pt x="2879078" y="73211"/>
                  </a:lnTo>
                  <a:lnTo>
                    <a:pt x="2891186" y="65055"/>
                  </a:lnTo>
                  <a:lnTo>
                    <a:pt x="2899342" y="52947"/>
                  </a:lnTo>
                  <a:lnTo>
                    <a:pt x="2902331" y="38100"/>
                  </a:lnTo>
                </a:path>
                <a:path w="2902585" h="610235">
                  <a:moveTo>
                    <a:pt x="2864231" y="76200"/>
                  </a:moveTo>
                  <a:lnTo>
                    <a:pt x="2864231" y="38100"/>
                  </a:lnTo>
                  <a:lnTo>
                    <a:pt x="2862736" y="45523"/>
                  </a:lnTo>
                  <a:lnTo>
                    <a:pt x="2858658" y="51577"/>
                  </a:lnTo>
                  <a:lnTo>
                    <a:pt x="2852604" y="55655"/>
                  </a:lnTo>
                  <a:lnTo>
                    <a:pt x="2845181" y="57150"/>
                  </a:lnTo>
                  <a:lnTo>
                    <a:pt x="2837757" y="55655"/>
                  </a:lnTo>
                  <a:lnTo>
                    <a:pt x="2831703" y="51577"/>
                  </a:lnTo>
                  <a:lnTo>
                    <a:pt x="2827625" y="45523"/>
                  </a:lnTo>
                  <a:lnTo>
                    <a:pt x="2826131" y="381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0169" y="1225550"/>
              <a:ext cx="101650" cy="826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9119" y="1257300"/>
              <a:ext cx="0" cy="419734"/>
            </a:xfrm>
            <a:custGeom>
              <a:avLst/>
              <a:gdLst/>
              <a:ahLst/>
              <a:cxnLst/>
              <a:rect l="l" t="t" r="r" b="b"/>
              <a:pathLst>
                <a:path h="419735">
                  <a:moveTo>
                    <a:pt x="0" y="0"/>
                  </a:moveTo>
                  <a:lnTo>
                    <a:pt x="0" y="41935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52880" y="1292174"/>
            <a:ext cx="2039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4. Integrity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78930" y="1424939"/>
            <a:ext cx="2819400" cy="2004060"/>
          </a:xfrm>
          <a:custGeom>
            <a:avLst/>
            <a:gdLst/>
            <a:ahLst/>
            <a:cxnLst/>
            <a:rect l="l" t="t" r="r" b="b"/>
            <a:pathLst>
              <a:path w="2819400" h="2004060">
                <a:moveTo>
                  <a:pt x="0" y="2004060"/>
                </a:moveTo>
                <a:lnTo>
                  <a:pt x="2819400" y="2004060"/>
                </a:lnTo>
                <a:lnTo>
                  <a:pt x="2819400" y="0"/>
                </a:lnTo>
                <a:lnTo>
                  <a:pt x="0" y="0"/>
                </a:lnTo>
                <a:lnTo>
                  <a:pt x="0" y="2004060"/>
                </a:lnTo>
                <a:close/>
              </a:path>
            </a:pathLst>
          </a:custGeom>
          <a:ln w="2540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00568" y="1712214"/>
            <a:ext cx="277368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615" marR="212725" indent="63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eXGyrePagella"/>
                <a:cs typeface="TeXGyrePagella"/>
              </a:rPr>
              <a:t>Normally requires  </a:t>
            </a:r>
            <a:r>
              <a:rPr sz="1800" dirty="0">
                <a:latin typeface="TeXGyrePagella"/>
                <a:cs typeface="TeXGyrePagella"/>
              </a:rPr>
              <a:t>applicants </a:t>
            </a:r>
            <a:r>
              <a:rPr sz="1800" spc="-5" dirty="0">
                <a:latin typeface="TeXGyrePagella"/>
                <a:cs typeface="TeXGyrePagella"/>
              </a:rPr>
              <a:t>to provide  required sample that</a:t>
            </a:r>
            <a:r>
              <a:rPr sz="1800" spc="-20" dirty="0">
                <a:latin typeface="TeXGyrePagella"/>
                <a:cs typeface="TeXGyrePagella"/>
              </a:rPr>
              <a:t> </a:t>
            </a:r>
            <a:r>
              <a:rPr sz="1800" dirty="0">
                <a:latin typeface="TeXGyrePagella"/>
                <a:cs typeface="TeXGyrePagella"/>
              </a:rPr>
              <a:t>is  </a:t>
            </a:r>
            <a:r>
              <a:rPr sz="1800" spc="-5" dirty="0">
                <a:latin typeface="TeXGyrePagella"/>
                <a:cs typeface="TeXGyrePagella"/>
              </a:rPr>
              <a:t>tested </a:t>
            </a:r>
            <a:r>
              <a:rPr sz="1800" dirty="0">
                <a:latin typeface="TeXGyrePagella"/>
                <a:cs typeface="TeXGyrePagella"/>
              </a:rPr>
              <a:t>for </a:t>
            </a:r>
            <a:r>
              <a:rPr sz="1800" spc="-5" dirty="0">
                <a:latin typeface="TeXGyrePagella"/>
                <a:cs typeface="TeXGyrePagella"/>
              </a:rPr>
              <a:t>illegal  </a:t>
            </a:r>
            <a:r>
              <a:rPr sz="1800" dirty="0">
                <a:latin typeface="TeXGyrePagella"/>
                <a:cs typeface="TeXGyrePagella"/>
              </a:rPr>
              <a:t>substances.</a:t>
            </a:r>
            <a:endParaRPr sz="1800">
              <a:latin typeface="TeXGyrePagella"/>
              <a:cs typeface="TeXGyrePagell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83300" y="1130300"/>
            <a:ext cx="2927985" cy="635635"/>
            <a:chOff x="6083300" y="1130300"/>
            <a:chExt cx="2927985" cy="635635"/>
          </a:xfrm>
        </p:grpSpPr>
        <p:sp>
          <p:nvSpPr>
            <p:cNvPr id="21" name="object 21"/>
            <p:cNvSpPr/>
            <p:nvPr/>
          </p:nvSpPr>
          <p:spPr>
            <a:xfrm>
              <a:off x="6096000" y="1181100"/>
              <a:ext cx="2902585" cy="572135"/>
            </a:xfrm>
            <a:custGeom>
              <a:avLst/>
              <a:gdLst/>
              <a:ahLst/>
              <a:cxnLst/>
              <a:rect l="l" t="t" r="r" b="b"/>
              <a:pathLst>
                <a:path w="2902584" h="572135">
                  <a:moveTo>
                    <a:pt x="2902330" y="0"/>
                  </a:moveTo>
                  <a:lnTo>
                    <a:pt x="2899342" y="14847"/>
                  </a:lnTo>
                  <a:lnTo>
                    <a:pt x="2891186" y="26955"/>
                  </a:lnTo>
                  <a:lnTo>
                    <a:pt x="2879078" y="35111"/>
                  </a:lnTo>
                  <a:lnTo>
                    <a:pt x="2864230" y="38100"/>
                  </a:lnTo>
                  <a:lnTo>
                    <a:pt x="38100" y="38100"/>
                  </a:lnTo>
                  <a:lnTo>
                    <a:pt x="23252" y="41106"/>
                  </a:lnTo>
                  <a:lnTo>
                    <a:pt x="11144" y="49291"/>
                  </a:lnTo>
                  <a:lnTo>
                    <a:pt x="2988" y="61406"/>
                  </a:lnTo>
                  <a:lnTo>
                    <a:pt x="0" y="76200"/>
                  </a:lnTo>
                  <a:lnTo>
                    <a:pt x="0" y="533653"/>
                  </a:lnTo>
                  <a:lnTo>
                    <a:pt x="2988" y="548520"/>
                  </a:lnTo>
                  <a:lnTo>
                    <a:pt x="11144" y="560673"/>
                  </a:lnTo>
                  <a:lnTo>
                    <a:pt x="23252" y="568872"/>
                  </a:lnTo>
                  <a:lnTo>
                    <a:pt x="38100" y="571880"/>
                  </a:lnTo>
                  <a:lnTo>
                    <a:pt x="52947" y="568872"/>
                  </a:lnTo>
                  <a:lnTo>
                    <a:pt x="65055" y="560673"/>
                  </a:lnTo>
                  <a:lnTo>
                    <a:pt x="73211" y="548520"/>
                  </a:lnTo>
                  <a:lnTo>
                    <a:pt x="76200" y="533653"/>
                  </a:lnTo>
                  <a:lnTo>
                    <a:pt x="76200" y="495553"/>
                  </a:lnTo>
                  <a:lnTo>
                    <a:pt x="2864230" y="495553"/>
                  </a:lnTo>
                  <a:lnTo>
                    <a:pt x="2879078" y="492565"/>
                  </a:lnTo>
                  <a:lnTo>
                    <a:pt x="2891186" y="484409"/>
                  </a:lnTo>
                  <a:lnTo>
                    <a:pt x="2899342" y="472301"/>
                  </a:lnTo>
                  <a:lnTo>
                    <a:pt x="2902330" y="457453"/>
                  </a:lnTo>
                  <a:lnTo>
                    <a:pt x="2902330" y="114426"/>
                  </a:lnTo>
                  <a:lnTo>
                    <a:pt x="38100" y="114426"/>
                  </a:lnTo>
                  <a:lnTo>
                    <a:pt x="38100" y="76200"/>
                  </a:lnTo>
                  <a:lnTo>
                    <a:pt x="39594" y="68830"/>
                  </a:lnTo>
                  <a:lnTo>
                    <a:pt x="43672" y="62769"/>
                  </a:lnTo>
                  <a:lnTo>
                    <a:pt x="49726" y="58662"/>
                  </a:lnTo>
                  <a:lnTo>
                    <a:pt x="57150" y="57150"/>
                  </a:lnTo>
                  <a:lnTo>
                    <a:pt x="2902330" y="57150"/>
                  </a:lnTo>
                  <a:lnTo>
                    <a:pt x="2902330" y="0"/>
                  </a:lnTo>
                  <a:close/>
                </a:path>
                <a:path w="2902584" h="572135">
                  <a:moveTo>
                    <a:pt x="2902330" y="57150"/>
                  </a:moveTo>
                  <a:lnTo>
                    <a:pt x="57150" y="57150"/>
                  </a:lnTo>
                  <a:lnTo>
                    <a:pt x="64573" y="58662"/>
                  </a:lnTo>
                  <a:lnTo>
                    <a:pt x="70627" y="62769"/>
                  </a:lnTo>
                  <a:lnTo>
                    <a:pt x="74705" y="68830"/>
                  </a:lnTo>
                  <a:lnTo>
                    <a:pt x="76200" y="76200"/>
                  </a:lnTo>
                  <a:lnTo>
                    <a:pt x="73211" y="91066"/>
                  </a:lnTo>
                  <a:lnTo>
                    <a:pt x="65055" y="103219"/>
                  </a:lnTo>
                  <a:lnTo>
                    <a:pt x="52947" y="111418"/>
                  </a:lnTo>
                  <a:lnTo>
                    <a:pt x="38100" y="114426"/>
                  </a:lnTo>
                  <a:lnTo>
                    <a:pt x="2902330" y="114426"/>
                  </a:lnTo>
                  <a:lnTo>
                    <a:pt x="2902330" y="57150"/>
                  </a:lnTo>
                  <a:close/>
                </a:path>
                <a:path w="2902584" h="572135">
                  <a:moveTo>
                    <a:pt x="2826130" y="0"/>
                  </a:moveTo>
                  <a:lnTo>
                    <a:pt x="2826130" y="38100"/>
                  </a:lnTo>
                  <a:lnTo>
                    <a:pt x="2864230" y="38100"/>
                  </a:lnTo>
                  <a:lnTo>
                    <a:pt x="2864230" y="19050"/>
                  </a:lnTo>
                  <a:lnTo>
                    <a:pt x="2845180" y="19050"/>
                  </a:lnTo>
                  <a:lnTo>
                    <a:pt x="2837757" y="17555"/>
                  </a:lnTo>
                  <a:lnTo>
                    <a:pt x="2831703" y="13477"/>
                  </a:lnTo>
                  <a:lnTo>
                    <a:pt x="2827625" y="7423"/>
                  </a:lnTo>
                  <a:lnTo>
                    <a:pt x="2826130" y="0"/>
                  </a:lnTo>
                  <a:close/>
                </a:path>
                <a:path w="2902584" h="572135">
                  <a:moveTo>
                    <a:pt x="2864230" y="0"/>
                  </a:moveTo>
                  <a:lnTo>
                    <a:pt x="2862736" y="7423"/>
                  </a:lnTo>
                  <a:lnTo>
                    <a:pt x="2858658" y="13477"/>
                  </a:lnTo>
                  <a:lnTo>
                    <a:pt x="2852604" y="17555"/>
                  </a:lnTo>
                  <a:lnTo>
                    <a:pt x="2845180" y="19050"/>
                  </a:lnTo>
                  <a:lnTo>
                    <a:pt x="2864230" y="19050"/>
                  </a:lnTo>
                  <a:lnTo>
                    <a:pt x="28642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34100" y="1143000"/>
              <a:ext cx="2864485" cy="153035"/>
            </a:xfrm>
            <a:custGeom>
              <a:avLst/>
              <a:gdLst/>
              <a:ahLst/>
              <a:cxnLst/>
              <a:rect l="l" t="t" r="r" b="b"/>
              <a:pathLst>
                <a:path w="2864484" h="153034">
                  <a:moveTo>
                    <a:pt x="19050" y="95250"/>
                  </a:moveTo>
                  <a:lnTo>
                    <a:pt x="11626" y="96762"/>
                  </a:lnTo>
                  <a:lnTo>
                    <a:pt x="5572" y="100869"/>
                  </a:lnTo>
                  <a:lnTo>
                    <a:pt x="1494" y="106930"/>
                  </a:lnTo>
                  <a:lnTo>
                    <a:pt x="0" y="114300"/>
                  </a:lnTo>
                  <a:lnTo>
                    <a:pt x="0" y="152526"/>
                  </a:lnTo>
                  <a:lnTo>
                    <a:pt x="14847" y="149518"/>
                  </a:lnTo>
                  <a:lnTo>
                    <a:pt x="26955" y="141319"/>
                  </a:lnTo>
                  <a:lnTo>
                    <a:pt x="35111" y="129166"/>
                  </a:lnTo>
                  <a:lnTo>
                    <a:pt x="38100" y="114300"/>
                  </a:lnTo>
                  <a:lnTo>
                    <a:pt x="36605" y="106930"/>
                  </a:lnTo>
                  <a:lnTo>
                    <a:pt x="32527" y="100869"/>
                  </a:lnTo>
                  <a:lnTo>
                    <a:pt x="26473" y="96762"/>
                  </a:lnTo>
                  <a:lnTo>
                    <a:pt x="19050" y="95250"/>
                  </a:lnTo>
                  <a:close/>
                </a:path>
                <a:path w="2864484" h="153034">
                  <a:moveTo>
                    <a:pt x="2864230" y="38100"/>
                  </a:moveTo>
                  <a:lnTo>
                    <a:pt x="2826130" y="38100"/>
                  </a:lnTo>
                  <a:lnTo>
                    <a:pt x="2826130" y="76200"/>
                  </a:lnTo>
                  <a:lnTo>
                    <a:pt x="2840978" y="73211"/>
                  </a:lnTo>
                  <a:lnTo>
                    <a:pt x="2853086" y="65055"/>
                  </a:lnTo>
                  <a:lnTo>
                    <a:pt x="2861242" y="52947"/>
                  </a:lnTo>
                  <a:lnTo>
                    <a:pt x="2864230" y="38100"/>
                  </a:lnTo>
                  <a:close/>
                </a:path>
                <a:path w="2864484" h="153034">
                  <a:moveTo>
                    <a:pt x="2826130" y="0"/>
                  </a:moveTo>
                  <a:lnTo>
                    <a:pt x="2811283" y="2988"/>
                  </a:lnTo>
                  <a:lnTo>
                    <a:pt x="2799175" y="11144"/>
                  </a:lnTo>
                  <a:lnTo>
                    <a:pt x="2791019" y="23252"/>
                  </a:lnTo>
                  <a:lnTo>
                    <a:pt x="2788030" y="38100"/>
                  </a:lnTo>
                  <a:lnTo>
                    <a:pt x="2789525" y="45523"/>
                  </a:lnTo>
                  <a:lnTo>
                    <a:pt x="2793603" y="51577"/>
                  </a:lnTo>
                  <a:lnTo>
                    <a:pt x="2799657" y="55655"/>
                  </a:lnTo>
                  <a:lnTo>
                    <a:pt x="2807080" y="57150"/>
                  </a:lnTo>
                  <a:lnTo>
                    <a:pt x="2814504" y="55655"/>
                  </a:lnTo>
                  <a:lnTo>
                    <a:pt x="2820558" y="51577"/>
                  </a:lnTo>
                  <a:lnTo>
                    <a:pt x="2824636" y="45523"/>
                  </a:lnTo>
                  <a:lnTo>
                    <a:pt x="2826130" y="38100"/>
                  </a:lnTo>
                  <a:lnTo>
                    <a:pt x="2864230" y="38100"/>
                  </a:lnTo>
                  <a:lnTo>
                    <a:pt x="2861242" y="23252"/>
                  </a:lnTo>
                  <a:lnTo>
                    <a:pt x="2853086" y="11144"/>
                  </a:lnTo>
                  <a:lnTo>
                    <a:pt x="2840978" y="2988"/>
                  </a:lnTo>
                  <a:lnTo>
                    <a:pt x="282613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96000" y="1143000"/>
              <a:ext cx="2902585" cy="610235"/>
            </a:xfrm>
            <a:custGeom>
              <a:avLst/>
              <a:gdLst/>
              <a:ahLst/>
              <a:cxnLst/>
              <a:rect l="l" t="t" r="r" b="b"/>
              <a:pathLst>
                <a:path w="2902584" h="610235">
                  <a:moveTo>
                    <a:pt x="0" y="114300"/>
                  </a:moveTo>
                  <a:lnTo>
                    <a:pt x="2988" y="99506"/>
                  </a:lnTo>
                  <a:lnTo>
                    <a:pt x="11144" y="87391"/>
                  </a:lnTo>
                  <a:lnTo>
                    <a:pt x="23252" y="79206"/>
                  </a:lnTo>
                  <a:lnTo>
                    <a:pt x="38100" y="76200"/>
                  </a:lnTo>
                  <a:lnTo>
                    <a:pt x="2826130" y="76200"/>
                  </a:lnTo>
                  <a:lnTo>
                    <a:pt x="2826130" y="38100"/>
                  </a:lnTo>
                  <a:lnTo>
                    <a:pt x="2829119" y="23252"/>
                  </a:lnTo>
                  <a:lnTo>
                    <a:pt x="2837275" y="11144"/>
                  </a:lnTo>
                  <a:lnTo>
                    <a:pt x="2849383" y="2988"/>
                  </a:lnTo>
                  <a:lnTo>
                    <a:pt x="2864230" y="0"/>
                  </a:lnTo>
                  <a:lnTo>
                    <a:pt x="2879078" y="2988"/>
                  </a:lnTo>
                  <a:lnTo>
                    <a:pt x="2891186" y="11144"/>
                  </a:lnTo>
                  <a:lnTo>
                    <a:pt x="2899342" y="23252"/>
                  </a:lnTo>
                  <a:lnTo>
                    <a:pt x="2902330" y="38100"/>
                  </a:lnTo>
                  <a:lnTo>
                    <a:pt x="2902330" y="495553"/>
                  </a:lnTo>
                  <a:lnTo>
                    <a:pt x="2899342" y="510401"/>
                  </a:lnTo>
                  <a:lnTo>
                    <a:pt x="2891186" y="522509"/>
                  </a:lnTo>
                  <a:lnTo>
                    <a:pt x="2879078" y="530665"/>
                  </a:lnTo>
                  <a:lnTo>
                    <a:pt x="2864230" y="533653"/>
                  </a:lnTo>
                  <a:lnTo>
                    <a:pt x="76200" y="533653"/>
                  </a:lnTo>
                  <a:lnTo>
                    <a:pt x="76200" y="571753"/>
                  </a:lnTo>
                  <a:lnTo>
                    <a:pt x="73211" y="586620"/>
                  </a:lnTo>
                  <a:lnTo>
                    <a:pt x="65055" y="598773"/>
                  </a:lnTo>
                  <a:lnTo>
                    <a:pt x="52947" y="606972"/>
                  </a:lnTo>
                  <a:lnTo>
                    <a:pt x="38100" y="609980"/>
                  </a:lnTo>
                  <a:lnTo>
                    <a:pt x="23252" y="606972"/>
                  </a:lnTo>
                  <a:lnTo>
                    <a:pt x="11144" y="598773"/>
                  </a:lnTo>
                  <a:lnTo>
                    <a:pt x="2988" y="586620"/>
                  </a:lnTo>
                  <a:lnTo>
                    <a:pt x="0" y="571753"/>
                  </a:lnTo>
                  <a:lnTo>
                    <a:pt x="0" y="114300"/>
                  </a:lnTo>
                  <a:close/>
                </a:path>
                <a:path w="2902584" h="610235">
                  <a:moveTo>
                    <a:pt x="2826130" y="76200"/>
                  </a:moveTo>
                  <a:lnTo>
                    <a:pt x="2864230" y="76200"/>
                  </a:lnTo>
                  <a:lnTo>
                    <a:pt x="2879078" y="73211"/>
                  </a:lnTo>
                  <a:lnTo>
                    <a:pt x="2891186" y="65055"/>
                  </a:lnTo>
                  <a:lnTo>
                    <a:pt x="2899342" y="52947"/>
                  </a:lnTo>
                  <a:lnTo>
                    <a:pt x="2902330" y="38100"/>
                  </a:lnTo>
                </a:path>
                <a:path w="2902584" h="610235">
                  <a:moveTo>
                    <a:pt x="2864230" y="76200"/>
                  </a:moveTo>
                  <a:lnTo>
                    <a:pt x="2864230" y="38100"/>
                  </a:lnTo>
                  <a:lnTo>
                    <a:pt x="2862736" y="45523"/>
                  </a:lnTo>
                  <a:lnTo>
                    <a:pt x="2858658" y="51577"/>
                  </a:lnTo>
                  <a:lnTo>
                    <a:pt x="2852604" y="55655"/>
                  </a:lnTo>
                  <a:lnTo>
                    <a:pt x="2845180" y="57150"/>
                  </a:lnTo>
                  <a:lnTo>
                    <a:pt x="2837757" y="55655"/>
                  </a:lnTo>
                  <a:lnTo>
                    <a:pt x="2831703" y="51577"/>
                  </a:lnTo>
                  <a:lnTo>
                    <a:pt x="2827625" y="45523"/>
                  </a:lnTo>
                  <a:lnTo>
                    <a:pt x="2826130" y="381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83300" y="1225550"/>
              <a:ext cx="101600" cy="826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72200" y="1257300"/>
              <a:ext cx="0" cy="419734"/>
            </a:xfrm>
            <a:custGeom>
              <a:avLst/>
              <a:gdLst/>
              <a:ahLst/>
              <a:cxnLst/>
              <a:rect l="l" t="t" r="r" b="b"/>
              <a:pathLst>
                <a:path h="419735">
                  <a:moveTo>
                    <a:pt x="0" y="0"/>
                  </a:moveTo>
                  <a:lnTo>
                    <a:pt x="0" y="41935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731254" y="1292174"/>
            <a:ext cx="16706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6. Drug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333369" y="3644900"/>
            <a:ext cx="2927985" cy="2311400"/>
            <a:chOff x="3333369" y="3644900"/>
            <a:chExt cx="2927985" cy="2311400"/>
          </a:xfrm>
        </p:grpSpPr>
        <p:sp>
          <p:nvSpPr>
            <p:cNvPr id="28" name="object 28"/>
            <p:cNvSpPr/>
            <p:nvPr/>
          </p:nvSpPr>
          <p:spPr>
            <a:xfrm>
              <a:off x="3429000" y="3939540"/>
              <a:ext cx="2819400" cy="2004060"/>
            </a:xfrm>
            <a:custGeom>
              <a:avLst/>
              <a:gdLst/>
              <a:ahLst/>
              <a:cxnLst/>
              <a:rect l="l" t="t" r="r" b="b"/>
              <a:pathLst>
                <a:path w="2819400" h="2004060">
                  <a:moveTo>
                    <a:pt x="0" y="2004060"/>
                  </a:moveTo>
                  <a:lnTo>
                    <a:pt x="2819400" y="2004060"/>
                  </a:lnTo>
                  <a:lnTo>
                    <a:pt x="2819400" y="0"/>
                  </a:lnTo>
                  <a:lnTo>
                    <a:pt x="0" y="0"/>
                  </a:lnTo>
                  <a:lnTo>
                    <a:pt x="0" y="2004060"/>
                  </a:lnTo>
                  <a:close/>
                </a:path>
              </a:pathLst>
            </a:custGeom>
            <a:ln w="25400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46069" y="3698239"/>
              <a:ext cx="2902585" cy="608965"/>
            </a:xfrm>
            <a:custGeom>
              <a:avLst/>
              <a:gdLst/>
              <a:ahLst/>
              <a:cxnLst/>
              <a:rect l="l" t="t" r="r" b="b"/>
              <a:pathLst>
                <a:path w="2902585" h="608964">
                  <a:moveTo>
                    <a:pt x="2902330" y="0"/>
                  </a:moveTo>
                  <a:lnTo>
                    <a:pt x="2899142" y="15759"/>
                  </a:lnTo>
                  <a:lnTo>
                    <a:pt x="2890440" y="28638"/>
                  </a:lnTo>
                  <a:lnTo>
                    <a:pt x="2877524" y="37326"/>
                  </a:lnTo>
                  <a:lnTo>
                    <a:pt x="2861691" y="40512"/>
                  </a:lnTo>
                  <a:lnTo>
                    <a:pt x="40639" y="40512"/>
                  </a:lnTo>
                  <a:lnTo>
                    <a:pt x="24806" y="43701"/>
                  </a:lnTo>
                  <a:lnTo>
                    <a:pt x="11890" y="52403"/>
                  </a:lnTo>
                  <a:lnTo>
                    <a:pt x="3188" y="65319"/>
                  </a:lnTo>
                  <a:lnTo>
                    <a:pt x="0" y="81153"/>
                  </a:lnTo>
                  <a:lnTo>
                    <a:pt x="0" y="568325"/>
                  </a:lnTo>
                  <a:lnTo>
                    <a:pt x="3188" y="584084"/>
                  </a:lnTo>
                  <a:lnTo>
                    <a:pt x="11890" y="596963"/>
                  </a:lnTo>
                  <a:lnTo>
                    <a:pt x="24806" y="605651"/>
                  </a:lnTo>
                  <a:lnTo>
                    <a:pt x="40639" y="608838"/>
                  </a:lnTo>
                  <a:lnTo>
                    <a:pt x="56399" y="605651"/>
                  </a:lnTo>
                  <a:lnTo>
                    <a:pt x="69278" y="596963"/>
                  </a:lnTo>
                  <a:lnTo>
                    <a:pt x="77966" y="584084"/>
                  </a:lnTo>
                  <a:lnTo>
                    <a:pt x="81152" y="568325"/>
                  </a:lnTo>
                  <a:lnTo>
                    <a:pt x="81152" y="527685"/>
                  </a:lnTo>
                  <a:lnTo>
                    <a:pt x="2861691" y="527685"/>
                  </a:lnTo>
                  <a:lnTo>
                    <a:pt x="2877524" y="524498"/>
                  </a:lnTo>
                  <a:lnTo>
                    <a:pt x="2890440" y="515810"/>
                  </a:lnTo>
                  <a:lnTo>
                    <a:pt x="2899142" y="502931"/>
                  </a:lnTo>
                  <a:lnTo>
                    <a:pt x="2902330" y="487172"/>
                  </a:lnTo>
                  <a:lnTo>
                    <a:pt x="2902330" y="121793"/>
                  </a:lnTo>
                  <a:lnTo>
                    <a:pt x="40639" y="121793"/>
                  </a:lnTo>
                  <a:lnTo>
                    <a:pt x="40639" y="81153"/>
                  </a:lnTo>
                  <a:lnTo>
                    <a:pt x="42225" y="73263"/>
                  </a:lnTo>
                  <a:lnTo>
                    <a:pt x="46561" y="66802"/>
                  </a:lnTo>
                  <a:lnTo>
                    <a:pt x="53016" y="62436"/>
                  </a:lnTo>
                  <a:lnTo>
                    <a:pt x="60959" y="60833"/>
                  </a:lnTo>
                  <a:lnTo>
                    <a:pt x="2902330" y="60833"/>
                  </a:lnTo>
                  <a:lnTo>
                    <a:pt x="2902330" y="0"/>
                  </a:lnTo>
                  <a:close/>
                </a:path>
                <a:path w="2902585" h="608964">
                  <a:moveTo>
                    <a:pt x="2902330" y="60833"/>
                  </a:moveTo>
                  <a:lnTo>
                    <a:pt x="60959" y="60833"/>
                  </a:lnTo>
                  <a:lnTo>
                    <a:pt x="68830" y="62436"/>
                  </a:lnTo>
                  <a:lnTo>
                    <a:pt x="75247" y="66802"/>
                  </a:lnTo>
                  <a:lnTo>
                    <a:pt x="79569" y="73263"/>
                  </a:lnTo>
                  <a:lnTo>
                    <a:pt x="81152" y="81153"/>
                  </a:lnTo>
                  <a:lnTo>
                    <a:pt x="77966" y="96986"/>
                  </a:lnTo>
                  <a:lnTo>
                    <a:pt x="69278" y="109902"/>
                  </a:lnTo>
                  <a:lnTo>
                    <a:pt x="56399" y="118604"/>
                  </a:lnTo>
                  <a:lnTo>
                    <a:pt x="40639" y="121793"/>
                  </a:lnTo>
                  <a:lnTo>
                    <a:pt x="2902330" y="121793"/>
                  </a:lnTo>
                  <a:lnTo>
                    <a:pt x="2902330" y="60833"/>
                  </a:lnTo>
                  <a:close/>
                </a:path>
                <a:path w="2902585" h="608964">
                  <a:moveTo>
                    <a:pt x="2821178" y="0"/>
                  </a:moveTo>
                  <a:lnTo>
                    <a:pt x="2821178" y="40512"/>
                  </a:lnTo>
                  <a:lnTo>
                    <a:pt x="2861691" y="40512"/>
                  </a:lnTo>
                  <a:lnTo>
                    <a:pt x="2861691" y="20193"/>
                  </a:lnTo>
                  <a:lnTo>
                    <a:pt x="2841497" y="20193"/>
                  </a:lnTo>
                  <a:lnTo>
                    <a:pt x="2833554" y="18609"/>
                  </a:lnTo>
                  <a:lnTo>
                    <a:pt x="2827099" y="14287"/>
                  </a:lnTo>
                  <a:lnTo>
                    <a:pt x="2822763" y="7870"/>
                  </a:lnTo>
                  <a:lnTo>
                    <a:pt x="2821178" y="0"/>
                  </a:lnTo>
                  <a:close/>
                </a:path>
                <a:path w="2902585" h="608964">
                  <a:moveTo>
                    <a:pt x="2861691" y="0"/>
                  </a:moveTo>
                  <a:lnTo>
                    <a:pt x="2860107" y="7870"/>
                  </a:lnTo>
                  <a:lnTo>
                    <a:pt x="2855785" y="14287"/>
                  </a:lnTo>
                  <a:lnTo>
                    <a:pt x="2849368" y="18609"/>
                  </a:lnTo>
                  <a:lnTo>
                    <a:pt x="2841497" y="20193"/>
                  </a:lnTo>
                  <a:lnTo>
                    <a:pt x="2861691" y="20193"/>
                  </a:lnTo>
                  <a:lnTo>
                    <a:pt x="28616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86709" y="3657600"/>
              <a:ext cx="2861945" cy="162560"/>
            </a:xfrm>
            <a:custGeom>
              <a:avLst/>
              <a:gdLst/>
              <a:ahLst/>
              <a:cxnLst/>
              <a:rect l="l" t="t" r="r" b="b"/>
              <a:pathLst>
                <a:path w="2861945" h="162560">
                  <a:moveTo>
                    <a:pt x="20319" y="101473"/>
                  </a:moveTo>
                  <a:lnTo>
                    <a:pt x="12376" y="103076"/>
                  </a:lnTo>
                  <a:lnTo>
                    <a:pt x="5921" y="107442"/>
                  </a:lnTo>
                  <a:lnTo>
                    <a:pt x="1585" y="113903"/>
                  </a:lnTo>
                  <a:lnTo>
                    <a:pt x="0" y="121793"/>
                  </a:lnTo>
                  <a:lnTo>
                    <a:pt x="0" y="162432"/>
                  </a:lnTo>
                  <a:lnTo>
                    <a:pt x="15759" y="159244"/>
                  </a:lnTo>
                  <a:lnTo>
                    <a:pt x="28638" y="150542"/>
                  </a:lnTo>
                  <a:lnTo>
                    <a:pt x="37326" y="137626"/>
                  </a:lnTo>
                  <a:lnTo>
                    <a:pt x="40512" y="121793"/>
                  </a:lnTo>
                  <a:lnTo>
                    <a:pt x="38929" y="113903"/>
                  </a:lnTo>
                  <a:lnTo>
                    <a:pt x="34607" y="107442"/>
                  </a:lnTo>
                  <a:lnTo>
                    <a:pt x="28190" y="103076"/>
                  </a:lnTo>
                  <a:lnTo>
                    <a:pt x="20319" y="101473"/>
                  </a:lnTo>
                  <a:close/>
                </a:path>
                <a:path w="2861945" h="162560">
                  <a:moveTo>
                    <a:pt x="2861691" y="40639"/>
                  </a:moveTo>
                  <a:lnTo>
                    <a:pt x="2821051" y="40639"/>
                  </a:lnTo>
                  <a:lnTo>
                    <a:pt x="2821051" y="81152"/>
                  </a:lnTo>
                  <a:lnTo>
                    <a:pt x="2836884" y="77966"/>
                  </a:lnTo>
                  <a:lnTo>
                    <a:pt x="2849800" y="69278"/>
                  </a:lnTo>
                  <a:lnTo>
                    <a:pt x="2858502" y="56399"/>
                  </a:lnTo>
                  <a:lnTo>
                    <a:pt x="2861691" y="40639"/>
                  </a:lnTo>
                  <a:close/>
                </a:path>
                <a:path w="2861945" h="162560">
                  <a:moveTo>
                    <a:pt x="2821051" y="0"/>
                  </a:moveTo>
                  <a:lnTo>
                    <a:pt x="2805291" y="3188"/>
                  </a:lnTo>
                  <a:lnTo>
                    <a:pt x="2792412" y="11890"/>
                  </a:lnTo>
                  <a:lnTo>
                    <a:pt x="2783724" y="24806"/>
                  </a:lnTo>
                  <a:lnTo>
                    <a:pt x="2780538" y="40639"/>
                  </a:lnTo>
                  <a:lnTo>
                    <a:pt x="2782123" y="48510"/>
                  </a:lnTo>
                  <a:lnTo>
                    <a:pt x="2786459" y="54927"/>
                  </a:lnTo>
                  <a:lnTo>
                    <a:pt x="2792914" y="59249"/>
                  </a:lnTo>
                  <a:lnTo>
                    <a:pt x="2800857" y="60832"/>
                  </a:lnTo>
                  <a:lnTo>
                    <a:pt x="2808728" y="59249"/>
                  </a:lnTo>
                  <a:lnTo>
                    <a:pt x="2815145" y="54927"/>
                  </a:lnTo>
                  <a:lnTo>
                    <a:pt x="2819467" y="48510"/>
                  </a:lnTo>
                  <a:lnTo>
                    <a:pt x="2821051" y="40639"/>
                  </a:lnTo>
                  <a:lnTo>
                    <a:pt x="2861691" y="40639"/>
                  </a:lnTo>
                  <a:lnTo>
                    <a:pt x="2858502" y="24806"/>
                  </a:lnTo>
                  <a:lnTo>
                    <a:pt x="2849800" y="11890"/>
                  </a:lnTo>
                  <a:lnTo>
                    <a:pt x="2836884" y="3188"/>
                  </a:lnTo>
                  <a:lnTo>
                    <a:pt x="2821051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346069" y="3657600"/>
              <a:ext cx="2902585" cy="649605"/>
            </a:xfrm>
            <a:custGeom>
              <a:avLst/>
              <a:gdLst/>
              <a:ahLst/>
              <a:cxnLst/>
              <a:rect l="l" t="t" r="r" b="b"/>
              <a:pathLst>
                <a:path w="2902585" h="649604">
                  <a:moveTo>
                    <a:pt x="0" y="121793"/>
                  </a:moveTo>
                  <a:lnTo>
                    <a:pt x="3188" y="105959"/>
                  </a:lnTo>
                  <a:lnTo>
                    <a:pt x="11890" y="93043"/>
                  </a:lnTo>
                  <a:lnTo>
                    <a:pt x="24806" y="84341"/>
                  </a:lnTo>
                  <a:lnTo>
                    <a:pt x="40639" y="81152"/>
                  </a:lnTo>
                  <a:lnTo>
                    <a:pt x="2821178" y="81152"/>
                  </a:lnTo>
                  <a:lnTo>
                    <a:pt x="2821178" y="40639"/>
                  </a:lnTo>
                  <a:lnTo>
                    <a:pt x="2824364" y="24806"/>
                  </a:lnTo>
                  <a:lnTo>
                    <a:pt x="2833052" y="11890"/>
                  </a:lnTo>
                  <a:lnTo>
                    <a:pt x="2845931" y="3188"/>
                  </a:lnTo>
                  <a:lnTo>
                    <a:pt x="2861691" y="0"/>
                  </a:lnTo>
                  <a:lnTo>
                    <a:pt x="2877524" y="3188"/>
                  </a:lnTo>
                  <a:lnTo>
                    <a:pt x="2890440" y="11890"/>
                  </a:lnTo>
                  <a:lnTo>
                    <a:pt x="2899142" y="24806"/>
                  </a:lnTo>
                  <a:lnTo>
                    <a:pt x="2902330" y="40639"/>
                  </a:lnTo>
                  <a:lnTo>
                    <a:pt x="2902330" y="527812"/>
                  </a:lnTo>
                  <a:lnTo>
                    <a:pt x="2899142" y="543571"/>
                  </a:lnTo>
                  <a:lnTo>
                    <a:pt x="2890440" y="556450"/>
                  </a:lnTo>
                  <a:lnTo>
                    <a:pt x="2877524" y="565138"/>
                  </a:lnTo>
                  <a:lnTo>
                    <a:pt x="2861691" y="568325"/>
                  </a:lnTo>
                  <a:lnTo>
                    <a:pt x="81152" y="568325"/>
                  </a:lnTo>
                  <a:lnTo>
                    <a:pt x="81152" y="608964"/>
                  </a:lnTo>
                  <a:lnTo>
                    <a:pt x="77966" y="624724"/>
                  </a:lnTo>
                  <a:lnTo>
                    <a:pt x="69278" y="637603"/>
                  </a:lnTo>
                  <a:lnTo>
                    <a:pt x="56399" y="646291"/>
                  </a:lnTo>
                  <a:lnTo>
                    <a:pt x="40639" y="649477"/>
                  </a:lnTo>
                  <a:lnTo>
                    <a:pt x="24806" y="646291"/>
                  </a:lnTo>
                  <a:lnTo>
                    <a:pt x="11890" y="637603"/>
                  </a:lnTo>
                  <a:lnTo>
                    <a:pt x="3188" y="624724"/>
                  </a:lnTo>
                  <a:lnTo>
                    <a:pt x="0" y="608964"/>
                  </a:lnTo>
                  <a:lnTo>
                    <a:pt x="0" y="12179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154547" y="3685540"/>
              <a:ext cx="106552" cy="659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333369" y="3746372"/>
              <a:ext cx="106552" cy="863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27222" y="3779393"/>
              <a:ext cx="0" cy="447040"/>
            </a:xfrm>
            <a:custGeom>
              <a:avLst/>
              <a:gdLst/>
              <a:ahLst/>
              <a:cxnLst/>
              <a:rect l="l" t="t" r="r" b="b"/>
              <a:pathLst>
                <a:path h="447039">
                  <a:moveTo>
                    <a:pt x="0" y="0"/>
                  </a:moveTo>
                  <a:lnTo>
                    <a:pt x="0" y="44653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448526" y="3827145"/>
            <a:ext cx="2781300" cy="1523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5. </a:t>
            </a:r>
            <a:r>
              <a:rPr sz="1800" b="1" spc="-10" dirty="0">
                <a:latin typeface="Arial"/>
                <a:cs typeface="Arial"/>
              </a:rPr>
              <a:t>Work </a:t>
            </a:r>
            <a:r>
              <a:rPr sz="1800" b="1" spc="-5" dirty="0">
                <a:latin typeface="Arial"/>
                <a:cs typeface="Arial"/>
              </a:rPr>
              <a:t>Sample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Arial"/>
              <a:cs typeface="Arial"/>
            </a:endParaRPr>
          </a:p>
          <a:p>
            <a:pPr marL="165735" marR="67945" indent="-91440">
              <a:lnSpc>
                <a:spcPct val="100000"/>
              </a:lnSpc>
            </a:pPr>
            <a:r>
              <a:rPr sz="1800" spc="-5" dirty="0">
                <a:latin typeface="TeXGyrePagella"/>
                <a:cs typeface="TeXGyrePagella"/>
              </a:rPr>
              <a:t>Measures performance</a:t>
            </a:r>
            <a:r>
              <a:rPr sz="1800" spc="-45" dirty="0">
                <a:latin typeface="TeXGyrePagella"/>
                <a:cs typeface="TeXGyrePagella"/>
              </a:rPr>
              <a:t> </a:t>
            </a:r>
            <a:r>
              <a:rPr sz="1800" dirty="0">
                <a:latin typeface="TeXGyrePagella"/>
                <a:cs typeface="TeXGyrePagella"/>
              </a:rPr>
              <a:t>on  </a:t>
            </a:r>
            <a:r>
              <a:rPr sz="1800" spc="-5" dirty="0">
                <a:latin typeface="TeXGyrePagella"/>
                <a:cs typeface="TeXGyrePagella"/>
              </a:rPr>
              <a:t>some </a:t>
            </a:r>
            <a:r>
              <a:rPr sz="1800" dirty="0">
                <a:latin typeface="TeXGyrePagella"/>
                <a:cs typeface="TeXGyrePagella"/>
              </a:rPr>
              <a:t>element </a:t>
            </a:r>
            <a:r>
              <a:rPr sz="1800" spc="-5" dirty="0">
                <a:latin typeface="TeXGyrePagella"/>
                <a:cs typeface="TeXGyrePagella"/>
              </a:rPr>
              <a:t>of the</a:t>
            </a:r>
            <a:r>
              <a:rPr sz="1800" spc="-60" dirty="0">
                <a:latin typeface="TeXGyrePagella"/>
                <a:cs typeface="TeXGyrePagella"/>
              </a:rPr>
              <a:t> </a:t>
            </a:r>
            <a:r>
              <a:rPr sz="1800" dirty="0">
                <a:latin typeface="TeXGyrePagella"/>
                <a:cs typeface="TeXGyrePagella"/>
              </a:rPr>
              <a:t>job.</a:t>
            </a:r>
            <a:endParaRPr sz="1800">
              <a:latin typeface="TeXGyrePagella"/>
              <a:cs typeface="TeXGyrePagell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581400" y="1981200"/>
            <a:ext cx="2438400" cy="838200"/>
          </a:xfrm>
          <a:custGeom>
            <a:avLst/>
            <a:gdLst/>
            <a:ahLst/>
            <a:cxnLst/>
            <a:rect l="l" t="t" r="r" b="b"/>
            <a:pathLst>
              <a:path w="2438400" h="838200">
                <a:moveTo>
                  <a:pt x="0" y="419100"/>
                </a:moveTo>
                <a:lnTo>
                  <a:pt x="440309" y="209550"/>
                </a:lnTo>
                <a:lnTo>
                  <a:pt x="440309" y="314325"/>
                </a:lnTo>
                <a:lnTo>
                  <a:pt x="632460" y="314325"/>
                </a:lnTo>
                <a:lnTo>
                  <a:pt x="632460" y="0"/>
                </a:lnTo>
                <a:lnTo>
                  <a:pt x="1805939" y="0"/>
                </a:lnTo>
                <a:lnTo>
                  <a:pt x="1805939" y="314325"/>
                </a:lnTo>
                <a:lnTo>
                  <a:pt x="1998090" y="314325"/>
                </a:lnTo>
                <a:lnTo>
                  <a:pt x="1998090" y="209550"/>
                </a:lnTo>
                <a:lnTo>
                  <a:pt x="2438400" y="419100"/>
                </a:lnTo>
                <a:lnTo>
                  <a:pt x="1998090" y="628650"/>
                </a:lnTo>
                <a:lnTo>
                  <a:pt x="1998090" y="523875"/>
                </a:lnTo>
                <a:lnTo>
                  <a:pt x="1805939" y="523875"/>
                </a:lnTo>
                <a:lnTo>
                  <a:pt x="1805939" y="838200"/>
                </a:lnTo>
                <a:lnTo>
                  <a:pt x="632460" y="838200"/>
                </a:lnTo>
                <a:lnTo>
                  <a:pt x="632460" y="523875"/>
                </a:lnTo>
                <a:lnTo>
                  <a:pt x="440309" y="523875"/>
                </a:lnTo>
                <a:lnTo>
                  <a:pt x="440309" y="628650"/>
                </a:lnTo>
                <a:lnTo>
                  <a:pt x="0" y="4191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319778" y="2129993"/>
            <a:ext cx="960755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Palladio Uralic"/>
                <a:cs typeface="Palladio Uralic"/>
              </a:rPr>
              <a:t>TE</a:t>
            </a:r>
            <a:r>
              <a:rPr sz="1600" b="1" spc="-15" dirty="0">
                <a:latin typeface="Palladio Uralic"/>
                <a:cs typeface="Palladio Uralic"/>
              </a:rPr>
              <a:t>S</a:t>
            </a:r>
            <a:r>
              <a:rPr sz="1600" b="1" spc="-5" dirty="0">
                <a:latin typeface="Palladio Uralic"/>
                <a:cs typeface="Palladio Uralic"/>
              </a:rPr>
              <a:t>TING</a:t>
            </a:r>
            <a:endParaRPr sz="1600">
              <a:latin typeface="Palladio Uralic"/>
              <a:cs typeface="Palladio Uralic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Palladio Uralic"/>
                <a:cs typeface="Palladio Uralic"/>
              </a:rPr>
              <a:t>TYPES</a:t>
            </a:r>
            <a:endParaRPr sz="1600">
              <a:latin typeface="Palladio Uralic"/>
              <a:cs typeface="Palladio Uralic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559300" y="2806700"/>
            <a:ext cx="482600" cy="635000"/>
            <a:chOff x="4559300" y="2806700"/>
            <a:chExt cx="482600" cy="635000"/>
          </a:xfrm>
        </p:grpSpPr>
        <p:sp>
          <p:nvSpPr>
            <p:cNvPr id="39" name="object 39"/>
            <p:cNvSpPr/>
            <p:nvPr/>
          </p:nvSpPr>
          <p:spPr>
            <a:xfrm>
              <a:off x="4572000" y="2819400"/>
              <a:ext cx="457200" cy="609600"/>
            </a:xfrm>
            <a:custGeom>
              <a:avLst/>
              <a:gdLst/>
              <a:ahLst/>
              <a:cxnLst/>
              <a:rect l="l" t="t" r="r" b="b"/>
              <a:pathLst>
                <a:path w="457200" h="609600">
                  <a:moveTo>
                    <a:pt x="342900" y="0"/>
                  </a:moveTo>
                  <a:lnTo>
                    <a:pt x="114300" y="0"/>
                  </a:lnTo>
                  <a:lnTo>
                    <a:pt x="114300" y="283972"/>
                  </a:lnTo>
                  <a:lnTo>
                    <a:pt x="0" y="283972"/>
                  </a:lnTo>
                  <a:lnTo>
                    <a:pt x="228600" y="609600"/>
                  </a:lnTo>
                  <a:lnTo>
                    <a:pt x="457200" y="283972"/>
                  </a:lnTo>
                  <a:lnTo>
                    <a:pt x="342900" y="283972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72000" y="2819400"/>
              <a:ext cx="457200" cy="609600"/>
            </a:xfrm>
            <a:custGeom>
              <a:avLst/>
              <a:gdLst/>
              <a:ahLst/>
              <a:cxnLst/>
              <a:rect l="l" t="t" r="r" b="b"/>
              <a:pathLst>
                <a:path w="457200" h="609600">
                  <a:moveTo>
                    <a:pt x="0" y="283972"/>
                  </a:moveTo>
                  <a:lnTo>
                    <a:pt x="114300" y="283972"/>
                  </a:lnTo>
                  <a:lnTo>
                    <a:pt x="114300" y="0"/>
                  </a:lnTo>
                  <a:lnTo>
                    <a:pt x="342900" y="0"/>
                  </a:lnTo>
                  <a:lnTo>
                    <a:pt x="342900" y="283972"/>
                  </a:lnTo>
                  <a:lnTo>
                    <a:pt x="457200" y="283972"/>
                  </a:lnTo>
                  <a:lnTo>
                    <a:pt x="228600" y="609600"/>
                  </a:lnTo>
                  <a:lnTo>
                    <a:pt x="0" y="28397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762000"/>
            <a:ext cx="0" cy="6096000"/>
          </a:xfrm>
          <a:custGeom>
            <a:avLst/>
            <a:gdLst/>
            <a:ahLst/>
            <a:cxnLst/>
            <a:rect l="l" t="t" r="r" b="b"/>
            <a:pathLst>
              <a:path h="6096000">
                <a:moveTo>
                  <a:pt x="0" y="0"/>
                </a:moveTo>
                <a:lnTo>
                  <a:pt x="0" y="6095999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9156700" cy="6883400"/>
            <a:chOff x="-6350" y="0"/>
            <a:chExt cx="9156700" cy="6883400"/>
          </a:xfrm>
        </p:grpSpPr>
        <p:sp>
          <p:nvSpPr>
            <p:cNvPr id="4" name="object 4"/>
            <p:cNvSpPr/>
            <p:nvPr/>
          </p:nvSpPr>
          <p:spPr>
            <a:xfrm>
              <a:off x="395287" y="762000"/>
              <a:ext cx="0" cy="6096000"/>
            </a:xfrm>
            <a:custGeom>
              <a:avLst/>
              <a:gdLst/>
              <a:ahLst/>
              <a:cxnLst/>
              <a:rect l="l" t="t" r="r" b="b"/>
              <a:pathLst>
                <a:path h="6096000">
                  <a:moveTo>
                    <a:pt x="0" y="0"/>
                  </a:moveTo>
                  <a:lnTo>
                    <a:pt x="0" y="6095999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762000"/>
              <a:ext cx="38100" cy="6096000"/>
            </a:xfrm>
            <a:custGeom>
              <a:avLst/>
              <a:gdLst/>
              <a:ahLst/>
              <a:cxnLst/>
              <a:rect l="l" t="t" r="r" b="b"/>
              <a:pathLst>
                <a:path w="38100" h="6096000">
                  <a:moveTo>
                    <a:pt x="0" y="6095998"/>
                  </a:moveTo>
                  <a:lnTo>
                    <a:pt x="38100" y="6095998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6095998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999">
                <a:alpha val="9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127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55089" y="145796"/>
            <a:ext cx="5432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"/>
                <a:cs typeface="Arial"/>
              </a:rPr>
              <a:t>SELECTION METHODS Cont </a:t>
            </a:r>
            <a:r>
              <a:rPr spc="-5" dirty="0">
                <a:latin typeface="Arial"/>
                <a:cs typeface="Arial"/>
              </a:rPr>
              <a:t>. .</a:t>
            </a:r>
            <a:r>
              <a:rPr spc="7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8340" y="700785"/>
            <a:ext cx="55308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latin typeface="Arial"/>
                <a:cs typeface="Arial"/>
              </a:rPr>
              <a:t>2</a:t>
            </a:r>
            <a:r>
              <a:rPr sz="5400" b="1" spc="-5" dirty="0">
                <a:latin typeface="Arial"/>
                <a:cs typeface="Arial"/>
              </a:rPr>
              <a:t>. </a:t>
            </a:r>
            <a:r>
              <a:rPr sz="2800" b="1" spc="-25" dirty="0">
                <a:latin typeface="Arial"/>
                <a:cs typeface="Arial"/>
              </a:rPr>
              <a:t>INFORMATION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30" dirty="0">
                <a:latin typeface="Arial"/>
                <a:cs typeface="Arial"/>
              </a:rPr>
              <a:t>GATHERING</a:t>
            </a:r>
            <a:r>
              <a:rPr sz="2400" b="1" spc="-3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0" y="1752549"/>
            <a:ext cx="7620000" cy="11080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442595" marR="438150" indent="-2540" algn="ctr">
              <a:lnSpc>
                <a:spcPct val="100000"/>
              </a:lnSpc>
              <a:spcBef>
                <a:spcPts val="200"/>
              </a:spcBef>
            </a:pPr>
            <a:r>
              <a:rPr sz="2200" spc="-5" dirty="0">
                <a:latin typeface="TeXGyrePagella"/>
                <a:cs typeface="TeXGyrePagella"/>
              </a:rPr>
              <a:t>Common methods for gathering information include  application forms </a:t>
            </a:r>
            <a:r>
              <a:rPr sz="2200" dirty="0">
                <a:latin typeface="TeXGyrePagella"/>
                <a:cs typeface="TeXGyrePagella"/>
              </a:rPr>
              <a:t>and </a:t>
            </a:r>
            <a:r>
              <a:rPr sz="2200" spc="-5" dirty="0">
                <a:latin typeface="TeXGyrePagella"/>
                <a:cs typeface="TeXGyrePagella"/>
              </a:rPr>
              <a:t>résumés, biographical </a:t>
            </a:r>
            <a:r>
              <a:rPr sz="2200" dirty="0">
                <a:latin typeface="TeXGyrePagella"/>
                <a:cs typeface="TeXGyrePagella"/>
              </a:rPr>
              <a:t>data, and  </a:t>
            </a:r>
            <a:r>
              <a:rPr sz="2200" spc="-5" dirty="0">
                <a:latin typeface="TeXGyrePagella"/>
                <a:cs typeface="TeXGyrePagella"/>
              </a:rPr>
              <a:t>reference</a:t>
            </a:r>
            <a:r>
              <a:rPr sz="2200" spc="-15" dirty="0">
                <a:latin typeface="TeXGyrePagella"/>
                <a:cs typeface="TeXGyrePagella"/>
              </a:rPr>
              <a:t> </a:t>
            </a:r>
            <a:r>
              <a:rPr sz="2200" spc="-5" dirty="0">
                <a:latin typeface="TeXGyrePagella"/>
                <a:cs typeface="TeXGyrePagella"/>
              </a:rPr>
              <a:t>checking.</a:t>
            </a:r>
            <a:endParaRPr sz="2200">
              <a:latin typeface="TeXGyrePagella"/>
              <a:cs typeface="TeXGyrePagell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87700" y="4178300"/>
            <a:ext cx="3149600" cy="2299970"/>
            <a:chOff x="3187700" y="4178300"/>
            <a:chExt cx="3149600" cy="2299970"/>
          </a:xfrm>
        </p:grpSpPr>
        <p:sp>
          <p:nvSpPr>
            <p:cNvPr id="12" name="object 12"/>
            <p:cNvSpPr/>
            <p:nvPr/>
          </p:nvSpPr>
          <p:spPr>
            <a:xfrm>
              <a:off x="3275076" y="4265676"/>
              <a:ext cx="2974848" cy="21244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87700" y="4178299"/>
              <a:ext cx="3149600" cy="2299970"/>
            </a:xfrm>
            <a:custGeom>
              <a:avLst/>
              <a:gdLst/>
              <a:ahLst/>
              <a:cxnLst/>
              <a:rect l="l" t="t" r="r" b="b"/>
              <a:pathLst>
                <a:path w="3149600" h="2299970">
                  <a:moveTo>
                    <a:pt x="3078480" y="71120"/>
                  </a:moveTo>
                  <a:lnTo>
                    <a:pt x="71120" y="71120"/>
                  </a:lnTo>
                  <a:lnTo>
                    <a:pt x="71120" y="88900"/>
                  </a:lnTo>
                  <a:lnTo>
                    <a:pt x="71120" y="2211070"/>
                  </a:lnTo>
                  <a:lnTo>
                    <a:pt x="71120" y="2228850"/>
                  </a:lnTo>
                  <a:lnTo>
                    <a:pt x="3078480" y="2228850"/>
                  </a:lnTo>
                  <a:lnTo>
                    <a:pt x="3078480" y="2211070"/>
                  </a:lnTo>
                  <a:lnTo>
                    <a:pt x="88900" y="2211070"/>
                  </a:lnTo>
                  <a:lnTo>
                    <a:pt x="88900" y="88900"/>
                  </a:lnTo>
                  <a:lnTo>
                    <a:pt x="3060700" y="88900"/>
                  </a:lnTo>
                  <a:lnTo>
                    <a:pt x="3060700" y="2210765"/>
                  </a:lnTo>
                  <a:lnTo>
                    <a:pt x="3078480" y="2210778"/>
                  </a:lnTo>
                  <a:lnTo>
                    <a:pt x="3078480" y="88900"/>
                  </a:lnTo>
                  <a:lnTo>
                    <a:pt x="3078480" y="71120"/>
                  </a:lnTo>
                  <a:close/>
                </a:path>
                <a:path w="3149600" h="2299970">
                  <a:moveTo>
                    <a:pt x="3149600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0" y="2246630"/>
                  </a:lnTo>
                  <a:lnTo>
                    <a:pt x="0" y="2299970"/>
                  </a:lnTo>
                  <a:lnTo>
                    <a:pt x="3149600" y="2299970"/>
                  </a:lnTo>
                  <a:lnTo>
                    <a:pt x="3149600" y="2246630"/>
                  </a:lnTo>
                  <a:lnTo>
                    <a:pt x="53340" y="2246630"/>
                  </a:lnTo>
                  <a:lnTo>
                    <a:pt x="53340" y="53340"/>
                  </a:lnTo>
                  <a:lnTo>
                    <a:pt x="3096260" y="53340"/>
                  </a:lnTo>
                  <a:lnTo>
                    <a:pt x="3096260" y="2246325"/>
                  </a:lnTo>
                  <a:lnTo>
                    <a:pt x="3149600" y="2246338"/>
                  </a:lnTo>
                  <a:lnTo>
                    <a:pt x="3149600" y="53340"/>
                  </a:lnTo>
                  <a:lnTo>
                    <a:pt x="3149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762000"/>
            <a:ext cx="0" cy="6096000"/>
          </a:xfrm>
          <a:custGeom>
            <a:avLst/>
            <a:gdLst/>
            <a:ahLst/>
            <a:cxnLst/>
            <a:rect l="l" t="t" r="r" b="b"/>
            <a:pathLst>
              <a:path h="6096000">
                <a:moveTo>
                  <a:pt x="0" y="0"/>
                </a:moveTo>
                <a:lnTo>
                  <a:pt x="0" y="6095999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9156700" cy="6883400"/>
            <a:chOff x="-6350" y="0"/>
            <a:chExt cx="9156700" cy="6883400"/>
          </a:xfrm>
        </p:grpSpPr>
        <p:sp>
          <p:nvSpPr>
            <p:cNvPr id="4" name="object 4"/>
            <p:cNvSpPr/>
            <p:nvPr/>
          </p:nvSpPr>
          <p:spPr>
            <a:xfrm>
              <a:off x="395287" y="762000"/>
              <a:ext cx="0" cy="6096000"/>
            </a:xfrm>
            <a:custGeom>
              <a:avLst/>
              <a:gdLst/>
              <a:ahLst/>
              <a:cxnLst/>
              <a:rect l="l" t="t" r="r" b="b"/>
              <a:pathLst>
                <a:path h="6096000">
                  <a:moveTo>
                    <a:pt x="0" y="0"/>
                  </a:moveTo>
                  <a:lnTo>
                    <a:pt x="0" y="6095999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762000"/>
              <a:ext cx="38100" cy="6096000"/>
            </a:xfrm>
            <a:custGeom>
              <a:avLst/>
              <a:gdLst/>
              <a:ahLst/>
              <a:cxnLst/>
              <a:rect l="l" t="t" r="r" b="b"/>
              <a:pathLst>
                <a:path w="38100" h="6096000">
                  <a:moveTo>
                    <a:pt x="0" y="6095998"/>
                  </a:moveTo>
                  <a:lnTo>
                    <a:pt x="38100" y="6095998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6095998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999">
                <a:alpha val="9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127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55089" y="145796"/>
            <a:ext cx="5432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"/>
                <a:cs typeface="Arial"/>
              </a:rPr>
              <a:t>SELECTION METHODS Cont </a:t>
            </a:r>
            <a:r>
              <a:rPr spc="-5" dirty="0">
                <a:latin typeface="Arial"/>
                <a:cs typeface="Arial"/>
              </a:rPr>
              <a:t>. .</a:t>
            </a:r>
            <a:r>
              <a:rPr spc="7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.</a:t>
            </a:r>
          </a:p>
        </p:txBody>
      </p:sp>
      <p:sp>
        <p:nvSpPr>
          <p:cNvPr id="9" name="object 9"/>
          <p:cNvSpPr/>
          <p:nvPr/>
        </p:nvSpPr>
        <p:spPr>
          <a:xfrm>
            <a:off x="3581400" y="838200"/>
            <a:ext cx="5410200" cy="1981200"/>
          </a:xfrm>
          <a:custGeom>
            <a:avLst/>
            <a:gdLst/>
            <a:ahLst/>
            <a:cxnLst/>
            <a:rect l="l" t="t" r="r" b="b"/>
            <a:pathLst>
              <a:path w="5410200" h="1981200">
                <a:moveTo>
                  <a:pt x="0" y="0"/>
                </a:moveTo>
                <a:lnTo>
                  <a:pt x="5080000" y="0"/>
                </a:lnTo>
                <a:lnTo>
                  <a:pt x="5410200" y="330200"/>
                </a:lnTo>
                <a:lnTo>
                  <a:pt x="5410200" y="1981200"/>
                </a:lnTo>
                <a:lnTo>
                  <a:pt x="330200" y="1981200"/>
                </a:lnTo>
                <a:lnTo>
                  <a:pt x="0" y="165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83202" y="949198"/>
            <a:ext cx="446532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1600" spc="-5" dirty="0">
                <a:latin typeface="TeXGyrePagella"/>
                <a:cs typeface="TeXGyrePagella"/>
              </a:rPr>
              <a:t>Generally ask for information such </a:t>
            </a:r>
            <a:r>
              <a:rPr sz="1600" dirty="0">
                <a:latin typeface="TeXGyrePagella"/>
                <a:cs typeface="TeXGyrePagella"/>
              </a:rPr>
              <a:t>as  </a:t>
            </a:r>
            <a:r>
              <a:rPr sz="1600" spc="-5" dirty="0">
                <a:latin typeface="TeXGyrePagella"/>
                <a:cs typeface="TeXGyrePagella"/>
              </a:rPr>
              <a:t>address and phone number, education, </a:t>
            </a:r>
            <a:r>
              <a:rPr sz="1600" dirty="0">
                <a:latin typeface="TeXGyrePagella"/>
                <a:cs typeface="TeXGyrePagella"/>
              </a:rPr>
              <a:t>work  </a:t>
            </a:r>
            <a:r>
              <a:rPr sz="1600" spc="-5" dirty="0">
                <a:latin typeface="TeXGyrePagella"/>
                <a:cs typeface="TeXGyrePagella"/>
              </a:rPr>
              <a:t>experience, and special training.</a:t>
            </a:r>
            <a:endParaRPr sz="1600">
              <a:latin typeface="TeXGyrePagella"/>
              <a:cs typeface="TeXGyrePagell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"/>
            </a:pPr>
            <a:endParaRPr sz="1350">
              <a:latin typeface="TeXGyrePagella"/>
              <a:cs typeface="TeXGyrePagell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dirty="0">
                <a:latin typeface="TeXGyrePagella"/>
                <a:cs typeface="TeXGyrePagella"/>
              </a:rPr>
              <a:t>At </a:t>
            </a:r>
            <a:r>
              <a:rPr sz="1600" spc="-5" dirty="0">
                <a:latin typeface="TeXGyrePagella"/>
                <a:cs typeface="TeXGyrePagella"/>
              </a:rPr>
              <a:t>the professional-level, similar</a:t>
            </a:r>
            <a:r>
              <a:rPr sz="1600" spc="340" dirty="0">
                <a:latin typeface="TeXGyrePagella"/>
                <a:cs typeface="TeXGyrePagella"/>
              </a:rPr>
              <a:t> </a:t>
            </a:r>
            <a:r>
              <a:rPr sz="1600" spc="-5" dirty="0">
                <a:latin typeface="TeXGyrePagella"/>
                <a:cs typeface="TeXGyrePagella"/>
              </a:rPr>
              <a:t>information</a:t>
            </a:r>
            <a:endParaRPr sz="1600">
              <a:latin typeface="TeXGyrePagella"/>
              <a:cs typeface="TeXGyrePagell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TeXGyrePagella"/>
                <a:cs typeface="TeXGyrePagella"/>
              </a:rPr>
              <a:t>is generally presented in</a:t>
            </a:r>
            <a:r>
              <a:rPr sz="1600" spc="-15" dirty="0">
                <a:latin typeface="TeXGyrePagella"/>
                <a:cs typeface="TeXGyrePagella"/>
              </a:rPr>
              <a:t> </a:t>
            </a:r>
            <a:r>
              <a:rPr sz="1600" spc="-5" dirty="0">
                <a:latin typeface="TeXGyrePagella"/>
                <a:cs typeface="TeXGyrePagella"/>
              </a:rPr>
              <a:t>résumés.</a:t>
            </a:r>
            <a:endParaRPr sz="1600">
              <a:latin typeface="TeXGyrePagella"/>
              <a:cs typeface="TeXGyrePagell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1957" y="958974"/>
            <a:ext cx="2312685" cy="1475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8200" y="1175003"/>
            <a:ext cx="1665732" cy="975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14350" y="971550"/>
          <a:ext cx="22098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80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49250" marR="306705" indent="-36830" algn="just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b="1" spc="-5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ti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n 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Forms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and 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Résumés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2905125" y="1381125"/>
            <a:ext cx="6099175" cy="3279775"/>
            <a:chOff x="2905125" y="1381125"/>
            <a:chExt cx="6099175" cy="3279775"/>
          </a:xfrm>
        </p:grpSpPr>
        <p:sp>
          <p:nvSpPr>
            <p:cNvPr id="15" name="object 15"/>
            <p:cNvSpPr/>
            <p:nvPr/>
          </p:nvSpPr>
          <p:spPr>
            <a:xfrm>
              <a:off x="2905125" y="1381125"/>
              <a:ext cx="581025" cy="7715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81400" y="2971800"/>
              <a:ext cx="5410200" cy="1676400"/>
            </a:xfrm>
            <a:custGeom>
              <a:avLst/>
              <a:gdLst/>
              <a:ahLst/>
              <a:cxnLst/>
              <a:rect l="l" t="t" r="r" b="b"/>
              <a:pathLst>
                <a:path w="5410200" h="1676400">
                  <a:moveTo>
                    <a:pt x="0" y="0"/>
                  </a:moveTo>
                  <a:lnTo>
                    <a:pt x="5130800" y="0"/>
                  </a:lnTo>
                  <a:lnTo>
                    <a:pt x="5410200" y="279400"/>
                  </a:lnTo>
                  <a:lnTo>
                    <a:pt x="5410200" y="1676400"/>
                  </a:lnTo>
                  <a:lnTo>
                    <a:pt x="279400" y="1676400"/>
                  </a:lnTo>
                  <a:lnTo>
                    <a:pt x="0" y="1397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257547" y="3384930"/>
            <a:ext cx="45180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469900" algn="l"/>
                <a:tab pos="470534" algn="l"/>
                <a:tab pos="1595755" algn="l"/>
                <a:tab pos="2379980" algn="l"/>
                <a:tab pos="2908300" algn="l"/>
                <a:tab pos="3525520" algn="l"/>
                <a:tab pos="4390390" algn="l"/>
              </a:tabLst>
            </a:pPr>
            <a:r>
              <a:rPr sz="1800" spc="-5" dirty="0">
                <a:latin typeface="TeXGyrePagella"/>
                <a:cs typeface="TeXGyrePagella"/>
              </a:rPr>
              <a:t>H</a:t>
            </a:r>
            <a:r>
              <a:rPr sz="1800" spc="5" dirty="0">
                <a:latin typeface="TeXGyrePagella"/>
                <a:cs typeface="TeXGyrePagella"/>
              </a:rPr>
              <a:t>i</a:t>
            </a:r>
            <a:r>
              <a:rPr sz="1800" dirty="0">
                <a:latin typeface="TeXGyrePagella"/>
                <a:cs typeface="TeXGyrePagella"/>
              </a:rPr>
              <a:t>st</a:t>
            </a:r>
            <a:r>
              <a:rPr sz="1800" spc="-5" dirty="0">
                <a:latin typeface="TeXGyrePagella"/>
                <a:cs typeface="TeXGyrePagella"/>
              </a:rPr>
              <a:t>ori</a:t>
            </a:r>
            <a:r>
              <a:rPr sz="1800" dirty="0">
                <a:latin typeface="TeXGyrePagella"/>
                <a:cs typeface="TeXGyrePagella"/>
              </a:rPr>
              <a:t>cal	e</a:t>
            </a:r>
            <a:r>
              <a:rPr sz="1800" spc="-10" dirty="0">
                <a:latin typeface="TeXGyrePagella"/>
                <a:cs typeface="TeXGyrePagella"/>
              </a:rPr>
              <a:t>v</a:t>
            </a:r>
            <a:r>
              <a:rPr sz="1800" spc="-15" dirty="0">
                <a:latin typeface="TeXGyrePagella"/>
                <a:cs typeface="TeXGyrePagella"/>
              </a:rPr>
              <a:t>e</a:t>
            </a:r>
            <a:r>
              <a:rPr sz="1800" spc="-5" dirty="0">
                <a:latin typeface="TeXGyrePagella"/>
                <a:cs typeface="TeXGyrePagella"/>
              </a:rPr>
              <a:t>nt</a:t>
            </a:r>
            <a:r>
              <a:rPr sz="1800" dirty="0">
                <a:latin typeface="TeXGyrePagella"/>
                <a:cs typeface="TeXGyrePagella"/>
              </a:rPr>
              <a:t>s	</a:t>
            </a:r>
            <a:r>
              <a:rPr sz="1800" spc="-5" dirty="0">
                <a:latin typeface="TeXGyrePagella"/>
                <a:cs typeface="TeXGyrePagella"/>
              </a:rPr>
              <a:t>tha</a:t>
            </a:r>
            <a:r>
              <a:rPr sz="1800" dirty="0">
                <a:latin typeface="TeXGyrePagella"/>
                <a:cs typeface="TeXGyrePagella"/>
              </a:rPr>
              <a:t>t	</a:t>
            </a:r>
            <a:r>
              <a:rPr sz="1800" spc="-5" dirty="0">
                <a:latin typeface="TeXGyrePagella"/>
                <a:cs typeface="TeXGyrePagella"/>
              </a:rPr>
              <a:t>hav</a:t>
            </a:r>
            <a:r>
              <a:rPr sz="1800" dirty="0">
                <a:latin typeface="TeXGyrePagella"/>
                <a:cs typeface="TeXGyrePagella"/>
              </a:rPr>
              <a:t>e	shaped	a</a:t>
            </a:r>
            <a:endParaRPr sz="1800">
              <a:latin typeface="TeXGyrePagella"/>
              <a:cs typeface="TeXGyrePagella"/>
            </a:endParaRPr>
          </a:p>
          <a:p>
            <a:pPr marL="355600">
              <a:lnSpc>
                <a:spcPct val="100000"/>
              </a:lnSpc>
            </a:pPr>
            <a:r>
              <a:rPr sz="1800" spc="5" dirty="0">
                <a:latin typeface="Georgia"/>
                <a:cs typeface="Georgia"/>
              </a:rPr>
              <a:t>person’s </a:t>
            </a:r>
            <a:r>
              <a:rPr sz="1800" spc="-5" dirty="0">
                <a:latin typeface="TeXGyrePagella"/>
                <a:cs typeface="TeXGyrePagella"/>
              </a:rPr>
              <a:t>behavior and</a:t>
            </a:r>
            <a:r>
              <a:rPr sz="1800" spc="20" dirty="0">
                <a:latin typeface="TeXGyrePagella"/>
                <a:cs typeface="TeXGyrePagella"/>
              </a:rPr>
              <a:t> </a:t>
            </a:r>
            <a:r>
              <a:rPr sz="1800" dirty="0">
                <a:latin typeface="TeXGyrePagella"/>
                <a:cs typeface="TeXGyrePagella"/>
              </a:rPr>
              <a:t>identity.</a:t>
            </a:r>
            <a:endParaRPr sz="1800">
              <a:latin typeface="TeXGyrePagella"/>
              <a:cs typeface="TeXGyrePagell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81957" y="3016374"/>
            <a:ext cx="2313305" cy="1476375"/>
            <a:chOff x="481957" y="3016374"/>
            <a:chExt cx="2313305" cy="1476375"/>
          </a:xfrm>
        </p:grpSpPr>
        <p:sp>
          <p:nvSpPr>
            <p:cNvPr id="19" name="object 19"/>
            <p:cNvSpPr/>
            <p:nvPr/>
          </p:nvSpPr>
          <p:spPr>
            <a:xfrm>
              <a:off x="481957" y="3016374"/>
              <a:ext cx="2312685" cy="1475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5047" y="3369564"/>
              <a:ext cx="1744980" cy="7010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3400" y="3047999"/>
              <a:ext cx="2209800" cy="1371600"/>
            </a:xfrm>
            <a:custGeom>
              <a:avLst/>
              <a:gdLst/>
              <a:ahLst/>
              <a:cxnLst/>
              <a:rect l="l" t="t" r="r" b="b"/>
              <a:pathLst>
                <a:path w="2209800" h="1371600">
                  <a:moveTo>
                    <a:pt x="2209800" y="0"/>
                  </a:moveTo>
                  <a:lnTo>
                    <a:pt x="2038350" y="0"/>
                  </a:lnTo>
                  <a:lnTo>
                    <a:pt x="2038350" y="171450"/>
                  </a:lnTo>
                  <a:lnTo>
                    <a:pt x="2038350" y="1200150"/>
                  </a:lnTo>
                  <a:lnTo>
                    <a:pt x="171450" y="1200150"/>
                  </a:lnTo>
                  <a:lnTo>
                    <a:pt x="171450" y="171450"/>
                  </a:lnTo>
                  <a:lnTo>
                    <a:pt x="2038350" y="171450"/>
                  </a:lnTo>
                  <a:lnTo>
                    <a:pt x="2038350" y="0"/>
                  </a:lnTo>
                  <a:lnTo>
                    <a:pt x="0" y="0"/>
                  </a:lnTo>
                  <a:lnTo>
                    <a:pt x="0" y="171450"/>
                  </a:lnTo>
                  <a:lnTo>
                    <a:pt x="0" y="1200150"/>
                  </a:lnTo>
                  <a:lnTo>
                    <a:pt x="0" y="1371600"/>
                  </a:lnTo>
                  <a:lnTo>
                    <a:pt x="2209800" y="1371600"/>
                  </a:lnTo>
                  <a:lnTo>
                    <a:pt x="2209800" y="1200150"/>
                  </a:lnTo>
                  <a:lnTo>
                    <a:pt x="2209800" y="171450"/>
                  </a:lnTo>
                  <a:lnTo>
                    <a:pt x="220980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3399" y="3048000"/>
              <a:ext cx="2209800" cy="1371600"/>
            </a:xfrm>
            <a:custGeom>
              <a:avLst/>
              <a:gdLst/>
              <a:ahLst/>
              <a:cxnLst/>
              <a:rect l="l" t="t" r="r" b="b"/>
              <a:pathLst>
                <a:path w="2209800" h="1371600">
                  <a:moveTo>
                    <a:pt x="0" y="0"/>
                  </a:moveTo>
                  <a:lnTo>
                    <a:pt x="2209800" y="0"/>
                  </a:lnTo>
                  <a:lnTo>
                    <a:pt x="2209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04850" y="3219450"/>
            <a:ext cx="1866900" cy="1028700"/>
          </a:xfrm>
          <a:prstGeom prst="rect">
            <a:avLst/>
          </a:prstGeom>
          <a:ln w="38100">
            <a:solidFill>
              <a:srgbClr val="FFFFFF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Biographical</a:t>
            </a:r>
            <a:endParaRPr sz="18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905125" y="3438525"/>
            <a:ext cx="6099175" cy="3355975"/>
            <a:chOff x="2905125" y="3438525"/>
            <a:chExt cx="6099175" cy="3355975"/>
          </a:xfrm>
        </p:grpSpPr>
        <p:sp>
          <p:nvSpPr>
            <p:cNvPr id="25" name="object 25"/>
            <p:cNvSpPr/>
            <p:nvPr/>
          </p:nvSpPr>
          <p:spPr>
            <a:xfrm>
              <a:off x="2905125" y="3438525"/>
              <a:ext cx="581025" cy="7715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81400" y="4800600"/>
              <a:ext cx="5410200" cy="1981200"/>
            </a:xfrm>
            <a:custGeom>
              <a:avLst/>
              <a:gdLst/>
              <a:ahLst/>
              <a:cxnLst/>
              <a:rect l="l" t="t" r="r" b="b"/>
              <a:pathLst>
                <a:path w="5410200" h="1981200">
                  <a:moveTo>
                    <a:pt x="0" y="0"/>
                  </a:moveTo>
                  <a:lnTo>
                    <a:pt x="5080000" y="0"/>
                  </a:lnTo>
                  <a:lnTo>
                    <a:pt x="5410200" y="330200"/>
                  </a:lnTo>
                  <a:lnTo>
                    <a:pt x="5410200" y="1981198"/>
                  </a:lnTo>
                  <a:lnTo>
                    <a:pt x="330200" y="1981198"/>
                  </a:lnTo>
                  <a:lnTo>
                    <a:pt x="0" y="165098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283202" y="5278069"/>
            <a:ext cx="446595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1600" spc="-5" dirty="0">
                <a:latin typeface="TeXGyrePagella"/>
                <a:cs typeface="TeXGyrePagella"/>
              </a:rPr>
              <a:t>Involves contacting </a:t>
            </a:r>
            <a:r>
              <a:rPr sz="1600" spc="5" dirty="0">
                <a:latin typeface="TeXGyrePagella"/>
                <a:cs typeface="TeXGyrePagella"/>
              </a:rPr>
              <a:t>an </a:t>
            </a:r>
            <a:r>
              <a:rPr sz="1600" spc="5" dirty="0">
                <a:latin typeface="Georgia"/>
                <a:cs typeface="Georgia"/>
              </a:rPr>
              <a:t>applicant’s </a:t>
            </a:r>
            <a:r>
              <a:rPr sz="1600" spc="-5" dirty="0">
                <a:latin typeface="TeXGyrePagella"/>
                <a:cs typeface="TeXGyrePagella"/>
              </a:rPr>
              <a:t>previous  employers, teachers, or friends to learn </a:t>
            </a:r>
            <a:r>
              <a:rPr sz="1600" dirty="0">
                <a:latin typeface="TeXGyrePagella"/>
                <a:cs typeface="TeXGyrePagella"/>
              </a:rPr>
              <a:t>more  </a:t>
            </a:r>
            <a:r>
              <a:rPr sz="1600" spc="-5" dirty="0">
                <a:latin typeface="TeXGyrePagella"/>
                <a:cs typeface="TeXGyrePagella"/>
              </a:rPr>
              <a:t>about the applicant Issues </a:t>
            </a:r>
            <a:r>
              <a:rPr sz="1600" dirty="0">
                <a:latin typeface="TeXGyrePagella"/>
                <a:cs typeface="TeXGyrePagella"/>
              </a:rPr>
              <a:t>with </a:t>
            </a:r>
            <a:r>
              <a:rPr sz="1600" spc="-5" dirty="0">
                <a:latin typeface="TeXGyrePagella"/>
                <a:cs typeface="TeXGyrePagella"/>
              </a:rPr>
              <a:t>reference  checking</a:t>
            </a:r>
            <a:endParaRPr sz="1600">
              <a:latin typeface="TeXGyrePagella"/>
              <a:cs typeface="TeXGyrePagell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81957" y="4997574"/>
            <a:ext cx="2313305" cy="1476375"/>
            <a:chOff x="481957" y="4997574"/>
            <a:chExt cx="2313305" cy="1476375"/>
          </a:xfrm>
        </p:grpSpPr>
        <p:sp>
          <p:nvSpPr>
            <p:cNvPr id="29" name="object 29"/>
            <p:cNvSpPr/>
            <p:nvPr/>
          </p:nvSpPr>
          <p:spPr>
            <a:xfrm>
              <a:off x="481957" y="4997574"/>
              <a:ext cx="2312685" cy="1475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06779" y="5350763"/>
              <a:ext cx="1527047" cy="7010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33400" y="5029199"/>
              <a:ext cx="2209800" cy="1371600"/>
            </a:xfrm>
            <a:custGeom>
              <a:avLst/>
              <a:gdLst/>
              <a:ahLst/>
              <a:cxnLst/>
              <a:rect l="l" t="t" r="r" b="b"/>
              <a:pathLst>
                <a:path w="2209800" h="1371600">
                  <a:moveTo>
                    <a:pt x="2209800" y="0"/>
                  </a:moveTo>
                  <a:lnTo>
                    <a:pt x="2038350" y="0"/>
                  </a:lnTo>
                  <a:lnTo>
                    <a:pt x="2038350" y="171450"/>
                  </a:lnTo>
                  <a:lnTo>
                    <a:pt x="2038350" y="1200150"/>
                  </a:lnTo>
                  <a:lnTo>
                    <a:pt x="171450" y="1200150"/>
                  </a:lnTo>
                  <a:lnTo>
                    <a:pt x="171450" y="171450"/>
                  </a:lnTo>
                  <a:lnTo>
                    <a:pt x="2038350" y="171450"/>
                  </a:lnTo>
                  <a:lnTo>
                    <a:pt x="2038350" y="0"/>
                  </a:lnTo>
                  <a:lnTo>
                    <a:pt x="0" y="0"/>
                  </a:lnTo>
                  <a:lnTo>
                    <a:pt x="0" y="171450"/>
                  </a:lnTo>
                  <a:lnTo>
                    <a:pt x="0" y="1200150"/>
                  </a:lnTo>
                  <a:lnTo>
                    <a:pt x="0" y="1371600"/>
                  </a:lnTo>
                  <a:lnTo>
                    <a:pt x="2209800" y="1371600"/>
                  </a:lnTo>
                  <a:lnTo>
                    <a:pt x="2209800" y="1200150"/>
                  </a:lnTo>
                  <a:lnTo>
                    <a:pt x="2209800" y="171450"/>
                  </a:lnTo>
                  <a:lnTo>
                    <a:pt x="220980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3399" y="5029199"/>
              <a:ext cx="2209800" cy="1371600"/>
            </a:xfrm>
            <a:custGeom>
              <a:avLst/>
              <a:gdLst/>
              <a:ahLst/>
              <a:cxnLst/>
              <a:rect l="l" t="t" r="r" b="b"/>
              <a:pathLst>
                <a:path w="2209800" h="1371600">
                  <a:moveTo>
                    <a:pt x="0" y="0"/>
                  </a:moveTo>
                  <a:lnTo>
                    <a:pt x="2209800" y="0"/>
                  </a:lnTo>
                  <a:lnTo>
                    <a:pt x="2209800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04850" y="5200650"/>
            <a:ext cx="1866900" cy="1028700"/>
          </a:xfrm>
          <a:prstGeom prst="rect">
            <a:avLst/>
          </a:prstGeom>
          <a:ln w="38100">
            <a:solidFill>
              <a:srgbClr val="FFFFF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marL="417830" marR="374650" indent="-3683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fe</a:t>
            </a:r>
            <a:r>
              <a:rPr sz="1800" b="1" spc="-15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en</a:t>
            </a:r>
            <a:r>
              <a:rPr sz="1800" b="1" spc="-15" dirty="0">
                <a:latin typeface="Arial"/>
                <a:cs typeface="Arial"/>
              </a:rPr>
              <a:t>c</a:t>
            </a:r>
            <a:r>
              <a:rPr sz="1800" b="1" spc="-5" dirty="0">
                <a:latin typeface="Arial"/>
                <a:cs typeface="Arial"/>
              </a:rPr>
              <a:t>e  Checking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828925" y="5267325"/>
            <a:ext cx="581025" cy="7715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762000"/>
            <a:ext cx="0" cy="6096000"/>
          </a:xfrm>
          <a:custGeom>
            <a:avLst/>
            <a:gdLst/>
            <a:ahLst/>
            <a:cxnLst/>
            <a:rect l="l" t="t" r="r" b="b"/>
            <a:pathLst>
              <a:path h="6096000">
                <a:moveTo>
                  <a:pt x="0" y="0"/>
                </a:moveTo>
                <a:lnTo>
                  <a:pt x="0" y="6095999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5287" y="3423920"/>
            <a:ext cx="0" cy="3434079"/>
          </a:xfrm>
          <a:custGeom>
            <a:avLst/>
            <a:gdLst/>
            <a:ahLst/>
            <a:cxnLst/>
            <a:rect l="l" t="t" r="r" b="b"/>
            <a:pathLst>
              <a:path h="3434079">
                <a:moveTo>
                  <a:pt x="0" y="0"/>
                </a:moveTo>
                <a:lnTo>
                  <a:pt x="0" y="3434079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04800" y="742950"/>
            <a:ext cx="109855" cy="6115050"/>
            <a:chOff x="304800" y="742950"/>
            <a:chExt cx="109855" cy="6115050"/>
          </a:xfrm>
        </p:grpSpPr>
        <p:sp>
          <p:nvSpPr>
            <p:cNvPr id="5" name="object 5"/>
            <p:cNvSpPr/>
            <p:nvPr/>
          </p:nvSpPr>
          <p:spPr>
            <a:xfrm>
              <a:off x="395287" y="762000"/>
              <a:ext cx="0" cy="1130300"/>
            </a:xfrm>
            <a:custGeom>
              <a:avLst/>
              <a:gdLst/>
              <a:ahLst/>
              <a:cxnLst/>
              <a:rect l="l" t="t" r="r" b="b"/>
              <a:pathLst>
                <a:path h="1130300">
                  <a:moveTo>
                    <a:pt x="0" y="0"/>
                  </a:moveTo>
                  <a:lnTo>
                    <a:pt x="0" y="1130300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4800" y="762000"/>
              <a:ext cx="38100" cy="6096000"/>
            </a:xfrm>
            <a:custGeom>
              <a:avLst/>
              <a:gdLst/>
              <a:ahLst/>
              <a:cxnLst/>
              <a:rect l="l" t="t" r="r" b="b"/>
              <a:pathLst>
                <a:path w="38100" h="6096000">
                  <a:moveTo>
                    <a:pt x="0" y="6095998"/>
                  </a:moveTo>
                  <a:lnTo>
                    <a:pt x="38100" y="6095998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6095998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9999">
              <a:alpha val="90979"/>
            </a:srgbClr>
          </a:solidFill>
          <a:ln w="12700">
            <a:solidFill>
              <a:srgbClr val="009999"/>
            </a:solidFill>
          </a:ln>
        </p:spPr>
        <p:txBody>
          <a:bodyPr vert="horz" wrap="square" lIns="0" tIns="158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pc="-10" dirty="0">
                <a:latin typeface="Arial"/>
                <a:cs typeface="Arial"/>
              </a:rPr>
              <a:t>SELECTION METHODS Cont </a:t>
            </a:r>
            <a:r>
              <a:rPr spc="-5" dirty="0">
                <a:latin typeface="Arial"/>
                <a:cs typeface="Arial"/>
              </a:rPr>
              <a:t>. .</a:t>
            </a:r>
            <a:r>
              <a:rPr spc="7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.</a:t>
            </a:r>
          </a:p>
        </p:txBody>
      </p:sp>
      <p:sp>
        <p:nvSpPr>
          <p:cNvPr id="8" name="object 8"/>
          <p:cNvSpPr/>
          <p:nvPr/>
        </p:nvSpPr>
        <p:spPr>
          <a:xfrm>
            <a:off x="2819400" y="1752600"/>
            <a:ext cx="6096000" cy="4953000"/>
          </a:xfrm>
          <a:custGeom>
            <a:avLst/>
            <a:gdLst/>
            <a:ahLst/>
            <a:cxnLst/>
            <a:rect l="l" t="t" r="r" b="b"/>
            <a:pathLst>
              <a:path w="6096000" h="4953000">
                <a:moveTo>
                  <a:pt x="0" y="0"/>
                </a:moveTo>
                <a:lnTo>
                  <a:pt x="5270500" y="0"/>
                </a:lnTo>
                <a:lnTo>
                  <a:pt x="6096000" y="825500"/>
                </a:lnTo>
                <a:lnTo>
                  <a:pt x="6096000" y="4953000"/>
                </a:lnTo>
                <a:lnTo>
                  <a:pt x="825500" y="4953000"/>
                </a:lnTo>
                <a:lnTo>
                  <a:pt x="0" y="412748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8340" y="1184910"/>
            <a:ext cx="7736840" cy="5749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2155" indent="-720090">
              <a:lnSpc>
                <a:spcPct val="100000"/>
              </a:lnSpc>
              <a:spcBef>
                <a:spcPts val="100"/>
              </a:spcBef>
              <a:buSzPct val="171428"/>
              <a:buAutoNum type="arabicPeriod" startAt="3"/>
              <a:tabLst>
                <a:tab pos="732790" algn="l"/>
              </a:tabLst>
            </a:pPr>
            <a:r>
              <a:rPr sz="2800" b="1" spc="-10" dirty="0">
                <a:latin typeface="Arial"/>
                <a:cs typeface="Arial"/>
              </a:rPr>
              <a:t>INTERVIEWS</a:t>
            </a:r>
            <a:r>
              <a:rPr sz="2400" b="1" spc="-1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3435350" marR="7620" lvl="1" indent="-342900" algn="just">
              <a:lnSpc>
                <a:spcPct val="150100"/>
              </a:lnSpc>
              <a:spcBef>
                <a:spcPts val="2935"/>
              </a:spcBef>
              <a:buFont typeface="Wingdings"/>
              <a:buChar char=""/>
              <a:tabLst>
                <a:tab pos="3435985" algn="l"/>
              </a:tabLst>
            </a:pPr>
            <a:r>
              <a:rPr sz="1800" spc="-5" dirty="0">
                <a:latin typeface="TeXGyrePagella"/>
                <a:cs typeface="TeXGyrePagella"/>
              </a:rPr>
              <a:t>The </a:t>
            </a:r>
            <a:r>
              <a:rPr sz="1800" dirty="0">
                <a:latin typeface="TeXGyrePagella"/>
                <a:cs typeface="TeXGyrePagella"/>
              </a:rPr>
              <a:t>interview </a:t>
            </a:r>
            <a:r>
              <a:rPr sz="1800" spc="-10" dirty="0">
                <a:latin typeface="TeXGyrePagella"/>
                <a:cs typeface="TeXGyrePagella"/>
              </a:rPr>
              <a:t>is </a:t>
            </a:r>
            <a:r>
              <a:rPr sz="1800" spc="-5" dirty="0">
                <a:latin typeface="TeXGyrePagella"/>
                <a:cs typeface="TeXGyrePagella"/>
              </a:rPr>
              <a:t>the most frequently used  </a:t>
            </a:r>
            <a:r>
              <a:rPr sz="1800" dirty="0">
                <a:latin typeface="TeXGyrePagella"/>
                <a:cs typeface="TeXGyrePagella"/>
              </a:rPr>
              <a:t>selection</a:t>
            </a:r>
            <a:r>
              <a:rPr sz="1800" spc="-20" dirty="0">
                <a:latin typeface="TeXGyrePagella"/>
                <a:cs typeface="TeXGyrePagella"/>
              </a:rPr>
              <a:t> </a:t>
            </a:r>
            <a:r>
              <a:rPr sz="1800" spc="-5" dirty="0">
                <a:latin typeface="TeXGyrePagella"/>
                <a:cs typeface="TeXGyrePagella"/>
              </a:rPr>
              <a:t>method.</a:t>
            </a:r>
            <a:endParaRPr sz="1800">
              <a:latin typeface="TeXGyrePagella"/>
              <a:cs typeface="TeXGyrePagella"/>
            </a:endParaRPr>
          </a:p>
          <a:p>
            <a:pPr marL="3435350" marR="5080" lvl="1" indent="-342900" algn="just">
              <a:lnSpc>
                <a:spcPct val="150000"/>
              </a:lnSpc>
              <a:buFont typeface="Wingdings"/>
              <a:buChar char=""/>
              <a:tabLst>
                <a:tab pos="3435985" algn="l"/>
              </a:tabLst>
            </a:pPr>
            <a:r>
              <a:rPr sz="1800" dirty="0">
                <a:latin typeface="TeXGyrePagella"/>
                <a:cs typeface="TeXGyrePagella"/>
              </a:rPr>
              <a:t>Interviewing </a:t>
            </a:r>
            <a:r>
              <a:rPr sz="1800" spc="-5" dirty="0">
                <a:latin typeface="TeXGyrePagella"/>
                <a:cs typeface="TeXGyrePagella"/>
              </a:rPr>
              <a:t>occurs </a:t>
            </a:r>
            <a:r>
              <a:rPr sz="1800" dirty="0">
                <a:latin typeface="TeXGyrePagella"/>
                <a:cs typeface="TeXGyrePagella"/>
              </a:rPr>
              <a:t>when applicants  respond to </a:t>
            </a:r>
            <a:r>
              <a:rPr sz="1800" spc="-5" dirty="0">
                <a:latin typeface="TeXGyrePagella"/>
                <a:cs typeface="TeXGyrePagella"/>
              </a:rPr>
              <a:t>questions posed </a:t>
            </a:r>
            <a:r>
              <a:rPr sz="1800" dirty="0">
                <a:latin typeface="TeXGyrePagella"/>
                <a:cs typeface="TeXGyrePagella"/>
              </a:rPr>
              <a:t>by a </a:t>
            </a:r>
            <a:r>
              <a:rPr sz="1800" spc="-5" dirty="0">
                <a:latin typeface="TeXGyrePagella"/>
                <a:cs typeface="TeXGyrePagella"/>
              </a:rPr>
              <a:t>manager  or some </a:t>
            </a:r>
            <a:r>
              <a:rPr sz="1800" dirty="0">
                <a:latin typeface="TeXGyrePagella"/>
                <a:cs typeface="TeXGyrePagella"/>
              </a:rPr>
              <a:t>other </a:t>
            </a:r>
            <a:r>
              <a:rPr sz="1800" spc="-5" dirty="0">
                <a:latin typeface="TeXGyrePagella"/>
                <a:cs typeface="TeXGyrePagella"/>
              </a:rPr>
              <a:t>organizational  </a:t>
            </a:r>
            <a:r>
              <a:rPr sz="1800" dirty="0">
                <a:latin typeface="TeXGyrePagella"/>
                <a:cs typeface="TeXGyrePagella"/>
              </a:rPr>
              <a:t>representative</a:t>
            </a:r>
            <a:r>
              <a:rPr sz="1800" spc="-20" dirty="0">
                <a:latin typeface="TeXGyrePagella"/>
                <a:cs typeface="TeXGyrePagella"/>
              </a:rPr>
              <a:t> </a:t>
            </a:r>
            <a:r>
              <a:rPr sz="1800" dirty="0">
                <a:latin typeface="TeXGyrePagella"/>
                <a:cs typeface="TeXGyrePagella"/>
              </a:rPr>
              <a:t>(interviewer).</a:t>
            </a:r>
            <a:endParaRPr sz="1800">
              <a:latin typeface="TeXGyrePagella"/>
              <a:cs typeface="TeXGyrePagella"/>
            </a:endParaRPr>
          </a:p>
          <a:p>
            <a:pPr marL="3435350" marR="6350" lvl="1" indent="-342900" algn="just">
              <a:lnSpc>
                <a:spcPct val="150000"/>
              </a:lnSpc>
              <a:buFont typeface="Wingdings"/>
              <a:buChar char=""/>
              <a:tabLst>
                <a:tab pos="3435985" algn="l"/>
              </a:tabLst>
            </a:pPr>
            <a:r>
              <a:rPr sz="1800" dirty="0">
                <a:latin typeface="TeXGyrePagella"/>
                <a:cs typeface="TeXGyrePagella"/>
              </a:rPr>
              <a:t>Typical areas in which </a:t>
            </a:r>
            <a:r>
              <a:rPr sz="1800" spc="-5" dirty="0">
                <a:latin typeface="TeXGyrePagella"/>
                <a:cs typeface="TeXGyrePagella"/>
              </a:rPr>
              <a:t>questions </a:t>
            </a:r>
            <a:r>
              <a:rPr sz="1800" dirty="0">
                <a:latin typeface="TeXGyrePagella"/>
                <a:cs typeface="TeXGyrePagella"/>
              </a:rPr>
              <a:t>are  </a:t>
            </a:r>
            <a:r>
              <a:rPr sz="1800" spc="-5" dirty="0">
                <a:latin typeface="TeXGyrePagella"/>
                <a:cs typeface="TeXGyrePagella"/>
              </a:rPr>
              <a:t>posed </a:t>
            </a:r>
            <a:r>
              <a:rPr sz="1800" dirty="0">
                <a:latin typeface="TeXGyrePagella"/>
                <a:cs typeface="TeXGyrePagella"/>
              </a:rPr>
              <a:t>include </a:t>
            </a:r>
            <a:r>
              <a:rPr sz="1800" spc="-5" dirty="0">
                <a:latin typeface="TeXGyrePagella"/>
                <a:cs typeface="TeXGyrePagella"/>
              </a:rPr>
              <a:t>education,</a:t>
            </a:r>
            <a:r>
              <a:rPr sz="1800" spc="280" dirty="0">
                <a:latin typeface="TeXGyrePagella"/>
                <a:cs typeface="TeXGyrePagella"/>
              </a:rPr>
              <a:t> </a:t>
            </a:r>
            <a:r>
              <a:rPr sz="1800" spc="-5" dirty="0">
                <a:latin typeface="TeXGyrePagella"/>
                <a:cs typeface="TeXGyrePagella"/>
              </a:rPr>
              <a:t>experience,</a:t>
            </a:r>
            <a:endParaRPr sz="1800">
              <a:latin typeface="TeXGyrePagella"/>
              <a:cs typeface="TeXGyrePagella"/>
            </a:endParaRPr>
          </a:p>
          <a:p>
            <a:pPr marL="3435350" marR="5080" algn="just">
              <a:lnSpc>
                <a:spcPct val="150000"/>
              </a:lnSpc>
              <a:spcBef>
                <a:spcPts val="5"/>
              </a:spcBef>
            </a:pPr>
            <a:r>
              <a:rPr sz="1800" spc="-5" dirty="0">
                <a:latin typeface="TeXGyrePagella"/>
                <a:cs typeface="TeXGyrePagella"/>
              </a:rPr>
              <a:t>knowledge </a:t>
            </a:r>
            <a:r>
              <a:rPr sz="1800" dirty="0">
                <a:latin typeface="TeXGyrePagella"/>
                <a:cs typeface="TeXGyrePagella"/>
              </a:rPr>
              <a:t>of job procedures, </a:t>
            </a:r>
            <a:r>
              <a:rPr sz="1800" spc="-5" dirty="0">
                <a:latin typeface="TeXGyrePagella"/>
                <a:cs typeface="TeXGyrePagella"/>
              </a:rPr>
              <a:t>mental  </a:t>
            </a:r>
            <a:r>
              <a:rPr sz="1800" dirty="0">
                <a:latin typeface="TeXGyrePagella"/>
                <a:cs typeface="TeXGyrePagella"/>
              </a:rPr>
              <a:t>ability, </a:t>
            </a:r>
            <a:r>
              <a:rPr sz="1800" spc="-5" dirty="0">
                <a:latin typeface="TeXGyrePagella"/>
                <a:cs typeface="TeXGyrePagella"/>
              </a:rPr>
              <a:t>personality, communication  </a:t>
            </a:r>
            <a:r>
              <a:rPr sz="1800" dirty="0">
                <a:latin typeface="TeXGyrePagella"/>
                <a:cs typeface="TeXGyrePagella"/>
              </a:rPr>
              <a:t>ability, social</a:t>
            </a:r>
            <a:r>
              <a:rPr sz="1800" spc="-35" dirty="0">
                <a:latin typeface="TeXGyrePagella"/>
                <a:cs typeface="TeXGyrePagella"/>
              </a:rPr>
              <a:t> </a:t>
            </a:r>
            <a:r>
              <a:rPr sz="1800" dirty="0">
                <a:latin typeface="TeXGyrePagella"/>
                <a:cs typeface="TeXGyrePagella"/>
              </a:rPr>
              <a:t>skills.</a:t>
            </a:r>
            <a:endParaRPr sz="1800">
              <a:latin typeface="TeXGyrePagella"/>
              <a:cs typeface="TeXGyrePagell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8300" y="1892300"/>
            <a:ext cx="2387600" cy="1531620"/>
            <a:chOff x="368300" y="1892300"/>
            <a:chExt cx="2387600" cy="1531620"/>
          </a:xfrm>
        </p:grpSpPr>
        <p:sp>
          <p:nvSpPr>
            <p:cNvPr id="11" name="object 11"/>
            <p:cNvSpPr/>
            <p:nvPr/>
          </p:nvSpPr>
          <p:spPr>
            <a:xfrm>
              <a:off x="455676" y="1979676"/>
              <a:ext cx="2212848" cy="13578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8300" y="1892299"/>
              <a:ext cx="2387600" cy="1531620"/>
            </a:xfrm>
            <a:custGeom>
              <a:avLst/>
              <a:gdLst/>
              <a:ahLst/>
              <a:cxnLst/>
              <a:rect l="l" t="t" r="r" b="b"/>
              <a:pathLst>
                <a:path w="2387600" h="1531620">
                  <a:moveTo>
                    <a:pt x="2316480" y="71120"/>
                  </a:moveTo>
                  <a:lnTo>
                    <a:pt x="2298700" y="71120"/>
                  </a:lnTo>
                  <a:lnTo>
                    <a:pt x="2298700" y="88900"/>
                  </a:lnTo>
                  <a:lnTo>
                    <a:pt x="2298700" y="1442720"/>
                  </a:lnTo>
                  <a:lnTo>
                    <a:pt x="88900" y="1442720"/>
                  </a:lnTo>
                  <a:lnTo>
                    <a:pt x="88900" y="88900"/>
                  </a:lnTo>
                  <a:lnTo>
                    <a:pt x="2298700" y="88900"/>
                  </a:lnTo>
                  <a:lnTo>
                    <a:pt x="2298700" y="71120"/>
                  </a:lnTo>
                  <a:lnTo>
                    <a:pt x="71120" y="71120"/>
                  </a:lnTo>
                  <a:lnTo>
                    <a:pt x="71120" y="88900"/>
                  </a:lnTo>
                  <a:lnTo>
                    <a:pt x="71120" y="1442720"/>
                  </a:lnTo>
                  <a:lnTo>
                    <a:pt x="71120" y="1460500"/>
                  </a:lnTo>
                  <a:lnTo>
                    <a:pt x="2316480" y="1460500"/>
                  </a:lnTo>
                  <a:lnTo>
                    <a:pt x="2316480" y="1443228"/>
                  </a:lnTo>
                  <a:lnTo>
                    <a:pt x="2316480" y="1442720"/>
                  </a:lnTo>
                  <a:lnTo>
                    <a:pt x="2316480" y="88900"/>
                  </a:lnTo>
                  <a:lnTo>
                    <a:pt x="2316480" y="71120"/>
                  </a:lnTo>
                  <a:close/>
                </a:path>
                <a:path w="2387600" h="1531620">
                  <a:moveTo>
                    <a:pt x="2387600" y="0"/>
                  </a:moveTo>
                  <a:lnTo>
                    <a:pt x="2334260" y="0"/>
                  </a:lnTo>
                  <a:lnTo>
                    <a:pt x="2334260" y="53340"/>
                  </a:lnTo>
                  <a:lnTo>
                    <a:pt x="2334260" y="1478280"/>
                  </a:lnTo>
                  <a:lnTo>
                    <a:pt x="53340" y="1478280"/>
                  </a:lnTo>
                  <a:lnTo>
                    <a:pt x="53340" y="53340"/>
                  </a:lnTo>
                  <a:lnTo>
                    <a:pt x="2334260" y="53340"/>
                  </a:lnTo>
                  <a:lnTo>
                    <a:pt x="2334260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1478280"/>
                  </a:lnTo>
                  <a:lnTo>
                    <a:pt x="0" y="1531620"/>
                  </a:lnTo>
                  <a:lnTo>
                    <a:pt x="2387600" y="1531620"/>
                  </a:lnTo>
                  <a:lnTo>
                    <a:pt x="2387600" y="1478788"/>
                  </a:lnTo>
                  <a:lnTo>
                    <a:pt x="2387600" y="1478280"/>
                  </a:lnTo>
                  <a:lnTo>
                    <a:pt x="2387600" y="53340"/>
                  </a:lnTo>
                  <a:lnTo>
                    <a:pt x="2387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762000"/>
            <a:ext cx="0" cy="6096000"/>
          </a:xfrm>
          <a:custGeom>
            <a:avLst/>
            <a:gdLst/>
            <a:ahLst/>
            <a:cxnLst/>
            <a:rect l="l" t="t" r="r" b="b"/>
            <a:pathLst>
              <a:path h="6096000">
                <a:moveTo>
                  <a:pt x="0" y="0"/>
                </a:moveTo>
                <a:lnTo>
                  <a:pt x="0" y="6095999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9156700" cy="6883400"/>
            <a:chOff x="-6350" y="0"/>
            <a:chExt cx="9156700" cy="6883400"/>
          </a:xfrm>
        </p:grpSpPr>
        <p:sp>
          <p:nvSpPr>
            <p:cNvPr id="4" name="object 4"/>
            <p:cNvSpPr/>
            <p:nvPr/>
          </p:nvSpPr>
          <p:spPr>
            <a:xfrm>
              <a:off x="395287" y="762000"/>
              <a:ext cx="0" cy="6096000"/>
            </a:xfrm>
            <a:custGeom>
              <a:avLst/>
              <a:gdLst/>
              <a:ahLst/>
              <a:cxnLst/>
              <a:rect l="l" t="t" r="r" b="b"/>
              <a:pathLst>
                <a:path h="6096000">
                  <a:moveTo>
                    <a:pt x="0" y="0"/>
                  </a:moveTo>
                  <a:lnTo>
                    <a:pt x="0" y="6095999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762000"/>
              <a:ext cx="38100" cy="6096000"/>
            </a:xfrm>
            <a:custGeom>
              <a:avLst/>
              <a:gdLst/>
              <a:ahLst/>
              <a:cxnLst/>
              <a:rect l="l" t="t" r="r" b="b"/>
              <a:pathLst>
                <a:path w="38100" h="6096000">
                  <a:moveTo>
                    <a:pt x="0" y="6095998"/>
                  </a:moveTo>
                  <a:lnTo>
                    <a:pt x="38100" y="6095998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6095998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999">
                <a:alpha val="9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127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55089" y="145796"/>
            <a:ext cx="5432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"/>
                <a:cs typeface="Arial"/>
              </a:rPr>
              <a:t>SELECTION METHODS Cont </a:t>
            </a:r>
            <a:r>
              <a:rPr spc="-5" dirty="0">
                <a:latin typeface="Arial"/>
                <a:cs typeface="Arial"/>
              </a:rPr>
              <a:t>. .</a:t>
            </a:r>
            <a:r>
              <a:rPr spc="7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.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564266" y="3843528"/>
            <a:ext cx="2098675" cy="778510"/>
            <a:chOff x="564266" y="3843528"/>
            <a:chExt cx="2098675" cy="778510"/>
          </a:xfrm>
        </p:grpSpPr>
        <p:sp>
          <p:nvSpPr>
            <p:cNvPr id="10" name="object 10"/>
            <p:cNvSpPr/>
            <p:nvPr/>
          </p:nvSpPr>
          <p:spPr>
            <a:xfrm>
              <a:off x="564266" y="3857653"/>
              <a:ext cx="2049007" cy="7642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2168" y="3843528"/>
              <a:ext cx="2080260" cy="6964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9625" y="3883088"/>
              <a:ext cx="1958339" cy="673100"/>
            </a:xfrm>
            <a:custGeom>
              <a:avLst/>
              <a:gdLst/>
              <a:ahLst/>
              <a:cxnLst/>
              <a:rect l="l" t="t" r="r" b="b"/>
              <a:pathLst>
                <a:path w="1958339" h="673100">
                  <a:moveTo>
                    <a:pt x="1958339" y="0"/>
                  </a:moveTo>
                  <a:lnTo>
                    <a:pt x="0" y="0"/>
                  </a:lnTo>
                  <a:lnTo>
                    <a:pt x="0" y="672655"/>
                  </a:lnTo>
                  <a:lnTo>
                    <a:pt x="1958339" y="672655"/>
                  </a:lnTo>
                  <a:lnTo>
                    <a:pt x="19583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625" y="3883088"/>
              <a:ext cx="1958339" cy="673100"/>
            </a:xfrm>
            <a:custGeom>
              <a:avLst/>
              <a:gdLst/>
              <a:ahLst/>
              <a:cxnLst/>
              <a:rect l="l" t="t" r="r" b="b"/>
              <a:pathLst>
                <a:path w="1958339" h="673100">
                  <a:moveTo>
                    <a:pt x="0" y="672655"/>
                  </a:moveTo>
                  <a:lnTo>
                    <a:pt x="1958339" y="672655"/>
                  </a:lnTo>
                  <a:lnTo>
                    <a:pt x="1958339" y="0"/>
                  </a:lnTo>
                  <a:lnTo>
                    <a:pt x="0" y="0"/>
                  </a:lnTo>
                  <a:lnTo>
                    <a:pt x="0" y="67265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09625" y="3907358"/>
            <a:ext cx="1958339" cy="566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3035">
              <a:lnSpc>
                <a:spcPts val="2130"/>
              </a:lnSpc>
              <a:spcBef>
                <a:spcPts val="95"/>
              </a:spcBef>
            </a:pPr>
            <a:r>
              <a:rPr sz="1900" b="1" spc="-20" dirty="0">
                <a:latin typeface="Times New Roman"/>
                <a:cs typeface="Times New Roman"/>
              </a:rPr>
              <a:t>SITUATIONAL</a:t>
            </a:r>
            <a:endParaRPr sz="1900">
              <a:latin typeface="Times New Roman"/>
              <a:cs typeface="Times New Roman"/>
            </a:endParaRPr>
          </a:p>
          <a:p>
            <a:pPr marL="268605">
              <a:lnSpc>
                <a:spcPts val="2130"/>
              </a:lnSpc>
            </a:pPr>
            <a:r>
              <a:rPr sz="1900" b="1" spc="-15" dirty="0">
                <a:latin typeface="Times New Roman"/>
                <a:cs typeface="Times New Roman"/>
              </a:rPr>
              <a:t>INTERVIEW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96925" y="4543081"/>
            <a:ext cx="1983739" cy="1746885"/>
            <a:chOff x="596925" y="4543081"/>
            <a:chExt cx="1983739" cy="1746885"/>
          </a:xfrm>
        </p:grpSpPr>
        <p:sp>
          <p:nvSpPr>
            <p:cNvPr id="16" name="object 16"/>
            <p:cNvSpPr/>
            <p:nvPr/>
          </p:nvSpPr>
          <p:spPr>
            <a:xfrm>
              <a:off x="609625" y="4555781"/>
              <a:ext cx="1958339" cy="1721485"/>
            </a:xfrm>
            <a:custGeom>
              <a:avLst/>
              <a:gdLst/>
              <a:ahLst/>
              <a:cxnLst/>
              <a:rect l="l" t="t" r="r" b="b"/>
              <a:pathLst>
                <a:path w="1958339" h="1721485">
                  <a:moveTo>
                    <a:pt x="1958339" y="0"/>
                  </a:moveTo>
                  <a:lnTo>
                    <a:pt x="0" y="0"/>
                  </a:lnTo>
                  <a:lnTo>
                    <a:pt x="0" y="1721104"/>
                  </a:lnTo>
                  <a:lnTo>
                    <a:pt x="1958339" y="1721104"/>
                  </a:lnTo>
                  <a:lnTo>
                    <a:pt x="195833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625" y="4555781"/>
              <a:ext cx="1958339" cy="1721485"/>
            </a:xfrm>
            <a:custGeom>
              <a:avLst/>
              <a:gdLst/>
              <a:ahLst/>
              <a:cxnLst/>
              <a:rect l="l" t="t" r="r" b="b"/>
              <a:pathLst>
                <a:path w="1958339" h="1721485">
                  <a:moveTo>
                    <a:pt x="0" y="1721104"/>
                  </a:moveTo>
                  <a:lnTo>
                    <a:pt x="1958339" y="1721104"/>
                  </a:lnTo>
                  <a:lnTo>
                    <a:pt x="1958339" y="0"/>
                  </a:lnTo>
                  <a:lnTo>
                    <a:pt x="0" y="0"/>
                  </a:lnTo>
                  <a:lnTo>
                    <a:pt x="0" y="172110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9625" y="4555781"/>
            <a:ext cx="1958339" cy="17214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306070" marR="156845" indent="65405">
              <a:lnSpc>
                <a:spcPts val="1660"/>
              </a:lnSpc>
              <a:spcBef>
                <a:spcPts val="660"/>
              </a:spcBef>
              <a:buChar char="•"/>
              <a:tabLst>
                <a:tab pos="544195" algn="l"/>
              </a:tabLst>
            </a:pPr>
            <a:r>
              <a:rPr sz="1600" spc="-5" dirty="0">
                <a:latin typeface="Times New Roman"/>
                <a:cs typeface="Times New Roman"/>
              </a:rPr>
              <a:t>In which the  interviewer asks  questions about  what the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applicant</a:t>
            </a:r>
            <a:endParaRPr sz="1600">
              <a:latin typeface="Times New Roman"/>
              <a:cs typeface="Times New Roman"/>
            </a:endParaRPr>
          </a:p>
          <a:p>
            <a:pPr marL="144145" algn="ctr">
              <a:lnSpc>
                <a:spcPts val="1500"/>
              </a:lnSpc>
            </a:pPr>
            <a:r>
              <a:rPr sz="1600" spc="-5" dirty="0">
                <a:latin typeface="Times New Roman"/>
                <a:cs typeface="Times New Roman"/>
              </a:rPr>
              <a:t>would do in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  <a:p>
            <a:pPr marL="142240" algn="ctr">
              <a:lnSpc>
                <a:spcPts val="1670"/>
              </a:lnSpc>
            </a:pPr>
            <a:r>
              <a:rPr sz="1600" spc="-5" dirty="0">
                <a:latin typeface="Times New Roman"/>
                <a:cs typeface="Times New Roman"/>
              </a:rPr>
              <a:t>hypothetical</a:t>
            </a:r>
            <a:endParaRPr sz="1600">
              <a:latin typeface="Times New Roman"/>
              <a:cs typeface="Times New Roman"/>
            </a:endParaRPr>
          </a:p>
          <a:p>
            <a:pPr marL="142875" algn="ctr">
              <a:lnSpc>
                <a:spcPts val="1800"/>
              </a:lnSpc>
            </a:pPr>
            <a:r>
              <a:rPr sz="1600" spc="-5" dirty="0">
                <a:latin typeface="Times New Roman"/>
                <a:cs typeface="Times New Roman"/>
              </a:rPr>
              <a:t>situation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96926" y="3843528"/>
            <a:ext cx="2070735" cy="778510"/>
            <a:chOff x="2796926" y="3843528"/>
            <a:chExt cx="2070735" cy="778510"/>
          </a:xfrm>
        </p:grpSpPr>
        <p:sp>
          <p:nvSpPr>
            <p:cNvPr id="20" name="object 20"/>
            <p:cNvSpPr/>
            <p:nvPr/>
          </p:nvSpPr>
          <p:spPr>
            <a:xfrm>
              <a:off x="2796926" y="3857653"/>
              <a:ext cx="2049007" cy="76423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40735" y="3843528"/>
              <a:ext cx="2026919" cy="6964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42132" y="3883088"/>
              <a:ext cx="1958339" cy="673100"/>
            </a:xfrm>
            <a:custGeom>
              <a:avLst/>
              <a:gdLst/>
              <a:ahLst/>
              <a:cxnLst/>
              <a:rect l="l" t="t" r="r" b="b"/>
              <a:pathLst>
                <a:path w="1958339" h="673100">
                  <a:moveTo>
                    <a:pt x="1958340" y="0"/>
                  </a:moveTo>
                  <a:lnTo>
                    <a:pt x="0" y="0"/>
                  </a:lnTo>
                  <a:lnTo>
                    <a:pt x="0" y="672655"/>
                  </a:lnTo>
                  <a:lnTo>
                    <a:pt x="1958340" y="672655"/>
                  </a:lnTo>
                  <a:lnTo>
                    <a:pt x="19583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42132" y="3883088"/>
              <a:ext cx="1958339" cy="673100"/>
            </a:xfrm>
            <a:custGeom>
              <a:avLst/>
              <a:gdLst/>
              <a:ahLst/>
              <a:cxnLst/>
              <a:rect l="l" t="t" r="r" b="b"/>
              <a:pathLst>
                <a:path w="1958339" h="673100">
                  <a:moveTo>
                    <a:pt x="0" y="672655"/>
                  </a:moveTo>
                  <a:lnTo>
                    <a:pt x="1958340" y="672655"/>
                  </a:lnTo>
                  <a:lnTo>
                    <a:pt x="1958340" y="0"/>
                  </a:lnTo>
                  <a:lnTo>
                    <a:pt x="0" y="0"/>
                  </a:lnTo>
                  <a:lnTo>
                    <a:pt x="0" y="67265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842132" y="3907358"/>
            <a:ext cx="1958339" cy="566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705">
              <a:lnSpc>
                <a:spcPts val="2130"/>
              </a:lnSpc>
              <a:spcBef>
                <a:spcPts val="95"/>
              </a:spcBef>
            </a:pPr>
            <a:r>
              <a:rPr sz="1900" b="1" spc="-30" dirty="0">
                <a:latin typeface="Times New Roman"/>
                <a:cs typeface="Times New Roman"/>
              </a:rPr>
              <a:t>BEHAVIORAL</a:t>
            </a:r>
            <a:endParaRPr sz="1900">
              <a:latin typeface="Times New Roman"/>
              <a:cs typeface="Times New Roman"/>
            </a:endParaRPr>
          </a:p>
          <a:p>
            <a:pPr marL="269240">
              <a:lnSpc>
                <a:spcPts val="2130"/>
              </a:lnSpc>
            </a:pPr>
            <a:r>
              <a:rPr sz="1900" b="1" spc="-15" dirty="0">
                <a:latin typeface="Times New Roman"/>
                <a:cs typeface="Times New Roman"/>
              </a:rPr>
              <a:t>INTERVIEW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29432" y="4543081"/>
            <a:ext cx="1983739" cy="1746885"/>
            <a:chOff x="2829432" y="4543081"/>
            <a:chExt cx="1983739" cy="1746885"/>
          </a:xfrm>
        </p:grpSpPr>
        <p:sp>
          <p:nvSpPr>
            <p:cNvPr id="26" name="object 26"/>
            <p:cNvSpPr/>
            <p:nvPr/>
          </p:nvSpPr>
          <p:spPr>
            <a:xfrm>
              <a:off x="2842132" y="4555781"/>
              <a:ext cx="1958339" cy="1721485"/>
            </a:xfrm>
            <a:custGeom>
              <a:avLst/>
              <a:gdLst/>
              <a:ahLst/>
              <a:cxnLst/>
              <a:rect l="l" t="t" r="r" b="b"/>
              <a:pathLst>
                <a:path w="1958339" h="1721485">
                  <a:moveTo>
                    <a:pt x="1958340" y="0"/>
                  </a:moveTo>
                  <a:lnTo>
                    <a:pt x="0" y="0"/>
                  </a:lnTo>
                  <a:lnTo>
                    <a:pt x="0" y="1721104"/>
                  </a:lnTo>
                  <a:lnTo>
                    <a:pt x="1958340" y="1721104"/>
                  </a:lnTo>
                  <a:lnTo>
                    <a:pt x="195834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42132" y="4555781"/>
              <a:ext cx="1958339" cy="1721485"/>
            </a:xfrm>
            <a:custGeom>
              <a:avLst/>
              <a:gdLst/>
              <a:ahLst/>
              <a:cxnLst/>
              <a:rect l="l" t="t" r="r" b="b"/>
              <a:pathLst>
                <a:path w="1958339" h="1721485">
                  <a:moveTo>
                    <a:pt x="0" y="1721104"/>
                  </a:moveTo>
                  <a:lnTo>
                    <a:pt x="1958340" y="1721104"/>
                  </a:lnTo>
                  <a:lnTo>
                    <a:pt x="1958340" y="0"/>
                  </a:lnTo>
                  <a:lnTo>
                    <a:pt x="0" y="0"/>
                  </a:lnTo>
                  <a:lnTo>
                    <a:pt x="0" y="172110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842132" y="4555781"/>
            <a:ext cx="1958339" cy="17214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341630" marR="194310" indent="-36830">
              <a:lnSpc>
                <a:spcPts val="1860"/>
              </a:lnSpc>
              <a:spcBef>
                <a:spcPts val="750"/>
              </a:spcBef>
              <a:buChar char="•"/>
              <a:tabLst>
                <a:tab pos="478155" algn="l"/>
              </a:tabLst>
            </a:pPr>
            <a:r>
              <a:rPr sz="1800" dirty="0">
                <a:latin typeface="Times New Roman"/>
                <a:cs typeface="Times New Roman"/>
              </a:rPr>
              <a:t>In which the  questions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focus</a:t>
            </a:r>
            <a:endParaRPr sz="1800">
              <a:latin typeface="Times New Roman"/>
              <a:cs typeface="Times New Roman"/>
            </a:endParaRPr>
          </a:p>
          <a:p>
            <a:pPr marL="139065" algn="ctr">
              <a:lnSpc>
                <a:spcPts val="1705"/>
              </a:lnSpc>
            </a:pP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320675" marR="171450" indent="-1270" algn="ctr">
              <a:lnSpc>
                <a:spcPct val="86700"/>
              </a:lnSpc>
              <a:spcBef>
                <a:spcPts val="145"/>
              </a:spcBef>
            </a:pPr>
            <a:r>
              <a:rPr sz="1800" spc="-10" dirty="0">
                <a:latin typeface="Times New Roman"/>
                <a:cs typeface="Times New Roman"/>
              </a:rPr>
              <a:t>applicant’s  </a:t>
            </a:r>
            <a:r>
              <a:rPr sz="1800" dirty="0">
                <a:latin typeface="Times New Roman"/>
                <a:cs typeface="Times New Roman"/>
              </a:rPr>
              <a:t>behavior in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past  </a:t>
            </a:r>
            <a:r>
              <a:rPr sz="1800" dirty="0">
                <a:latin typeface="Times New Roman"/>
                <a:cs typeface="Times New Roman"/>
              </a:rPr>
              <a:t>situations.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23950" y="1504950"/>
            <a:ext cx="3152775" cy="16287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295400" y="1676400"/>
            <a:ext cx="2734437" cy="10894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4295" algn="just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eXGyrePagella"/>
                <a:cs typeface="TeXGyrePagella"/>
              </a:rPr>
              <a:t>Uses a list of predetermined  questions. </a:t>
            </a:r>
            <a:r>
              <a:rPr sz="1400" spc="-10" dirty="0">
                <a:latin typeface="TeXGyrePagella"/>
                <a:cs typeface="TeXGyrePagella"/>
              </a:rPr>
              <a:t>All </a:t>
            </a:r>
            <a:r>
              <a:rPr sz="1400" spc="-5" dirty="0">
                <a:latin typeface="TeXGyrePagella"/>
                <a:cs typeface="TeXGyrePagella"/>
              </a:rPr>
              <a:t>applicants are  asked </a:t>
            </a:r>
            <a:r>
              <a:rPr sz="1400" spc="-10" dirty="0">
                <a:latin typeface="TeXGyrePagella"/>
                <a:cs typeface="TeXGyrePagella"/>
              </a:rPr>
              <a:t>the </a:t>
            </a:r>
            <a:r>
              <a:rPr sz="1400" spc="-5" dirty="0">
                <a:latin typeface="TeXGyrePagella"/>
                <a:cs typeface="TeXGyrePagella"/>
              </a:rPr>
              <a:t>same set</a:t>
            </a:r>
            <a:r>
              <a:rPr sz="1400" spc="-35" dirty="0">
                <a:latin typeface="TeXGyrePagella"/>
                <a:cs typeface="TeXGyrePagella"/>
              </a:rPr>
              <a:t> </a:t>
            </a:r>
            <a:r>
              <a:rPr sz="1400" spc="-5" dirty="0">
                <a:latin typeface="TeXGyrePagella"/>
                <a:cs typeface="TeXGyrePagella"/>
              </a:rPr>
              <a:t>questions.</a:t>
            </a:r>
            <a:endParaRPr sz="1400">
              <a:latin typeface="TeXGyrePagella"/>
              <a:cs typeface="TeXGyrePagella"/>
            </a:endParaRPr>
          </a:p>
          <a:p>
            <a:pPr marL="332740" marR="314325" indent="-12700" algn="just">
              <a:lnSpc>
                <a:spcPct val="100000"/>
              </a:lnSpc>
            </a:pPr>
            <a:r>
              <a:rPr sz="1400" spc="-5" dirty="0">
                <a:latin typeface="TeXGyrePagella"/>
                <a:cs typeface="TeXGyrePagella"/>
              </a:rPr>
              <a:t>There are </a:t>
            </a:r>
            <a:r>
              <a:rPr sz="1400" spc="-10" dirty="0">
                <a:latin typeface="TeXGyrePagella"/>
                <a:cs typeface="TeXGyrePagella"/>
              </a:rPr>
              <a:t>two types </a:t>
            </a:r>
            <a:r>
              <a:rPr sz="1400" spc="-5" dirty="0">
                <a:latin typeface="TeXGyrePagella"/>
                <a:cs typeface="TeXGyrePagella"/>
              </a:rPr>
              <a:t>of  structured</a:t>
            </a:r>
            <a:r>
              <a:rPr sz="1400" spc="-30" dirty="0">
                <a:latin typeface="TeXGyrePagella"/>
                <a:cs typeface="TeXGyrePagella"/>
              </a:rPr>
              <a:t> </a:t>
            </a:r>
            <a:r>
              <a:rPr sz="1400" spc="-5" dirty="0">
                <a:latin typeface="TeXGyrePagella"/>
                <a:cs typeface="TeXGyrePagella"/>
              </a:rPr>
              <a:t>interviews.</a:t>
            </a:r>
            <a:endParaRPr sz="1400">
              <a:latin typeface="TeXGyrePagella"/>
              <a:cs typeface="TeXGyrePagell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587500" y="825500"/>
            <a:ext cx="2159000" cy="787400"/>
            <a:chOff x="1587500" y="825500"/>
            <a:chExt cx="2159000" cy="787400"/>
          </a:xfrm>
        </p:grpSpPr>
        <p:sp>
          <p:nvSpPr>
            <p:cNvPr id="32" name="object 32"/>
            <p:cNvSpPr/>
            <p:nvPr/>
          </p:nvSpPr>
          <p:spPr>
            <a:xfrm>
              <a:off x="1600200" y="838200"/>
              <a:ext cx="2133600" cy="762000"/>
            </a:xfrm>
            <a:custGeom>
              <a:avLst/>
              <a:gdLst/>
              <a:ahLst/>
              <a:cxnLst/>
              <a:rect l="l" t="t" r="r" b="b"/>
              <a:pathLst>
                <a:path w="2133600" h="762000">
                  <a:moveTo>
                    <a:pt x="2057400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0" y="685800"/>
                  </a:lnTo>
                  <a:lnTo>
                    <a:pt x="5994" y="715440"/>
                  </a:lnTo>
                  <a:lnTo>
                    <a:pt x="22336" y="739663"/>
                  </a:lnTo>
                  <a:lnTo>
                    <a:pt x="46559" y="756005"/>
                  </a:lnTo>
                  <a:lnTo>
                    <a:pt x="76200" y="762000"/>
                  </a:lnTo>
                  <a:lnTo>
                    <a:pt x="2057400" y="762000"/>
                  </a:lnTo>
                  <a:lnTo>
                    <a:pt x="2087040" y="756005"/>
                  </a:lnTo>
                  <a:lnTo>
                    <a:pt x="2111263" y="739663"/>
                  </a:lnTo>
                  <a:lnTo>
                    <a:pt x="2127605" y="715440"/>
                  </a:lnTo>
                  <a:lnTo>
                    <a:pt x="2133600" y="685800"/>
                  </a:lnTo>
                  <a:lnTo>
                    <a:pt x="2133600" y="76200"/>
                  </a:lnTo>
                  <a:lnTo>
                    <a:pt x="2127605" y="46559"/>
                  </a:lnTo>
                  <a:lnTo>
                    <a:pt x="2111263" y="22336"/>
                  </a:lnTo>
                  <a:lnTo>
                    <a:pt x="2087040" y="5994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00200" y="838200"/>
              <a:ext cx="2133600" cy="762000"/>
            </a:xfrm>
            <a:custGeom>
              <a:avLst/>
              <a:gdLst/>
              <a:ahLst/>
              <a:cxnLst/>
              <a:rect l="l" t="t" r="r" b="b"/>
              <a:pathLst>
                <a:path w="2133600" h="7620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2057400" y="0"/>
                  </a:lnTo>
                  <a:lnTo>
                    <a:pt x="2087040" y="5994"/>
                  </a:lnTo>
                  <a:lnTo>
                    <a:pt x="2111263" y="22336"/>
                  </a:lnTo>
                  <a:lnTo>
                    <a:pt x="2127605" y="46559"/>
                  </a:lnTo>
                  <a:lnTo>
                    <a:pt x="2133600" y="76200"/>
                  </a:lnTo>
                  <a:lnTo>
                    <a:pt x="2133600" y="685800"/>
                  </a:lnTo>
                  <a:lnTo>
                    <a:pt x="2127605" y="715440"/>
                  </a:lnTo>
                  <a:lnTo>
                    <a:pt x="2111263" y="739663"/>
                  </a:lnTo>
                  <a:lnTo>
                    <a:pt x="2087040" y="756005"/>
                  </a:lnTo>
                  <a:lnTo>
                    <a:pt x="2057400" y="762000"/>
                  </a:lnTo>
                  <a:lnTo>
                    <a:pt x="76200" y="762000"/>
                  </a:lnTo>
                  <a:lnTo>
                    <a:pt x="46559" y="756005"/>
                  </a:lnTo>
                  <a:lnTo>
                    <a:pt x="22336" y="739663"/>
                  </a:lnTo>
                  <a:lnTo>
                    <a:pt x="5994" y="715440"/>
                  </a:lnTo>
                  <a:lnTo>
                    <a:pt x="0" y="68580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25092" y="860488"/>
              <a:ext cx="2084070" cy="717550"/>
            </a:xfrm>
            <a:custGeom>
              <a:avLst/>
              <a:gdLst/>
              <a:ahLst/>
              <a:cxnLst/>
              <a:rect l="l" t="t" r="r" b="b"/>
              <a:pathLst>
                <a:path w="2084070" h="717550">
                  <a:moveTo>
                    <a:pt x="2083943" y="0"/>
                  </a:moveTo>
                  <a:lnTo>
                    <a:pt x="0" y="0"/>
                  </a:lnTo>
                  <a:lnTo>
                    <a:pt x="0" y="717359"/>
                  </a:lnTo>
                  <a:lnTo>
                    <a:pt x="2083943" y="717359"/>
                  </a:lnTo>
                  <a:lnTo>
                    <a:pt x="20839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25092" y="860488"/>
              <a:ext cx="2084070" cy="717550"/>
            </a:xfrm>
            <a:custGeom>
              <a:avLst/>
              <a:gdLst/>
              <a:ahLst/>
              <a:cxnLst/>
              <a:rect l="l" t="t" r="r" b="b"/>
              <a:pathLst>
                <a:path w="2084070" h="717550">
                  <a:moveTo>
                    <a:pt x="0" y="717359"/>
                  </a:moveTo>
                  <a:lnTo>
                    <a:pt x="2083943" y="717359"/>
                  </a:lnTo>
                  <a:lnTo>
                    <a:pt x="2083943" y="0"/>
                  </a:lnTo>
                  <a:lnTo>
                    <a:pt x="0" y="0"/>
                  </a:lnTo>
                  <a:lnTo>
                    <a:pt x="0" y="71735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648625" y="773048"/>
            <a:ext cx="2037080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9105" marR="344805" indent="-108585">
              <a:lnSpc>
                <a:spcPct val="135000"/>
              </a:lnSpc>
              <a:spcBef>
                <a:spcPts val="100"/>
              </a:spcBef>
            </a:pPr>
            <a:r>
              <a:rPr sz="1600" b="1" dirty="0">
                <a:latin typeface="Palladio Uralic"/>
                <a:cs typeface="Palladio Uralic"/>
              </a:rPr>
              <a:t>1.</a:t>
            </a:r>
            <a:r>
              <a:rPr sz="1600" b="1" spc="-110" dirty="0">
                <a:latin typeface="Palladio Uralic"/>
                <a:cs typeface="Palladio Uralic"/>
              </a:rPr>
              <a:t> </a:t>
            </a:r>
            <a:r>
              <a:rPr sz="1600" b="1" dirty="0">
                <a:latin typeface="Palladio Uralic"/>
                <a:cs typeface="Palladio Uralic"/>
              </a:rPr>
              <a:t>Structured  </a:t>
            </a:r>
            <a:r>
              <a:rPr sz="1600" b="1" spc="-5" dirty="0">
                <a:latin typeface="Palladio Uralic"/>
                <a:cs typeface="Palladio Uralic"/>
              </a:rPr>
              <a:t>Interviews</a:t>
            </a:r>
            <a:endParaRPr sz="1600">
              <a:latin typeface="Palladio Uralic"/>
              <a:cs typeface="Palladio Uralic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543550" y="1504950"/>
            <a:ext cx="3152775" cy="1628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676138" y="1931669"/>
            <a:ext cx="289242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eXGyrePagella"/>
                <a:cs typeface="TeXGyrePagella"/>
              </a:rPr>
              <a:t>Interviews-open ended  </a:t>
            </a:r>
            <a:r>
              <a:rPr sz="1600" spc="-10" dirty="0">
                <a:latin typeface="Georgia"/>
                <a:cs typeface="Georgia"/>
              </a:rPr>
              <a:t>questions </a:t>
            </a:r>
            <a:r>
              <a:rPr sz="1600" spc="-15" dirty="0">
                <a:latin typeface="Georgia"/>
                <a:cs typeface="Georgia"/>
              </a:rPr>
              <a:t>are </a:t>
            </a:r>
            <a:r>
              <a:rPr sz="1600" spc="15" dirty="0">
                <a:latin typeface="Georgia"/>
                <a:cs typeface="Georgia"/>
              </a:rPr>
              <a:t>used </a:t>
            </a:r>
            <a:r>
              <a:rPr sz="1600" spc="-5" dirty="0">
                <a:latin typeface="Georgia"/>
                <a:cs typeface="Georgia"/>
              </a:rPr>
              <a:t>such </a:t>
            </a:r>
            <a:r>
              <a:rPr sz="1600" spc="-15" dirty="0">
                <a:latin typeface="Georgia"/>
                <a:cs typeface="Georgia"/>
              </a:rPr>
              <a:t>as </a:t>
            </a:r>
            <a:r>
              <a:rPr sz="1600" spc="25" dirty="0">
                <a:latin typeface="Georgia"/>
                <a:cs typeface="Georgia"/>
              </a:rPr>
              <a:t>“Tell  </a:t>
            </a:r>
            <a:r>
              <a:rPr sz="1600" spc="-10" dirty="0">
                <a:latin typeface="Georgia"/>
                <a:cs typeface="Georgia"/>
              </a:rPr>
              <a:t>me </a:t>
            </a:r>
            <a:r>
              <a:rPr sz="1600" spc="-5" dirty="0">
                <a:latin typeface="Georgia"/>
                <a:cs typeface="Georgia"/>
              </a:rPr>
              <a:t>about</a:t>
            </a:r>
            <a:r>
              <a:rPr sz="1600" spc="15" dirty="0">
                <a:latin typeface="Georgia"/>
                <a:cs typeface="Georgia"/>
              </a:rPr>
              <a:t> </a:t>
            </a:r>
            <a:r>
              <a:rPr sz="1600" spc="25" dirty="0">
                <a:latin typeface="Georgia"/>
                <a:cs typeface="Georgia"/>
              </a:rPr>
              <a:t>yourself”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007100" y="825500"/>
            <a:ext cx="2159000" cy="787400"/>
            <a:chOff x="6007100" y="825500"/>
            <a:chExt cx="2159000" cy="787400"/>
          </a:xfrm>
        </p:grpSpPr>
        <p:sp>
          <p:nvSpPr>
            <p:cNvPr id="40" name="object 40"/>
            <p:cNvSpPr/>
            <p:nvPr/>
          </p:nvSpPr>
          <p:spPr>
            <a:xfrm>
              <a:off x="6019800" y="838200"/>
              <a:ext cx="2133600" cy="762000"/>
            </a:xfrm>
            <a:custGeom>
              <a:avLst/>
              <a:gdLst/>
              <a:ahLst/>
              <a:cxnLst/>
              <a:rect l="l" t="t" r="r" b="b"/>
              <a:pathLst>
                <a:path w="2133600" h="762000">
                  <a:moveTo>
                    <a:pt x="2057400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0" y="685800"/>
                  </a:lnTo>
                  <a:lnTo>
                    <a:pt x="5994" y="715440"/>
                  </a:lnTo>
                  <a:lnTo>
                    <a:pt x="22336" y="739663"/>
                  </a:lnTo>
                  <a:lnTo>
                    <a:pt x="46559" y="756005"/>
                  </a:lnTo>
                  <a:lnTo>
                    <a:pt x="76200" y="762000"/>
                  </a:lnTo>
                  <a:lnTo>
                    <a:pt x="2057400" y="762000"/>
                  </a:lnTo>
                  <a:lnTo>
                    <a:pt x="2087040" y="756005"/>
                  </a:lnTo>
                  <a:lnTo>
                    <a:pt x="2111263" y="739663"/>
                  </a:lnTo>
                  <a:lnTo>
                    <a:pt x="2127605" y="715440"/>
                  </a:lnTo>
                  <a:lnTo>
                    <a:pt x="2133600" y="685800"/>
                  </a:lnTo>
                  <a:lnTo>
                    <a:pt x="2133600" y="76200"/>
                  </a:lnTo>
                  <a:lnTo>
                    <a:pt x="2127605" y="46559"/>
                  </a:lnTo>
                  <a:lnTo>
                    <a:pt x="2111263" y="22336"/>
                  </a:lnTo>
                  <a:lnTo>
                    <a:pt x="2087040" y="5994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019800" y="838200"/>
              <a:ext cx="2133600" cy="762000"/>
            </a:xfrm>
            <a:custGeom>
              <a:avLst/>
              <a:gdLst/>
              <a:ahLst/>
              <a:cxnLst/>
              <a:rect l="l" t="t" r="r" b="b"/>
              <a:pathLst>
                <a:path w="2133600" h="7620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2057400" y="0"/>
                  </a:lnTo>
                  <a:lnTo>
                    <a:pt x="2087040" y="5994"/>
                  </a:lnTo>
                  <a:lnTo>
                    <a:pt x="2111263" y="22336"/>
                  </a:lnTo>
                  <a:lnTo>
                    <a:pt x="2127605" y="46559"/>
                  </a:lnTo>
                  <a:lnTo>
                    <a:pt x="2133600" y="76200"/>
                  </a:lnTo>
                  <a:lnTo>
                    <a:pt x="2133600" y="685800"/>
                  </a:lnTo>
                  <a:lnTo>
                    <a:pt x="2127605" y="715440"/>
                  </a:lnTo>
                  <a:lnTo>
                    <a:pt x="2111263" y="739663"/>
                  </a:lnTo>
                  <a:lnTo>
                    <a:pt x="2087040" y="756005"/>
                  </a:lnTo>
                  <a:lnTo>
                    <a:pt x="2057400" y="762000"/>
                  </a:lnTo>
                  <a:lnTo>
                    <a:pt x="76200" y="762000"/>
                  </a:lnTo>
                  <a:lnTo>
                    <a:pt x="46559" y="756005"/>
                  </a:lnTo>
                  <a:lnTo>
                    <a:pt x="22336" y="739663"/>
                  </a:lnTo>
                  <a:lnTo>
                    <a:pt x="5994" y="715440"/>
                  </a:lnTo>
                  <a:lnTo>
                    <a:pt x="0" y="68580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044692" y="860488"/>
              <a:ext cx="2084070" cy="717550"/>
            </a:xfrm>
            <a:custGeom>
              <a:avLst/>
              <a:gdLst/>
              <a:ahLst/>
              <a:cxnLst/>
              <a:rect l="l" t="t" r="r" b="b"/>
              <a:pathLst>
                <a:path w="2084070" h="717550">
                  <a:moveTo>
                    <a:pt x="2083942" y="0"/>
                  </a:moveTo>
                  <a:lnTo>
                    <a:pt x="0" y="0"/>
                  </a:lnTo>
                  <a:lnTo>
                    <a:pt x="0" y="717359"/>
                  </a:lnTo>
                  <a:lnTo>
                    <a:pt x="2083942" y="717359"/>
                  </a:lnTo>
                  <a:lnTo>
                    <a:pt x="20839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044692" y="860488"/>
              <a:ext cx="2084070" cy="717550"/>
            </a:xfrm>
            <a:custGeom>
              <a:avLst/>
              <a:gdLst/>
              <a:ahLst/>
              <a:cxnLst/>
              <a:rect l="l" t="t" r="r" b="b"/>
              <a:pathLst>
                <a:path w="2084070" h="717550">
                  <a:moveTo>
                    <a:pt x="0" y="717359"/>
                  </a:moveTo>
                  <a:lnTo>
                    <a:pt x="2083942" y="717359"/>
                  </a:lnTo>
                  <a:lnTo>
                    <a:pt x="2083942" y="0"/>
                  </a:lnTo>
                  <a:lnTo>
                    <a:pt x="0" y="0"/>
                  </a:lnTo>
                  <a:lnTo>
                    <a:pt x="0" y="71735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068225" y="773048"/>
            <a:ext cx="2037080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9740" marR="203835" indent="-248920">
              <a:lnSpc>
                <a:spcPct val="135000"/>
              </a:lnSpc>
              <a:spcBef>
                <a:spcPts val="100"/>
              </a:spcBef>
            </a:pPr>
            <a:r>
              <a:rPr sz="1600" b="1" dirty="0">
                <a:latin typeface="Palladio Uralic"/>
                <a:cs typeface="Palladio Uralic"/>
              </a:rPr>
              <a:t>2.</a:t>
            </a:r>
            <a:r>
              <a:rPr sz="1600" b="1" spc="-65" dirty="0">
                <a:latin typeface="Palladio Uralic"/>
                <a:cs typeface="Palladio Uralic"/>
              </a:rPr>
              <a:t> </a:t>
            </a:r>
            <a:r>
              <a:rPr sz="1600" b="1" spc="-5" dirty="0">
                <a:latin typeface="Palladio Uralic"/>
                <a:cs typeface="Palladio Uralic"/>
              </a:rPr>
              <a:t>Unstructured  Interviews</a:t>
            </a:r>
            <a:endParaRPr sz="1600">
              <a:latin typeface="Palladio Uralic"/>
              <a:cs typeface="Palladio Uralic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715000" y="3886200"/>
            <a:ext cx="2971800" cy="1676400"/>
          </a:xfrm>
          <a:custGeom>
            <a:avLst/>
            <a:gdLst/>
            <a:ahLst/>
            <a:cxnLst/>
            <a:rect l="l" t="t" r="r" b="b"/>
            <a:pathLst>
              <a:path w="2971800" h="1676400">
                <a:moveTo>
                  <a:pt x="0" y="1676400"/>
                </a:moveTo>
                <a:lnTo>
                  <a:pt x="2971800" y="1676400"/>
                </a:lnTo>
                <a:lnTo>
                  <a:pt x="29718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  <a:path w="2971800" h="1676400">
                <a:moveTo>
                  <a:pt x="0" y="1676400"/>
                </a:moveTo>
                <a:lnTo>
                  <a:pt x="2971800" y="1676400"/>
                </a:lnTo>
                <a:lnTo>
                  <a:pt x="29718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799201" y="4237101"/>
            <a:ext cx="277241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 algn="just">
              <a:lnSpc>
                <a:spcPct val="100000"/>
              </a:lnSpc>
              <a:spcBef>
                <a:spcPts val="95"/>
              </a:spcBef>
              <a:buFont typeface="Georgia"/>
              <a:buChar char="•"/>
              <a:tabLst>
                <a:tab pos="185420" algn="l"/>
              </a:tabLst>
            </a:pPr>
            <a:r>
              <a:rPr sz="1600" spc="-5" dirty="0">
                <a:latin typeface="TeXGyrePagella"/>
                <a:cs typeface="TeXGyrePagella"/>
              </a:rPr>
              <a:t>This allows the interviewer  to probe </a:t>
            </a:r>
            <a:r>
              <a:rPr sz="1600" dirty="0">
                <a:latin typeface="TeXGyrePagella"/>
                <a:cs typeface="TeXGyrePagella"/>
              </a:rPr>
              <a:t>and pose </a:t>
            </a:r>
            <a:r>
              <a:rPr sz="1600" spc="-5" dirty="0">
                <a:latin typeface="TeXGyrePagella"/>
                <a:cs typeface="TeXGyrePagella"/>
              </a:rPr>
              <a:t>different  sets of questions to different  applicants.</a:t>
            </a:r>
            <a:endParaRPr sz="1600">
              <a:latin typeface="TeXGyrePagella"/>
              <a:cs typeface="TeXGyrePagell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386839" y="3104388"/>
            <a:ext cx="2559050" cy="942340"/>
            <a:chOff x="1386839" y="3104388"/>
            <a:chExt cx="2559050" cy="942340"/>
          </a:xfrm>
        </p:grpSpPr>
        <p:sp>
          <p:nvSpPr>
            <p:cNvPr id="48" name="object 48"/>
            <p:cNvSpPr/>
            <p:nvPr/>
          </p:nvSpPr>
          <p:spPr>
            <a:xfrm>
              <a:off x="1567051" y="3476712"/>
              <a:ext cx="2199897" cy="10574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600199" y="3505200"/>
              <a:ext cx="2133600" cy="1905"/>
            </a:xfrm>
            <a:custGeom>
              <a:avLst/>
              <a:gdLst/>
              <a:ahLst/>
              <a:cxnLst/>
              <a:rect l="l" t="t" r="r" b="b"/>
              <a:pathLst>
                <a:path w="2133600" h="1904">
                  <a:moveTo>
                    <a:pt x="2133600" y="165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21963" y="3485388"/>
              <a:ext cx="423672" cy="5593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648604" y="3504311"/>
              <a:ext cx="171450" cy="306070"/>
            </a:xfrm>
            <a:custGeom>
              <a:avLst/>
              <a:gdLst/>
              <a:ahLst/>
              <a:cxnLst/>
              <a:rect l="l" t="t" r="r" b="b"/>
              <a:pathLst>
                <a:path w="171450" h="306070">
                  <a:moveTo>
                    <a:pt x="16551" y="134586"/>
                  </a:moveTo>
                  <a:lnTo>
                    <a:pt x="9376" y="137032"/>
                  </a:lnTo>
                  <a:lnTo>
                    <a:pt x="3694" y="142011"/>
                  </a:lnTo>
                  <a:lnTo>
                    <a:pt x="502" y="148574"/>
                  </a:lnTo>
                  <a:lnTo>
                    <a:pt x="0" y="155874"/>
                  </a:lnTo>
                  <a:lnTo>
                    <a:pt x="2391" y="163068"/>
                  </a:lnTo>
                  <a:lnTo>
                    <a:pt x="85195" y="305815"/>
                  </a:lnTo>
                  <a:lnTo>
                    <a:pt x="107376" y="267969"/>
                  </a:lnTo>
                  <a:lnTo>
                    <a:pt x="66272" y="267969"/>
                  </a:lnTo>
                  <a:lnTo>
                    <a:pt x="66439" y="197404"/>
                  </a:lnTo>
                  <a:lnTo>
                    <a:pt x="35411" y="143890"/>
                  </a:lnTo>
                  <a:lnTo>
                    <a:pt x="30378" y="138265"/>
                  </a:lnTo>
                  <a:lnTo>
                    <a:pt x="23822" y="135080"/>
                  </a:lnTo>
                  <a:lnTo>
                    <a:pt x="16551" y="134586"/>
                  </a:lnTo>
                  <a:close/>
                </a:path>
                <a:path w="171450" h="306070">
                  <a:moveTo>
                    <a:pt x="66439" y="197404"/>
                  </a:moveTo>
                  <a:lnTo>
                    <a:pt x="66272" y="267969"/>
                  </a:lnTo>
                  <a:lnTo>
                    <a:pt x="104372" y="267969"/>
                  </a:lnTo>
                  <a:lnTo>
                    <a:pt x="104394" y="258444"/>
                  </a:lnTo>
                  <a:lnTo>
                    <a:pt x="68812" y="258318"/>
                  </a:lnTo>
                  <a:lnTo>
                    <a:pt x="85391" y="230089"/>
                  </a:lnTo>
                  <a:lnTo>
                    <a:pt x="66439" y="197404"/>
                  </a:lnTo>
                  <a:close/>
                </a:path>
                <a:path w="171450" h="306070">
                  <a:moveTo>
                    <a:pt x="154781" y="134947"/>
                  </a:moveTo>
                  <a:lnTo>
                    <a:pt x="104587" y="197404"/>
                  </a:lnTo>
                  <a:lnTo>
                    <a:pt x="104372" y="267969"/>
                  </a:lnTo>
                  <a:lnTo>
                    <a:pt x="107376" y="267969"/>
                  </a:lnTo>
                  <a:lnTo>
                    <a:pt x="168634" y="163449"/>
                  </a:lnTo>
                  <a:lnTo>
                    <a:pt x="171100" y="156327"/>
                  </a:lnTo>
                  <a:lnTo>
                    <a:pt x="170650" y="149050"/>
                  </a:lnTo>
                  <a:lnTo>
                    <a:pt x="167509" y="142464"/>
                  </a:lnTo>
                  <a:lnTo>
                    <a:pt x="161903" y="137413"/>
                  </a:lnTo>
                  <a:lnTo>
                    <a:pt x="154781" y="134947"/>
                  </a:lnTo>
                  <a:close/>
                </a:path>
                <a:path w="171450" h="306070">
                  <a:moveTo>
                    <a:pt x="85391" y="230089"/>
                  </a:moveTo>
                  <a:lnTo>
                    <a:pt x="68812" y="258318"/>
                  </a:lnTo>
                  <a:lnTo>
                    <a:pt x="101832" y="258444"/>
                  </a:lnTo>
                  <a:lnTo>
                    <a:pt x="85391" y="230089"/>
                  </a:lnTo>
                  <a:close/>
                </a:path>
                <a:path w="171450" h="306070">
                  <a:moveTo>
                    <a:pt x="104539" y="197487"/>
                  </a:moveTo>
                  <a:lnTo>
                    <a:pt x="85391" y="230089"/>
                  </a:lnTo>
                  <a:lnTo>
                    <a:pt x="101832" y="258444"/>
                  </a:lnTo>
                  <a:lnTo>
                    <a:pt x="104394" y="258444"/>
                  </a:lnTo>
                  <a:lnTo>
                    <a:pt x="104539" y="197487"/>
                  </a:lnTo>
                  <a:close/>
                </a:path>
                <a:path w="171450" h="306070">
                  <a:moveTo>
                    <a:pt x="66907" y="0"/>
                  </a:moveTo>
                  <a:lnTo>
                    <a:pt x="66588" y="134586"/>
                  </a:lnTo>
                  <a:lnTo>
                    <a:pt x="66487" y="197487"/>
                  </a:lnTo>
                  <a:lnTo>
                    <a:pt x="85391" y="230089"/>
                  </a:lnTo>
                  <a:lnTo>
                    <a:pt x="104539" y="197487"/>
                  </a:lnTo>
                  <a:lnTo>
                    <a:pt x="105007" y="126"/>
                  </a:lnTo>
                  <a:lnTo>
                    <a:pt x="669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386839" y="3485388"/>
              <a:ext cx="425196" cy="56083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514242" y="3505200"/>
              <a:ext cx="171450" cy="306070"/>
            </a:xfrm>
            <a:custGeom>
              <a:avLst/>
              <a:gdLst/>
              <a:ahLst/>
              <a:cxnLst/>
              <a:rect l="l" t="t" r="r" b="b"/>
              <a:pathLst>
                <a:path w="171450" h="306070">
                  <a:moveTo>
                    <a:pt x="16498" y="134514"/>
                  </a:moveTo>
                  <a:lnTo>
                    <a:pt x="9376" y="136906"/>
                  </a:lnTo>
                  <a:lnTo>
                    <a:pt x="3694" y="141938"/>
                  </a:lnTo>
                  <a:lnTo>
                    <a:pt x="502" y="148494"/>
                  </a:lnTo>
                  <a:lnTo>
                    <a:pt x="0" y="155765"/>
                  </a:lnTo>
                  <a:lnTo>
                    <a:pt x="2391" y="162941"/>
                  </a:lnTo>
                  <a:lnTo>
                    <a:pt x="85195" y="305688"/>
                  </a:lnTo>
                  <a:lnTo>
                    <a:pt x="107321" y="267969"/>
                  </a:lnTo>
                  <a:lnTo>
                    <a:pt x="66272" y="267843"/>
                  </a:lnTo>
                  <a:lnTo>
                    <a:pt x="66361" y="230049"/>
                  </a:lnTo>
                  <a:lnTo>
                    <a:pt x="66360" y="197311"/>
                  </a:lnTo>
                  <a:lnTo>
                    <a:pt x="35411" y="143891"/>
                  </a:lnTo>
                  <a:lnTo>
                    <a:pt x="30360" y="138209"/>
                  </a:lnTo>
                  <a:lnTo>
                    <a:pt x="23774" y="135016"/>
                  </a:lnTo>
                  <a:lnTo>
                    <a:pt x="16498" y="134514"/>
                  </a:lnTo>
                  <a:close/>
                </a:path>
                <a:path w="171450" h="306070">
                  <a:moveTo>
                    <a:pt x="66439" y="197446"/>
                  </a:moveTo>
                  <a:lnTo>
                    <a:pt x="66272" y="267843"/>
                  </a:lnTo>
                  <a:lnTo>
                    <a:pt x="104372" y="267969"/>
                  </a:lnTo>
                  <a:lnTo>
                    <a:pt x="104395" y="258318"/>
                  </a:lnTo>
                  <a:lnTo>
                    <a:pt x="68812" y="258191"/>
                  </a:lnTo>
                  <a:lnTo>
                    <a:pt x="85327" y="230049"/>
                  </a:lnTo>
                  <a:lnTo>
                    <a:pt x="66439" y="197446"/>
                  </a:lnTo>
                  <a:close/>
                </a:path>
                <a:path w="171450" h="306070">
                  <a:moveTo>
                    <a:pt x="154707" y="134822"/>
                  </a:moveTo>
                  <a:lnTo>
                    <a:pt x="104539" y="197311"/>
                  </a:lnTo>
                  <a:lnTo>
                    <a:pt x="104372" y="267969"/>
                  </a:lnTo>
                  <a:lnTo>
                    <a:pt x="107321" y="267969"/>
                  </a:lnTo>
                  <a:lnTo>
                    <a:pt x="168634" y="163449"/>
                  </a:lnTo>
                  <a:lnTo>
                    <a:pt x="171100" y="156253"/>
                  </a:lnTo>
                  <a:lnTo>
                    <a:pt x="170650" y="148939"/>
                  </a:lnTo>
                  <a:lnTo>
                    <a:pt x="167509" y="142339"/>
                  </a:lnTo>
                  <a:lnTo>
                    <a:pt x="161903" y="137287"/>
                  </a:lnTo>
                  <a:lnTo>
                    <a:pt x="154707" y="134822"/>
                  </a:lnTo>
                  <a:close/>
                </a:path>
                <a:path w="171450" h="306070">
                  <a:moveTo>
                    <a:pt x="85327" y="230049"/>
                  </a:moveTo>
                  <a:lnTo>
                    <a:pt x="68812" y="258191"/>
                  </a:lnTo>
                  <a:lnTo>
                    <a:pt x="101705" y="258318"/>
                  </a:lnTo>
                  <a:lnTo>
                    <a:pt x="85327" y="230049"/>
                  </a:lnTo>
                  <a:close/>
                </a:path>
                <a:path w="171450" h="306070">
                  <a:moveTo>
                    <a:pt x="104539" y="197311"/>
                  </a:moveTo>
                  <a:lnTo>
                    <a:pt x="85327" y="230049"/>
                  </a:lnTo>
                  <a:lnTo>
                    <a:pt x="101705" y="258318"/>
                  </a:lnTo>
                  <a:lnTo>
                    <a:pt x="104395" y="258318"/>
                  </a:lnTo>
                  <a:lnTo>
                    <a:pt x="104539" y="197311"/>
                  </a:lnTo>
                  <a:close/>
                </a:path>
                <a:path w="171450" h="306070">
                  <a:moveTo>
                    <a:pt x="105007" y="0"/>
                  </a:moveTo>
                  <a:lnTo>
                    <a:pt x="66907" y="0"/>
                  </a:lnTo>
                  <a:lnTo>
                    <a:pt x="66439" y="197446"/>
                  </a:lnTo>
                  <a:lnTo>
                    <a:pt x="85327" y="230049"/>
                  </a:lnTo>
                  <a:lnTo>
                    <a:pt x="104539" y="197311"/>
                  </a:lnTo>
                  <a:lnTo>
                    <a:pt x="1050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455163" y="3104388"/>
              <a:ext cx="423672" cy="56083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581804" y="3124200"/>
              <a:ext cx="171450" cy="306070"/>
            </a:xfrm>
            <a:custGeom>
              <a:avLst/>
              <a:gdLst/>
              <a:ahLst/>
              <a:cxnLst/>
              <a:rect l="l" t="t" r="r" b="b"/>
              <a:pathLst>
                <a:path w="171450" h="306070">
                  <a:moveTo>
                    <a:pt x="16551" y="134514"/>
                  </a:moveTo>
                  <a:lnTo>
                    <a:pt x="9376" y="136905"/>
                  </a:lnTo>
                  <a:lnTo>
                    <a:pt x="3694" y="141938"/>
                  </a:lnTo>
                  <a:lnTo>
                    <a:pt x="502" y="148494"/>
                  </a:lnTo>
                  <a:lnTo>
                    <a:pt x="0" y="155765"/>
                  </a:lnTo>
                  <a:lnTo>
                    <a:pt x="2391" y="162940"/>
                  </a:lnTo>
                  <a:lnTo>
                    <a:pt x="85195" y="305688"/>
                  </a:lnTo>
                  <a:lnTo>
                    <a:pt x="107321" y="267970"/>
                  </a:lnTo>
                  <a:lnTo>
                    <a:pt x="66272" y="267842"/>
                  </a:lnTo>
                  <a:lnTo>
                    <a:pt x="66439" y="197344"/>
                  </a:lnTo>
                  <a:lnTo>
                    <a:pt x="35411" y="143890"/>
                  </a:lnTo>
                  <a:lnTo>
                    <a:pt x="30378" y="138209"/>
                  </a:lnTo>
                  <a:lnTo>
                    <a:pt x="23822" y="135016"/>
                  </a:lnTo>
                  <a:lnTo>
                    <a:pt x="16551" y="134514"/>
                  </a:lnTo>
                  <a:close/>
                </a:path>
                <a:path w="171450" h="306070">
                  <a:moveTo>
                    <a:pt x="66439" y="197344"/>
                  </a:moveTo>
                  <a:lnTo>
                    <a:pt x="66272" y="267842"/>
                  </a:lnTo>
                  <a:lnTo>
                    <a:pt x="104372" y="267970"/>
                  </a:lnTo>
                  <a:lnTo>
                    <a:pt x="104395" y="258317"/>
                  </a:lnTo>
                  <a:lnTo>
                    <a:pt x="68812" y="258190"/>
                  </a:lnTo>
                  <a:lnTo>
                    <a:pt x="85391" y="229994"/>
                  </a:lnTo>
                  <a:lnTo>
                    <a:pt x="66439" y="197344"/>
                  </a:lnTo>
                  <a:close/>
                </a:path>
                <a:path w="171450" h="306070">
                  <a:moveTo>
                    <a:pt x="154781" y="134822"/>
                  </a:moveTo>
                  <a:lnTo>
                    <a:pt x="104588" y="197344"/>
                  </a:lnTo>
                  <a:lnTo>
                    <a:pt x="104372" y="267970"/>
                  </a:lnTo>
                  <a:lnTo>
                    <a:pt x="107321" y="267970"/>
                  </a:lnTo>
                  <a:lnTo>
                    <a:pt x="168634" y="163449"/>
                  </a:lnTo>
                  <a:lnTo>
                    <a:pt x="171100" y="156253"/>
                  </a:lnTo>
                  <a:lnTo>
                    <a:pt x="170650" y="148939"/>
                  </a:lnTo>
                  <a:lnTo>
                    <a:pt x="167509" y="142339"/>
                  </a:lnTo>
                  <a:lnTo>
                    <a:pt x="161903" y="137287"/>
                  </a:lnTo>
                  <a:lnTo>
                    <a:pt x="154781" y="134822"/>
                  </a:lnTo>
                  <a:close/>
                </a:path>
                <a:path w="171450" h="306070">
                  <a:moveTo>
                    <a:pt x="85391" y="229994"/>
                  </a:moveTo>
                  <a:lnTo>
                    <a:pt x="68812" y="258190"/>
                  </a:lnTo>
                  <a:lnTo>
                    <a:pt x="101832" y="258317"/>
                  </a:lnTo>
                  <a:lnTo>
                    <a:pt x="85391" y="229994"/>
                  </a:lnTo>
                  <a:close/>
                </a:path>
                <a:path w="171450" h="306070">
                  <a:moveTo>
                    <a:pt x="104539" y="197427"/>
                  </a:moveTo>
                  <a:lnTo>
                    <a:pt x="85391" y="229994"/>
                  </a:lnTo>
                  <a:lnTo>
                    <a:pt x="101832" y="258317"/>
                  </a:lnTo>
                  <a:lnTo>
                    <a:pt x="104395" y="258317"/>
                  </a:lnTo>
                  <a:lnTo>
                    <a:pt x="104539" y="197427"/>
                  </a:lnTo>
                  <a:close/>
                </a:path>
                <a:path w="171450" h="306070">
                  <a:moveTo>
                    <a:pt x="105007" y="0"/>
                  </a:moveTo>
                  <a:lnTo>
                    <a:pt x="66907" y="0"/>
                  </a:lnTo>
                  <a:lnTo>
                    <a:pt x="66588" y="134514"/>
                  </a:lnTo>
                  <a:lnTo>
                    <a:pt x="66487" y="197427"/>
                  </a:lnTo>
                  <a:lnTo>
                    <a:pt x="85391" y="229994"/>
                  </a:lnTo>
                  <a:lnTo>
                    <a:pt x="104539" y="197427"/>
                  </a:lnTo>
                  <a:lnTo>
                    <a:pt x="1050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6949440" y="3104388"/>
            <a:ext cx="425450" cy="864235"/>
            <a:chOff x="6949440" y="3104388"/>
            <a:chExt cx="425450" cy="864235"/>
          </a:xfrm>
        </p:grpSpPr>
        <p:sp>
          <p:nvSpPr>
            <p:cNvPr id="57" name="object 57"/>
            <p:cNvSpPr/>
            <p:nvPr/>
          </p:nvSpPr>
          <p:spPr>
            <a:xfrm>
              <a:off x="6949440" y="3104388"/>
              <a:ext cx="425196" cy="86410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076842" y="3124200"/>
              <a:ext cx="171450" cy="610235"/>
            </a:xfrm>
            <a:custGeom>
              <a:avLst/>
              <a:gdLst/>
              <a:ahLst/>
              <a:cxnLst/>
              <a:rect l="l" t="t" r="r" b="b"/>
              <a:pathLst>
                <a:path w="171450" h="610235">
                  <a:moveTo>
                    <a:pt x="16498" y="438497"/>
                  </a:moveTo>
                  <a:lnTo>
                    <a:pt x="9376" y="440944"/>
                  </a:lnTo>
                  <a:lnTo>
                    <a:pt x="3694" y="445922"/>
                  </a:lnTo>
                  <a:lnTo>
                    <a:pt x="502" y="452485"/>
                  </a:lnTo>
                  <a:lnTo>
                    <a:pt x="0" y="459785"/>
                  </a:lnTo>
                  <a:lnTo>
                    <a:pt x="2391" y="466978"/>
                  </a:lnTo>
                  <a:lnTo>
                    <a:pt x="85195" y="609726"/>
                  </a:lnTo>
                  <a:lnTo>
                    <a:pt x="107376" y="571881"/>
                  </a:lnTo>
                  <a:lnTo>
                    <a:pt x="66272" y="571881"/>
                  </a:lnTo>
                  <a:lnTo>
                    <a:pt x="66444" y="501426"/>
                  </a:lnTo>
                  <a:lnTo>
                    <a:pt x="35411" y="447801"/>
                  </a:lnTo>
                  <a:lnTo>
                    <a:pt x="30360" y="442176"/>
                  </a:lnTo>
                  <a:lnTo>
                    <a:pt x="23774" y="438991"/>
                  </a:lnTo>
                  <a:lnTo>
                    <a:pt x="16498" y="438497"/>
                  </a:lnTo>
                  <a:close/>
                </a:path>
                <a:path w="171450" h="610235">
                  <a:moveTo>
                    <a:pt x="66444" y="501426"/>
                  </a:moveTo>
                  <a:lnTo>
                    <a:pt x="66272" y="571881"/>
                  </a:lnTo>
                  <a:lnTo>
                    <a:pt x="104245" y="571881"/>
                  </a:lnTo>
                  <a:lnTo>
                    <a:pt x="104270" y="562356"/>
                  </a:lnTo>
                  <a:lnTo>
                    <a:pt x="68812" y="562229"/>
                  </a:lnTo>
                  <a:lnTo>
                    <a:pt x="85327" y="534055"/>
                  </a:lnTo>
                  <a:lnTo>
                    <a:pt x="66444" y="501426"/>
                  </a:lnTo>
                  <a:close/>
                </a:path>
                <a:path w="171450" h="610235">
                  <a:moveTo>
                    <a:pt x="154707" y="438858"/>
                  </a:moveTo>
                  <a:lnTo>
                    <a:pt x="104455" y="501426"/>
                  </a:lnTo>
                  <a:lnTo>
                    <a:pt x="104245" y="571881"/>
                  </a:lnTo>
                  <a:lnTo>
                    <a:pt x="107376" y="571881"/>
                  </a:lnTo>
                  <a:lnTo>
                    <a:pt x="168634" y="467360"/>
                  </a:lnTo>
                  <a:lnTo>
                    <a:pt x="171100" y="460238"/>
                  </a:lnTo>
                  <a:lnTo>
                    <a:pt x="170650" y="452961"/>
                  </a:lnTo>
                  <a:lnTo>
                    <a:pt x="167509" y="446375"/>
                  </a:lnTo>
                  <a:lnTo>
                    <a:pt x="161903" y="441325"/>
                  </a:lnTo>
                  <a:lnTo>
                    <a:pt x="154707" y="438858"/>
                  </a:lnTo>
                  <a:close/>
                </a:path>
                <a:path w="171450" h="610235">
                  <a:moveTo>
                    <a:pt x="85327" y="534055"/>
                  </a:moveTo>
                  <a:lnTo>
                    <a:pt x="68812" y="562229"/>
                  </a:lnTo>
                  <a:lnTo>
                    <a:pt x="101705" y="562356"/>
                  </a:lnTo>
                  <a:lnTo>
                    <a:pt x="85327" y="534055"/>
                  </a:lnTo>
                  <a:close/>
                </a:path>
                <a:path w="171450" h="610235">
                  <a:moveTo>
                    <a:pt x="104432" y="501464"/>
                  </a:moveTo>
                  <a:lnTo>
                    <a:pt x="85327" y="534055"/>
                  </a:lnTo>
                  <a:lnTo>
                    <a:pt x="101705" y="562356"/>
                  </a:lnTo>
                  <a:lnTo>
                    <a:pt x="104270" y="562356"/>
                  </a:lnTo>
                  <a:lnTo>
                    <a:pt x="104432" y="501464"/>
                  </a:lnTo>
                  <a:close/>
                </a:path>
                <a:path w="171450" h="610235">
                  <a:moveTo>
                    <a:pt x="105769" y="0"/>
                  </a:moveTo>
                  <a:lnTo>
                    <a:pt x="67669" y="0"/>
                  </a:lnTo>
                  <a:lnTo>
                    <a:pt x="66592" y="440944"/>
                  </a:lnTo>
                  <a:lnTo>
                    <a:pt x="66466" y="501464"/>
                  </a:lnTo>
                  <a:lnTo>
                    <a:pt x="85327" y="534055"/>
                  </a:lnTo>
                  <a:lnTo>
                    <a:pt x="104432" y="501464"/>
                  </a:lnTo>
                  <a:lnTo>
                    <a:pt x="1057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762000"/>
            <a:ext cx="0" cy="6096000"/>
          </a:xfrm>
          <a:custGeom>
            <a:avLst/>
            <a:gdLst/>
            <a:ahLst/>
            <a:cxnLst/>
            <a:rect l="l" t="t" r="r" b="b"/>
            <a:pathLst>
              <a:path h="6096000">
                <a:moveTo>
                  <a:pt x="0" y="0"/>
                </a:moveTo>
                <a:lnTo>
                  <a:pt x="0" y="6095999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9156700" cy="6883400"/>
            <a:chOff x="-6350" y="0"/>
            <a:chExt cx="9156700" cy="6883400"/>
          </a:xfrm>
        </p:grpSpPr>
        <p:sp>
          <p:nvSpPr>
            <p:cNvPr id="4" name="object 4"/>
            <p:cNvSpPr/>
            <p:nvPr/>
          </p:nvSpPr>
          <p:spPr>
            <a:xfrm>
              <a:off x="395287" y="762000"/>
              <a:ext cx="0" cy="6096000"/>
            </a:xfrm>
            <a:custGeom>
              <a:avLst/>
              <a:gdLst/>
              <a:ahLst/>
              <a:cxnLst/>
              <a:rect l="l" t="t" r="r" b="b"/>
              <a:pathLst>
                <a:path h="6096000">
                  <a:moveTo>
                    <a:pt x="0" y="0"/>
                  </a:moveTo>
                  <a:lnTo>
                    <a:pt x="0" y="6095999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762000"/>
              <a:ext cx="38100" cy="6096000"/>
            </a:xfrm>
            <a:custGeom>
              <a:avLst/>
              <a:gdLst/>
              <a:ahLst/>
              <a:cxnLst/>
              <a:rect l="l" t="t" r="r" b="b"/>
              <a:pathLst>
                <a:path w="38100" h="6096000">
                  <a:moveTo>
                    <a:pt x="0" y="6095998"/>
                  </a:moveTo>
                  <a:lnTo>
                    <a:pt x="38100" y="6095998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6095998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999">
                <a:alpha val="9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127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SELECTION </a:t>
            </a:r>
            <a:r>
              <a:rPr spc="-10" dirty="0"/>
              <a:t>METHODS </a:t>
            </a:r>
            <a:r>
              <a:rPr spc="-5" dirty="0"/>
              <a:t>Cont . .</a:t>
            </a:r>
            <a:r>
              <a:rPr spc="20" dirty="0"/>
              <a:t> </a:t>
            </a:r>
            <a:r>
              <a:rPr spc="-5" dirty="0"/>
              <a:t>.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520700" y="825500"/>
            <a:ext cx="8559800" cy="5740400"/>
            <a:chOff x="520700" y="825500"/>
            <a:chExt cx="8559800" cy="5740400"/>
          </a:xfrm>
        </p:grpSpPr>
        <p:sp>
          <p:nvSpPr>
            <p:cNvPr id="10" name="object 10"/>
            <p:cNvSpPr/>
            <p:nvPr/>
          </p:nvSpPr>
          <p:spPr>
            <a:xfrm>
              <a:off x="608076" y="912876"/>
              <a:ext cx="8385048" cy="41940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0700" y="825499"/>
              <a:ext cx="8559800" cy="4368800"/>
            </a:xfrm>
            <a:custGeom>
              <a:avLst/>
              <a:gdLst/>
              <a:ahLst/>
              <a:cxnLst/>
              <a:rect l="l" t="t" r="r" b="b"/>
              <a:pathLst>
                <a:path w="8559800" h="4368800">
                  <a:moveTo>
                    <a:pt x="8488680" y="71120"/>
                  </a:moveTo>
                  <a:lnTo>
                    <a:pt x="8470900" y="71120"/>
                  </a:lnTo>
                  <a:lnTo>
                    <a:pt x="8470900" y="88900"/>
                  </a:lnTo>
                  <a:lnTo>
                    <a:pt x="8470900" y="4279900"/>
                  </a:lnTo>
                  <a:lnTo>
                    <a:pt x="88900" y="4279900"/>
                  </a:lnTo>
                  <a:lnTo>
                    <a:pt x="88900" y="88900"/>
                  </a:lnTo>
                  <a:lnTo>
                    <a:pt x="8470900" y="88900"/>
                  </a:lnTo>
                  <a:lnTo>
                    <a:pt x="8470900" y="71120"/>
                  </a:lnTo>
                  <a:lnTo>
                    <a:pt x="71120" y="71120"/>
                  </a:lnTo>
                  <a:lnTo>
                    <a:pt x="71120" y="88900"/>
                  </a:lnTo>
                  <a:lnTo>
                    <a:pt x="71120" y="4279900"/>
                  </a:lnTo>
                  <a:lnTo>
                    <a:pt x="71120" y="4297680"/>
                  </a:lnTo>
                  <a:lnTo>
                    <a:pt x="8488680" y="4297680"/>
                  </a:lnTo>
                  <a:lnTo>
                    <a:pt x="8488680" y="4279900"/>
                  </a:lnTo>
                  <a:lnTo>
                    <a:pt x="8488680" y="88900"/>
                  </a:lnTo>
                  <a:lnTo>
                    <a:pt x="8488680" y="71120"/>
                  </a:lnTo>
                  <a:close/>
                </a:path>
                <a:path w="8559800" h="4368800">
                  <a:moveTo>
                    <a:pt x="8559800" y="0"/>
                  </a:moveTo>
                  <a:lnTo>
                    <a:pt x="8506460" y="0"/>
                  </a:lnTo>
                  <a:lnTo>
                    <a:pt x="8506460" y="53340"/>
                  </a:lnTo>
                  <a:lnTo>
                    <a:pt x="8506460" y="4315460"/>
                  </a:lnTo>
                  <a:lnTo>
                    <a:pt x="53340" y="4315460"/>
                  </a:lnTo>
                  <a:lnTo>
                    <a:pt x="53340" y="53340"/>
                  </a:lnTo>
                  <a:lnTo>
                    <a:pt x="8506460" y="53340"/>
                  </a:lnTo>
                  <a:lnTo>
                    <a:pt x="8506460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4315460"/>
                  </a:lnTo>
                  <a:lnTo>
                    <a:pt x="0" y="4368800"/>
                  </a:lnTo>
                  <a:lnTo>
                    <a:pt x="8559800" y="4368800"/>
                  </a:lnTo>
                  <a:lnTo>
                    <a:pt x="8559800" y="4315460"/>
                  </a:lnTo>
                  <a:lnTo>
                    <a:pt x="8559800" y="53340"/>
                  </a:lnTo>
                  <a:lnTo>
                    <a:pt x="8559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2000" y="6429375"/>
              <a:ext cx="3352800" cy="123825"/>
            </a:xfrm>
            <a:custGeom>
              <a:avLst/>
              <a:gdLst/>
              <a:ahLst/>
              <a:cxnLst/>
              <a:rect l="l" t="t" r="r" b="b"/>
              <a:pathLst>
                <a:path w="3352800" h="123825">
                  <a:moveTo>
                    <a:pt x="3228975" y="0"/>
                  </a:moveTo>
                  <a:lnTo>
                    <a:pt x="123825" y="0"/>
                  </a:lnTo>
                  <a:lnTo>
                    <a:pt x="0" y="123825"/>
                  </a:lnTo>
                  <a:lnTo>
                    <a:pt x="3352800" y="123825"/>
                  </a:lnTo>
                  <a:lnTo>
                    <a:pt x="3228975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2000" y="5562600"/>
              <a:ext cx="123825" cy="990600"/>
            </a:xfrm>
            <a:custGeom>
              <a:avLst/>
              <a:gdLst/>
              <a:ahLst/>
              <a:cxnLst/>
              <a:rect l="l" t="t" r="r" b="b"/>
              <a:pathLst>
                <a:path w="123825" h="990600">
                  <a:moveTo>
                    <a:pt x="0" y="0"/>
                  </a:moveTo>
                  <a:lnTo>
                    <a:pt x="0" y="990600"/>
                  </a:lnTo>
                  <a:lnTo>
                    <a:pt x="123825" y="866775"/>
                  </a:lnTo>
                  <a:lnTo>
                    <a:pt x="123825" y="1238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90975" y="5562600"/>
              <a:ext cx="123825" cy="990600"/>
            </a:xfrm>
            <a:custGeom>
              <a:avLst/>
              <a:gdLst/>
              <a:ahLst/>
              <a:cxnLst/>
              <a:rect l="l" t="t" r="r" b="b"/>
              <a:pathLst>
                <a:path w="123825" h="990600">
                  <a:moveTo>
                    <a:pt x="123825" y="0"/>
                  </a:moveTo>
                  <a:lnTo>
                    <a:pt x="0" y="123825"/>
                  </a:lnTo>
                  <a:lnTo>
                    <a:pt x="0" y="866775"/>
                  </a:lnTo>
                  <a:lnTo>
                    <a:pt x="123825" y="99060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2000" y="5562600"/>
              <a:ext cx="3352800" cy="990600"/>
            </a:xfrm>
            <a:custGeom>
              <a:avLst/>
              <a:gdLst/>
              <a:ahLst/>
              <a:cxnLst/>
              <a:rect l="l" t="t" r="r" b="b"/>
              <a:pathLst>
                <a:path w="3352800" h="990600">
                  <a:moveTo>
                    <a:pt x="0" y="0"/>
                  </a:moveTo>
                  <a:lnTo>
                    <a:pt x="3352800" y="0"/>
                  </a:lnTo>
                  <a:lnTo>
                    <a:pt x="33528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  <a:path w="3352800" h="990600">
                  <a:moveTo>
                    <a:pt x="0" y="0"/>
                  </a:moveTo>
                  <a:lnTo>
                    <a:pt x="123825" y="123825"/>
                  </a:lnTo>
                </a:path>
                <a:path w="3352800" h="990600">
                  <a:moveTo>
                    <a:pt x="0" y="990600"/>
                  </a:moveTo>
                  <a:lnTo>
                    <a:pt x="123825" y="866775"/>
                  </a:lnTo>
                </a:path>
                <a:path w="3352800" h="990600">
                  <a:moveTo>
                    <a:pt x="3352800" y="0"/>
                  </a:moveTo>
                  <a:lnTo>
                    <a:pt x="3228975" y="123825"/>
                  </a:lnTo>
                </a:path>
                <a:path w="3352800" h="990600">
                  <a:moveTo>
                    <a:pt x="3352800" y="990600"/>
                  </a:moveTo>
                  <a:lnTo>
                    <a:pt x="3228975" y="86677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85825" y="5686425"/>
            <a:ext cx="3105150" cy="7429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11454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1664"/>
              </a:spcBef>
            </a:pPr>
            <a:r>
              <a:rPr sz="2000" b="1" spc="-10" dirty="0">
                <a:latin typeface="Times New Roman"/>
                <a:cs typeface="Times New Roman"/>
              </a:rPr>
              <a:t>INTERVIEW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QUESTION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48251" y="5989789"/>
            <a:ext cx="2581275" cy="106045"/>
            <a:chOff x="3548251" y="5989789"/>
            <a:chExt cx="2581275" cy="106045"/>
          </a:xfrm>
        </p:grpSpPr>
        <p:sp>
          <p:nvSpPr>
            <p:cNvPr id="3" name="object 3"/>
            <p:cNvSpPr/>
            <p:nvPr/>
          </p:nvSpPr>
          <p:spPr>
            <a:xfrm>
              <a:off x="3548251" y="5989789"/>
              <a:ext cx="2580896" cy="1057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1400" y="6018212"/>
              <a:ext cx="2514600" cy="1905"/>
            </a:xfrm>
            <a:custGeom>
              <a:avLst/>
              <a:gdLst/>
              <a:ahLst/>
              <a:cxnLst/>
              <a:rect l="l" t="t" r="r" b="b"/>
              <a:pathLst>
                <a:path w="2514600" h="1904">
                  <a:moveTo>
                    <a:pt x="0" y="0"/>
                  </a:moveTo>
                  <a:lnTo>
                    <a:pt x="2514600" y="1587"/>
                  </a:lnTo>
                </a:path>
              </a:pathLst>
            </a:custGeom>
            <a:ln w="38100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548251" y="4618189"/>
            <a:ext cx="2581275" cy="106045"/>
            <a:chOff x="3548251" y="4618189"/>
            <a:chExt cx="2581275" cy="106045"/>
          </a:xfrm>
        </p:grpSpPr>
        <p:sp>
          <p:nvSpPr>
            <p:cNvPr id="6" name="object 6"/>
            <p:cNvSpPr/>
            <p:nvPr/>
          </p:nvSpPr>
          <p:spPr>
            <a:xfrm>
              <a:off x="3548251" y="4618189"/>
              <a:ext cx="2580896" cy="1057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81400" y="4646549"/>
              <a:ext cx="2514600" cy="1905"/>
            </a:xfrm>
            <a:custGeom>
              <a:avLst/>
              <a:gdLst/>
              <a:ahLst/>
              <a:cxnLst/>
              <a:rect l="l" t="t" r="r" b="b"/>
              <a:pathLst>
                <a:path w="2514600" h="1904">
                  <a:moveTo>
                    <a:pt x="0" y="0"/>
                  </a:moveTo>
                  <a:lnTo>
                    <a:pt x="2514600" y="1650"/>
                  </a:lnTo>
                </a:path>
              </a:pathLst>
            </a:custGeom>
            <a:ln w="38099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72051" y="3171912"/>
            <a:ext cx="2581275" cy="106045"/>
            <a:chOff x="3472051" y="3171912"/>
            <a:chExt cx="2581275" cy="106045"/>
          </a:xfrm>
        </p:grpSpPr>
        <p:sp>
          <p:nvSpPr>
            <p:cNvPr id="9" name="object 9"/>
            <p:cNvSpPr/>
            <p:nvPr/>
          </p:nvSpPr>
          <p:spPr>
            <a:xfrm>
              <a:off x="3472051" y="3171912"/>
              <a:ext cx="2580896" cy="1057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05200" y="3200400"/>
              <a:ext cx="2514600" cy="1905"/>
            </a:xfrm>
            <a:custGeom>
              <a:avLst/>
              <a:gdLst/>
              <a:ahLst/>
              <a:cxnLst/>
              <a:rect l="l" t="t" r="r" b="b"/>
              <a:pathLst>
                <a:path w="2514600" h="1905">
                  <a:moveTo>
                    <a:pt x="0" y="0"/>
                  </a:moveTo>
                  <a:lnTo>
                    <a:pt x="2514600" y="1524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50825" y="762000"/>
            <a:ext cx="0" cy="6096000"/>
          </a:xfrm>
          <a:custGeom>
            <a:avLst/>
            <a:gdLst/>
            <a:ahLst/>
            <a:cxnLst/>
            <a:rect l="l" t="t" r="r" b="b"/>
            <a:pathLst>
              <a:path h="6096000">
                <a:moveTo>
                  <a:pt x="0" y="0"/>
                </a:moveTo>
                <a:lnTo>
                  <a:pt x="0" y="6095999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-6350" y="0"/>
            <a:ext cx="9156700" cy="6883400"/>
            <a:chOff x="-6350" y="0"/>
            <a:chExt cx="9156700" cy="6883400"/>
          </a:xfrm>
        </p:grpSpPr>
        <p:sp>
          <p:nvSpPr>
            <p:cNvPr id="13" name="object 13"/>
            <p:cNvSpPr/>
            <p:nvPr/>
          </p:nvSpPr>
          <p:spPr>
            <a:xfrm>
              <a:off x="395287" y="762000"/>
              <a:ext cx="0" cy="6096000"/>
            </a:xfrm>
            <a:custGeom>
              <a:avLst/>
              <a:gdLst/>
              <a:ahLst/>
              <a:cxnLst/>
              <a:rect l="l" t="t" r="r" b="b"/>
              <a:pathLst>
                <a:path h="6096000">
                  <a:moveTo>
                    <a:pt x="0" y="0"/>
                  </a:moveTo>
                  <a:lnTo>
                    <a:pt x="0" y="6095999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4800" y="762000"/>
              <a:ext cx="38100" cy="6096000"/>
            </a:xfrm>
            <a:custGeom>
              <a:avLst/>
              <a:gdLst/>
              <a:ahLst/>
              <a:cxnLst/>
              <a:rect l="l" t="t" r="r" b="b"/>
              <a:pathLst>
                <a:path w="38100" h="6096000">
                  <a:moveTo>
                    <a:pt x="0" y="6095998"/>
                  </a:moveTo>
                  <a:lnTo>
                    <a:pt x="38100" y="6095998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6095998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999">
                <a:alpha val="9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127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SELECTION </a:t>
            </a:r>
            <a:r>
              <a:rPr spc="-10" dirty="0"/>
              <a:t>METHODS </a:t>
            </a:r>
            <a:r>
              <a:rPr spc="-5" dirty="0"/>
              <a:t>Cont . .</a:t>
            </a:r>
            <a:r>
              <a:rPr spc="20" dirty="0"/>
              <a:t> </a:t>
            </a:r>
            <a:r>
              <a:rPr spc="-5" dirty="0"/>
              <a:t>.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701040" y="2549651"/>
            <a:ext cx="3017520" cy="1266825"/>
            <a:chOff x="701040" y="2549651"/>
            <a:chExt cx="3017520" cy="1266825"/>
          </a:xfrm>
        </p:grpSpPr>
        <p:sp>
          <p:nvSpPr>
            <p:cNvPr id="19" name="object 19"/>
            <p:cNvSpPr/>
            <p:nvPr/>
          </p:nvSpPr>
          <p:spPr>
            <a:xfrm>
              <a:off x="701040" y="2549651"/>
              <a:ext cx="3017520" cy="1266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57656" y="2909315"/>
              <a:ext cx="2304288" cy="4678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2000" y="2590799"/>
              <a:ext cx="2895600" cy="1143000"/>
            </a:xfrm>
            <a:custGeom>
              <a:avLst/>
              <a:gdLst/>
              <a:ahLst/>
              <a:cxnLst/>
              <a:rect l="l" t="t" r="r" b="b"/>
              <a:pathLst>
                <a:path w="2895600" h="1143000">
                  <a:moveTo>
                    <a:pt x="2895600" y="0"/>
                  </a:moveTo>
                  <a:lnTo>
                    <a:pt x="0" y="0"/>
                  </a:lnTo>
                  <a:lnTo>
                    <a:pt x="0" y="143510"/>
                  </a:lnTo>
                  <a:lnTo>
                    <a:pt x="0" y="1000760"/>
                  </a:lnTo>
                  <a:lnTo>
                    <a:pt x="0" y="1143000"/>
                  </a:lnTo>
                  <a:lnTo>
                    <a:pt x="2895600" y="1143000"/>
                  </a:lnTo>
                  <a:lnTo>
                    <a:pt x="2895600" y="1000760"/>
                  </a:lnTo>
                  <a:lnTo>
                    <a:pt x="142875" y="1000760"/>
                  </a:lnTo>
                  <a:lnTo>
                    <a:pt x="142875" y="143510"/>
                  </a:lnTo>
                  <a:lnTo>
                    <a:pt x="2752725" y="143510"/>
                  </a:lnTo>
                  <a:lnTo>
                    <a:pt x="2752725" y="1000125"/>
                  </a:lnTo>
                  <a:lnTo>
                    <a:pt x="2895600" y="1000125"/>
                  </a:lnTo>
                  <a:lnTo>
                    <a:pt x="2895600" y="143510"/>
                  </a:lnTo>
                  <a:lnTo>
                    <a:pt x="2895600" y="142875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2000" y="2590799"/>
              <a:ext cx="2895600" cy="1143000"/>
            </a:xfrm>
            <a:custGeom>
              <a:avLst/>
              <a:gdLst/>
              <a:ahLst/>
              <a:cxnLst/>
              <a:rect l="l" t="t" r="r" b="b"/>
              <a:pathLst>
                <a:path w="2895600" h="1143000">
                  <a:moveTo>
                    <a:pt x="0" y="0"/>
                  </a:moveTo>
                  <a:lnTo>
                    <a:pt x="2895600" y="0"/>
                  </a:lnTo>
                  <a:lnTo>
                    <a:pt x="28956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  <a:path w="2895600" h="1143000">
                  <a:moveTo>
                    <a:pt x="142875" y="142875"/>
                  </a:moveTo>
                  <a:lnTo>
                    <a:pt x="142875" y="1000125"/>
                  </a:lnTo>
                  <a:lnTo>
                    <a:pt x="2752725" y="1000125"/>
                  </a:lnTo>
                  <a:lnTo>
                    <a:pt x="2752725" y="142875"/>
                  </a:lnTo>
                  <a:lnTo>
                    <a:pt x="142875" y="142875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04875" y="2733675"/>
            <a:ext cx="2609850" cy="857250"/>
          </a:xfrm>
          <a:prstGeom prst="rect">
            <a:avLst/>
          </a:prstGeom>
        </p:spPr>
        <p:txBody>
          <a:bodyPr vert="horz" wrap="square" lIns="0" tIns="259080" rIns="0" bIns="0" rtlCol="0">
            <a:spAutoFit/>
          </a:bodyPr>
          <a:lstStyle/>
          <a:p>
            <a:pPr marL="347980">
              <a:lnSpc>
                <a:spcPct val="100000"/>
              </a:lnSpc>
              <a:spcBef>
                <a:spcPts val="2040"/>
              </a:spcBef>
            </a:pPr>
            <a:r>
              <a:rPr sz="2000" b="1" dirty="0">
                <a:latin typeface="Palladio Uralic"/>
                <a:cs typeface="Palladio Uralic"/>
              </a:rPr>
              <a:t>Snap</a:t>
            </a:r>
            <a:r>
              <a:rPr sz="2000" b="1" spc="-35" dirty="0">
                <a:latin typeface="Palladio Uralic"/>
                <a:cs typeface="Palladio Uralic"/>
              </a:rPr>
              <a:t> </a:t>
            </a:r>
            <a:r>
              <a:rPr sz="2000" b="1" spc="-5" dirty="0">
                <a:latin typeface="Palladio Uralic"/>
                <a:cs typeface="Palladio Uralic"/>
              </a:rPr>
              <a:t>Judgments</a:t>
            </a:r>
            <a:endParaRPr sz="2000">
              <a:latin typeface="Palladio Uralic"/>
              <a:cs typeface="Palladio Uralic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01040" y="3997452"/>
            <a:ext cx="3017520" cy="1266825"/>
            <a:chOff x="701040" y="3997452"/>
            <a:chExt cx="3017520" cy="1266825"/>
          </a:xfrm>
        </p:grpSpPr>
        <p:sp>
          <p:nvSpPr>
            <p:cNvPr id="25" name="object 25"/>
            <p:cNvSpPr/>
            <p:nvPr/>
          </p:nvSpPr>
          <p:spPr>
            <a:xfrm>
              <a:off x="701040" y="3997452"/>
              <a:ext cx="3017520" cy="1266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62456" y="4357116"/>
              <a:ext cx="1694688" cy="4678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2000" y="4038599"/>
              <a:ext cx="2895600" cy="1143000"/>
            </a:xfrm>
            <a:custGeom>
              <a:avLst/>
              <a:gdLst/>
              <a:ahLst/>
              <a:cxnLst/>
              <a:rect l="l" t="t" r="r" b="b"/>
              <a:pathLst>
                <a:path w="2895600" h="1143000">
                  <a:moveTo>
                    <a:pt x="2895600" y="0"/>
                  </a:moveTo>
                  <a:lnTo>
                    <a:pt x="0" y="0"/>
                  </a:lnTo>
                  <a:lnTo>
                    <a:pt x="0" y="143510"/>
                  </a:lnTo>
                  <a:lnTo>
                    <a:pt x="0" y="1000760"/>
                  </a:lnTo>
                  <a:lnTo>
                    <a:pt x="0" y="1143000"/>
                  </a:lnTo>
                  <a:lnTo>
                    <a:pt x="2895600" y="1143000"/>
                  </a:lnTo>
                  <a:lnTo>
                    <a:pt x="2895600" y="1000760"/>
                  </a:lnTo>
                  <a:lnTo>
                    <a:pt x="142875" y="1000760"/>
                  </a:lnTo>
                  <a:lnTo>
                    <a:pt x="142875" y="143510"/>
                  </a:lnTo>
                  <a:lnTo>
                    <a:pt x="2752725" y="143510"/>
                  </a:lnTo>
                  <a:lnTo>
                    <a:pt x="2752725" y="1000125"/>
                  </a:lnTo>
                  <a:lnTo>
                    <a:pt x="2895600" y="1000125"/>
                  </a:lnTo>
                  <a:lnTo>
                    <a:pt x="2895600" y="143510"/>
                  </a:lnTo>
                  <a:lnTo>
                    <a:pt x="2895600" y="142875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2000" y="4038600"/>
              <a:ext cx="2895600" cy="1143000"/>
            </a:xfrm>
            <a:custGeom>
              <a:avLst/>
              <a:gdLst/>
              <a:ahLst/>
              <a:cxnLst/>
              <a:rect l="l" t="t" r="r" b="b"/>
              <a:pathLst>
                <a:path w="2895600" h="1143000">
                  <a:moveTo>
                    <a:pt x="0" y="0"/>
                  </a:moveTo>
                  <a:lnTo>
                    <a:pt x="2895600" y="0"/>
                  </a:lnTo>
                  <a:lnTo>
                    <a:pt x="28956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04875" y="4181475"/>
            <a:ext cx="2609850" cy="857250"/>
          </a:xfrm>
          <a:prstGeom prst="rect">
            <a:avLst/>
          </a:prstGeom>
          <a:ln w="38100">
            <a:solidFill>
              <a:srgbClr val="FFFFFF"/>
            </a:solidFill>
          </a:ln>
        </p:spPr>
        <p:txBody>
          <a:bodyPr vert="horz" wrap="square" lIns="0" tIns="259079" rIns="0" bIns="0" rtlCol="0">
            <a:spAutoFit/>
          </a:bodyPr>
          <a:lstStyle/>
          <a:p>
            <a:pPr marL="652780">
              <a:lnSpc>
                <a:spcPct val="100000"/>
              </a:lnSpc>
              <a:spcBef>
                <a:spcPts val="2039"/>
              </a:spcBef>
            </a:pPr>
            <a:r>
              <a:rPr sz="2000" b="1" dirty="0">
                <a:solidFill>
                  <a:srgbClr val="8063A1"/>
                </a:solidFill>
                <a:latin typeface="Palladio Uralic"/>
                <a:cs typeface="Palladio Uralic"/>
              </a:rPr>
              <a:t>Halo</a:t>
            </a:r>
            <a:r>
              <a:rPr sz="2000" b="1" spc="-50" dirty="0">
                <a:solidFill>
                  <a:srgbClr val="8063A1"/>
                </a:solidFill>
                <a:latin typeface="Palladio Uralic"/>
                <a:cs typeface="Palladio Uralic"/>
              </a:rPr>
              <a:t> </a:t>
            </a:r>
            <a:r>
              <a:rPr sz="2000" b="1" dirty="0">
                <a:solidFill>
                  <a:srgbClr val="8063A1"/>
                </a:solidFill>
                <a:latin typeface="Palladio Uralic"/>
                <a:cs typeface="Palladio Uralic"/>
              </a:rPr>
              <a:t>Effect</a:t>
            </a:r>
            <a:endParaRPr sz="2000">
              <a:latin typeface="Palladio Uralic"/>
              <a:cs typeface="Palladio Uralic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882640" y="2549651"/>
            <a:ext cx="3017520" cy="1266825"/>
            <a:chOff x="5882640" y="2549651"/>
            <a:chExt cx="3017520" cy="1266825"/>
          </a:xfrm>
        </p:grpSpPr>
        <p:sp>
          <p:nvSpPr>
            <p:cNvPr id="31" name="object 31"/>
            <p:cNvSpPr/>
            <p:nvPr/>
          </p:nvSpPr>
          <p:spPr>
            <a:xfrm>
              <a:off x="5882640" y="2549651"/>
              <a:ext cx="3017519" cy="1266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77712" y="2909315"/>
              <a:ext cx="2625851" cy="4678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943600" y="2590799"/>
              <a:ext cx="2895600" cy="1143000"/>
            </a:xfrm>
            <a:custGeom>
              <a:avLst/>
              <a:gdLst/>
              <a:ahLst/>
              <a:cxnLst/>
              <a:rect l="l" t="t" r="r" b="b"/>
              <a:pathLst>
                <a:path w="2895600" h="1143000">
                  <a:moveTo>
                    <a:pt x="2895600" y="0"/>
                  </a:moveTo>
                  <a:lnTo>
                    <a:pt x="0" y="0"/>
                  </a:lnTo>
                  <a:lnTo>
                    <a:pt x="0" y="143510"/>
                  </a:lnTo>
                  <a:lnTo>
                    <a:pt x="0" y="1000760"/>
                  </a:lnTo>
                  <a:lnTo>
                    <a:pt x="0" y="1143000"/>
                  </a:lnTo>
                  <a:lnTo>
                    <a:pt x="2895600" y="1143000"/>
                  </a:lnTo>
                  <a:lnTo>
                    <a:pt x="2895600" y="1000760"/>
                  </a:lnTo>
                  <a:lnTo>
                    <a:pt x="142875" y="1000760"/>
                  </a:lnTo>
                  <a:lnTo>
                    <a:pt x="142875" y="143510"/>
                  </a:lnTo>
                  <a:lnTo>
                    <a:pt x="2752725" y="143510"/>
                  </a:lnTo>
                  <a:lnTo>
                    <a:pt x="2752725" y="1000125"/>
                  </a:lnTo>
                  <a:lnTo>
                    <a:pt x="2895600" y="1000125"/>
                  </a:lnTo>
                  <a:lnTo>
                    <a:pt x="2895600" y="143510"/>
                  </a:lnTo>
                  <a:lnTo>
                    <a:pt x="2895600" y="142875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943600" y="2590799"/>
              <a:ext cx="2895600" cy="1143000"/>
            </a:xfrm>
            <a:custGeom>
              <a:avLst/>
              <a:gdLst/>
              <a:ahLst/>
              <a:cxnLst/>
              <a:rect l="l" t="t" r="r" b="b"/>
              <a:pathLst>
                <a:path w="2895600" h="1143000">
                  <a:moveTo>
                    <a:pt x="0" y="0"/>
                  </a:moveTo>
                  <a:lnTo>
                    <a:pt x="2895600" y="0"/>
                  </a:lnTo>
                  <a:lnTo>
                    <a:pt x="28956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086475" y="2733675"/>
            <a:ext cx="2609850" cy="857250"/>
          </a:xfrm>
          <a:prstGeom prst="rect">
            <a:avLst/>
          </a:prstGeom>
          <a:ln w="38100">
            <a:solidFill>
              <a:srgbClr val="FFFFFF"/>
            </a:solidFill>
          </a:ln>
        </p:spPr>
        <p:txBody>
          <a:bodyPr vert="horz" wrap="square" lIns="0" tIns="25908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2040"/>
              </a:spcBef>
            </a:pPr>
            <a:r>
              <a:rPr sz="2000" b="1" dirty="0">
                <a:latin typeface="Palladio Uralic"/>
                <a:cs typeface="Palladio Uralic"/>
              </a:rPr>
              <a:t>Negative</a:t>
            </a:r>
            <a:r>
              <a:rPr sz="2000" b="1" spc="-75" dirty="0">
                <a:latin typeface="Palladio Uralic"/>
                <a:cs typeface="Palladio Uralic"/>
              </a:rPr>
              <a:t> </a:t>
            </a:r>
            <a:r>
              <a:rPr sz="2000" b="1" dirty="0">
                <a:latin typeface="Palladio Uralic"/>
                <a:cs typeface="Palladio Uralic"/>
              </a:rPr>
              <a:t>Emphasis</a:t>
            </a:r>
            <a:endParaRPr sz="2000">
              <a:latin typeface="Palladio Uralic"/>
              <a:cs typeface="Palladio Uralic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882640" y="3997452"/>
            <a:ext cx="3017520" cy="1266825"/>
            <a:chOff x="5882640" y="3997452"/>
            <a:chExt cx="3017520" cy="1266825"/>
          </a:xfrm>
        </p:grpSpPr>
        <p:sp>
          <p:nvSpPr>
            <p:cNvPr id="37" name="object 37"/>
            <p:cNvSpPr/>
            <p:nvPr/>
          </p:nvSpPr>
          <p:spPr>
            <a:xfrm>
              <a:off x="5882640" y="3997452"/>
              <a:ext cx="3017519" cy="1266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05016" y="4381500"/>
              <a:ext cx="1571244" cy="4282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943600" y="4038599"/>
              <a:ext cx="2895600" cy="1143000"/>
            </a:xfrm>
            <a:custGeom>
              <a:avLst/>
              <a:gdLst/>
              <a:ahLst/>
              <a:cxnLst/>
              <a:rect l="l" t="t" r="r" b="b"/>
              <a:pathLst>
                <a:path w="2895600" h="1143000">
                  <a:moveTo>
                    <a:pt x="2895600" y="0"/>
                  </a:moveTo>
                  <a:lnTo>
                    <a:pt x="0" y="0"/>
                  </a:lnTo>
                  <a:lnTo>
                    <a:pt x="0" y="143510"/>
                  </a:lnTo>
                  <a:lnTo>
                    <a:pt x="0" y="1000760"/>
                  </a:lnTo>
                  <a:lnTo>
                    <a:pt x="0" y="1143000"/>
                  </a:lnTo>
                  <a:lnTo>
                    <a:pt x="2895600" y="1143000"/>
                  </a:lnTo>
                  <a:lnTo>
                    <a:pt x="2895600" y="1000760"/>
                  </a:lnTo>
                  <a:lnTo>
                    <a:pt x="142875" y="1000760"/>
                  </a:lnTo>
                  <a:lnTo>
                    <a:pt x="142875" y="143510"/>
                  </a:lnTo>
                  <a:lnTo>
                    <a:pt x="2752725" y="143510"/>
                  </a:lnTo>
                  <a:lnTo>
                    <a:pt x="2752725" y="1000125"/>
                  </a:lnTo>
                  <a:lnTo>
                    <a:pt x="2895600" y="1000125"/>
                  </a:lnTo>
                  <a:lnTo>
                    <a:pt x="2895600" y="143510"/>
                  </a:lnTo>
                  <a:lnTo>
                    <a:pt x="2895600" y="142875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943600" y="4038600"/>
              <a:ext cx="2895600" cy="1143000"/>
            </a:xfrm>
            <a:custGeom>
              <a:avLst/>
              <a:gdLst/>
              <a:ahLst/>
              <a:cxnLst/>
              <a:rect l="l" t="t" r="r" b="b"/>
              <a:pathLst>
                <a:path w="2895600" h="1143000">
                  <a:moveTo>
                    <a:pt x="0" y="0"/>
                  </a:moveTo>
                  <a:lnTo>
                    <a:pt x="2895600" y="0"/>
                  </a:lnTo>
                  <a:lnTo>
                    <a:pt x="28956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  <a:path w="2895600" h="1143000">
                  <a:moveTo>
                    <a:pt x="142875" y="142875"/>
                  </a:moveTo>
                  <a:lnTo>
                    <a:pt x="142875" y="1000125"/>
                  </a:lnTo>
                  <a:lnTo>
                    <a:pt x="2752725" y="1000125"/>
                  </a:lnTo>
                  <a:lnTo>
                    <a:pt x="2752725" y="142875"/>
                  </a:lnTo>
                  <a:lnTo>
                    <a:pt x="142875" y="142875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086475" y="4181475"/>
            <a:ext cx="2609850" cy="857250"/>
          </a:xfrm>
          <a:prstGeom prst="rect">
            <a:avLst/>
          </a:prstGeom>
          <a:ln w="38100">
            <a:solidFill>
              <a:srgbClr val="FFFFFF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marL="69913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8063A1"/>
                </a:solidFill>
                <a:latin typeface="Palladio Uralic"/>
                <a:cs typeface="Palladio Uralic"/>
              </a:rPr>
              <a:t>Horn</a:t>
            </a:r>
            <a:r>
              <a:rPr sz="1800" b="1" spc="-15" dirty="0">
                <a:solidFill>
                  <a:srgbClr val="8063A1"/>
                </a:solidFill>
                <a:latin typeface="Palladio Uralic"/>
                <a:cs typeface="Palladio Uralic"/>
              </a:rPr>
              <a:t> </a:t>
            </a:r>
            <a:r>
              <a:rPr sz="1800" b="1" spc="-5" dirty="0">
                <a:solidFill>
                  <a:srgbClr val="8063A1"/>
                </a:solidFill>
                <a:latin typeface="Palladio Uralic"/>
                <a:cs typeface="Palladio Uralic"/>
              </a:rPr>
              <a:t>Effect</a:t>
            </a:r>
            <a:endParaRPr sz="1800">
              <a:latin typeface="Palladio Uralic"/>
              <a:cs typeface="Palladio Uralic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01040" y="5445252"/>
            <a:ext cx="3017520" cy="1266825"/>
            <a:chOff x="701040" y="5445252"/>
            <a:chExt cx="3017520" cy="1266825"/>
          </a:xfrm>
        </p:grpSpPr>
        <p:sp>
          <p:nvSpPr>
            <p:cNvPr id="43" name="object 43"/>
            <p:cNvSpPr/>
            <p:nvPr/>
          </p:nvSpPr>
          <p:spPr>
            <a:xfrm>
              <a:off x="701040" y="5445252"/>
              <a:ext cx="3017520" cy="1266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645920" y="5804916"/>
              <a:ext cx="1126236" cy="4678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62000" y="5486400"/>
              <a:ext cx="2895600" cy="1143000"/>
            </a:xfrm>
            <a:custGeom>
              <a:avLst/>
              <a:gdLst/>
              <a:ahLst/>
              <a:cxnLst/>
              <a:rect l="l" t="t" r="r" b="b"/>
              <a:pathLst>
                <a:path w="2895600" h="1143000">
                  <a:moveTo>
                    <a:pt x="2895600" y="0"/>
                  </a:moveTo>
                  <a:lnTo>
                    <a:pt x="0" y="0"/>
                  </a:lnTo>
                  <a:lnTo>
                    <a:pt x="0" y="143510"/>
                  </a:lnTo>
                  <a:lnTo>
                    <a:pt x="0" y="1000760"/>
                  </a:lnTo>
                  <a:lnTo>
                    <a:pt x="0" y="1143000"/>
                  </a:lnTo>
                  <a:lnTo>
                    <a:pt x="2895600" y="1143000"/>
                  </a:lnTo>
                  <a:lnTo>
                    <a:pt x="2895600" y="1000760"/>
                  </a:lnTo>
                  <a:lnTo>
                    <a:pt x="142875" y="1000760"/>
                  </a:lnTo>
                  <a:lnTo>
                    <a:pt x="142875" y="143510"/>
                  </a:lnTo>
                  <a:lnTo>
                    <a:pt x="2752725" y="143510"/>
                  </a:lnTo>
                  <a:lnTo>
                    <a:pt x="2752725" y="1000125"/>
                  </a:lnTo>
                  <a:lnTo>
                    <a:pt x="2895600" y="1000137"/>
                  </a:lnTo>
                  <a:lnTo>
                    <a:pt x="2895600" y="143510"/>
                  </a:lnTo>
                  <a:lnTo>
                    <a:pt x="2895600" y="142875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62000" y="5486400"/>
              <a:ext cx="2895600" cy="1143000"/>
            </a:xfrm>
            <a:custGeom>
              <a:avLst/>
              <a:gdLst/>
              <a:ahLst/>
              <a:cxnLst/>
              <a:rect l="l" t="t" r="r" b="b"/>
              <a:pathLst>
                <a:path w="2895600" h="1143000">
                  <a:moveTo>
                    <a:pt x="0" y="0"/>
                  </a:moveTo>
                  <a:lnTo>
                    <a:pt x="2895600" y="0"/>
                  </a:lnTo>
                  <a:lnTo>
                    <a:pt x="28956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904875" y="5629275"/>
            <a:ext cx="2609850" cy="857250"/>
          </a:xfrm>
          <a:prstGeom prst="rect">
            <a:avLst/>
          </a:prstGeom>
          <a:ln w="38100">
            <a:solidFill>
              <a:srgbClr val="FFFFFF"/>
            </a:solidFill>
          </a:ln>
        </p:spPr>
        <p:txBody>
          <a:bodyPr vert="horz" wrap="square" lIns="0" tIns="259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5"/>
              </a:spcBef>
            </a:pPr>
            <a:r>
              <a:rPr sz="2000" b="1" dirty="0">
                <a:solidFill>
                  <a:srgbClr val="30859C"/>
                </a:solidFill>
                <a:latin typeface="Palladio Uralic"/>
                <a:cs typeface="Palladio Uralic"/>
              </a:rPr>
              <a:t>Biases</a:t>
            </a:r>
            <a:endParaRPr sz="2000">
              <a:latin typeface="Palladio Uralic"/>
              <a:cs typeface="Palladio Uralic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882640" y="5369052"/>
            <a:ext cx="3017520" cy="1266825"/>
            <a:chOff x="5882640" y="5369052"/>
            <a:chExt cx="3017520" cy="1266825"/>
          </a:xfrm>
        </p:grpSpPr>
        <p:sp>
          <p:nvSpPr>
            <p:cNvPr id="49" name="object 49"/>
            <p:cNvSpPr/>
            <p:nvPr/>
          </p:nvSpPr>
          <p:spPr>
            <a:xfrm>
              <a:off x="5882640" y="5369052"/>
              <a:ext cx="3017519" cy="1266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338316" y="5728716"/>
              <a:ext cx="2104643" cy="46786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943600" y="5410200"/>
              <a:ext cx="2895600" cy="1143000"/>
            </a:xfrm>
            <a:custGeom>
              <a:avLst/>
              <a:gdLst/>
              <a:ahLst/>
              <a:cxnLst/>
              <a:rect l="l" t="t" r="r" b="b"/>
              <a:pathLst>
                <a:path w="2895600" h="1143000">
                  <a:moveTo>
                    <a:pt x="2895600" y="0"/>
                  </a:moveTo>
                  <a:lnTo>
                    <a:pt x="0" y="0"/>
                  </a:lnTo>
                  <a:lnTo>
                    <a:pt x="0" y="143510"/>
                  </a:lnTo>
                  <a:lnTo>
                    <a:pt x="0" y="1000760"/>
                  </a:lnTo>
                  <a:lnTo>
                    <a:pt x="0" y="1143000"/>
                  </a:lnTo>
                  <a:lnTo>
                    <a:pt x="2895600" y="1143000"/>
                  </a:lnTo>
                  <a:lnTo>
                    <a:pt x="2895600" y="1000760"/>
                  </a:lnTo>
                  <a:lnTo>
                    <a:pt x="142875" y="1000760"/>
                  </a:lnTo>
                  <a:lnTo>
                    <a:pt x="142875" y="143510"/>
                  </a:lnTo>
                  <a:lnTo>
                    <a:pt x="2752725" y="143510"/>
                  </a:lnTo>
                  <a:lnTo>
                    <a:pt x="2752725" y="1000125"/>
                  </a:lnTo>
                  <a:lnTo>
                    <a:pt x="2895600" y="1000125"/>
                  </a:lnTo>
                  <a:lnTo>
                    <a:pt x="2895600" y="143510"/>
                  </a:lnTo>
                  <a:lnTo>
                    <a:pt x="2895600" y="142875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943600" y="5410200"/>
              <a:ext cx="2895600" cy="1143000"/>
            </a:xfrm>
            <a:custGeom>
              <a:avLst/>
              <a:gdLst/>
              <a:ahLst/>
              <a:cxnLst/>
              <a:rect l="l" t="t" r="r" b="b"/>
              <a:pathLst>
                <a:path w="2895600" h="1143000">
                  <a:moveTo>
                    <a:pt x="0" y="0"/>
                  </a:moveTo>
                  <a:lnTo>
                    <a:pt x="2895600" y="0"/>
                  </a:lnTo>
                  <a:lnTo>
                    <a:pt x="28956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  <a:path w="2895600" h="1143000">
                  <a:moveTo>
                    <a:pt x="142875" y="142875"/>
                  </a:moveTo>
                  <a:lnTo>
                    <a:pt x="142875" y="1000125"/>
                  </a:lnTo>
                  <a:lnTo>
                    <a:pt x="2752725" y="1000125"/>
                  </a:lnTo>
                  <a:lnTo>
                    <a:pt x="2752725" y="142875"/>
                  </a:lnTo>
                  <a:lnTo>
                    <a:pt x="142875" y="142875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521957" y="5799531"/>
            <a:ext cx="17386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0859C"/>
                </a:solidFill>
                <a:latin typeface="Palladio Uralic"/>
                <a:cs typeface="Palladio Uralic"/>
              </a:rPr>
              <a:t>Cultural</a:t>
            </a:r>
            <a:r>
              <a:rPr sz="2000" b="1" spc="-114" dirty="0">
                <a:solidFill>
                  <a:srgbClr val="30859C"/>
                </a:solidFill>
                <a:latin typeface="Palladio Uralic"/>
                <a:cs typeface="Palladio Uralic"/>
              </a:rPr>
              <a:t> </a:t>
            </a:r>
            <a:r>
              <a:rPr sz="2000" b="1" dirty="0">
                <a:solidFill>
                  <a:srgbClr val="30859C"/>
                </a:solidFill>
                <a:latin typeface="Palladio Uralic"/>
                <a:cs typeface="Palladio Uralic"/>
              </a:rPr>
              <a:t>Noise</a:t>
            </a:r>
            <a:endParaRPr sz="2000">
              <a:latin typeface="Palladio Uralic"/>
              <a:cs typeface="Palladio Uralic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654300" y="901700"/>
            <a:ext cx="4673600" cy="1168400"/>
            <a:chOff x="2654300" y="901700"/>
            <a:chExt cx="4673600" cy="1168400"/>
          </a:xfrm>
        </p:grpSpPr>
        <p:sp>
          <p:nvSpPr>
            <p:cNvPr id="55" name="object 55"/>
            <p:cNvSpPr/>
            <p:nvPr/>
          </p:nvSpPr>
          <p:spPr>
            <a:xfrm>
              <a:off x="2667000" y="1914525"/>
              <a:ext cx="4648200" cy="142875"/>
            </a:xfrm>
            <a:custGeom>
              <a:avLst/>
              <a:gdLst/>
              <a:ahLst/>
              <a:cxnLst/>
              <a:rect l="l" t="t" r="r" b="b"/>
              <a:pathLst>
                <a:path w="4648200" h="142875">
                  <a:moveTo>
                    <a:pt x="4505325" y="0"/>
                  </a:moveTo>
                  <a:lnTo>
                    <a:pt x="142875" y="0"/>
                  </a:lnTo>
                  <a:lnTo>
                    <a:pt x="0" y="142875"/>
                  </a:lnTo>
                  <a:lnTo>
                    <a:pt x="4648200" y="142875"/>
                  </a:lnTo>
                  <a:lnTo>
                    <a:pt x="4505325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667000" y="914400"/>
              <a:ext cx="142875" cy="1143000"/>
            </a:xfrm>
            <a:custGeom>
              <a:avLst/>
              <a:gdLst/>
              <a:ahLst/>
              <a:cxnLst/>
              <a:rect l="l" t="t" r="r" b="b"/>
              <a:pathLst>
                <a:path w="142875" h="1143000">
                  <a:moveTo>
                    <a:pt x="0" y="0"/>
                  </a:moveTo>
                  <a:lnTo>
                    <a:pt x="0" y="1143000"/>
                  </a:lnTo>
                  <a:lnTo>
                    <a:pt x="142875" y="1000125"/>
                  </a:lnTo>
                  <a:lnTo>
                    <a:pt x="142875" y="142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172325" y="914400"/>
              <a:ext cx="142875" cy="1143000"/>
            </a:xfrm>
            <a:custGeom>
              <a:avLst/>
              <a:gdLst/>
              <a:ahLst/>
              <a:cxnLst/>
              <a:rect l="l" t="t" r="r" b="b"/>
              <a:pathLst>
                <a:path w="142875" h="1143000">
                  <a:moveTo>
                    <a:pt x="142875" y="0"/>
                  </a:moveTo>
                  <a:lnTo>
                    <a:pt x="0" y="142875"/>
                  </a:lnTo>
                  <a:lnTo>
                    <a:pt x="0" y="1000125"/>
                  </a:lnTo>
                  <a:lnTo>
                    <a:pt x="142875" y="1143000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667000" y="914400"/>
              <a:ext cx="4648200" cy="1143000"/>
            </a:xfrm>
            <a:custGeom>
              <a:avLst/>
              <a:gdLst/>
              <a:ahLst/>
              <a:cxnLst/>
              <a:rect l="l" t="t" r="r" b="b"/>
              <a:pathLst>
                <a:path w="4648200" h="1143000">
                  <a:moveTo>
                    <a:pt x="0" y="0"/>
                  </a:moveTo>
                  <a:lnTo>
                    <a:pt x="4648200" y="0"/>
                  </a:lnTo>
                  <a:lnTo>
                    <a:pt x="46482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  <a:path w="4648200" h="1143000">
                  <a:moveTo>
                    <a:pt x="0" y="0"/>
                  </a:moveTo>
                  <a:lnTo>
                    <a:pt x="142875" y="142875"/>
                  </a:lnTo>
                </a:path>
                <a:path w="4648200" h="1143000">
                  <a:moveTo>
                    <a:pt x="0" y="1143000"/>
                  </a:moveTo>
                  <a:lnTo>
                    <a:pt x="142875" y="1000125"/>
                  </a:lnTo>
                </a:path>
                <a:path w="4648200" h="1143000">
                  <a:moveTo>
                    <a:pt x="4648200" y="0"/>
                  </a:moveTo>
                  <a:lnTo>
                    <a:pt x="4505325" y="142875"/>
                  </a:lnTo>
                </a:path>
                <a:path w="4648200" h="1143000">
                  <a:moveTo>
                    <a:pt x="4648200" y="1143000"/>
                  </a:moveTo>
                  <a:lnTo>
                    <a:pt x="4505325" y="100012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2809875" y="1057275"/>
            <a:ext cx="4362450" cy="8572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46685" rIns="0" bIns="0" rtlCol="0">
            <a:spAutoFit/>
          </a:bodyPr>
          <a:lstStyle/>
          <a:p>
            <a:pPr marL="1587500" marR="696595" indent="-882650">
              <a:lnSpc>
                <a:spcPct val="100000"/>
              </a:lnSpc>
              <a:spcBef>
                <a:spcPts val="1155"/>
              </a:spcBef>
            </a:pPr>
            <a:r>
              <a:rPr sz="1800" b="1" dirty="0">
                <a:latin typeface="Times New Roman"/>
                <a:cs typeface="Times New Roman"/>
              </a:rPr>
              <a:t>COMMON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INTERVIEWING  </a:t>
            </a:r>
            <a:r>
              <a:rPr sz="1800" b="1" spc="-20" dirty="0">
                <a:latin typeface="Times New Roman"/>
                <a:cs typeface="Times New Roman"/>
              </a:rPr>
              <a:t>MISTAKES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21052" y="5391150"/>
            <a:ext cx="106045" cy="837565"/>
            <a:chOff x="7721052" y="5391150"/>
            <a:chExt cx="106045" cy="837565"/>
          </a:xfrm>
        </p:grpSpPr>
        <p:sp>
          <p:nvSpPr>
            <p:cNvPr id="3" name="object 3"/>
            <p:cNvSpPr/>
            <p:nvPr/>
          </p:nvSpPr>
          <p:spPr>
            <a:xfrm>
              <a:off x="7721052" y="5399908"/>
              <a:ext cx="105742" cy="8283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72399" y="5410200"/>
              <a:ext cx="1905" cy="762000"/>
            </a:xfrm>
            <a:custGeom>
              <a:avLst/>
              <a:gdLst/>
              <a:ahLst/>
              <a:cxnLst/>
              <a:rect l="l" t="t" r="r" b="b"/>
              <a:pathLst>
                <a:path w="1904" h="762000">
                  <a:moveTo>
                    <a:pt x="1650" y="0"/>
                  </a:moveTo>
                  <a:lnTo>
                    <a:pt x="0" y="76200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608853" y="4409288"/>
            <a:ext cx="231140" cy="817244"/>
            <a:chOff x="4608853" y="4409288"/>
            <a:chExt cx="231140" cy="817244"/>
          </a:xfrm>
        </p:grpSpPr>
        <p:sp>
          <p:nvSpPr>
            <p:cNvPr id="6" name="object 6"/>
            <p:cNvSpPr/>
            <p:nvPr/>
          </p:nvSpPr>
          <p:spPr>
            <a:xfrm>
              <a:off x="4608853" y="4409288"/>
              <a:ext cx="231093" cy="81700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39149" y="4419600"/>
              <a:ext cx="171450" cy="762635"/>
            </a:xfrm>
            <a:custGeom>
              <a:avLst/>
              <a:gdLst/>
              <a:ahLst/>
              <a:cxnLst/>
              <a:rect l="l" t="t" r="r" b="b"/>
              <a:pathLst>
                <a:path w="171450" h="762635">
                  <a:moveTo>
                    <a:pt x="16498" y="590952"/>
                  </a:moveTo>
                  <a:lnTo>
                    <a:pt x="9304" y="593344"/>
                  </a:lnTo>
                  <a:lnTo>
                    <a:pt x="3679" y="598394"/>
                  </a:lnTo>
                  <a:lnTo>
                    <a:pt x="494" y="604980"/>
                  </a:lnTo>
                  <a:lnTo>
                    <a:pt x="0" y="612257"/>
                  </a:lnTo>
                  <a:lnTo>
                    <a:pt x="2446" y="619379"/>
                  </a:lnTo>
                  <a:lnTo>
                    <a:pt x="85250" y="762126"/>
                  </a:lnTo>
                  <a:lnTo>
                    <a:pt x="107431" y="724281"/>
                  </a:lnTo>
                  <a:lnTo>
                    <a:pt x="66327" y="724281"/>
                  </a:lnTo>
                  <a:lnTo>
                    <a:pt x="66400" y="686498"/>
                  </a:lnTo>
                  <a:lnTo>
                    <a:pt x="66340" y="653735"/>
                  </a:lnTo>
                  <a:lnTo>
                    <a:pt x="35339" y="600329"/>
                  </a:lnTo>
                  <a:lnTo>
                    <a:pt x="30360" y="594647"/>
                  </a:lnTo>
                  <a:lnTo>
                    <a:pt x="23798" y="591454"/>
                  </a:lnTo>
                  <a:lnTo>
                    <a:pt x="16498" y="590952"/>
                  </a:lnTo>
                  <a:close/>
                </a:path>
                <a:path w="171450" h="762635">
                  <a:moveTo>
                    <a:pt x="66463" y="653947"/>
                  </a:moveTo>
                  <a:lnTo>
                    <a:pt x="66327" y="724281"/>
                  </a:lnTo>
                  <a:lnTo>
                    <a:pt x="104427" y="724281"/>
                  </a:lnTo>
                  <a:lnTo>
                    <a:pt x="104446" y="714756"/>
                  </a:lnTo>
                  <a:lnTo>
                    <a:pt x="68867" y="714629"/>
                  </a:lnTo>
                  <a:lnTo>
                    <a:pt x="85358" y="686498"/>
                  </a:lnTo>
                  <a:lnTo>
                    <a:pt x="66463" y="653947"/>
                  </a:lnTo>
                  <a:close/>
                </a:path>
                <a:path w="171450" h="762635">
                  <a:moveTo>
                    <a:pt x="154709" y="591258"/>
                  </a:moveTo>
                  <a:lnTo>
                    <a:pt x="104563" y="653735"/>
                  </a:lnTo>
                  <a:lnTo>
                    <a:pt x="104427" y="724281"/>
                  </a:lnTo>
                  <a:lnTo>
                    <a:pt x="107431" y="724281"/>
                  </a:lnTo>
                  <a:lnTo>
                    <a:pt x="168689" y="619760"/>
                  </a:lnTo>
                  <a:lnTo>
                    <a:pt x="171154" y="612584"/>
                  </a:lnTo>
                  <a:lnTo>
                    <a:pt x="170689" y="605313"/>
                  </a:lnTo>
                  <a:lnTo>
                    <a:pt x="167511" y="598757"/>
                  </a:lnTo>
                  <a:lnTo>
                    <a:pt x="161831" y="593725"/>
                  </a:lnTo>
                  <a:lnTo>
                    <a:pt x="154709" y="591258"/>
                  </a:lnTo>
                  <a:close/>
                </a:path>
                <a:path w="171450" h="762635">
                  <a:moveTo>
                    <a:pt x="85358" y="686498"/>
                  </a:moveTo>
                  <a:lnTo>
                    <a:pt x="68867" y="714629"/>
                  </a:lnTo>
                  <a:lnTo>
                    <a:pt x="101760" y="714756"/>
                  </a:lnTo>
                  <a:lnTo>
                    <a:pt x="85358" y="686498"/>
                  </a:lnTo>
                  <a:close/>
                </a:path>
                <a:path w="171450" h="762635">
                  <a:moveTo>
                    <a:pt x="104563" y="653735"/>
                  </a:moveTo>
                  <a:lnTo>
                    <a:pt x="85358" y="686498"/>
                  </a:lnTo>
                  <a:lnTo>
                    <a:pt x="101760" y="714756"/>
                  </a:lnTo>
                  <a:lnTo>
                    <a:pt x="104446" y="714756"/>
                  </a:lnTo>
                  <a:lnTo>
                    <a:pt x="104563" y="653735"/>
                  </a:lnTo>
                  <a:close/>
                </a:path>
                <a:path w="171450" h="762635">
                  <a:moveTo>
                    <a:pt x="105824" y="0"/>
                  </a:moveTo>
                  <a:lnTo>
                    <a:pt x="67724" y="0"/>
                  </a:lnTo>
                  <a:lnTo>
                    <a:pt x="66463" y="653947"/>
                  </a:lnTo>
                  <a:lnTo>
                    <a:pt x="85358" y="686498"/>
                  </a:lnTo>
                  <a:lnTo>
                    <a:pt x="104563" y="653735"/>
                  </a:lnTo>
                  <a:lnTo>
                    <a:pt x="105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50825" y="1295400"/>
            <a:ext cx="0" cy="5562600"/>
          </a:xfrm>
          <a:custGeom>
            <a:avLst/>
            <a:gdLst/>
            <a:ahLst/>
            <a:cxnLst/>
            <a:rect l="l" t="t" r="r" b="b"/>
            <a:pathLst>
              <a:path h="5562600">
                <a:moveTo>
                  <a:pt x="0" y="0"/>
                </a:moveTo>
                <a:lnTo>
                  <a:pt x="0" y="5562599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-6350" y="0"/>
            <a:ext cx="9156700" cy="6883400"/>
            <a:chOff x="-6350" y="0"/>
            <a:chExt cx="9156700" cy="6883400"/>
          </a:xfrm>
        </p:grpSpPr>
        <p:sp>
          <p:nvSpPr>
            <p:cNvPr id="10" name="object 10"/>
            <p:cNvSpPr/>
            <p:nvPr/>
          </p:nvSpPr>
          <p:spPr>
            <a:xfrm>
              <a:off x="395287" y="1295400"/>
              <a:ext cx="0" cy="5562600"/>
            </a:xfrm>
            <a:custGeom>
              <a:avLst/>
              <a:gdLst/>
              <a:ahLst/>
              <a:cxnLst/>
              <a:rect l="l" t="t" r="r" b="b"/>
              <a:pathLst>
                <a:path h="5562600">
                  <a:moveTo>
                    <a:pt x="0" y="0"/>
                  </a:moveTo>
                  <a:lnTo>
                    <a:pt x="0" y="5562599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4800" y="1295400"/>
              <a:ext cx="38100" cy="5562600"/>
            </a:xfrm>
            <a:custGeom>
              <a:avLst/>
              <a:gdLst/>
              <a:ahLst/>
              <a:cxnLst/>
              <a:rect l="l" t="t" r="r" b="b"/>
              <a:pathLst>
                <a:path w="38100" h="5562600">
                  <a:moveTo>
                    <a:pt x="0" y="5562598"/>
                  </a:moveTo>
                  <a:lnTo>
                    <a:pt x="38100" y="5562598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5562598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9144000" cy="1295400"/>
            </a:xfrm>
            <a:custGeom>
              <a:avLst/>
              <a:gdLst/>
              <a:ahLst/>
              <a:cxnLst/>
              <a:rect l="l" t="t" r="r" b="b"/>
              <a:pathLst>
                <a:path w="9144000" h="1295400">
                  <a:moveTo>
                    <a:pt x="91440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9144000" y="1295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999">
                <a:alpha val="9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9144000" cy="1295400"/>
            </a:xfrm>
            <a:custGeom>
              <a:avLst/>
              <a:gdLst/>
              <a:ahLst/>
              <a:cxnLst/>
              <a:rect l="l" t="t" r="r" b="b"/>
              <a:pathLst>
                <a:path w="9144000" h="1295400">
                  <a:moveTo>
                    <a:pt x="0" y="1295400"/>
                  </a:moveTo>
                  <a:lnTo>
                    <a:pt x="9144000" y="12954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127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588132" y="133603"/>
            <a:ext cx="3966845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5770" marR="5080" indent="-433705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HUMAN</a:t>
            </a:r>
            <a:r>
              <a:rPr sz="3200" spc="-90" dirty="0"/>
              <a:t> </a:t>
            </a:r>
            <a:r>
              <a:rPr sz="3200" dirty="0"/>
              <a:t>RESOURCE  MANAGEMENT</a:t>
            </a:r>
            <a:endParaRPr sz="3200"/>
          </a:p>
        </p:txBody>
      </p:sp>
      <p:grpSp>
        <p:nvGrpSpPr>
          <p:cNvPr id="15" name="object 15"/>
          <p:cNvGrpSpPr/>
          <p:nvPr/>
        </p:nvGrpSpPr>
        <p:grpSpPr>
          <a:xfrm>
            <a:off x="2738627" y="1524000"/>
            <a:ext cx="3895725" cy="4004310"/>
            <a:chOff x="2738627" y="1358900"/>
            <a:chExt cx="3895725" cy="4004310"/>
          </a:xfrm>
        </p:grpSpPr>
        <p:sp>
          <p:nvSpPr>
            <p:cNvPr id="16" name="object 16"/>
            <p:cNvSpPr/>
            <p:nvPr/>
          </p:nvSpPr>
          <p:spPr>
            <a:xfrm>
              <a:off x="4643535" y="2123329"/>
              <a:ext cx="171242" cy="5152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67250" y="2133600"/>
              <a:ext cx="114300" cy="457200"/>
            </a:xfrm>
            <a:custGeom>
              <a:avLst/>
              <a:gdLst/>
              <a:ahLst/>
              <a:cxnLst/>
              <a:rect l="l" t="t" r="r" b="b"/>
              <a:pathLst>
                <a:path w="114300" h="457200">
                  <a:moveTo>
                    <a:pt x="38100" y="342900"/>
                  </a:moveTo>
                  <a:lnTo>
                    <a:pt x="0" y="342900"/>
                  </a:lnTo>
                  <a:lnTo>
                    <a:pt x="57150" y="457200"/>
                  </a:lnTo>
                  <a:lnTo>
                    <a:pt x="104775" y="361950"/>
                  </a:lnTo>
                  <a:lnTo>
                    <a:pt x="38100" y="361950"/>
                  </a:lnTo>
                  <a:lnTo>
                    <a:pt x="38100" y="342900"/>
                  </a:lnTo>
                  <a:close/>
                </a:path>
                <a:path w="114300" h="457200">
                  <a:moveTo>
                    <a:pt x="76200" y="0"/>
                  </a:moveTo>
                  <a:lnTo>
                    <a:pt x="38100" y="0"/>
                  </a:lnTo>
                  <a:lnTo>
                    <a:pt x="38100" y="361950"/>
                  </a:lnTo>
                  <a:lnTo>
                    <a:pt x="76200" y="361950"/>
                  </a:lnTo>
                  <a:lnTo>
                    <a:pt x="76200" y="0"/>
                  </a:lnTo>
                  <a:close/>
                </a:path>
                <a:path w="114300" h="457200">
                  <a:moveTo>
                    <a:pt x="114300" y="342900"/>
                  </a:moveTo>
                  <a:lnTo>
                    <a:pt x="76200" y="342900"/>
                  </a:lnTo>
                  <a:lnTo>
                    <a:pt x="76200" y="361950"/>
                  </a:lnTo>
                  <a:lnTo>
                    <a:pt x="104775" y="361950"/>
                  </a:lnTo>
                  <a:lnTo>
                    <a:pt x="114300" y="342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43535" y="3266331"/>
              <a:ext cx="171242" cy="43901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67250" y="3276600"/>
              <a:ext cx="114300" cy="381000"/>
            </a:xfrm>
            <a:custGeom>
              <a:avLst/>
              <a:gdLst/>
              <a:ahLst/>
              <a:cxnLst/>
              <a:rect l="l" t="t" r="r" b="b"/>
              <a:pathLst>
                <a:path w="114300" h="381000">
                  <a:moveTo>
                    <a:pt x="38100" y="266700"/>
                  </a:moveTo>
                  <a:lnTo>
                    <a:pt x="0" y="266700"/>
                  </a:lnTo>
                  <a:lnTo>
                    <a:pt x="57150" y="381000"/>
                  </a:lnTo>
                  <a:lnTo>
                    <a:pt x="104775" y="285750"/>
                  </a:lnTo>
                  <a:lnTo>
                    <a:pt x="38100" y="285750"/>
                  </a:lnTo>
                  <a:lnTo>
                    <a:pt x="38100" y="266700"/>
                  </a:lnTo>
                  <a:close/>
                </a:path>
                <a:path w="114300" h="381000">
                  <a:moveTo>
                    <a:pt x="76200" y="0"/>
                  </a:moveTo>
                  <a:lnTo>
                    <a:pt x="38100" y="0"/>
                  </a:lnTo>
                  <a:lnTo>
                    <a:pt x="38100" y="285750"/>
                  </a:lnTo>
                  <a:lnTo>
                    <a:pt x="76200" y="285750"/>
                  </a:lnTo>
                  <a:lnTo>
                    <a:pt x="76200" y="0"/>
                  </a:lnTo>
                  <a:close/>
                </a:path>
                <a:path w="114300" h="381000">
                  <a:moveTo>
                    <a:pt x="114300" y="266700"/>
                  </a:moveTo>
                  <a:lnTo>
                    <a:pt x="76200" y="266700"/>
                  </a:lnTo>
                  <a:lnTo>
                    <a:pt x="76200" y="285750"/>
                  </a:lnTo>
                  <a:lnTo>
                    <a:pt x="104775" y="285750"/>
                  </a:lnTo>
                  <a:lnTo>
                    <a:pt x="114300" y="266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38627" y="5047488"/>
              <a:ext cx="3895344" cy="3154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95599" y="5124450"/>
              <a:ext cx="3581400" cy="114300"/>
            </a:xfrm>
            <a:custGeom>
              <a:avLst/>
              <a:gdLst/>
              <a:ahLst/>
              <a:cxnLst/>
              <a:rect l="l" t="t" r="r" b="b"/>
              <a:pathLst>
                <a:path w="35814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3581400" h="114300">
                  <a:moveTo>
                    <a:pt x="3467100" y="0"/>
                  </a:moveTo>
                  <a:lnTo>
                    <a:pt x="3467100" y="114300"/>
                  </a:lnTo>
                  <a:lnTo>
                    <a:pt x="3543300" y="76200"/>
                  </a:lnTo>
                  <a:lnTo>
                    <a:pt x="3486150" y="76200"/>
                  </a:lnTo>
                  <a:lnTo>
                    <a:pt x="3486150" y="38100"/>
                  </a:lnTo>
                  <a:lnTo>
                    <a:pt x="3543300" y="38100"/>
                  </a:lnTo>
                  <a:lnTo>
                    <a:pt x="3467100" y="0"/>
                  </a:lnTo>
                  <a:close/>
                </a:path>
                <a:path w="3581400" h="114300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3581400" h="114300">
                  <a:moveTo>
                    <a:pt x="3467100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3467100" y="76200"/>
                  </a:lnTo>
                  <a:lnTo>
                    <a:pt x="3467100" y="38100"/>
                  </a:lnTo>
                  <a:close/>
                </a:path>
                <a:path w="3581400" h="114300">
                  <a:moveTo>
                    <a:pt x="3543300" y="38100"/>
                  </a:moveTo>
                  <a:lnTo>
                    <a:pt x="3486150" y="38100"/>
                  </a:lnTo>
                  <a:lnTo>
                    <a:pt x="3486150" y="76200"/>
                  </a:lnTo>
                  <a:lnTo>
                    <a:pt x="3543300" y="76200"/>
                  </a:lnTo>
                  <a:lnTo>
                    <a:pt x="3581400" y="57150"/>
                  </a:lnTo>
                  <a:lnTo>
                    <a:pt x="35433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48000" y="1428750"/>
              <a:ext cx="3352800" cy="857250"/>
            </a:xfrm>
            <a:custGeom>
              <a:avLst/>
              <a:gdLst/>
              <a:ahLst/>
              <a:cxnLst/>
              <a:rect l="l" t="t" r="r" b="b"/>
              <a:pathLst>
                <a:path w="3352800" h="857250">
                  <a:moveTo>
                    <a:pt x="3352800" y="0"/>
                  </a:moveTo>
                  <a:lnTo>
                    <a:pt x="3348317" y="22270"/>
                  </a:lnTo>
                  <a:lnTo>
                    <a:pt x="3336083" y="40433"/>
                  </a:lnTo>
                  <a:lnTo>
                    <a:pt x="3317920" y="52667"/>
                  </a:lnTo>
                  <a:lnTo>
                    <a:pt x="3295650" y="57150"/>
                  </a:lnTo>
                  <a:lnTo>
                    <a:pt x="57150" y="57150"/>
                  </a:lnTo>
                  <a:lnTo>
                    <a:pt x="34879" y="61632"/>
                  </a:lnTo>
                  <a:lnTo>
                    <a:pt x="16716" y="73866"/>
                  </a:lnTo>
                  <a:lnTo>
                    <a:pt x="4482" y="92029"/>
                  </a:lnTo>
                  <a:lnTo>
                    <a:pt x="0" y="114300"/>
                  </a:lnTo>
                  <a:lnTo>
                    <a:pt x="0" y="800100"/>
                  </a:lnTo>
                  <a:lnTo>
                    <a:pt x="4482" y="822370"/>
                  </a:lnTo>
                  <a:lnTo>
                    <a:pt x="16716" y="840533"/>
                  </a:lnTo>
                  <a:lnTo>
                    <a:pt x="34879" y="852767"/>
                  </a:lnTo>
                  <a:lnTo>
                    <a:pt x="57150" y="857250"/>
                  </a:lnTo>
                  <a:lnTo>
                    <a:pt x="79420" y="852767"/>
                  </a:lnTo>
                  <a:lnTo>
                    <a:pt x="97583" y="840533"/>
                  </a:lnTo>
                  <a:lnTo>
                    <a:pt x="109817" y="822370"/>
                  </a:lnTo>
                  <a:lnTo>
                    <a:pt x="114300" y="800100"/>
                  </a:lnTo>
                  <a:lnTo>
                    <a:pt x="114300" y="742950"/>
                  </a:lnTo>
                  <a:lnTo>
                    <a:pt x="3295650" y="742950"/>
                  </a:lnTo>
                  <a:lnTo>
                    <a:pt x="3317920" y="738467"/>
                  </a:lnTo>
                  <a:lnTo>
                    <a:pt x="3336083" y="726233"/>
                  </a:lnTo>
                  <a:lnTo>
                    <a:pt x="3348317" y="708070"/>
                  </a:lnTo>
                  <a:lnTo>
                    <a:pt x="3352800" y="685800"/>
                  </a:lnTo>
                  <a:lnTo>
                    <a:pt x="3352800" y="171450"/>
                  </a:lnTo>
                  <a:lnTo>
                    <a:pt x="57150" y="171450"/>
                  </a:lnTo>
                  <a:lnTo>
                    <a:pt x="57150" y="114300"/>
                  </a:lnTo>
                  <a:lnTo>
                    <a:pt x="59400" y="103191"/>
                  </a:lnTo>
                  <a:lnTo>
                    <a:pt x="65531" y="94107"/>
                  </a:lnTo>
                  <a:lnTo>
                    <a:pt x="74616" y="87975"/>
                  </a:lnTo>
                  <a:lnTo>
                    <a:pt x="85725" y="85725"/>
                  </a:lnTo>
                  <a:lnTo>
                    <a:pt x="3352800" y="85725"/>
                  </a:lnTo>
                  <a:lnTo>
                    <a:pt x="3352800" y="0"/>
                  </a:lnTo>
                  <a:close/>
                </a:path>
                <a:path w="3352800" h="857250">
                  <a:moveTo>
                    <a:pt x="3352800" y="85725"/>
                  </a:moveTo>
                  <a:lnTo>
                    <a:pt x="85725" y="85725"/>
                  </a:lnTo>
                  <a:lnTo>
                    <a:pt x="96833" y="87975"/>
                  </a:lnTo>
                  <a:lnTo>
                    <a:pt x="105918" y="94107"/>
                  </a:lnTo>
                  <a:lnTo>
                    <a:pt x="112049" y="103191"/>
                  </a:lnTo>
                  <a:lnTo>
                    <a:pt x="114300" y="114300"/>
                  </a:lnTo>
                  <a:lnTo>
                    <a:pt x="109817" y="136570"/>
                  </a:lnTo>
                  <a:lnTo>
                    <a:pt x="97583" y="154733"/>
                  </a:lnTo>
                  <a:lnTo>
                    <a:pt x="79420" y="166967"/>
                  </a:lnTo>
                  <a:lnTo>
                    <a:pt x="57150" y="171450"/>
                  </a:lnTo>
                  <a:lnTo>
                    <a:pt x="3352800" y="171450"/>
                  </a:lnTo>
                  <a:lnTo>
                    <a:pt x="3352800" y="85725"/>
                  </a:lnTo>
                  <a:close/>
                </a:path>
                <a:path w="3352800" h="857250">
                  <a:moveTo>
                    <a:pt x="3238500" y="0"/>
                  </a:moveTo>
                  <a:lnTo>
                    <a:pt x="3238500" y="57150"/>
                  </a:lnTo>
                  <a:lnTo>
                    <a:pt x="3295650" y="57150"/>
                  </a:lnTo>
                  <a:lnTo>
                    <a:pt x="3295650" y="28575"/>
                  </a:lnTo>
                  <a:lnTo>
                    <a:pt x="3267075" y="28575"/>
                  </a:lnTo>
                  <a:lnTo>
                    <a:pt x="3255966" y="26324"/>
                  </a:lnTo>
                  <a:lnTo>
                    <a:pt x="3246882" y="20192"/>
                  </a:lnTo>
                  <a:lnTo>
                    <a:pt x="3240750" y="11108"/>
                  </a:lnTo>
                  <a:lnTo>
                    <a:pt x="3238500" y="0"/>
                  </a:lnTo>
                  <a:close/>
                </a:path>
                <a:path w="3352800" h="857250">
                  <a:moveTo>
                    <a:pt x="3295650" y="0"/>
                  </a:moveTo>
                  <a:lnTo>
                    <a:pt x="3293399" y="11108"/>
                  </a:lnTo>
                  <a:lnTo>
                    <a:pt x="3287267" y="20192"/>
                  </a:lnTo>
                  <a:lnTo>
                    <a:pt x="3278183" y="26324"/>
                  </a:lnTo>
                  <a:lnTo>
                    <a:pt x="3267075" y="28575"/>
                  </a:lnTo>
                  <a:lnTo>
                    <a:pt x="3295650" y="28575"/>
                  </a:lnTo>
                  <a:lnTo>
                    <a:pt x="32956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05150" y="1371600"/>
              <a:ext cx="3295650" cy="228600"/>
            </a:xfrm>
            <a:custGeom>
              <a:avLst/>
              <a:gdLst/>
              <a:ahLst/>
              <a:cxnLst/>
              <a:rect l="l" t="t" r="r" b="b"/>
              <a:pathLst>
                <a:path w="3295650" h="228600">
                  <a:moveTo>
                    <a:pt x="28575" y="142875"/>
                  </a:moveTo>
                  <a:lnTo>
                    <a:pt x="17466" y="145125"/>
                  </a:lnTo>
                  <a:lnTo>
                    <a:pt x="8381" y="151257"/>
                  </a:lnTo>
                  <a:lnTo>
                    <a:pt x="2250" y="160341"/>
                  </a:lnTo>
                  <a:lnTo>
                    <a:pt x="0" y="171450"/>
                  </a:lnTo>
                  <a:lnTo>
                    <a:pt x="0" y="228600"/>
                  </a:lnTo>
                  <a:lnTo>
                    <a:pt x="22270" y="224117"/>
                  </a:lnTo>
                  <a:lnTo>
                    <a:pt x="40433" y="211883"/>
                  </a:lnTo>
                  <a:lnTo>
                    <a:pt x="52667" y="193720"/>
                  </a:lnTo>
                  <a:lnTo>
                    <a:pt x="57150" y="171450"/>
                  </a:lnTo>
                  <a:lnTo>
                    <a:pt x="54899" y="160341"/>
                  </a:lnTo>
                  <a:lnTo>
                    <a:pt x="48768" y="151257"/>
                  </a:lnTo>
                  <a:lnTo>
                    <a:pt x="39683" y="145125"/>
                  </a:lnTo>
                  <a:lnTo>
                    <a:pt x="28575" y="142875"/>
                  </a:lnTo>
                  <a:close/>
                </a:path>
                <a:path w="3295650" h="228600">
                  <a:moveTo>
                    <a:pt x="3295650" y="57150"/>
                  </a:moveTo>
                  <a:lnTo>
                    <a:pt x="3238500" y="57150"/>
                  </a:lnTo>
                  <a:lnTo>
                    <a:pt x="3238500" y="114300"/>
                  </a:lnTo>
                  <a:lnTo>
                    <a:pt x="3260770" y="109817"/>
                  </a:lnTo>
                  <a:lnTo>
                    <a:pt x="3278933" y="97583"/>
                  </a:lnTo>
                  <a:lnTo>
                    <a:pt x="3291167" y="79420"/>
                  </a:lnTo>
                  <a:lnTo>
                    <a:pt x="3295650" y="57150"/>
                  </a:lnTo>
                  <a:close/>
                </a:path>
                <a:path w="3295650" h="228600">
                  <a:moveTo>
                    <a:pt x="3238500" y="0"/>
                  </a:moveTo>
                  <a:lnTo>
                    <a:pt x="3216229" y="4482"/>
                  </a:lnTo>
                  <a:lnTo>
                    <a:pt x="3198066" y="16716"/>
                  </a:lnTo>
                  <a:lnTo>
                    <a:pt x="3185832" y="34879"/>
                  </a:lnTo>
                  <a:lnTo>
                    <a:pt x="3181350" y="57150"/>
                  </a:lnTo>
                  <a:lnTo>
                    <a:pt x="3183600" y="68258"/>
                  </a:lnTo>
                  <a:lnTo>
                    <a:pt x="3189732" y="77342"/>
                  </a:lnTo>
                  <a:lnTo>
                    <a:pt x="3198816" y="83474"/>
                  </a:lnTo>
                  <a:lnTo>
                    <a:pt x="3209925" y="85725"/>
                  </a:lnTo>
                  <a:lnTo>
                    <a:pt x="3221033" y="83474"/>
                  </a:lnTo>
                  <a:lnTo>
                    <a:pt x="3230117" y="77342"/>
                  </a:lnTo>
                  <a:lnTo>
                    <a:pt x="3236249" y="68258"/>
                  </a:lnTo>
                  <a:lnTo>
                    <a:pt x="3238500" y="57150"/>
                  </a:lnTo>
                  <a:lnTo>
                    <a:pt x="3295650" y="57150"/>
                  </a:lnTo>
                  <a:lnTo>
                    <a:pt x="3291167" y="34879"/>
                  </a:lnTo>
                  <a:lnTo>
                    <a:pt x="3278933" y="16716"/>
                  </a:lnTo>
                  <a:lnTo>
                    <a:pt x="3260770" y="4482"/>
                  </a:lnTo>
                  <a:lnTo>
                    <a:pt x="323850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48000" y="1371600"/>
              <a:ext cx="3352800" cy="914400"/>
            </a:xfrm>
            <a:custGeom>
              <a:avLst/>
              <a:gdLst/>
              <a:ahLst/>
              <a:cxnLst/>
              <a:rect l="l" t="t" r="r" b="b"/>
              <a:pathLst>
                <a:path w="3352800" h="914400">
                  <a:moveTo>
                    <a:pt x="0" y="171450"/>
                  </a:moveTo>
                  <a:lnTo>
                    <a:pt x="4482" y="149179"/>
                  </a:lnTo>
                  <a:lnTo>
                    <a:pt x="16716" y="131016"/>
                  </a:lnTo>
                  <a:lnTo>
                    <a:pt x="34879" y="118782"/>
                  </a:lnTo>
                  <a:lnTo>
                    <a:pt x="57150" y="114300"/>
                  </a:lnTo>
                  <a:lnTo>
                    <a:pt x="3238500" y="114300"/>
                  </a:lnTo>
                  <a:lnTo>
                    <a:pt x="3238500" y="57150"/>
                  </a:lnTo>
                  <a:lnTo>
                    <a:pt x="3242982" y="34879"/>
                  </a:lnTo>
                  <a:lnTo>
                    <a:pt x="3255216" y="16716"/>
                  </a:lnTo>
                  <a:lnTo>
                    <a:pt x="3273379" y="4482"/>
                  </a:lnTo>
                  <a:lnTo>
                    <a:pt x="3295650" y="0"/>
                  </a:lnTo>
                  <a:lnTo>
                    <a:pt x="3317920" y="4482"/>
                  </a:lnTo>
                  <a:lnTo>
                    <a:pt x="3336083" y="16716"/>
                  </a:lnTo>
                  <a:lnTo>
                    <a:pt x="3348317" y="34879"/>
                  </a:lnTo>
                  <a:lnTo>
                    <a:pt x="3352800" y="57150"/>
                  </a:lnTo>
                  <a:lnTo>
                    <a:pt x="3352800" y="742950"/>
                  </a:lnTo>
                  <a:lnTo>
                    <a:pt x="3348317" y="765220"/>
                  </a:lnTo>
                  <a:lnTo>
                    <a:pt x="3336083" y="783383"/>
                  </a:lnTo>
                  <a:lnTo>
                    <a:pt x="3317920" y="795617"/>
                  </a:lnTo>
                  <a:lnTo>
                    <a:pt x="3295650" y="800100"/>
                  </a:lnTo>
                  <a:lnTo>
                    <a:pt x="114300" y="800100"/>
                  </a:lnTo>
                  <a:lnTo>
                    <a:pt x="114300" y="857250"/>
                  </a:lnTo>
                  <a:lnTo>
                    <a:pt x="109817" y="879520"/>
                  </a:lnTo>
                  <a:lnTo>
                    <a:pt x="97583" y="897683"/>
                  </a:lnTo>
                  <a:lnTo>
                    <a:pt x="79420" y="909917"/>
                  </a:lnTo>
                  <a:lnTo>
                    <a:pt x="57150" y="914400"/>
                  </a:lnTo>
                  <a:lnTo>
                    <a:pt x="34879" y="909917"/>
                  </a:lnTo>
                  <a:lnTo>
                    <a:pt x="16716" y="897683"/>
                  </a:lnTo>
                  <a:lnTo>
                    <a:pt x="4482" y="879520"/>
                  </a:lnTo>
                  <a:lnTo>
                    <a:pt x="0" y="857250"/>
                  </a:lnTo>
                  <a:lnTo>
                    <a:pt x="0" y="17145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73799" y="1416050"/>
              <a:ext cx="139700" cy="825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35300" y="1501775"/>
              <a:ext cx="139700" cy="1111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62300" y="1543050"/>
              <a:ext cx="0" cy="628650"/>
            </a:xfrm>
            <a:custGeom>
              <a:avLst/>
              <a:gdLst/>
              <a:ahLst/>
              <a:cxnLst/>
              <a:rect l="l" t="t" r="r" b="b"/>
              <a:pathLst>
                <a:path h="628650">
                  <a:moveTo>
                    <a:pt x="0" y="0"/>
                  </a:moveTo>
                  <a:lnTo>
                    <a:pt x="0" y="62865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262121" y="1645666"/>
            <a:ext cx="29845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Palladio Uralic"/>
                <a:cs typeface="Palladio Uralic"/>
              </a:rPr>
              <a:t>BUSINESS</a:t>
            </a:r>
            <a:r>
              <a:rPr sz="2000" b="1" spc="-80" dirty="0">
                <a:latin typeface="Palladio Uralic"/>
                <a:cs typeface="Palladio Uralic"/>
              </a:rPr>
              <a:t> </a:t>
            </a:r>
            <a:r>
              <a:rPr sz="2000" b="1" dirty="0">
                <a:latin typeface="Palladio Uralic"/>
                <a:cs typeface="Palladio Uralic"/>
              </a:rPr>
              <a:t>OBJECTIVES</a:t>
            </a:r>
            <a:endParaRPr sz="2000">
              <a:latin typeface="Palladio Uralic"/>
              <a:cs typeface="Palladio Uralic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035300" y="5702300"/>
            <a:ext cx="3378200" cy="939800"/>
            <a:chOff x="3035300" y="5702300"/>
            <a:chExt cx="3378200" cy="939800"/>
          </a:xfrm>
        </p:grpSpPr>
        <p:sp>
          <p:nvSpPr>
            <p:cNvPr id="30" name="object 30"/>
            <p:cNvSpPr/>
            <p:nvPr/>
          </p:nvSpPr>
          <p:spPr>
            <a:xfrm>
              <a:off x="3105150" y="5715000"/>
              <a:ext cx="3295650" cy="228600"/>
            </a:xfrm>
            <a:custGeom>
              <a:avLst/>
              <a:gdLst/>
              <a:ahLst/>
              <a:cxnLst/>
              <a:rect l="l" t="t" r="r" b="b"/>
              <a:pathLst>
                <a:path w="3295650" h="228600">
                  <a:moveTo>
                    <a:pt x="28575" y="142875"/>
                  </a:moveTo>
                  <a:lnTo>
                    <a:pt x="17466" y="145119"/>
                  </a:lnTo>
                  <a:lnTo>
                    <a:pt x="8381" y="151242"/>
                  </a:lnTo>
                  <a:lnTo>
                    <a:pt x="2250" y="160325"/>
                  </a:lnTo>
                  <a:lnTo>
                    <a:pt x="0" y="171450"/>
                  </a:lnTo>
                  <a:lnTo>
                    <a:pt x="0" y="228600"/>
                  </a:lnTo>
                  <a:lnTo>
                    <a:pt x="22270" y="224108"/>
                  </a:lnTo>
                  <a:lnTo>
                    <a:pt x="40433" y="211859"/>
                  </a:lnTo>
                  <a:lnTo>
                    <a:pt x="52667" y="193693"/>
                  </a:lnTo>
                  <a:lnTo>
                    <a:pt x="57150" y="171450"/>
                  </a:lnTo>
                  <a:lnTo>
                    <a:pt x="54899" y="160325"/>
                  </a:lnTo>
                  <a:lnTo>
                    <a:pt x="48768" y="151242"/>
                  </a:lnTo>
                  <a:lnTo>
                    <a:pt x="39683" y="145119"/>
                  </a:lnTo>
                  <a:lnTo>
                    <a:pt x="28575" y="142875"/>
                  </a:lnTo>
                  <a:close/>
                </a:path>
                <a:path w="3295650" h="228600">
                  <a:moveTo>
                    <a:pt x="3295650" y="57150"/>
                  </a:moveTo>
                  <a:lnTo>
                    <a:pt x="3238500" y="57150"/>
                  </a:lnTo>
                  <a:lnTo>
                    <a:pt x="3238500" y="114300"/>
                  </a:lnTo>
                  <a:lnTo>
                    <a:pt x="3260770" y="109808"/>
                  </a:lnTo>
                  <a:lnTo>
                    <a:pt x="3278933" y="97559"/>
                  </a:lnTo>
                  <a:lnTo>
                    <a:pt x="3291167" y="79393"/>
                  </a:lnTo>
                  <a:lnTo>
                    <a:pt x="3295650" y="57150"/>
                  </a:lnTo>
                  <a:close/>
                </a:path>
                <a:path w="3295650" h="228600">
                  <a:moveTo>
                    <a:pt x="3238500" y="0"/>
                  </a:moveTo>
                  <a:lnTo>
                    <a:pt x="3216229" y="4491"/>
                  </a:lnTo>
                  <a:lnTo>
                    <a:pt x="3198066" y="16740"/>
                  </a:lnTo>
                  <a:lnTo>
                    <a:pt x="3185832" y="34906"/>
                  </a:lnTo>
                  <a:lnTo>
                    <a:pt x="3181350" y="57150"/>
                  </a:lnTo>
                  <a:lnTo>
                    <a:pt x="3183600" y="68274"/>
                  </a:lnTo>
                  <a:lnTo>
                    <a:pt x="3189732" y="77357"/>
                  </a:lnTo>
                  <a:lnTo>
                    <a:pt x="3198816" y="83480"/>
                  </a:lnTo>
                  <a:lnTo>
                    <a:pt x="3209925" y="85725"/>
                  </a:lnTo>
                  <a:lnTo>
                    <a:pt x="3221033" y="83480"/>
                  </a:lnTo>
                  <a:lnTo>
                    <a:pt x="3230117" y="77357"/>
                  </a:lnTo>
                  <a:lnTo>
                    <a:pt x="3236249" y="68274"/>
                  </a:lnTo>
                  <a:lnTo>
                    <a:pt x="3238500" y="57150"/>
                  </a:lnTo>
                  <a:lnTo>
                    <a:pt x="3295650" y="57150"/>
                  </a:lnTo>
                  <a:lnTo>
                    <a:pt x="3291167" y="34906"/>
                  </a:lnTo>
                  <a:lnTo>
                    <a:pt x="3278933" y="16740"/>
                  </a:lnTo>
                  <a:lnTo>
                    <a:pt x="3260770" y="4491"/>
                  </a:lnTo>
                  <a:lnTo>
                    <a:pt x="323850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48000" y="5715000"/>
              <a:ext cx="3352800" cy="914400"/>
            </a:xfrm>
            <a:custGeom>
              <a:avLst/>
              <a:gdLst/>
              <a:ahLst/>
              <a:cxnLst/>
              <a:rect l="l" t="t" r="r" b="b"/>
              <a:pathLst>
                <a:path w="3352800" h="914400">
                  <a:moveTo>
                    <a:pt x="0" y="171450"/>
                  </a:moveTo>
                  <a:lnTo>
                    <a:pt x="4482" y="149206"/>
                  </a:lnTo>
                  <a:lnTo>
                    <a:pt x="16716" y="131040"/>
                  </a:lnTo>
                  <a:lnTo>
                    <a:pt x="34879" y="118791"/>
                  </a:lnTo>
                  <a:lnTo>
                    <a:pt x="57150" y="114300"/>
                  </a:lnTo>
                  <a:lnTo>
                    <a:pt x="3238500" y="114300"/>
                  </a:lnTo>
                  <a:lnTo>
                    <a:pt x="3238500" y="57150"/>
                  </a:lnTo>
                  <a:lnTo>
                    <a:pt x="3242982" y="34906"/>
                  </a:lnTo>
                  <a:lnTo>
                    <a:pt x="3255216" y="16740"/>
                  </a:lnTo>
                  <a:lnTo>
                    <a:pt x="3273379" y="4491"/>
                  </a:lnTo>
                  <a:lnTo>
                    <a:pt x="3295650" y="0"/>
                  </a:lnTo>
                  <a:lnTo>
                    <a:pt x="3317920" y="4491"/>
                  </a:lnTo>
                  <a:lnTo>
                    <a:pt x="3336083" y="16740"/>
                  </a:lnTo>
                  <a:lnTo>
                    <a:pt x="3348317" y="34906"/>
                  </a:lnTo>
                  <a:lnTo>
                    <a:pt x="3352800" y="57150"/>
                  </a:lnTo>
                  <a:lnTo>
                    <a:pt x="3352800" y="742950"/>
                  </a:lnTo>
                  <a:lnTo>
                    <a:pt x="3348317" y="765193"/>
                  </a:lnTo>
                  <a:lnTo>
                    <a:pt x="3336083" y="783359"/>
                  </a:lnTo>
                  <a:lnTo>
                    <a:pt x="3317920" y="795608"/>
                  </a:lnTo>
                  <a:lnTo>
                    <a:pt x="3295650" y="800100"/>
                  </a:lnTo>
                  <a:lnTo>
                    <a:pt x="114300" y="800100"/>
                  </a:lnTo>
                  <a:lnTo>
                    <a:pt x="114300" y="857250"/>
                  </a:lnTo>
                  <a:lnTo>
                    <a:pt x="109817" y="879493"/>
                  </a:lnTo>
                  <a:lnTo>
                    <a:pt x="97583" y="897659"/>
                  </a:lnTo>
                  <a:lnTo>
                    <a:pt x="79420" y="909908"/>
                  </a:lnTo>
                  <a:lnTo>
                    <a:pt x="57150" y="914400"/>
                  </a:lnTo>
                  <a:lnTo>
                    <a:pt x="34879" y="909908"/>
                  </a:lnTo>
                  <a:lnTo>
                    <a:pt x="16716" y="897659"/>
                  </a:lnTo>
                  <a:lnTo>
                    <a:pt x="4482" y="879493"/>
                  </a:lnTo>
                  <a:lnTo>
                    <a:pt x="0" y="857250"/>
                  </a:lnTo>
                  <a:lnTo>
                    <a:pt x="0" y="17145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273800" y="5759450"/>
              <a:ext cx="139700" cy="8255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35300" y="5845175"/>
              <a:ext cx="139700" cy="11112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62300" y="5886450"/>
              <a:ext cx="0" cy="628650"/>
            </a:xfrm>
            <a:custGeom>
              <a:avLst/>
              <a:gdLst/>
              <a:ahLst/>
              <a:cxnLst/>
              <a:rect l="l" t="t" r="r" b="b"/>
              <a:pathLst>
                <a:path h="628650">
                  <a:moveTo>
                    <a:pt x="0" y="0"/>
                  </a:moveTo>
                  <a:lnTo>
                    <a:pt x="0" y="62865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565397" y="5956503"/>
            <a:ext cx="2377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Palladio Uralic"/>
                <a:cs typeface="Palladio Uralic"/>
              </a:rPr>
              <a:t>RECRUITMENT</a:t>
            </a:r>
            <a:endParaRPr sz="2400">
              <a:latin typeface="Palladio Uralic"/>
              <a:cs typeface="Palladio Uralic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416300" y="2578100"/>
            <a:ext cx="2692400" cy="787400"/>
            <a:chOff x="3416300" y="2578100"/>
            <a:chExt cx="2692400" cy="787400"/>
          </a:xfrm>
        </p:grpSpPr>
        <p:sp>
          <p:nvSpPr>
            <p:cNvPr id="37" name="object 37"/>
            <p:cNvSpPr/>
            <p:nvPr/>
          </p:nvSpPr>
          <p:spPr>
            <a:xfrm>
              <a:off x="3429000" y="2590800"/>
              <a:ext cx="2667000" cy="762000"/>
            </a:xfrm>
            <a:custGeom>
              <a:avLst/>
              <a:gdLst/>
              <a:ahLst/>
              <a:cxnLst/>
              <a:rect l="l" t="t" r="r" b="b"/>
              <a:pathLst>
                <a:path w="2667000" h="762000">
                  <a:moveTo>
                    <a:pt x="2540000" y="0"/>
                  </a:moveTo>
                  <a:lnTo>
                    <a:pt x="127000" y="0"/>
                  </a:lnTo>
                  <a:lnTo>
                    <a:pt x="0" y="127000"/>
                  </a:lnTo>
                  <a:lnTo>
                    <a:pt x="0" y="762000"/>
                  </a:lnTo>
                  <a:lnTo>
                    <a:pt x="2667000" y="762000"/>
                  </a:lnTo>
                  <a:lnTo>
                    <a:pt x="2667000" y="127000"/>
                  </a:lnTo>
                  <a:lnTo>
                    <a:pt x="2540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29000" y="2590800"/>
              <a:ext cx="2667000" cy="762000"/>
            </a:xfrm>
            <a:custGeom>
              <a:avLst/>
              <a:gdLst/>
              <a:ahLst/>
              <a:cxnLst/>
              <a:rect l="l" t="t" r="r" b="b"/>
              <a:pathLst>
                <a:path w="2667000" h="762000">
                  <a:moveTo>
                    <a:pt x="127000" y="0"/>
                  </a:moveTo>
                  <a:lnTo>
                    <a:pt x="2540000" y="0"/>
                  </a:lnTo>
                  <a:lnTo>
                    <a:pt x="2667000" y="127000"/>
                  </a:lnTo>
                  <a:lnTo>
                    <a:pt x="2667000" y="762000"/>
                  </a:lnTo>
                  <a:lnTo>
                    <a:pt x="0" y="762000"/>
                  </a:lnTo>
                  <a:lnTo>
                    <a:pt x="0" y="127000"/>
                  </a:lnTo>
                  <a:lnTo>
                    <a:pt x="12700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889375" y="2838958"/>
            <a:ext cx="1746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Palladio Uralic"/>
                <a:cs typeface="Palladio Uralic"/>
              </a:rPr>
              <a:t>HR</a:t>
            </a:r>
            <a:r>
              <a:rPr sz="1800" b="1" spc="-95" dirty="0">
                <a:latin typeface="Palladio Uralic"/>
                <a:cs typeface="Palladio Uralic"/>
              </a:rPr>
              <a:t> </a:t>
            </a:r>
            <a:r>
              <a:rPr sz="1800" b="1" dirty="0">
                <a:latin typeface="Palladio Uralic"/>
                <a:cs typeface="Palladio Uralic"/>
              </a:rPr>
              <a:t>PLANNING</a:t>
            </a:r>
            <a:endParaRPr sz="1800">
              <a:latin typeface="Palladio Uralic"/>
              <a:cs typeface="Palladio Uralic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20700" y="4864100"/>
            <a:ext cx="2387600" cy="635000"/>
            <a:chOff x="520700" y="4864100"/>
            <a:chExt cx="2387600" cy="635000"/>
          </a:xfrm>
        </p:grpSpPr>
        <p:sp>
          <p:nvSpPr>
            <p:cNvPr id="41" name="object 41"/>
            <p:cNvSpPr/>
            <p:nvPr/>
          </p:nvSpPr>
          <p:spPr>
            <a:xfrm>
              <a:off x="533400" y="4876800"/>
              <a:ext cx="2362200" cy="609600"/>
            </a:xfrm>
            <a:custGeom>
              <a:avLst/>
              <a:gdLst/>
              <a:ahLst/>
              <a:cxnLst/>
              <a:rect l="l" t="t" r="r" b="b"/>
              <a:pathLst>
                <a:path w="2362200" h="609600">
                  <a:moveTo>
                    <a:pt x="2260600" y="0"/>
                  </a:moveTo>
                  <a:lnTo>
                    <a:pt x="0" y="0"/>
                  </a:lnTo>
                  <a:lnTo>
                    <a:pt x="0" y="508000"/>
                  </a:lnTo>
                  <a:lnTo>
                    <a:pt x="101600" y="609600"/>
                  </a:lnTo>
                  <a:lnTo>
                    <a:pt x="2362200" y="609600"/>
                  </a:lnTo>
                  <a:lnTo>
                    <a:pt x="2362200" y="101600"/>
                  </a:lnTo>
                  <a:lnTo>
                    <a:pt x="2260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3400" y="4876800"/>
              <a:ext cx="2362200" cy="609600"/>
            </a:xfrm>
            <a:custGeom>
              <a:avLst/>
              <a:gdLst/>
              <a:ahLst/>
              <a:cxnLst/>
              <a:rect l="l" t="t" r="r" b="b"/>
              <a:pathLst>
                <a:path w="2362200" h="609600">
                  <a:moveTo>
                    <a:pt x="0" y="0"/>
                  </a:moveTo>
                  <a:lnTo>
                    <a:pt x="2260600" y="0"/>
                  </a:lnTo>
                  <a:lnTo>
                    <a:pt x="2362200" y="101600"/>
                  </a:lnTo>
                  <a:lnTo>
                    <a:pt x="2362200" y="609600"/>
                  </a:lnTo>
                  <a:lnTo>
                    <a:pt x="101600" y="609600"/>
                  </a:lnTo>
                  <a:lnTo>
                    <a:pt x="0" y="508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53567" y="5034152"/>
            <a:ext cx="19221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Palladio Uralic"/>
                <a:cs typeface="Palladio Uralic"/>
              </a:rPr>
              <a:t>JOB</a:t>
            </a:r>
            <a:r>
              <a:rPr sz="1600" b="1" spc="-70" dirty="0">
                <a:latin typeface="Palladio Uralic"/>
                <a:cs typeface="Palladio Uralic"/>
              </a:rPr>
              <a:t> </a:t>
            </a:r>
            <a:r>
              <a:rPr sz="1600" b="1" spc="-5" dirty="0">
                <a:latin typeface="Palladio Uralic"/>
                <a:cs typeface="Palladio Uralic"/>
              </a:rPr>
              <a:t>DESCRIPTION</a:t>
            </a:r>
            <a:endParaRPr sz="1600">
              <a:latin typeface="Palladio Uralic"/>
              <a:cs typeface="Palladio Uralic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464300" y="4864100"/>
            <a:ext cx="2463800" cy="635000"/>
            <a:chOff x="6464300" y="4864100"/>
            <a:chExt cx="2463800" cy="635000"/>
          </a:xfrm>
        </p:grpSpPr>
        <p:sp>
          <p:nvSpPr>
            <p:cNvPr id="45" name="object 45"/>
            <p:cNvSpPr/>
            <p:nvPr/>
          </p:nvSpPr>
          <p:spPr>
            <a:xfrm>
              <a:off x="6477000" y="4876800"/>
              <a:ext cx="2438400" cy="609600"/>
            </a:xfrm>
            <a:custGeom>
              <a:avLst/>
              <a:gdLst/>
              <a:ahLst/>
              <a:cxnLst/>
              <a:rect l="l" t="t" r="r" b="b"/>
              <a:pathLst>
                <a:path w="2438400" h="609600">
                  <a:moveTo>
                    <a:pt x="2336800" y="0"/>
                  </a:moveTo>
                  <a:lnTo>
                    <a:pt x="0" y="0"/>
                  </a:lnTo>
                  <a:lnTo>
                    <a:pt x="0" y="508000"/>
                  </a:lnTo>
                  <a:lnTo>
                    <a:pt x="101600" y="609600"/>
                  </a:lnTo>
                  <a:lnTo>
                    <a:pt x="2438400" y="609600"/>
                  </a:lnTo>
                  <a:lnTo>
                    <a:pt x="2438400" y="101600"/>
                  </a:lnTo>
                  <a:lnTo>
                    <a:pt x="233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477000" y="4876800"/>
              <a:ext cx="2438400" cy="609600"/>
            </a:xfrm>
            <a:custGeom>
              <a:avLst/>
              <a:gdLst/>
              <a:ahLst/>
              <a:cxnLst/>
              <a:rect l="l" t="t" r="r" b="b"/>
              <a:pathLst>
                <a:path w="2438400" h="609600">
                  <a:moveTo>
                    <a:pt x="0" y="0"/>
                  </a:moveTo>
                  <a:lnTo>
                    <a:pt x="2336800" y="0"/>
                  </a:lnTo>
                  <a:lnTo>
                    <a:pt x="2438400" y="101600"/>
                  </a:lnTo>
                  <a:lnTo>
                    <a:pt x="2438400" y="609600"/>
                  </a:lnTo>
                  <a:lnTo>
                    <a:pt x="101600" y="609600"/>
                  </a:lnTo>
                  <a:lnTo>
                    <a:pt x="0" y="508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646291" y="5034152"/>
            <a:ext cx="21024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Palladio Uralic"/>
                <a:cs typeface="Palladio Uralic"/>
              </a:rPr>
              <a:t>JOB</a:t>
            </a:r>
            <a:r>
              <a:rPr sz="1600" b="1" spc="-70" dirty="0">
                <a:latin typeface="Palladio Uralic"/>
                <a:cs typeface="Palladio Uralic"/>
              </a:rPr>
              <a:t> </a:t>
            </a:r>
            <a:r>
              <a:rPr sz="1600" b="1" spc="-5" dirty="0">
                <a:latin typeface="Palladio Uralic"/>
                <a:cs typeface="Palladio Uralic"/>
              </a:rPr>
              <a:t>SPECIFICATION</a:t>
            </a:r>
            <a:endParaRPr sz="1600">
              <a:latin typeface="Palladio Uralic"/>
              <a:cs typeface="Palladio Uralic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492500" y="3644900"/>
            <a:ext cx="2463800" cy="787400"/>
            <a:chOff x="3492500" y="3644900"/>
            <a:chExt cx="2463800" cy="787400"/>
          </a:xfrm>
        </p:grpSpPr>
        <p:sp>
          <p:nvSpPr>
            <p:cNvPr id="49" name="object 49"/>
            <p:cNvSpPr/>
            <p:nvPr/>
          </p:nvSpPr>
          <p:spPr>
            <a:xfrm>
              <a:off x="3505200" y="3657600"/>
              <a:ext cx="2438400" cy="762000"/>
            </a:xfrm>
            <a:custGeom>
              <a:avLst/>
              <a:gdLst/>
              <a:ahLst/>
              <a:cxnLst/>
              <a:rect l="l" t="t" r="r" b="b"/>
              <a:pathLst>
                <a:path w="2438400" h="762000">
                  <a:moveTo>
                    <a:pt x="1219200" y="0"/>
                  </a:moveTo>
                  <a:lnTo>
                    <a:pt x="1150014" y="603"/>
                  </a:lnTo>
                  <a:lnTo>
                    <a:pt x="1081841" y="2390"/>
                  </a:lnTo>
                  <a:lnTo>
                    <a:pt x="1014784" y="5331"/>
                  </a:lnTo>
                  <a:lnTo>
                    <a:pt x="948946" y="9391"/>
                  </a:lnTo>
                  <a:lnTo>
                    <a:pt x="884428" y="14540"/>
                  </a:lnTo>
                  <a:lnTo>
                    <a:pt x="821335" y="20745"/>
                  </a:lnTo>
                  <a:lnTo>
                    <a:pt x="759769" y="27974"/>
                  </a:lnTo>
                  <a:lnTo>
                    <a:pt x="699833" y="36195"/>
                  </a:lnTo>
                  <a:lnTo>
                    <a:pt x="641630" y="45376"/>
                  </a:lnTo>
                  <a:lnTo>
                    <a:pt x="585264" y="55483"/>
                  </a:lnTo>
                  <a:lnTo>
                    <a:pt x="530836" y="66487"/>
                  </a:lnTo>
                  <a:lnTo>
                    <a:pt x="478449" y="78353"/>
                  </a:lnTo>
                  <a:lnTo>
                    <a:pt x="428208" y="91051"/>
                  </a:lnTo>
                  <a:lnTo>
                    <a:pt x="380214" y="104547"/>
                  </a:lnTo>
                  <a:lnTo>
                    <a:pt x="334570" y="118810"/>
                  </a:lnTo>
                  <a:lnTo>
                    <a:pt x="291380" y="133808"/>
                  </a:lnTo>
                  <a:lnTo>
                    <a:pt x="250747" y="149508"/>
                  </a:lnTo>
                  <a:lnTo>
                    <a:pt x="212772" y="165879"/>
                  </a:lnTo>
                  <a:lnTo>
                    <a:pt x="177560" y="182887"/>
                  </a:lnTo>
                  <a:lnTo>
                    <a:pt x="115834" y="218691"/>
                  </a:lnTo>
                  <a:lnTo>
                    <a:pt x="66391" y="256661"/>
                  </a:lnTo>
                  <a:lnTo>
                    <a:pt x="30056" y="296540"/>
                  </a:lnTo>
                  <a:lnTo>
                    <a:pt x="7651" y="338072"/>
                  </a:lnTo>
                  <a:lnTo>
                    <a:pt x="0" y="381000"/>
                  </a:lnTo>
                  <a:lnTo>
                    <a:pt x="1929" y="402621"/>
                  </a:lnTo>
                  <a:lnTo>
                    <a:pt x="17061" y="444883"/>
                  </a:lnTo>
                  <a:lnTo>
                    <a:pt x="46534" y="485621"/>
                  </a:lnTo>
                  <a:lnTo>
                    <a:pt x="89526" y="524578"/>
                  </a:lnTo>
                  <a:lnTo>
                    <a:pt x="145213" y="561497"/>
                  </a:lnTo>
                  <a:lnTo>
                    <a:pt x="212772" y="596120"/>
                  </a:lnTo>
                  <a:lnTo>
                    <a:pt x="250747" y="612491"/>
                  </a:lnTo>
                  <a:lnTo>
                    <a:pt x="291380" y="628191"/>
                  </a:lnTo>
                  <a:lnTo>
                    <a:pt x="334570" y="643189"/>
                  </a:lnTo>
                  <a:lnTo>
                    <a:pt x="380214" y="657452"/>
                  </a:lnTo>
                  <a:lnTo>
                    <a:pt x="428208" y="670948"/>
                  </a:lnTo>
                  <a:lnTo>
                    <a:pt x="478449" y="683646"/>
                  </a:lnTo>
                  <a:lnTo>
                    <a:pt x="530836" y="695512"/>
                  </a:lnTo>
                  <a:lnTo>
                    <a:pt x="585264" y="706516"/>
                  </a:lnTo>
                  <a:lnTo>
                    <a:pt x="641630" y="716623"/>
                  </a:lnTo>
                  <a:lnTo>
                    <a:pt x="699833" y="725804"/>
                  </a:lnTo>
                  <a:lnTo>
                    <a:pt x="759769" y="734025"/>
                  </a:lnTo>
                  <a:lnTo>
                    <a:pt x="821335" y="741254"/>
                  </a:lnTo>
                  <a:lnTo>
                    <a:pt x="884428" y="747459"/>
                  </a:lnTo>
                  <a:lnTo>
                    <a:pt x="948946" y="752608"/>
                  </a:lnTo>
                  <a:lnTo>
                    <a:pt x="1014784" y="756668"/>
                  </a:lnTo>
                  <a:lnTo>
                    <a:pt x="1081841" y="759609"/>
                  </a:lnTo>
                  <a:lnTo>
                    <a:pt x="1150014" y="761396"/>
                  </a:lnTo>
                  <a:lnTo>
                    <a:pt x="1219200" y="762000"/>
                  </a:lnTo>
                  <a:lnTo>
                    <a:pt x="1288385" y="761396"/>
                  </a:lnTo>
                  <a:lnTo>
                    <a:pt x="1356558" y="759609"/>
                  </a:lnTo>
                  <a:lnTo>
                    <a:pt x="1423615" y="756668"/>
                  </a:lnTo>
                  <a:lnTo>
                    <a:pt x="1489453" y="752608"/>
                  </a:lnTo>
                  <a:lnTo>
                    <a:pt x="1553971" y="747459"/>
                  </a:lnTo>
                  <a:lnTo>
                    <a:pt x="1617064" y="741254"/>
                  </a:lnTo>
                  <a:lnTo>
                    <a:pt x="1678630" y="734025"/>
                  </a:lnTo>
                  <a:lnTo>
                    <a:pt x="1738566" y="725804"/>
                  </a:lnTo>
                  <a:lnTo>
                    <a:pt x="1796769" y="716623"/>
                  </a:lnTo>
                  <a:lnTo>
                    <a:pt x="1853135" y="706516"/>
                  </a:lnTo>
                  <a:lnTo>
                    <a:pt x="1907563" y="695512"/>
                  </a:lnTo>
                  <a:lnTo>
                    <a:pt x="1959950" y="683646"/>
                  </a:lnTo>
                  <a:lnTo>
                    <a:pt x="2010191" y="670948"/>
                  </a:lnTo>
                  <a:lnTo>
                    <a:pt x="2058185" y="657452"/>
                  </a:lnTo>
                  <a:lnTo>
                    <a:pt x="2103829" y="643189"/>
                  </a:lnTo>
                  <a:lnTo>
                    <a:pt x="2147019" y="628191"/>
                  </a:lnTo>
                  <a:lnTo>
                    <a:pt x="2187652" y="612491"/>
                  </a:lnTo>
                  <a:lnTo>
                    <a:pt x="2225627" y="596120"/>
                  </a:lnTo>
                  <a:lnTo>
                    <a:pt x="2260839" y="579112"/>
                  </a:lnTo>
                  <a:lnTo>
                    <a:pt x="2322565" y="543308"/>
                  </a:lnTo>
                  <a:lnTo>
                    <a:pt x="2372008" y="505338"/>
                  </a:lnTo>
                  <a:lnTo>
                    <a:pt x="2408343" y="465459"/>
                  </a:lnTo>
                  <a:lnTo>
                    <a:pt x="2430748" y="423927"/>
                  </a:lnTo>
                  <a:lnTo>
                    <a:pt x="2438400" y="381000"/>
                  </a:lnTo>
                  <a:lnTo>
                    <a:pt x="2436470" y="359378"/>
                  </a:lnTo>
                  <a:lnTo>
                    <a:pt x="2421338" y="317116"/>
                  </a:lnTo>
                  <a:lnTo>
                    <a:pt x="2391865" y="276378"/>
                  </a:lnTo>
                  <a:lnTo>
                    <a:pt x="2348873" y="237421"/>
                  </a:lnTo>
                  <a:lnTo>
                    <a:pt x="2293186" y="200502"/>
                  </a:lnTo>
                  <a:lnTo>
                    <a:pt x="2225627" y="165879"/>
                  </a:lnTo>
                  <a:lnTo>
                    <a:pt x="2187652" y="149508"/>
                  </a:lnTo>
                  <a:lnTo>
                    <a:pt x="2147019" y="133808"/>
                  </a:lnTo>
                  <a:lnTo>
                    <a:pt x="2103829" y="118810"/>
                  </a:lnTo>
                  <a:lnTo>
                    <a:pt x="2058185" y="104547"/>
                  </a:lnTo>
                  <a:lnTo>
                    <a:pt x="2010191" y="91051"/>
                  </a:lnTo>
                  <a:lnTo>
                    <a:pt x="1959950" y="78353"/>
                  </a:lnTo>
                  <a:lnTo>
                    <a:pt x="1907563" y="66487"/>
                  </a:lnTo>
                  <a:lnTo>
                    <a:pt x="1853135" y="55483"/>
                  </a:lnTo>
                  <a:lnTo>
                    <a:pt x="1796769" y="45376"/>
                  </a:lnTo>
                  <a:lnTo>
                    <a:pt x="1738566" y="36195"/>
                  </a:lnTo>
                  <a:lnTo>
                    <a:pt x="1678630" y="27974"/>
                  </a:lnTo>
                  <a:lnTo>
                    <a:pt x="1617064" y="20745"/>
                  </a:lnTo>
                  <a:lnTo>
                    <a:pt x="1553971" y="14540"/>
                  </a:lnTo>
                  <a:lnTo>
                    <a:pt x="1489453" y="9391"/>
                  </a:lnTo>
                  <a:lnTo>
                    <a:pt x="1423615" y="5331"/>
                  </a:lnTo>
                  <a:lnTo>
                    <a:pt x="1356558" y="2390"/>
                  </a:lnTo>
                  <a:lnTo>
                    <a:pt x="1288385" y="603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05200" y="3657600"/>
              <a:ext cx="2438400" cy="762000"/>
            </a:xfrm>
            <a:custGeom>
              <a:avLst/>
              <a:gdLst/>
              <a:ahLst/>
              <a:cxnLst/>
              <a:rect l="l" t="t" r="r" b="b"/>
              <a:pathLst>
                <a:path w="2438400" h="762000">
                  <a:moveTo>
                    <a:pt x="0" y="381000"/>
                  </a:moveTo>
                  <a:lnTo>
                    <a:pt x="7651" y="338072"/>
                  </a:lnTo>
                  <a:lnTo>
                    <a:pt x="30056" y="296540"/>
                  </a:lnTo>
                  <a:lnTo>
                    <a:pt x="66391" y="256661"/>
                  </a:lnTo>
                  <a:lnTo>
                    <a:pt x="115834" y="218691"/>
                  </a:lnTo>
                  <a:lnTo>
                    <a:pt x="177560" y="182887"/>
                  </a:lnTo>
                  <a:lnTo>
                    <a:pt x="212772" y="165879"/>
                  </a:lnTo>
                  <a:lnTo>
                    <a:pt x="250747" y="149508"/>
                  </a:lnTo>
                  <a:lnTo>
                    <a:pt x="291380" y="133808"/>
                  </a:lnTo>
                  <a:lnTo>
                    <a:pt x="334570" y="118810"/>
                  </a:lnTo>
                  <a:lnTo>
                    <a:pt x="380214" y="104547"/>
                  </a:lnTo>
                  <a:lnTo>
                    <a:pt x="428208" y="91051"/>
                  </a:lnTo>
                  <a:lnTo>
                    <a:pt x="478449" y="78353"/>
                  </a:lnTo>
                  <a:lnTo>
                    <a:pt x="530836" y="66487"/>
                  </a:lnTo>
                  <a:lnTo>
                    <a:pt x="585264" y="55483"/>
                  </a:lnTo>
                  <a:lnTo>
                    <a:pt x="641630" y="45376"/>
                  </a:lnTo>
                  <a:lnTo>
                    <a:pt x="699833" y="36195"/>
                  </a:lnTo>
                  <a:lnTo>
                    <a:pt x="759769" y="27974"/>
                  </a:lnTo>
                  <a:lnTo>
                    <a:pt x="821335" y="20745"/>
                  </a:lnTo>
                  <a:lnTo>
                    <a:pt x="884428" y="14540"/>
                  </a:lnTo>
                  <a:lnTo>
                    <a:pt x="948946" y="9391"/>
                  </a:lnTo>
                  <a:lnTo>
                    <a:pt x="1014784" y="5331"/>
                  </a:lnTo>
                  <a:lnTo>
                    <a:pt x="1081841" y="2390"/>
                  </a:lnTo>
                  <a:lnTo>
                    <a:pt x="1150014" y="603"/>
                  </a:lnTo>
                  <a:lnTo>
                    <a:pt x="1219200" y="0"/>
                  </a:lnTo>
                  <a:lnTo>
                    <a:pt x="1288385" y="603"/>
                  </a:lnTo>
                  <a:lnTo>
                    <a:pt x="1356558" y="2390"/>
                  </a:lnTo>
                  <a:lnTo>
                    <a:pt x="1423615" y="5331"/>
                  </a:lnTo>
                  <a:lnTo>
                    <a:pt x="1489453" y="9391"/>
                  </a:lnTo>
                  <a:lnTo>
                    <a:pt x="1553971" y="14540"/>
                  </a:lnTo>
                  <a:lnTo>
                    <a:pt x="1617064" y="20745"/>
                  </a:lnTo>
                  <a:lnTo>
                    <a:pt x="1678630" y="27974"/>
                  </a:lnTo>
                  <a:lnTo>
                    <a:pt x="1738566" y="36195"/>
                  </a:lnTo>
                  <a:lnTo>
                    <a:pt x="1796769" y="45376"/>
                  </a:lnTo>
                  <a:lnTo>
                    <a:pt x="1853135" y="55483"/>
                  </a:lnTo>
                  <a:lnTo>
                    <a:pt x="1907563" y="66487"/>
                  </a:lnTo>
                  <a:lnTo>
                    <a:pt x="1959950" y="78353"/>
                  </a:lnTo>
                  <a:lnTo>
                    <a:pt x="2010191" y="91051"/>
                  </a:lnTo>
                  <a:lnTo>
                    <a:pt x="2058185" y="104547"/>
                  </a:lnTo>
                  <a:lnTo>
                    <a:pt x="2103829" y="118810"/>
                  </a:lnTo>
                  <a:lnTo>
                    <a:pt x="2147019" y="133808"/>
                  </a:lnTo>
                  <a:lnTo>
                    <a:pt x="2187652" y="149508"/>
                  </a:lnTo>
                  <a:lnTo>
                    <a:pt x="2225627" y="165879"/>
                  </a:lnTo>
                  <a:lnTo>
                    <a:pt x="2260839" y="182887"/>
                  </a:lnTo>
                  <a:lnTo>
                    <a:pt x="2322565" y="218691"/>
                  </a:lnTo>
                  <a:lnTo>
                    <a:pt x="2372008" y="256661"/>
                  </a:lnTo>
                  <a:lnTo>
                    <a:pt x="2408343" y="296540"/>
                  </a:lnTo>
                  <a:lnTo>
                    <a:pt x="2430748" y="338072"/>
                  </a:lnTo>
                  <a:lnTo>
                    <a:pt x="2438400" y="381000"/>
                  </a:lnTo>
                  <a:lnTo>
                    <a:pt x="2436470" y="402621"/>
                  </a:lnTo>
                  <a:lnTo>
                    <a:pt x="2430748" y="423927"/>
                  </a:lnTo>
                  <a:lnTo>
                    <a:pt x="2408343" y="465459"/>
                  </a:lnTo>
                  <a:lnTo>
                    <a:pt x="2372008" y="505338"/>
                  </a:lnTo>
                  <a:lnTo>
                    <a:pt x="2322565" y="543308"/>
                  </a:lnTo>
                  <a:lnTo>
                    <a:pt x="2260839" y="579112"/>
                  </a:lnTo>
                  <a:lnTo>
                    <a:pt x="2225627" y="596120"/>
                  </a:lnTo>
                  <a:lnTo>
                    <a:pt x="2187652" y="612491"/>
                  </a:lnTo>
                  <a:lnTo>
                    <a:pt x="2147019" y="628191"/>
                  </a:lnTo>
                  <a:lnTo>
                    <a:pt x="2103829" y="643189"/>
                  </a:lnTo>
                  <a:lnTo>
                    <a:pt x="2058185" y="657452"/>
                  </a:lnTo>
                  <a:lnTo>
                    <a:pt x="2010191" y="670948"/>
                  </a:lnTo>
                  <a:lnTo>
                    <a:pt x="1959950" y="683646"/>
                  </a:lnTo>
                  <a:lnTo>
                    <a:pt x="1907563" y="695512"/>
                  </a:lnTo>
                  <a:lnTo>
                    <a:pt x="1853135" y="706516"/>
                  </a:lnTo>
                  <a:lnTo>
                    <a:pt x="1796769" y="716623"/>
                  </a:lnTo>
                  <a:lnTo>
                    <a:pt x="1738566" y="725804"/>
                  </a:lnTo>
                  <a:lnTo>
                    <a:pt x="1678630" y="734025"/>
                  </a:lnTo>
                  <a:lnTo>
                    <a:pt x="1617064" y="741254"/>
                  </a:lnTo>
                  <a:lnTo>
                    <a:pt x="1553971" y="747459"/>
                  </a:lnTo>
                  <a:lnTo>
                    <a:pt x="1489453" y="752608"/>
                  </a:lnTo>
                  <a:lnTo>
                    <a:pt x="1423615" y="756668"/>
                  </a:lnTo>
                  <a:lnTo>
                    <a:pt x="1356558" y="759609"/>
                  </a:lnTo>
                  <a:lnTo>
                    <a:pt x="1288385" y="761396"/>
                  </a:lnTo>
                  <a:lnTo>
                    <a:pt x="1219200" y="762000"/>
                  </a:lnTo>
                  <a:lnTo>
                    <a:pt x="1150014" y="761396"/>
                  </a:lnTo>
                  <a:lnTo>
                    <a:pt x="1081841" y="759609"/>
                  </a:lnTo>
                  <a:lnTo>
                    <a:pt x="1014784" y="756668"/>
                  </a:lnTo>
                  <a:lnTo>
                    <a:pt x="948946" y="752608"/>
                  </a:lnTo>
                  <a:lnTo>
                    <a:pt x="884428" y="747459"/>
                  </a:lnTo>
                  <a:lnTo>
                    <a:pt x="821335" y="741254"/>
                  </a:lnTo>
                  <a:lnTo>
                    <a:pt x="759769" y="734025"/>
                  </a:lnTo>
                  <a:lnTo>
                    <a:pt x="699833" y="725804"/>
                  </a:lnTo>
                  <a:lnTo>
                    <a:pt x="641630" y="716623"/>
                  </a:lnTo>
                  <a:lnTo>
                    <a:pt x="585264" y="706516"/>
                  </a:lnTo>
                  <a:lnTo>
                    <a:pt x="530836" y="695512"/>
                  </a:lnTo>
                  <a:lnTo>
                    <a:pt x="478449" y="683646"/>
                  </a:lnTo>
                  <a:lnTo>
                    <a:pt x="428208" y="670948"/>
                  </a:lnTo>
                  <a:lnTo>
                    <a:pt x="380214" y="657452"/>
                  </a:lnTo>
                  <a:lnTo>
                    <a:pt x="334570" y="643189"/>
                  </a:lnTo>
                  <a:lnTo>
                    <a:pt x="291380" y="628191"/>
                  </a:lnTo>
                  <a:lnTo>
                    <a:pt x="250747" y="612491"/>
                  </a:lnTo>
                  <a:lnTo>
                    <a:pt x="212772" y="596120"/>
                  </a:lnTo>
                  <a:lnTo>
                    <a:pt x="177560" y="579112"/>
                  </a:lnTo>
                  <a:lnTo>
                    <a:pt x="115834" y="543308"/>
                  </a:lnTo>
                  <a:lnTo>
                    <a:pt x="66391" y="505338"/>
                  </a:lnTo>
                  <a:lnTo>
                    <a:pt x="30056" y="465459"/>
                  </a:lnTo>
                  <a:lnTo>
                    <a:pt x="7651" y="423927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960621" y="3891153"/>
            <a:ext cx="1526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Palladio Uralic"/>
                <a:cs typeface="Palladio Uralic"/>
              </a:rPr>
              <a:t>JOB</a:t>
            </a:r>
            <a:r>
              <a:rPr sz="1600" b="1" spc="-65" dirty="0">
                <a:latin typeface="Palladio Uralic"/>
                <a:cs typeface="Palladio Uralic"/>
              </a:rPr>
              <a:t> </a:t>
            </a:r>
            <a:r>
              <a:rPr sz="1600" b="1" spc="-10" dirty="0">
                <a:latin typeface="Palladio Uralic"/>
                <a:cs typeface="Palladio Uralic"/>
              </a:rPr>
              <a:t>ANALYSIS</a:t>
            </a:r>
            <a:endParaRPr sz="1600">
              <a:latin typeface="Palladio Uralic"/>
              <a:cs typeface="Palladio Uralic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615439" y="5466588"/>
            <a:ext cx="6200140" cy="1019810"/>
            <a:chOff x="1615439" y="5466588"/>
            <a:chExt cx="6200140" cy="1019810"/>
          </a:xfrm>
        </p:grpSpPr>
        <p:sp>
          <p:nvSpPr>
            <p:cNvPr id="53" name="object 53"/>
            <p:cNvSpPr/>
            <p:nvPr/>
          </p:nvSpPr>
          <p:spPr>
            <a:xfrm>
              <a:off x="1633727" y="6060948"/>
              <a:ext cx="1626107" cy="42519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676399" y="6164237"/>
              <a:ext cx="1372235" cy="171450"/>
            </a:xfrm>
            <a:custGeom>
              <a:avLst/>
              <a:gdLst/>
              <a:ahLst/>
              <a:cxnLst/>
              <a:rect l="l" t="t" r="r" b="b"/>
              <a:pathLst>
                <a:path w="1372235" h="171450">
                  <a:moveTo>
                    <a:pt x="1263427" y="104668"/>
                  </a:moveTo>
                  <a:lnTo>
                    <a:pt x="1209929" y="135775"/>
                  </a:lnTo>
                  <a:lnTo>
                    <a:pt x="1204249" y="140800"/>
                  </a:lnTo>
                  <a:lnTo>
                    <a:pt x="1201070" y="147375"/>
                  </a:lnTo>
                  <a:lnTo>
                    <a:pt x="1200606" y="154661"/>
                  </a:lnTo>
                  <a:lnTo>
                    <a:pt x="1203070" y="161823"/>
                  </a:lnTo>
                  <a:lnTo>
                    <a:pt x="1208049" y="167479"/>
                  </a:lnTo>
                  <a:lnTo>
                    <a:pt x="1214612" y="170660"/>
                  </a:lnTo>
                  <a:lnTo>
                    <a:pt x="1221912" y="171143"/>
                  </a:lnTo>
                  <a:lnTo>
                    <a:pt x="1229106" y="168706"/>
                  </a:lnTo>
                  <a:lnTo>
                    <a:pt x="1339063" y="104749"/>
                  </a:lnTo>
                  <a:lnTo>
                    <a:pt x="1263427" y="104668"/>
                  </a:lnTo>
                  <a:close/>
                </a:path>
                <a:path w="1372235" h="171450">
                  <a:moveTo>
                    <a:pt x="1296084" y="85678"/>
                  </a:moveTo>
                  <a:lnTo>
                    <a:pt x="1263427" y="104668"/>
                  </a:lnTo>
                  <a:lnTo>
                    <a:pt x="1333881" y="104749"/>
                  </a:lnTo>
                  <a:lnTo>
                    <a:pt x="1333881" y="102145"/>
                  </a:lnTo>
                  <a:lnTo>
                    <a:pt x="1324229" y="102145"/>
                  </a:lnTo>
                  <a:lnTo>
                    <a:pt x="1296084" y="85678"/>
                  </a:lnTo>
                  <a:close/>
                </a:path>
                <a:path w="1372235" h="171450">
                  <a:moveTo>
                    <a:pt x="1222111" y="0"/>
                  </a:moveTo>
                  <a:lnTo>
                    <a:pt x="1214834" y="466"/>
                  </a:lnTo>
                  <a:lnTo>
                    <a:pt x="1208248" y="3632"/>
                  </a:lnTo>
                  <a:lnTo>
                    <a:pt x="1203198" y="9283"/>
                  </a:lnTo>
                  <a:lnTo>
                    <a:pt x="1200733" y="16437"/>
                  </a:lnTo>
                  <a:lnTo>
                    <a:pt x="1201197" y="23723"/>
                  </a:lnTo>
                  <a:lnTo>
                    <a:pt x="1204376" y="30303"/>
                  </a:lnTo>
                  <a:lnTo>
                    <a:pt x="1210056" y="35343"/>
                  </a:lnTo>
                  <a:lnTo>
                    <a:pt x="1263422" y="66568"/>
                  </a:lnTo>
                  <a:lnTo>
                    <a:pt x="1333881" y="66649"/>
                  </a:lnTo>
                  <a:lnTo>
                    <a:pt x="1333881" y="104749"/>
                  </a:lnTo>
                  <a:lnTo>
                    <a:pt x="1339063" y="104749"/>
                  </a:lnTo>
                  <a:lnTo>
                    <a:pt x="1371727" y="85750"/>
                  </a:lnTo>
                  <a:lnTo>
                    <a:pt x="1229233" y="2450"/>
                  </a:lnTo>
                  <a:lnTo>
                    <a:pt x="1222111" y="0"/>
                  </a:lnTo>
                  <a:close/>
                </a:path>
                <a:path w="1372235" h="171450">
                  <a:moveTo>
                    <a:pt x="0" y="65112"/>
                  </a:moveTo>
                  <a:lnTo>
                    <a:pt x="0" y="103212"/>
                  </a:lnTo>
                  <a:lnTo>
                    <a:pt x="1263427" y="104668"/>
                  </a:lnTo>
                  <a:lnTo>
                    <a:pt x="1296084" y="85678"/>
                  </a:lnTo>
                  <a:lnTo>
                    <a:pt x="1263422" y="66568"/>
                  </a:lnTo>
                  <a:lnTo>
                    <a:pt x="0" y="65112"/>
                  </a:lnTo>
                  <a:close/>
                </a:path>
                <a:path w="1372235" h="171450">
                  <a:moveTo>
                    <a:pt x="1324356" y="69240"/>
                  </a:moveTo>
                  <a:lnTo>
                    <a:pt x="1296084" y="85678"/>
                  </a:lnTo>
                  <a:lnTo>
                    <a:pt x="1324229" y="102145"/>
                  </a:lnTo>
                  <a:lnTo>
                    <a:pt x="1324356" y="69240"/>
                  </a:lnTo>
                  <a:close/>
                </a:path>
                <a:path w="1372235" h="171450">
                  <a:moveTo>
                    <a:pt x="1333881" y="69240"/>
                  </a:moveTo>
                  <a:lnTo>
                    <a:pt x="1324356" y="69240"/>
                  </a:lnTo>
                  <a:lnTo>
                    <a:pt x="1324229" y="102145"/>
                  </a:lnTo>
                  <a:lnTo>
                    <a:pt x="1333881" y="102145"/>
                  </a:lnTo>
                  <a:lnTo>
                    <a:pt x="1333881" y="69240"/>
                  </a:lnTo>
                  <a:close/>
                </a:path>
                <a:path w="1372235" h="171450">
                  <a:moveTo>
                    <a:pt x="1263422" y="66568"/>
                  </a:moveTo>
                  <a:lnTo>
                    <a:pt x="1296084" y="85678"/>
                  </a:lnTo>
                  <a:lnTo>
                    <a:pt x="1324356" y="69240"/>
                  </a:lnTo>
                  <a:lnTo>
                    <a:pt x="1333881" y="69240"/>
                  </a:lnTo>
                  <a:lnTo>
                    <a:pt x="1333881" y="66649"/>
                  </a:lnTo>
                  <a:lnTo>
                    <a:pt x="1263422" y="66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188963" y="5983224"/>
              <a:ext cx="1626108" cy="42367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400673" y="6086798"/>
              <a:ext cx="1372235" cy="171450"/>
            </a:xfrm>
            <a:custGeom>
              <a:avLst/>
              <a:gdLst/>
              <a:ahLst/>
              <a:cxnLst/>
              <a:rect l="l" t="t" r="r" b="b"/>
              <a:pathLst>
                <a:path w="1372234" h="171450">
                  <a:moveTo>
                    <a:pt x="149814" y="0"/>
                  </a:moveTo>
                  <a:lnTo>
                    <a:pt x="142621" y="2432"/>
                  </a:lnTo>
                  <a:lnTo>
                    <a:pt x="0" y="85401"/>
                  </a:lnTo>
                  <a:lnTo>
                    <a:pt x="142494" y="168687"/>
                  </a:lnTo>
                  <a:lnTo>
                    <a:pt x="149615" y="171144"/>
                  </a:lnTo>
                  <a:lnTo>
                    <a:pt x="156892" y="170678"/>
                  </a:lnTo>
                  <a:lnTo>
                    <a:pt x="163478" y="167512"/>
                  </a:lnTo>
                  <a:lnTo>
                    <a:pt x="168528" y="161867"/>
                  </a:lnTo>
                  <a:lnTo>
                    <a:pt x="170993" y="154711"/>
                  </a:lnTo>
                  <a:lnTo>
                    <a:pt x="170529" y="147423"/>
                  </a:lnTo>
                  <a:lnTo>
                    <a:pt x="167350" y="140842"/>
                  </a:lnTo>
                  <a:lnTo>
                    <a:pt x="161671" y="135807"/>
                  </a:lnTo>
                  <a:lnTo>
                    <a:pt x="108294" y="104571"/>
                  </a:lnTo>
                  <a:lnTo>
                    <a:pt x="37846" y="104489"/>
                  </a:lnTo>
                  <a:lnTo>
                    <a:pt x="37846" y="66389"/>
                  </a:lnTo>
                  <a:lnTo>
                    <a:pt x="108449" y="66389"/>
                  </a:lnTo>
                  <a:lnTo>
                    <a:pt x="161798" y="35363"/>
                  </a:lnTo>
                  <a:lnTo>
                    <a:pt x="167477" y="30343"/>
                  </a:lnTo>
                  <a:lnTo>
                    <a:pt x="170656" y="23768"/>
                  </a:lnTo>
                  <a:lnTo>
                    <a:pt x="171120" y="16478"/>
                  </a:lnTo>
                  <a:lnTo>
                    <a:pt x="168655" y="9315"/>
                  </a:lnTo>
                  <a:lnTo>
                    <a:pt x="163677" y="3660"/>
                  </a:lnTo>
                  <a:lnTo>
                    <a:pt x="157114" y="482"/>
                  </a:lnTo>
                  <a:lnTo>
                    <a:pt x="149814" y="0"/>
                  </a:lnTo>
                  <a:close/>
                </a:path>
                <a:path w="1372234" h="171450">
                  <a:moveTo>
                    <a:pt x="108308" y="66471"/>
                  </a:moveTo>
                  <a:lnTo>
                    <a:pt x="75647" y="85466"/>
                  </a:lnTo>
                  <a:lnTo>
                    <a:pt x="108294" y="104571"/>
                  </a:lnTo>
                  <a:lnTo>
                    <a:pt x="1371727" y="106038"/>
                  </a:lnTo>
                  <a:lnTo>
                    <a:pt x="1371727" y="67938"/>
                  </a:lnTo>
                  <a:lnTo>
                    <a:pt x="108308" y="66471"/>
                  </a:lnTo>
                  <a:close/>
                </a:path>
                <a:path w="1372234" h="171450">
                  <a:moveTo>
                    <a:pt x="37846" y="66389"/>
                  </a:moveTo>
                  <a:lnTo>
                    <a:pt x="37846" y="104489"/>
                  </a:lnTo>
                  <a:lnTo>
                    <a:pt x="108294" y="104571"/>
                  </a:lnTo>
                  <a:lnTo>
                    <a:pt x="103748" y="101911"/>
                  </a:lnTo>
                  <a:lnTo>
                    <a:pt x="47371" y="101911"/>
                  </a:lnTo>
                  <a:lnTo>
                    <a:pt x="47498" y="68992"/>
                  </a:lnTo>
                  <a:lnTo>
                    <a:pt x="103973" y="68992"/>
                  </a:lnTo>
                  <a:lnTo>
                    <a:pt x="108308" y="66471"/>
                  </a:lnTo>
                  <a:lnTo>
                    <a:pt x="37846" y="66389"/>
                  </a:lnTo>
                  <a:close/>
                </a:path>
                <a:path w="1372234" h="171450">
                  <a:moveTo>
                    <a:pt x="47498" y="68992"/>
                  </a:moveTo>
                  <a:lnTo>
                    <a:pt x="47371" y="101911"/>
                  </a:lnTo>
                  <a:lnTo>
                    <a:pt x="75647" y="85466"/>
                  </a:lnTo>
                  <a:lnTo>
                    <a:pt x="47498" y="68992"/>
                  </a:lnTo>
                  <a:close/>
                </a:path>
                <a:path w="1372234" h="171450">
                  <a:moveTo>
                    <a:pt x="75647" y="85466"/>
                  </a:moveTo>
                  <a:lnTo>
                    <a:pt x="47371" y="101911"/>
                  </a:lnTo>
                  <a:lnTo>
                    <a:pt x="103748" y="101911"/>
                  </a:lnTo>
                  <a:lnTo>
                    <a:pt x="75647" y="85466"/>
                  </a:lnTo>
                  <a:close/>
                </a:path>
                <a:path w="1372234" h="171450">
                  <a:moveTo>
                    <a:pt x="103973" y="68992"/>
                  </a:moveTo>
                  <a:lnTo>
                    <a:pt x="47498" y="68992"/>
                  </a:lnTo>
                  <a:lnTo>
                    <a:pt x="75647" y="85466"/>
                  </a:lnTo>
                  <a:lnTo>
                    <a:pt x="103973" y="68992"/>
                  </a:lnTo>
                  <a:close/>
                </a:path>
                <a:path w="1372234" h="171450">
                  <a:moveTo>
                    <a:pt x="108449" y="66389"/>
                  </a:moveTo>
                  <a:lnTo>
                    <a:pt x="37846" y="66389"/>
                  </a:lnTo>
                  <a:lnTo>
                    <a:pt x="108308" y="66471"/>
                  </a:lnTo>
                  <a:lnTo>
                    <a:pt x="108449" y="66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615439" y="5466588"/>
              <a:ext cx="124967" cy="84734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676399" y="5486400"/>
              <a:ext cx="1905" cy="762000"/>
            </a:xfrm>
            <a:custGeom>
              <a:avLst/>
              <a:gdLst/>
              <a:ahLst/>
              <a:cxnLst/>
              <a:rect l="l" t="t" r="r" b="b"/>
              <a:pathLst>
                <a:path w="1905" h="762000">
                  <a:moveTo>
                    <a:pt x="1650" y="0"/>
                  </a:moveTo>
                  <a:lnTo>
                    <a:pt x="0" y="76200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066800"/>
            <a:ext cx="0" cy="5791200"/>
          </a:xfrm>
          <a:custGeom>
            <a:avLst/>
            <a:gdLst/>
            <a:ahLst/>
            <a:cxnLst/>
            <a:rect l="l" t="t" r="r" b="b"/>
            <a:pathLst>
              <a:path h="5791200">
                <a:moveTo>
                  <a:pt x="0" y="0"/>
                </a:moveTo>
                <a:lnTo>
                  <a:pt x="0" y="5791199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9156700" cy="6883400"/>
            <a:chOff x="-6350" y="0"/>
            <a:chExt cx="9156700" cy="6883400"/>
          </a:xfrm>
        </p:grpSpPr>
        <p:sp>
          <p:nvSpPr>
            <p:cNvPr id="4" name="object 4"/>
            <p:cNvSpPr/>
            <p:nvPr/>
          </p:nvSpPr>
          <p:spPr>
            <a:xfrm>
              <a:off x="395287" y="1066800"/>
              <a:ext cx="0" cy="5791200"/>
            </a:xfrm>
            <a:custGeom>
              <a:avLst/>
              <a:gdLst/>
              <a:ahLst/>
              <a:cxnLst/>
              <a:rect l="l" t="t" r="r" b="b"/>
              <a:pathLst>
                <a:path h="5791200">
                  <a:moveTo>
                    <a:pt x="0" y="0"/>
                  </a:moveTo>
                  <a:lnTo>
                    <a:pt x="0" y="5791199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1066800"/>
              <a:ext cx="38100" cy="5791200"/>
            </a:xfrm>
            <a:custGeom>
              <a:avLst/>
              <a:gdLst/>
              <a:ahLst/>
              <a:cxnLst/>
              <a:rect l="l" t="t" r="r" b="b"/>
              <a:pathLst>
                <a:path w="38100" h="5791200">
                  <a:moveTo>
                    <a:pt x="0" y="5791198"/>
                  </a:moveTo>
                  <a:lnTo>
                    <a:pt x="38100" y="5791198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5791198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144000" cy="1066800"/>
            </a:xfrm>
            <a:custGeom>
              <a:avLst/>
              <a:gdLst/>
              <a:ahLst/>
              <a:cxnLst/>
              <a:rect l="l" t="t" r="r" b="b"/>
              <a:pathLst>
                <a:path w="9144000" h="1066800">
                  <a:moveTo>
                    <a:pt x="91440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9144000" y="1066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999">
                <a:alpha val="9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1066800"/>
            </a:xfrm>
            <a:custGeom>
              <a:avLst/>
              <a:gdLst/>
              <a:ahLst/>
              <a:cxnLst/>
              <a:rect l="l" t="t" r="r" b="b"/>
              <a:pathLst>
                <a:path w="9144000" h="1066800">
                  <a:moveTo>
                    <a:pt x="0" y="1066800"/>
                  </a:moveTo>
                  <a:lnTo>
                    <a:pt x="9144000" y="10668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127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37613" y="263144"/>
            <a:ext cx="46666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THOUGHT OF THE</a:t>
            </a:r>
            <a:r>
              <a:rPr sz="3200" spc="-345" dirty="0"/>
              <a:t> </a:t>
            </a:r>
            <a:r>
              <a:rPr sz="3200" spc="-100" dirty="0"/>
              <a:t>DAY</a:t>
            </a:r>
            <a:endParaRPr sz="3200"/>
          </a:p>
        </p:txBody>
      </p:sp>
      <p:grpSp>
        <p:nvGrpSpPr>
          <p:cNvPr id="9" name="object 9"/>
          <p:cNvGrpSpPr/>
          <p:nvPr/>
        </p:nvGrpSpPr>
        <p:grpSpPr>
          <a:xfrm>
            <a:off x="390525" y="1247775"/>
            <a:ext cx="8667115" cy="5498465"/>
            <a:chOff x="390525" y="1247775"/>
            <a:chExt cx="8667115" cy="5498465"/>
          </a:xfrm>
        </p:grpSpPr>
        <p:sp>
          <p:nvSpPr>
            <p:cNvPr id="10" name="object 10"/>
            <p:cNvSpPr/>
            <p:nvPr/>
          </p:nvSpPr>
          <p:spPr>
            <a:xfrm>
              <a:off x="7466076" y="4265676"/>
              <a:ext cx="1504187" cy="23942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78700" y="4178299"/>
              <a:ext cx="1678939" cy="2567940"/>
            </a:xfrm>
            <a:custGeom>
              <a:avLst/>
              <a:gdLst/>
              <a:ahLst/>
              <a:cxnLst/>
              <a:rect l="l" t="t" r="r" b="b"/>
              <a:pathLst>
                <a:path w="1678940" h="2567940">
                  <a:moveTo>
                    <a:pt x="1607312" y="71120"/>
                  </a:moveTo>
                  <a:lnTo>
                    <a:pt x="71120" y="71120"/>
                  </a:lnTo>
                  <a:lnTo>
                    <a:pt x="71120" y="88900"/>
                  </a:lnTo>
                  <a:lnTo>
                    <a:pt x="71120" y="2480310"/>
                  </a:lnTo>
                  <a:lnTo>
                    <a:pt x="71120" y="2498090"/>
                  </a:lnTo>
                  <a:lnTo>
                    <a:pt x="1607312" y="2498090"/>
                  </a:lnTo>
                  <a:lnTo>
                    <a:pt x="1607312" y="2480310"/>
                  </a:lnTo>
                  <a:lnTo>
                    <a:pt x="88900" y="2480310"/>
                  </a:lnTo>
                  <a:lnTo>
                    <a:pt x="88900" y="88900"/>
                  </a:lnTo>
                  <a:lnTo>
                    <a:pt x="1589532" y="88900"/>
                  </a:lnTo>
                  <a:lnTo>
                    <a:pt x="1589532" y="2479675"/>
                  </a:lnTo>
                  <a:lnTo>
                    <a:pt x="1607312" y="2479675"/>
                  </a:lnTo>
                  <a:lnTo>
                    <a:pt x="1607312" y="88900"/>
                  </a:lnTo>
                  <a:lnTo>
                    <a:pt x="1607312" y="71120"/>
                  </a:lnTo>
                  <a:close/>
                </a:path>
                <a:path w="1678940" h="2567940">
                  <a:moveTo>
                    <a:pt x="1678432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0" y="2515870"/>
                  </a:lnTo>
                  <a:lnTo>
                    <a:pt x="0" y="2567940"/>
                  </a:lnTo>
                  <a:lnTo>
                    <a:pt x="1678432" y="2567940"/>
                  </a:lnTo>
                  <a:lnTo>
                    <a:pt x="1678432" y="2515870"/>
                  </a:lnTo>
                  <a:lnTo>
                    <a:pt x="53340" y="2515870"/>
                  </a:lnTo>
                  <a:lnTo>
                    <a:pt x="53340" y="53340"/>
                  </a:lnTo>
                  <a:lnTo>
                    <a:pt x="1625092" y="53340"/>
                  </a:lnTo>
                  <a:lnTo>
                    <a:pt x="1625092" y="2515235"/>
                  </a:lnTo>
                  <a:lnTo>
                    <a:pt x="1678432" y="2515247"/>
                  </a:lnTo>
                  <a:lnTo>
                    <a:pt x="1678432" y="53340"/>
                  </a:lnTo>
                  <a:lnTo>
                    <a:pt x="1678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0525" y="1247775"/>
              <a:ext cx="6981825" cy="36385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74242" y="1825497"/>
            <a:ext cx="5824855" cy="213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latin typeface="Georgia"/>
                <a:cs typeface="Georgia"/>
              </a:rPr>
              <a:t>“If </a:t>
            </a:r>
            <a:r>
              <a:rPr sz="2400" spc="5" dirty="0">
                <a:latin typeface="TeXGyrePagella"/>
                <a:cs typeface="TeXGyrePagella"/>
              </a:rPr>
              <a:t>an </a:t>
            </a:r>
            <a:r>
              <a:rPr sz="2400" dirty="0">
                <a:latin typeface="TeXGyrePagella"/>
                <a:cs typeface="TeXGyrePagella"/>
              </a:rPr>
              <a:t>HR </a:t>
            </a:r>
            <a:r>
              <a:rPr sz="2400" spc="-5" dirty="0">
                <a:latin typeface="TeXGyrePagella"/>
                <a:cs typeface="TeXGyrePagella"/>
              </a:rPr>
              <a:t>person is trying to choose  people </a:t>
            </a:r>
            <a:r>
              <a:rPr sz="2400" dirty="0">
                <a:latin typeface="TeXGyrePagella"/>
                <a:cs typeface="TeXGyrePagella"/>
              </a:rPr>
              <a:t>for </a:t>
            </a:r>
            <a:r>
              <a:rPr sz="2400" spc="-5" dirty="0">
                <a:latin typeface="TeXGyrePagella"/>
                <a:cs typeface="TeXGyrePagella"/>
              </a:rPr>
              <a:t>an </a:t>
            </a:r>
            <a:r>
              <a:rPr sz="2400" dirty="0">
                <a:latin typeface="TeXGyrePagella"/>
                <a:cs typeface="TeXGyrePagella"/>
              </a:rPr>
              <a:t>organization, </a:t>
            </a:r>
            <a:r>
              <a:rPr sz="2400" spc="-5" dirty="0">
                <a:latin typeface="TeXGyrePagella"/>
                <a:cs typeface="TeXGyrePagella"/>
              </a:rPr>
              <a:t>knowing their  values is </a:t>
            </a:r>
            <a:r>
              <a:rPr sz="2400" dirty="0">
                <a:latin typeface="TeXGyrePagella"/>
                <a:cs typeface="TeXGyrePagella"/>
              </a:rPr>
              <a:t>very important-if </a:t>
            </a:r>
            <a:r>
              <a:rPr sz="2400" spc="-5" dirty="0">
                <a:latin typeface="TeXGyrePagella"/>
                <a:cs typeface="TeXGyrePagella"/>
              </a:rPr>
              <a:t>they </a:t>
            </a:r>
            <a:r>
              <a:rPr sz="2400" dirty="0">
                <a:latin typeface="TeXGyrePagella"/>
                <a:cs typeface="TeXGyrePagella"/>
              </a:rPr>
              <a:t>are </a:t>
            </a:r>
            <a:r>
              <a:rPr sz="2400" spc="-5" dirty="0">
                <a:latin typeface="TeXGyrePagella"/>
                <a:cs typeface="TeXGyrePagella"/>
              </a:rPr>
              <a:t>not  consistent </a:t>
            </a:r>
            <a:r>
              <a:rPr sz="2400" dirty="0">
                <a:latin typeface="TeXGyrePagella"/>
                <a:cs typeface="TeXGyrePagella"/>
              </a:rPr>
              <a:t>with the </a:t>
            </a:r>
            <a:r>
              <a:rPr sz="2400" spc="15" dirty="0">
                <a:latin typeface="Georgia"/>
                <a:cs typeface="Georgia"/>
              </a:rPr>
              <a:t>organization’s </a:t>
            </a:r>
            <a:r>
              <a:rPr sz="2400" spc="-5" dirty="0">
                <a:latin typeface="TeXGyrePagella"/>
                <a:cs typeface="TeXGyrePagella"/>
              </a:rPr>
              <a:t>values  they </a:t>
            </a:r>
            <a:r>
              <a:rPr sz="2400" dirty="0">
                <a:latin typeface="TeXGyrePagella"/>
                <a:cs typeface="TeXGyrePagella"/>
              </a:rPr>
              <a:t>are </a:t>
            </a:r>
            <a:r>
              <a:rPr sz="2400" spc="-5" dirty="0">
                <a:latin typeface="TeXGyrePagella"/>
                <a:cs typeface="TeXGyrePagella"/>
              </a:rPr>
              <a:t>not likely to </a:t>
            </a:r>
            <a:r>
              <a:rPr sz="2400" dirty="0">
                <a:latin typeface="TeXGyrePagella"/>
                <a:cs typeface="TeXGyrePagella"/>
              </a:rPr>
              <a:t>stay very</a:t>
            </a:r>
            <a:r>
              <a:rPr sz="2400" spc="30" dirty="0">
                <a:latin typeface="TeXGyrePagella"/>
                <a:cs typeface="TeXGyrePagella"/>
              </a:rPr>
              <a:t> long.</a:t>
            </a:r>
            <a:r>
              <a:rPr sz="2400" spc="30" dirty="0">
                <a:latin typeface="Georgia"/>
                <a:cs typeface="Georgia"/>
              </a:rPr>
              <a:t>”</a:t>
            </a:r>
            <a:endParaRPr sz="2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TeXGyrePagella"/>
                <a:cs typeface="TeXGyrePagella"/>
              </a:rPr>
              <a:t>Professor, </a:t>
            </a:r>
            <a:r>
              <a:rPr sz="1800" spc="-5" dirty="0">
                <a:latin typeface="TeXGyrePagella"/>
                <a:cs typeface="TeXGyrePagella"/>
              </a:rPr>
              <a:t>Roger</a:t>
            </a:r>
            <a:r>
              <a:rPr sz="1800" spc="-20" dirty="0">
                <a:latin typeface="TeXGyrePagella"/>
                <a:cs typeface="TeXGyrePagella"/>
              </a:rPr>
              <a:t> </a:t>
            </a:r>
            <a:r>
              <a:rPr sz="1800" spc="-5" dirty="0">
                <a:latin typeface="TeXGyrePagella"/>
                <a:cs typeface="TeXGyrePagella"/>
              </a:rPr>
              <a:t>Collins.</a:t>
            </a:r>
            <a:endParaRPr sz="1800">
              <a:latin typeface="TeXGyrePagella"/>
              <a:cs typeface="TeXGyrePagell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066800"/>
            <a:ext cx="0" cy="5791200"/>
          </a:xfrm>
          <a:custGeom>
            <a:avLst/>
            <a:gdLst/>
            <a:ahLst/>
            <a:cxnLst/>
            <a:rect l="l" t="t" r="r" b="b"/>
            <a:pathLst>
              <a:path h="5791200">
                <a:moveTo>
                  <a:pt x="0" y="0"/>
                </a:moveTo>
                <a:lnTo>
                  <a:pt x="0" y="5791199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9156700" cy="6883400"/>
            <a:chOff x="-6350" y="0"/>
            <a:chExt cx="9156700" cy="6883400"/>
          </a:xfrm>
        </p:grpSpPr>
        <p:sp>
          <p:nvSpPr>
            <p:cNvPr id="4" name="object 4"/>
            <p:cNvSpPr/>
            <p:nvPr/>
          </p:nvSpPr>
          <p:spPr>
            <a:xfrm>
              <a:off x="395287" y="1066800"/>
              <a:ext cx="0" cy="5791200"/>
            </a:xfrm>
            <a:custGeom>
              <a:avLst/>
              <a:gdLst/>
              <a:ahLst/>
              <a:cxnLst/>
              <a:rect l="l" t="t" r="r" b="b"/>
              <a:pathLst>
                <a:path h="5791200">
                  <a:moveTo>
                    <a:pt x="0" y="0"/>
                  </a:moveTo>
                  <a:lnTo>
                    <a:pt x="0" y="5791199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1066800"/>
              <a:ext cx="38100" cy="5791200"/>
            </a:xfrm>
            <a:custGeom>
              <a:avLst/>
              <a:gdLst/>
              <a:ahLst/>
              <a:cxnLst/>
              <a:rect l="l" t="t" r="r" b="b"/>
              <a:pathLst>
                <a:path w="38100" h="5791200">
                  <a:moveTo>
                    <a:pt x="0" y="5791198"/>
                  </a:moveTo>
                  <a:lnTo>
                    <a:pt x="38100" y="5791198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5791198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144000" cy="1066800"/>
            </a:xfrm>
            <a:custGeom>
              <a:avLst/>
              <a:gdLst/>
              <a:ahLst/>
              <a:cxnLst/>
              <a:rect l="l" t="t" r="r" b="b"/>
              <a:pathLst>
                <a:path w="9144000" h="1066800">
                  <a:moveTo>
                    <a:pt x="91440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9144000" y="1066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999">
                <a:alpha val="9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1066800"/>
            </a:xfrm>
            <a:custGeom>
              <a:avLst/>
              <a:gdLst/>
              <a:ahLst/>
              <a:cxnLst/>
              <a:rect l="l" t="t" r="r" b="b"/>
              <a:pathLst>
                <a:path w="9144000" h="1066800">
                  <a:moveTo>
                    <a:pt x="0" y="1066800"/>
                  </a:moveTo>
                  <a:lnTo>
                    <a:pt x="9144000" y="10668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127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29280" y="199136"/>
            <a:ext cx="3886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RECRUITMENT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914400" y="1447749"/>
            <a:ext cx="7620000" cy="11080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842895" marR="143510" indent="-2696845">
              <a:lnSpc>
                <a:spcPts val="3960"/>
              </a:lnSpc>
              <a:spcBef>
                <a:spcPts val="170"/>
              </a:spcBef>
            </a:pPr>
            <a:r>
              <a:rPr sz="2200" spc="-5" dirty="0">
                <a:latin typeface="TeXGyrePagella"/>
                <a:cs typeface="TeXGyrePagella"/>
              </a:rPr>
              <a:t>The Process of generating a </a:t>
            </a:r>
            <a:r>
              <a:rPr sz="2200" spc="-10" dirty="0">
                <a:latin typeface="TeXGyrePagella"/>
                <a:cs typeface="TeXGyrePagella"/>
              </a:rPr>
              <a:t>pool </a:t>
            </a:r>
            <a:r>
              <a:rPr sz="2200" spc="-5" dirty="0">
                <a:latin typeface="TeXGyrePagella"/>
                <a:cs typeface="TeXGyrePagella"/>
              </a:rPr>
              <a:t>of qualified candidates for  a </a:t>
            </a:r>
            <a:r>
              <a:rPr sz="2200" spc="-10" dirty="0">
                <a:latin typeface="TeXGyrePagella"/>
                <a:cs typeface="TeXGyrePagella"/>
              </a:rPr>
              <a:t>particular</a:t>
            </a:r>
            <a:r>
              <a:rPr sz="2200" dirty="0">
                <a:latin typeface="TeXGyrePagella"/>
                <a:cs typeface="TeXGyrePagella"/>
              </a:rPr>
              <a:t> </a:t>
            </a:r>
            <a:r>
              <a:rPr sz="2200" spc="-5" dirty="0">
                <a:latin typeface="TeXGyrePagella"/>
                <a:cs typeface="TeXGyrePagella"/>
              </a:rPr>
              <a:t>job.</a:t>
            </a:r>
            <a:endParaRPr sz="2200">
              <a:latin typeface="TeXGyrePagella"/>
              <a:cs typeface="TeXGyrePagell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5562600"/>
            <a:ext cx="7620000" cy="55054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45415" rIns="0" bIns="0" rtlCol="0">
            <a:spAutoFit/>
          </a:bodyPr>
          <a:lstStyle/>
          <a:p>
            <a:pPr marL="840105">
              <a:lnSpc>
                <a:spcPct val="100000"/>
              </a:lnSpc>
              <a:spcBef>
                <a:spcPts val="1145"/>
              </a:spcBef>
            </a:pPr>
            <a:r>
              <a:rPr sz="2200" spc="-5" dirty="0">
                <a:latin typeface="TeXGyrePagella"/>
                <a:cs typeface="TeXGyrePagella"/>
              </a:rPr>
              <a:t>The Process of discovering potential candidates.</a:t>
            </a:r>
            <a:endParaRPr sz="2200">
              <a:latin typeface="TeXGyrePagella"/>
              <a:cs typeface="TeXGyrePagell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36547" y="3578428"/>
            <a:ext cx="6965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5" dirty="0">
                <a:latin typeface="Arial"/>
                <a:cs typeface="Arial"/>
              </a:rPr>
              <a:t>OR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016500" y="2882900"/>
            <a:ext cx="3631565" cy="2159000"/>
            <a:chOff x="5016500" y="2882900"/>
            <a:chExt cx="3631565" cy="2159000"/>
          </a:xfrm>
        </p:grpSpPr>
        <p:sp>
          <p:nvSpPr>
            <p:cNvPr id="13" name="object 13"/>
            <p:cNvSpPr/>
            <p:nvPr/>
          </p:nvSpPr>
          <p:spPr>
            <a:xfrm>
              <a:off x="5103876" y="2970276"/>
              <a:ext cx="3456431" cy="19842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16500" y="2882899"/>
              <a:ext cx="3631565" cy="2159000"/>
            </a:xfrm>
            <a:custGeom>
              <a:avLst/>
              <a:gdLst/>
              <a:ahLst/>
              <a:cxnLst/>
              <a:rect l="l" t="t" r="r" b="b"/>
              <a:pathLst>
                <a:path w="3631565" h="2159000">
                  <a:moveTo>
                    <a:pt x="3560191" y="71120"/>
                  </a:moveTo>
                  <a:lnTo>
                    <a:pt x="3542411" y="71120"/>
                  </a:lnTo>
                  <a:lnTo>
                    <a:pt x="3542411" y="88900"/>
                  </a:lnTo>
                  <a:lnTo>
                    <a:pt x="3542411" y="2070100"/>
                  </a:lnTo>
                  <a:lnTo>
                    <a:pt x="88900" y="2070100"/>
                  </a:lnTo>
                  <a:lnTo>
                    <a:pt x="88900" y="88900"/>
                  </a:lnTo>
                  <a:lnTo>
                    <a:pt x="3542411" y="88900"/>
                  </a:lnTo>
                  <a:lnTo>
                    <a:pt x="3542411" y="71120"/>
                  </a:lnTo>
                  <a:lnTo>
                    <a:pt x="71120" y="71120"/>
                  </a:lnTo>
                  <a:lnTo>
                    <a:pt x="71120" y="88900"/>
                  </a:lnTo>
                  <a:lnTo>
                    <a:pt x="71120" y="2070100"/>
                  </a:lnTo>
                  <a:lnTo>
                    <a:pt x="71120" y="2087880"/>
                  </a:lnTo>
                  <a:lnTo>
                    <a:pt x="3560191" y="2087880"/>
                  </a:lnTo>
                  <a:lnTo>
                    <a:pt x="3560191" y="2070100"/>
                  </a:lnTo>
                  <a:lnTo>
                    <a:pt x="3560191" y="88900"/>
                  </a:lnTo>
                  <a:lnTo>
                    <a:pt x="3560191" y="71120"/>
                  </a:lnTo>
                  <a:close/>
                </a:path>
                <a:path w="3631565" h="2159000">
                  <a:moveTo>
                    <a:pt x="3631311" y="0"/>
                  </a:moveTo>
                  <a:lnTo>
                    <a:pt x="3577971" y="0"/>
                  </a:lnTo>
                  <a:lnTo>
                    <a:pt x="3577971" y="53340"/>
                  </a:lnTo>
                  <a:lnTo>
                    <a:pt x="3577971" y="2105660"/>
                  </a:lnTo>
                  <a:lnTo>
                    <a:pt x="53340" y="2105660"/>
                  </a:lnTo>
                  <a:lnTo>
                    <a:pt x="53340" y="53340"/>
                  </a:lnTo>
                  <a:lnTo>
                    <a:pt x="3577971" y="53340"/>
                  </a:lnTo>
                  <a:lnTo>
                    <a:pt x="3577971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2105660"/>
                  </a:lnTo>
                  <a:lnTo>
                    <a:pt x="0" y="2159000"/>
                  </a:lnTo>
                  <a:lnTo>
                    <a:pt x="3631311" y="2159000"/>
                  </a:lnTo>
                  <a:lnTo>
                    <a:pt x="3631311" y="2105660"/>
                  </a:lnTo>
                  <a:lnTo>
                    <a:pt x="3631311" y="53340"/>
                  </a:lnTo>
                  <a:lnTo>
                    <a:pt x="36313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066800"/>
            <a:ext cx="0" cy="5791200"/>
          </a:xfrm>
          <a:custGeom>
            <a:avLst/>
            <a:gdLst/>
            <a:ahLst/>
            <a:cxnLst/>
            <a:rect l="l" t="t" r="r" b="b"/>
            <a:pathLst>
              <a:path h="5791200">
                <a:moveTo>
                  <a:pt x="0" y="0"/>
                </a:moveTo>
                <a:lnTo>
                  <a:pt x="0" y="5791199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9156700" cy="6883400"/>
            <a:chOff x="-6350" y="0"/>
            <a:chExt cx="9156700" cy="6883400"/>
          </a:xfrm>
        </p:grpSpPr>
        <p:sp>
          <p:nvSpPr>
            <p:cNvPr id="4" name="object 4"/>
            <p:cNvSpPr/>
            <p:nvPr/>
          </p:nvSpPr>
          <p:spPr>
            <a:xfrm>
              <a:off x="395287" y="1066800"/>
              <a:ext cx="0" cy="5791200"/>
            </a:xfrm>
            <a:custGeom>
              <a:avLst/>
              <a:gdLst/>
              <a:ahLst/>
              <a:cxnLst/>
              <a:rect l="l" t="t" r="r" b="b"/>
              <a:pathLst>
                <a:path h="5791200">
                  <a:moveTo>
                    <a:pt x="0" y="0"/>
                  </a:moveTo>
                  <a:lnTo>
                    <a:pt x="0" y="5791199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1066800"/>
              <a:ext cx="38100" cy="5791200"/>
            </a:xfrm>
            <a:custGeom>
              <a:avLst/>
              <a:gdLst/>
              <a:ahLst/>
              <a:cxnLst/>
              <a:rect l="l" t="t" r="r" b="b"/>
              <a:pathLst>
                <a:path w="38100" h="5791200">
                  <a:moveTo>
                    <a:pt x="0" y="5791198"/>
                  </a:moveTo>
                  <a:lnTo>
                    <a:pt x="38100" y="5791198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5791198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144000" cy="1066800"/>
            </a:xfrm>
            <a:custGeom>
              <a:avLst/>
              <a:gdLst/>
              <a:ahLst/>
              <a:cxnLst/>
              <a:rect l="l" t="t" r="r" b="b"/>
              <a:pathLst>
                <a:path w="9144000" h="1066800">
                  <a:moveTo>
                    <a:pt x="91440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9144000" y="1066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999">
                <a:alpha val="9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1066800"/>
            </a:xfrm>
            <a:custGeom>
              <a:avLst/>
              <a:gdLst/>
              <a:ahLst/>
              <a:cxnLst/>
              <a:rect l="l" t="t" r="r" b="b"/>
              <a:pathLst>
                <a:path w="9144000" h="1066800">
                  <a:moveTo>
                    <a:pt x="0" y="1066800"/>
                  </a:moveTo>
                  <a:lnTo>
                    <a:pt x="9144000" y="10668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127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81352" y="199136"/>
            <a:ext cx="5782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RECRUITMENT</a:t>
            </a:r>
            <a:r>
              <a:rPr sz="4000" spc="-95" dirty="0"/>
              <a:t> </a:t>
            </a:r>
            <a:r>
              <a:rPr sz="4000" spc="-5" dirty="0"/>
              <a:t>GOALS</a:t>
            </a:r>
            <a:endParaRPr sz="4000"/>
          </a:p>
        </p:txBody>
      </p:sp>
      <p:grpSp>
        <p:nvGrpSpPr>
          <p:cNvPr id="9" name="object 9"/>
          <p:cNvGrpSpPr/>
          <p:nvPr/>
        </p:nvGrpSpPr>
        <p:grpSpPr>
          <a:xfrm>
            <a:off x="1154060" y="1809355"/>
            <a:ext cx="1611630" cy="1560195"/>
            <a:chOff x="1154060" y="1809355"/>
            <a:chExt cx="1611630" cy="1560195"/>
          </a:xfrm>
        </p:grpSpPr>
        <p:sp>
          <p:nvSpPr>
            <p:cNvPr id="10" name="object 10"/>
            <p:cNvSpPr/>
            <p:nvPr/>
          </p:nvSpPr>
          <p:spPr>
            <a:xfrm>
              <a:off x="1154060" y="1809355"/>
              <a:ext cx="1611607" cy="15598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14856" y="1822704"/>
              <a:ext cx="777240" cy="6934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71600" y="1828800"/>
              <a:ext cx="1066800" cy="762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93800" y="1828800"/>
              <a:ext cx="1535430" cy="1482090"/>
            </a:xfrm>
            <a:custGeom>
              <a:avLst/>
              <a:gdLst/>
              <a:ahLst/>
              <a:cxnLst/>
              <a:rect l="l" t="t" r="r" b="b"/>
              <a:pathLst>
                <a:path w="1535430" h="1482089">
                  <a:moveTo>
                    <a:pt x="177800" y="762000"/>
                  </a:moveTo>
                  <a:lnTo>
                    <a:pt x="1244600" y="762000"/>
                  </a:lnTo>
                  <a:lnTo>
                    <a:pt x="1244600" y="0"/>
                  </a:lnTo>
                  <a:lnTo>
                    <a:pt x="177800" y="0"/>
                  </a:lnTo>
                  <a:lnTo>
                    <a:pt x="177800" y="762000"/>
                  </a:lnTo>
                  <a:close/>
                </a:path>
                <a:path w="1535430" h="1482089">
                  <a:moveTo>
                    <a:pt x="88900" y="0"/>
                  </a:moveTo>
                  <a:lnTo>
                    <a:pt x="88900" y="762000"/>
                  </a:lnTo>
                </a:path>
                <a:path w="1535430" h="1482089">
                  <a:moveTo>
                    <a:pt x="88900" y="142875"/>
                  </a:moveTo>
                  <a:lnTo>
                    <a:pt x="0" y="142875"/>
                  </a:lnTo>
                  <a:lnTo>
                    <a:pt x="0" y="762000"/>
                  </a:lnTo>
                  <a:lnTo>
                    <a:pt x="1535302" y="1482089"/>
                  </a:lnTo>
                </a:path>
              </a:pathLst>
            </a:custGeom>
            <a:ln w="12700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789557" y="1939874"/>
            <a:ext cx="2292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76525" y="2695575"/>
            <a:ext cx="5534025" cy="12001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91814" y="3093847"/>
            <a:ext cx="3710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eXGyrePagella"/>
                <a:cs typeface="TeXGyrePagella"/>
              </a:rPr>
              <a:t>Attract </a:t>
            </a:r>
            <a:r>
              <a:rPr sz="2000" spc="-5" dirty="0">
                <a:latin typeface="TeXGyrePagella"/>
                <a:cs typeface="TeXGyrePagella"/>
              </a:rPr>
              <a:t>the </a:t>
            </a:r>
            <a:r>
              <a:rPr sz="2000" dirty="0">
                <a:latin typeface="TeXGyrePagella"/>
                <a:cs typeface="TeXGyrePagella"/>
              </a:rPr>
              <a:t>Qualified</a:t>
            </a:r>
            <a:r>
              <a:rPr sz="2000" spc="-110" dirty="0">
                <a:latin typeface="TeXGyrePagella"/>
                <a:cs typeface="TeXGyrePagella"/>
              </a:rPr>
              <a:t> </a:t>
            </a:r>
            <a:r>
              <a:rPr sz="2000" dirty="0">
                <a:latin typeface="TeXGyrePagella"/>
                <a:cs typeface="TeXGyrePagella"/>
              </a:rPr>
              <a:t>Applicants.</a:t>
            </a:r>
            <a:endParaRPr sz="2000">
              <a:latin typeface="TeXGyrePagella"/>
              <a:cs typeface="TeXGyrePagell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144524" y="3628644"/>
            <a:ext cx="1630680" cy="1579245"/>
            <a:chOff x="1144524" y="3628644"/>
            <a:chExt cx="1630680" cy="1579245"/>
          </a:xfrm>
        </p:grpSpPr>
        <p:sp>
          <p:nvSpPr>
            <p:cNvPr id="18" name="object 18"/>
            <p:cNvSpPr/>
            <p:nvPr/>
          </p:nvSpPr>
          <p:spPr>
            <a:xfrm>
              <a:off x="1144524" y="3628644"/>
              <a:ext cx="1630680" cy="15788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14856" y="3651504"/>
              <a:ext cx="777240" cy="6934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71600" y="3657600"/>
              <a:ext cx="1066800" cy="762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93800" y="3657600"/>
              <a:ext cx="1535430" cy="1482090"/>
            </a:xfrm>
            <a:custGeom>
              <a:avLst/>
              <a:gdLst/>
              <a:ahLst/>
              <a:cxnLst/>
              <a:rect l="l" t="t" r="r" b="b"/>
              <a:pathLst>
                <a:path w="1535430" h="1482089">
                  <a:moveTo>
                    <a:pt x="177800" y="762000"/>
                  </a:moveTo>
                  <a:lnTo>
                    <a:pt x="1244600" y="762000"/>
                  </a:lnTo>
                  <a:lnTo>
                    <a:pt x="1244600" y="0"/>
                  </a:lnTo>
                  <a:lnTo>
                    <a:pt x="177800" y="0"/>
                  </a:lnTo>
                  <a:lnTo>
                    <a:pt x="177800" y="762000"/>
                  </a:lnTo>
                  <a:close/>
                </a:path>
                <a:path w="1535430" h="1482089">
                  <a:moveTo>
                    <a:pt x="88900" y="0"/>
                  </a:moveTo>
                  <a:lnTo>
                    <a:pt x="88900" y="762000"/>
                  </a:lnTo>
                </a:path>
                <a:path w="1535430" h="1482089">
                  <a:moveTo>
                    <a:pt x="88900" y="142875"/>
                  </a:moveTo>
                  <a:lnTo>
                    <a:pt x="0" y="142875"/>
                  </a:lnTo>
                  <a:lnTo>
                    <a:pt x="0" y="762000"/>
                  </a:lnTo>
                  <a:lnTo>
                    <a:pt x="1535302" y="1482089"/>
                  </a:lnTo>
                </a:path>
              </a:pathLst>
            </a:custGeom>
            <a:ln w="127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789557" y="3768928"/>
            <a:ext cx="2292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676525" y="4524375"/>
            <a:ext cx="5534025" cy="12001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72129" y="4770501"/>
            <a:ext cx="47529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0" marR="5080" indent="-114363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eXGyrePagella"/>
                <a:cs typeface="TeXGyrePagella"/>
              </a:rPr>
              <a:t>Encourage </a:t>
            </a:r>
            <a:r>
              <a:rPr sz="2000" dirty="0">
                <a:latin typeface="TeXGyrePagella"/>
                <a:cs typeface="TeXGyrePagella"/>
              </a:rPr>
              <a:t>Unqualified Applicants </a:t>
            </a:r>
            <a:r>
              <a:rPr sz="2000" spc="-5" dirty="0">
                <a:latin typeface="TeXGyrePagella"/>
                <a:cs typeface="TeXGyrePagella"/>
              </a:rPr>
              <a:t>to</a:t>
            </a:r>
            <a:r>
              <a:rPr sz="2000" spc="-125" dirty="0">
                <a:latin typeface="TeXGyrePagella"/>
                <a:cs typeface="TeXGyrePagella"/>
              </a:rPr>
              <a:t> </a:t>
            </a:r>
            <a:r>
              <a:rPr sz="2000" spc="5" dirty="0">
                <a:latin typeface="TeXGyrePagella"/>
                <a:cs typeface="TeXGyrePagella"/>
              </a:rPr>
              <a:t>self-  </a:t>
            </a:r>
            <a:r>
              <a:rPr sz="2000" dirty="0">
                <a:latin typeface="TeXGyrePagella"/>
                <a:cs typeface="TeXGyrePagella"/>
              </a:rPr>
              <a:t>select themselves</a:t>
            </a:r>
            <a:r>
              <a:rPr sz="2000" spc="-25" dirty="0">
                <a:latin typeface="TeXGyrePagella"/>
                <a:cs typeface="TeXGyrePagella"/>
              </a:rPr>
              <a:t> </a:t>
            </a:r>
            <a:r>
              <a:rPr sz="2000" dirty="0">
                <a:latin typeface="TeXGyrePagella"/>
                <a:cs typeface="TeXGyrePagella"/>
              </a:rPr>
              <a:t>out.</a:t>
            </a:r>
            <a:endParaRPr sz="2000">
              <a:latin typeface="TeXGyrePagella"/>
              <a:cs typeface="TeXGyrePagell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066800"/>
            <a:ext cx="0" cy="5791200"/>
          </a:xfrm>
          <a:custGeom>
            <a:avLst/>
            <a:gdLst/>
            <a:ahLst/>
            <a:cxnLst/>
            <a:rect l="l" t="t" r="r" b="b"/>
            <a:pathLst>
              <a:path h="5791200">
                <a:moveTo>
                  <a:pt x="0" y="0"/>
                </a:moveTo>
                <a:lnTo>
                  <a:pt x="0" y="5791199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9156700" cy="6883400"/>
            <a:chOff x="-6350" y="0"/>
            <a:chExt cx="9156700" cy="6883400"/>
          </a:xfrm>
        </p:grpSpPr>
        <p:sp>
          <p:nvSpPr>
            <p:cNvPr id="4" name="object 4"/>
            <p:cNvSpPr/>
            <p:nvPr/>
          </p:nvSpPr>
          <p:spPr>
            <a:xfrm>
              <a:off x="395287" y="1066800"/>
              <a:ext cx="0" cy="5791200"/>
            </a:xfrm>
            <a:custGeom>
              <a:avLst/>
              <a:gdLst/>
              <a:ahLst/>
              <a:cxnLst/>
              <a:rect l="l" t="t" r="r" b="b"/>
              <a:pathLst>
                <a:path h="5791200">
                  <a:moveTo>
                    <a:pt x="0" y="0"/>
                  </a:moveTo>
                  <a:lnTo>
                    <a:pt x="0" y="5791199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1066800"/>
              <a:ext cx="38100" cy="5791200"/>
            </a:xfrm>
            <a:custGeom>
              <a:avLst/>
              <a:gdLst/>
              <a:ahLst/>
              <a:cxnLst/>
              <a:rect l="l" t="t" r="r" b="b"/>
              <a:pathLst>
                <a:path w="38100" h="5791200">
                  <a:moveTo>
                    <a:pt x="0" y="5791198"/>
                  </a:moveTo>
                  <a:lnTo>
                    <a:pt x="38100" y="5791198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5791198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144000" cy="1066800"/>
            </a:xfrm>
            <a:custGeom>
              <a:avLst/>
              <a:gdLst/>
              <a:ahLst/>
              <a:cxnLst/>
              <a:rect l="l" t="t" r="r" b="b"/>
              <a:pathLst>
                <a:path w="9144000" h="1066800">
                  <a:moveTo>
                    <a:pt x="91440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9144000" y="1066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999">
                <a:alpha val="9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1066800"/>
            </a:xfrm>
            <a:custGeom>
              <a:avLst/>
              <a:gdLst/>
              <a:ahLst/>
              <a:cxnLst/>
              <a:rect l="l" t="t" r="r" b="b"/>
              <a:pathLst>
                <a:path w="9144000" h="1066800">
                  <a:moveTo>
                    <a:pt x="0" y="1066800"/>
                  </a:moveTo>
                  <a:lnTo>
                    <a:pt x="9144000" y="10668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127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42313" y="0"/>
            <a:ext cx="56584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7790" marR="5080" indent="-135572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RECRUITMENT </a:t>
            </a:r>
            <a:r>
              <a:rPr sz="3600" spc="-5" dirty="0"/>
              <a:t>IS A</a:t>
            </a:r>
            <a:r>
              <a:rPr sz="3600" spc="-640" dirty="0"/>
              <a:t> </a:t>
            </a:r>
            <a:r>
              <a:rPr sz="3600" dirty="0"/>
              <a:t>TWO  </a:t>
            </a:r>
            <a:r>
              <a:rPr sz="3600" spc="-245" dirty="0"/>
              <a:t>WAY</a:t>
            </a:r>
            <a:r>
              <a:rPr sz="3600" spc="-165" dirty="0"/>
              <a:t> </a:t>
            </a:r>
            <a:r>
              <a:rPr sz="3600" dirty="0"/>
              <a:t>STREET</a:t>
            </a:r>
            <a:endParaRPr sz="3600"/>
          </a:p>
        </p:txBody>
      </p:sp>
      <p:sp>
        <p:nvSpPr>
          <p:cNvPr id="9" name="object 9"/>
          <p:cNvSpPr/>
          <p:nvPr/>
        </p:nvSpPr>
        <p:spPr>
          <a:xfrm>
            <a:off x="3048000" y="3124200"/>
            <a:ext cx="3429000" cy="762000"/>
          </a:xfrm>
          <a:custGeom>
            <a:avLst/>
            <a:gdLst/>
            <a:ahLst/>
            <a:cxnLst/>
            <a:rect l="l" t="t" r="r" b="b"/>
            <a:pathLst>
              <a:path w="3429000" h="762000">
                <a:moveTo>
                  <a:pt x="0" y="381000"/>
                </a:moveTo>
                <a:lnTo>
                  <a:pt x="762000" y="190500"/>
                </a:lnTo>
                <a:lnTo>
                  <a:pt x="762000" y="285750"/>
                </a:lnTo>
                <a:lnTo>
                  <a:pt x="889380" y="285750"/>
                </a:lnTo>
                <a:lnTo>
                  <a:pt x="889380" y="0"/>
                </a:lnTo>
                <a:lnTo>
                  <a:pt x="2539619" y="0"/>
                </a:lnTo>
                <a:lnTo>
                  <a:pt x="2539619" y="285750"/>
                </a:lnTo>
                <a:lnTo>
                  <a:pt x="2667000" y="285750"/>
                </a:lnTo>
                <a:lnTo>
                  <a:pt x="2667000" y="190500"/>
                </a:lnTo>
                <a:lnTo>
                  <a:pt x="3429000" y="381000"/>
                </a:lnTo>
                <a:lnTo>
                  <a:pt x="2667000" y="571500"/>
                </a:lnTo>
                <a:lnTo>
                  <a:pt x="2667000" y="476250"/>
                </a:lnTo>
                <a:lnTo>
                  <a:pt x="2539619" y="476250"/>
                </a:lnTo>
                <a:lnTo>
                  <a:pt x="2539619" y="762000"/>
                </a:lnTo>
                <a:lnTo>
                  <a:pt x="889380" y="762000"/>
                </a:lnTo>
                <a:lnTo>
                  <a:pt x="889380" y="476250"/>
                </a:lnTo>
                <a:lnTo>
                  <a:pt x="762000" y="476250"/>
                </a:lnTo>
                <a:lnTo>
                  <a:pt x="762000" y="571500"/>
                </a:lnTo>
                <a:lnTo>
                  <a:pt x="0" y="381000"/>
                </a:lnTo>
                <a:close/>
              </a:path>
            </a:pathLst>
          </a:custGeom>
          <a:ln w="2540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64253" y="3374263"/>
            <a:ext cx="13989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Palladio Uralic"/>
                <a:cs typeface="Palladio Uralic"/>
              </a:rPr>
              <a:t>RECRUITMENT</a:t>
            </a:r>
            <a:endParaRPr sz="1400">
              <a:latin typeface="Palladio Uralic"/>
              <a:cs typeface="Palladio Ural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4500" y="2730500"/>
            <a:ext cx="2616200" cy="1473200"/>
            <a:chOff x="444500" y="2730500"/>
            <a:chExt cx="2616200" cy="1473200"/>
          </a:xfrm>
        </p:grpSpPr>
        <p:sp>
          <p:nvSpPr>
            <p:cNvPr id="12" name="object 12"/>
            <p:cNvSpPr/>
            <p:nvPr/>
          </p:nvSpPr>
          <p:spPr>
            <a:xfrm>
              <a:off x="457200" y="4010025"/>
              <a:ext cx="2590800" cy="180975"/>
            </a:xfrm>
            <a:custGeom>
              <a:avLst/>
              <a:gdLst/>
              <a:ahLst/>
              <a:cxnLst/>
              <a:rect l="l" t="t" r="r" b="b"/>
              <a:pathLst>
                <a:path w="2590800" h="180975">
                  <a:moveTo>
                    <a:pt x="2409825" y="0"/>
                  </a:moveTo>
                  <a:lnTo>
                    <a:pt x="180975" y="0"/>
                  </a:lnTo>
                  <a:lnTo>
                    <a:pt x="0" y="180975"/>
                  </a:lnTo>
                  <a:lnTo>
                    <a:pt x="2590800" y="180975"/>
                  </a:lnTo>
                  <a:lnTo>
                    <a:pt x="2409825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200" y="2743200"/>
              <a:ext cx="180975" cy="1447800"/>
            </a:xfrm>
            <a:custGeom>
              <a:avLst/>
              <a:gdLst/>
              <a:ahLst/>
              <a:cxnLst/>
              <a:rect l="l" t="t" r="r" b="b"/>
              <a:pathLst>
                <a:path w="180975" h="1447800">
                  <a:moveTo>
                    <a:pt x="0" y="0"/>
                  </a:moveTo>
                  <a:lnTo>
                    <a:pt x="0" y="1447800"/>
                  </a:lnTo>
                  <a:lnTo>
                    <a:pt x="180975" y="1266825"/>
                  </a:lnTo>
                  <a:lnTo>
                    <a:pt x="180975" y="180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67025" y="2743200"/>
              <a:ext cx="180975" cy="1447800"/>
            </a:xfrm>
            <a:custGeom>
              <a:avLst/>
              <a:gdLst/>
              <a:ahLst/>
              <a:cxnLst/>
              <a:rect l="l" t="t" r="r" b="b"/>
              <a:pathLst>
                <a:path w="180975" h="1447800">
                  <a:moveTo>
                    <a:pt x="180975" y="0"/>
                  </a:moveTo>
                  <a:lnTo>
                    <a:pt x="0" y="180975"/>
                  </a:lnTo>
                  <a:lnTo>
                    <a:pt x="0" y="1266825"/>
                  </a:lnTo>
                  <a:lnTo>
                    <a:pt x="180975" y="1447800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200" y="2743200"/>
              <a:ext cx="2590800" cy="1447800"/>
            </a:xfrm>
            <a:custGeom>
              <a:avLst/>
              <a:gdLst/>
              <a:ahLst/>
              <a:cxnLst/>
              <a:rect l="l" t="t" r="r" b="b"/>
              <a:pathLst>
                <a:path w="2590800" h="1447800">
                  <a:moveTo>
                    <a:pt x="0" y="0"/>
                  </a:moveTo>
                  <a:lnTo>
                    <a:pt x="2590800" y="0"/>
                  </a:lnTo>
                  <a:lnTo>
                    <a:pt x="259080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  <a:path w="2590800" h="1447800">
                  <a:moveTo>
                    <a:pt x="0" y="0"/>
                  </a:moveTo>
                  <a:lnTo>
                    <a:pt x="180975" y="180975"/>
                  </a:lnTo>
                </a:path>
                <a:path w="2590800" h="1447800">
                  <a:moveTo>
                    <a:pt x="0" y="1447800"/>
                  </a:moveTo>
                  <a:lnTo>
                    <a:pt x="180975" y="1266825"/>
                  </a:lnTo>
                </a:path>
                <a:path w="2590800" h="1447800">
                  <a:moveTo>
                    <a:pt x="2590800" y="0"/>
                  </a:moveTo>
                  <a:lnTo>
                    <a:pt x="2409825" y="180975"/>
                  </a:lnTo>
                </a:path>
                <a:path w="2590800" h="1447800">
                  <a:moveTo>
                    <a:pt x="2590800" y="1447800"/>
                  </a:moveTo>
                  <a:lnTo>
                    <a:pt x="2409825" y="1266825"/>
                  </a:lnTo>
                </a:path>
              </a:pathLst>
            </a:custGeom>
            <a:ln w="25400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38175" y="2924175"/>
            <a:ext cx="2228850" cy="1085850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23825" marR="118110" algn="ctr">
              <a:lnSpc>
                <a:spcPct val="100000"/>
              </a:lnSpc>
            </a:pPr>
            <a:r>
              <a:rPr sz="1400" b="1" spc="-5" dirty="0">
                <a:latin typeface="Palladio Uralic"/>
                <a:cs typeface="Palladio Uralic"/>
              </a:rPr>
              <a:t>Organization </a:t>
            </a:r>
            <a:r>
              <a:rPr sz="1400" b="1" dirty="0">
                <a:latin typeface="Palladio Uralic"/>
                <a:cs typeface="Palladio Uralic"/>
              </a:rPr>
              <a:t>is</a:t>
            </a:r>
            <a:r>
              <a:rPr sz="1400" b="1" spc="-110" dirty="0">
                <a:latin typeface="Palladio Uralic"/>
                <a:cs typeface="Palladio Uralic"/>
              </a:rPr>
              <a:t> </a:t>
            </a:r>
            <a:r>
              <a:rPr sz="1400" b="1" spc="-5" dirty="0">
                <a:latin typeface="Palladio Uralic"/>
                <a:cs typeface="Palladio Uralic"/>
              </a:rPr>
              <a:t>Looking  </a:t>
            </a:r>
            <a:r>
              <a:rPr sz="1400" b="1" dirty="0">
                <a:latin typeface="Palladio Uralic"/>
                <a:cs typeface="Palladio Uralic"/>
              </a:rPr>
              <a:t>for a Qualified  </a:t>
            </a:r>
            <a:r>
              <a:rPr sz="1400" b="1" spc="-5" dirty="0">
                <a:latin typeface="Palladio Uralic"/>
                <a:cs typeface="Palladio Uralic"/>
              </a:rPr>
              <a:t>Applicants</a:t>
            </a:r>
            <a:endParaRPr sz="1400">
              <a:latin typeface="Palladio Uralic"/>
              <a:cs typeface="Palladio Ural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464300" y="2730500"/>
            <a:ext cx="2616200" cy="1473200"/>
            <a:chOff x="6464300" y="2730500"/>
            <a:chExt cx="2616200" cy="1473200"/>
          </a:xfrm>
        </p:grpSpPr>
        <p:sp>
          <p:nvSpPr>
            <p:cNvPr id="18" name="object 18"/>
            <p:cNvSpPr/>
            <p:nvPr/>
          </p:nvSpPr>
          <p:spPr>
            <a:xfrm>
              <a:off x="6477000" y="4010025"/>
              <a:ext cx="2590800" cy="180975"/>
            </a:xfrm>
            <a:custGeom>
              <a:avLst/>
              <a:gdLst/>
              <a:ahLst/>
              <a:cxnLst/>
              <a:rect l="l" t="t" r="r" b="b"/>
              <a:pathLst>
                <a:path w="2590800" h="180975">
                  <a:moveTo>
                    <a:pt x="2409825" y="0"/>
                  </a:moveTo>
                  <a:lnTo>
                    <a:pt x="180975" y="0"/>
                  </a:lnTo>
                  <a:lnTo>
                    <a:pt x="0" y="180975"/>
                  </a:lnTo>
                  <a:lnTo>
                    <a:pt x="2590800" y="180975"/>
                  </a:lnTo>
                  <a:lnTo>
                    <a:pt x="2409825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77000" y="2743200"/>
              <a:ext cx="180975" cy="1447800"/>
            </a:xfrm>
            <a:custGeom>
              <a:avLst/>
              <a:gdLst/>
              <a:ahLst/>
              <a:cxnLst/>
              <a:rect l="l" t="t" r="r" b="b"/>
              <a:pathLst>
                <a:path w="180975" h="1447800">
                  <a:moveTo>
                    <a:pt x="0" y="0"/>
                  </a:moveTo>
                  <a:lnTo>
                    <a:pt x="0" y="1447800"/>
                  </a:lnTo>
                  <a:lnTo>
                    <a:pt x="180975" y="1266825"/>
                  </a:lnTo>
                  <a:lnTo>
                    <a:pt x="180975" y="180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886825" y="2743200"/>
              <a:ext cx="180975" cy="1447800"/>
            </a:xfrm>
            <a:custGeom>
              <a:avLst/>
              <a:gdLst/>
              <a:ahLst/>
              <a:cxnLst/>
              <a:rect l="l" t="t" r="r" b="b"/>
              <a:pathLst>
                <a:path w="180975" h="1447800">
                  <a:moveTo>
                    <a:pt x="180975" y="0"/>
                  </a:moveTo>
                  <a:lnTo>
                    <a:pt x="0" y="180975"/>
                  </a:lnTo>
                  <a:lnTo>
                    <a:pt x="0" y="1266825"/>
                  </a:lnTo>
                  <a:lnTo>
                    <a:pt x="180975" y="1447800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77000" y="2743200"/>
              <a:ext cx="2590800" cy="1447800"/>
            </a:xfrm>
            <a:custGeom>
              <a:avLst/>
              <a:gdLst/>
              <a:ahLst/>
              <a:cxnLst/>
              <a:rect l="l" t="t" r="r" b="b"/>
              <a:pathLst>
                <a:path w="2590800" h="1447800">
                  <a:moveTo>
                    <a:pt x="0" y="0"/>
                  </a:moveTo>
                  <a:lnTo>
                    <a:pt x="2590800" y="0"/>
                  </a:lnTo>
                  <a:lnTo>
                    <a:pt x="259080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  <a:path w="2590800" h="1447800">
                  <a:moveTo>
                    <a:pt x="0" y="0"/>
                  </a:moveTo>
                  <a:lnTo>
                    <a:pt x="180975" y="180975"/>
                  </a:lnTo>
                </a:path>
                <a:path w="2590800" h="1447800">
                  <a:moveTo>
                    <a:pt x="0" y="1447800"/>
                  </a:moveTo>
                  <a:lnTo>
                    <a:pt x="180975" y="1266825"/>
                  </a:lnTo>
                </a:path>
                <a:path w="2590800" h="1447800">
                  <a:moveTo>
                    <a:pt x="2590800" y="0"/>
                  </a:moveTo>
                  <a:lnTo>
                    <a:pt x="2409825" y="180975"/>
                  </a:lnTo>
                </a:path>
                <a:path w="2590800" h="1447800">
                  <a:moveTo>
                    <a:pt x="2590800" y="1447800"/>
                  </a:moveTo>
                  <a:lnTo>
                    <a:pt x="2409825" y="1266825"/>
                  </a:lnTo>
                </a:path>
              </a:pathLst>
            </a:custGeom>
            <a:ln w="25400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657975" y="2924175"/>
            <a:ext cx="2228850" cy="1085850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164465" marR="154940" algn="ctr">
              <a:lnSpc>
                <a:spcPct val="100000"/>
              </a:lnSpc>
              <a:spcBef>
                <a:spcPts val="825"/>
              </a:spcBef>
            </a:pPr>
            <a:r>
              <a:rPr sz="1400" b="1" spc="-5" dirty="0">
                <a:latin typeface="Palladio Uralic"/>
                <a:cs typeface="Palladio Uralic"/>
              </a:rPr>
              <a:t>Applicants </a:t>
            </a:r>
            <a:r>
              <a:rPr sz="1400" b="1" dirty="0">
                <a:latin typeface="Palladio Uralic"/>
                <a:cs typeface="Palladio Uralic"/>
              </a:rPr>
              <a:t>are</a:t>
            </a:r>
            <a:r>
              <a:rPr sz="1400" b="1" spc="-105" dirty="0">
                <a:latin typeface="Palladio Uralic"/>
                <a:cs typeface="Palladio Uralic"/>
              </a:rPr>
              <a:t> </a:t>
            </a:r>
            <a:r>
              <a:rPr sz="1400" b="1" spc="-5" dirty="0">
                <a:latin typeface="Palladio Uralic"/>
                <a:cs typeface="Palladio Uralic"/>
              </a:rPr>
              <a:t>Looking  </a:t>
            </a:r>
            <a:r>
              <a:rPr sz="1400" b="1" dirty="0">
                <a:latin typeface="Palladio Uralic"/>
                <a:cs typeface="Palladio Uralic"/>
              </a:rPr>
              <a:t>for </a:t>
            </a:r>
            <a:r>
              <a:rPr sz="1400" b="1" spc="-5" dirty="0">
                <a:latin typeface="Palladio Uralic"/>
                <a:cs typeface="Palladio Uralic"/>
              </a:rPr>
              <a:t>the Potential  Emplacement  Opportunities</a:t>
            </a:r>
            <a:endParaRPr sz="1400">
              <a:latin typeface="Palladio Uralic"/>
              <a:cs typeface="Palladio Uralic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492500" y="4559300"/>
            <a:ext cx="2463800" cy="1778000"/>
            <a:chOff x="3492500" y="4559300"/>
            <a:chExt cx="2463800" cy="1778000"/>
          </a:xfrm>
        </p:grpSpPr>
        <p:sp>
          <p:nvSpPr>
            <p:cNvPr id="24" name="object 24"/>
            <p:cNvSpPr/>
            <p:nvPr/>
          </p:nvSpPr>
          <p:spPr>
            <a:xfrm>
              <a:off x="3579876" y="4646676"/>
              <a:ext cx="2289048" cy="16032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92500" y="4559299"/>
              <a:ext cx="2463800" cy="1778000"/>
            </a:xfrm>
            <a:custGeom>
              <a:avLst/>
              <a:gdLst/>
              <a:ahLst/>
              <a:cxnLst/>
              <a:rect l="l" t="t" r="r" b="b"/>
              <a:pathLst>
                <a:path w="2463800" h="1778000">
                  <a:moveTo>
                    <a:pt x="2392680" y="71120"/>
                  </a:moveTo>
                  <a:lnTo>
                    <a:pt x="2374900" y="71120"/>
                  </a:lnTo>
                  <a:lnTo>
                    <a:pt x="2374900" y="88900"/>
                  </a:lnTo>
                  <a:lnTo>
                    <a:pt x="2374900" y="1689100"/>
                  </a:lnTo>
                  <a:lnTo>
                    <a:pt x="88900" y="1689100"/>
                  </a:lnTo>
                  <a:lnTo>
                    <a:pt x="88900" y="88900"/>
                  </a:lnTo>
                  <a:lnTo>
                    <a:pt x="2374900" y="88900"/>
                  </a:lnTo>
                  <a:lnTo>
                    <a:pt x="2374900" y="71120"/>
                  </a:lnTo>
                  <a:lnTo>
                    <a:pt x="71120" y="71120"/>
                  </a:lnTo>
                  <a:lnTo>
                    <a:pt x="71120" y="88900"/>
                  </a:lnTo>
                  <a:lnTo>
                    <a:pt x="71120" y="1689100"/>
                  </a:lnTo>
                  <a:lnTo>
                    <a:pt x="71120" y="1706880"/>
                  </a:lnTo>
                  <a:lnTo>
                    <a:pt x="2392680" y="1706880"/>
                  </a:lnTo>
                  <a:lnTo>
                    <a:pt x="2392680" y="1689100"/>
                  </a:lnTo>
                  <a:lnTo>
                    <a:pt x="2392680" y="88900"/>
                  </a:lnTo>
                  <a:lnTo>
                    <a:pt x="2392680" y="71120"/>
                  </a:lnTo>
                  <a:close/>
                </a:path>
                <a:path w="2463800" h="1778000">
                  <a:moveTo>
                    <a:pt x="2463800" y="0"/>
                  </a:moveTo>
                  <a:lnTo>
                    <a:pt x="2410460" y="0"/>
                  </a:lnTo>
                  <a:lnTo>
                    <a:pt x="2410460" y="53340"/>
                  </a:lnTo>
                  <a:lnTo>
                    <a:pt x="2410460" y="1724660"/>
                  </a:lnTo>
                  <a:lnTo>
                    <a:pt x="53340" y="1724660"/>
                  </a:lnTo>
                  <a:lnTo>
                    <a:pt x="53340" y="53340"/>
                  </a:lnTo>
                  <a:lnTo>
                    <a:pt x="2410460" y="53340"/>
                  </a:lnTo>
                  <a:lnTo>
                    <a:pt x="2410460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1724660"/>
                  </a:lnTo>
                  <a:lnTo>
                    <a:pt x="0" y="1778000"/>
                  </a:lnTo>
                  <a:lnTo>
                    <a:pt x="2463800" y="1778000"/>
                  </a:lnTo>
                  <a:lnTo>
                    <a:pt x="2463800" y="1724672"/>
                  </a:lnTo>
                  <a:lnTo>
                    <a:pt x="2463800" y="53340"/>
                  </a:lnTo>
                  <a:lnTo>
                    <a:pt x="2463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62750" y="5981700"/>
            <a:ext cx="561975" cy="34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62750" y="5295900"/>
            <a:ext cx="561975" cy="34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2750" y="4610100"/>
            <a:ext cx="561975" cy="34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2750" y="3924300"/>
            <a:ext cx="561975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62750" y="3238500"/>
            <a:ext cx="561975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2750" y="2552700"/>
            <a:ext cx="561975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38350" y="1552575"/>
            <a:ext cx="866775" cy="571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10350" y="1552575"/>
            <a:ext cx="866775" cy="571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90750" y="4610100"/>
            <a:ext cx="561975" cy="342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90750" y="3924300"/>
            <a:ext cx="561975" cy="342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90750" y="3238500"/>
            <a:ext cx="561975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90750" y="2552700"/>
            <a:ext cx="561975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0825" y="762000"/>
            <a:ext cx="0" cy="6096000"/>
          </a:xfrm>
          <a:custGeom>
            <a:avLst/>
            <a:gdLst/>
            <a:ahLst/>
            <a:cxnLst/>
            <a:rect l="l" t="t" r="r" b="b"/>
            <a:pathLst>
              <a:path h="6096000">
                <a:moveTo>
                  <a:pt x="0" y="0"/>
                </a:moveTo>
                <a:lnTo>
                  <a:pt x="0" y="6095999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-6350" y="0"/>
            <a:ext cx="9156700" cy="6883400"/>
            <a:chOff x="-6350" y="0"/>
            <a:chExt cx="9156700" cy="6883400"/>
          </a:xfrm>
        </p:grpSpPr>
        <p:sp>
          <p:nvSpPr>
            <p:cNvPr id="16" name="object 16"/>
            <p:cNvSpPr/>
            <p:nvPr/>
          </p:nvSpPr>
          <p:spPr>
            <a:xfrm>
              <a:off x="395287" y="762000"/>
              <a:ext cx="0" cy="6096000"/>
            </a:xfrm>
            <a:custGeom>
              <a:avLst/>
              <a:gdLst/>
              <a:ahLst/>
              <a:cxnLst/>
              <a:rect l="l" t="t" r="r" b="b"/>
              <a:pathLst>
                <a:path h="6096000">
                  <a:moveTo>
                    <a:pt x="0" y="0"/>
                  </a:moveTo>
                  <a:lnTo>
                    <a:pt x="0" y="6095999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4800" y="762000"/>
              <a:ext cx="38100" cy="6096000"/>
            </a:xfrm>
            <a:custGeom>
              <a:avLst/>
              <a:gdLst/>
              <a:ahLst/>
              <a:cxnLst/>
              <a:rect l="l" t="t" r="r" b="b"/>
              <a:pathLst>
                <a:path w="38100" h="6096000">
                  <a:moveTo>
                    <a:pt x="0" y="6095998"/>
                  </a:moveTo>
                  <a:lnTo>
                    <a:pt x="38100" y="6095998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6095998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999">
                <a:alpha val="9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127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711832" y="78740"/>
            <a:ext cx="5718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RECRUITMENT</a:t>
            </a:r>
            <a:r>
              <a:rPr sz="3600" spc="-150" dirty="0"/>
              <a:t> </a:t>
            </a:r>
            <a:r>
              <a:rPr sz="3600" spc="-5" dirty="0"/>
              <a:t>PROCESS</a:t>
            </a:r>
            <a:endParaRPr sz="3600"/>
          </a:p>
        </p:txBody>
      </p:sp>
      <p:sp>
        <p:nvSpPr>
          <p:cNvPr id="21" name="object 21"/>
          <p:cNvSpPr/>
          <p:nvPr/>
        </p:nvSpPr>
        <p:spPr>
          <a:xfrm>
            <a:off x="466725" y="866775"/>
            <a:ext cx="4086225" cy="8191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524761" y="1092453"/>
            <a:ext cx="198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Palladio Uralic"/>
                <a:cs typeface="Palladio Uralic"/>
              </a:rPr>
              <a:t>ORGANIZATION</a:t>
            </a:r>
            <a:endParaRPr sz="1800">
              <a:latin typeface="Palladio Uralic"/>
              <a:cs typeface="Palladio Ural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38725" y="866775"/>
            <a:ext cx="4086225" cy="8191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338061" y="1092453"/>
            <a:ext cx="149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Palladio Uralic"/>
                <a:cs typeface="Palladio Uralic"/>
              </a:rPr>
              <a:t>CANDIDATE</a:t>
            </a:r>
            <a:endParaRPr sz="1800">
              <a:latin typeface="Palladio Uralic"/>
              <a:cs typeface="Palladio Uralic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73100" y="2120900"/>
            <a:ext cx="3606800" cy="1168400"/>
            <a:chOff x="673100" y="2120900"/>
            <a:chExt cx="3606800" cy="1168400"/>
          </a:xfrm>
        </p:grpSpPr>
        <p:sp>
          <p:nvSpPr>
            <p:cNvPr id="26" name="object 26"/>
            <p:cNvSpPr/>
            <p:nvPr/>
          </p:nvSpPr>
          <p:spPr>
            <a:xfrm>
              <a:off x="685800" y="2819400"/>
              <a:ext cx="3581400" cy="457200"/>
            </a:xfrm>
            <a:custGeom>
              <a:avLst/>
              <a:gdLst/>
              <a:ahLst/>
              <a:cxnLst/>
              <a:rect l="l" t="t" r="r" b="b"/>
              <a:pathLst>
                <a:path w="3581400" h="457200">
                  <a:moveTo>
                    <a:pt x="3505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6200" y="457200"/>
                  </a:lnTo>
                  <a:lnTo>
                    <a:pt x="3581400" y="457200"/>
                  </a:lnTo>
                  <a:lnTo>
                    <a:pt x="3581400" y="76200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5800" y="2819400"/>
              <a:ext cx="3581400" cy="457200"/>
            </a:xfrm>
            <a:custGeom>
              <a:avLst/>
              <a:gdLst/>
              <a:ahLst/>
              <a:cxnLst/>
              <a:rect l="l" t="t" r="r" b="b"/>
              <a:pathLst>
                <a:path w="3581400" h="457200">
                  <a:moveTo>
                    <a:pt x="0" y="0"/>
                  </a:moveTo>
                  <a:lnTo>
                    <a:pt x="3505200" y="0"/>
                  </a:lnTo>
                  <a:lnTo>
                    <a:pt x="3581400" y="76200"/>
                  </a:lnTo>
                  <a:lnTo>
                    <a:pt x="3581400" y="457200"/>
                  </a:lnTo>
                  <a:lnTo>
                    <a:pt x="76200" y="4572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5800" y="2133600"/>
              <a:ext cx="3581400" cy="457200"/>
            </a:xfrm>
            <a:custGeom>
              <a:avLst/>
              <a:gdLst/>
              <a:ahLst/>
              <a:cxnLst/>
              <a:rect l="l" t="t" r="r" b="b"/>
              <a:pathLst>
                <a:path w="3581400" h="457200">
                  <a:moveTo>
                    <a:pt x="3505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6200" y="457200"/>
                  </a:lnTo>
                  <a:lnTo>
                    <a:pt x="3581400" y="457200"/>
                  </a:lnTo>
                  <a:lnTo>
                    <a:pt x="3581400" y="76200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5800" y="2133600"/>
              <a:ext cx="3581400" cy="457200"/>
            </a:xfrm>
            <a:custGeom>
              <a:avLst/>
              <a:gdLst/>
              <a:ahLst/>
              <a:cxnLst/>
              <a:rect l="l" t="t" r="r" b="b"/>
              <a:pathLst>
                <a:path w="3581400" h="457200">
                  <a:moveTo>
                    <a:pt x="0" y="0"/>
                  </a:moveTo>
                  <a:lnTo>
                    <a:pt x="3505200" y="0"/>
                  </a:lnTo>
                  <a:lnTo>
                    <a:pt x="3581400" y="76200"/>
                  </a:lnTo>
                  <a:lnTo>
                    <a:pt x="3581400" y="457200"/>
                  </a:lnTo>
                  <a:lnTo>
                    <a:pt x="76200" y="4572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080922" y="2214194"/>
            <a:ext cx="2791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eXGyrePagella"/>
                <a:cs typeface="TeXGyrePagella"/>
              </a:rPr>
              <a:t>Vacant or New position</a:t>
            </a:r>
            <a:r>
              <a:rPr sz="1600" spc="-30" dirty="0">
                <a:latin typeface="TeXGyrePagella"/>
                <a:cs typeface="TeXGyrePagella"/>
              </a:rPr>
              <a:t> </a:t>
            </a:r>
            <a:r>
              <a:rPr sz="1600" spc="-5" dirty="0">
                <a:latin typeface="TeXGyrePagella"/>
                <a:cs typeface="TeXGyrePagella"/>
              </a:rPr>
              <a:t>occurs</a:t>
            </a:r>
            <a:endParaRPr sz="1600">
              <a:latin typeface="TeXGyrePagella"/>
              <a:cs typeface="TeXGyrePagell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73100" y="3492500"/>
            <a:ext cx="3606800" cy="482600"/>
            <a:chOff x="673100" y="3492500"/>
            <a:chExt cx="3606800" cy="482600"/>
          </a:xfrm>
        </p:grpSpPr>
        <p:sp>
          <p:nvSpPr>
            <p:cNvPr id="32" name="object 32"/>
            <p:cNvSpPr/>
            <p:nvPr/>
          </p:nvSpPr>
          <p:spPr>
            <a:xfrm>
              <a:off x="685800" y="3505200"/>
              <a:ext cx="3581400" cy="457200"/>
            </a:xfrm>
            <a:custGeom>
              <a:avLst/>
              <a:gdLst/>
              <a:ahLst/>
              <a:cxnLst/>
              <a:rect l="l" t="t" r="r" b="b"/>
              <a:pathLst>
                <a:path w="3581400" h="457200">
                  <a:moveTo>
                    <a:pt x="3505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6200" y="457200"/>
                  </a:lnTo>
                  <a:lnTo>
                    <a:pt x="3581400" y="457200"/>
                  </a:lnTo>
                  <a:lnTo>
                    <a:pt x="3581400" y="76200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5800" y="3505200"/>
              <a:ext cx="3581400" cy="457200"/>
            </a:xfrm>
            <a:custGeom>
              <a:avLst/>
              <a:gdLst/>
              <a:ahLst/>
              <a:cxnLst/>
              <a:rect l="l" t="t" r="r" b="b"/>
              <a:pathLst>
                <a:path w="3581400" h="457200">
                  <a:moveTo>
                    <a:pt x="0" y="0"/>
                  </a:moveTo>
                  <a:lnTo>
                    <a:pt x="3505200" y="0"/>
                  </a:lnTo>
                  <a:lnTo>
                    <a:pt x="3581400" y="76200"/>
                  </a:lnTo>
                  <a:lnTo>
                    <a:pt x="3581400" y="457200"/>
                  </a:lnTo>
                  <a:lnTo>
                    <a:pt x="76200" y="4572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24890" y="2778379"/>
            <a:ext cx="3300095" cy="1198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eXGyrePagella"/>
                <a:cs typeface="TeXGyrePagella"/>
              </a:rPr>
              <a:t>Generate candidate pool via internal  or external recruitment</a:t>
            </a:r>
            <a:r>
              <a:rPr sz="1600" spc="10" dirty="0">
                <a:latin typeface="TeXGyrePagella"/>
                <a:cs typeface="TeXGyrePagella"/>
              </a:rPr>
              <a:t> </a:t>
            </a:r>
            <a:r>
              <a:rPr sz="1600" spc="-5" dirty="0">
                <a:latin typeface="TeXGyrePagella"/>
                <a:cs typeface="TeXGyrePagella"/>
              </a:rPr>
              <a:t>methods</a:t>
            </a:r>
            <a:endParaRPr sz="1600">
              <a:latin typeface="TeXGyrePagella"/>
              <a:cs typeface="TeXGyrePagella"/>
            </a:endParaRPr>
          </a:p>
          <a:p>
            <a:pPr marL="1270" algn="ctr">
              <a:lnSpc>
                <a:spcPct val="100000"/>
              </a:lnSpc>
              <a:spcBef>
                <a:spcPts val="1560"/>
              </a:spcBef>
            </a:pPr>
            <a:r>
              <a:rPr sz="1600" spc="-5" dirty="0">
                <a:latin typeface="TeXGyrePagella"/>
                <a:cs typeface="TeXGyrePagella"/>
              </a:rPr>
              <a:t>Evaluate Candidates via</a:t>
            </a:r>
            <a:r>
              <a:rPr sz="1600" spc="-20" dirty="0">
                <a:latin typeface="TeXGyrePagella"/>
                <a:cs typeface="TeXGyrePagella"/>
              </a:rPr>
              <a:t> </a:t>
            </a:r>
            <a:r>
              <a:rPr sz="1600" spc="-5" dirty="0">
                <a:latin typeface="TeXGyrePagella"/>
                <a:cs typeface="TeXGyrePagella"/>
              </a:rPr>
              <a:t>Selection</a:t>
            </a:r>
            <a:endParaRPr sz="1600">
              <a:latin typeface="TeXGyrePagella"/>
              <a:cs typeface="TeXGyrePagella"/>
            </a:endParaRPr>
          </a:p>
          <a:p>
            <a:pPr marL="4445" algn="ctr">
              <a:lnSpc>
                <a:spcPct val="100000"/>
              </a:lnSpc>
            </a:pPr>
            <a:r>
              <a:rPr sz="1600" spc="-5" dirty="0">
                <a:latin typeface="TeXGyrePagella"/>
                <a:cs typeface="TeXGyrePagella"/>
              </a:rPr>
              <a:t>process</a:t>
            </a:r>
            <a:endParaRPr sz="1600">
              <a:latin typeface="TeXGyrePagella"/>
              <a:cs typeface="TeXGyrePagell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73100" y="4178300"/>
            <a:ext cx="3606800" cy="482600"/>
            <a:chOff x="673100" y="4178300"/>
            <a:chExt cx="3606800" cy="482600"/>
          </a:xfrm>
        </p:grpSpPr>
        <p:sp>
          <p:nvSpPr>
            <p:cNvPr id="36" name="object 36"/>
            <p:cNvSpPr/>
            <p:nvPr/>
          </p:nvSpPr>
          <p:spPr>
            <a:xfrm>
              <a:off x="685800" y="4191000"/>
              <a:ext cx="3581400" cy="457200"/>
            </a:xfrm>
            <a:custGeom>
              <a:avLst/>
              <a:gdLst/>
              <a:ahLst/>
              <a:cxnLst/>
              <a:rect l="l" t="t" r="r" b="b"/>
              <a:pathLst>
                <a:path w="3581400" h="457200">
                  <a:moveTo>
                    <a:pt x="3505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6200" y="457200"/>
                  </a:lnTo>
                  <a:lnTo>
                    <a:pt x="3581400" y="457200"/>
                  </a:lnTo>
                  <a:lnTo>
                    <a:pt x="3581400" y="76200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85800" y="4191000"/>
              <a:ext cx="3581400" cy="457200"/>
            </a:xfrm>
            <a:custGeom>
              <a:avLst/>
              <a:gdLst/>
              <a:ahLst/>
              <a:cxnLst/>
              <a:rect l="l" t="t" r="r" b="b"/>
              <a:pathLst>
                <a:path w="3581400" h="457200">
                  <a:moveTo>
                    <a:pt x="0" y="0"/>
                  </a:moveTo>
                  <a:lnTo>
                    <a:pt x="3505200" y="0"/>
                  </a:lnTo>
                  <a:lnTo>
                    <a:pt x="3581400" y="76200"/>
                  </a:lnTo>
                  <a:lnTo>
                    <a:pt x="3581400" y="457200"/>
                  </a:lnTo>
                  <a:lnTo>
                    <a:pt x="76200" y="4572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570100" y="4272153"/>
            <a:ext cx="18135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eXGyrePagella"/>
                <a:cs typeface="TeXGyrePagella"/>
              </a:rPr>
              <a:t>Impress</a:t>
            </a:r>
            <a:r>
              <a:rPr sz="1600" spc="-65" dirty="0">
                <a:latin typeface="TeXGyrePagella"/>
                <a:cs typeface="TeXGyrePagella"/>
              </a:rPr>
              <a:t> </a:t>
            </a:r>
            <a:r>
              <a:rPr sz="1600" spc="-5" dirty="0">
                <a:latin typeface="TeXGyrePagella"/>
                <a:cs typeface="TeXGyrePagella"/>
              </a:rPr>
              <a:t>Candidates</a:t>
            </a:r>
            <a:endParaRPr sz="1600">
              <a:latin typeface="TeXGyrePagella"/>
              <a:cs typeface="TeXGyrePagell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73100" y="4864100"/>
            <a:ext cx="3606800" cy="482600"/>
            <a:chOff x="673100" y="4864100"/>
            <a:chExt cx="3606800" cy="482600"/>
          </a:xfrm>
        </p:grpSpPr>
        <p:sp>
          <p:nvSpPr>
            <p:cNvPr id="40" name="object 40"/>
            <p:cNvSpPr/>
            <p:nvPr/>
          </p:nvSpPr>
          <p:spPr>
            <a:xfrm>
              <a:off x="685800" y="4876800"/>
              <a:ext cx="3581400" cy="457200"/>
            </a:xfrm>
            <a:custGeom>
              <a:avLst/>
              <a:gdLst/>
              <a:ahLst/>
              <a:cxnLst/>
              <a:rect l="l" t="t" r="r" b="b"/>
              <a:pathLst>
                <a:path w="3581400" h="457200">
                  <a:moveTo>
                    <a:pt x="3505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6200" y="457200"/>
                  </a:lnTo>
                  <a:lnTo>
                    <a:pt x="3581400" y="457200"/>
                  </a:lnTo>
                  <a:lnTo>
                    <a:pt x="3581400" y="76200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85800" y="4876800"/>
              <a:ext cx="3581400" cy="457200"/>
            </a:xfrm>
            <a:custGeom>
              <a:avLst/>
              <a:gdLst/>
              <a:ahLst/>
              <a:cxnLst/>
              <a:rect l="l" t="t" r="r" b="b"/>
              <a:pathLst>
                <a:path w="3581400" h="457200">
                  <a:moveTo>
                    <a:pt x="0" y="0"/>
                  </a:moveTo>
                  <a:lnTo>
                    <a:pt x="3505200" y="0"/>
                  </a:lnTo>
                  <a:lnTo>
                    <a:pt x="3581400" y="76200"/>
                  </a:lnTo>
                  <a:lnTo>
                    <a:pt x="3581400" y="457200"/>
                  </a:lnTo>
                  <a:lnTo>
                    <a:pt x="76200" y="4572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951101" y="4957953"/>
            <a:ext cx="1049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eXGyrePagella"/>
                <a:cs typeface="TeXGyrePagella"/>
              </a:rPr>
              <a:t>Make</a:t>
            </a:r>
            <a:r>
              <a:rPr sz="1600" spc="-80" dirty="0">
                <a:latin typeface="TeXGyrePagella"/>
                <a:cs typeface="TeXGyrePagella"/>
              </a:rPr>
              <a:t> </a:t>
            </a:r>
            <a:r>
              <a:rPr sz="1600" spc="-5" dirty="0">
                <a:latin typeface="TeXGyrePagella"/>
                <a:cs typeface="TeXGyrePagella"/>
              </a:rPr>
              <a:t>Offer</a:t>
            </a:r>
            <a:endParaRPr sz="1600">
              <a:latin typeface="TeXGyrePagella"/>
              <a:cs typeface="TeXGyrePagell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245100" y="2806700"/>
            <a:ext cx="3606800" cy="482600"/>
            <a:chOff x="5245100" y="2806700"/>
            <a:chExt cx="3606800" cy="482600"/>
          </a:xfrm>
        </p:grpSpPr>
        <p:sp>
          <p:nvSpPr>
            <p:cNvPr id="44" name="object 44"/>
            <p:cNvSpPr/>
            <p:nvPr/>
          </p:nvSpPr>
          <p:spPr>
            <a:xfrm>
              <a:off x="5257800" y="2819400"/>
              <a:ext cx="3581400" cy="457200"/>
            </a:xfrm>
            <a:custGeom>
              <a:avLst/>
              <a:gdLst/>
              <a:ahLst/>
              <a:cxnLst/>
              <a:rect l="l" t="t" r="r" b="b"/>
              <a:pathLst>
                <a:path w="3581400" h="457200">
                  <a:moveTo>
                    <a:pt x="3505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6200" y="457200"/>
                  </a:lnTo>
                  <a:lnTo>
                    <a:pt x="3581400" y="457200"/>
                  </a:lnTo>
                  <a:lnTo>
                    <a:pt x="3581400" y="76200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257800" y="2819400"/>
              <a:ext cx="3581400" cy="457200"/>
            </a:xfrm>
            <a:custGeom>
              <a:avLst/>
              <a:gdLst/>
              <a:ahLst/>
              <a:cxnLst/>
              <a:rect l="l" t="t" r="r" b="b"/>
              <a:pathLst>
                <a:path w="3581400" h="457200">
                  <a:moveTo>
                    <a:pt x="0" y="0"/>
                  </a:moveTo>
                  <a:lnTo>
                    <a:pt x="3505200" y="0"/>
                  </a:lnTo>
                  <a:lnTo>
                    <a:pt x="3581400" y="76200"/>
                  </a:lnTo>
                  <a:lnTo>
                    <a:pt x="3581400" y="457200"/>
                  </a:lnTo>
                  <a:lnTo>
                    <a:pt x="76200" y="4572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545328" y="2900298"/>
            <a:ext cx="30060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eXGyrePagella"/>
                <a:cs typeface="TeXGyrePagella"/>
              </a:rPr>
              <a:t>Acquire </a:t>
            </a:r>
            <a:r>
              <a:rPr sz="1600" spc="-10" dirty="0">
                <a:latin typeface="TeXGyrePagella"/>
                <a:cs typeface="TeXGyrePagella"/>
              </a:rPr>
              <a:t>Employment</a:t>
            </a:r>
            <a:r>
              <a:rPr sz="1600" spc="10" dirty="0">
                <a:latin typeface="TeXGyrePagella"/>
                <a:cs typeface="TeXGyrePagella"/>
              </a:rPr>
              <a:t> </a:t>
            </a:r>
            <a:r>
              <a:rPr sz="1600" spc="-5" dirty="0">
                <a:latin typeface="TeXGyrePagella"/>
                <a:cs typeface="TeXGyrePagella"/>
              </a:rPr>
              <a:t>Experience</a:t>
            </a:r>
            <a:endParaRPr sz="1600">
              <a:latin typeface="TeXGyrePagella"/>
              <a:cs typeface="TeXGyrePagell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245100" y="2120900"/>
            <a:ext cx="3606800" cy="482600"/>
            <a:chOff x="5245100" y="2120900"/>
            <a:chExt cx="3606800" cy="482600"/>
          </a:xfrm>
        </p:grpSpPr>
        <p:sp>
          <p:nvSpPr>
            <p:cNvPr id="48" name="object 48"/>
            <p:cNvSpPr/>
            <p:nvPr/>
          </p:nvSpPr>
          <p:spPr>
            <a:xfrm>
              <a:off x="5257800" y="2133600"/>
              <a:ext cx="3581400" cy="457200"/>
            </a:xfrm>
            <a:custGeom>
              <a:avLst/>
              <a:gdLst/>
              <a:ahLst/>
              <a:cxnLst/>
              <a:rect l="l" t="t" r="r" b="b"/>
              <a:pathLst>
                <a:path w="3581400" h="457200">
                  <a:moveTo>
                    <a:pt x="3505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6200" y="457200"/>
                  </a:lnTo>
                  <a:lnTo>
                    <a:pt x="3581400" y="457200"/>
                  </a:lnTo>
                  <a:lnTo>
                    <a:pt x="3581400" y="76200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257800" y="2133600"/>
              <a:ext cx="3581400" cy="457200"/>
            </a:xfrm>
            <a:custGeom>
              <a:avLst/>
              <a:gdLst/>
              <a:ahLst/>
              <a:cxnLst/>
              <a:rect l="l" t="t" r="r" b="b"/>
              <a:pathLst>
                <a:path w="3581400" h="457200">
                  <a:moveTo>
                    <a:pt x="0" y="0"/>
                  </a:moveTo>
                  <a:lnTo>
                    <a:pt x="3505200" y="0"/>
                  </a:lnTo>
                  <a:lnTo>
                    <a:pt x="3581400" y="76200"/>
                  </a:lnTo>
                  <a:lnTo>
                    <a:pt x="3581400" y="457200"/>
                  </a:lnTo>
                  <a:lnTo>
                    <a:pt x="76200" y="4572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677915" y="2091893"/>
            <a:ext cx="2740660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eXGyrePagella"/>
                <a:cs typeface="TeXGyrePagella"/>
              </a:rPr>
              <a:t>Receive Education and</a:t>
            </a:r>
            <a:r>
              <a:rPr sz="1600" spc="-30" dirty="0">
                <a:latin typeface="TeXGyrePagella"/>
                <a:cs typeface="TeXGyrePagella"/>
              </a:rPr>
              <a:t> </a:t>
            </a:r>
            <a:r>
              <a:rPr sz="1600" spc="-5" dirty="0">
                <a:latin typeface="TeXGyrePagella"/>
                <a:cs typeface="TeXGyrePagella"/>
              </a:rPr>
              <a:t>choose</a:t>
            </a:r>
            <a:endParaRPr sz="1600">
              <a:latin typeface="TeXGyrePagella"/>
              <a:cs typeface="TeXGyrePagella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TeXGyrePagella"/>
                <a:cs typeface="TeXGyrePagella"/>
              </a:rPr>
              <a:t>Occupation</a:t>
            </a:r>
            <a:endParaRPr sz="1600">
              <a:latin typeface="TeXGyrePagella"/>
              <a:cs typeface="TeXGyrePagell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5245100" y="3492500"/>
            <a:ext cx="3606800" cy="482600"/>
            <a:chOff x="5245100" y="3492500"/>
            <a:chExt cx="3606800" cy="482600"/>
          </a:xfrm>
        </p:grpSpPr>
        <p:sp>
          <p:nvSpPr>
            <p:cNvPr id="52" name="object 52"/>
            <p:cNvSpPr/>
            <p:nvPr/>
          </p:nvSpPr>
          <p:spPr>
            <a:xfrm>
              <a:off x="5257800" y="3505200"/>
              <a:ext cx="3581400" cy="457200"/>
            </a:xfrm>
            <a:custGeom>
              <a:avLst/>
              <a:gdLst/>
              <a:ahLst/>
              <a:cxnLst/>
              <a:rect l="l" t="t" r="r" b="b"/>
              <a:pathLst>
                <a:path w="3581400" h="457200">
                  <a:moveTo>
                    <a:pt x="3505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6200" y="457200"/>
                  </a:lnTo>
                  <a:lnTo>
                    <a:pt x="3581400" y="457200"/>
                  </a:lnTo>
                  <a:lnTo>
                    <a:pt x="3581400" y="76200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257800" y="3505200"/>
              <a:ext cx="3581400" cy="457200"/>
            </a:xfrm>
            <a:custGeom>
              <a:avLst/>
              <a:gdLst/>
              <a:ahLst/>
              <a:cxnLst/>
              <a:rect l="l" t="t" r="r" b="b"/>
              <a:pathLst>
                <a:path w="3581400" h="457200">
                  <a:moveTo>
                    <a:pt x="0" y="0"/>
                  </a:moveTo>
                  <a:lnTo>
                    <a:pt x="3505200" y="0"/>
                  </a:lnTo>
                  <a:lnTo>
                    <a:pt x="3581400" y="76200"/>
                  </a:lnTo>
                  <a:lnTo>
                    <a:pt x="3581400" y="457200"/>
                  </a:lnTo>
                  <a:lnTo>
                    <a:pt x="76200" y="4572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950711" y="3586098"/>
            <a:ext cx="21951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eXGyrePagella"/>
                <a:cs typeface="TeXGyrePagella"/>
              </a:rPr>
              <a:t>Search </a:t>
            </a:r>
            <a:r>
              <a:rPr sz="1600" spc="-10" dirty="0">
                <a:latin typeface="TeXGyrePagella"/>
                <a:cs typeface="TeXGyrePagella"/>
              </a:rPr>
              <a:t>for </a:t>
            </a:r>
            <a:r>
              <a:rPr sz="1600" spc="-5" dirty="0">
                <a:latin typeface="TeXGyrePagella"/>
                <a:cs typeface="TeXGyrePagella"/>
              </a:rPr>
              <a:t>Job</a:t>
            </a:r>
            <a:r>
              <a:rPr sz="1600" dirty="0">
                <a:latin typeface="TeXGyrePagella"/>
                <a:cs typeface="TeXGyrePagella"/>
              </a:rPr>
              <a:t> </a:t>
            </a:r>
            <a:r>
              <a:rPr sz="1600" spc="-10" dirty="0">
                <a:latin typeface="TeXGyrePagella"/>
                <a:cs typeface="TeXGyrePagella"/>
              </a:rPr>
              <a:t>Openings</a:t>
            </a:r>
            <a:endParaRPr sz="1600">
              <a:latin typeface="TeXGyrePagella"/>
              <a:cs typeface="TeXGyrePagell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5245100" y="4178300"/>
            <a:ext cx="3606800" cy="482600"/>
            <a:chOff x="5245100" y="4178300"/>
            <a:chExt cx="3606800" cy="482600"/>
          </a:xfrm>
        </p:grpSpPr>
        <p:sp>
          <p:nvSpPr>
            <p:cNvPr id="56" name="object 56"/>
            <p:cNvSpPr/>
            <p:nvPr/>
          </p:nvSpPr>
          <p:spPr>
            <a:xfrm>
              <a:off x="5257800" y="4191000"/>
              <a:ext cx="3581400" cy="457200"/>
            </a:xfrm>
            <a:custGeom>
              <a:avLst/>
              <a:gdLst/>
              <a:ahLst/>
              <a:cxnLst/>
              <a:rect l="l" t="t" r="r" b="b"/>
              <a:pathLst>
                <a:path w="3581400" h="457200">
                  <a:moveTo>
                    <a:pt x="3505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6200" y="457200"/>
                  </a:lnTo>
                  <a:lnTo>
                    <a:pt x="3581400" y="457200"/>
                  </a:lnTo>
                  <a:lnTo>
                    <a:pt x="3581400" y="76200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257800" y="4191000"/>
              <a:ext cx="3581400" cy="457200"/>
            </a:xfrm>
            <a:custGeom>
              <a:avLst/>
              <a:gdLst/>
              <a:ahLst/>
              <a:cxnLst/>
              <a:rect l="l" t="t" r="r" b="b"/>
              <a:pathLst>
                <a:path w="3581400" h="457200">
                  <a:moveTo>
                    <a:pt x="0" y="0"/>
                  </a:moveTo>
                  <a:lnTo>
                    <a:pt x="3505200" y="0"/>
                  </a:lnTo>
                  <a:lnTo>
                    <a:pt x="3581400" y="76200"/>
                  </a:lnTo>
                  <a:lnTo>
                    <a:pt x="3581400" y="457200"/>
                  </a:lnTo>
                  <a:lnTo>
                    <a:pt x="76200" y="4572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6389623" y="4272153"/>
            <a:ext cx="1317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eXGyrePagella"/>
                <a:cs typeface="TeXGyrePagella"/>
              </a:rPr>
              <a:t>Apply for</a:t>
            </a:r>
            <a:r>
              <a:rPr sz="1600" spc="-15" dirty="0">
                <a:latin typeface="TeXGyrePagella"/>
                <a:cs typeface="TeXGyrePagella"/>
              </a:rPr>
              <a:t> </a:t>
            </a:r>
            <a:r>
              <a:rPr sz="1600" spc="-5" dirty="0">
                <a:latin typeface="TeXGyrePagella"/>
                <a:cs typeface="TeXGyrePagella"/>
              </a:rPr>
              <a:t>jobs</a:t>
            </a:r>
            <a:endParaRPr sz="1600">
              <a:latin typeface="TeXGyrePagella"/>
              <a:cs typeface="TeXGyrePagella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5245100" y="4864100"/>
            <a:ext cx="3606800" cy="482600"/>
            <a:chOff x="5245100" y="4864100"/>
            <a:chExt cx="3606800" cy="482600"/>
          </a:xfrm>
        </p:grpSpPr>
        <p:sp>
          <p:nvSpPr>
            <p:cNvPr id="60" name="object 60"/>
            <p:cNvSpPr/>
            <p:nvPr/>
          </p:nvSpPr>
          <p:spPr>
            <a:xfrm>
              <a:off x="5257800" y="4876800"/>
              <a:ext cx="3581400" cy="457200"/>
            </a:xfrm>
            <a:custGeom>
              <a:avLst/>
              <a:gdLst/>
              <a:ahLst/>
              <a:cxnLst/>
              <a:rect l="l" t="t" r="r" b="b"/>
              <a:pathLst>
                <a:path w="3581400" h="457200">
                  <a:moveTo>
                    <a:pt x="3505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6200" y="457200"/>
                  </a:lnTo>
                  <a:lnTo>
                    <a:pt x="3581400" y="457200"/>
                  </a:lnTo>
                  <a:lnTo>
                    <a:pt x="3581400" y="76200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257800" y="4876800"/>
              <a:ext cx="3581400" cy="457200"/>
            </a:xfrm>
            <a:custGeom>
              <a:avLst/>
              <a:gdLst/>
              <a:ahLst/>
              <a:cxnLst/>
              <a:rect l="l" t="t" r="r" b="b"/>
              <a:pathLst>
                <a:path w="3581400" h="457200">
                  <a:moveTo>
                    <a:pt x="0" y="0"/>
                  </a:moveTo>
                  <a:lnTo>
                    <a:pt x="3505200" y="0"/>
                  </a:lnTo>
                  <a:lnTo>
                    <a:pt x="3581400" y="76200"/>
                  </a:lnTo>
                  <a:lnTo>
                    <a:pt x="3581400" y="457200"/>
                  </a:lnTo>
                  <a:lnTo>
                    <a:pt x="76200" y="4572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5444744" y="4836033"/>
            <a:ext cx="32067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8095" marR="5080" indent="-125603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eXGyrePagella"/>
                <a:cs typeface="TeXGyrePagella"/>
              </a:rPr>
              <a:t>Impress Company during Selection  process</a:t>
            </a:r>
            <a:endParaRPr sz="1600">
              <a:latin typeface="TeXGyrePagella"/>
              <a:cs typeface="TeXGyrePagella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5245100" y="5549900"/>
            <a:ext cx="3606800" cy="1168400"/>
            <a:chOff x="5245100" y="5549900"/>
            <a:chExt cx="3606800" cy="1168400"/>
          </a:xfrm>
        </p:grpSpPr>
        <p:sp>
          <p:nvSpPr>
            <p:cNvPr id="64" name="object 64"/>
            <p:cNvSpPr/>
            <p:nvPr/>
          </p:nvSpPr>
          <p:spPr>
            <a:xfrm>
              <a:off x="5257800" y="5562600"/>
              <a:ext cx="3581400" cy="457200"/>
            </a:xfrm>
            <a:custGeom>
              <a:avLst/>
              <a:gdLst/>
              <a:ahLst/>
              <a:cxnLst/>
              <a:rect l="l" t="t" r="r" b="b"/>
              <a:pathLst>
                <a:path w="3581400" h="457200">
                  <a:moveTo>
                    <a:pt x="3505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6200" y="457200"/>
                  </a:lnTo>
                  <a:lnTo>
                    <a:pt x="3581400" y="457200"/>
                  </a:lnTo>
                  <a:lnTo>
                    <a:pt x="3581400" y="76200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257800" y="5562600"/>
              <a:ext cx="3581400" cy="457200"/>
            </a:xfrm>
            <a:custGeom>
              <a:avLst/>
              <a:gdLst/>
              <a:ahLst/>
              <a:cxnLst/>
              <a:rect l="l" t="t" r="r" b="b"/>
              <a:pathLst>
                <a:path w="3581400" h="457200">
                  <a:moveTo>
                    <a:pt x="0" y="0"/>
                  </a:moveTo>
                  <a:lnTo>
                    <a:pt x="3505200" y="0"/>
                  </a:lnTo>
                  <a:lnTo>
                    <a:pt x="3581400" y="76200"/>
                  </a:lnTo>
                  <a:lnTo>
                    <a:pt x="3581400" y="457200"/>
                  </a:lnTo>
                  <a:lnTo>
                    <a:pt x="76200" y="4572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257800" y="6248400"/>
              <a:ext cx="3581400" cy="457200"/>
            </a:xfrm>
            <a:custGeom>
              <a:avLst/>
              <a:gdLst/>
              <a:ahLst/>
              <a:cxnLst/>
              <a:rect l="l" t="t" r="r" b="b"/>
              <a:pathLst>
                <a:path w="3581400" h="457200">
                  <a:moveTo>
                    <a:pt x="3505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6200" y="457200"/>
                  </a:lnTo>
                  <a:lnTo>
                    <a:pt x="3581400" y="457200"/>
                  </a:lnTo>
                  <a:lnTo>
                    <a:pt x="3581400" y="76200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257800" y="6248400"/>
              <a:ext cx="3581400" cy="457200"/>
            </a:xfrm>
            <a:custGeom>
              <a:avLst/>
              <a:gdLst/>
              <a:ahLst/>
              <a:cxnLst/>
              <a:rect l="l" t="t" r="r" b="b"/>
              <a:pathLst>
                <a:path w="3581400" h="457200">
                  <a:moveTo>
                    <a:pt x="0" y="0"/>
                  </a:moveTo>
                  <a:lnTo>
                    <a:pt x="3505200" y="0"/>
                  </a:lnTo>
                  <a:lnTo>
                    <a:pt x="3581400" y="76200"/>
                  </a:lnTo>
                  <a:lnTo>
                    <a:pt x="3581400" y="457200"/>
                  </a:lnTo>
                  <a:lnTo>
                    <a:pt x="76200" y="4572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5697728" y="5644083"/>
            <a:ext cx="2700655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eXGyrePagella"/>
                <a:cs typeface="TeXGyrePagella"/>
              </a:rPr>
              <a:t>Evaluate Jobs and</a:t>
            </a:r>
            <a:r>
              <a:rPr sz="1600" spc="-40" dirty="0">
                <a:latin typeface="TeXGyrePagella"/>
                <a:cs typeface="TeXGyrePagella"/>
              </a:rPr>
              <a:t> </a:t>
            </a:r>
            <a:r>
              <a:rPr sz="1600" spc="-5" dirty="0">
                <a:latin typeface="TeXGyrePagella"/>
                <a:cs typeface="TeXGyrePagella"/>
              </a:rPr>
              <a:t>Companies</a:t>
            </a:r>
            <a:endParaRPr sz="1600">
              <a:latin typeface="TeXGyrePagella"/>
              <a:cs typeface="TeXGyrePagell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eXGyrePagella"/>
              <a:cs typeface="TeXGyrePagella"/>
            </a:endParaRPr>
          </a:p>
          <a:p>
            <a:pPr algn="ctr">
              <a:lnSpc>
                <a:spcPct val="100000"/>
              </a:lnSpc>
            </a:pPr>
            <a:r>
              <a:rPr sz="1600" spc="-5" dirty="0">
                <a:latin typeface="TeXGyrePagella"/>
                <a:cs typeface="TeXGyrePagella"/>
              </a:rPr>
              <a:t>Accept or Reject Job</a:t>
            </a:r>
            <a:r>
              <a:rPr sz="1600" spc="30" dirty="0">
                <a:latin typeface="TeXGyrePagella"/>
                <a:cs typeface="TeXGyrePagella"/>
              </a:rPr>
              <a:t> </a:t>
            </a:r>
            <a:r>
              <a:rPr sz="1600" spc="-5" dirty="0">
                <a:latin typeface="TeXGyrePagella"/>
                <a:cs typeface="TeXGyrePagella"/>
              </a:rPr>
              <a:t>Offers</a:t>
            </a:r>
            <a:endParaRPr sz="1600">
              <a:latin typeface="TeXGyrePagella"/>
              <a:cs typeface="TeXGyrePagell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066800"/>
            <a:ext cx="0" cy="5791200"/>
          </a:xfrm>
          <a:custGeom>
            <a:avLst/>
            <a:gdLst/>
            <a:ahLst/>
            <a:cxnLst/>
            <a:rect l="l" t="t" r="r" b="b"/>
            <a:pathLst>
              <a:path h="5791200">
                <a:moveTo>
                  <a:pt x="0" y="0"/>
                </a:moveTo>
                <a:lnTo>
                  <a:pt x="0" y="5791199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9156700" cy="6883400"/>
            <a:chOff x="-6350" y="0"/>
            <a:chExt cx="9156700" cy="6883400"/>
          </a:xfrm>
        </p:grpSpPr>
        <p:sp>
          <p:nvSpPr>
            <p:cNvPr id="4" name="object 4"/>
            <p:cNvSpPr/>
            <p:nvPr/>
          </p:nvSpPr>
          <p:spPr>
            <a:xfrm>
              <a:off x="395287" y="1066800"/>
              <a:ext cx="0" cy="5791200"/>
            </a:xfrm>
            <a:custGeom>
              <a:avLst/>
              <a:gdLst/>
              <a:ahLst/>
              <a:cxnLst/>
              <a:rect l="l" t="t" r="r" b="b"/>
              <a:pathLst>
                <a:path h="5791200">
                  <a:moveTo>
                    <a:pt x="0" y="0"/>
                  </a:moveTo>
                  <a:lnTo>
                    <a:pt x="0" y="5791199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1066800"/>
              <a:ext cx="38100" cy="5791200"/>
            </a:xfrm>
            <a:custGeom>
              <a:avLst/>
              <a:gdLst/>
              <a:ahLst/>
              <a:cxnLst/>
              <a:rect l="l" t="t" r="r" b="b"/>
              <a:pathLst>
                <a:path w="38100" h="5791200">
                  <a:moveTo>
                    <a:pt x="0" y="5791198"/>
                  </a:moveTo>
                  <a:lnTo>
                    <a:pt x="38100" y="5791198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5791198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144000" cy="1066800"/>
            </a:xfrm>
            <a:custGeom>
              <a:avLst/>
              <a:gdLst/>
              <a:ahLst/>
              <a:cxnLst/>
              <a:rect l="l" t="t" r="r" b="b"/>
              <a:pathLst>
                <a:path w="9144000" h="1066800">
                  <a:moveTo>
                    <a:pt x="91440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9144000" y="1066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999">
                <a:alpha val="9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1066800"/>
            </a:xfrm>
            <a:custGeom>
              <a:avLst/>
              <a:gdLst/>
              <a:ahLst/>
              <a:cxnLst/>
              <a:rect l="l" t="t" r="r" b="b"/>
              <a:pathLst>
                <a:path w="9144000" h="1066800">
                  <a:moveTo>
                    <a:pt x="0" y="1066800"/>
                  </a:moveTo>
                  <a:lnTo>
                    <a:pt x="9144000" y="10668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127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85925" y="0"/>
            <a:ext cx="57702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5745" marR="5080" indent="-1503045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STRATEGIC</a:t>
            </a:r>
            <a:r>
              <a:rPr sz="3600" spc="-120" dirty="0"/>
              <a:t> </a:t>
            </a:r>
            <a:r>
              <a:rPr sz="3600" dirty="0"/>
              <a:t>RECRUITING  DECISIONS</a:t>
            </a:r>
            <a:endParaRPr sz="3600"/>
          </a:p>
        </p:txBody>
      </p:sp>
      <p:sp>
        <p:nvSpPr>
          <p:cNvPr id="9" name="object 9"/>
          <p:cNvSpPr/>
          <p:nvPr/>
        </p:nvSpPr>
        <p:spPr>
          <a:xfrm>
            <a:off x="533400" y="1600200"/>
            <a:ext cx="3048000" cy="1143000"/>
          </a:xfrm>
          <a:custGeom>
            <a:avLst/>
            <a:gdLst/>
            <a:ahLst/>
            <a:cxnLst/>
            <a:rect l="l" t="t" r="r" b="b"/>
            <a:pathLst>
              <a:path w="3048000" h="1143000">
                <a:moveTo>
                  <a:pt x="0" y="0"/>
                </a:moveTo>
                <a:lnTo>
                  <a:pt x="1980438" y="0"/>
                </a:lnTo>
                <a:lnTo>
                  <a:pt x="1980438" y="428625"/>
                </a:lnTo>
                <a:lnTo>
                  <a:pt x="2156587" y="428625"/>
                </a:lnTo>
                <a:lnTo>
                  <a:pt x="2156587" y="285750"/>
                </a:lnTo>
                <a:lnTo>
                  <a:pt x="3048000" y="571500"/>
                </a:lnTo>
                <a:lnTo>
                  <a:pt x="2156587" y="857250"/>
                </a:lnTo>
                <a:lnTo>
                  <a:pt x="2156587" y="714375"/>
                </a:lnTo>
                <a:lnTo>
                  <a:pt x="1980438" y="714375"/>
                </a:lnTo>
                <a:lnTo>
                  <a:pt x="1980438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48080" y="1901698"/>
            <a:ext cx="15506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Palladio Uralic"/>
                <a:cs typeface="Palladio Uralic"/>
              </a:rPr>
              <a:t>HR</a:t>
            </a:r>
            <a:r>
              <a:rPr sz="1600" b="1" spc="-60" dirty="0">
                <a:latin typeface="Palladio Uralic"/>
                <a:cs typeface="Palladio Uralic"/>
              </a:rPr>
              <a:t> </a:t>
            </a:r>
            <a:r>
              <a:rPr sz="1600" b="1" spc="-10" dirty="0">
                <a:latin typeface="Palladio Uralic"/>
                <a:cs typeface="Palladio Uralic"/>
              </a:rPr>
              <a:t>PLANNING</a:t>
            </a:r>
            <a:endParaRPr sz="1600">
              <a:latin typeface="Palladio Uralic"/>
              <a:cs typeface="Palladio Uralic"/>
            </a:endParaRPr>
          </a:p>
          <a:p>
            <a:pPr algn="ctr">
              <a:lnSpc>
                <a:spcPct val="100000"/>
              </a:lnSpc>
            </a:pPr>
            <a:r>
              <a:rPr sz="1600" b="1" spc="-10" dirty="0">
                <a:latin typeface="Palladio Uralic"/>
                <a:cs typeface="Palladio Uralic"/>
              </a:rPr>
              <a:t>DECISIONS</a:t>
            </a:r>
            <a:endParaRPr sz="1600">
              <a:latin typeface="Palladio Uralic"/>
              <a:cs typeface="Palladio Ural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90600" y="3276600"/>
            <a:ext cx="3124200" cy="1143000"/>
          </a:xfrm>
          <a:custGeom>
            <a:avLst/>
            <a:gdLst/>
            <a:ahLst/>
            <a:cxnLst/>
            <a:rect l="l" t="t" r="r" b="b"/>
            <a:pathLst>
              <a:path w="3124200" h="1143000">
                <a:moveTo>
                  <a:pt x="0" y="0"/>
                </a:moveTo>
                <a:lnTo>
                  <a:pt x="2029968" y="0"/>
                </a:lnTo>
                <a:lnTo>
                  <a:pt x="2029968" y="428625"/>
                </a:lnTo>
                <a:lnTo>
                  <a:pt x="2232787" y="428625"/>
                </a:lnTo>
                <a:lnTo>
                  <a:pt x="2232787" y="285750"/>
                </a:lnTo>
                <a:lnTo>
                  <a:pt x="3124200" y="571500"/>
                </a:lnTo>
                <a:lnTo>
                  <a:pt x="2232787" y="857250"/>
                </a:lnTo>
                <a:lnTo>
                  <a:pt x="2232787" y="714375"/>
                </a:lnTo>
                <a:lnTo>
                  <a:pt x="2029968" y="714375"/>
                </a:lnTo>
                <a:lnTo>
                  <a:pt x="2029968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16863" y="3456559"/>
            <a:ext cx="137731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1270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Palladio Uralic"/>
                <a:cs typeface="Palladio Uralic"/>
              </a:rPr>
              <a:t>STRATEGIC  </a:t>
            </a:r>
            <a:r>
              <a:rPr sz="1600" b="1" spc="-10" dirty="0">
                <a:latin typeface="Palladio Uralic"/>
                <a:cs typeface="Palladio Uralic"/>
              </a:rPr>
              <a:t>R</a:t>
            </a:r>
            <a:r>
              <a:rPr sz="1600" b="1" spc="-15" dirty="0">
                <a:latin typeface="Palladio Uralic"/>
                <a:cs typeface="Palladio Uralic"/>
              </a:rPr>
              <a:t>E</a:t>
            </a:r>
            <a:r>
              <a:rPr sz="1600" b="1" spc="-10" dirty="0">
                <a:latin typeface="Palladio Uralic"/>
                <a:cs typeface="Palladio Uralic"/>
              </a:rPr>
              <a:t>CR</a:t>
            </a:r>
            <a:r>
              <a:rPr sz="1600" b="1" spc="-20" dirty="0">
                <a:latin typeface="Palladio Uralic"/>
                <a:cs typeface="Palladio Uralic"/>
              </a:rPr>
              <a:t>U</a:t>
            </a:r>
            <a:r>
              <a:rPr sz="1600" b="1" spc="-10" dirty="0">
                <a:latin typeface="Palladio Uralic"/>
                <a:cs typeface="Palladio Uralic"/>
              </a:rPr>
              <a:t>IT</a:t>
            </a:r>
            <a:r>
              <a:rPr sz="1600" b="1" spc="-5" dirty="0">
                <a:latin typeface="Palladio Uralic"/>
                <a:cs typeface="Palladio Uralic"/>
              </a:rPr>
              <a:t>ING  DECISIONS</a:t>
            </a:r>
            <a:endParaRPr sz="1600">
              <a:latin typeface="Palladio Uralic"/>
              <a:cs typeface="Palladio Ural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24000" y="4953000"/>
            <a:ext cx="3200400" cy="1143000"/>
          </a:xfrm>
          <a:custGeom>
            <a:avLst/>
            <a:gdLst/>
            <a:ahLst/>
            <a:cxnLst/>
            <a:rect l="l" t="t" r="r" b="b"/>
            <a:pathLst>
              <a:path w="3200400" h="1143000">
                <a:moveTo>
                  <a:pt x="0" y="0"/>
                </a:moveTo>
                <a:lnTo>
                  <a:pt x="2079498" y="0"/>
                </a:lnTo>
                <a:lnTo>
                  <a:pt x="2079498" y="428625"/>
                </a:lnTo>
                <a:lnTo>
                  <a:pt x="2308987" y="428625"/>
                </a:lnTo>
                <a:lnTo>
                  <a:pt x="2308987" y="285750"/>
                </a:lnTo>
                <a:lnTo>
                  <a:pt x="3200400" y="571500"/>
                </a:lnTo>
                <a:lnTo>
                  <a:pt x="2308987" y="857250"/>
                </a:lnTo>
                <a:lnTo>
                  <a:pt x="2308987" y="714375"/>
                </a:lnTo>
                <a:lnTo>
                  <a:pt x="2079498" y="714375"/>
                </a:lnTo>
                <a:lnTo>
                  <a:pt x="2079498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12772" y="5180457"/>
            <a:ext cx="190373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Palladio Uralic"/>
                <a:cs typeface="Palladio Uralic"/>
              </a:rPr>
              <a:t>DECISIONS ON  RECRUITING  </a:t>
            </a:r>
            <a:r>
              <a:rPr sz="1400" b="1" spc="-10" dirty="0">
                <a:latin typeface="Palladio Uralic"/>
                <a:cs typeface="Palladio Uralic"/>
              </a:rPr>
              <a:t>SO</a:t>
            </a:r>
            <a:r>
              <a:rPr sz="1400" b="1" dirty="0">
                <a:latin typeface="Palladio Uralic"/>
                <a:cs typeface="Palladio Uralic"/>
              </a:rPr>
              <a:t>U</a:t>
            </a:r>
            <a:r>
              <a:rPr sz="1400" b="1" spc="-10" dirty="0">
                <a:latin typeface="Palladio Uralic"/>
                <a:cs typeface="Palladio Uralic"/>
              </a:rPr>
              <a:t>RCES</a:t>
            </a:r>
            <a:r>
              <a:rPr sz="1400" b="1" dirty="0">
                <a:latin typeface="Palladio Uralic"/>
                <a:cs typeface="Palladio Uralic"/>
              </a:rPr>
              <a:t>/M</a:t>
            </a:r>
            <a:r>
              <a:rPr sz="1400" b="1" spc="-10" dirty="0">
                <a:latin typeface="Palladio Uralic"/>
                <a:cs typeface="Palladio Uralic"/>
              </a:rPr>
              <a:t>E</a:t>
            </a:r>
            <a:r>
              <a:rPr sz="1400" b="1" dirty="0">
                <a:latin typeface="Palladio Uralic"/>
                <a:cs typeface="Palladio Uralic"/>
              </a:rPr>
              <a:t>T</a:t>
            </a:r>
            <a:r>
              <a:rPr sz="1400" b="1" spc="-10" dirty="0">
                <a:latin typeface="Palladio Uralic"/>
                <a:cs typeface="Palladio Uralic"/>
              </a:rPr>
              <a:t>HOD</a:t>
            </a:r>
            <a:r>
              <a:rPr sz="1400" b="1" dirty="0">
                <a:latin typeface="Palladio Uralic"/>
                <a:cs typeface="Palladio Uralic"/>
              </a:rPr>
              <a:t>S</a:t>
            </a:r>
            <a:endParaRPr sz="1400">
              <a:latin typeface="Palladio Uralic"/>
              <a:cs typeface="Palladio Ural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43500" y="1504950"/>
            <a:ext cx="3571875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13628" y="1680718"/>
            <a:ext cx="272605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41300" algn="l"/>
              </a:tabLst>
            </a:pPr>
            <a:r>
              <a:rPr sz="1400" dirty="0">
                <a:latin typeface="TeXGyrePagella"/>
                <a:cs typeface="TeXGyrePagella"/>
              </a:rPr>
              <a:t>How Many </a:t>
            </a:r>
            <a:r>
              <a:rPr sz="1400" spc="-5" dirty="0">
                <a:latin typeface="TeXGyrePagella"/>
                <a:cs typeface="TeXGyrePagella"/>
              </a:rPr>
              <a:t>Employees</a:t>
            </a:r>
            <a:r>
              <a:rPr sz="1400" spc="-70" dirty="0">
                <a:latin typeface="TeXGyrePagella"/>
                <a:cs typeface="TeXGyrePagella"/>
              </a:rPr>
              <a:t> </a:t>
            </a:r>
            <a:r>
              <a:rPr sz="1400" spc="-5" dirty="0">
                <a:latin typeface="TeXGyrePagella"/>
                <a:cs typeface="TeXGyrePagella"/>
              </a:rPr>
              <a:t>Needed</a:t>
            </a:r>
            <a:endParaRPr sz="1400">
              <a:latin typeface="TeXGyrePagella"/>
              <a:cs typeface="TeXGyrePagella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r>
              <a:rPr sz="1400" dirty="0">
                <a:latin typeface="TeXGyrePagella"/>
                <a:cs typeface="TeXGyrePagella"/>
              </a:rPr>
              <a:t>When</a:t>
            </a:r>
            <a:r>
              <a:rPr sz="1400" spc="-10" dirty="0">
                <a:latin typeface="TeXGyrePagella"/>
                <a:cs typeface="TeXGyrePagella"/>
              </a:rPr>
              <a:t> </a:t>
            </a:r>
            <a:r>
              <a:rPr sz="1400" spc="-5" dirty="0">
                <a:latin typeface="TeXGyrePagella"/>
                <a:cs typeface="TeXGyrePagella"/>
              </a:rPr>
              <a:t>Needed</a:t>
            </a:r>
            <a:endParaRPr sz="1400">
              <a:latin typeface="TeXGyrePagella"/>
              <a:cs typeface="TeXGyrePagella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r>
              <a:rPr sz="1400" spc="-5" dirty="0">
                <a:latin typeface="TeXGyrePagella"/>
                <a:cs typeface="TeXGyrePagella"/>
              </a:rPr>
              <a:t>KSAs</a:t>
            </a:r>
            <a:r>
              <a:rPr sz="1400" spc="-15" dirty="0">
                <a:latin typeface="TeXGyrePagella"/>
                <a:cs typeface="TeXGyrePagella"/>
              </a:rPr>
              <a:t> </a:t>
            </a:r>
            <a:r>
              <a:rPr sz="1400" spc="-5" dirty="0">
                <a:latin typeface="TeXGyrePagella"/>
                <a:cs typeface="TeXGyrePagella"/>
              </a:rPr>
              <a:t>Needed</a:t>
            </a:r>
            <a:endParaRPr sz="1400">
              <a:latin typeface="TeXGyrePagella"/>
              <a:cs typeface="TeXGyrePagella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r>
              <a:rPr sz="1400" spc="-5" dirty="0">
                <a:latin typeface="TeXGyrePagella"/>
                <a:cs typeface="TeXGyrePagella"/>
              </a:rPr>
              <a:t>Special</a:t>
            </a:r>
            <a:r>
              <a:rPr sz="1400" spc="5" dirty="0">
                <a:latin typeface="TeXGyrePagella"/>
                <a:cs typeface="TeXGyrePagella"/>
              </a:rPr>
              <a:t> </a:t>
            </a:r>
            <a:r>
              <a:rPr sz="1400" spc="-5" dirty="0">
                <a:latin typeface="TeXGyrePagella"/>
                <a:cs typeface="TeXGyrePagella"/>
              </a:rPr>
              <a:t>Qualifications</a:t>
            </a:r>
            <a:endParaRPr sz="1400">
              <a:latin typeface="TeXGyrePagella"/>
              <a:cs typeface="TeXGyrePagell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43500" y="3181350"/>
            <a:ext cx="3571875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413628" y="3357498"/>
            <a:ext cx="302768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 indent="-18478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197485" algn="l"/>
              </a:tabLst>
            </a:pPr>
            <a:r>
              <a:rPr sz="1400" dirty="0">
                <a:latin typeface="TeXGyrePagella"/>
                <a:cs typeface="TeXGyrePagella"/>
              </a:rPr>
              <a:t>Where </a:t>
            </a:r>
            <a:r>
              <a:rPr sz="1400" spc="-5" dirty="0">
                <a:latin typeface="TeXGyrePagella"/>
                <a:cs typeface="TeXGyrePagella"/>
              </a:rPr>
              <a:t>to </a:t>
            </a:r>
            <a:r>
              <a:rPr sz="1400" dirty="0">
                <a:latin typeface="TeXGyrePagella"/>
                <a:cs typeface="TeXGyrePagella"/>
              </a:rPr>
              <a:t>Recruit:</a:t>
            </a:r>
            <a:r>
              <a:rPr sz="1400" spc="-5" dirty="0">
                <a:latin typeface="TeXGyrePagella"/>
                <a:cs typeface="TeXGyrePagella"/>
              </a:rPr>
              <a:t> Internal/External</a:t>
            </a:r>
            <a:endParaRPr sz="1400">
              <a:latin typeface="TeXGyrePagella"/>
              <a:cs typeface="TeXGyrePagella"/>
            </a:endParaRPr>
          </a:p>
          <a:p>
            <a:pPr marL="196850" indent="-184785">
              <a:lnSpc>
                <a:spcPct val="100000"/>
              </a:lnSpc>
              <a:buFont typeface="Wingdings"/>
              <a:buChar char=""/>
              <a:tabLst>
                <a:tab pos="197485" algn="l"/>
              </a:tabLst>
            </a:pPr>
            <a:r>
              <a:rPr sz="1400" dirty="0">
                <a:latin typeface="TeXGyrePagella"/>
                <a:cs typeface="TeXGyrePagella"/>
              </a:rPr>
              <a:t>Who </a:t>
            </a:r>
            <a:r>
              <a:rPr sz="1400" spc="-5" dirty="0">
                <a:latin typeface="TeXGyrePagella"/>
                <a:cs typeface="TeXGyrePagella"/>
              </a:rPr>
              <a:t>to </a:t>
            </a:r>
            <a:r>
              <a:rPr sz="1400" dirty="0">
                <a:latin typeface="TeXGyrePagella"/>
                <a:cs typeface="TeXGyrePagella"/>
              </a:rPr>
              <a:t>Recruit: </a:t>
            </a:r>
            <a:r>
              <a:rPr sz="1400" spc="-5" dirty="0">
                <a:latin typeface="TeXGyrePagella"/>
                <a:cs typeface="TeXGyrePagella"/>
              </a:rPr>
              <a:t>Flexible</a:t>
            </a:r>
            <a:r>
              <a:rPr sz="1400" spc="5" dirty="0">
                <a:latin typeface="TeXGyrePagella"/>
                <a:cs typeface="TeXGyrePagella"/>
              </a:rPr>
              <a:t> </a:t>
            </a:r>
            <a:r>
              <a:rPr sz="1400" spc="-5" dirty="0">
                <a:latin typeface="TeXGyrePagella"/>
                <a:cs typeface="TeXGyrePagella"/>
              </a:rPr>
              <a:t>Staffing</a:t>
            </a:r>
            <a:endParaRPr sz="1400">
              <a:latin typeface="TeXGyrePagella"/>
              <a:cs typeface="TeXGyrePagella"/>
            </a:endParaRPr>
          </a:p>
          <a:p>
            <a:pPr marL="233679">
              <a:lnSpc>
                <a:spcPct val="100000"/>
              </a:lnSpc>
            </a:pPr>
            <a:r>
              <a:rPr sz="1400" spc="-5" dirty="0">
                <a:latin typeface="TeXGyrePagella"/>
                <a:cs typeface="TeXGyrePagella"/>
              </a:rPr>
              <a:t>Options</a:t>
            </a:r>
            <a:endParaRPr sz="1400">
              <a:latin typeface="TeXGyrePagella"/>
              <a:cs typeface="TeXGyrePagella"/>
            </a:endParaRPr>
          </a:p>
          <a:p>
            <a:pPr marL="196850" indent="-184785">
              <a:lnSpc>
                <a:spcPct val="100000"/>
              </a:lnSpc>
              <a:buFont typeface="Wingdings"/>
              <a:buChar char=""/>
              <a:tabLst>
                <a:tab pos="197485" algn="l"/>
              </a:tabLst>
            </a:pPr>
            <a:r>
              <a:rPr sz="1400" dirty="0">
                <a:latin typeface="TeXGyrePagella"/>
                <a:cs typeface="TeXGyrePagella"/>
              </a:rPr>
              <a:t>Nature of Job</a:t>
            </a:r>
            <a:r>
              <a:rPr sz="1400" spc="-45" dirty="0">
                <a:latin typeface="TeXGyrePagella"/>
                <a:cs typeface="TeXGyrePagella"/>
              </a:rPr>
              <a:t> </a:t>
            </a:r>
            <a:r>
              <a:rPr sz="1400" dirty="0">
                <a:latin typeface="TeXGyrePagella"/>
                <a:cs typeface="TeXGyrePagella"/>
              </a:rPr>
              <a:t>Requirements</a:t>
            </a:r>
            <a:endParaRPr sz="1400">
              <a:latin typeface="TeXGyrePagella"/>
              <a:cs typeface="TeXGyrePagell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43500" y="4933950"/>
            <a:ext cx="3571875" cy="1295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413628" y="5323789"/>
            <a:ext cx="187706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 indent="-18478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197485" algn="l"/>
              </a:tabLst>
            </a:pPr>
            <a:r>
              <a:rPr sz="1400" dirty="0">
                <a:latin typeface="TeXGyrePagella"/>
                <a:cs typeface="TeXGyrePagella"/>
              </a:rPr>
              <a:t>Advertising</a:t>
            </a:r>
            <a:r>
              <a:rPr sz="1400" spc="-50" dirty="0">
                <a:latin typeface="TeXGyrePagella"/>
                <a:cs typeface="TeXGyrePagella"/>
              </a:rPr>
              <a:t> </a:t>
            </a:r>
            <a:r>
              <a:rPr sz="1400" dirty="0">
                <a:latin typeface="TeXGyrePagella"/>
                <a:cs typeface="TeXGyrePagella"/>
              </a:rPr>
              <a:t>Choices</a:t>
            </a:r>
            <a:endParaRPr sz="1400">
              <a:latin typeface="TeXGyrePagella"/>
              <a:cs typeface="TeXGyrePagella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r>
              <a:rPr sz="1400" dirty="0">
                <a:latin typeface="TeXGyrePagella"/>
                <a:cs typeface="TeXGyrePagella"/>
              </a:rPr>
              <a:t>Recruiting</a:t>
            </a:r>
            <a:r>
              <a:rPr sz="1400" spc="-60" dirty="0">
                <a:latin typeface="TeXGyrePagella"/>
                <a:cs typeface="TeXGyrePagella"/>
              </a:rPr>
              <a:t> </a:t>
            </a:r>
            <a:r>
              <a:rPr sz="1400" dirty="0">
                <a:latin typeface="TeXGyrePagella"/>
                <a:cs typeface="TeXGyrePagella"/>
              </a:rPr>
              <a:t>Activities</a:t>
            </a:r>
            <a:endParaRPr sz="1400">
              <a:latin typeface="TeXGyrePagella"/>
              <a:cs typeface="TeXGyrePagell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762000"/>
            <a:ext cx="0" cy="6096000"/>
          </a:xfrm>
          <a:custGeom>
            <a:avLst/>
            <a:gdLst/>
            <a:ahLst/>
            <a:cxnLst/>
            <a:rect l="l" t="t" r="r" b="b"/>
            <a:pathLst>
              <a:path h="6096000">
                <a:moveTo>
                  <a:pt x="0" y="0"/>
                </a:moveTo>
                <a:lnTo>
                  <a:pt x="0" y="6095999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9156700" cy="6864350"/>
            <a:chOff x="-6350" y="0"/>
            <a:chExt cx="9156700" cy="6864350"/>
          </a:xfrm>
        </p:grpSpPr>
        <p:sp>
          <p:nvSpPr>
            <p:cNvPr id="4" name="object 4"/>
            <p:cNvSpPr/>
            <p:nvPr/>
          </p:nvSpPr>
          <p:spPr>
            <a:xfrm>
              <a:off x="395287" y="762000"/>
              <a:ext cx="0" cy="6096000"/>
            </a:xfrm>
            <a:custGeom>
              <a:avLst/>
              <a:gdLst/>
              <a:ahLst/>
              <a:cxnLst/>
              <a:rect l="l" t="t" r="r" b="b"/>
              <a:pathLst>
                <a:path h="6096000">
                  <a:moveTo>
                    <a:pt x="0" y="0"/>
                  </a:moveTo>
                  <a:lnTo>
                    <a:pt x="0" y="6095999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762000"/>
              <a:ext cx="38100" cy="6096000"/>
            </a:xfrm>
            <a:custGeom>
              <a:avLst/>
              <a:gdLst/>
              <a:ahLst/>
              <a:cxnLst/>
              <a:rect l="l" t="t" r="r" b="b"/>
              <a:pathLst>
                <a:path w="38100" h="6096000">
                  <a:moveTo>
                    <a:pt x="0" y="6095998"/>
                  </a:moveTo>
                  <a:lnTo>
                    <a:pt x="38100" y="6095998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6095998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999">
                <a:alpha val="9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1270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29052" y="0"/>
            <a:ext cx="448691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19835" marR="5080" indent="-120777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STRATEGIC</a:t>
            </a:r>
            <a:r>
              <a:rPr spc="-60" dirty="0"/>
              <a:t> </a:t>
            </a:r>
            <a:r>
              <a:rPr spc="-5" dirty="0"/>
              <a:t>RECRUITING  DECISIONS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50850" y="908050"/>
          <a:ext cx="8609965" cy="5623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4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6527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latin typeface="Palladio Uralic"/>
                          <a:cs typeface="Palladio Uralic"/>
                        </a:rPr>
                        <a:t>FLEXIBLE</a:t>
                      </a:r>
                      <a:r>
                        <a:rPr sz="1800" b="1" spc="-25" dirty="0"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sz="1800" b="1" spc="-5" dirty="0">
                          <a:latin typeface="Palladio Uralic"/>
                          <a:cs typeface="Palladio Uralic"/>
                        </a:rPr>
                        <a:t>STAFFING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latin typeface="Palladio Uralic"/>
                          <a:cs typeface="Palladio Uralic"/>
                        </a:rPr>
                        <a:t>DESCRIPTIONS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6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Palladio Uralic"/>
                          <a:cs typeface="Palladio Uralic"/>
                        </a:rPr>
                        <a:t>1. </a:t>
                      </a:r>
                      <a:r>
                        <a:rPr sz="1800" b="1" spc="-5" dirty="0">
                          <a:latin typeface="Palladio Uralic"/>
                          <a:cs typeface="Palladio Uralic"/>
                        </a:rPr>
                        <a:t>REGULAR</a:t>
                      </a:r>
                      <a:r>
                        <a:rPr sz="1800" b="1" spc="-55" dirty="0"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sz="1800" b="1" dirty="0">
                          <a:latin typeface="Palladio Uralic"/>
                          <a:cs typeface="Palladio Uralic"/>
                        </a:rPr>
                        <a:t>EMPLOYMENT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80645" algn="just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5" dirty="0">
                          <a:latin typeface="TeXGyrePagella"/>
                          <a:cs typeface="TeXGyrePagella"/>
                        </a:rPr>
                        <a:t>Regular employment consists of continuous,  predictable, and scheduled employment </a:t>
                      </a:r>
                      <a:r>
                        <a:rPr sz="1600" spc="5" dirty="0">
                          <a:latin typeface="TeXGyrePagella"/>
                          <a:cs typeface="TeXGyrePagella"/>
                        </a:rPr>
                        <a:t>of </a:t>
                      </a:r>
                      <a:r>
                        <a:rPr sz="1600" spc="-5" dirty="0">
                          <a:latin typeface="TeXGyrePagella"/>
                          <a:cs typeface="TeXGyrePagella"/>
                        </a:rPr>
                        <a:t>six  months' duration or longer. Regular employment  may </a:t>
                      </a:r>
                      <a:r>
                        <a:rPr sz="1600" dirty="0">
                          <a:latin typeface="TeXGyrePagella"/>
                          <a:cs typeface="TeXGyrePagella"/>
                        </a:rPr>
                        <a:t>be </a:t>
                      </a:r>
                      <a:r>
                        <a:rPr sz="1600" spc="-5" dirty="0">
                          <a:latin typeface="TeXGyrePagella"/>
                          <a:cs typeface="TeXGyrePagella"/>
                        </a:rPr>
                        <a:t>full </a:t>
                      </a:r>
                      <a:r>
                        <a:rPr sz="1600" spc="-10" dirty="0">
                          <a:latin typeface="TeXGyrePagella"/>
                          <a:cs typeface="TeXGyrePagella"/>
                        </a:rPr>
                        <a:t>time </a:t>
                      </a:r>
                      <a:r>
                        <a:rPr sz="1600" spc="-5" dirty="0">
                          <a:latin typeface="TeXGyrePagella"/>
                          <a:cs typeface="TeXGyrePagella"/>
                        </a:rPr>
                        <a:t>or part</a:t>
                      </a:r>
                      <a:r>
                        <a:rPr sz="1600" spc="25" dirty="0">
                          <a:latin typeface="TeXGyrePagella"/>
                          <a:cs typeface="TeXGyrePagella"/>
                        </a:rPr>
                        <a:t> </a:t>
                      </a:r>
                      <a:r>
                        <a:rPr sz="1600" spc="-10" dirty="0">
                          <a:latin typeface="TeXGyrePagella"/>
                          <a:cs typeface="TeXGyrePagella"/>
                        </a:rPr>
                        <a:t>time.</a:t>
                      </a:r>
                      <a:endParaRPr sz="1600">
                        <a:latin typeface="TeXGyrePagella"/>
                        <a:cs typeface="TeXGyrePagell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Palladio Uralic"/>
                          <a:cs typeface="Palladio Uralic"/>
                        </a:rPr>
                        <a:t>2. </a:t>
                      </a:r>
                      <a:r>
                        <a:rPr sz="1800" b="1" spc="-5" dirty="0">
                          <a:latin typeface="Palladio Uralic"/>
                          <a:cs typeface="Palladio Uralic"/>
                        </a:rPr>
                        <a:t>FULL-TIME </a:t>
                      </a:r>
                      <a:r>
                        <a:rPr sz="1800" b="1" dirty="0">
                          <a:latin typeface="Palladio Uralic"/>
                          <a:cs typeface="Palladio Uralic"/>
                        </a:rPr>
                        <a:t>OR</a:t>
                      </a:r>
                      <a:r>
                        <a:rPr sz="1800" b="1" spc="-55" dirty="0"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sz="1800" b="1" dirty="0">
                          <a:latin typeface="Palladio Uralic"/>
                          <a:cs typeface="Palladio Uralic"/>
                        </a:rPr>
                        <a:t>PART-TIME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81280" algn="just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10" dirty="0">
                          <a:latin typeface="TeXGyrePagella"/>
                          <a:cs typeface="TeXGyrePagella"/>
                        </a:rPr>
                        <a:t>Full-time </a:t>
                      </a:r>
                      <a:r>
                        <a:rPr sz="1600" spc="-5" dirty="0">
                          <a:latin typeface="TeXGyrePagella"/>
                          <a:cs typeface="TeXGyrePagella"/>
                        </a:rPr>
                        <a:t>employment consists </a:t>
                      </a:r>
                      <a:r>
                        <a:rPr sz="1600" spc="5" dirty="0">
                          <a:latin typeface="TeXGyrePagella"/>
                          <a:cs typeface="TeXGyrePagella"/>
                        </a:rPr>
                        <a:t>of </a:t>
                      </a:r>
                      <a:r>
                        <a:rPr sz="1600" spc="-5" dirty="0">
                          <a:latin typeface="TeXGyrePagella"/>
                          <a:cs typeface="TeXGyrePagella"/>
                        </a:rPr>
                        <a:t>a regular schedule  of 37.5 hours </a:t>
                      </a:r>
                      <a:r>
                        <a:rPr sz="1600" spc="-10" dirty="0">
                          <a:latin typeface="TeXGyrePagella"/>
                          <a:cs typeface="TeXGyrePagella"/>
                        </a:rPr>
                        <a:t>per </a:t>
                      </a:r>
                      <a:r>
                        <a:rPr sz="1600" spc="-5" dirty="0">
                          <a:latin typeface="TeXGyrePagella"/>
                          <a:cs typeface="TeXGyrePagella"/>
                        </a:rPr>
                        <a:t>week. Part-time employment  consists </a:t>
                      </a:r>
                      <a:r>
                        <a:rPr sz="1600" spc="5" dirty="0">
                          <a:latin typeface="TeXGyrePagella"/>
                          <a:cs typeface="TeXGyrePagella"/>
                        </a:rPr>
                        <a:t>of </a:t>
                      </a:r>
                      <a:r>
                        <a:rPr sz="1600" spc="-5" dirty="0">
                          <a:latin typeface="TeXGyrePagella"/>
                          <a:cs typeface="TeXGyrePagella"/>
                        </a:rPr>
                        <a:t>a regular schedule </a:t>
                      </a:r>
                      <a:r>
                        <a:rPr sz="1600" spc="5" dirty="0">
                          <a:latin typeface="TeXGyrePagella"/>
                          <a:cs typeface="TeXGyrePagella"/>
                        </a:rPr>
                        <a:t>of </a:t>
                      </a:r>
                      <a:r>
                        <a:rPr sz="1600" spc="-5" dirty="0">
                          <a:latin typeface="TeXGyrePagella"/>
                          <a:cs typeface="TeXGyrePagella"/>
                        </a:rPr>
                        <a:t>less </a:t>
                      </a:r>
                      <a:r>
                        <a:rPr sz="1600" dirty="0">
                          <a:latin typeface="TeXGyrePagella"/>
                          <a:cs typeface="TeXGyrePagella"/>
                        </a:rPr>
                        <a:t>than </a:t>
                      </a:r>
                      <a:r>
                        <a:rPr sz="1600" spc="-5" dirty="0">
                          <a:latin typeface="TeXGyrePagella"/>
                          <a:cs typeface="TeXGyrePagella"/>
                        </a:rPr>
                        <a:t>37.5 hours  </a:t>
                      </a:r>
                      <a:r>
                        <a:rPr sz="1600" spc="-10" dirty="0">
                          <a:latin typeface="TeXGyrePagella"/>
                          <a:cs typeface="TeXGyrePagella"/>
                        </a:rPr>
                        <a:t>per</a:t>
                      </a:r>
                      <a:r>
                        <a:rPr sz="1600" spc="-15" dirty="0">
                          <a:latin typeface="TeXGyrePagella"/>
                          <a:cs typeface="TeXGyrePagella"/>
                        </a:rPr>
                        <a:t> </a:t>
                      </a:r>
                      <a:r>
                        <a:rPr sz="1600" spc="-5" dirty="0">
                          <a:latin typeface="TeXGyrePagella"/>
                          <a:cs typeface="TeXGyrePagella"/>
                        </a:rPr>
                        <a:t>week.</a:t>
                      </a:r>
                      <a:endParaRPr sz="1600">
                        <a:latin typeface="TeXGyrePagella"/>
                        <a:cs typeface="TeXGyrePagell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318135" marR="1455420" indent="-227329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800" b="1" dirty="0">
                          <a:latin typeface="Palladio Uralic"/>
                          <a:cs typeface="Palladio Uralic"/>
                        </a:rPr>
                        <a:t>3. </a:t>
                      </a:r>
                      <a:r>
                        <a:rPr sz="1800" b="1" spc="-5" dirty="0">
                          <a:latin typeface="Palladio Uralic"/>
                          <a:cs typeface="Palladio Uralic"/>
                        </a:rPr>
                        <a:t>INDEPENDENT  CONT</a:t>
                      </a:r>
                      <a:r>
                        <a:rPr sz="1800" b="1" spc="-10" dirty="0">
                          <a:latin typeface="Palladio Uralic"/>
                          <a:cs typeface="Palladio Uralic"/>
                        </a:rPr>
                        <a:t>R</a:t>
                      </a:r>
                      <a:r>
                        <a:rPr sz="1800" b="1" dirty="0">
                          <a:latin typeface="Palladio Uralic"/>
                          <a:cs typeface="Palladio Uralic"/>
                        </a:rPr>
                        <a:t>ACTORS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83820" algn="just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5" dirty="0">
                          <a:latin typeface="TeXGyrePagella"/>
                          <a:cs typeface="TeXGyrePagella"/>
                        </a:rPr>
                        <a:t>Perform specific services on a contract basis used </a:t>
                      </a:r>
                      <a:r>
                        <a:rPr sz="1600" spc="5" dirty="0">
                          <a:latin typeface="TeXGyrePagella"/>
                          <a:cs typeface="TeXGyrePagella"/>
                        </a:rPr>
                        <a:t>in </a:t>
                      </a:r>
                      <a:r>
                        <a:rPr sz="1600" spc="-5" dirty="0">
                          <a:latin typeface="TeXGyrePagella"/>
                          <a:cs typeface="TeXGyrePagella"/>
                        </a:rPr>
                        <a:t>a  number </a:t>
                      </a:r>
                      <a:r>
                        <a:rPr sz="1600" spc="5" dirty="0">
                          <a:latin typeface="TeXGyrePagella"/>
                          <a:cs typeface="TeXGyrePagella"/>
                        </a:rPr>
                        <a:t>of </a:t>
                      </a:r>
                      <a:r>
                        <a:rPr sz="1600" spc="-5" dirty="0">
                          <a:latin typeface="TeXGyrePagella"/>
                          <a:cs typeface="TeXGyrePagella"/>
                        </a:rPr>
                        <a:t>areas, including building maintenance,  security, and advertising/public</a:t>
                      </a:r>
                      <a:r>
                        <a:rPr sz="1600" spc="25" dirty="0">
                          <a:latin typeface="TeXGyrePagella"/>
                          <a:cs typeface="TeXGyrePagella"/>
                        </a:rPr>
                        <a:t> </a:t>
                      </a:r>
                      <a:r>
                        <a:rPr sz="1600" spc="-5" dirty="0">
                          <a:latin typeface="TeXGyrePagella"/>
                          <a:cs typeface="TeXGyrePagella"/>
                        </a:rPr>
                        <a:t>relations.</a:t>
                      </a:r>
                      <a:endParaRPr sz="1600">
                        <a:latin typeface="TeXGyrePagella"/>
                        <a:cs typeface="TeXGyrePagell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91440" marR="12573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Palladio Uralic"/>
                          <a:cs typeface="Palladio Uralic"/>
                        </a:rPr>
                        <a:t>4. </a:t>
                      </a:r>
                      <a:r>
                        <a:rPr sz="1800" b="1" spc="-5" dirty="0">
                          <a:latin typeface="Palladio Uralic"/>
                          <a:cs typeface="Palladio Uralic"/>
                        </a:rPr>
                        <a:t>PROFESSIONAL</a:t>
                      </a:r>
                      <a:r>
                        <a:rPr sz="1800" b="1" spc="-70" dirty="0"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sz="1800" b="1" dirty="0">
                          <a:latin typeface="Palladio Uralic"/>
                          <a:cs typeface="Palladio Uralic"/>
                        </a:rPr>
                        <a:t>EMPLOYER  </a:t>
                      </a:r>
                      <a:r>
                        <a:rPr sz="1800" b="1" spc="-5" dirty="0">
                          <a:latin typeface="Palladio Uralic"/>
                          <a:cs typeface="Palladio Uralic"/>
                        </a:rPr>
                        <a:t>ORGANIZATIONS </a:t>
                      </a:r>
                      <a:r>
                        <a:rPr sz="1800" b="1" dirty="0">
                          <a:latin typeface="Palladio Uralic"/>
                          <a:cs typeface="Palladio Uralic"/>
                        </a:rPr>
                        <a:t>AND  EMPLOYEE</a:t>
                      </a:r>
                      <a:r>
                        <a:rPr sz="1800" b="1" spc="-35" dirty="0">
                          <a:latin typeface="Palladio Uralic"/>
                          <a:cs typeface="Palladio Uralic"/>
                        </a:rPr>
                        <a:t> </a:t>
                      </a:r>
                      <a:r>
                        <a:rPr sz="1800" b="1" spc="-5" dirty="0">
                          <a:latin typeface="Palladio Uralic"/>
                          <a:cs typeface="Palladio Uralic"/>
                        </a:rPr>
                        <a:t>LEASING</a:t>
                      </a:r>
                      <a:endParaRPr sz="1800">
                        <a:latin typeface="Palladio Uralic"/>
                        <a:cs typeface="Palladio Ural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79375" algn="just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" dirty="0">
                          <a:latin typeface="TeXGyrePagella"/>
                          <a:cs typeface="TeXGyrePagella"/>
                        </a:rPr>
                        <a:t>An employer signs </a:t>
                      </a:r>
                      <a:r>
                        <a:rPr sz="1600" spc="5" dirty="0">
                          <a:latin typeface="TeXGyrePagella"/>
                          <a:cs typeface="TeXGyrePagella"/>
                        </a:rPr>
                        <a:t>an </a:t>
                      </a:r>
                      <a:r>
                        <a:rPr sz="1600" spc="-5" dirty="0">
                          <a:latin typeface="TeXGyrePagella"/>
                          <a:cs typeface="TeXGyrePagella"/>
                        </a:rPr>
                        <a:t>agreement </a:t>
                      </a:r>
                      <a:r>
                        <a:rPr sz="1600" dirty="0">
                          <a:latin typeface="TeXGyrePagella"/>
                          <a:cs typeface="TeXGyrePagella"/>
                        </a:rPr>
                        <a:t>with </a:t>
                      </a:r>
                      <a:r>
                        <a:rPr sz="1600" spc="5" dirty="0">
                          <a:latin typeface="TeXGyrePagella"/>
                          <a:cs typeface="TeXGyrePagella"/>
                        </a:rPr>
                        <a:t>an </a:t>
                      </a:r>
                      <a:r>
                        <a:rPr sz="1600" spc="-5" dirty="0">
                          <a:latin typeface="TeXGyrePagella"/>
                          <a:cs typeface="TeXGyrePagella"/>
                        </a:rPr>
                        <a:t>employee  leasing company, after </a:t>
                      </a:r>
                      <a:r>
                        <a:rPr sz="1600" dirty="0">
                          <a:latin typeface="TeXGyrePagella"/>
                          <a:cs typeface="TeXGyrePagella"/>
                        </a:rPr>
                        <a:t>which </a:t>
                      </a:r>
                      <a:r>
                        <a:rPr sz="1600" spc="-5" dirty="0">
                          <a:latin typeface="TeXGyrePagella"/>
                          <a:cs typeface="TeXGyrePagella"/>
                        </a:rPr>
                        <a:t>the existing </a:t>
                      </a:r>
                      <a:r>
                        <a:rPr sz="1600" dirty="0">
                          <a:latin typeface="TeXGyrePagella"/>
                          <a:cs typeface="TeXGyrePagella"/>
                        </a:rPr>
                        <a:t>staff </a:t>
                      </a:r>
                      <a:r>
                        <a:rPr sz="1600" spc="-5" dirty="0">
                          <a:latin typeface="TeXGyrePagella"/>
                          <a:cs typeface="TeXGyrePagella"/>
                        </a:rPr>
                        <a:t>is  hired </a:t>
                      </a:r>
                      <a:r>
                        <a:rPr sz="1600" dirty="0">
                          <a:latin typeface="TeXGyrePagella"/>
                          <a:cs typeface="TeXGyrePagella"/>
                        </a:rPr>
                        <a:t>by </a:t>
                      </a:r>
                      <a:r>
                        <a:rPr sz="1600" spc="-5" dirty="0">
                          <a:latin typeface="TeXGyrePagella"/>
                          <a:cs typeface="TeXGyrePagella"/>
                        </a:rPr>
                        <a:t>the leasing </a:t>
                      </a:r>
                      <a:r>
                        <a:rPr sz="1600" dirty="0">
                          <a:latin typeface="TeXGyrePagella"/>
                          <a:cs typeface="TeXGyrePagella"/>
                        </a:rPr>
                        <a:t>firm and </a:t>
                      </a:r>
                      <a:r>
                        <a:rPr sz="1600" spc="-5" dirty="0">
                          <a:latin typeface="TeXGyrePagella"/>
                          <a:cs typeface="TeXGyrePagella"/>
                        </a:rPr>
                        <a:t>leased back to the  company. For a fee, a small business owner </a:t>
                      </a:r>
                      <a:r>
                        <a:rPr sz="1600" dirty="0">
                          <a:latin typeface="TeXGyrePagella"/>
                          <a:cs typeface="TeXGyrePagella"/>
                        </a:rPr>
                        <a:t>turns </a:t>
                      </a:r>
                      <a:r>
                        <a:rPr sz="1600" spc="-5" dirty="0">
                          <a:latin typeface="TeXGyrePagella"/>
                          <a:cs typeface="TeXGyrePagella"/>
                        </a:rPr>
                        <a:t>his  or her staff over </a:t>
                      </a:r>
                      <a:r>
                        <a:rPr sz="1600" spc="-10" dirty="0">
                          <a:latin typeface="TeXGyrePagella"/>
                          <a:cs typeface="TeXGyrePagella"/>
                        </a:rPr>
                        <a:t>to </a:t>
                      </a:r>
                      <a:r>
                        <a:rPr sz="1600" spc="-5" dirty="0">
                          <a:latin typeface="TeXGyrePagella"/>
                          <a:cs typeface="TeXGyrePagella"/>
                        </a:rPr>
                        <a:t>the leasing company, </a:t>
                      </a:r>
                      <a:r>
                        <a:rPr sz="1600" dirty="0">
                          <a:latin typeface="TeXGyrePagella"/>
                          <a:cs typeface="TeXGyrePagella"/>
                        </a:rPr>
                        <a:t>which </a:t>
                      </a:r>
                      <a:r>
                        <a:rPr sz="1600" spc="-5" dirty="0">
                          <a:latin typeface="TeXGyrePagella"/>
                          <a:cs typeface="TeXGyrePagella"/>
                        </a:rPr>
                        <a:t>then  writes the paychecks, pays the taxes, prepares and  implements </a:t>
                      </a:r>
                      <a:r>
                        <a:rPr sz="1600" dirty="0">
                          <a:latin typeface="TeXGyrePagella"/>
                          <a:cs typeface="TeXGyrePagella"/>
                        </a:rPr>
                        <a:t>HR </a:t>
                      </a:r>
                      <a:r>
                        <a:rPr sz="1600" spc="-5" dirty="0">
                          <a:latin typeface="TeXGyrePagella"/>
                          <a:cs typeface="TeXGyrePagella"/>
                        </a:rPr>
                        <a:t>policies, and </a:t>
                      </a:r>
                      <a:r>
                        <a:rPr sz="1600" spc="-10" dirty="0">
                          <a:latin typeface="TeXGyrePagella"/>
                          <a:cs typeface="TeXGyrePagella"/>
                        </a:rPr>
                        <a:t>keeps </a:t>
                      </a:r>
                      <a:r>
                        <a:rPr sz="1600" spc="-5" dirty="0">
                          <a:latin typeface="TeXGyrePagella"/>
                          <a:cs typeface="TeXGyrePagella"/>
                        </a:rPr>
                        <a:t>all </a:t>
                      </a:r>
                      <a:r>
                        <a:rPr sz="1600" spc="-10" dirty="0">
                          <a:latin typeface="TeXGyrePagella"/>
                          <a:cs typeface="TeXGyrePagella"/>
                        </a:rPr>
                        <a:t>the </a:t>
                      </a:r>
                      <a:r>
                        <a:rPr sz="1600" spc="-5" dirty="0">
                          <a:latin typeface="TeXGyrePagella"/>
                          <a:cs typeface="TeXGyrePagella"/>
                        </a:rPr>
                        <a:t>required  records.</a:t>
                      </a:r>
                      <a:endParaRPr sz="1600">
                        <a:latin typeface="TeXGyrePagella"/>
                        <a:cs typeface="TeXGyrePagella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1442</Words>
  <Application>Microsoft Office PowerPoint</Application>
  <PresentationFormat>On-screen Show (4:3)</PresentationFormat>
  <Paragraphs>280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HUMAN RESOURCE  MANAGEMENT</vt:lpstr>
      <vt:lpstr>AFTER STUDYING THIS CHAPTER YOU SHOULD BE ABLE TO:</vt:lpstr>
      <vt:lpstr>HUMAN RESOURCE  MANAGEMENT</vt:lpstr>
      <vt:lpstr>RECRUITMENT</vt:lpstr>
      <vt:lpstr>RECRUITMENT GOALS</vt:lpstr>
      <vt:lpstr>RECRUITMENT IS A TWO  WAY STREET</vt:lpstr>
      <vt:lpstr>RECRUITMENT PROCESS</vt:lpstr>
      <vt:lpstr>STRATEGIC RECRUITING  DECISIONS</vt:lpstr>
      <vt:lpstr>STRATEGIC RECRUITING  DECISIONS</vt:lpstr>
      <vt:lpstr>STRATEGIC RECRUITING  DECISIONS Cont . . .</vt:lpstr>
      <vt:lpstr>SOURCES OF RECRUITMENT</vt:lpstr>
      <vt:lpstr>SOURCES OF RECRUITMENT</vt:lpstr>
      <vt:lpstr>SOURCES OF RECRUITMENT Cont . . .</vt:lpstr>
      <vt:lpstr>SOURCES OF RECRUITMENT Cont . . .</vt:lpstr>
      <vt:lpstr>SOURCES OF RECRUITMENT Cont . . .</vt:lpstr>
      <vt:lpstr>INTERNET RECRUITING  METHODS Cont . . .</vt:lpstr>
      <vt:lpstr>RECRUITING EVALUATION</vt:lpstr>
      <vt:lpstr>SELECTION</vt:lpstr>
      <vt:lpstr>BASIC SELECTION  CRITERIA</vt:lpstr>
      <vt:lpstr>SELECTION METHODS</vt:lpstr>
      <vt:lpstr>SELECTION METHODS Cont . . .</vt:lpstr>
      <vt:lpstr>SELECTION METHODS Cont . . .</vt:lpstr>
      <vt:lpstr>SELECTION METHODS Cont . . .</vt:lpstr>
      <vt:lpstr>SELECTION METHODS Cont . . .</vt:lpstr>
      <vt:lpstr>SELECTION METHODS Cont . . .</vt:lpstr>
      <vt:lpstr>SELECTION METHODS Cont . . .</vt:lpstr>
      <vt:lpstr>SELECTION METHODS Cont . . .</vt:lpstr>
      <vt:lpstr>SELECTION METHODS Cont . . .</vt:lpstr>
      <vt:lpstr>SELECTION METHODS Cont . . .</vt:lpstr>
      <vt:lpstr>THOUGHT OF THE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  MANAGEMENT</dc:title>
  <dc:creator>Admin</dc:creator>
  <cp:lastModifiedBy>Fakhar Alam</cp:lastModifiedBy>
  <cp:revision>4</cp:revision>
  <dcterms:created xsi:type="dcterms:W3CDTF">2020-10-27T04:44:37Z</dcterms:created>
  <dcterms:modified xsi:type="dcterms:W3CDTF">2022-09-29T05:54:00Z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2013-07-09T00:00:00Z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2020-10-27T00:00:00Z</vt:filetime>
  </property>
</Properties>
</file>