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7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C034-410A-4B79-AB5F-9B0EEEF5E0B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D6019-348C-4D9A-945A-F3B5062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1.xml" 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2.xml" 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3.xml" 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4.xml" 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5.xml" 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1" Type="http://schemas.openxmlformats.org/officeDocument/2006/relationships/themeOverride" Target="../theme/themeOverride6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7242175" y="1076325"/>
            <a:ext cx="3751263" cy="2109788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87636"/>
            <a:ext cx="10972800" cy="2469059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/>
            <a:r>
              <a:rPr lang="en-US"/>
              <a:t>HR Managers have many many roles to play in an organisation, however the 4 KEY roles are </a:t>
            </a:r>
            <a:endParaRPr lang="en-US" altLang="en-US"/>
          </a:p>
          <a:p>
            <a:pPr marL="514350" indent="-514350"/>
            <a:endParaRPr lang="en-US" altLang="en-US"/>
          </a:p>
          <a:p>
            <a:pPr marL="514350" indent="-514350">
              <a:buFontTx/>
              <a:buChar char="•"/>
            </a:pPr>
            <a:r>
              <a:rPr lang="en-US" altLang="en-US"/>
              <a:t>Strategic Partner </a:t>
            </a:r>
          </a:p>
          <a:p>
            <a:pPr marL="514350" indent="-514350">
              <a:buFontTx/>
              <a:buChar char="•"/>
            </a:pPr>
            <a:r>
              <a:rPr lang="en-US" altLang="en-US"/>
              <a:t>Administrative Expert</a:t>
            </a:r>
          </a:p>
          <a:p>
            <a:pPr marL="514350" indent="-514350">
              <a:buFontTx/>
              <a:buChar char="•"/>
            </a:pPr>
            <a:r>
              <a:rPr lang="en-US" altLang="en-US"/>
              <a:t>Employee Champion </a:t>
            </a:r>
          </a:p>
          <a:p>
            <a:pPr marL="514350" indent="-514350">
              <a:buFontTx/>
              <a:buChar char="•"/>
            </a:pPr>
            <a:r>
              <a:rPr lang="en-US" altLang="en-US"/>
              <a:t>Change Agent</a:t>
            </a:r>
          </a:p>
          <a:p>
            <a:pPr marL="514350" indent="-514350"/>
            <a:endParaRPr lang="en-US" altLang="en-US"/>
          </a:p>
          <a:p>
            <a:pPr marL="514350" indent="-514350"/>
            <a:r>
              <a:rPr lang="en-US"/>
              <a:t>Let us run through these roles in a little more detail and discuss.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965450" y="0"/>
            <a:ext cx="6650038" cy="3740150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87636"/>
            <a:ext cx="10972800" cy="2469059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Where the HR Manager has gained a seat at the management table and adds value through direct impact on quantifiable business objectives. </a:t>
            </a:r>
            <a:endParaRPr lang="en-US" altLang="en-US"/>
          </a:p>
          <a:p>
            <a:endParaRPr lang="en-US" altLang="en-US"/>
          </a:p>
          <a:p>
            <a:r>
              <a:rPr lang="en-US"/>
              <a:t>Every HR decision, plan, or process has to be aligned with the core business strategy.</a:t>
            </a:r>
            <a:endParaRPr lang="en-US" altLang="en-US"/>
          </a:p>
          <a:p>
            <a:endParaRPr lang="en-US" altLang="en-US"/>
          </a:p>
          <a:p>
            <a:r>
              <a:rPr lang="en-US"/>
              <a:t>The HR Manager needs to quickly develop business acumen, must be able to add value to the organization’s overall strategic objectives by employing a shared mind-set and accountability to key performance indicators.  </a:t>
            </a:r>
            <a:endParaRPr lang="en-US" altLang="en-US"/>
          </a:p>
          <a:p>
            <a:endParaRPr lang="en-US" altLang="en-US"/>
          </a:p>
          <a:p>
            <a:r>
              <a:rPr lang="en-US"/>
              <a:t>To add value, HR must innovate and continue to step outside of traditional roles and proactively seek out opportunities to learn the business. </a:t>
            </a:r>
            <a:endParaRPr lang="en-US" altLang="en-US"/>
          </a:p>
          <a:p>
            <a:endParaRPr lang="en-US" altLang="en-US"/>
          </a:p>
          <a:p>
            <a:r>
              <a:rPr lang="en-US"/>
              <a:t>To participate and contribute in business discussions, HR business partners must not only ensure smooth systems and processes, but consider the strategic impacts of talent and organization choices. </a:t>
            </a:r>
            <a:endParaRPr lang="en-US" altLang="en-US"/>
          </a:p>
          <a:p>
            <a:endParaRPr lang="en-US" altLang="en-US"/>
          </a:p>
          <a:p>
            <a:r>
              <a:rPr lang="en-US"/>
              <a:t>It is all about creating and delivering value aligned with the organization’s objectives. </a:t>
            </a:r>
            <a:endParaRPr lang="en-US" altLang="en-US"/>
          </a:p>
          <a:p>
            <a:endParaRPr lang="en-US" altLang="en-US"/>
          </a:p>
          <a:p>
            <a:r>
              <a:rPr lang="en-US"/>
              <a:t>HR must first be strategic business partners who just happen to manage the most valuable assets of the organization—its human capital.</a:t>
            </a:r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060450" y="1087438"/>
            <a:ext cx="4387850" cy="2468562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3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87636"/>
            <a:ext cx="10972800" cy="2469059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“A business with HRM involved at strategic level  has a competitive advantage”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960688" y="0"/>
            <a:ext cx="6351588" cy="3573463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78706"/>
            <a:ext cx="5384800" cy="2494955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The difference between efficient and effective is that efficiency refers to how well you do something, whereas effectiveness refers to how useful it is.</a:t>
            </a:r>
          </a:p>
          <a:p>
            <a:endParaRPr lang="en-US"/>
          </a:p>
          <a:p>
            <a:r>
              <a:rPr lang="en-US"/>
              <a:t>For example, if a company is not doing well and they decide to train their workforce on a new technology. </a:t>
            </a:r>
          </a:p>
          <a:p>
            <a:endParaRPr lang="en-US"/>
          </a:p>
          <a:p>
            <a:r>
              <a:rPr lang="en-US"/>
              <a:t>The training goes really well - they train all their employees in record time and tests show they have absorbed the training well. </a:t>
            </a:r>
          </a:p>
          <a:p>
            <a:endParaRPr lang="en-US"/>
          </a:p>
          <a:p>
            <a:r>
              <a:rPr lang="en-US"/>
              <a:t>But overall productivity doesn't improve. In this case the company's strategy was efficient but not effective.</a:t>
            </a:r>
          </a:p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2147483647" y="0"/>
            <a:ext cx="43079988" cy="1207958913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78706"/>
            <a:ext cx="5384800" cy="2494955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To be an Employee Champion requires the HR Manager to be the employees voice in management decisions</a:t>
            </a:r>
            <a:endParaRPr lang="en-US" altLang="en-US"/>
          </a:p>
          <a:p>
            <a:endParaRPr lang="en-US" altLang="en-US"/>
          </a:p>
          <a:p>
            <a:r>
              <a:rPr lang="en-US"/>
              <a:t>The HR Manager needs to be on “everyone’s” side</a:t>
            </a:r>
            <a:endParaRPr lang="en-US" altLang="en-US"/>
          </a:p>
          <a:p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/>
              <a:t>An approach to be Fair &amp; Principled is needed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/>
          </a:p>
          <a:p>
            <a:r>
              <a:rPr lang="en-US"/>
              <a:t>Good employee relationships will help and keep HRM’s finger on the pulse and consider Employee responses to any changes</a:t>
            </a:r>
            <a:endParaRPr lang="en-US" altLang="en-US"/>
          </a:p>
          <a:p>
            <a:endParaRPr lang="en-US" altLang="en-US"/>
          </a:p>
          <a:p>
            <a:r>
              <a:rPr lang="en-US"/>
              <a:t>It is a tricky balance to achieve, but is critical to the organisation’s health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2659063" y="0"/>
            <a:ext cx="3654425" cy="2055813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07484" y="1087636"/>
            <a:ext cx="10972800" cy="2469059"/>
          </a:xfrm>
          <a:noFill/>
          <a:ln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 change agent is a person who acts as a catalyst for change within the organisation</a:t>
            </a:r>
          </a:p>
          <a:p>
            <a:endParaRPr lang="en-US" altLang="en-US"/>
          </a:p>
          <a:p>
            <a:r>
              <a:rPr lang="en-US"/>
              <a:t>Start by leading change within the HR Department and Function itself</a:t>
            </a:r>
            <a:endParaRPr lang="en-US" altLang="en-US"/>
          </a:p>
          <a:p>
            <a:endParaRPr lang="en-US" altLang="en-US"/>
          </a:p>
          <a:p>
            <a:r>
              <a:rPr lang="en-US"/>
              <a:t>Develop new </a:t>
            </a:r>
            <a:r>
              <a:rPr lang="en-US" altLang="en-US"/>
              <a:t>Problem  Solving Communication &amp; Influence Skills</a:t>
            </a:r>
          </a:p>
          <a:p>
            <a:endParaRPr lang="en-US" altLang="en-US"/>
          </a:p>
          <a:p>
            <a:r>
              <a:rPr lang="en-US" altLang="en-US"/>
              <a:t>The HR FUNCTION MUST CHANGE, AND LEAD THE CHANGE</a:t>
            </a:r>
          </a:p>
          <a:p>
            <a:endParaRPr lang="en-US" altLang="en-US"/>
          </a:p>
          <a:p>
            <a:r>
              <a:rPr lang="en-US" altLang="en-US"/>
              <a:t>The HR Function must change to be more critical &amp; more strategic</a:t>
            </a:r>
          </a:p>
          <a:p>
            <a:endParaRPr lang="en-US" altLang="en-US"/>
          </a:p>
          <a:p>
            <a:r>
              <a:rPr lang="en-US" altLang="en-US"/>
              <a:t>The HR Manager needs to lead the Organisation’s Cultural Transformation and have a </a:t>
            </a:r>
            <a:r>
              <a:rPr lang="en-US"/>
              <a:t>transformational effect on the organizations workplace culture</a:t>
            </a:r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8.png" /><Relationship Id="rId21" Type="http://schemas.openxmlformats.org/officeDocument/2006/relationships/image" Target="../media/image36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7.png" /><Relationship Id="rId16" Type="http://schemas.openxmlformats.org/officeDocument/2006/relationships/image" Target="../media/image31.png" /><Relationship Id="rId20" Type="http://schemas.openxmlformats.org/officeDocument/2006/relationships/image" Target="../media/image3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Relationship Id="rId22" Type="http://schemas.openxmlformats.org/officeDocument/2006/relationships/image" Target="../media/image37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3.png" /><Relationship Id="rId4" Type="http://schemas.openxmlformats.org/officeDocument/2006/relationships/image" Target="../media/image42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7382" y="451230"/>
            <a:ext cx="2268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Chapter</a:t>
            </a:r>
            <a:r>
              <a:rPr sz="4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80976" y="1662683"/>
            <a:ext cx="6167755" cy="2341245"/>
            <a:chOff x="1680972" y="1662683"/>
            <a:chExt cx="6167755" cy="2341245"/>
          </a:xfrm>
        </p:grpSpPr>
        <p:sp>
          <p:nvSpPr>
            <p:cNvPr id="4" name="object 4"/>
            <p:cNvSpPr/>
            <p:nvPr/>
          </p:nvSpPr>
          <p:spPr>
            <a:xfrm>
              <a:off x="1680972" y="1662683"/>
              <a:ext cx="6167628" cy="1121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600" y="2272283"/>
              <a:ext cx="4981956" cy="1121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1572" y="2881883"/>
              <a:ext cx="3762755" cy="11216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000" y="1799591"/>
            <a:ext cx="8458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0D0D0D"/>
                </a:solidFill>
                <a:latin typeface="Arial"/>
                <a:cs typeface="Arial"/>
              </a:rPr>
              <a:t>Introduction of </a:t>
            </a:r>
            <a:r>
              <a:rPr sz="4000" b="1" spc="-5" dirty="0">
                <a:solidFill>
                  <a:srgbClr val="0D0D0D"/>
                </a:solidFill>
                <a:latin typeface="Arial"/>
                <a:cs typeface="Arial"/>
              </a:rPr>
              <a:t>  </a:t>
            </a:r>
            <a:r>
              <a:rPr sz="4000" b="1" spc="-10" dirty="0">
                <a:solidFill>
                  <a:srgbClr val="0D0D0D"/>
                </a:solidFill>
                <a:latin typeface="Arial"/>
                <a:cs typeface="Arial"/>
              </a:rPr>
              <a:t>Human Resource  Management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7251192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4" y="513715"/>
            <a:ext cx="669480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(4) Human behavior </a:t>
            </a:r>
            <a:r>
              <a:rPr sz="3500" dirty="0"/>
              <a:t>and</a:t>
            </a:r>
            <a:r>
              <a:rPr sz="3500" spc="-90" dirty="0"/>
              <a:t> </a:t>
            </a:r>
            <a:r>
              <a:rPr sz="3500" spc="-5" dirty="0"/>
              <a:t>relations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535940" y="1523519"/>
            <a:ext cx="7609840" cy="281423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65"/>
              </a:spcBef>
              <a:buAutoNum type="alphaLcPeriod"/>
              <a:tabLst>
                <a:tab pos="622300" algn="l"/>
                <a:tab pos="622935" algn="l"/>
              </a:tabLst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Hawthorne Studies by Westing</a:t>
            </a:r>
            <a:r>
              <a:rPr sz="2200" spc="2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House</a:t>
            </a:r>
            <a:endParaRPr sz="2200">
              <a:latin typeface="Gothic Uralic"/>
              <a:cs typeface="Gothic Uralic"/>
            </a:endParaRPr>
          </a:p>
          <a:p>
            <a:pPr marL="556895">
              <a:lnSpc>
                <a:spcPts val="2510"/>
              </a:lnSpc>
              <a:spcBef>
                <a:spcPts val="260"/>
              </a:spcBef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happy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workers are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most productive</a:t>
            </a:r>
            <a:r>
              <a:rPr sz="2200" spc="3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workers.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ts val="2510"/>
              </a:lnSpc>
            </a:pPr>
            <a:r>
              <a:rPr sz="2200" spc="-20" dirty="0">
                <a:solidFill>
                  <a:srgbClr val="0D0D0D"/>
                </a:solidFill>
                <a:latin typeface="Gothic Uralic"/>
                <a:cs typeface="Gothic Uralic"/>
              </a:rPr>
              <a:t>(The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Pet Milk</a:t>
            </a:r>
            <a:r>
              <a:rPr sz="2200" spc="5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theory)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ct val="100000"/>
              </a:lnSpc>
              <a:spcBef>
                <a:spcPts val="270"/>
              </a:spcBef>
              <a:buAutoNum type="alphaLcPeriod" startAt="2"/>
              <a:tabLst>
                <a:tab pos="622300" algn="l"/>
                <a:tab pos="622935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Max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Weber: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Ideal</a:t>
            </a:r>
            <a:r>
              <a:rPr sz="2200" spc="5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Bureaucracy.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ts val="2510"/>
              </a:lnSpc>
              <a:spcBef>
                <a:spcPts val="260"/>
              </a:spcBef>
              <a:buAutoNum type="alphaLcPeriod" startAt="2"/>
              <a:tabLst>
                <a:tab pos="622300" algn="l"/>
                <a:tab pos="622935" algn="l"/>
              </a:tabLst>
            </a:pP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Chris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Argyris: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Individual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</a:t>
            </a:r>
            <a:r>
              <a:rPr sz="2200" spc="4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organization—mutual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ts val="2510"/>
              </a:lnSpc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adjustment.</a:t>
            </a:r>
            <a:endParaRPr sz="2200">
              <a:latin typeface="Gothic Uralic"/>
              <a:cs typeface="Gothic Uralic"/>
            </a:endParaRPr>
          </a:p>
          <a:p>
            <a:pPr marL="622300" marR="46990" indent="-610235">
              <a:lnSpc>
                <a:spcPts val="2380"/>
              </a:lnSpc>
              <a:spcBef>
                <a:spcPts val="565"/>
              </a:spcBef>
              <a:buAutoNum type="alphaLcPeriod" startAt="4"/>
              <a:tabLst>
                <a:tab pos="622300" algn="l"/>
                <a:tab pos="622935" algn="l"/>
              </a:tabLst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Affected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by the theories of behavioral science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  system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theory.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429" y="3607182"/>
            <a:ext cx="2583815" cy="1551305"/>
            <a:chOff x="987425" y="3607180"/>
            <a:chExt cx="2583815" cy="1551305"/>
          </a:xfrm>
        </p:grpSpPr>
        <p:sp>
          <p:nvSpPr>
            <p:cNvPr id="3" name="object 3"/>
            <p:cNvSpPr/>
            <p:nvPr/>
          </p:nvSpPr>
          <p:spPr>
            <a:xfrm>
              <a:off x="1002030" y="3622039"/>
              <a:ext cx="2554605" cy="1521460"/>
            </a:xfrm>
            <a:custGeom>
              <a:avLst/>
              <a:gdLst/>
              <a:ahLst/>
              <a:cxnLst/>
              <a:rect l="l" t="t" r="r" b="b"/>
              <a:pathLst>
                <a:path w="2554604" h="1521460">
                  <a:moveTo>
                    <a:pt x="2554224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0" y="1521460"/>
                  </a:lnTo>
                  <a:lnTo>
                    <a:pt x="247383" y="1521460"/>
                  </a:lnTo>
                  <a:lnTo>
                    <a:pt x="247383" y="247650"/>
                  </a:lnTo>
                  <a:lnTo>
                    <a:pt x="2554224" y="247650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2029" y="3621785"/>
              <a:ext cx="2554605" cy="1522095"/>
            </a:xfrm>
            <a:custGeom>
              <a:avLst/>
              <a:gdLst/>
              <a:ahLst/>
              <a:cxnLst/>
              <a:rect l="l" t="t" r="r" b="b"/>
              <a:pathLst>
                <a:path w="2554604" h="1522095">
                  <a:moveTo>
                    <a:pt x="2554223" y="0"/>
                  </a:moveTo>
                  <a:lnTo>
                    <a:pt x="2554223" y="247269"/>
                  </a:lnTo>
                  <a:lnTo>
                    <a:pt x="247383" y="247269"/>
                  </a:lnTo>
                  <a:lnTo>
                    <a:pt x="247383" y="1521712"/>
                  </a:lnTo>
                </a:path>
                <a:path w="2554604" h="1522095">
                  <a:moveTo>
                    <a:pt x="0" y="1521712"/>
                  </a:moveTo>
                  <a:lnTo>
                    <a:pt x="0" y="0"/>
                  </a:lnTo>
                  <a:lnTo>
                    <a:pt x="2554223" y="0"/>
                  </a:lnTo>
                </a:path>
              </a:pathLst>
            </a:custGeom>
            <a:ln w="28956">
              <a:solidFill>
                <a:srgbClr val="5F76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9792" y="3868930"/>
            <a:ext cx="2186305" cy="6637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File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Management </a:t>
            </a:r>
            <a:r>
              <a:rPr sz="1400" spc="5" dirty="0">
                <a:solidFill>
                  <a:srgbClr val="0D0D0D"/>
                </a:solidFill>
                <a:latin typeface="Palladio Uralic"/>
                <a:cs typeface="Palladio Uralic"/>
              </a:rPr>
              <a:t>(1900- 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1964):collecting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and</a:t>
            </a:r>
            <a:r>
              <a:rPr sz="1400" spc="-5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storing 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data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of each</a:t>
            </a:r>
            <a:r>
              <a:rPr sz="1400" spc="-4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employee.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58897" y="2311781"/>
            <a:ext cx="3014980" cy="1564005"/>
            <a:chOff x="2858897" y="2311780"/>
            <a:chExt cx="3014980" cy="1564005"/>
          </a:xfrm>
        </p:grpSpPr>
        <p:sp>
          <p:nvSpPr>
            <p:cNvPr id="7" name="object 7"/>
            <p:cNvSpPr/>
            <p:nvPr/>
          </p:nvSpPr>
          <p:spPr>
            <a:xfrm>
              <a:off x="2873502" y="3227069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39" h="434339">
                  <a:moveTo>
                    <a:pt x="434339" y="0"/>
                  </a:moveTo>
                  <a:lnTo>
                    <a:pt x="0" y="434340"/>
                  </a:lnTo>
                  <a:lnTo>
                    <a:pt x="434339" y="434340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502" y="3227069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39" h="434339">
                  <a:moveTo>
                    <a:pt x="0" y="434340"/>
                  </a:moveTo>
                  <a:lnTo>
                    <a:pt x="434339" y="0"/>
                  </a:lnTo>
                  <a:lnTo>
                    <a:pt x="434339" y="434340"/>
                  </a:lnTo>
                  <a:lnTo>
                    <a:pt x="0" y="434340"/>
                  </a:lnTo>
                  <a:close/>
                </a:path>
              </a:pathLst>
            </a:custGeom>
            <a:ln w="28956">
              <a:solidFill>
                <a:srgbClr val="5F76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4794" y="2326639"/>
              <a:ext cx="2554605" cy="1534160"/>
            </a:xfrm>
            <a:custGeom>
              <a:avLst/>
              <a:gdLst/>
              <a:ahLst/>
              <a:cxnLst/>
              <a:rect l="l" t="t" r="r" b="b"/>
              <a:pathLst>
                <a:path w="2554604" h="1534160">
                  <a:moveTo>
                    <a:pt x="2554224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0" y="1534160"/>
                  </a:lnTo>
                  <a:lnTo>
                    <a:pt x="247396" y="1534160"/>
                  </a:lnTo>
                  <a:lnTo>
                    <a:pt x="247396" y="247650"/>
                  </a:lnTo>
                  <a:lnTo>
                    <a:pt x="2554224" y="247650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4794" y="2326385"/>
              <a:ext cx="2554605" cy="1534795"/>
            </a:xfrm>
            <a:custGeom>
              <a:avLst/>
              <a:gdLst/>
              <a:ahLst/>
              <a:cxnLst/>
              <a:rect l="l" t="t" r="r" b="b"/>
              <a:pathLst>
                <a:path w="2554604" h="1534795">
                  <a:moveTo>
                    <a:pt x="2554223" y="0"/>
                  </a:moveTo>
                  <a:lnTo>
                    <a:pt x="2554223" y="247269"/>
                  </a:lnTo>
                  <a:lnTo>
                    <a:pt x="247395" y="247269"/>
                  </a:lnTo>
                  <a:lnTo>
                    <a:pt x="247395" y="1534667"/>
                  </a:lnTo>
                  <a:lnTo>
                    <a:pt x="0" y="1534667"/>
                  </a:lnTo>
                  <a:lnTo>
                    <a:pt x="0" y="0"/>
                  </a:lnTo>
                  <a:lnTo>
                    <a:pt x="2554223" y="0"/>
                  </a:lnTo>
                  <a:close/>
                </a:path>
              </a:pathLst>
            </a:custGeom>
            <a:ln w="28955">
              <a:solidFill>
                <a:srgbClr val="5F76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33596" y="2675968"/>
            <a:ext cx="2222500" cy="6637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Government</a:t>
            </a:r>
            <a:r>
              <a:rPr sz="1400" spc="-10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Accountability  (1964-1980): Compliance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to  government</a:t>
            </a:r>
            <a:r>
              <a:rPr sz="1400" spc="-2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regulations.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76901" y="801497"/>
            <a:ext cx="2999740" cy="1564005"/>
            <a:chOff x="5176901" y="801497"/>
            <a:chExt cx="2999740" cy="1564005"/>
          </a:xfrm>
        </p:grpSpPr>
        <p:sp>
          <p:nvSpPr>
            <p:cNvPr id="13" name="object 13"/>
            <p:cNvSpPr/>
            <p:nvPr/>
          </p:nvSpPr>
          <p:spPr>
            <a:xfrm>
              <a:off x="5191506" y="1892046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39" h="434339">
                  <a:moveTo>
                    <a:pt x="434340" y="0"/>
                  </a:moveTo>
                  <a:lnTo>
                    <a:pt x="0" y="434339"/>
                  </a:lnTo>
                  <a:lnTo>
                    <a:pt x="434340" y="434339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1506" y="1892046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39" h="434339">
                  <a:moveTo>
                    <a:pt x="0" y="434339"/>
                  </a:moveTo>
                  <a:lnTo>
                    <a:pt x="434340" y="0"/>
                  </a:lnTo>
                  <a:lnTo>
                    <a:pt x="434340" y="434339"/>
                  </a:lnTo>
                  <a:lnTo>
                    <a:pt x="0" y="434339"/>
                  </a:lnTo>
                  <a:close/>
                </a:path>
              </a:pathLst>
            </a:custGeom>
            <a:ln w="28955">
              <a:solidFill>
                <a:srgbClr val="5F76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7558" y="816609"/>
              <a:ext cx="2554605" cy="1534160"/>
            </a:xfrm>
            <a:custGeom>
              <a:avLst/>
              <a:gdLst/>
              <a:ahLst/>
              <a:cxnLst/>
              <a:rect l="l" t="t" r="r" b="b"/>
              <a:pathLst>
                <a:path w="2554604" h="1534160">
                  <a:moveTo>
                    <a:pt x="2554224" y="0"/>
                  </a:moveTo>
                  <a:lnTo>
                    <a:pt x="0" y="0"/>
                  </a:lnTo>
                  <a:lnTo>
                    <a:pt x="0" y="246380"/>
                  </a:lnTo>
                  <a:lnTo>
                    <a:pt x="0" y="1534160"/>
                  </a:lnTo>
                  <a:lnTo>
                    <a:pt x="247396" y="1534160"/>
                  </a:lnTo>
                  <a:lnTo>
                    <a:pt x="247396" y="246380"/>
                  </a:lnTo>
                  <a:lnTo>
                    <a:pt x="2554224" y="246380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7558" y="816102"/>
              <a:ext cx="2554605" cy="1534795"/>
            </a:xfrm>
            <a:custGeom>
              <a:avLst/>
              <a:gdLst/>
              <a:ahLst/>
              <a:cxnLst/>
              <a:rect l="l" t="t" r="r" b="b"/>
              <a:pathLst>
                <a:path w="2554604" h="1534795">
                  <a:moveTo>
                    <a:pt x="2554223" y="0"/>
                  </a:moveTo>
                  <a:lnTo>
                    <a:pt x="2554223" y="247269"/>
                  </a:lnTo>
                  <a:lnTo>
                    <a:pt x="247395" y="247269"/>
                  </a:lnTo>
                  <a:lnTo>
                    <a:pt x="247395" y="1534668"/>
                  </a:lnTo>
                  <a:lnTo>
                    <a:pt x="0" y="1534668"/>
                  </a:lnTo>
                  <a:lnTo>
                    <a:pt x="0" y="0"/>
                  </a:lnTo>
                  <a:lnTo>
                    <a:pt x="2554223" y="0"/>
                  </a:lnTo>
                  <a:close/>
                </a:path>
              </a:pathLst>
            </a:custGeom>
            <a:ln w="28956">
              <a:solidFill>
                <a:srgbClr val="5F76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34836" y="1092453"/>
            <a:ext cx="2207260" cy="1274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Human</a:t>
            </a:r>
            <a:r>
              <a:rPr sz="1400" spc="-20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Resource</a:t>
            </a: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Management:</a:t>
            </a:r>
            <a:endParaRPr sz="1400">
              <a:latin typeface="Palladio Uralic"/>
              <a:cs typeface="Palladio Uralic"/>
            </a:endParaRPr>
          </a:p>
          <a:p>
            <a:pPr marL="12700" marR="5080">
              <a:lnSpc>
                <a:spcPct val="101400"/>
              </a:lnSpc>
              <a:spcBef>
                <a:spcPts val="665"/>
              </a:spcBef>
            </a:pPr>
            <a:r>
              <a:rPr sz="1400" spc="-15" dirty="0">
                <a:solidFill>
                  <a:srgbClr val="0D0D0D"/>
                </a:solidFill>
                <a:latin typeface="Palladio Uralic"/>
                <a:cs typeface="Palladio Uralic"/>
              </a:rPr>
              <a:t>Treating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human resource</a:t>
            </a:r>
            <a:r>
              <a:rPr sz="1400" spc="-110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as  an</a:t>
            </a:r>
            <a:r>
              <a:rPr sz="1400" spc="-2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asset.</a:t>
            </a: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Emphasizing</a:t>
            </a:r>
            <a:r>
              <a:rPr sz="1400" spc="-35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joint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4836" y="2339469"/>
            <a:ext cx="1752600" cy="6637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responsibilities of</a:t>
            </a:r>
            <a:r>
              <a:rPr sz="1400" spc="-114" dirty="0">
                <a:solidFill>
                  <a:srgbClr val="0D0D0D"/>
                </a:solidFill>
                <a:latin typeface="Palladio Uralic"/>
                <a:cs typeface="Palladio Uralic"/>
              </a:rPr>
              <a:t> </a:t>
            </a:r>
            <a:r>
              <a:rPr sz="1400" dirty="0">
                <a:solidFill>
                  <a:srgbClr val="0D0D0D"/>
                </a:solidFill>
                <a:latin typeface="Palladio Uralic"/>
                <a:cs typeface="Palladio Uralic"/>
              </a:rPr>
              <a:t>line  managers and staff  </a:t>
            </a:r>
            <a:r>
              <a:rPr sz="1400" spc="-5" dirty="0">
                <a:solidFill>
                  <a:srgbClr val="0D0D0D"/>
                </a:solidFill>
                <a:latin typeface="Palladio Uralic"/>
                <a:cs typeface="Palladio Uralic"/>
              </a:rPr>
              <a:t>managers.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9559" y="1584960"/>
            <a:ext cx="4200525" cy="1917700"/>
            <a:chOff x="1019555" y="1584960"/>
            <a:chExt cx="4200525" cy="1917700"/>
          </a:xfrm>
        </p:grpSpPr>
        <p:sp>
          <p:nvSpPr>
            <p:cNvPr id="20" name="object 20"/>
            <p:cNvSpPr/>
            <p:nvPr/>
          </p:nvSpPr>
          <p:spPr>
            <a:xfrm>
              <a:off x="1044701" y="2954274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39">
                  <a:moveTo>
                    <a:pt x="0" y="522731"/>
                  </a:moveTo>
                  <a:lnTo>
                    <a:pt x="1845564" y="522731"/>
                  </a:lnTo>
                  <a:lnTo>
                    <a:pt x="1845564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502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6702" y="3072002"/>
              <a:ext cx="843660" cy="368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1328" y="3231133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4" h="26035">
                  <a:moveTo>
                    <a:pt x="100583" y="0"/>
                  </a:moveTo>
                  <a:lnTo>
                    <a:pt x="7746" y="0"/>
                  </a:lnTo>
                  <a:lnTo>
                    <a:pt x="0" y="23241"/>
                  </a:lnTo>
                  <a:lnTo>
                    <a:pt x="0" y="25654"/>
                  </a:lnTo>
                  <a:lnTo>
                    <a:pt x="92201" y="25654"/>
                  </a:lnTo>
                  <a:lnTo>
                    <a:pt x="100583" y="266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1328" y="3231133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4" h="26035">
                  <a:moveTo>
                    <a:pt x="7746" y="0"/>
                  </a:moveTo>
                  <a:lnTo>
                    <a:pt x="100583" y="0"/>
                  </a:lnTo>
                  <a:lnTo>
                    <a:pt x="100583" y="2667"/>
                  </a:lnTo>
                  <a:lnTo>
                    <a:pt x="92201" y="25654"/>
                  </a:lnTo>
                  <a:lnTo>
                    <a:pt x="0" y="25654"/>
                  </a:lnTo>
                  <a:lnTo>
                    <a:pt x="0" y="23241"/>
                  </a:lnTo>
                  <a:lnTo>
                    <a:pt x="774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2436" y="3085338"/>
              <a:ext cx="126111" cy="247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436" y="3085338"/>
              <a:ext cx="126364" cy="247650"/>
            </a:xfrm>
            <a:custGeom>
              <a:avLst/>
              <a:gdLst/>
              <a:ahLst/>
              <a:cxnLst/>
              <a:rect l="l" t="t" r="r" b="b"/>
              <a:pathLst>
                <a:path w="126364" h="247650">
                  <a:moveTo>
                    <a:pt x="83565" y="0"/>
                  </a:moveTo>
                  <a:lnTo>
                    <a:pt x="88137" y="1778"/>
                  </a:lnTo>
                  <a:lnTo>
                    <a:pt x="86897" y="35974"/>
                  </a:lnTo>
                  <a:lnTo>
                    <a:pt x="86026" y="62563"/>
                  </a:lnTo>
                  <a:lnTo>
                    <a:pt x="85512" y="81555"/>
                  </a:lnTo>
                  <a:lnTo>
                    <a:pt x="85343" y="92963"/>
                  </a:lnTo>
                  <a:lnTo>
                    <a:pt x="85343" y="157353"/>
                  </a:lnTo>
                  <a:lnTo>
                    <a:pt x="85851" y="201930"/>
                  </a:lnTo>
                  <a:lnTo>
                    <a:pt x="106949" y="235823"/>
                  </a:lnTo>
                  <a:lnTo>
                    <a:pt x="124840" y="236855"/>
                  </a:lnTo>
                  <a:lnTo>
                    <a:pt x="126111" y="238251"/>
                  </a:lnTo>
                  <a:lnTo>
                    <a:pt x="126111" y="246125"/>
                  </a:lnTo>
                  <a:lnTo>
                    <a:pt x="124840" y="247395"/>
                  </a:lnTo>
                  <a:lnTo>
                    <a:pt x="107269" y="246822"/>
                  </a:lnTo>
                  <a:lnTo>
                    <a:pt x="92471" y="246427"/>
                  </a:lnTo>
                  <a:lnTo>
                    <a:pt x="80460" y="246199"/>
                  </a:lnTo>
                  <a:lnTo>
                    <a:pt x="71246" y="246125"/>
                  </a:lnTo>
                  <a:lnTo>
                    <a:pt x="63220" y="246199"/>
                  </a:lnTo>
                  <a:lnTo>
                    <a:pt x="50942" y="246427"/>
                  </a:lnTo>
                  <a:lnTo>
                    <a:pt x="34403" y="246822"/>
                  </a:lnTo>
                  <a:lnTo>
                    <a:pt x="13588" y="247395"/>
                  </a:lnTo>
                  <a:lnTo>
                    <a:pt x="12318" y="246125"/>
                  </a:lnTo>
                  <a:lnTo>
                    <a:pt x="12318" y="238251"/>
                  </a:lnTo>
                  <a:lnTo>
                    <a:pt x="13715" y="236855"/>
                  </a:lnTo>
                  <a:lnTo>
                    <a:pt x="25288" y="235971"/>
                  </a:lnTo>
                  <a:lnTo>
                    <a:pt x="34099" y="235219"/>
                  </a:lnTo>
                  <a:lnTo>
                    <a:pt x="49149" y="231012"/>
                  </a:lnTo>
                  <a:lnTo>
                    <a:pt x="50545" y="229616"/>
                  </a:lnTo>
                  <a:lnTo>
                    <a:pt x="54356" y="186944"/>
                  </a:lnTo>
                  <a:lnTo>
                    <a:pt x="55118" y="156463"/>
                  </a:lnTo>
                  <a:lnTo>
                    <a:pt x="55118" y="88137"/>
                  </a:lnTo>
                  <a:lnTo>
                    <a:pt x="55038" y="49355"/>
                  </a:lnTo>
                  <a:lnTo>
                    <a:pt x="53720" y="29210"/>
                  </a:lnTo>
                  <a:lnTo>
                    <a:pt x="51815" y="29210"/>
                  </a:lnTo>
                  <a:lnTo>
                    <a:pt x="51434" y="29210"/>
                  </a:lnTo>
                  <a:lnTo>
                    <a:pt x="50800" y="29337"/>
                  </a:lnTo>
                  <a:lnTo>
                    <a:pt x="49911" y="29463"/>
                  </a:lnTo>
                  <a:lnTo>
                    <a:pt x="49149" y="29718"/>
                  </a:lnTo>
                  <a:lnTo>
                    <a:pt x="11175" y="46736"/>
                  </a:lnTo>
                  <a:lnTo>
                    <a:pt x="4825" y="50164"/>
                  </a:lnTo>
                  <a:lnTo>
                    <a:pt x="1777" y="49149"/>
                  </a:lnTo>
                  <a:lnTo>
                    <a:pt x="0" y="34925"/>
                  </a:lnTo>
                  <a:lnTo>
                    <a:pt x="1777" y="33147"/>
                  </a:lnTo>
                  <a:lnTo>
                    <a:pt x="11017" y="30269"/>
                  </a:lnTo>
                  <a:lnTo>
                    <a:pt x="21399" y="26606"/>
                  </a:lnTo>
                  <a:lnTo>
                    <a:pt x="57902" y="11805"/>
                  </a:lnTo>
                  <a:lnTo>
                    <a:pt x="76900" y="3284"/>
                  </a:lnTo>
                  <a:lnTo>
                    <a:pt x="835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48989" y="1610106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39">
                  <a:moveTo>
                    <a:pt x="0" y="522732"/>
                  </a:moveTo>
                  <a:lnTo>
                    <a:pt x="1845564" y="522732"/>
                  </a:lnTo>
                  <a:lnTo>
                    <a:pt x="1845564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502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0863" y="1727835"/>
              <a:ext cx="843788" cy="3680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55616" y="1886966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4" h="26035">
                  <a:moveTo>
                    <a:pt x="100457" y="0"/>
                  </a:moveTo>
                  <a:lnTo>
                    <a:pt x="7747" y="0"/>
                  </a:lnTo>
                  <a:lnTo>
                    <a:pt x="0" y="23241"/>
                  </a:lnTo>
                  <a:lnTo>
                    <a:pt x="0" y="25654"/>
                  </a:lnTo>
                  <a:lnTo>
                    <a:pt x="92202" y="25654"/>
                  </a:lnTo>
                  <a:lnTo>
                    <a:pt x="100457" y="2539"/>
                  </a:lnTo>
                  <a:lnTo>
                    <a:pt x="100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55616" y="1886966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4" h="26035">
                  <a:moveTo>
                    <a:pt x="7747" y="0"/>
                  </a:moveTo>
                  <a:lnTo>
                    <a:pt x="100457" y="0"/>
                  </a:lnTo>
                  <a:lnTo>
                    <a:pt x="100457" y="2539"/>
                  </a:lnTo>
                  <a:lnTo>
                    <a:pt x="92202" y="25654"/>
                  </a:lnTo>
                  <a:lnTo>
                    <a:pt x="0" y="25654"/>
                  </a:lnTo>
                  <a:lnTo>
                    <a:pt x="0" y="23241"/>
                  </a:lnTo>
                  <a:lnTo>
                    <a:pt x="7747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60976" y="1743710"/>
              <a:ext cx="159638" cy="24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0976" y="1743710"/>
              <a:ext cx="160020" cy="245745"/>
            </a:xfrm>
            <a:custGeom>
              <a:avLst/>
              <a:gdLst/>
              <a:ahLst/>
              <a:cxnLst/>
              <a:rect l="l" t="t" r="r" b="b"/>
              <a:pathLst>
                <a:path w="160020" h="245744">
                  <a:moveTo>
                    <a:pt x="73913" y="0"/>
                  </a:moveTo>
                  <a:lnTo>
                    <a:pt x="117197" y="10961"/>
                  </a:lnTo>
                  <a:lnTo>
                    <a:pt x="143875" y="46196"/>
                  </a:lnTo>
                  <a:lnTo>
                    <a:pt x="146431" y="65404"/>
                  </a:lnTo>
                  <a:lnTo>
                    <a:pt x="146051" y="73026"/>
                  </a:lnTo>
                  <a:lnTo>
                    <a:pt x="133127" y="111045"/>
                  </a:lnTo>
                  <a:lnTo>
                    <a:pt x="109331" y="141319"/>
                  </a:lnTo>
                  <a:lnTo>
                    <a:pt x="91439" y="159892"/>
                  </a:lnTo>
                  <a:lnTo>
                    <a:pt x="37337" y="215010"/>
                  </a:lnTo>
                  <a:lnTo>
                    <a:pt x="105918" y="215010"/>
                  </a:lnTo>
                  <a:lnTo>
                    <a:pt x="120989" y="214868"/>
                  </a:lnTo>
                  <a:lnTo>
                    <a:pt x="134762" y="214439"/>
                  </a:lnTo>
                  <a:lnTo>
                    <a:pt x="147226" y="213725"/>
                  </a:lnTo>
                  <a:lnTo>
                    <a:pt x="158369" y="212725"/>
                  </a:lnTo>
                  <a:lnTo>
                    <a:pt x="159638" y="214121"/>
                  </a:lnTo>
                  <a:lnTo>
                    <a:pt x="158876" y="218058"/>
                  </a:lnTo>
                  <a:lnTo>
                    <a:pt x="158623" y="223265"/>
                  </a:lnTo>
                  <a:lnTo>
                    <a:pt x="158623" y="229615"/>
                  </a:lnTo>
                  <a:lnTo>
                    <a:pt x="158623" y="235331"/>
                  </a:lnTo>
                  <a:lnTo>
                    <a:pt x="158876" y="239902"/>
                  </a:lnTo>
                  <a:lnTo>
                    <a:pt x="159638" y="243331"/>
                  </a:lnTo>
                  <a:lnTo>
                    <a:pt x="158369" y="245237"/>
                  </a:lnTo>
                  <a:lnTo>
                    <a:pt x="120141" y="243966"/>
                  </a:lnTo>
                  <a:lnTo>
                    <a:pt x="85978" y="243458"/>
                  </a:lnTo>
                  <a:lnTo>
                    <a:pt x="76805" y="243482"/>
                  </a:lnTo>
                  <a:lnTo>
                    <a:pt x="27588" y="244129"/>
                  </a:lnTo>
                  <a:lnTo>
                    <a:pt x="2032" y="245237"/>
                  </a:lnTo>
                  <a:lnTo>
                    <a:pt x="0" y="243458"/>
                  </a:lnTo>
                  <a:lnTo>
                    <a:pt x="0" y="235457"/>
                  </a:lnTo>
                  <a:lnTo>
                    <a:pt x="58038" y="173989"/>
                  </a:lnTo>
                  <a:lnTo>
                    <a:pt x="74374" y="156033"/>
                  </a:lnTo>
                  <a:lnTo>
                    <a:pt x="104521" y="115188"/>
                  </a:lnTo>
                  <a:lnTo>
                    <a:pt x="115062" y="76326"/>
                  </a:lnTo>
                  <a:lnTo>
                    <a:pt x="114254" y="66204"/>
                  </a:lnTo>
                  <a:lnTo>
                    <a:pt x="87185" y="30575"/>
                  </a:lnTo>
                  <a:lnTo>
                    <a:pt x="67563" y="27050"/>
                  </a:lnTo>
                  <a:lnTo>
                    <a:pt x="58165" y="27050"/>
                  </a:lnTo>
                  <a:lnTo>
                    <a:pt x="24812" y="51339"/>
                  </a:lnTo>
                  <a:lnTo>
                    <a:pt x="18796" y="71247"/>
                  </a:lnTo>
                  <a:lnTo>
                    <a:pt x="17272" y="72643"/>
                  </a:lnTo>
                  <a:lnTo>
                    <a:pt x="10160" y="72643"/>
                  </a:lnTo>
                  <a:lnTo>
                    <a:pt x="8382" y="71119"/>
                  </a:lnTo>
                  <a:lnTo>
                    <a:pt x="10237" y="59447"/>
                  </a:lnTo>
                  <a:lnTo>
                    <a:pt x="11795" y="47847"/>
                  </a:lnTo>
                  <a:lnTo>
                    <a:pt x="13043" y="36294"/>
                  </a:lnTo>
                  <a:lnTo>
                    <a:pt x="13970" y="24764"/>
                  </a:lnTo>
                  <a:lnTo>
                    <a:pt x="22018" y="17553"/>
                  </a:lnTo>
                  <a:lnTo>
                    <a:pt x="58848" y="1127"/>
                  </a:lnTo>
                  <a:lnTo>
                    <a:pt x="66292" y="283"/>
                  </a:lnTo>
                  <a:lnTo>
                    <a:pt x="73913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585459" y="76202"/>
            <a:ext cx="1981200" cy="658495"/>
            <a:chOff x="5585459" y="76200"/>
            <a:chExt cx="1981200" cy="658495"/>
          </a:xfrm>
        </p:grpSpPr>
        <p:sp>
          <p:nvSpPr>
            <p:cNvPr id="33" name="object 33"/>
            <p:cNvSpPr/>
            <p:nvPr/>
          </p:nvSpPr>
          <p:spPr>
            <a:xfrm>
              <a:off x="5585459" y="76200"/>
              <a:ext cx="1981199" cy="6583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9967" y="187452"/>
              <a:ext cx="1467612" cy="516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3277" y="124205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40">
                  <a:moveTo>
                    <a:pt x="1845564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845564" y="522732"/>
                  </a:lnTo>
                  <a:lnTo>
                    <a:pt x="1845564" y="0"/>
                  </a:lnTo>
                  <a:close/>
                </a:path>
              </a:pathLst>
            </a:custGeom>
            <a:solidFill>
              <a:srgbClr val="628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3277" y="124205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40">
                  <a:moveTo>
                    <a:pt x="0" y="522732"/>
                  </a:moveTo>
                  <a:lnTo>
                    <a:pt x="1845564" y="522732"/>
                  </a:lnTo>
                  <a:lnTo>
                    <a:pt x="1845564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502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1115" y="208787"/>
              <a:ext cx="911352" cy="434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15151" y="242062"/>
              <a:ext cx="843661" cy="3680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16851" y="358140"/>
              <a:ext cx="185927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9777" y="401193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5" h="26034">
                  <a:moveTo>
                    <a:pt x="100583" y="0"/>
                  </a:moveTo>
                  <a:lnTo>
                    <a:pt x="7874" y="0"/>
                  </a:lnTo>
                  <a:lnTo>
                    <a:pt x="0" y="23241"/>
                  </a:lnTo>
                  <a:lnTo>
                    <a:pt x="0" y="25654"/>
                  </a:lnTo>
                  <a:lnTo>
                    <a:pt x="92328" y="25654"/>
                  </a:lnTo>
                  <a:lnTo>
                    <a:pt x="100583" y="266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9777" y="401193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5" h="26034">
                  <a:moveTo>
                    <a:pt x="7874" y="0"/>
                  </a:moveTo>
                  <a:lnTo>
                    <a:pt x="100583" y="0"/>
                  </a:lnTo>
                  <a:lnTo>
                    <a:pt x="100583" y="2667"/>
                  </a:lnTo>
                  <a:lnTo>
                    <a:pt x="92328" y="25654"/>
                  </a:lnTo>
                  <a:lnTo>
                    <a:pt x="0" y="25654"/>
                  </a:lnTo>
                  <a:lnTo>
                    <a:pt x="0" y="23241"/>
                  </a:lnTo>
                  <a:lnTo>
                    <a:pt x="7874" y="0"/>
                  </a:lnTo>
                  <a:close/>
                </a:path>
              </a:pathLst>
            </a:custGeom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22591" y="213360"/>
              <a:ext cx="243840" cy="3368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65644" y="256667"/>
              <a:ext cx="157479" cy="2508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65644" y="256667"/>
              <a:ext cx="157480" cy="250825"/>
            </a:xfrm>
            <a:custGeom>
              <a:avLst/>
              <a:gdLst/>
              <a:ahLst/>
              <a:cxnLst/>
              <a:rect l="l" t="t" r="r" b="b"/>
              <a:pathLst>
                <a:path w="157479" h="250825">
                  <a:moveTo>
                    <a:pt x="78612" y="0"/>
                  </a:moveTo>
                  <a:lnTo>
                    <a:pt x="124332" y="14986"/>
                  </a:lnTo>
                  <a:lnTo>
                    <a:pt x="141731" y="52705"/>
                  </a:lnTo>
                  <a:lnTo>
                    <a:pt x="141089" y="61184"/>
                  </a:lnTo>
                  <a:lnTo>
                    <a:pt x="119268" y="98536"/>
                  </a:lnTo>
                  <a:lnTo>
                    <a:pt x="102997" y="111760"/>
                  </a:lnTo>
                  <a:lnTo>
                    <a:pt x="116927" y="114236"/>
                  </a:lnTo>
                  <a:lnTo>
                    <a:pt x="150621" y="137245"/>
                  </a:lnTo>
                  <a:lnTo>
                    <a:pt x="157479" y="164337"/>
                  </a:lnTo>
                  <a:lnTo>
                    <a:pt x="155596" y="180578"/>
                  </a:lnTo>
                  <a:lnTo>
                    <a:pt x="127253" y="224155"/>
                  </a:lnTo>
                  <a:lnTo>
                    <a:pt x="94789" y="244157"/>
                  </a:lnTo>
                  <a:lnTo>
                    <a:pt x="57657" y="250825"/>
                  </a:lnTo>
                  <a:lnTo>
                    <a:pt x="49783" y="250825"/>
                  </a:lnTo>
                  <a:lnTo>
                    <a:pt x="42418" y="250190"/>
                  </a:lnTo>
                  <a:lnTo>
                    <a:pt x="35559" y="248793"/>
                  </a:lnTo>
                  <a:lnTo>
                    <a:pt x="28828" y="247523"/>
                  </a:lnTo>
                  <a:lnTo>
                    <a:pt x="20827" y="244856"/>
                  </a:lnTo>
                  <a:lnTo>
                    <a:pt x="11683" y="240792"/>
                  </a:lnTo>
                  <a:lnTo>
                    <a:pt x="9751" y="230002"/>
                  </a:lnTo>
                  <a:lnTo>
                    <a:pt x="7175" y="218201"/>
                  </a:lnTo>
                  <a:lnTo>
                    <a:pt x="3933" y="205376"/>
                  </a:lnTo>
                  <a:lnTo>
                    <a:pt x="0" y="191516"/>
                  </a:lnTo>
                  <a:lnTo>
                    <a:pt x="888" y="188975"/>
                  </a:lnTo>
                  <a:lnTo>
                    <a:pt x="7365" y="186562"/>
                  </a:lnTo>
                  <a:lnTo>
                    <a:pt x="9778" y="187706"/>
                  </a:lnTo>
                  <a:lnTo>
                    <a:pt x="12874" y="195351"/>
                  </a:lnTo>
                  <a:lnTo>
                    <a:pt x="16065" y="202295"/>
                  </a:lnTo>
                  <a:lnTo>
                    <a:pt x="42672" y="229997"/>
                  </a:lnTo>
                  <a:lnTo>
                    <a:pt x="70738" y="235585"/>
                  </a:lnTo>
                  <a:lnTo>
                    <a:pt x="79785" y="235084"/>
                  </a:lnTo>
                  <a:lnTo>
                    <a:pt x="114933" y="212367"/>
                  </a:lnTo>
                  <a:lnTo>
                    <a:pt x="124332" y="175006"/>
                  </a:lnTo>
                  <a:lnTo>
                    <a:pt x="123590" y="164099"/>
                  </a:lnTo>
                  <a:lnTo>
                    <a:pt x="97917" y="128920"/>
                  </a:lnTo>
                  <a:lnTo>
                    <a:pt x="78994" y="125603"/>
                  </a:lnTo>
                  <a:lnTo>
                    <a:pt x="74040" y="125603"/>
                  </a:lnTo>
                  <a:lnTo>
                    <a:pt x="48259" y="133223"/>
                  </a:lnTo>
                  <a:lnTo>
                    <a:pt x="46354" y="131572"/>
                  </a:lnTo>
                  <a:lnTo>
                    <a:pt x="50164" y="112649"/>
                  </a:lnTo>
                  <a:lnTo>
                    <a:pt x="59562" y="113284"/>
                  </a:lnTo>
                  <a:lnTo>
                    <a:pt x="65785" y="113537"/>
                  </a:lnTo>
                  <a:lnTo>
                    <a:pt x="68833" y="113537"/>
                  </a:lnTo>
                  <a:lnTo>
                    <a:pt x="78482" y="112633"/>
                  </a:lnTo>
                  <a:lnTo>
                    <a:pt x="109950" y="83438"/>
                  </a:lnTo>
                  <a:lnTo>
                    <a:pt x="112902" y="65150"/>
                  </a:lnTo>
                  <a:lnTo>
                    <a:pt x="112139" y="56913"/>
                  </a:lnTo>
                  <a:lnTo>
                    <a:pt x="86661" y="27638"/>
                  </a:lnTo>
                  <a:lnTo>
                    <a:pt x="69976" y="24765"/>
                  </a:lnTo>
                  <a:lnTo>
                    <a:pt x="61975" y="24765"/>
                  </a:lnTo>
                  <a:lnTo>
                    <a:pt x="54355" y="26416"/>
                  </a:lnTo>
                  <a:lnTo>
                    <a:pt x="47244" y="29591"/>
                  </a:lnTo>
                  <a:lnTo>
                    <a:pt x="40131" y="32766"/>
                  </a:lnTo>
                  <a:lnTo>
                    <a:pt x="20320" y="64643"/>
                  </a:lnTo>
                  <a:lnTo>
                    <a:pt x="18541" y="66167"/>
                  </a:lnTo>
                  <a:lnTo>
                    <a:pt x="10795" y="66167"/>
                  </a:lnTo>
                  <a:lnTo>
                    <a:pt x="9398" y="64643"/>
                  </a:lnTo>
                  <a:lnTo>
                    <a:pt x="19811" y="24384"/>
                  </a:lnTo>
                  <a:lnTo>
                    <a:pt x="31624" y="13716"/>
                  </a:lnTo>
                  <a:lnTo>
                    <a:pt x="45354" y="6096"/>
                  </a:lnTo>
                  <a:lnTo>
                    <a:pt x="61013" y="1524"/>
                  </a:lnTo>
                  <a:lnTo>
                    <a:pt x="78612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49936" y="1"/>
            <a:ext cx="5012690" cy="3564890"/>
            <a:chOff x="249936" y="0"/>
            <a:chExt cx="5012690" cy="3564890"/>
          </a:xfrm>
        </p:grpSpPr>
        <p:sp>
          <p:nvSpPr>
            <p:cNvPr id="46" name="object 46"/>
            <p:cNvSpPr/>
            <p:nvPr/>
          </p:nvSpPr>
          <p:spPr>
            <a:xfrm>
              <a:off x="976884" y="2906267"/>
              <a:ext cx="1981200" cy="6583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31391" y="3017520"/>
              <a:ext cx="1450848" cy="5166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4702" y="2954273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39">
                  <a:moveTo>
                    <a:pt x="1845564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1845564" y="522731"/>
                  </a:lnTo>
                  <a:lnTo>
                    <a:pt x="1845564" y="0"/>
                  </a:lnTo>
                  <a:close/>
                </a:path>
              </a:pathLst>
            </a:custGeom>
            <a:solidFill>
              <a:srgbClr val="E68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2539" y="3038855"/>
              <a:ext cx="911352" cy="4343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08275" y="3188207"/>
              <a:ext cx="185927" cy="1112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29256" y="3043427"/>
              <a:ext cx="211836" cy="332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81171" y="1562100"/>
              <a:ext cx="1981200" cy="6583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35680" y="1673351"/>
              <a:ext cx="1469136" cy="5166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48990" y="1610105"/>
              <a:ext cx="1845945" cy="523240"/>
            </a:xfrm>
            <a:custGeom>
              <a:avLst/>
              <a:gdLst/>
              <a:ahLst/>
              <a:cxnLst/>
              <a:rect l="l" t="t" r="r" b="b"/>
              <a:pathLst>
                <a:path w="1845945" h="523239">
                  <a:moveTo>
                    <a:pt x="1845564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845564" y="522732"/>
                  </a:lnTo>
                  <a:lnTo>
                    <a:pt x="1845564" y="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76827" y="1694688"/>
              <a:ext cx="911351" cy="434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12564" y="1844039"/>
              <a:ext cx="185927" cy="1112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18303" y="1700783"/>
              <a:ext cx="245363" cy="3307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9936" y="0"/>
              <a:ext cx="4187952" cy="29946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5170" y="325627"/>
              <a:ext cx="3384346" cy="219379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09-0D8D-417B-A664-B712A42CD173}" type="slidenum">
              <a:rPr lang="zh-CN" altLang="en-US"/>
              <a:pPr/>
              <a:t>12</a:t>
            </a:fld>
            <a:endParaRPr lang="en-US"/>
          </a:p>
        </p:txBody>
      </p:sp>
      <p:sp>
        <p:nvSpPr>
          <p:cNvPr id="1536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-76200" y="133350"/>
            <a:ext cx="8610600" cy="857250"/>
          </a:xfrm>
          <a:noFill/>
          <a:ln/>
        </p:spPr>
        <p:txBody>
          <a:bodyPr/>
          <a:lstStyle/>
          <a:p>
            <a:r>
              <a:rPr lang="en-US" dirty="0"/>
              <a:t>The Multiple Roles of HR Managers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51373"/>
            <a:ext cx="4762500" cy="3292078"/>
          </a:xfrm>
          <a:noFill/>
          <a:ln/>
        </p:spPr>
        <p:txBody>
          <a:bodyPr/>
          <a:lstStyle/>
          <a:p>
            <a:pPr marL="514350" indent="-514350"/>
            <a:r>
              <a:rPr lang="en-US" dirty="0"/>
              <a:t>4 </a:t>
            </a:r>
            <a:r>
              <a:rPr lang="en-US" b="1" dirty="0"/>
              <a:t>key</a:t>
            </a:r>
            <a:r>
              <a:rPr lang="en-US" dirty="0"/>
              <a:t> roles for HR managers</a:t>
            </a:r>
          </a:p>
          <a:p>
            <a:pPr marL="514350" indent="-514350"/>
            <a:endParaRPr lang="en-US" dirty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Strategic Partner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Administrative Expert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Employee Champion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Change Agent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6" y="1438275"/>
            <a:ext cx="3095625" cy="281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5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AB9C-63D2-4D88-9FC9-BB347E3B31F9}" type="slidenum">
              <a:rPr lang="zh-CN" altLang="en-US"/>
              <a:pPr/>
              <a:t>13</a:t>
            </a:fld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1663" y="141685"/>
            <a:ext cx="8229600" cy="857250"/>
          </a:xfrm>
          <a:noFill/>
          <a:ln/>
        </p:spPr>
        <p:txBody>
          <a:bodyPr/>
          <a:lstStyle/>
          <a:p>
            <a:r>
              <a:rPr lang="en-US" b="1"/>
              <a:t>Strategic Partner 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2764" y="1113235"/>
            <a:ext cx="8307387" cy="3874294"/>
          </a:xfrm>
          <a:noFill/>
          <a:ln/>
        </p:spPr>
        <p:txBody>
          <a:bodyPr/>
          <a:lstStyle/>
          <a:p>
            <a:r>
              <a:rPr lang="en-US" b="1"/>
              <a:t>Ability to translate business strategy into action</a:t>
            </a:r>
          </a:p>
          <a:p>
            <a:r>
              <a:rPr lang="en-US" b="1"/>
              <a:t>HRM part of the business team</a:t>
            </a:r>
          </a:p>
          <a:p>
            <a:r>
              <a:rPr lang="en-US" b="1"/>
              <a:t>Know the business: The Bottom-Line</a:t>
            </a:r>
          </a:p>
          <a:p>
            <a:r>
              <a:rPr lang="en-US" b="1"/>
              <a:t> Add value</a:t>
            </a:r>
          </a:p>
          <a:p>
            <a:r>
              <a:rPr lang="en-US" b="1"/>
              <a:t>Measure performance</a:t>
            </a:r>
          </a:p>
          <a:p>
            <a:r>
              <a:rPr lang="en-US" b="1"/>
              <a:t>Provide Professional advise</a:t>
            </a:r>
          </a:p>
          <a:p>
            <a:r>
              <a:rPr lang="en-US" b="1"/>
              <a:t>Make the line managers job eas</a:t>
            </a:r>
            <a:r>
              <a:rPr lang="en-US" sz="3000" b="1"/>
              <a:t>ier</a:t>
            </a:r>
          </a:p>
          <a:p>
            <a:endParaRPr lang="en-US" b="1"/>
          </a:p>
        </p:txBody>
      </p:sp>
      <p:sp>
        <p:nvSpPr>
          <p:cNvPr id="17412" name="Content Placeholder 2"/>
          <p:cNvSpPr>
            <a:spLocks noChangeArrowheads="1"/>
          </p:cNvSpPr>
          <p:nvPr/>
        </p:nvSpPr>
        <p:spPr bwMode="auto">
          <a:xfrm>
            <a:off x="539751" y="3112294"/>
            <a:ext cx="8353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 b="1" i="1">
              <a:latin typeface="Constantia" pitchFamily="18" charset="0"/>
              <a:sym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EED-505A-4717-BEDD-5A54C08397D9}" type="slidenum">
              <a:rPr lang="zh-CN" altLang="en-US"/>
              <a:pPr/>
              <a:t>14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789385"/>
            <a:ext cx="5232400" cy="421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9550"/>
            <a:ext cx="8229600" cy="857250"/>
          </a:xfrm>
          <a:noFill/>
          <a:ln/>
        </p:spPr>
        <p:txBody>
          <a:bodyPr/>
          <a:lstStyle/>
          <a:p>
            <a:r>
              <a:rPr lang="en-US" sz="2800" b="1" dirty="0"/>
              <a:t>Strategic Partner cont.</a:t>
            </a:r>
            <a:endParaRPr lang="en-US" sz="2800" dirty="0"/>
          </a:p>
        </p:txBody>
      </p:sp>
      <p:sp>
        <p:nvSpPr>
          <p:cNvPr id="1946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51373"/>
            <a:ext cx="3970338" cy="3292078"/>
          </a:xfrm>
          <a:noFill/>
          <a:ln/>
        </p:spPr>
        <p:txBody>
          <a:bodyPr/>
          <a:lstStyle/>
          <a:p>
            <a:r>
              <a:rPr lang="en-US" b="1" i="1" dirty="0"/>
              <a:t>“A business with HRM involved at strategic level  has a competitive advantage”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805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384-DBB4-48F3-9F27-74FF854EA58B}" type="slidenum">
              <a:rPr lang="zh-CN" altLang="en-US"/>
              <a:pPr/>
              <a:t>15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1869282"/>
            <a:ext cx="4752975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41685"/>
            <a:ext cx="8229600" cy="857250"/>
          </a:xfrm>
          <a:noFill/>
          <a:ln/>
        </p:spPr>
        <p:txBody>
          <a:bodyPr/>
          <a:lstStyle/>
          <a:p>
            <a:r>
              <a:rPr lang="en-US" b="1"/>
              <a:t>Administrative Expert</a:t>
            </a:r>
          </a:p>
        </p:txBody>
      </p:sp>
      <p:sp>
        <p:nvSpPr>
          <p:cNvPr id="21508" name="Content Placeholder 3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323850" y="1329929"/>
            <a:ext cx="4535488" cy="34361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marL="0" indent="0" algn="ctr">
              <a:buFontTx/>
              <a:buNone/>
            </a:pPr>
            <a:r>
              <a:rPr lang="en-US" sz="2800"/>
              <a:t>Efficiency of HRM (</a:t>
            </a:r>
            <a:r>
              <a:rPr lang="en-US" sz="2800" b="1"/>
              <a:t>Cost</a:t>
            </a:r>
            <a:r>
              <a:rPr lang="en-US" sz="2800"/>
              <a:t>)</a:t>
            </a:r>
          </a:p>
          <a:p>
            <a:pPr marL="0" indent="0" algn="ctr">
              <a:buFontTx/>
              <a:buNone/>
            </a:pPr>
            <a:r>
              <a:rPr lang="en-US" sz="2800"/>
              <a:t>Effective management of HR Activities (</a:t>
            </a:r>
            <a:r>
              <a:rPr lang="en-US" sz="2800" b="1"/>
              <a:t>Quality</a:t>
            </a:r>
            <a:r>
              <a:rPr lang="en-US" sz="2800"/>
              <a:t>)</a:t>
            </a:r>
          </a:p>
          <a:p>
            <a:pPr marL="457200" lvl="1" indent="0" algn="ctr">
              <a:buFontTx/>
              <a:buNone/>
            </a:pPr>
            <a:r>
              <a:rPr lang="en-US" sz="2400"/>
              <a:t>Re-engineer HR processes using technology and innovation</a:t>
            </a:r>
          </a:p>
          <a:p>
            <a:pPr marL="457200" lvl="1" indent="0" algn="ctr">
              <a:buFontTx/>
              <a:buNone/>
            </a:pPr>
            <a:r>
              <a:rPr lang="en-US" sz="2400"/>
              <a:t>Create value</a:t>
            </a:r>
          </a:p>
          <a:p>
            <a:pPr marL="457200" lvl="1" indent="0" algn="ctr">
              <a:buFontTx/>
              <a:buNone/>
            </a:pPr>
            <a:r>
              <a:rPr lang="en-US" sz="2400"/>
              <a:t>Measure HR activity results in terms above </a:t>
            </a:r>
          </a:p>
          <a:p>
            <a:pPr marL="0" indent="0" algn="ctr">
              <a:buFontTx/>
              <a:buNone/>
            </a:pPr>
            <a:endParaRPr lang="en-US" sz="2800"/>
          </a:p>
          <a:p>
            <a:pPr marL="0" indent="0" algn="ctr">
              <a:buFontTx/>
              <a:buNone/>
            </a:pPr>
            <a:endParaRPr lang="en-US" sz="2800"/>
          </a:p>
          <a:p>
            <a:pPr marL="0" indent="0" algn="ctr"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1534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CEC9-405F-40AE-AAC6-CF5683BD8B5F}" type="slidenum">
              <a:rPr lang="zh-CN" altLang="en-US"/>
              <a:pPr/>
              <a:t>16</a:t>
            </a:fld>
            <a:endParaRPr lang="en-US"/>
          </a:p>
        </p:txBody>
      </p:sp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65535"/>
            <a:ext cx="1638300" cy="146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41685"/>
            <a:ext cx="8229600" cy="857250"/>
          </a:xfrm>
          <a:noFill/>
          <a:ln/>
        </p:spPr>
        <p:txBody>
          <a:bodyPr/>
          <a:lstStyle/>
          <a:p>
            <a:r>
              <a:rPr lang="en-US" b="1"/>
              <a:t>Employee Advocate</a:t>
            </a:r>
            <a:endParaRPr lang="en-US"/>
          </a:p>
        </p:txBody>
      </p:sp>
      <p:sp>
        <p:nvSpPr>
          <p:cNvPr id="23556" name="Content Placeholder 4"/>
          <p:cNvSpPr>
            <a:spLocks noGrp="1" noChangeArrowheads="1"/>
          </p:cNvSpPr>
          <p:nvPr>
            <p:ph sz="half" idx="1"/>
          </p:nvPr>
        </p:nvSpPr>
        <p:spPr>
          <a:xfrm>
            <a:off x="457200" y="1275160"/>
            <a:ext cx="8147050" cy="3490913"/>
          </a:xfrm>
          <a:noFill/>
          <a:ln/>
        </p:spPr>
        <p:txBody>
          <a:bodyPr/>
          <a:lstStyle/>
          <a:p>
            <a:r>
              <a:rPr lang="en-US" sz="2800" dirty="0"/>
              <a:t>Meet the needs of employees</a:t>
            </a:r>
          </a:p>
          <a:p>
            <a:r>
              <a:rPr lang="en-US" dirty="0"/>
              <a:t>Being fair and principled</a:t>
            </a:r>
          </a:p>
          <a:p>
            <a:r>
              <a:rPr lang="en-US" dirty="0"/>
              <a:t>Assuring employees their  voice is being heard</a:t>
            </a:r>
          </a:p>
          <a:p>
            <a:r>
              <a:rPr lang="en-US" dirty="0"/>
              <a:t>Assist employees find new resources so that they can perform their jobs better</a:t>
            </a:r>
          </a:p>
          <a:p>
            <a:pPr lvl="1"/>
            <a:endParaRPr lang="en-US" dirty="0"/>
          </a:p>
        </p:txBody>
      </p:sp>
      <p:grpSp>
        <p:nvGrpSpPr>
          <p:cNvPr id="23557" name="Group 3"/>
          <p:cNvGrpSpPr>
            <a:grpSpLocks noChangeAspect="1"/>
          </p:cNvGrpSpPr>
          <p:nvPr/>
        </p:nvGrpSpPr>
        <p:grpSpPr bwMode="auto">
          <a:xfrm>
            <a:off x="1547814" y="3165872"/>
            <a:ext cx="5559425" cy="2262188"/>
            <a:chOff x="0" y="0"/>
            <a:chExt cx="4062958" cy="2203996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18" y="466676"/>
              <a:ext cx="3429761" cy="173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731" cy="1178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04" y="243165"/>
              <a:ext cx="1326654" cy="109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8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DAE-F507-462C-9158-9F4357FC66B9}" type="slidenum">
              <a:rPr lang="zh-CN" altLang="en-US"/>
              <a:pPr/>
              <a:t>17</a:t>
            </a:fld>
            <a:endParaRPr lang="en-US"/>
          </a:p>
        </p:txBody>
      </p:sp>
      <p:sp>
        <p:nvSpPr>
          <p:cNvPr id="2560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4850" y="411956"/>
            <a:ext cx="8229600" cy="857250"/>
          </a:xfrm>
          <a:noFill/>
          <a:ln/>
        </p:spPr>
        <p:txBody>
          <a:bodyPr/>
          <a:lstStyle/>
          <a:p>
            <a:r>
              <a:rPr lang="en-US" sz="3600" b="1"/>
              <a:t>Agent for change &amp; cultural transformation 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289" y="1438275"/>
            <a:ext cx="8281987" cy="3290888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Change agent </a:t>
            </a:r>
            <a:r>
              <a:rPr lang="en-US" dirty="0"/>
              <a:t>– </a:t>
            </a:r>
          </a:p>
          <a:p>
            <a:r>
              <a:rPr lang="en-US" dirty="0"/>
              <a:t>Catalyst for change</a:t>
            </a:r>
          </a:p>
          <a:p>
            <a:r>
              <a:rPr lang="en-US" dirty="0"/>
              <a:t>Leading Change (Including in HR)</a:t>
            </a:r>
          </a:p>
          <a:p>
            <a:r>
              <a:rPr lang="en-US" dirty="0"/>
              <a:t>Problem  Solving 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Influencing and convincing skills</a:t>
            </a:r>
          </a:p>
          <a:p>
            <a:r>
              <a:rPr lang="en-US" b="1" dirty="0"/>
              <a:t>Cultural transformation </a:t>
            </a:r>
          </a:p>
          <a:p>
            <a:r>
              <a:rPr lang="en-US" dirty="0"/>
              <a:t>Culture of excellence </a:t>
            </a:r>
          </a:p>
          <a:p>
            <a:r>
              <a:rPr lang="en-US" dirty="0"/>
              <a:t>Excellent leadership, planning, processes, people, customer satisfaction, measurement and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485900"/>
            <a:ext cx="1524000" cy="1257300"/>
          </a:xfrm>
          <a:prstGeom prst="rect">
            <a:avLst/>
          </a:prstGeom>
          <a:noFill/>
          <a:ln w="190500" cap="rnd" cmpd="sng">
            <a:solidFill>
              <a:srgbClr val="C8C6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413004"/>
            <a:ext cx="8694420" cy="981710"/>
            <a:chOff x="272795" y="413004"/>
            <a:chExt cx="8694420" cy="981710"/>
          </a:xfrm>
        </p:grpSpPr>
        <p:sp>
          <p:nvSpPr>
            <p:cNvPr id="3" name="object 3"/>
            <p:cNvSpPr/>
            <p:nvPr/>
          </p:nvSpPr>
          <p:spPr>
            <a:xfrm>
              <a:off x="272795" y="413004"/>
              <a:ext cx="8497824" cy="981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88452" y="413004"/>
              <a:ext cx="778764" cy="981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13716"/>
            <a:ext cx="81407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1. What </a:t>
            </a:r>
            <a:r>
              <a:rPr sz="3500" spc="-5" dirty="0"/>
              <a:t>is human resource</a:t>
            </a:r>
            <a:r>
              <a:rPr sz="3500" spc="-30" dirty="0"/>
              <a:t> </a:t>
            </a:r>
            <a:r>
              <a:rPr sz="3500" spc="-5" dirty="0"/>
              <a:t>management</a:t>
            </a:r>
            <a:r>
              <a:rPr sz="3500" spc="-5" dirty="0">
                <a:solidFill>
                  <a:srgbClr val="000000"/>
                </a:solidFill>
              </a:rPr>
              <a:t>?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-23495" y="1482625"/>
            <a:ext cx="5890895" cy="115993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10" dirty="0"/>
              <a:t>Definition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5" dirty="0"/>
              <a:t>HRM</a:t>
            </a:r>
            <a:r>
              <a:rPr b="0" spc="-5" dirty="0">
                <a:latin typeface="Gothic Uralic"/>
                <a:cs typeface="Gothic Uralic"/>
              </a:rPr>
              <a:t>:</a:t>
            </a:r>
          </a:p>
          <a:p>
            <a:pPr marL="621665" marR="5080" indent="-66040">
              <a:lnSpc>
                <a:spcPct val="100000"/>
              </a:lnSpc>
              <a:spcBef>
                <a:spcPts val="530"/>
              </a:spcBef>
              <a:tabLst>
                <a:tab pos="1748155" algn="l"/>
                <a:tab pos="2330450" algn="l"/>
                <a:tab pos="3010535" algn="l"/>
                <a:tab pos="3129280" algn="l"/>
                <a:tab pos="3502660" algn="l"/>
                <a:tab pos="4687570" algn="l"/>
                <a:tab pos="5226685" algn="l"/>
                <a:tab pos="5600065" algn="l"/>
              </a:tabLst>
            </a:pPr>
            <a:r>
              <a:rPr b="0" spc="-10" dirty="0">
                <a:solidFill>
                  <a:srgbClr val="0D0D0D"/>
                </a:solidFill>
                <a:latin typeface="Gothic Uralic"/>
                <a:cs typeface="Gothic Uralic"/>
              </a:rPr>
              <a:t>Huma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n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	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resour</a:t>
            </a:r>
            <a:r>
              <a:rPr b="0" spc="-15" dirty="0">
                <a:solidFill>
                  <a:srgbClr val="0D0D0D"/>
                </a:solidFill>
                <a:latin typeface="Gothic Uralic"/>
                <a:cs typeface="Gothic Uralic"/>
              </a:rPr>
              <a:t>c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e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		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ma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n</a:t>
            </a:r>
            <a:r>
              <a:rPr b="0" spc="-10" dirty="0">
                <a:solidFill>
                  <a:srgbClr val="0D0D0D"/>
                </a:solidFill>
                <a:latin typeface="Gothic Uralic"/>
                <a:cs typeface="Gothic Uralic"/>
              </a:rPr>
              <a:t>ag</a:t>
            </a:r>
            <a:r>
              <a:rPr b="0" spc="-20" dirty="0">
                <a:solidFill>
                  <a:srgbClr val="0D0D0D"/>
                </a:solidFill>
                <a:latin typeface="Gothic Uralic"/>
                <a:cs typeface="Gothic Uralic"/>
              </a:rPr>
              <a:t>e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me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n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t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	</a:t>
            </a:r>
            <a:r>
              <a:rPr b="0" spc="10" dirty="0">
                <a:solidFill>
                  <a:srgbClr val="0D0D0D"/>
                </a:solidFill>
                <a:latin typeface="Gothic Uralic"/>
                <a:cs typeface="Gothic Uralic"/>
              </a:rPr>
              <a:t>i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s</a:t>
            </a:r>
            <a:r>
              <a:rPr b="0" dirty="0">
                <a:solidFill>
                  <a:srgbClr val="0D0D0D"/>
                </a:solidFill>
                <a:latin typeface="Gothic Uralic"/>
                <a:cs typeface="Gothic Uralic"/>
              </a:rPr>
              <a:t>	</a:t>
            </a:r>
            <a:r>
              <a:rPr b="0" spc="-10" dirty="0">
                <a:solidFill>
                  <a:srgbClr val="0D0D0D"/>
                </a:solidFill>
                <a:latin typeface="Gothic Uralic"/>
                <a:cs typeface="Gothic Uralic"/>
              </a:rPr>
              <a:t>to  </a:t>
            </a:r>
            <a:r>
              <a:rPr b="0" spc="-5" dirty="0">
                <a:solidFill>
                  <a:srgbClr val="0D0D0D"/>
                </a:solidFill>
                <a:latin typeface="Gothic Uralic"/>
                <a:cs typeface="Gothic Uralic"/>
              </a:rPr>
              <a:t>productive	use	of	human	</a:t>
            </a:r>
            <a:r>
              <a:rPr b="0" spc="-10" dirty="0">
                <a:solidFill>
                  <a:srgbClr val="0D0D0D"/>
                </a:solidFill>
                <a:latin typeface="Gothic Uralic"/>
                <a:cs typeface="Gothic Uralic"/>
              </a:rPr>
              <a:t>resource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3600" y="1958659"/>
            <a:ext cx="23190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95"/>
              </a:spcBef>
              <a:tabLst>
                <a:tab pos="514350" algn="l"/>
                <a:tab pos="1003300" algn="l"/>
                <a:tab pos="1183005" algn="l"/>
                <a:tab pos="165862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make	the	most  </a:t>
            </a:r>
            <a:r>
              <a:rPr sz="2200" spc="5" dirty="0">
                <a:solidFill>
                  <a:srgbClr val="0D0D0D"/>
                </a:solidFill>
                <a:latin typeface="Gothic Uralic"/>
                <a:cs typeface="Gothic Uralic"/>
              </a:rPr>
              <a:t>t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	t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he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		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gre</a:t>
            </a:r>
            <a:r>
              <a:rPr sz="2200" spc="-20" dirty="0">
                <a:solidFill>
                  <a:srgbClr val="0D0D0D"/>
                </a:solidFill>
                <a:latin typeface="Gothic Uralic"/>
                <a:cs typeface="Gothic Uralic"/>
              </a:rPr>
              <a:t>a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test</a:t>
            </a:r>
            <a:endParaRPr sz="22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36" y="2622882"/>
            <a:ext cx="6224270" cy="1975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benefits of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organization and</a:t>
            </a:r>
            <a:r>
              <a:rPr sz="2200" spc="-2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individuals.</a:t>
            </a:r>
            <a:endParaRPr sz="2200" dirty="0">
              <a:latin typeface="Gothic Uralic"/>
              <a:cs typeface="Gothic Uralic"/>
            </a:endParaRPr>
          </a:p>
          <a:p>
            <a:pPr marL="12700" marR="5080">
              <a:lnSpc>
                <a:spcPct val="240099"/>
              </a:lnSpc>
            </a:pPr>
            <a:r>
              <a:rPr sz="2200" spc="-5" dirty="0">
                <a:solidFill>
                  <a:srgbClr val="C00000"/>
                </a:solidFill>
                <a:latin typeface="Gothic Uralic"/>
                <a:cs typeface="Gothic Uralic"/>
              </a:rPr>
              <a:t>Organization: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profits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social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commitments.  </a:t>
            </a:r>
            <a:r>
              <a:rPr sz="2200" spc="-5" dirty="0">
                <a:solidFill>
                  <a:srgbClr val="C00000"/>
                </a:solidFill>
                <a:latin typeface="Gothic Uralic"/>
                <a:cs typeface="Gothic Uralic"/>
              </a:rPr>
              <a:t>Individuals: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development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</a:t>
            </a:r>
            <a:r>
              <a:rPr sz="2200" spc="1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achievement.</a:t>
            </a: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5379720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4" y="513715"/>
            <a:ext cx="482536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The </a:t>
            </a:r>
            <a:r>
              <a:rPr sz="3500" spc="-5" dirty="0"/>
              <a:t>importance </a:t>
            </a:r>
            <a:r>
              <a:rPr sz="3500" dirty="0"/>
              <a:t>of</a:t>
            </a:r>
            <a:r>
              <a:rPr sz="3500" spc="-105" dirty="0"/>
              <a:t> </a:t>
            </a:r>
            <a:r>
              <a:rPr sz="3500" spc="-5" dirty="0"/>
              <a:t>HRM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228600" y="1210624"/>
            <a:ext cx="8237855" cy="325653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90"/>
              </a:spcBef>
              <a:buAutoNum type="arabicParenBoth"/>
              <a:tabLst>
                <a:tab pos="621665" algn="l"/>
                <a:tab pos="622300" algn="l"/>
              </a:tabLst>
            </a:pPr>
            <a:r>
              <a:rPr sz="2200" spc="-5" dirty="0">
                <a:latin typeface="Gothic Uralic"/>
                <a:cs typeface="Gothic Uralic"/>
              </a:rPr>
              <a:t>People </a:t>
            </a:r>
            <a:r>
              <a:rPr sz="2200" dirty="0">
                <a:latin typeface="Gothic Uralic"/>
                <a:cs typeface="Gothic Uralic"/>
              </a:rPr>
              <a:t>is </a:t>
            </a:r>
            <a:r>
              <a:rPr sz="2200" spc="-5" dirty="0">
                <a:latin typeface="Gothic Uralic"/>
                <a:cs typeface="Gothic Uralic"/>
              </a:rPr>
              <a:t>the key factor of</a:t>
            </a:r>
            <a:r>
              <a:rPr sz="2200" spc="-35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production.</a:t>
            </a:r>
            <a:endParaRPr sz="2200" dirty="0">
              <a:latin typeface="Gothic Uralic"/>
              <a:cs typeface="Gothic Uralic"/>
            </a:endParaRPr>
          </a:p>
          <a:p>
            <a:pPr marL="622300" marR="214629" indent="-609600">
              <a:lnSpc>
                <a:spcPct val="110000"/>
              </a:lnSpc>
              <a:spcBef>
                <a:spcPts val="525"/>
              </a:spcBef>
              <a:buAutoNum type="arabicParenBoth"/>
              <a:tabLst>
                <a:tab pos="621665" algn="l"/>
                <a:tab pos="622300" algn="l"/>
              </a:tabLst>
            </a:pPr>
            <a:r>
              <a:rPr sz="2200" dirty="0">
                <a:latin typeface="Gothic Uralic"/>
                <a:cs typeface="Gothic Uralic"/>
              </a:rPr>
              <a:t>Productivity is the </a:t>
            </a:r>
            <a:r>
              <a:rPr sz="2200" spc="-5" dirty="0">
                <a:latin typeface="Gothic Uralic"/>
                <a:cs typeface="Gothic Uralic"/>
              </a:rPr>
              <a:t>key </a:t>
            </a:r>
            <a:r>
              <a:rPr sz="2200" dirty="0">
                <a:latin typeface="Gothic Uralic"/>
                <a:cs typeface="Gothic Uralic"/>
              </a:rPr>
              <a:t>to </a:t>
            </a:r>
            <a:r>
              <a:rPr sz="2200" spc="-5" dirty="0">
                <a:latin typeface="Gothic Uralic"/>
                <a:cs typeface="Gothic Uralic"/>
              </a:rPr>
              <a:t>measure a</a:t>
            </a:r>
            <a:r>
              <a:rPr lang="en-US" sz="2200" spc="-5" dirty="0">
                <a:latin typeface="Gothic Uralic"/>
                <a:cs typeface="Gothic Uralic"/>
              </a:rPr>
              <a:t>n </a:t>
            </a:r>
            <a:r>
              <a:rPr lang="en-US" sz="2200" spc="-5" dirty="0" err="1">
                <a:latin typeface="Gothic Uralic"/>
                <a:cs typeface="Gothic Uralic"/>
              </a:rPr>
              <a:t>organizations’</a:t>
            </a:r>
            <a:r>
              <a:rPr sz="2200" dirty="0" err="1">
                <a:latin typeface="Gothic Uralic"/>
                <a:cs typeface="Gothic Uralic"/>
              </a:rPr>
              <a:t>s</a:t>
            </a:r>
            <a:r>
              <a:rPr sz="2200" spc="-140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economic  </a:t>
            </a:r>
            <a:r>
              <a:rPr sz="2200" spc="-5" dirty="0">
                <a:latin typeface="Gothic Uralic"/>
                <a:cs typeface="Gothic Uralic"/>
              </a:rPr>
              <a:t>growth potential, and labor quality </a:t>
            </a:r>
            <a:r>
              <a:rPr sz="2200" dirty="0">
                <a:latin typeface="Gothic Uralic"/>
                <a:cs typeface="Gothic Uralic"/>
              </a:rPr>
              <a:t>is </a:t>
            </a:r>
            <a:r>
              <a:rPr sz="2200" spc="-5" dirty="0">
                <a:latin typeface="Gothic Uralic"/>
                <a:cs typeface="Gothic Uralic"/>
              </a:rPr>
              <a:t>the key </a:t>
            </a:r>
            <a:r>
              <a:rPr sz="2200" dirty="0">
                <a:latin typeface="Gothic Uralic"/>
                <a:cs typeface="Gothic Uralic"/>
              </a:rPr>
              <a:t>to  </a:t>
            </a:r>
            <a:r>
              <a:rPr sz="2200" spc="-5" dirty="0">
                <a:latin typeface="Gothic Uralic"/>
                <a:cs typeface="Gothic Uralic"/>
              </a:rPr>
              <a:t>improving</a:t>
            </a:r>
            <a:r>
              <a:rPr sz="2200" spc="-45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productivity.</a:t>
            </a:r>
            <a:endParaRPr sz="2200" dirty="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795"/>
              </a:spcBef>
              <a:buAutoNum type="arabicParenBoth"/>
              <a:tabLst>
                <a:tab pos="621665" algn="l"/>
                <a:tab pos="622300" algn="l"/>
              </a:tabLst>
            </a:pPr>
            <a:r>
              <a:rPr sz="2200" spc="-5" dirty="0">
                <a:latin typeface="Gothic Uralic"/>
                <a:cs typeface="Gothic Uralic"/>
              </a:rPr>
              <a:t>Competition today </a:t>
            </a:r>
            <a:r>
              <a:rPr sz="2200" dirty="0">
                <a:latin typeface="Gothic Uralic"/>
                <a:cs typeface="Gothic Uralic"/>
              </a:rPr>
              <a:t>is </a:t>
            </a:r>
            <a:r>
              <a:rPr sz="2200" spc="-5" dirty="0">
                <a:latin typeface="Gothic Uralic"/>
                <a:cs typeface="Gothic Uralic"/>
              </a:rPr>
              <a:t>the competition for</a:t>
            </a:r>
            <a:r>
              <a:rPr sz="2200" spc="-6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talents.</a:t>
            </a:r>
            <a:endParaRPr sz="2200" dirty="0">
              <a:latin typeface="Gothic Uralic"/>
              <a:cs typeface="Gothic Uralic"/>
            </a:endParaRPr>
          </a:p>
          <a:p>
            <a:pPr marL="622300" marR="5080" indent="-609600">
              <a:lnSpc>
                <a:spcPct val="110100"/>
              </a:lnSpc>
              <a:spcBef>
                <a:spcPts val="525"/>
              </a:spcBef>
              <a:buAutoNum type="arabicParenBoth"/>
              <a:tabLst>
                <a:tab pos="621665" algn="l"/>
                <a:tab pos="622300" algn="l"/>
              </a:tabLst>
            </a:pPr>
            <a:r>
              <a:rPr sz="2200" spc="-5" dirty="0">
                <a:latin typeface="Gothic Uralic"/>
                <a:cs typeface="Gothic Uralic"/>
              </a:rPr>
              <a:t>Since man </a:t>
            </a:r>
            <a:r>
              <a:rPr sz="2200" dirty="0">
                <a:latin typeface="Gothic Uralic"/>
                <a:cs typeface="Gothic Uralic"/>
              </a:rPr>
              <a:t>is </a:t>
            </a:r>
            <a:r>
              <a:rPr sz="2200" spc="-5" dirty="0">
                <a:latin typeface="Gothic Uralic"/>
                <a:cs typeface="Gothic Uralic"/>
              </a:rPr>
              <a:t>the most uncontrollable </a:t>
            </a:r>
            <a:r>
              <a:rPr sz="2200" spc="-10" dirty="0">
                <a:latin typeface="Gothic Uralic"/>
                <a:cs typeface="Gothic Uralic"/>
              </a:rPr>
              <a:t>and </a:t>
            </a:r>
            <a:r>
              <a:rPr sz="2200" spc="-5" dirty="0">
                <a:latin typeface="Gothic Uralic"/>
                <a:cs typeface="Gothic Uralic"/>
              </a:rPr>
              <a:t>unpredictable  variable of all production variables, organizational  success </a:t>
            </a:r>
            <a:r>
              <a:rPr sz="2200" spc="-10" dirty="0">
                <a:latin typeface="Gothic Uralic"/>
                <a:cs typeface="Gothic Uralic"/>
              </a:rPr>
              <a:t>depends </a:t>
            </a:r>
            <a:r>
              <a:rPr sz="2200" spc="-5" dirty="0">
                <a:latin typeface="Gothic Uralic"/>
                <a:cs typeface="Gothic Uralic"/>
              </a:rPr>
              <a:t>on the management of</a:t>
            </a:r>
            <a:r>
              <a:rPr sz="2200" spc="15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people.</a:t>
            </a: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413004"/>
            <a:ext cx="6979920" cy="981710"/>
            <a:chOff x="272795" y="413004"/>
            <a:chExt cx="6979920" cy="981710"/>
          </a:xfrm>
        </p:grpSpPr>
        <p:sp>
          <p:nvSpPr>
            <p:cNvPr id="3" name="object 3"/>
            <p:cNvSpPr/>
            <p:nvPr/>
          </p:nvSpPr>
          <p:spPr>
            <a:xfrm>
              <a:off x="272795" y="413004"/>
              <a:ext cx="2628900" cy="981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9528" y="413004"/>
              <a:ext cx="4933187" cy="981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13715"/>
            <a:ext cx="64262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Functions </a:t>
            </a:r>
            <a:r>
              <a:rPr sz="3500" dirty="0"/>
              <a:t>and divisions of</a:t>
            </a:r>
            <a:r>
              <a:rPr sz="3500" spc="-105" dirty="0"/>
              <a:t> </a:t>
            </a:r>
            <a:r>
              <a:rPr sz="3500" spc="-5" dirty="0"/>
              <a:t>HRM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2130936" y="1354604"/>
            <a:ext cx="3611245" cy="285975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60"/>
              </a:spcBef>
              <a:buAutoNum type="arabicParenBoth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0D0D0D"/>
                </a:solidFill>
                <a:latin typeface="Gothic Uralic"/>
                <a:cs typeface="Gothic Uralic"/>
              </a:rPr>
              <a:t>Management</a:t>
            </a:r>
            <a:r>
              <a:rPr sz="2200" b="1" spc="-5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b="1" spc="-10" dirty="0">
                <a:solidFill>
                  <a:srgbClr val="0D0D0D"/>
                </a:solidFill>
                <a:latin typeface="Gothic Uralic"/>
                <a:cs typeface="Gothic Uralic"/>
              </a:rPr>
              <a:t>process</a:t>
            </a:r>
            <a:endParaRPr sz="2200">
              <a:latin typeface="Gothic Uralic"/>
              <a:cs typeface="Gothic Uralic"/>
            </a:endParaRPr>
          </a:p>
          <a:p>
            <a:pPr marL="1022985" lvl="1" indent="-610235">
              <a:lnSpc>
                <a:spcPct val="100000"/>
              </a:lnSpc>
              <a:spcBef>
                <a:spcPts val="830"/>
              </a:spcBef>
              <a:buAutoNum type="alphaLcPeriod"/>
              <a:tabLst>
                <a:tab pos="1022985" algn="l"/>
                <a:tab pos="1023619" algn="l"/>
              </a:tabLst>
            </a:pPr>
            <a:r>
              <a:rPr sz="2400" dirty="0">
                <a:solidFill>
                  <a:srgbClr val="0D0D0D"/>
                </a:solidFill>
                <a:latin typeface="Gothic Uralic"/>
                <a:cs typeface="Gothic Uralic"/>
              </a:rPr>
              <a:t>Planning.</a:t>
            </a:r>
            <a:endParaRPr sz="2400">
              <a:latin typeface="Gothic Uralic"/>
              <a:cs typeface="Gothic Uralic"/>
            </a:endParaRPr>
          </a:p>
          <a:p>
            <a:pPr marL="1022985" lvl="1" indent="-610235">
              <a:lnSpc>
                <a:spcPct val="100000"/>
              </a:lnSpc>
              <a:spcBef>
                <a:spcPts val="865"/>
              </a:spcBef>
              <a:buAutoNum type="alphaLcPeriod"/>
              <a:tabLst>
                <a:tab pos="1022985" algn="l"/>
                <a:tab pos="1023619" algn="l"/>
              </a:tabLst>
            </a:pPr>
            <a:r>
              <a:rPr sz="2400" spc="-5" dirty="0">
                <a:solidFill>
                  <a:srgbClr val="0D0D0D"/>
                </a:solidFill>
                <a:latin typeface="Gothic Uralic"/>
                <a:cs typeface="Gothic Uralic"/>
              </a:rPr>
              <a:t>Organizing.</a:t>
            </a:r>
            <a:endParaRPr sz="2400">
              <a:latin typeface="Gothic Uralic"/>
              <a:cs typeface="Gothic Uralic"/>
            </a:endParaRPr>
          </a:p>
          <a:p>
            <a:pPr marL="1022985" lvl="1" indent="-610235">
              <a:lnSpc>
                <a:spcPct val="100000"/>
              </a:lnSpc>
              <a:spcBef>
                <a:spcPts val="865"/>
              </a:spcBef>
              <a:buAutoNum type="alphaLcPeriod"/>
              <a:tabLst>
                <a:tab pos="1022985" algn="l"/>
                <a:tab pos="1023619" algn="l"/>
              </a:tabLst>
            </a:pPr>
            <a:r>
              <a:rPr sz="2400" spc="-5" dirty="0">
                <a:solidFill>
                  <a:srgbClr val="0D0D0D"/>
                </a:solidFill>
                <a:latin typeface="Gothic Uralic"/>
                <a:cs typeface="Gothic Uralic"/>
              </a:rPr>
              <a:t>Staffing.</a:t>
            </a:r>
            <a:endParaRPr sz="2400">
              <a:latin typeface="Gothic Uralic"/>
              <a:cs typeface="Gothic Uralic"/>
            </a:endParaRPr>
          </a:p>
          <a:p>
            <a:pPr marL="1022985" lvl="1" indent="-610235">
              <a:lnSpc>
                <a:spcPct val="100000"/>
              </a:lnSpc>
              <a:spcBef>
                <a:spcPts val="865"/>
              </a:spcBef>
              <a:buAutoNum type="alphaLcPeriod"/>
              <a:tabLst>
                <a:tab pos="1022985" algn="l"/>
                <a:tab pos="1023619" algn="l"/>
              </a:tabLst>
            </a:pPr>
            <a:r>
              <a:rPr sz="2400" dirty="0">
                <a:solidFill>
                  <a:srgbClr val="0D0D0D"/>
                </a:solidFill>
                <a:latin typeface="Gothic Uralic"/>
                <a:cs typeface="Gothic Uralic"/>
              </a:rPr>
              <a:t>Leading.</a:t>
            </a:r>
            <a:endParaRPr sz="2400">
              <a:latin typeface="Gothic Uralic"/>
              <a:cs typeface="Gothic Uralic"/>
            </a:endParaRPr>
          </a:p>
          <a:p>
            <a:pPr marL="1022985" lvl="1" indent="-610235">
              <a:lnSpc>
                <a:spcPct val="100000"/>
              </a:lnSpc>
              <a:spcBef>
                <a:spcPts val="865"/>
              </a:spcBef>
              <a:buAutoNum type="alphaLcPeriod"/>
              <a:tabLst>
                <a:tab pos="1022985" algn="l"/>
                <a:tab pos="1023619" algn="l"/>
              </a:tabLst>
            </a:pPr>
            <a:r>
              <a:rPr sz="2400" dirty="0">
                <a:solidFill>
                  <a:srgbClr val="0D0D0D"/>
                </a:solidFill>
                <a:latin typeface="Gothic Uralic"/>
                <a:cs typeface="Gothic Uralic"/>
              </a:rPr>
              <a:t>Controlling.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4985004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13715"/>
            <a:ext cx="443103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5" dirty="0">
                <a:latin typeface="Times New Roman"/>
                <a:cs typeface="Times New Roman"/>
              </a:rPr>
              <a:t>(2) </a:t>
            </a:r>
            <a:r>
              <a:rPr sz="3500" b="1" spc="105" dirty="0">
                <a:latin typeface="Times New Roman"/>
                <a:cs typeface="Times New Roman"/>
              </a:rPr>
              <a:t>Functions </a:t>
            </a:r>
            <a:r>
              <a:rPr sz="3500" b="1" spc="190" dirty="0">
                <a:latin typeface="Times New Roman"/>
                <a:cs typeface="Times New Roman"/>
              </a:rPr>
              <a:t>of</a:t>
            </a:r>
            <a:r>
              <a:rPr sz="3500" b="1" spc="-175" dirty="0">
                <a:latin typeface="Times New Roman"/>
                <a:cs typeface="Times New Roman"/>
              </a:rPr>
              <a:t> </a:t>
            </a:r>
            <a:r>
              <a:rPr sz="3500" b="1" spc="120" dirty="0">
                <a:latin typeface="Times New Roman"/>
                <a:cs typeface="Times New Roman"/>
              </a:rPr>
              <a:t>HRM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20" y="1235482"/>
            <a:ext cx="6677025" cy="32374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Conducting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job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 analysis.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Planning future needs and</a:t>
            </a:r>
            <a:r>
              <a:rPr sz="2200" spc="-3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supplies.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Recruiting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and selecting</a:t>
            </a:r>
            <a:r>
              <a:rPr sz="2200" spc="-7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employees.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Orienting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training</a:t>
            </a:r>
            <a:r>
              <a:rPr sz="2200" spc="-7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employees.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Managing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wages and</a:t>
            </a:r>
            <a:r>
              <a:rPr sz="2200" spc="-1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benefits.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Performance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appraisal.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Communicating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(discipline and</a:t>
            </a:r>
            <a:r>
              <a:rPr sz="2200" spc="-1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services).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Building employee commitment</a:t>
            </a:r>
            <a:r>
              <a:rPr sz="2200" spc="-6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(incentives).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8491728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13715"/>
            <a:ext cx="793813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(3) </a:t>
            </a:r>
            <a:r>
              <a:rPr sz="3500" dirty="0"/>
              <a:t>Line managers’ </a:t>
            </a:r>
            <a:r>
              <a:rPr sz="3500" spc="-5" dirty="0"/>
              <a:t>HRM</a:t>
            </a:r>
            <a:r>
              <a:rPr sz="3500" spc="-280" dirty="0"/>
              <a:t> </a:t>
            </a:r>
            <a:r>
              <a:rPr sz="3500" spc="-5" dirty="0"/>
              <a:t>responsibilities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986788" y="1307365"/>
            <a:ext cx="5314950" cy="31733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Job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placing.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Orienting new</a:t>
            </a:r>
            <a:r>
              <a:rPr sz="2200" spc="-4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employees.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On-job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training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of</a:t>
            </a:r>
            <a:r>
              <a:rPr sz="2200" spc="-6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employees.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Interpreting company policies</a:t>
            </a:r>
            <a:r>
              <a:rPr sz="2200" spc="-5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and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ct val="100000"/>
              </a:lnSpc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procedures.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 startAt="5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Conducting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job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appraisals.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25"/>
              </a:spcBef>
              <a:buAutoNum type="alphaLcPeriod" startAt="5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Controlling labor</a:t>
            </a:r>
            <a:r>
              <a:rPr sz="2200" spc="-5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costs.</a:t>
            </a:r>
            <a:endParaRPr sz="2200">
              <a:latin typeface="Gothic Uralic"/>
              <a:cs typeface="Gothic Uralic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LcPeriod" startAt="5"/>
              <a:tabLst>
                <a:tab pos="621665" algn="l"/>
                <a:tab pos="622300" algn="l"/>
              </a:tabLst>
            </a:pP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Labor protection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and</a:t>
            </a:r>
            <a:r>
              <a:rPr sz="2200" spc="-5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disciplines.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8516112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4" y="513715"/>
            <a:ext cx="796099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(4) </a:t>
            </a:r>
            <a:r>
              <a:rPr sz="3500" dirty="0"/>
              <a:t>Staff managers’ </a:t>
            </a:r>
            <a:r>
              <a:rPr sz="3500" spc="-5" dirty="0"/>
              <a:t>HRM</a:t>
            </a:r>
            <a:r>
              <a:rPr sz="3500" spc="-280" dirty="0"/>
              <a:t> </a:t>
            </a:r>
            <a:r>
              <a:rPr sz="3500" spc="-5" dirty="0"/>
              <a:t>responsibilities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535940" y="1518617"/>
            <a:ext cx="7933690" cy="2574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622300" algn="l"/>
                <a:tab pos="622935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line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function: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directing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and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managing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people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in</a:t>
            </a:r>
            <a:r>
              <a:rPr sz="2200" spc="-13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the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HRM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department.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ct val="100000"/>
              </a:lnSpc>
              <a:spcBef>
                <a:spcPts val="525"/>
              </a:spcBef>
              <a:buAutoNum type="alphaLcPeriod" startAt="2"/>
              <a:tabLst>
                <a:tab pos="622300" algn="l"/>
                <a:tab pos="622935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 coordinating function: coordinating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HRM</a:t>
            </a:r>
            <a:r>
              <a:rPr sz="2200" spc="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activities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across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the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organization.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ct val="100000"/>
              </a:lnSpc>
              <a:spcBef>
                <a:spcPts val="535"/>
              </a:spcBef>
              <a:buAutoNum type="alphaLcPeriod" startAt="3"/>
              <a:tabLst>
                <a:tab pos="622300" algn="l"/>
                <a:tab pos="622935" algn="l"/>
              </a:tabLst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Staff functions:</a:t>
            </a:r>
            <a:endParaRPr sz="2200">
              <a:latin typeface="Gothic Uralic"/>
              <a:cs typeface="Gothic Uralic"/>
            </a:endParaRPr>
          </a:p>
          <a:p>
            <a:pPr marL="622300" marR="492759" indent="-6604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Same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as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the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HRM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functions plus labor relations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 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collective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bargaining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with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the trade</a:t>
            </a:r>
            <a:r>
              <a:rPr sz="2200" spc="-10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unions.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413004"/>
            <a:ext cx="4800600" cy="981710"/>
            <a:chOff x="272795" y="413004"/>
            <a:chExt cx="4800600" cy="981710"/>
          </a:xfrm>
        </p:grpSpPr>
        <p:sp>
          <p:nvSpPr>
            <p:cNvPr id="3" name="object 3"/>
            <p:cNvSpPr/>
            <p:nvPr/>
          </p:nvSpPr>
          <p:spPr>
            <a:xfrm>
              <a:off x="272795" y="413004"/>
              <a:ext cx="3668267" cy="981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8895" y="413004"/>
              <a:ext cx="1714500" cy="981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13715"/>
            <a:ext cx="424561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dirty="0">
                <a:latin typeface="Times New Roman"/>
                <a:cs typeface="Times New Roman"/>
              </a:rPr>
              <a:t>3. </a:t>
            </a:r>
            <a:r>
              <a:rPr sz="3500" b="1" spc="125" dirty="0">
                <a:latin typeface="Times New Roman"/>
                <a:cs typeface="Times New Roman"/>
              </a:rPr>
              <a:t>Evolution </a:t>
            </a:r>
            <a:r>
              <a:rPr sz="3500" b="1" spc="195" dirty="0">
                <a:latin typeface="Times New Roman"/>
                <a:cs typeface="Times New Roman"/>
              </a:rPr>
              <a:t>of</a:t>
            </a:r>
            <a:r>
              <a:rPr sz="3500" b="1" spc="-190" dirty="0">
                <a:latin typeface="Times New Roman"/>
                <a:cs typeface="Times New Roman"/>
              </a:rPr>
              <a:t> </a:t>
            </a:r>
            <a:r>
              <a:rPr sz="3500" b="1" spc="120" dirty="0">
                <a:latin typeface="Times New Roman"/>
                <a:cs typeface="Times New Roman"/>
              </a:rPr>
              <a:t>HRM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882737"/>
            <a:ext cx="8147684" cy="15638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622300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(1)	Industrial</a:t>
            </a:r>
            <a:r>
              <a:rPr sz="2200" spc="-10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FF0000"/>
                </a:solidFill>
                <a:latin typeface="Gothic Uralic"/>
                <a:cs typeface="Gothic Uralic"/>
              </a:rPr>
              <a:t>Revolution: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622300" algn="l"/>
                <a:tab pos="622935" algn="l"/>
              </a:tabLst>
            </a:pPr>
            <a:r>
              <a:rPr sz="2200" spc="-15" dirty="0">
                <a:solidFill>
                  <a:srgbClr val="FF0000"/>
                </a:solidFill>
                <a:latin typeface="Gothic Uralic"/>
                <a:cs typeface="Gothic Uralic"/>
              </a:rPr>
              <a:t>Adam </a:t>
            </a:r>
            <a:r>
              <a:rPr sz="2200" dirty="0">
                <a:solidFill>
                  <a:srgbClr val="FF0000"/>
                </a:solidFill>
                <a:latin typeface="Gothic Uralic"/>
                <a:cs typeface="Gothic Uralic"/>
              </a:rPr>
              <a:t>Smith</a:t>
            </a:r>
            <a:r>
              <a:rPr sz="2200" dirty="0">
                <a:solidFill>
                  <a:srgbClr val="0D0D0D"/>
                </a:solidFill>
                <a:latin typeface="Gothic Uralic"/>
                <a:cs typeface="Gothic Uralic"/>
              </a:rPr>
              <a:t>: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specialization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and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division of</a:t>
            </a:r>
            <a:r>
              <a:rPr sz="2200" spc="-1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labor.</a:t>
            </a:r>
            <a:endParaRPr sz="2200">
              <a:latin typeface="Gothic Uralic"/>
              <a:cs typeface="Gothic Uralic"/>
            </a:endParaRPr>
          </a:p>
          <a:p>
            <a:pPr marL="622300" indent="-610235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622300" algn="l"/>
                <a:tab pos="622935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Robert Owens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: Pioneer of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HRM, performance</a:t>
            </a:r>
            <a:r>
              <a:rPr sz="2200" spc="35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appraisal</a:t>
            </a:r>
            <a:endParaRPr sz="2200">
              <a:latin typeface="Gothic Uralic"/>
              <a:cs typeface="Gothic Uralic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and pay for performance </a:t>
            </a:r>
            <a:r>
              <a:rPr sz="2200" spc="-10" dirty="0">
                <a:solidFill>
                  <a:srgbClr val="0D0D0D"/>
                </a:solidFill>
                <a:latin typeface="Gothic Uralic"/>
                <a:cs typeface="Gothic Uralic"/>
              </a:rPr>
              <a:t>(fair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treatment of</a:t>
            </a:r>
            <a:r>
              <a:rPr sz="2200" spc="20" dirty="0">
                <a:solidFill>
                  <a:srgbClr val="0D0D0D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Gothic Uralic"/>
                <a:cs typeface="Gothic Uralic"/>
              </a:rPr>
              <a:t>employees)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413004"/>
            <a:ext cx="5864352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13715"/>
            <a:ext cx="530987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5" dirty="0">
                <a:latin typeface="Times New Roman"/>
                <a:cs typeface="Times New Roman"/>
              </a:rPr>
              <a:t>(2) </a:t>
            </a:r>
            <a:r>
              <a:rPr sz="3500" b="1" spc="135" dirty="0">
                <a:latin typeface="Times New Roman"/>
                <a:cs typeface="Times New Roman"/>
              </a:rPr>
              <a:t>Scientific</a:t>
            </a:r>
            <a:r>
              <a:rPr sz="3500" b="1" spc="-75" dirty="0">
                <a:latin typeface="Times New Roman"/>
                <a:cs typeface="Times New Roman"/>
              </a:rPr>
              <a:t> </a:t>
            </a:r>
            <a:r>
              <a:rPr sz="3500" b="1" spc="130" dirty="0">
                <a:latin typeface="Times New Roman"/>
                <a:cs typeface="Times New Roman"/>
              </a:rPr>
              <a:t>management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66874"/>
            <a:ext cx="7500620" cy="250453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Frederic </a:t>
            </a:r>
            <a:r>
              <a:rPr sz="2200" spc="-10" dirty="0">
                <a:solidFill>
                  <a:srgbClr val="FF0000"/>
                </a:solidFill>
                <a:latin typeface="Gothic Uralic"/>
                <a:cs typeface="Gothic Uralic"/>
              </a:rPr>
              <a:t>Taylor: </a:t>
            </a:r>
            <a:r>
              <a:rPr sz="2200" spc="-5" dirty="0">
                <a:latin typeface="Gothic Uralic"/>
                <a:cs typeface="Gothic Uralic"/>
              </a:rPr>
              <a:t>Father of scientific</a:t>
            </a:r>
            <a:r>
              <a:rPr sz="2200" spc="15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management</a:t>
            </a:r>
            <a:endParaRPr sz="2200">
              <a:latin typeface="Gothic Uralic"/>
              <a:cs typeface="Gothic Uralic"/>
            </a:endParaRPr>
          </a:p>
          <a:p>
            <a:pPr marL="358140" indent="-346075" algn="just">
              <a:lnSpc>
                <a:spcPct val="100000"/>
              </a:lnSpc>
              <a:spcBef>
                <a:spcPts val="265"/>
              </a:spcBef>
              <a:buAutoNum type="alphaLcPeriod"/>
              <a:tabLst>
                <a:tab pos="358775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Definition:</a:t>
            </a:r>
            <a:endParaRPr sz="2200">
              <a:latin typeface="Gothic Uralic"/>
              <a:cs typeface="Gothic Uralic"/>
            </a:endParaRPr>
          </a:p>
          <a:p>
            <a:pPr marL="622300" marR="5080" indent="-143510" algn="just">
              <a:lnSpc>
                <a:spcPts val="2380"/>
              </a:lnSpc>
              <a:spcBef>
                <a:spcPts val="560"/>
              </a:spcBef>
            </a:pPr>
            <a:r>
              <a:rPr sz="2200" spc="-5" dirty="0">
                <a:latin typeface="Gothic Uralic"/>
                <a:cs typeface="Gothic Uralic"/>
              </a:rPr>
              <a:t>Systematic analysis </a:t>
            </a:r>
            <a:r>
              <a:rPr sz="2200" spc="-10" dirty="0">
                <a:latin typeface="Gothic Uralic"/>
                <a:cs typeface="Gothic Uralic"/>
              </a:rPr>
              <a:t>and breakdown </a:t>
            </a:r>
            <a:r>
              <a:rPr sz="2200" spc="-5" dirty="0">
                <a:latin typeface="Gothic Uralic"/>
                <a:cs typeface="Gothic Uralic"/>
              </a:rPr>
              <a:t>of </a:t>
            </a:r>
            <a:r>
              <a:rPr sz="2200" spc="-10" dirty="0">
                <a:latin typeface="Gothic Uralic"/>
                <a:cs typeface="Gothic Uralic"/>
              </a:rPr>
              <a:t>work </a:t>
            </a:r>
            <a:r>
              <a:rPr sz="2200" dirty="0">
                <a:latin typeface="Gothic Uralic"/>
                <a:cs typeface="Gothic Uralic"/>
              </a:rPr>
              <a:t>into </a:t>
            </a:r>
            <a:r>
              <a:rPr sz="2200" spc="-5" dirty="0">
                <a:latin typeface="Gothic Uralic"/>
                <a:cs typeface="Gothic Uralic"/>
              </a:rPr>
              <a:t>the  smallest mechanical components and rearranging  them </a:t>
            </a:r>
            <a:r>
              <a:rPr sz="2200" dirty="0">
                <a:latin typeface="Gothic Uralic"/>
                <a:cs typeface="Gothic Uralic"/>
              </a:rPr>
              <a:t>into </a:t>
            </a:r>
            <a:r>
              <a:rPr sz="2200" spc="-5" dirty="0">
                <a:latin typeface="Gothic Uralic"/>
                <a:cs typeface="Gothic Uralic"/>
              </a:rPr>
              <a:t>the most efficient</a:t>
            </a:r>
            <a:r>
              <a:rPr sz="2200" spc="-65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combination.</a:t>
            </a:r>
            <a:endParaRPr sz="2200">
              <a:latin typeface="Gothic Uralic"/>
              <a:cs typeface="Gothic Uralic"/>
            </a:endParaRPr>
          </a:p>
          <a:p>
            <a:pPr marL="358140" indent="-346075" algn="just">
              <a:lnSpc>
                <a:spcPct val="100000"/>
              </a:lnSpc>
              <a:spcBef>
                <a:spcPts val="220"/>
              </a:spcBef>
              <a:buAutoNum type="alphaLcPeriod" startAt="2"/>
              <a:tabLst>
                <a:tab pos="358775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Steps:</a:t>
            </a:r>
            <a:endParaRPr sz="2200">
              <a:latin typeface="Gothic Uralic"/>
              <a:cs typeface="Gothic Uralic"/>
            </a:endParaRPr>
          </a:p>
          <a:p>
            <a:pPr marL="323850" algn="just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Gothic Uralic"/>
                <a:cs typeface="Gothic Uralic"/>
              </a:rPr>
              <a:t>Job</a:t>
            </a:r>
            <a:r>
              <a:rPr sz="2200" spc="5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analysis—selection—training—rewards.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FFFFFF"/>
    </a:accent3>
    <a:accent4>
      <a:srgbClr val="000000"/>
    </a:accent4>
    <a:accent5>
      <a:srgbClr val="AABBDF"/>
    </a:accent5>
    <a:accent6>
      <a:srgbClr val="008EC4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</TotalTime>
  <Words>1053</Words>
  <Application>Microsoft Office PowerPoint</Application>
  <PresentationFormat>On-screen Show (16:9)</PresentationFormat>
  <Paragraphs>166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PowerPoint Presentation</vt:lpstr>
      <vt:lpstr>1. What is human resource management?</vt:lpstr>
      <vt:lpstr>The importance of HRM</vt:lpstr>
      <vt:lpstr>Functions and divisions of HRM</vt:lpstr>
      <vt:lpstr>(2) Functions of HRM</vt:lpstr>
      <vt:lpstr>(3) Line managers’ HRM responsibilities</vt:lpstr>
      <vt:lpstr>(4) Staff managers’ HRM responsibilities</vt:lpstr>
      <vt:lpstr>3. Evolution of HRM</vt:lpstr>
      <vt:lpstr>(2) Scientific management</vt:lpstr>
      <vt:lpstr>(4) Human behavior and relations</vt:lpstr>
      <vt:lpstr>PowerPoint Presentation</vt:lpstr>
      <vt:lpstr>The Multiple Roles of HR Managers</vt:lpstr>
      <vt:lpstr>Strategic Partner </vt:lpstr>
      <vt:lpstr>Strategic Partner cont.</vt:lpstr>
      <vt:lpstr>Administrative Expert</vt:lpstr>
      <vt:lpstr>Employee Advocate</vt:lpstr>
      <vt:lpstr>Agent for change &amp; cultural transformation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Fakher-E-Alam</dc:creator>
  <cp:lastModifiedBy>Fakhar Alam</cp:lastModifiedBy>
  <cp:revision>6</cp:revision>
  <dcterms:created xsi:type="dcterms:W3CDTF">2020-09-25T05:25:35Z</dcterms:created>
  <dcterms:modified xsi:type="dcterms:W3CDTF">2022-09-16T03:27:46Z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2020-09-25T00:00:00Z</vt:filetime>
  </property>
</Properties>
</file>