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30"/>
  </p:notesMasterIdLst>
  <p:sldIdLst>
    <p:sldId id="311" r:id="rId2"/>
    <p:sldId id="257" r:id="rId3"/>
    <p:sldId id="258" r:id="rId4"/>
    <p:sldId id="260" r:id="rId5"/>
    <p:sldId id="328" r:id="rId6"/>
    <p:sldId id="261" r:id="rId7"/>
    <p:sldId id="317" r:id="rId8"/>
    <p:sldId id="312" r:id="rId9"/>
    <p:sldId id="314" r:id="rId10"/>
    <p:sldId id="315" r:id="rId11"/>
    <p:sldId id="329" r:id="rId12"/>
    <p:sldId id="330" r:id="rId13"/>
    <p:sldId id="331" r:id="rId14"/>
    <p:sldId id="332" r:id="rId15"/>
    <p:sldId id="313" r:id="rId16"/>
    <p:sldId id="334" r:id="rId17"/>
    <p:sldId id="335" r:id="rId18"/>
    <p:sldId id="289" r:id="rId19"/>
    <p:sldId id="290" r:id="rId20"/>
    <p:sldId id="291" r:id="rId21"/>
    <p:sldId id="292" r:id="rId22"/>
    <p:sldId id="303" r:id="rId23"/>
    <p:sldId id="336" r:id="rId24"/>
    <p:sldId id="337" r:id="rId25"/>
    <p:sldId id="338" r:id="rId26"/>
    <p:sldId id="339" r:id="rId27"/>
    <p:sldId id="340" r:id="rId28"/>
    <p:sldId id="341"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36" d="100"/>
          <a:sy n="136" d="100"/>
        </p:scale>
        <p:origin x="200"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I MOHAMMED ALNAMI" userId="f3385e89-3052-47db-ba56-ce46353b9259" providerId="ADAL" clId="{222AA049-F442-D940-A798-D2D95C58589F}"/>
    <pc:docChg chg="custSel delSld modSld">
      <pc:chgData name="HANI MOHAMMED ALNAMI" userId="f3385e89-3052-47db-ba56-ce46353b9259" providerId="ADAL" clId="{222AA049-F442-D940-A798-D2D95C58589F}" dt="2024-03-03T08:38:53.350" v="15" actId="478"/>
      <pc:docMkLst>
        <pc:docMk/>
      </pc:docMkLst>
      <pc:sldChg chg="modSp mod">
        <pc:chgData name="HANI MOHAMMED ALNAMI" userId="f3385e89-3052-47db-ba56-ce46353b9259" providerId="ADAL" clId="{222AA049-F442-D940-A798-D2D95C58589F}" dt="2024-01-20T07:31:41.318" v="5" actId="1076"/>
        <pc:sldMkLst>
          <pc:docMk/>
          <pc:sldMk cId="0" sldId="257"/>
        </pc:sldMkLst>
        <pc:picChg chg="mod">
          <ac:chgData name="HANI MOHAMMED ALNAMI" userId="f3385e89-3052-47db-ba56-ce46353b9259" providerId="ADAL" clId="{222AA049-F442-D940-A798-D2D95C58589F}" dt="2024-01-20T07:31:41.318" v="5" actId="1076"/>
          <ac:picMkLst>
            <pc:docMk/>
            <pc:sldMk cId="0" sldId="257"/>
            <ac:picMk id="84" creationId="{00000000-0000-0000-0000-000000000000}"/>
          </ac:picMkLst>
        </pc:picChg>
      </pc:sldChg>
      <pc:sldChg chg="modSp mod">
        <pc:chgData name="HANI MOHAMMED ALNAMI" userId="f3385e89-3052-47db-ba56-ce46353b9259" providerId="ADAL" clId="{222AA049-F442-D940-A798-D2D95C58589F}" dt="2024-01-20T07:57:27.751" v="6" actId="1076"/>
        <pc:sldMkLst>
          <pc:docMk/>
          <pc:sldMk cId="0" sldId="261"/>
        </pc:sldMkLst>
        <pc:picChg chg="mod">
          <ac:chgData name="HANI MOHAMMED ALNAMI" userId="f3385e89-3052-47db-ba56-ce46353b9259" providerId="ADAL" clId="{222AA049-F442-D940-A798-D2D95C58589F}" dt="2024-01-20T07:57:27.751" v="6" actId="1076"/>
          <ac:picMkLst>
            <pc:docMk/>
            <pc:sldMk cId="0" sldId="261"/>
            <ac:picMk id="118" creationId="{00000000-0000-0000-0000-000000000000}"/>
          </ac:picMkLst>
        </pc:picChg>
      </pc:sldChg>
      <pc:sldChg chg="modSp del mod">
        <pc:chgData name="HANI MOHAMMED ALNAMI" userId="f3385e89-3052-47db-ba56-ce46353b9259" providerId="ADAL" clId="{222AA049-F442-D940-A798-D2D95C58589F}" dt="2024-02-22T13:41:32.833" v="10" actId="2696"/>
        <pc:sldMkLst>
          <pc:docMk/>
          <pc:sldMk cId="0" sldId="269"/>
        </pc:sldMkLst>
        <pc:picChg chg="mod">
          <ac:chgData name="HANI MOHAMMED ALNAMI" userId="f3385e89-3052-47db-ba56-ce46353b9259" providerId="ADAL" clId="{222AA049-F442-D940-A798-D2D95C58589F}" dt="2024-01-23T07:53:22.291" v="8" actId="1036"/>
          <ac:picMkLst>
            <pc:docMk/>
            <pc:sldMk cId="0" sldId="269"/>
            <ac:picMk id="3" creationId="{00000000-0000-0000-0000-000000000000}"/>
          </ac:picMkLst>
        </pc:picChg>
      </pc:sldChg>
      <pc:sldChg chg="del">
        <pc:chgData name="HANI MOHAMMED ALNAMI" userId="f3385e89-3052-47db-ba56-ce46353b9259" providerId="ADAL" clId="{222AA049-F442-D940-A798-D2D95C58589F}" dt="2024-02-22T13:41:35.408" v="12" actId="2696"/>
        <pc:sldMkLst>
          <pc:docMk/>
          <pc:sldMk cId="0" sldId="273"/>
        </pc:sldMkLst>
      </pc:sldChg>
      <pc:sldChg chg="modSp">
        <pc:chgData name="HANI MOHAMMED ALNAMI" userId="f3385e89-3052-47db-ba56-ce46353b9259" providerId="ADAL" clId="{222AA049-F442-D940-A798-D2D95C58589F}" dt="2024-01-23T07:54:00.070" v="9" actId="1036"/>
        <pc:sldMkLst>
          <pc:docMk/>
          <pc:sldMk cId="71784767" sldId="289"/>
        </pc:sldMkLst>
        <pc:picChg chg="mod">
          <ac:chgData name="HANI MOHAMMED ALNAMI" userId="f3385e89-3052-47db-ba56-ce46353b9259" providerId="ADAL" clId="{222AA049-F442-D940-A798-D2D95C58589F}" dt="2024-01-23T07:54:00.070" v="9" actId="1036"/>
          <ac:picMkLst>
            <pc:docMk/>
            <pc:sldMk cId="71784767" sldId="289"/>
            <ac:picMk id="1026" creationId="{00000000-0000-0000-0000-000000000000}"/>
          </ac:picMkLst>
        </pc:picChg>
      </pc:sldChg>
      <pc:sldChg chg="del">
        <pc:chgData name="HANI MOHAMMED ALNAMI" userId="f3385e89-3052-47db-ba56-ce46353b9259" providerId="ADAL" clId="{222AA049-F442-D940-A798-D2D95C58589F}" dt="2024-02-22T13:41:36.710" v="13" actId="2696"/>
        <pc:sldMkLst>
          <pc:docMk/>
          <pc:sldMk cId="0" sldId="294"/>
        </pc:sldMkLst>
      </pc:sldChg>
      <pc:sldChg chg="del">
        <pc:chgData name="HANI MOHAMMED ALNAMI" userId="f3385e89-3052-47db-ba56-ce46353b9259" providerId="ADAL" clId="{222AA049-F442-D940-A798-D2D95C58589F}" dt="2024-02-22T13:41:33.981" v="11" actId="2696"/>
        <pc:sldMkLst>
          <pc:docMk/>
          <pc:sldMk cId="1981774527" sldId="316"/>
        </pc:sldMkLst>
      </pc:sldChg>
      <pc:sldChg chg="modSp mod">
        <pc:chgData name="HANI MOHAMMED ALNAMI" userId="f3385e89-3052-47db-ba56-ce46353b9259" providerId="ADAL" clId="{222AA049-F442-D940-A798-D2D95C58589F}" dt="2024-01-17T13:49:45.410" v="3" actId="14734"/>
        <pc:sldMkLst>
          <pc:docMk/>
          <pc:sldMk cId="1330981226" sldId="329"/>
        </pc:sldMkLst>
        <pc:graphicFrameChg chg="modGraphic">
          <ac:chgData name="HANI MOHAMMED ALNAMI" userId="f3385e89-3052-47db-ba56-ce46353b9259" providerId="ADAL" clId="{222AA049-F442-D940-A798-D2D95C58589F}" dt="2024-01-17T13:49:45.410" v="3" actId="14734"/>
          <ac:graphicFrameMkLst>
            <pc:docMk/>
            <pc:sldMk cId="1330981226" sldId="329"/>
            <ac:graphicFrameMk id="4" creationId="{E58ADEAB-7C5E-15B4-93BF-BDFBF131B2A3}"/>
          </ac:graphicFrameMkLst>
        </pc:graphicFrameChg>
      </pc:sldChg>
      <pc:sldChg chg="modSp mod">
        <pc:chgData name="HANI MOHAMMED ALNAMI" userId="f3385e89-3052-47db-ba56-ce46353b9259" providerId="ADAL" clId="{222AA049-F442-D940-A798-D2D95C58589F}" dt="2024-01-01T03:26:00.474" v="2" actId="20577"/>
        <pc:sldMkLst>
          <pc:docMk/>
          <pc:sldMk cId="2803757559" sldId="330"/>
        </pc:sldMkLst>
        <pc:spChg chg="mod">
          <ac:chgData name="HANI MOHAMMED ALNAMI" userId="f3385e89-3052-47db-ba56-ce46353b9259" providerId="ADAL" clId="{222AA049-F442-D940-A798-D2D95C58589F}" dt="2024-01-01T03:26:00.474" v="2" actId="20577"/>
          <ac:spMkLst>
            <pc:docMk/>
            <pc:sldMk cId="2803757559" sldId="330"/>
            <ac:spMk id="3" creationId="{2F0CCDEB-F45C-9E28-254B-DEBB43A129C1}"/>
          </ac:spMkLst>
        </pc:spChg>
      </pc:sldChg>
      <pc:sldChg chg="del">
        <pc:chgData name="HANI MOHAMMED ALNAMI" userId="f3385e89-3052-47db-ba56-ce46353b9259" providerId="ADAL" clId="{222AA049-F442-D940-A798-D2D95C58589F}" dt="2024-02-22T13:41:37.348" v="14" actId="2696"/>
        <pc:sldMkLst>
          <pc:docMk/>
          <pc:sldMk cId="3623737840" sldId="333"/>
        </pc:sldMkLst>
      </pc:sldChg>
      <pc:sldChg chg="delSp mod">
        <pc:chgData name="HANI MOHAMMED ALNAMI" userId="f3385e89-3052-47db-ba56-ce46353b9259" providerId="ADAL" clId="{222AA049-F442-D940-A798-D2D95C58589F}" dt="2024-03-03T08:38:53.350" v="15" actId="478"/>
        <pc:sldMkLst>
          <pc:docMk/>
          <pc:sldMk cId="2008357034" sldId="334"/>
        </pc:sldMkLst>
        <pc:spChg chg="del">
          <ac:chgData name="HANI MOHAMMED ALNAMI" userId="f3385e89-3052-47db-ba56-ce46353b9259" providerId="ADAL" clId="{222AA049-F442-D940-A798-D2D95C58589F}" dt="2024-03-03T08:38:53.350" v="15" actId="478"/>
          <ac:spMkLst>
            <pc:docMk/>
            <pc:sldMk cId="2008357034" sldId="334"/>
            <ac:spMk id="3" creationId="{82771BF0-CBB0-CE70-A3E0-EBCCC9A9B2E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88900" algn="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SzPts val="1400"/>
              <a:buChar char="●"/>
              <a:defRPr/>
            </a:lvl1pPr>
            <a:lvl2pPr marL="914400" marR="0" lvl="1" indent="-317500" algn="l" rtl="0">
              <a:spcBef>
                <a:spcPts val="0"/>
              </a:spcBef>
              <a:spcAft>
                <a:spcPts val="0"/>
              </a:spcAft>
              <a:buSzPts val="1400"/>
              <a:buChar char="○"/>
              <a:defRPr/>
            </a:lvl2pPr>
            <a:lvl3pPr marL="1371600" marR="0" lvl="2" indent="-317500" algn="l" rtl="0">
              <a:spcBef>
                <a:spcPts val="0"/>
              </a:spcBef>
              <a:spcAft>
                <a:spcPts val="0"/>
              </a:spcAft>
              <a:buSzPts val="1400"/>
              <a:buChar char="■"/>
              <a:defRPr/>
            </a:lvl3pPr>
            <a:lvl4pPr marL="1828800" marR="0" lvl="3" indent="-317500" algn="l" rtl="0">
              <a:spcBef>
                <a:spcPts val="0"/>
              </a:spcBef>
              <a:spcAft>
                <a:spcPts val="0"/>
              </a:spcAft>
              <a:buSzPts val="1400"/>
              <a:buChar char="●"/>
              <a:defRPr/>
            </a:lvl4pPr>
            <a:lvl5pPr marL="2286000" marR="0" lvl="4" indent="-317500" algn="l" rtl="0">
              <a:spcBef>
                <a:spcPts val="0"/>
              </a:spcBef>
              <a:spcAft>
                <a:spcPts val="0"/>
              </a:spcAft>
              <a:buSzPts val="1400"/>
              <a:buChar char="○"/>
              <a:defRPr/>
            </a:lvl5pPr>
            <a:lvl6pPr marL="2743200" marR="0" lvl="5" indent="-317500" algn="l" rtl="0">
              <a:spcBef>
                <a:spcPts val="0"/>
              </a:spcBef>
              <a:spcAft>
                <a:spcPts val="0"/>
              </a:spcAft>
              <a:buSzPts val="1400"/>
              <a:buChar char="■"/>
              <a:defRPr/>
            </a:lvl6pPr>
            <a:lvl7pPr marL="3200400" marR="0" lvl="6" indent="-317500" algn="l" rtl="0">
              <a:spcBef>
                <a:spcPts val="0"/>
              </a:spcBef>
              <a:spcAft>
                <a:spcPts val="0"/>
              </a:spcAft>
              <a:buSzPts val="1400"/>
              <a:buChar char="●"/>
              <a:defRPr/>
            </a:lvl7pPr>
            <a:lvl8pPr marL="3657600" marR="0" lvl="7" indent="-317500" algn="l" rtl="0">
              <a:spcBef>
                <a:spcPts val="0"/>
              </a:spcBef>
              <a:spcAft>
                <a:spcPts val="0"/>
              </a:spcAft>
              <a:buSzPts val="1400"/>
              <a:buChar char="○"/>
              <a:defRPr/>
            </a:lvl8pPr>
            <a:lvl9pPr marL="4114800" marR="0" lvl="8" indent="-317500" algn="l" rtl="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b" anchorCtr="0">
            <a:noAutofit/>
          </a:bodyPr>
          <a:lstStyle/>
          <a:p>
            <a:pPr marL="0" marR="0" lvl="0" indent="-88900" algn="r" rtl="0">
              <a:spcBef>
                <a:spcPts val="0"/>
              </a:spcBef>
              <a:spcAft>
                <a:spcPts val="0"/>
              </a:spcAft>
              <a:buSzPts val="1400"/>
              <a:buChar char="●"/>
            </a:pPr>
            <a:endParaRPr/>
          </a:p>
          <a:p>
            <a:pPr marL="457200" marR="0" lvl="1" indent="-88900" algn="l" rtl="0">
              <a:spcBef>
                <a:spcPts val="0"/>
              </a:spcBef>
              <a:spcAft>
                <a:spcPts val="0"/>
              </a:spcAft>
              <a:buSzPts val="1400"/>
              <a:buChar char="○"/>
            </a:pPr>
            <a:endParaRPr/>
          </a:p>
          <a:p>
            <a:pPr marL="914400" marR="0" lvl="2" indent="-88900" algn="l" rtl="0">
              <a:spcBef>
                <a:spcPts val="0"/>
              </a:spcBef>
              <a:spcAft>
                <a:spcPts val="0"/>
              </a:spcAft>
              <a:buSzPts val="1400"/>
              <a:buChar char="■"/>
            </a:pPr>
            <a:endParaRPr/>
          </a:p>
          <a:p>
            <a:pPr marL="1371600" marR="0" lvl="3" indent="-88900" algn="l" rtl="0">
              <a:spcBef>
                <a:spcPts val="0"/>
              </a:spcBef>
              <a:spcAft>
                <a:spcPts val="0"/>
              </a:spcAft>
              <a:buSzPts val="1400"/>
              <a:buChar char="●"/>
            </a:pPr>
            <a:endParaRPr/>
          </a:p>
          <a:p>
            <a:pPr marL="1828800" marR="0" lvl="4" indent="-88900" algn="l" rtl="0">
              <a:spcBef>
                <a:spcPts val="0"/>
              </a:spcBef>
              <a:spcAft>
                <a:spcPts val="0"/>
              </a:spcAft>
              <a:buSzPts val="1400"/>
              <a:buChar char="○"/>
            </a:pPr>
            <a:endParaRPr/>
          </a:p>
          <a:p>
            <a:pPr marL="2286000" marR="0" lvl="5" indent="-88900" algn="l" rtl="0">
              <a:spcBef>
                <a:spcPts val="0"/>
              </a:spcBef>
              <a:spcAft>
                <a:spcPts val="0"/>
              </a:spcAft>
              <a:buSzPts val="1400"/>
              <a:buChar char="■"/>
            </a:pPr>
            <a:endParaRPr/>
          </a:p>
          <a:p>
            <a:pPr marL="2743200" marR="0" lvl="6" indent="-88900" algn="l" rtl="0">
              <a:spcBef>
                <a:spcPts val="0"/>
              </a:spcBef>
              <a:spcAft>
                <a:spcPts val="0"/>
              </a:spcAft>
              <a:buSzPts val="1400"/>
              <a:buChar char="●"/>
            </a:pPr>
            <a:endParaRPr/>
          </a:p>
          <a:p>
            <a:pPr marL="3200400" marR="0" lvl="7" indent="-88900" algn="l" rtl="0">
              <a:spcBef>
                <a:spcPts val="0"/>
              </a:spcBef>
              <a:spcAft>
                <a:spcPts val="0"/>
              </a:spcAft>
              <a:buSzPts val="1400"/>
              <a:buChar char="○"/>
            </a:pPr>
            <a:endParaRPr/>
          </a:p>
          <a:p>
            <a:pPr marL="3657600" marR="0" lvl="8" indent="-88900" algn="l" rtl="0">
              <a:spcBef>
                <a:spcPts val="0"/>
              </a:spcBef>
              <a:spcAft>
                <a:spcPts val="0"/>
              </a:spcAft>
              <a:buSzPts val="1400"/>
              <a:buChar char="■"/>
            </a:pPr>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voxco.com/blog/multiple-regression-analysis-definition-example-and-equatio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65105c6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65105c6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g165105c655_0_0:notes"/>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65105c65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65105c65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65105c65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165105c655_0_21:notes"/>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endParaRPr/>
          </a:p>
          <a:p>
            <a:pPr marL="457200" lvl="1" indent="0" algn="l" rtl="0">
              <a:spcBef>
                <a:spcPts val="0"/>
              </a:spcBef>
              <a:spcAft>
                <a:spcPts val="0"/>
              </a:spcAft>
              <a:buNone/>
            </a:pPr>
            <a:endParaRPr/>
          </a:p>
          <a:p>
            <a:pPr marL="914400" lvl="2" indent="0" algn="l" rtl="0">
              <a:spcBef>
                <a:spcPts val="0"/>
              </a:spcBef>
              <a:spcAft>
                <a:spcPts val="0"/>
              </a:spcAft>
              <a:buNone/>
            </a:pPr>
            <a:endParaRPr/>
          </a:p>
          <a:p>
            <a:pPr marL="1371600" lvl="3" indent="0" algn="l" rtl="0">
              <a:spcBef>
                <a:spcPts val="0"/>
              </a:spcBef>
              <a:spcAft>
                <a:spcPts val="0"/>
              </a:spcAft>
              <a:buNone/>
            </a:pPr>
            <a:endParaRPr/>
          </a:p>
          <a:p>
            <a:pPr marL="1828800" lvl="4" indent="0" algn="l" rtl="0">
              <a:spcBef>
                <a:spcPts val="0"/>
              </a:spcBef>
              <a:spcAft>
                <a:spcPts val="0"/>
              </a:spcAft>
              <a:buNone/>
            </a:pPr>
            <a:endParaRPr/>
          </a:p>
          <a:p>
            <a:pPr marL="2286000" lvl="5" indent="0" algn="l" rtl="0">
              <a:spcBef>
                <a:spcPts val="0"/>
              </a:spcBef>
              <a:spcAft>
                <a:spcPts val="0"/>
              </a:spcAft>
              <a:buNone/>
            </a:pPr>
            <a:endParaRPr/>
          </a:p>
          <a:p>
            <a:pPr marL="2743200" lvl="6" indent="0" algn="l" rtl="0">
              <a:spcBef>
                <a:spcPts val="0"/>
              </a:spcBef>
              <a:spcAft>
                <a:spcPts val="0"/>
              </a:spcAft>
              <a:buNone/>
            </a:pPr>
            <a:endParaRPr/>
          </a:p>
          <a:p>
            <a:pPr marL="3200400" lvl="7" indent="0" algn="l" rtl="0">
              <a:spcBef>
                <a:spcPts val="0"/>
              </a:spcBef>
              <a:spcAft>
                <a:spcPts val="0"/>
              </a:spcAft>
              <a:buNone/>
            </a:pPr>
            <a:endParaRPr/>
          </a:p>
          <a:p>
            <a:pPr marL="3657600" lvl="8"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65105c65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65105c65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165105c655_0_36:notes"/>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689afa35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689afa35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g1689afa350_0_9:notes"/>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i="0" u="none" strike="noStrike" cap="none">
                <a:solidFill>
                  <a:srgbClr val="000000"/>
                </a:solidFill>
                <a:effectLst/>
                <a:latin typeface="Arial"/>
                <a:ea typeface="Arial"/>
                <a:cs typeface="Arial"/>
                <a:sym typeface="Arial"/>
              </a:rPr>
              <a:t>Linear regression model</a:t>
            </a:r>
            <a:endParaRPr lang="en-US" sz="1400" b="0" i="0" u="none" strike="noStrike" cap="none">
              <a:solidFill>
                <a:srgbClr val="000000"/>
              </a:solidFill>
              <a:effectLst/>
              <a:latin typeface="Arial"/>
              <a:ea typeface="Arial"/>
              <a:cs typeface="Arial"/>
              <a:sym typeface="Arial"/>
            </a:endParaRPr>
          </a:p>
          <a:p>
            <a:r>
              <a:rPr lang="en-US" sz="1400" b="0" i="0" u="none" strike="noStrike" cap="none">
                <a:solidFill>
                  <a:srgbClr val="000000"/>
                </a:solidFill>
                <a:effectLst/>
                <a:latin typeface="Arial"/>
                <a:ea typeface="Arial"/>
                <a:cs typeface="Arial"/>
                <a:sym typeface="Arial"/>
              </a:rPr>
              <a:t>A linear regression model is used to depict a relationship between variables that are proportional to each other. Meaning, that the dependent variable increases/decreases with the independent variable. </a:t>
            </a:r>
          </a:p>
          <a:p>
            <a:r>
              <a:rPr lang="en-US" sz="1400" b="0" i="0" u="none" strike="noStrike" cap="none">
                <a:solidFill>
                  <a:srgbClr val="000000"/>
                </a:solidFill>
                <a:effectLst/>
                <a:latin typeface="Arial"/>
                <a:ea typeface="Arial"/>
                <a:cs typeface="Arial"/>
                <a:sym typeface="Arial"/>
              </a:rPr>
              <a:t>In the graphical representation, it has a straight linear line plotted between the variables. Even if the points are not exactly in a straight line (which is always the case) we can still see a pattern and make sense of it. </a:t>
            </a:r>
          </a:p>
          <a:p>
            <a:r>
              <a:rPr lang="en-US" sz="1400" b="0" i="0" u="none" strike="noStrike" cap="none">
                <a:solidFill>
                  <a:srgbClr val="000000"/>
                </a:solidFill>
                <a:effectLst/>
                <a:latin typeface="Arial"/>
                <a:ea typeface="Arial"/>
                <a:cs typeface="Arial"/>
                <a:sym typeface="Arial"/>
              </a:rPr>
              <a:t>For example, as the age of a person increases, the level of glucose in their body increases as well.</a:t>
            </a:r>
          </a:p>
          <a:p>
            <a:r>
              <a:rPr lang="en-US" sz="1400" b="1" i="0" u="none" strike="noStrike" cap="none">
                <a:solidFill>
                  <a:srgbClr val="000000"/>
                </a:solidFill>
                <a:effectLst/>
                <a:latin typeface="Arial"/>
                <a:ea typeface="Arial"/>
                <a:cs typeface="Arial"/>
                <a:sym typeface="Arial"/>
              </a:rPr>
              <a:t>Non-linear regression model </a:t>
            </a:r>
            <a:endParaRPr lang="en-US" sz="1400" b="0" i="0" u="none" strike="noStrike" cap="none">
              <a:solidFill>
                <a:srgbClr val="000000"/>
              </a:solidFill>
              <a:effectLst/>
              <a:latin typeface="Arial"/>
              <a:ea typeface="Arial"/>
              <a:cs typeface="Arial"/>
              <a:sym typeface="Arial"/>
            </a:endParaRPr>
          </a:p>
          <a:p>
            <a:r>
              <a:rPr lang="en-US" sz="1400" b="0" i="0" u="none" strike="noStrike" cap="none">
                <a:solidFill>
                  <a:srgbClr val="000000"/>
                </a:solidFill>
                <a:effectLst/>
                <a:latin typeface="Arial"/>
                <a:ea typeface="Arial"/>
                <a:cs typeface="Arial"/>
                <a:sym typeface="Arial"/>
              </a:rPr>
              <a:t>In the non-linear regression model, the graph doesn’t show a linear progression. Depending on how the response variable reacts to the input variable, the line will rise or fall showing the height or depth of the effect of the response variable. </a:t>
            </a:r>
          </a:p>
          <a:p>
            <a:r>
              <a:rPr lang="en-US" sz="1400" b="0" i="0" u="none" strike="noStrike" cap="none">
                <a:solidFill>
                  <a:srgbClr val="000000"/>
                </a:solidFill>
                <a:effectLst/>
                <a:latin typeface="Arial"/>
                <a:ea typeface="Arial"/>
                <a:cs typeface="Arial"/>
                <a:sym typeface="Arial"/>
              </a:rPr>
              <a:t>To know that a non-linear regression model is the best fit for your scenario, make sure you look into your variables and their patterns. If you see that the response variable is showing not-so-constant output to the input variable, you can choose to use a non-linear model for your problem.</a:t>
            </a:r>
          </a:p>
          <a:p>
            <a:r>
              <a:rPr lang="en-US" sz="1400" b="0" i="0" u="none" strike="noStrike" cap="none">
                <a:solidFill>
                  <a:srgbClr val="000000"/>
                </a:solidFill>
                <a:effectLst/>
                <a:latin typeface="Arial"/>
                <a:ea typeface="Arial"/>
                <a:cs typeface="Arial"/>
                <a:sym typeface="Arial"/>
              </a:rPr>
              <a:t>For example, a patient’s response to treatment can be good or bad depending on their body’s tendency and willpower</a:t>
            </a:r>
          </a:p>
          <a:p>
            <a:endParaRPr lang="en-US" sz="1400" b="0" i="0" u="none" strike="noStrike" cap="none">
              <a:solidFill>
                <a:srgbClr val="000000"/>
              </a:solidFill>
              <a:effectLst/>
              <a:latin typeface="Arial"/>
              <a:ea typeface="Arial"/>
              <a:cs typeface="Arial"/>
              <a:sym typeface="Arial"/>
            </a:endParaRPr>
          </a:p>
          <a:p>
            <a:r>
              <a:rPr lang="en-US" sz="1400" b="1" i="0" u="none" strike="noStrike" cap="none">
                <a:solidFill>
                  <a:srgbClr val="000000"/>
                </a:solidFill>
                <a:effectLst/>
                <a:latin typeface="Arial"/>
                <a:ea typeface="Arial"/>
                <a:cs typeface="Arial"/>
                <a:sym typeface="Arial"/>
              </a:rPr>
              <a:t>Multiple regression model</a:t>
            </a:r>
            <a:endParaRPr lang="en-US" sz="1400" b="0" i="0" u="none" strike="noStrike" cap="none">
              <a:solidFill>
                <a:srgbClr val="000000"/>
              </a:solidFill>
              <a:effectLst/>
              <a:latin typeface="Arial"/>
              <a:ea typeface="Arial"/>
              <a:cs typeface="Arial"/>
              <a:sym typeface="Arial"/>
            </a:endParaRPr>
          </a:p>
          <a:p>
            <a:r>
              <a:rPr lang="en-US" sz="1400" b="0" i="0" u="none" strike="noStrike" cap="none">
                <a:solidFill>
                  <a:srgbClr val="000000"/>
                </a:solidFill>
                <a:effectLst/>
                <a:latin typeface="Arial"/>
                <a:ea typeface="Arial"/>
                <a:cs typeface="Arial"/>
                <a:sym typeface="Arial"/>
              </a:rPr>
              <a:t>A </a:t>
            </a:r>
            <a:r>
              <a:rPr lang="en-US" sz="1400" b="0" i="0" u="none" strike="noStrike" cap="none">
                <a:solidFill>
                  <a:srgbClr val="000000"/>
                </a:solidFill>
                <a:effectLst/>
                <a:latin typeface="Arial"/>
                <a:ea typeface="Arial"/>
                <a:cs typeface="Arial"/>
                <a:sym typeface="Arial"/>
                <a:hlinkClick r:id="rId3"/>
              </a:rPr>
              <a:t>multiple regression</a:t>
            </a:r>
            <a:r>
              <a:rPr lang="en-US" sz="1400" b="0" i="0" u="none" strike="noStrike" cap="none">
                <a:solidFill>
                  <a:srgbClr val="000000"/>
                </a:solidFill>
                <a:effectLst/>
                <a:latin typeface="Arial"/>
                <a:ea typeface="Arial"/>
                <a:cs typeface="Arial"/>
                <a:sym typeface="Arial"/>
              </a:rPr>
              <a:t> model is used when there is more than one independent variable affecting a dependent variable. While predicting the outcome variable, it is important to measure how each of the independent variables moves in their environment and how their changes will affect the output or target variable. </a:t>
            </a:r>
          </a:p>
          <a:p>
            <a:r>
              <a:rPr lang="en-US" sz="1400" b="0" i="0" u="none" strike="noStrike" cap="none">
                <a:solidFill>
                  <a:srgbClr val="000000"/>
                </a:solidFill>
                <a:effectLst/>
                <a:latin typeface="Arial"/>
                <a:ea typeface="Arial"/>
                <a:cs typeface="Arial"/>
                <a:sym typeface="Arial"/>
              </a:rPr>
              <a:t>For example, the chances of a student failing their test can be dependent on various input variables like hard work, family issues, health issues, etc.</a:t>
            </a:r>
          </a:p>
          <a:p>
            <a:pPr marL="139700" indent="0">
              <a:buNone/>
            </a:pPr>
            <a:endParaRPr lang="en-US" sz="1400" b="0" i="0" u="none" strike="noStrike" cap="none">
              <a:solidFill>
                <a:srgbClr val="000000"/>
              </a:solidFill>
              <a:effectLst/>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88900" algn="r" rtl="0">
              <a:spcBef>
                <a:spcPts val="0"/>
              </a:spcBef>
              <a:spcAft>
                <a:spcPts val="0"/>
              </a:spcAft>
              <a:buSzPts val="1400"/>
              <a:buChar char="●"/>
            </a:pPr>
            <a:endParaRPr lang="en-US"/>
          </a:p>
          <a:p>
            <a:pPr marL="457200" marR="0" lvl="1" indent="-88900" algn="l" rtl="0">
              <a:spcBef>
                <a:spcPts val="0"/>
              </a:spcBef>
              <a:spcAft>
                <a:spcPts val="0"/>
              </a:spcAft>
              <a:buSzPts val="1400"/>
              <a:buChar char="○"/>
            </a:pPr>
            <a:endParaRPr lang="en-US"/>
          </a:p>
          <a:p>
            <a:pPr marL="914400" marR="0" lvl="2" indent="-88900" algn="l" rtl="0">
              <a:spcBef>
                <a:spcPts val="0"/>
              </a:spcBef>
              <a:spcAft>
                <a:spcPts val="0"/>
              </a:spcAft>
              <a:buSzPts val="1400"/>
              <a:buChar char="■"/>
            </a:pPr>
            <a:endParaRPr lang="en-US"/>
          </a:p>
          <a:p>
            <a:pPr marL="1371600" marR="0" lvl="3" indent="-88900" algn="l" rtl="0">
              <a:spcBef>
                <a:spcPts val="0"/>
              </a:spcBef>
              <a:spcAft>
                <a:spcPts val="0"/>
              </a:spcAft>
              <a:buSzPts val="1400"/>
              <a:buChar char="●"/>
            </a:pPr>
            <a:endParaRPr lang="en-US"/>
          </a:p>
          <a:p>
            <a:pPr marL="1828800" marR="0" lvl="4" indent="-88900" algn="l" rtl="0">
              <a:spcBef>
                <a:spcPts val="0"/>
              </a:spcBef>
              <a:spcAft>
                <a:spcPts val="0"/>
              </a:spcAft>
              <a:buSzPts val="1400"/>
              <a:buChar char="○"/>
            </a:pPr>
            <a:endParaRPr lang="en-US"/>
          </a:p>
          <a:p>
            <a:pPr marL="2286000" marR="0" lvl="5" indent="-88900" algn="l" rtl="0">
              <a:spcBef>
                <a:spcPts val="0"/>
              </a:spcBef>
              <a:spcAft>
                <a:spcPts val="0"/>
              </a:spcAft>
              <a:buSzPts val="1400"/>
              <a:buChar char="■"/>
            </a:pPr>
            <a:endParaRPr lang="en-US"/>
          </a:p>
          <a:p>
            <a:pPr marL="2743200" marR="0" lvl="6" indent="-88900" algn="l" rtl="0">
              <a:spcBef>
                <a:spcPts val="0"/>
              </a:spcBef>
              <a:spcAft>
                <a:spcPts val="0"/>
              </a:spcAft>
              <a:buSzPts val="1400"/>
              <a:buChar char="●"/>
            </a:pPr>
            <a:endParaRPr lang="en-US"/>
          </a:p>
          <a:p>
            <a:pPr marL="3200400" marR="0" lvl="7" indent="-88900" algn="l" rtl="0">
              <a:spcBef>
                <a:spcPts val="0"/>
              </a:spcBef>
              <a:spcAft>
                <a:spcPts val="0"/>
              </a:spcAft>
              <a:buSzPts val="1400"/>
              <a:buChar char="○"/>
            </a:pPr>
            <a:endParaRPr lang="en-US"/>
          </a:p>
          <a:p>
            <a:pPr marL="3657600" marR="0" lvl="8" indent="-88900" algn="l" rtl="0">
              <a:spcBef>
                <a:spcPts val="0"/>
              </a:spcBef>
              <a:spcAft>
                <a:spcPts val="0"/>
              </a:spcAft>
              <a:buSzPts val="1400"/>
              <a:buChar char="■"/>
            </a:pPr>
            <a:endParaRPr lang="en-US"/>
          </a:p>
        </p:txBody>
      </p:sp>
    </p:spTree>
    <p:extLst>
      <p:ext uri="{BB962C8B-B14F-4D97-AF65-F5344CB8AC3E}">
        <p14:creationId xmlns:p14="http://schemas.microsoft.com/office/powerpoint/2010/main" val="1333013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342005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168061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a:ln w="3175" cmpd="sng">
                  <a:noFill/>
                </a:ln>
                <a:solidFill>
                  <a:schemeClr val="accent1">
                    <a:lumMod val="60000"/>
                    <a:lumOff val="40000"/>
                  </a:schemeClr>
                </a:solidFill>
                <a:latin typeface="Arial"/>
              </a:rPr>
              <a:t>”</a:t>
            </a:r>
            <a:endParaRPr lang="en-US" sz="1050">
              <a:solidFill>
                <a:schemeClr val="accent1">
                  <a:lumMod val="60000"/>
                  <a:lumOff val="40000"/>
                </a:schemeClr>
              </a:solidFill>
              <a:latin typeface="Arial"/>
            </a:endParaRPr>
          </a:p>
        </p:txBody>
      </p:sp>
    </p:spTree>
    <p:extLst>
      <p:ext uri="{BB962C8B-B14F-4D97-AF65-F5344CB8AC3E}">
        <p14:creationId xmlns:p14="http://schemas.microsoft.com/office/powerpoint/2010/main" val="26208359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388141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11059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5985853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3/3/24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18117628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9582200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53261" y="0"/>
            <a:ext cx="9197261" cy="5143500"/>
          </a:xfrm>
          <a:solidFill>
            <a:schemeClr val="bg1">
              <a:lumMod val="50000"/>
            </a:schemeClr>
          </a:solidFill>
        </p:spPr>
        <p:txBody>
          <a:bodyPr/>
          <a:lstStyle/>
          <a:p>
            <a:r>
              <a:rPr lang="en-US"/>
              <a:t>Click icon to add picture</a:t>
            </a:r>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1557151" y="1030708"/>
            <a:ext cx="5493320" cy="2912642"/>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2</a:t>
              </a:r>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r>
                <a:rPr lang="en-US" sz="1050"/>
                <a:t>+</a:t>
              </a:r>
            </a:p>
            <a:p>
              <a:pPr algn="ctr"/>
              <a:endParaRPr lang="en-US" sz="105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093529" y="1678819"/>
            <a:ext cx="4956942" cy="1131095"/>
          </a:xfrm>
        </p:spPr>
        <p:txBody>
          <a:bodyPr anchor="b">
            <a:normAutofit/>
          </a:bodyPr>
          <a:lstStyle>
            <a:lvl1pPr algn="ctr">
              <a:defRPr sz="3600" b="1">
                <a:solidFill>
                  <a:srgbClr val="2F3342"/>
                </a:solidFill>
                <a:latin typeface="+mj-lt"/>
              </a:defRPr>
            </a:lvl1pPr>
          </a:lstStyle>
          <a:p>
            <a:r>
              <a:rPr lang="en-US"/>
              <a:t>Click to edit </a:t>
            </a:r>
            <a:br>
              <a:rPr lang="en-US"/>
            </a:br>
            <a:r>
              <a:rPr lang="en-US"/>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093529" y="2878971"/>
            <a:ext cx="4956942" cy="337877"/>
          </a:xfrm>
        </p:spPr>
        <p:txBody>
          <a:bodyPr/>
          <a:lstStyle>
            <a:lvl1pPr marL="0" indent="0" algn="ctr">
              <a:buNone/>
              <a:defRPr sz="1800" spc="225">
                <a:solidFill>
                  <a:srgbClr val="2F3342"/>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414529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88900" algn="r" rtl="0">
              <a:spcBef>
                <a:spcPts val="0"/>
              </a:spcBef>
              <a:spcAft>
                <a:spcPts val="0"/>
              </a:spcAft>
              <a:buSzPts val="1400"/>
              <a:buChar char="●"/>
            </a:pPr>
            <a:endParaRPr lang="en-US"/>
          </a:p>
          <a:p>
            <a:pPr marL="457200" lvl="1" indent="-88900" algn="l" rtl="0">
              <a:spcBef>
                <a:spcPts val="0"/>
              </a:spcBef>
              <a:spcAft>
                <a:spcPts val="0"/>
              </a:spcAft>
              <a:buSzPts val="1400"/>
              <a:buChar char="○"/>
            </a:pPr>
            <a:endParaRPr lang="en-US"/>
          </a:p>
          <a:p>
            <a:pPr marL="914400" lvl="2" indent="-88900" algn="l" rtl="0">
              <a:spcBef>
                <a:spcPts val="0"/>
              </a:spcBef>
              <a:spcAft>
                <a:spcPts val="0"/>
              </a:spcAft>
              <a:buSzPts val="1400"/>
              <a:buChar char="■"/>
            </a:pPr>
            <a:endParaRPr lang="en-US"/>
          </a:p>
          <a:p>
            <a:pPr marL="1371600" lvl="3" indent="-88900" algn="l" rtl="0">
              <a:spcBef>
                <a:spcPts val="0"/>
              </a:spcBef>
              <a:spcAft>
                <a:spcPts val="0"/>
              </a:spcAft>
              <a:buSzPts val="1400"/>
              <a:buChar char="●"/>
            </a:pPr>
            <a:endParaRPr lang="en-US"/>
          </a:p>
          <a:p>
            <a:pPr marL="1828800" lvl="4" indent="-88900" algn="l" rtl="0">
              <a:spcBef>
                <a:spcPts val="0"/>
              </a:spcBef>
              <a:spcAft>
                <a:spcPts val="0"/>
              </a:spcAft>
              <a:buSzPts val="1400"/>
              <a:buChar char="○"/>
            </a:pPr>
            <a:endParaRPr lang="en-US"/>
          </a:p>
          <a:p>
            <a:pPr marL="2286000" lvl="5" indent="-88900" algn="l" rtl="0">
              <a:spcBef>
                <a:spcPts val="0"/>
              </a:spcBef>
              <a:spcAft>
                <a:spcPts val="0"/>
              </a:spcAft>
              <a:buSzPts val="1400"/>
              <a:buChar char="■"/>
            </a:pPr>
            <a:endParaRPr lang="en-US"/>
          </a:p>
          <a:p>
            <a:pPr marL="2743200" lvl="6" indent="-88900" algn="l" rtl="0">
              <a:spcBef>
                <a:spcPts val="0"/>
              </a:spcBef>
              <a:spcAft>
                <a:spcPts val="0"/>
              </a:spcAft>
              <a:buSzPts val="1400"/>
              <a:buChar char="●"/>
            </a:pPr>
            <a:endParaRPr lang="en-US"/>
          </a:p>
          <a:p>
            <a:pPr marL="3200400" lvl="7" indent="-88900" algn="l" rtl="0">
              <a:spcBef>
                <a:spcPts val="0"/>
              </a:spcBef>
              <a:spcAft>
                <a:spcPts val="0"/>
              </a:spcAft>
              <a:buSzPts val="1400"/>
              <a:buChar char="○"/>
            </a:pPr>
            <a:endParaRPr lang="en-US"/>
          </a:p>
          <a:p>
            <a:pPr marL="3657600" lvl="8" indent="-88900" algn="l" rtl="0">
              <a:spcBef>
                <a:spcPts val="0"/>
              </a:spcBef>
              <a:spcAft>
                <a:spcPts val="0"/>
              </a:spcAft>
              <a:buSzPts val="1400"/>
              <a:buChar char="■"/>
            </a:pPr>
            <a:endParaRPr lang="en-US"/>
          </a:p>
        </p:txBody>
      </p:sp>
    </p:spTree>
    <p:extLst>
      <p:ext uri="{BB962C8B-B14F-4D97-AF65-F5344CB8AC3E}">
        <p14:creationId xmlns:p14="http://schemas.microsoft.com/office/powerpoint/2010/main" val="2006356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435303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1" y="1620442"/>
            <a:ext cx="3138026" cy="2910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17477" y="1620442"/>
            <a:ext cx="3138026" cy="29105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3/3/24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181314154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135141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8711544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4722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p>
        </p:txBody>
      </p:sp>
      <p:sp>
        <p:nvSpPr>
          <p:cNvPr id="3" name="Content Placeholder 2"/>
          <p:cNvSpPr>
            <a:spLocks noGrp="1"/>
          </p:cNvSpPr>
          <p:nvPr>
            <p:ph idx="1"/>
          </p:nvPr>
        </p:nvSpPr>
        <p:spPr>
          <a:xfrm>
            <a:off x="3570346" y="386193"/>
            <a:ext cx="3385156" cy="41448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792620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1828213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3/3/24</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31723626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5"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77" r="77"/>
          <a:stretch>
            <a:fillRect/>
          </a:stretch>
        </p:blipFill>
        <p:spPr/>
      </p:pic>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ormAutofit fontScale="90000"/>
          </a:bodyPr>
          <a:lstStyle/>
          <a:p>
            <a:r>
              <a:rPr lang="en-US">
                <a:solidFill>
                  <a:srgbClr val="2F3342"/>
                </a:solidFill>
              </a:rPr>
              <a:t>Data Science </a:t>
            </a:r>
            <a:r>
              <a:rPr lang="en-US">
                <a:solidFill>
                  <a:srgbClr val="2F3342"/>
                </a:solidFill>
                <a:latin typeface="Times New Roman" panose="02020603050405020304" pitchFamily="18" charset="0"/>
                <a:cs typeface="Times New Roman" panose="02020603050405020304" pitchFamily="18" charset="0"/>
              </a:rPr>
              <a:t>Fundamentals</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2093529" y="2878970"/>
            <a:ext cx="4956942" cy="506816"/>
          </a:xfrm>
        </p:spPr>
        <p:txBody>
          <a:bodyPr>
            <a:normAutofit fontScale="62500" lnSpcReduction="20000"/>
          </a:bodyPr>
          <a:lstStyle/>
          <a:p>
            <a:r>
              <a:rPr lang="en-US">
                <a:solidFill>
                  <a:srgbClr val="2F3342"/>
                </a:solidFill>
                <a:latin typeface="Times New Roman" panose="02020603050405020304" pitchFamily="18" charset="0"/>
                <a:cs typeface="Times New Roman" panose="02020603050405020304" pitchFamily="18" charset="0"/>
              </a:rPr>
              <a:t>Session 1</a:t>
            </a:r>
          </a:p>
          <a:p>
            <a:r>
              <a:rPr lang="en-US">
                <a:latin typeface="Times New Roman" panose="02020603050405020304" pitchFamily="18" charset="0"/>
                <a:cs typeface="Times New Roman" panose="02020603050405020304" pitchFamily="18" charset="0"/>
              </a:rPr>
              <a:t>Introduction</a:t>
            </a:r>
            <a:endParaRPr lang="en-US">
              <a:solidFill>
                <a:srgbClr val="2F3342"/>
              </a:solidFill>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53262" y="-1317"/>
            <a:ext cx="9197261" cy="51435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2</a:t>
            </a:r>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r>
              <a:rPr lang="en-US" sz="1050"/>
              <a:t>+</a:t>
            </a:r>
          </a:p>
          <a:p>
            <a:pPr algn="ctr"/>
            <a:endParaRPr lang="en-US" sz="105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557151" y="956487"/>
            <a:ext cx="5493320" cy="2912642"/>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2</a:t>
              </a:r>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endParaRPr lang="en-US" sz="1050"/>
            </a:p>
            <a:p>
              <a:pPr algn="ctr"/>
              <a:r>
                <a:rPr lang="en-US" sz="1050"/>
                <a:t>+</a:t>
              </a:r>
            </a:p>
            <a:p>
              <a:pPr algn="ctr"/>
              <a:endParaRPr lang="en-US" sz="105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ln w="0"/>
                  <a:solidFill>
                    <a:schemeClr val="accent1"/>
                  </a:solidFill>
                  <a:effectLst>
                    <a:outerShdw blurRad="38100" dist="25400" dir="5400000" algn="ctr" rotWithShape="0">
                      <a:srgbClr val="6E747A">
                        <a:alpha val="43000"/>
                      </a:srgbClr>
                    </a:outerShdw>
                  </a:effectLst>
                </a:rPr>
                <a:t>Classification</a:t>
              </a:r>
            </a:p>
          </p:txBody>
        </p:sp>
      </p:grpSp>
      <p:pic>
        <p:nvPicPr>
          <p:cNvPr id="2" name="Picture 1"/>
          <p:cNvPicPr>
            <a:picLocks noChangeAspect="1"/>
          </p:cNvPicPr>
          <p:nvPr/>
        </p:nvPicPr>
        <p:blipFill>
          <a:blip r:embed="rId3"/>
          <a:stretch>
            <a:fillRect/>
          </a:stretch>
        </p:blipFill>
        <p:spPr>
          <a:xfrm>
            <a:off x="100438" y="93946"/>
            <a:ext cx="730952" cy="946156"/>
          </a:xfrm>
          <a:prstGeom prst="roundRect">
            <a:avLst>
              <a:gd name="adj" fmla="val 16667"/>
            </a:avLst>
          </a:prstGeom>
          <a:ln>
            <a:noFill/>
          </a:ln>
          <a:effectLst>
            <a:outerShdw blurRad="76200" dist="38100" dir="7800000" algn="tl" rotWithShape="0">
              <a:srgbClr val="000000">
                <a:alpha val="40000"/>
              </a:srgbClr>
            </a:outerShdw>
            <a:softEdge rad="31750"/>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TextBox 2"/>
          <p:cNvSpPr txBox="1"/>
          <p:nvPr/>
        </p:nvSpPr>
        <p:spPr>
          <a:xfrm>
            <a:off x="7497061" y="28185"/>
            <a:ext cx="1611277" cy="1246495"/>
          </a:xfrm>
          <a:prstGeom prst="rect">
            <a:avLst/>
          </a:prstGeom>
          <a:noFill/>
        </p:spPr>
        <p:txBody>
          <a:bodyPr wrap="square" rtlCol="0">
            <a:spAutoFit/>
          </a:bodyPr>
          <a:lstStyle/>
          <a:p>
            <a:pPr algn="ctr"/>
            <a:r>
              <a:rPr lang="en-US" sz="1500">
                <a:solidFill>
                  <a:srgbClr val="2F3342"/>
                </a:solidFill>
                <a:effectLst>
                  <a:outerShdw blurRad="38100" dist="38100" dir="2700000" algn="tl">
                    <a:srgbClr val="000000">
                      <a:alpha val="43137"/>
                    </a:srgbClr>
                  </a:outerShdw>
                </a:effectLst>
              </a:rPr>
              <a:t>College of Computer Science And Information Technology</a:t>
            </a:r>
          </a:p>
        </p:txBody>
      </p:sp>
    </p:spTree>
    <p:extLst>
      <p:ext uri="{BB962C8B-B14F-4D97-AF65-F5344CB8AC3E}">
        <p14:creationId xmlns:p14="http://schemas.microsoft.com/office/powerpoint/2010/main" val="127314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0"/>
            <a:ext cx="6447501" cy="990600"/>
          </a:xfrm>
        </p:spPr>
        <p:txBody>
          <a:bodyPr/>
          <a:lstStyle/>
          <a:p>
            <a:pPr algn="ctr"/>
            <a:r>
              <a:rPr lang="en-US">
                <a:latin typeface="Times New Roman" panose="02020603050405020304" pitchFamily="18" charset="0"/>
                <a:cs typeface="Times New Roman" panose="02020603050405020304" pitchFamily="18" charset="0"/>
              </a:rPr>
              <a:t>How RF work?</a:t>
            </a:r>
          </a:p>
        </p:txBody>
      </p:sp>
      <p:sp>
        <p:nvSpPr>
          <p:cNvPr id="3" name="Content Placeholder 2"/>
          <p:cNvSpPr>
            <a:spLocks noGrp="1"/>
          </p:cNvSpPr>
          <p:nvPr>
            <p:ph idx="1"/>
          </p:nvPr>
        </p:nvSpPr>
        <p:spPr>
          <a:xfrm>
            <a:off x="1" y="401544"/>
            <a:ext cx="7302500" cy="3597198"/>
          </a:xfrm>
        </p:spPr>
        <p:txBody>
          <a:bodyPr>
            <a:noAutofit/>
          </a:bodyPr>
          <a:lstStyle/>
          <a:p>
            <a:pPr>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 Here’s how a Random Forest works:</a:t>
            </a:r>
          </a:p>
          <a:p>
            <a:pPr marL="528638" lvl="1" indent="-228600">
              <a:buFont typeface="+mj-lt"/>
              <a:buAutoNum type="arabicPeriod"/>
            </a:pPr>
            <a:r>
              <a:rPr lang="en-US" sz="1100" b="1" dirty="0">
                <a:latin typeface="Times New Roman" panose="02020603050405020304" pitchFamily="18" charset="0"/>
                <a:cs typeface="Times New Roman" panose="02020603050405020304" pitchFamily="18" charset="0"/>
              </a:rPr>
              <a:t>Bootstrapping: </a:t>
            </a:r>
            <a:r>
              <a:rPr lang="en-US" sz="1100" dirty="0">
                <a:latin typeface="Times New Roman" panose="02020603050405020304" pitchFamily="18" charset="0"/>
                <a:cs typeface="Times New Roman" panose="02020603050405020304" pitchFamily="18" charset="0"/>
              </a:rPr>
              <a:t>It starts by randomly selecting a subset of the training data with replacement. This subset is known as a “bootstrap sample.” Some data points may appear multiple times in the sample, while others may be omitted.	</a:t>
            </a:r>
          </a:p>
          <a:p>
            <a:pPr marL="528638" lvl="1" indent="-228600">
              <a:buFont typeface="+mj-lt"/>
              <a:buAutoNum type="arabicPeriod"/>
            </a:pPr>
            <a:r>
              <a:rPr lang="en-US" sz="1100" b="1" dirty="0">
                <a:latin typeface="Times New Roman" panose="02020603050405020304" pitchFamily="18" charset="0"/>
                <a:cs typeface="Times New Roman" panose="02020603050405020304" pitchFamily="18" charset="0"/>
              </a:rPr>
              <a:t>Feature Randomness: </a:t>
            </a:r>
            <a:r>
              <a:rPr lang="en-US" sz="1100" dirty="0">
                <a:latin typeface="Times New Roman" panose="02020603050405020304" pitchFamily="18" charset="0"/>
                <a:cs typeface="Times New Roman" panose="02020603050405020304" pitchFamily="18" charset="0"/>
              </a:rPr>
              <a:t>At each node of each decision tree in the Random Forest, a random subset of features is considered for splitting. This introduces diversity among the trees. The number of features to consider at each node is typically less than the total number of features in the dataset.	</a:t>
            </a:r>
          </a:p>
          <a:p>
            <a:pPr marL="528638" lvl="1" indent="-228600">
              <a:buFont typeface="+mj-lt"/>
              <a:buAutoNum type="arabicPeriod"/>
            </a:pPr>
            <a:r>
              <a:rPr lang="en-US" sz="1100" b="1" dirty="0">
                <a:latin typeface="Times New Roman" panose="02020603050405020304" pitchFamily="18" charset="0"/>
                <a:cs typeface="Times New Roman" panose="02020603050405020304" pitchFamily="18" charset="0"/>
              </a:rPr>
              <a:t>Building Decision Trees: </a:t>
            </a:r>
            <a:r>
              <a:rPr lang="en-US" sz="1100" dirty="0">
                <a:latin typeface="Times New Roman" panose="02020603050405020304" pitchFamily="18" charset="0"/>
                <a:cs typeface="Times New Roman" panose="02020603050405020304" pitchFamily="18" charset="0"/>
              </a:rPr>
              <a:t>The Random Forest creates a collection of decision trees, each trained on a bootstrap sample and using feature randomness. These trees are constructed using techniques like Gini impurity (for classification) or mean squared error (for regression) to determine the best attribute for splitting.	</a:t>
            </a:r>
          </a:p>
          <a:p>
            <a:pPr marL="528638" lvl="1" indent="-228600">
              <a:buFont typeface="+mj-lt"/>
              <a:buAutoNum type="arabicPeriod"/>
            </a:pPr>
            <a:r>
              <a:rPr lang="en-US" sz="1100" b="1" dirty="0">
                <a:latin typeface="Times New Roman" panose="02020603050405020304" pitchFamily="18" charset="0"/>
                <a:cs typeface="Times New Roman" panose="02020603050405020304" pitchFamily="18" charset="0"/>
              </a:rPr>
              <a:t>Voting or Averaging: </a:t>
            </a:r>
            <a:r>
              <a:rPr lang="en-US" sz="1100" dirty="0">
                <a:latin typeface="Times New Roman" panose="02020603050405020304" pitchFamily="18" charset="0"/>
                <a:cs typeface="Times New Roman" panose="02020603050405020304" pitchFamily="18" charset="0"/>
              </a:rPr>
              <a:t>For classification tasks, the Random Forest combines the predictions of individual trees through majority voting. Each tree’s prediction is counted, and the class with the most votes becomes the final prediction. For regression tasks, the predictions are averaged.	</a:t>
            </a:r>
          </a:p>
          <a:p>
            <a:pPr marL="528638" lvl="1" indent="-228600">
              <a:buFont typeface="+mj-lt"/>
              <a:buAutoNum type="arabicPeriod"/>
            </a:pPr>
            <a:r>
              <a:rPr lang="en-US" sz="1100" b="1" dirty="0">
                <a:latin typeface="Times New Roman" panose="02020603050405020304" pitchFamily="18" charset="0"/>
                <a:cs typeface="Times New Roman" panose="02020603050405020304" pitchFamily="18" charset="0"/>
              </a:rPr>
              <a:t>Ensemble Effect: </a:t>
            </a:r>
            <a:r>
              <a:rPr lang="en-US" sz="1100" dirty="0">
                <a:latin typeface="Times New Roman" panose="02020603050405020304" pitchFamily="18" charset="0"/>
                <a:cs typeface="Times New Roman" panose="02020603050405020304" pitchFamily="18" charset="0"/>
              </a:rPr>
              <a:t>The ensemble of decision trees helps reduce the variance and overfitting that individual trees might exhibit. By combining multiple trees with different perspectives, the Random Forest provides a more stable and accurate prediction.</a:t>
            </a:r>
          </a:p>
          <a:p>
            <a:pPr marL="528638" lvl="1" indent="-228600">
              <a:buFont typeface="+mj-lt"/>
              <a:buAutoNum type="arabicPeriod"/>
            </a:pPr>
            <a:r>
              <a:rPr lang="en-US" sz="1100" b="1" dirty="0">
                <a:latin typeface="Times New Roman" panose="02020603050405020304" pitchFamily="18" charset="0"/>
                <a:cs typeface="Times New Roman" panose="02020603050405020304" pitchFamily="18" charset="0"/>
              </a:rPr>
              <a:t>Out-of-Bag (OOB) Error: </a:t>
            </a:r>
            <a:r>
              <a:rPr lang="en-US" sz="1100" dirty="0">
                <a:latin typeface="Times New Roman" panose="02020603050405020304" pitchFamily="18" charset="0"/>
                <a:cs typeface="Times New Roman" panose="02020603050405020304" pitchFamily="18" charset="0"/>
              </a:rPr>
              <a:t>Random Forests use the out-of-bag error to estimate the performance of the model. This is done by evaluating each tree on the data points it didn’t see during its construction (left out due to the bootstrap sampling). The OOB error serves as a useful indicator of model performance.	</a:t>
            </a:r>
          </a:p>
          <a:p>
            <a:pPr marL="528638" lvl="1" indent="-228600">
              <a:buFont typeface="+mj-lt"/>
              <a:buAutoNum type="arabicPeriod"/>
            </a:pPr>
            <a:r>
              <a:rPr lang="en-US" sz="1100" b="1" dirty="0">
                <a:latin typeface="Times New Roman" panose="02020603050405020304" pitchFamily="18" charset="0"/>
                <a:cs typeface="Times New Roman" panose="02020603050405020304" pitchFamily="18" charset="0"/>
              </a:rPr>
              <a:t>Feature Importance: </a:t>
            </a:r>
            <a:r>
              <a:rPr lang="en-US" sz="1100" dirty="0">
                <a:latin typeface="Times New Roman" panose="02020603050405020304" pitchFamily="18" charset="0"/>
                <a:cs typeface="Times New Roman" panose="02020603050405020304" pitchFamily="18" charset="0"/>
              </a:rPr>
              <a:t>Random Forests can also provide information about feature importance. This helps identify which features have the most influence on the predictions by considering how much they reduce impurity when used for splitting nodes in the trees.</a:t>
            </a:r>
          </a:p>
        </p:txBody>
      </p:sp>
    </p:spTree>
    <p:extLst>
      <p:ext uri="{BB962C8B-B14F-4D97-AF65-F5344CB8AC3E}">
        <p14:creationId xmlns:p14="http://schemas.microsoft.com/office/powerpoint/2010/main" val="3023053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F066-4396-4F17-64FF-58735E684216}"/>
              </a:ext>
            </a:extLst>
          </p:cNvPr>
          <p:cNvSpPr>
            <a:spLocks noGrp="1"/>
          </p:cNvSpPr>
          <p:nvPr>
            <p:ph type="title"/>
          </p:nvPr>
        </p:nvSpPr>
        <p:spPr/>
        <p:txBody>
          <a:bodyPr/>
          <a:lstStyle/>
          <a:p>
            <a:r>
              <a:rPr lang="en-US"/>
              <a:t>Random forest example</a:t>
            </a:r>
            <a:endParaRPr lang="en-SA"/>
          </a:p>
        </p:txBody>
      </p:sp>
      <p:sp>
        <p:nvSpPr>
          <p:cNvPr id="3" name="Content Placeholder 2">
            <a:extLst>
              <a:ext uri="{FF2B5EF4-FFF2-40B4-BE49-F238E27FC236}">
                <a16:creationId xmlns:a16="http://schemas.microsoft.com/office/drawing/2014/main" id="{72522A82-26EC-8E3C-9A63-6B883AF1CAB5}"/>
              </a:ext>
            </a:extLst>
          </p:cNvPr>
          <p:cNvSpPr>
            <a:spLocks noGrp="1"/>
          </p:cNvSpPr>
          <p:nvPr>
            <p:ph idx="1"/>
          </p:nvPr>
        </p:nvSpPr>
        <p:spPr/>
        <p:txBody>
          <a:bodyPr/>
          <a:lstStyle/>
          <a:p>
            <a:r>
              <a:rPr lang="en-US"/>
              <a:t>Suppose you have a dataset with two numerical features, “Temperature” and “Humidity,” and you want to predict whether a day is suitable for outdoor activities (“Yes” or “No”).</a:t>
            </a:r>
            <a:endParaRPr lang="en-SA"/>
          </a:p>
        </p:txBody>
      </p:sp>
      <p:graphicFrame>
        <p:nvGraphicFramePr>
          <p:cNvPr id="4" name="Table 3">
            <a:extLst>
              <a:ext uri="{FF2B5EF4-FFF2-40B4-BE49-F238E27FC236}">
                <a16:creationId xmlns:a16="http://schemas.microsoft.com/office/drawing/2014/main" id="{E58ADEAB-7C5E-15B4-93BF-BDFBF131B2A3}"/>
              </a:ext>
            </a:extLst>
          </p:cNvPr>
          <p:cNvGraphicFramePr>
            <a:graphicFrameLocks noGrp="1"/>
          </p:cNvGraphicFramePr>
          <p:nvPr>
            <p:extLst>
              <p:ext uri="{D42A27DB-BD31-4B8C-83A1-F6EECF244321}">
                <p14:modId xmlns:p14="http://schemas.microsoft.com/office/powerpoint/2010/main" val="2925246450"/>
              </p:ext>
            </p:extLst>
          </p:nvPr>
        </p:nvGraphicFramePr>
        <p:xfrm>
          <a:off x="803082" y="2571750"/>
          <a:ext cx="5905231" cy="2357120"/>
        </p:xfrm>
        <a:graphic>
          <a:graphicData uri="http://schemas.openxmlformats.org/drawingml/2006/table">
            <a:tbl>
              <a:tblPr firstRow="1" bandRow="1">
                <a:tableStyleId>{5C22544A-7EE6-4342-B048-85BDC9FD1C3A}</a:tableStyleId>
              </a:tblPr>
              <a:tblGrid>
                <a:gridCol w="1440388">
                  <a:extLst>
                    <a:ext uri="{9D8B030D-6E8A-4147-A177-3AD203B41FA5}">
                      <a16:colId xmlns:a16="http://schemas.microsoft.com/office/drawing/2014/main" val="1432863236"/>
                    </a:ext>
                  </a:extLst>
                </a:gridCol>
                <a:gridCol w="1488281">
                  <a:extLst>
                    <a:ext uri="{9D8B030D-6E8A-4147-A177-3AD203B41FA5}">
                      <a16:colId xmlns:a16="http://schemas.microsoft.com/office/drawing/2014/main" val="2571743448"/>
                    </a:ext>
                  </a:extLst>
                </a:gridCol>
                <a:gridCol w="1488281">
                  <a:extLst>
                    <a:ext uri="{9D8B030D-6E8A-4147-A177-3AD203B41FA5}">
                      <a16:colId xmlns:a16="http://schemas.microsoft.com/office/drawing/2014/main" val="3340380315"/>
                    </a:ext>
                  </a:extLst>
                </a:gridCol>
                <a:gridCol w="1488281">
                  <a:extLst>
                    <a:ext uri="{9D8B030D-6E8A-4147-A177-3AD203B41FA5}">
                      <a16:colId xmlns:a16="http://schemas.microsoft.com/office/drawing/2014/main" val="3001963173"/>
                    </a:ext>
                  </a:extLst>
                </a:gridCol>
              </a:tblGrid>
              <a:tr h="370840">
                <a:tc>
                  <a:txBody>
                    <a:bodyPr/>
                    <a:lstStyle/>
                    <a:p>
                      <a:r>
                        <a:rPr lang="en-US">
                          <a:solidFill>
                            <a:schemeClr val="bg1"/>
                          </a:solidFill>
                        </a:rPr>
                        <a:t>Day		</a:t>
                      </a:r>
                      <a:endParaRPr lang="en-SA">
                        <a:solidFill>
                          <a:schemeClr val="bg1"/>
                        </a:solidFill>
                      </a:endParaRPr>
                    </a:p>
                  </a:txBody>
                  <a:tcPr/>
                </a:tc>
                <a:tc>
                  <a:txBody>
                    <a:bodyPr/>
                    <a:lstStyle/>
                    <a:p>
                      <a:r>
                        <a:rPr lang="en-US">
                          <a:solidFill>
                            <a:schemeClr val="bg1"/>
                          </a:solidFill>
                        </a:rPr>
                        <a:t>Temperature</a:t>
                      </a:r>
                      <a:endParaRPr lang="en-SA">
                        <a:solidFill>
                          <a:schemeClr val="bg1"/>
                        </a:solidFill>
                      </a:endParaRPr>
                    </a:p>
                  </a:txBody>
                  <a:tcPr/>
                </a:tc>
                <a:tc>
                  <a:txBody>
                    <a:bodyPr/>
                    <a:lstStyle/>
                    <a:p>
                      <a:r>
                        <a:rPr lang="en-US">
                          <a:solidFill>
                            <a:schemeClr val="bg1"/>
                          </a:solidFill>
                        </a:rPr>
                        <a:t>Humidity</a:t>
                      </a:r>
                      <a:endParaRPr lang="en-SA">
                        <a:solidFill>
                          <a:schemeClr val="bg1"/>
                        </a:solidFill>
                      </a:endParaRPr>
                    </a:p>
                  </a:txBody>
                  <a:tcPr/>
                </a:tc>
                <a:tc>
                  <a:txBody>
                    <a:bodyPr/>
                    <a:lstStyle/>
                    <a:p>
                      <a:r>
                        <a:rPr lang="en-US">
                          <a:solidFill>
                            <a:schemeClr val="bg1"/>
                          </a:solidFill>
                        </a:rPr>
                        <a:t>Outdoor Activities</a:t>
                      </a:r>
                      <a:endParaRPr lang="en-SA">
                        <a:solidFill>
                          <a:schemeClr val="bg1"/>
                        </a:solidFill>
                      </a:endParaRPr>
                    </a:p>
                  </a:txBody>
                  <a:tcPr/>
                </a:tc>
                <a:extLst>
                  <a:ext uri="{0D108BD9-81ED-4DB2-BD59-A6C34878D82A}">
                    <a16:rowId xmlns:a16="http://schemas.microsoft.com/office/drawing/2014/main" val="2086562371"/>
                  </a:ext>
                </a:extLst>
              </a:tr>
              <a:tr h="370840">
                <a:tc>
                  <a:txBody>
                    <a:bodyPr/>
                    <a:lstStyle/>
                    <a:p>
                      <a:r>
                        <a:rPr lang="en-US">
                          <a:solidFill>
                            <a:schemeClr val="tx1"/>
                          </a:solidFill>
                        </a:rPr>
                        <a:t>1</a:t>
                      </a:r>
                      <a:endParaRPr lang="en-SA">
                        <a:solidFill>
                          <a:schemeClr val="tx1"/>
                        </a:solidFill>
                      </a:endParaRPr>
                    </a:p>
                  </a:txBody>
                  <a:tcPr/>
                </a:tc>
                <a:tc>
                  <a:txBody>
                    <a:bodyPr/>
                    <a:lstStyle/>
                    <a:p>
                      <a:r>
                        <a:rPr lang="en-US">
                          <a:solidFill>
                            <a:schemeClr val="tx1"/>
                          </a:solidFill>
                        </a:rPr>
                        <a:t>70</a:t>
                      </a:r>
                      <a:endParaRPr lang="en-SA">
                        <a:solidFill>
                          <a:schemeClr val="tx1"/>
                        </a:solidFill>
                      </a:endParaRPr>
                    </a:p>
                  </a:txBody>
                  <a:tcPr/>
                </a:tc>
                <a:tc>
                  <a:txBody>
                    <a:bodyPr/>
                    <a:lstStyle/>
                    <a:p>
                      <a:r>
                        <a:rPr lang="en-US">
                          <a:solidFill>
                            <a:schemeClr val="tx1"/>
                          </a:solidFill>
                        </a:rPr>
                        <a:t>60</a:t>
                      </a:r>
                      <a:endParaRPr lang="en-SA">
                        <a:solidFill>
                          <a:schemeClr val="tx1"/>
                        </a:solidFill>
                      </a:endParaRPr>
                    </a:p>
                  </a:txBody>
                  <a:tcPr/>
                </a:tc>
                <a:tc>
                  <a:txBody>
                    <a:bodyPr/>
                    <a:lstStyle/>
                    <a:p>
                      <a:r>
                        <a:rPr lang="en-US">
                          <a:solidFill>
                            <a:schemeClr val="tx1"/>
                          </a:solidFill>
                        </a:rPr>
                        <a:t>Yes</a:t>
                      </a:r>
                      <a:endParaRPr lang="en-SA">
                        <a:solidFill>
                          <a:schemeClr val="tx1"/>
                        </a:solidFill>
                      </a:endParaRPr>
                    </a:p>
                  </a:txBody>
                  <a:tcPr/>
                </a:tc>
                <a:extLst>
                  <a:ext uri="{0D108BD9-81ED-4DB2-BD59-A6C34878D82A}">
                    <a16:rowId xmlns:a16="http://schemas.microsoft.com/office/drawing/2014/main" val="102886960"/>
                  </a:ext>
                </a:extLst>
              </a:tr>
              <a:tr h="370840">
                <a:tc>
                  <a:txBody>
                    <a:bodyPr/>
                    <a:lstStyle/>
                    <a:p>
                      <a:r>
                        <a:rPr lang="en-US">
                          <a:solidFill>
                            <a:schemeClr val="tx1"/>
                          </a:solidFill>
                        </a:rPr>
                        <a:t>2</a:t>
                      </a:r>
                      <a:endParaRPr lang="en-SA">
                        <a:solidFill>
                          <a:schemeClr val="tx1"/>
                        </a:solidFill>
                      </a:endParaRPr>
                    </a:p>
                  </a:txBody>
                  <a:tcPr/>
                </a:tc>
                <a:tc>
                  <a:txBody>
                    <a:bodyPr/>
                    <a:lstStyle/>
                    <a:p>
                      <a:r>
                        <a:rPr lang="en-US">
                          <a:solidFill>
                            <a:schemeClr val="tx1"/>
                          </a:solidFill>
                        </a:rPr>
                        <a:t>82</a:t>
                      </a:r>
                      <a:endParaRPr lang="en-SA">
                        <a:solidFill>
                          <a:schemeClr val="tx1"/>
                        </a:solidFill>
                      </a:endParaRPr>
                    </a:p>
                  </a:txBody>
                  <a:tcPr/>
                </a:tc>
                <a:tc>
                  <a:txBody>
                    <a:bodyPr/>
                    <a:lstStyle/>
                    <a:p>
                      <a:r>
                        <a:rPr lang="en-US">
                          <a:solidFill>
                            <a:schemeClr val="tx1"/>
                          </a:solidFill>
                        </a:rPr>
                        <a:t>50</a:t>
                      </a:r>
                      <a:endParaRPr lang="en-SA">
                        <a:solidFill>
                          <a:schemeClr val="tx1"/>
                        </a:solidFill>
                      </a:endParaRPr>
                    </a:p>
                  </a:txBody>
                  <a:tcPr/>
                </a:tc>
                <a:tc>
                  <a:txBody>
                    <a:bodyPr/>
                    <a:lstStyle/>
                    <a:p>
                      <a:r>
                        <a:rPr lang="en-US">
                          <a:solidFill>
                            <a:schemeClr val="tx1"/>
                          </a:solidFill>
                        </a:rPr>
                        <a:t>Yes</a:t>
                      </a:r>
                      <a:endParaRPr lang="en-SA">
                        <a:solidFill>
                          <a:schemeClr val="tx1"/>
                        </a:solidFill>
                      </a:endParaRPr>
                    </a:p>
                  </a:txBody>
                  <a:tcPr/>
                </a:tc>
                <a:extLst>
                  <a:ext uri="{0D108BD9-81ED-4DB2-BD59-A6C34878D82A}">
                    <a16:rowId xmlns:a16="http://schemas.microsoft.com/office/drawing/2014/main" val="4224249648"/>
                  </a:ext>
                </a:extLst>
              </a:tr>
              <a:tr h="370840">
                <a:tc>
                  <a:txBody>
                    <a:bodyPr/>
                    <a:lstStyle/>
                    <a:p>
                      <a:r>
                        <a:rPr lang="en-US">
                          <a:solidFill>
                            <a:schemeClr val="tx1"/>
                          </a:solidFill>
                        </a:rPr>
                        <a:t>3</a:t>
                      </a:r>
                      <a:endParaRPr lang="en-SA">
                        <a:solidFill>
                          <a:schemeClr val="tx1"/>
                        </a:solidFill>
                      </a:endParaRPr>
                    </a:p>
                  </a:txBody>
                  <a:tcPr/>
                </a:tc>
                <a:tc>
                  <a:txBody>
                    <a:bodyPr/>
                    <a:lstStyle/>
                    <a:p>
                      <a:r>
                        <a:rPr lang="en-US">
                          <a:solidFill>
                            <a:schemeClr val="tx1"/>
                          </a:solidFill>
                        </a:rPr>
                        <a:t>72</a:t>
                      </a:r>
                      <a:endParaRPr lang="en-SA">
                        <a:solidFill>
                          <a:schemeClr val="tx1"/>
                        </a:solidFill>
                      </a:endParaRPr>
                    </a:p>
                  </a:txBody>
                  <a:tcPr/>
                </a:tc>
                <a:tc>
                  <a:txBody>
                    <a:bodyPr/>
                    <a:lstStyle/>
                    <a:p>
                      <a:r>
                        <a:rPr lang="en-US">
                          <a:solidFill>
                            <a:schemeClr val="tx1"/>
                          </a:solidFill>
                        </a:rPr>
                        <a:t>90</a:t>
                      </a:r>
                      <a:endParaRPr lang="en-SA">
                        <a:solidFill>
                          <a:schemeClr val="tx1"/>
                        </a:solidFill>
                      </a:endParaRPr>
                    </a:p>
                  </a:txBody>
                  <a:tcPr/>
                </a:tc>
                <a:tc>
                  <a:txBody>
                    <a:bodyPr/>
                    <a:lstStyle/>
                    <a:p>
                      <a:r>
                        <a:rPr lang="en-US">
                          <a:solidFill>
                            <a:schemeClr val="tx1"/>
                          </a:solidFill>
                        </a:rPr>
                        <a:t>No</a:t>
                      </a:r>
                      <a:endParaRPr lang="en-SA">
                        <a:solidFill>
                          <a:schemeClr val="tx1"/>
                        </a:solidFill>
                      </a:endParaRPr>
                    </a:p>
                  </a:txBody>
                  <a:tcPr/>
                </a:tc>
                <a:extLst>
                  <a:ext uri="{0D108BD9-81ED-4DB2-BD59-A6C34878D82A}">
                    <a16:rowId xmlns:a16="http://schemas.microsoft.com/office/drawing/2014/main" val="4244900526"/>
                  </a:ext>
                </a:extLst>
              </a:tr>
              <a:tr h="370840">
                <a:tc>
                  <a:txBody>
                    <a:bodyPr/>
                    <a:lstStyle/>
                    <a:p>
                      <a:r>
                        <a:rPr lang="en-US">
                          <a:solidFill>
                            <a:schemeClr val="tx1"/>
                          </a:solidFill>
                        </a:rPr>
                        <a:t>4</a:t>
                      </a:r>
                      <a:endParaRPr lang="en-SA">
                        <a:solidFill>
                          <a:schemeClr val="tx1"/>
                        </a:solidFill>
                      </a:endParaRPr>
                    </a:p>
                  </a:txBody>
                  <a:tcPr/>
                </a:tc>
                <a:tc>
                  <a:txBody>
                    <a:bodyPr/>
                    <a:lstStyle/>
                    <a:p>
                      <a:r>
                        <a:rPr lang="en-US">
                          <a:solidFill>
                            <a:schemeClr val="tx1"/>
                          </a:solidFill>
                        </a:rPr>
                        <a:t>65</a:t>
                      </a:r>
                      <a:endParaRPr lang="en-SA">
                        <a:solidFill>
                          <a:schemeClr val="tx1"/>
                        </a:solidFill>
                      </a:endParaRPr>
                    </a:p>
                  </a:txBody>
                  <a:tcPr/>
                </a:tc>
                <a:tc>
                  <a:txBody>
                    <a:bodyPr/>
                    <a:lstStyle/>
                    <a:p>
                      <a:r>
                        <a:rPr lang="en-US">
                          <a:solidFill>
                            <a:schemeClr val="tx1"/>
                          </a:solidFill>
                        </a:rPr>
                        <a:t>75</a:t>
                      </a:r>
                      <a:endParaRPr lang="en-SA">
                        <a:solidFill>
                          <a:schemeClr val="tx1"/>
                        </a:solidFill>
                      </a:endParaRPr>
                    </a:p>
                  </a:txBody>
                  <a:tcPr/>
                </a:tc>
                <a:tc>
                  <a:txBody>
                    <a:bodyPr/>
                    <a:lstStyle/>
                    <a:p>
                      <a:r>
                        <a:rPr lang="en-US">
                          <a:solidFill>
                            <a:schemeClr val="tx1"/>
                          </a:solidFill>
                        </a:rPr>
                        <a:t>No</a:t>
                      </a:r>
                      <a:endParaRPr lang="en-SA">
                        <a:solidFill>
                          <a:schemeClr val="tx1"/>
                        </a:solidFill>
                      </a:endParaRPr>
                    </a:p>
                  </a:txBody>
                  <a:tcPr/>
                </a:tc>
                <a:extLst>
                  <a:ext uri="{0D108BD9-81ED-4DB2-BD59-A6C34878D82A}">
                    <a16:rowId xmlns:a16="http://schemas.microsoft.com/office/drawing/2014/main" val="556667613"/>
                  </a:ext>
                </a:extLst>
              </a:tr>
              <a:tr h="370840">
                <a:tc>
                  <a:txBody>
                    <a:bodyPr/>
                    <a:lstStyle/>
                    <a:p>
                      <a:r>
                        <a:rPr lang="en-US">
                          <a:solidFill>
                            <a:schemeClr val="tx1"/>
                          </a:solidFill>
                        </a:rPr>
                        <a:t>5</a:t>
                      </a:r>
                      <a:endParaRPr lang="en-SA">
                        <a:solidFill>
                          <a:schemeClr val="tx1"/>
                        </a:solidFill>
                      </a:endParaRPr>
                    </a:p>
                  </a:txBody>
                  <a:tcPr/>
                </a:tc>
                <a:tc>
                  <a:txBody>
                    <a:bodyPr/>
                    <a:lstStyle/>
                    <a:p>
                      <a:r>
                        <a:rPr lang="en-US">
                          <a:solidFill>
                            <a:schemeClr val="tx1"/>
                          </a:solidFill>
                        </a:rPr>
                        <a:t>85</a:t>
                      </a:r>
                      <a:endParaRPr lang="en-SA">
                        <a:solidFill>
                          <a:schemeClr val="tx1"/>
                        </a:solidFill>
                      </a:endParaRPr>
                    </a:p>
                  </a:txBody>
                  <a:tcPr/>
                </a:tc>
                <a:tc>
                  <a:txBody>
                    <a:bodyPr/>
                    <a:lstStyle/>
                    <a:p>
                      <a:r>
                        <a:rPr lang="en-US">
                          <a:solidFill>
                            <a:schemeClr val="tx1"/>
                          </a:solidFill>
                        </a:rPr>
                        <a:t>70</a:t>
                      </a:r>
                      <a:endParaRPr lang="en-SA">
                        <a:solidFill>
                          <a:schemeClr val="tx1"/>
                        </a:solidFill>
                      </a:endParaRPr>
                    </a:p>
                  </a:txBody>
                  <a:tcPr/>
                </a:tc>
                <a:tc>
                  <a:txBody>
                    <a:bodyPr/>
                    <a:lstStyle/>
                    <a:p>
                      <a:r>
                        <a:rPr lang="en-US">
                          <a:solidFill>
                            <a:schemeClr val="tx1"/>
                          </a:solidFill>
                        </a:rPr>
                        <a:t>Yes</a:t>
                      </a:r>
                      <a:endParaRPr lang="en-SA">
                        <a:solidFill>
                          <a:schemeClr val="tx1"/>
                        </a:solidFill>
                      </a:endParaRPr>
                    </a:p>
                  </a:txBody>
                  <a:tcPr/>
                </a:tc>
                <a:extLst>
                  <a:ext uri="{0D108BD9-81ED-4DB2-BD59-A6C34878D82A}">
                    <a16:rowId xmlns:a16="http://schemas.microsoft.com/office/drawing/2014/main" val="3717747194"/>
                  </a:ext>
                </a:extLst>
              </a:tr>
            </a:tbl>
          </a:graphicData>
        </a:graphic>
      </p:graphicFrame>
      <p:sp>
        <p:nvSpPr>
          <p:cNvPr id="5" name="Arrow: Down 4">
            <a:extLst>
              <a:ext uri="{FF2B5EF4-FFF2-40B4-BE49-F238E27FC236}">
                <a16:creationId xmlns:a16="http://schemas.microsoft.com/office/drawing/2014/main" id="{100CB556-CFEE-AD9B-C85D-CCD399866345}"/>
              </a:ext>
            </a:extLst>
          </p:cNvPr>
          <p:cNvSpPr/>
          <p:nvPr/>
        </p:nvSpPr>
        <p:spPr>
          <a:xfrm>
            <a:off x="7745428" y="3808242"/>
            <a:ext cx="808395" cy="1202765"/>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Tree>
    <p:extLst>
      <p:ext uri="{BB962C8B-B14F-4D97-AF65-F5344CB8AC3E}">
        <p14:creationId xmlns:p14="http://schemas.microsoft.com/office/powerpoint/2010/main" val="1330981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0CCDEB-F45C-9E28-254B-DEBB43A129C1}"/>
              </a:ext>
            </a:extLst>
          </p:cNvPr>
          <p:cNvSpPr>
            <a:spLocks noGrp="1"/>
          </p:cNvSpPr>
          <p:nvPr>
            <p:ph idx="1"/>
          </p:nvPr>
        </p:nvSpPr>
        <p:spPr>
          <a:xfrm>
            <a:off x="428626" y="317499"/>
            <a:ext cx="6669131" cy="4631940"/>
          </a:xfrm>
        </p:spPr>
        <p:txBody>
          <a:bodyPr>
            <a:normAutofit lnSpcReduction="10000"/>
          </a:bodyPr>
          <a:lstStyle/>
          <a:p>
            <a:r>
              <a:rPr lang="en-US"/>
              <a:t>Now, let’s create a simplified Random Forest with two decision trees. </a:t>
            </a:r>
          </a:p>
          <a:p>
            <a:r>
              <a:rPr lang="en-US"/>
              <a:t>Here’s how it might </a:t>
            </a:r>
            <a:r>
              <a:rPr lang="en-US" err="1"/>
              <a:t>work:Decision</a:t>
            </a:r>
            <a:r>
              <a:rPr lang="en-US"/>
              <a:t> Tree 1:	</a:t>
            </a:r>
          </a:p>
          <a:p>
            <a:pPr lvl="1"/>
            <a:r>
              <a:rPr lang="en-US"/>
              <a:t>A random subset of data points is sampled with replacement to create a training set. Let’s say we get these data points:</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r>
              <a:rPr lang="en-US"/>
              <a:t>A decision tree is built on this subset. The tree might split based on Temperature and Humidity to make predictions.	</a:t>
            </a:r>
          </a:p>
          <a:p>
            <a:pPr lvl="1"/>
            <a:r>
              <a:rPr lang="en-US"/>
              <a:t>For example, the tree could look like this:</a:t>
            </a:r>
          </a:p>
          <a:p>
            <a:pPr lvl="2"/>
            <a:r>
              <a:rPr lang="en-US"/>
              <a:t>If Temperature &gt;= 70 and Humidity &lt;= 80, then "</a:t>
            </a:r>
            <a:r>
              <a:rPr lang="en-US" err="1"/>
              <a:t>Yes"Else</a:t>
            </a:r>
            <a:r>
              <a:rPr lang="en-US"/>
              <a:t> "No"</a:t>
            </a:r>
            <a:endParaRPr lang="en-SA"/>
          </a:p>
        </p:txBody>
      </p:sp>
      <p:graphicFrame>
        <p:nvGraphicFramePr>
          <p:cNvPr id="5" name="Table 4">
            <a:extLst>
              <a:ext uri="{FF2B5EF4-FFF2-40B4-BE49-F238E27FC236}">
                <a16:creationId xmlns:a16="http://schemas.microsoft.com/office/drawing/2014/main" id="{A75E225F-8550-D123-21AC-7B98C7AC1131}"/>
              </a:ext>
            </a:extLst>
          </p:cNvPr>
          <p:cNvGraphicFramePr>
            <a:graphicFrameLocks noGrp="1"/>
          </p:cNvGraphicFramePr>
          <p:nvPr>
            <p:extLst>
              <p:ext uri="{D42A27DB-BD31-4B8C-83A1-F6EECF244321}">
                <p14:modId xmlns:p14="http://schemas.microsoft.com/office/powerpoint/2010/main" val="129154160"/>
              </p:ext>
            </p:extLst>
          </p:nvPr>
        </p:nvGraphicFramePr>
        <p:xfrm>
          <a:off x="675814" y="1578610"/>
          <a:ext cx="5953124" cy="1986280"/>
        </p:xfrm>
        <a:graphic>
          <a:graphicData uri="http://schemas.openxmlformats.org/drawingml/2006/table">
            <a:tbl>
              <a:tblPr firstRow="1" bandRow="1">
                <a:tableStyleId>{5C22544A-7EE6-4342-B048-85BDC9FD1C3A}</a:tableStyleId>
              </a:tblPr>
              <a:tblGrid>
                <a:gridCol w="1488281">
                  <a:extLst>
                    <a:ext uri="{9D8B030D-6E8A-4147-A177-3AD203B41FA5}">
                      <a16:colId xmlns:a16="http://schemas.microsoft.com/office/drawing/2014/main" val="1432863236"/>
                    </a:ext>
                  </a:extLst>
                </a:gridCol>
                <a:gridCol w="1488281">
                  <a:extLst>
                    <a:ext uri="{9D8B030D-6E8A-4147-A177-3AD203B41FA5}">
                      <a16:colId xmlns:a16="http://schemas.microsoft.com/office/drawing/2014/main" val="2571743448"/>
                    </a:ext>
                  </a:extLst>
                </a:gridCol>
                <a:gridCol w="1488281">
                  <a:extLst>
                    <a:ext uri="{9D8B030D-6E8A-4147-A177-3AD203B41FA5}">
                      <a16:colId xmlns:a16="http://schemas.microsoft.com/office/drawing/2014/main" val="3340380315"/>
                    </a:ext>
                  </a:extLst>
                </a:gridCol>
                <a:gridCol w="1488281">
                  <a:extLst>
                    <a:ext uri="{9D8B030D-6E8A-4147-A177-3AD203B41FA5}">
                      <a16:colId xmlns:a16="http://schemas.microsoft.com/office/drawing/2014/main" val="3001963173"/>
                    </a:ext>
                  </a:extLst>
                </a:gridCol>
              </a:tblGrid>
              <a:tr h="370840">
                <a:tc>
                  <a:txBody>
                    <a:bodyPr/>
                    <a:lstStyle/>
                    <a:p>
                      <a:r>
                        <a:rPr lang="en-US">
                          <a:solidFill>
                            <a:schemeClr val="bg1"/>
                          </a:solidFill>
                        </a:rPr>
                        <a:t>Day		</a:t>
                      </a:r>
                      <a:endParaRPr lang="en-SA">
                        <a:solidFill>
                          <a:schemeClr val="bg1"/>
                        </a:solidFill>
                      </a:endParaRPr>
                    </a:p>
                  </a:txBody>
                  <a:tcPr/>
                </a:tc>
                <a:tc>
                  <a:txBody>
                    <a:bodyPr/>
                    <a:lstStyle/>
                    <a:p>
                      <a:r>
                        <a:rPr lang="en-US">
                          <a:solidFill>
                            <a:schemeClr val="bg1"/>
                          </a:solidFill>
                        </a:rPr>
                        <a:t>Temperature</a:t>
                      </a:r>
                      <a:endParaRPr lang="en-SA">
                        <a:solidFill>
                          <a:schemeClr val="bg1"/>
                        </a:solidFill>
                      </a:endParaRPr>
                    </a:p>
                  </a:txBody>
                  <a:tcPr/>
                </a:tc>
                <a:tc>
                  <a:txBody>
                    <a:bodyPr/>
                    <a:lstStyle/>
                    <a:p>
                      <a:r>
                        <a:rPr lang="en-US">
                          <a:solidFill>
                            <a:schemeClr val="bg1"/>
                          </a:solidFill>
                        </a:rPr>
                        <a:t>Humidity</a:t>
                      </a:r>
                      <a:endParaRPr lang="en-SA">
                        <a:solidFill>
                          <a:schemeClr val="bg1"/>
                        </a:solidFill>
                      </a:endParaRPr>
                    </a:p>
                  </a:txBody>
                  <a:tcPr/>
                </a:tc>
                <a:tc>
                  <a:txBody>
                    <a:bodyPr/>
                    <a:lstStyle/>
                    <a:p>
                      <a:r>
                        <a:rPr lang="en-US">
                          <a:solidFill>
                            <a:schemeClr val="bg1"/>
                          </a:solidFill>
                        </a:rPr>
                        <a:t>Outdoor Activities</a:t>
                      </a:r>
                      <a:endParaRPr lang="en-SA">
                        <a:solidFill>
                          <a:schemeClr val="bg1"/>
                        </a:solidFill>
                      </a:endParaRPr>
                    </a:p>
                  </a:txBody>
                  <a:tcPr/>
                </a:tc>
                <a:extLst>
                  <a:ext uri="{0D108BD9-81ED-4DB2-BD59-A6C34878D82A}">
                    <a16:rowId xmlns:a16="http://schemas.microsoft.com/office/drawing/2014/main" val="2086562371"/>
                  </a:ext>
                </a:extLst>
              </a:tr>
              <a:tr h="370840">
                <a:tc>
                  <a:txBody>
                    <a:bodyPr/>
                    <a:lstStyle/>
                    <a:p>
                      <a:r>
                        <a:rPr lang="en-US">
                          <a:solidFill>
                            <a:schemeClr val="tx1"/>
                          </a:solidFill>
                        </a:rPr>
                        <a:t>1</a:t>
                      </a:r>
                      <a:endParaRPr lang="en-SA">
                        <a:solidFill>
                          <a:schemeClr val="tx1"/>
                        </a:solidFill>
                      </a:endParaRPr>
                    </a:p>
                  </a:txBody>
                  <a:tcPr/>
                </a:tc>
                <a:tc>
                  <a:txBody>
                    <a:bodyPr/>
                    <a:lstStyle/>
                    <a:p>
                      <a:r>
                        <a:rPr lang="en-US">
                          <a:solidFill>
                            <a:schemeClr val="tx1"/>
                          </a:solidFill>
                        </a:rPr>
                        <a:t>70</a:t>
                      </a:r>
                      <a:endParaRPr lang="en-SA">
                        <a:solidFill>
                          <a:schemeClr val="tx1"/>
                        </a:solidFill>
                      </a:endParaRPr>
                    </a:p>
                  </a:txBody>
                  <a:tcPr/>
                </a:tc>
                <a:tc>
                  <a:txBody>
                    <a:bodyPr/>
                    <a:lstStyle/>
                    <a:p>
                      <a:r>
                        <a:rPr lang="en-US">
                          <a:solidFill>
                            <a:schemeClr val="tx1"/>
                          </a:solidFill>
                        </a:rPr>
                        <a:t>60</a:t>
                      </a:r>
                      <a:endParaRPr lang="en-SA">
                        <a:solidFill>
                          <a:schemeClr val="tx1"/>
                        </a:solidFill>
                      </a:endParaRPr>
                    </a:p>
                  </a:txBody>
                  <a:tcPr/>
                </a:tc>
                <a:tc>
                  <a:txBody>
                    <a:bodyPr/>
                    <a:lstStyle/>
                    <a:p>
                      <a:r>
                        <a:rPr lang="en-US">
                          <a:solidFill>
                            <a:schemeClr val="tx1"/>
                          </a:solidFill>
                        </a:rPr>
                        <a:t>Yes</a:t>
                      </a:r>
                      <a:endParaRPr lang="en-SA">
                        <a:solidFill>
                          <a:schemeClr val="tx1"/>
                        </a:solidFill>
                      </a:endParaRPr>
                    </a:p>
                  </a:txBody>
                  <a:tcPr/>
                </a:tc>
                <a:extLst>
                  <a:ext uri="{0D108BD9-81ED-4DB2-BD59-A6C34878D82A}">
                    <a16:rowId xmlns:a16="http://schemas.microsoft.com/office/drawing/2014/main" val="102886960"/>
                  </a:ext>
                </a:extLst>
              </a:tr>
              <a:tr h="370840">
                <a:tc>
                  <a:txBody>
                    <a:bodyPr/>
                    <a:lstStyle/>
                    <a:p>
                      <a:r>
                        <a:rPr lang="en-US">
                          <a:solidFill>
                            <a:schemeClr val="tx1"/>
                          </a:solidFill>
                        </a:rPr>
                        <a:t>3</a:t>
                      </a:r>
                      <a:endParaRPr lang="en-SA">
                        <a:solidFill>
                          <a:schemeClr val="tx1"/>
                        </a:solidFill>
                      </a:endParaRPr>
                    </a:p>
                  </a:txBody>
                  <a:tcPr/>
                </a:tc>
                <a:tc>
                  <a:txBody>
                    <a:bodyPr/>
                    <a:lstStyle/>
                    <a:p>
                      <a:r>
                        <a:rPr lang="en-US">
                          <a:solidFill>
                            <a:schemeClr val="tx1"/>
                          </a:solidFill>
                        </a:rPr>
                        <a:t>72</a:t>
                      </a:r>
                      <a:endParaRPr lang="en-SA">
                        <a:solidFill>
                          <a:schemeClr val="tx1"/>
                        </a:solidFill>
                      </a:endParaRPr>
                    </a:p>
                  </a:txBody>
                  <a:tcPr/>
                </a:tc>
                <a:tc>
                  <a:txBody>
                    <a:bodyPr/>
                    <a:lstStyle/>
                    <a:p>
                      <a:r>
                        <a:rPr lang="en-US">
                          <a:solidFill>
                            <a:schemeClr val="tx1"/>
                          </a:solidFill>
                        </a:rPr>
                        <a:t>90</a:t>
                      </a:r>
                      <a:endParaRPr lang="en-SA">
                        <a:solidFill>
                          <a:schemeClr val="tx1"/>
                        </a:solidFill>
                      </a:endParaRPr>
                    </a:p>
                  </a:txBody>
                  <a:tcPr/>
                </a:tc>
                <a:tc>
                  <a:txBody>
                    <a:bodyPr/>
                    <a:lstStyle/>
                    <a:p>
                      <a:r>
                        <a:rPr lang="en-US">
                          <a:solidFill>
                            <a:schemeClr val="tx1"/>
                          </a:solidFill>
                        </a:rPr>
                        <a:t>No</a:t>
                      </a:r>
                      <a:endParaRPr lang="en-SA">
                        <a:solidFill>
                          <a:schemeClr val="tx1"/>
                        </a:solidFill>
                      </a:endParaRPr>
                    </a:p>
                  </a:txBody>
                  <a:tcPr/>
                </a:tc>
                <a:extLst>
                  <a:ext uri="{0D108BD9-81ED-4DB2-BD59-A6C34878D82A}">
                    <a16:rowId xmlns:a16="http://schemas.microsoft.com/office/drawing/2014/main" val="4244900526"/>
                  </a:ext>
                </a:extLst>
              </a:tr>
              <a:tr h="370840">
                <a:tc>
                  <a:txBody>
                    <a:bodyPr/>
                    <a:lstStyle/>
                    <a:p>
                      <a:r>
                        <a:rPr lang="en-US">
                          <a:solidFill>
                            <a:schemeClr val="tx1"/>
                          </a:solidFill>
                        </a:rPr>
                        <a:t>4</a:t>
                      </a:r>
                      <a:endParaRPr lang="en-SA">
                        <a:solidFill>
                          <a:schemeClr val="tx1"/>
                        </a:solidFill>
                      </a:endParaRPr>
                    </a:p>
                  </a:txBody>
                  <a:tcPr/>
                </a:tc>
                <a:tc>
                  <a:txBody>
                    <a:bodyPr/>
                    <a:lstStyle/>
                    <a:p>
                      <a:r>
                        <a:rPr lang="en-US">
                          <a:solidFill>
                            <a:schemeClr val="tx1"/>
                          </a:solidFill>
                        </a:rPr>
                        <a:t>65</a:t>
                      </a:r>
                      <a:endParaRPr lang="en-SA">
                        <a:solidFill>
                          <a:schemeClr val="tx1"/>
                        </a:solidFill>
                      </a:endParaRPr>
                    </a:p>
                  </a:txBody>
                  <a:tcPr/>
                </a:tc>
                <a:tc>
                  <a:txBody>
                    <a:bodyPr/>
                    <a:lstStyle/>
                    <a:p>
                      <a:r>
                        <a:rPr lang="en-US">
                          <a:solidFill>
                            <a:schemeClr val="tx1"/>
                          </a:solidFill>
                        </a:rPr>
                        <a:t>75</a:t>
                      </a:r>
                      <a:endParaRPr lang="en-SA">
                        <a:solidFill>
                          <a:schemeClr val="tx1"/>
                        </a:solidFill>
                      </a:endParaRPr>
                    </a:p>
                  </a:txBody>
                  <a:tcPr/>
                </a:tc>
                <a:tc>
                  <a:txBody>
                    <a:bodyPr/>
                    <a:lstStyle/>
                    <a:p>
                      <a:r>
                        <a:rPr lang="en-US">
                          <a:solidFill>
                            <a:schemeClr val="tx1"/>
                          </a:solidFill>
                        </a:rPr>
                        <a:t>No</a:t>
                      </a:r>
                      <a:endParaRPr lang="en-SA">
                        <a:solidFill>
                          <a:schemeClr val="tx1"/>
                        </a:solidFill>
                      </a:endParaRPr>
                    </a:p>
                  </a:txBody>
                  <a:tcPr/>
                </a:tc>
                <a:extLst>
                  <a:ext uri="{0D108BD9-81ED-4DB2-BD59-A6C34878D82A}">
                    <a16:rowId xmlns:a16="http://schemas.microsoft.com/office/drawing/2014/main" val="556667613"/>
                  </a:ext>
                </a:extLst>
              </a:tr>
              <a:tr h="370840">
                <a:tc>
                  <a:txBody>
                    <a:bodyPr/>
                    <a:lstStyle/>
                    <a:p>
                      <a:r>
                        <a:rPr lang="en-US">
                          <a:solidFill>
                            <a:schemeClr val="tx1"/>
                          </a:solidFill>
                        </a:rPr>
                        <a:t>5</a:t>
                      </a:r>
                      <a:endParaRPr lang="en-SA">
                        <a:solidFill>
                          <a:schemeClr val="tx1"/>
                        </a:solidFill>
                      </a:endParaRPr>
                    </a:p>
                  </a:txBody>
                  <a:tcPr/>
                </a:tc>
                <a:tc>
                  <a:txBody>
                    <a:bodyPr/>
                    <a:lstStyle/>
                    <a:p>
                      <a:r>
                        <a:rPr lang="en-US">
                          <a:solidFill>
                            <a:schemeClr val="tx1"/>
                          </a:solidFill>
                        </a:rPr>
                        <a:t>85</a:t>
                      </a:r>
                      <a:endParaRPr lang="en-SA">
                        <a:solidFill>
                          <a:schemeClr val="tx1"/>
                        </a:solidFill>
                      </a:endParaRPr>
                    </a:p>
                  </a:txBody>
                  <a:tcPr/>
                </a:tc>
                <a:tc>
                  <a:txBody>
                    <a:bodyPr/>
                    <a:lstStyle/>
                    <a:p>
                      <a:r>
                        <a:rPr lang="en-US">
                          <a:solidFill>
                            <a:schemeClr val="tx1"/>
                          </a:solidFill>
                        </a:rPr>
                        <a:t>70</a:t>
                      </a:r>
                      <a:endParaRPr lang="en-SA">
                        <a:solidFill>
                          <a:schemeClr val="tx1"/>
                        </a:solidFill>
                      </a:endParaRPr>
                    </a:p>
                  </a:txBody>
                  <a:tcPr/>
                </a:tc>
                <a:tc>
                  <a:txBody>
                    <a:bodyPr/>
                    <a:lstStyle/>
                    <a:p>
                      <a:r>
                        <a:rPr lang="en-US">
                          <a:solidFill>
                            <a:schemeClr val="tx1"/>
                          </a:solidFill>
                        </a:rPr>
                        <a:t>Yes</a:t>
                      </a:r>
                      <a:endParaRPr lang="en-SA">
                        <a:solidFill>
                          <a:schemeClr val="tx1"/>
                        </a:solidFill>
                      </a:endParaRPr>
                    </a:p>
                  </a:txBody>
                  <a:tcPr/>
                </a:tc>
                <a:extLst>
                  <a:ext uri="{0D108BD9-81ED-4DB2-BD59-A6C34878D82A}">
                    <a16:rowId xmlns:a16="http://schemas.microsoft.com/office/drawing/2014/main" val="3717747194"/>
                  </a:ext>
                </a:extLst>
              </a:tr>
            </a:tbl>
          </a:graphicData>
        </a:graphic>
      </p:graphicFrame>
      <p:sp>
        <p:nvSpPr>
          <p:cNvPr id="4" name="Arrow: Down 3">
            <a:extLst>
              <a:ext uri="{FF2B5EF4-FFF2-40B4-BE49-F238E27FC236}">
                <a16:creationId xmlns:a16="http://schemas.microsoft.com/office/drawing/2014/main" id="{22F12F4D-E3E6-E838-D8C4-821D850A2192}"/>
              </a:ext>
            </a:extLst>
          </p:cNvPr>
          <p:cNvSpPr/>
          <p:nvPr/>
        </p:nvSpPr>
        <p:spPr>
          <a:xfrm>
            <a:off x="7745428" y="3808242"/>
            <a:ext cx="808395" cy="1202765"/>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Tree>
    <p:extLst>
      <p:ext uri="{BB962C8B-B14F-4D97-AF65-F5344CB8AC3E}">
        <p14:creationId xmlns:p14="http://schemas.microsoft.com/office/powerpoint/2010/main" val="2803757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4ED8C9-8B90-6CD9-D84B-2C846E94F5C8}"/>
              </a:ext>
            </a:extLst>
          </p:cNvPr>
          <p:cNvSpPr>
            <a:spLocks noGrp="1"/>
          </p:cNvSpPr>
          <p:nvPr>
            <p:ph idx="1"/>
          </p:nvPr>
        </p:nvSpPr>
        <p:spPr>
          <a:xfrm>
            <a:off x="508001" y="261121"/>
            <a:ext cx="6447501" cy="4269901"/>
          </a:xfrm>
        </p:spPr>
        <p:txBody>
          <a:bodyPr>
            <a:normAutofit/>
          </a:bodyPr>
          <a:lstStyle/>
          <a:p>
            <a:r>
              <a:rPr lang="en-US"/>
              <a:t>Decision Tree 2:	</a:t>
            </a:r>
          </a:p>
          <a:p>
            <a:pPr lvl="1"/>
            <a:r>
              <a:rPr lang="en-US"/>
              <a:t>Another random subset of data points is sampled with replacement.</a:t>
            </a:r>
          </a:p>
          <a:p>
            <a:pPr lvl="1"/>
            <a:r>
              <a:rPr lang="en-US"/>
              <a:t> Let’s say we get these data points:s</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r>
              <a:rPr lang="en-US"/>
              <a:t>A different decision tree is built on this subset.	</a:t>
            </a:r>
          </a:p>
          <a:p>
            <a:pPr lvl="1"/>
            <a:r>
              <a:rPr lang="en-US"/>
              <a:t>For example, the tree could look like this:</a:t>
            </a:r>
          </a:p>
          <a:p>
            <a:pPr lvl="2"/>
            <a:r>
              <a:rPr lang="en-US"/>
              <a:t>If Temperature &gt; 75 and Humidity &lt;= 85, then "Yes"Else "No"</a:t>
            </a:r>
            <a:endParaRPr lang="en-SA"/>
          </a:p>
        </p:txBody>
      </p:sp>
      <p:graphicFrame>
        <p:nvGraphicFramePr>
          <p:cNvPr id="5" name="Table 4">
            <a:extLst>
              <a:ext uri="{FF2B5EF4-FFF2-40B4-BE49-F238E27FC236}">
                <a16:creationId xmlns:a16="http://schemas.microsoft.com/office/drawing/2014/main" id="{7BE4385B-98BC-FB70-0BC6-5BA065D92D08}"/>
              </a:ext>
            </a:extLst>
          </p:cNvPr>
          <p:cNvGraphicFramePr>
            <a:graphicFrameLocks noGrp="1"/>
          </p:cNvGraphicFramePr>
          <p:nvPr>
            <p:extLst>
              <p:ext uri="{D42A27DB-BD31-4B8C-83A1-F6EECF244321}">
                <p14:modId xmlns:p14="http://schemas.microsoft.com/office/powerpoint/2010/main" val="3391556363"/>
              </p:ext>
            </p:extLst>
          </p:nvPr>
        </p:nvGraphicFramePr>
        <p:xfrm>
          <a:off x="672105" y="1217511"/>
          <a:ext cx="5953124" cy="1986280"/>
        </p:xfrm>
        <a:graphic>
          <a:graphicData uri="http://schemas.openxmlformats.org/drawingml/2006/table">
            <a:tbl>
              <a:tblPr firstRow="1" bandRow="1">
                <a:tableStyleId>{5C22544A-7EE6-4342-B048-85BDC9FD1C3A}</a:tableStyleId>
              </a:tblPr>
              <a:tblGrid>
                <a:gridCol w="1488281">
                  <a:extLst>
                    <a:ext uri="{9D8B030D-6E8A-4147-A177-3AD203B41FA5}">
                      <a16:colId xmlns:a16="http://schemas.microsoft.com/office/drawing/2014/main" val="1432863236"/>
                    </a:ext>
                  </a:extLst>
                </a:gridCol>
                <a:gridCol w="1488281">
                  <a:extLst>
                    <a:ext uri="{9D8B030D-6E8A-4147-A177-3AD203B41FA5}">
                      <a16:colId xmlns:a16="http://schemas.microsoft.com/office/drawing/2014/main" val="2571743448"/>
                    </a:ext>
                  </a:extLst>
                </a:gridCol>
                <a:gridCol w="1488281">
                  <a:extLst>
                    <a:ext uri="{9D8B030D-6E8A-4147-A177-3AD203B41FA5}">
                      <a16:colId xmlns:a16="http://schemas.microsoft.com/office/drawing/2014/main" val="3340380315"/>
                    </a:ext>
                  </a:extLst>
                </a:gridCol>
                <a:gridCol w="1488281">
                  <a:extLst>
                    <a:ext uri="{9D8B030D-6E8A-4147-A177-3AD203B41FA5}">
                      <a16:colId xmlns:a16="http://schemas.microsoft.com/office/drawing/2014/main" val="3001963173"/>
                    </a:ext>
                  </a:extLst>
                </a:gridCol>
              </a:tblGrid>
              <a:tr h="370840">
                <a:tc>
                  <a:txBody>
                    <a:bodyPr/>
                    <a:lstStyle/>
                    <a:p>
                      <a:r>
                        <a:rPr lang="en-US">
                          <a:solidFill>
                            <a:schemeClr val="bg1"/>
                          </a:solidFill>
                        </a:rPr>
                        <a:t>Day		</a:t>
                      </a:r>
                      <a:endParaRPr lang="en-SA">
                        <a:solidFill>
                          <a:schemeClr val="bg1"/>
                        </a:solidFill>
                      </a:endParaRPr>
                    </a:p>
                  </a:txBody>
                  <a:tcPr/>
                </a:tc>
                <a:tc>
                  <a:txBody>
                    <a:bodyPr/>
                    <a:lstStyle/>
                    <a:p>
                      <a:r>
                        <a:rPr lang="en-US">
                          <a:solidFill>
                            <a:schemeClr val="bg1"/>
                          </a:solidFill>
                        </a:rPr>
                        <a:t>Temperature</a:t>
                      </a:r>
                      <a:endParaRPr lang="en-SA">
                        <a:solidFill>
                          <a:schemeClr val="bg1"/>
                        </a:solidFill>
                      </a:endParaRPr>
                    </a:p>
                  </a:txBody>
                  <a:tcPr/>
                </a:tc>
                <a:tc>
                  <a:txBody>
                    <a:bodyPr/>
                    <a:lstStyle/>
                    <a:p>
                      <a:r>
                        <a:rPr lang="en-US">
                          <a:solidFill>
                            <a:schemeClr val="bg1"/>
                          </a:solidFill>
                        </a:rPr>
                        <a:t>Humidity</a:t>
                      </a:r>
                      <a:endParaRPr lang="en-SA">
                        <a:solidFill>
                          <a:schemeClr val="bg1"/>
                        </a:solidFill>
                      </a:endParaRPr>
                    </a:p>
                  </a:txBody>
                  <a:tcPr/>
                </a:tc>
                <a:tc>
                  <a:txBody>
                    <a:bodyPr/>
                    <a:lstStyle/>
                    <a:p>
                      <a:r>
                        <a:rPr lang="en-US">
                          <a:solidFill>
                            <a:schemeClr val="bg1"/>
                          </a:solidFill>
                        </a:rPr>
                        <a:t>Outdoor Activities</a:t>
                      </a:r>
                      <a:endParaRPr lang="en-SA">
                        <a:solidFill>
                          <a:schemeClr val="bg1"/>
                        </a:solidFill>
                      </a:endParaRPr>
                    </a:p>
                  </a:txBody>
                  <a:tcPr/>
                </a:tc>
                <a:extLst>
                  <a:ext uri="{0D108BD9-81ED-4DB2-BD59-A6C34878D82A}">
                    <a16:rowId xmlns:a16="http://schemas.microsoft.com/office/drawing/2014/main" val="2086562371"/>
                  </a:ext>
                </a:extLst>
              </a:tr>
              <a:tr h="370840">
                <a:tc>
                  <a:txBody>
                    <a:bodyPr/>
                    <a:lstStyle/>
                    <a:p>
                      <a:r>
                        <a:rPr lang="en-US">
                          <a:solidFill>
                            <a:schemeClr val="tx1"/>
                          </a:solidFill>
                        </a:rPr>
                        <a:t>2</a:t>
                      </a:r>
                      <a:endParaRPr lang="en-SA">
                        <a:solidFill>
                          <a:schemeClr val="tx1"/>
                        </a:solidFill>
                      </a:endParaRPr>
                    </a:p>
                  </a:txBody>
                  <a:tcPr/>
                </a:tc>
                <a:tc>
                  <a:txBody>
                    <a:bodyPr/>
                    <a:lstStyle/>
                    <a:p>
                      <a:r>
                        <a:rPr lang="en-US">
                          <a:solidFill>
                            <a:schemeClr val="tx1"/>
                          </a:solidFill>
                        </a:rPr>
                        <a:t>82</a:t>
                      </a:r>
                      <a:endParaRPr lang="en-SA">
                        <a:solidFill>
                          <a:schemeClr val="tx1"/>
                        </a:solidFill>
                      </a:endParaRPr>
                    </a:p>
                  </a:txBody>
                  <a:tcPr/>
                </a:tc>
                <a:tc>
                  <a:txBody>
                    <a:bodyPr/>
                    <a:lstStyle/>
                    <a:p>
                      <a:r>
                        <a:rPr lang="en-US">
                          <a:solidFill>
                            <a:schemeClr val="tx1"/>
                          </a:solidFill>
                        </a:rPr>
                        <a:t>50</a:t>
                      </a:r>
                      <a:endParaRPr lang="en-SA">
                        <a:solidFill>
                          <a:schemeClr val="tx1"/>
                        </a:solidFill>
                      </a:endParaRPr>
                    </a:p>
                  </a:txBody>
                  <a:tcPr/>
                </a:tc>
                <a:tc>
                  <a:txBody>
                    <a:bodyPr/>
                    <a:lstStyle/>
                    <a:p>
                      <a:r>
                        <a:rPr lang="en-US">
                          <a:solidFill>
                            <a:schemeClr val="tx1"/>
                          </a:solidFill>
                        </a:rPr>
                        <a:t>Yes</a:t>
                      </a:r>
                      <a:endParaRPr lang="en-SA">
                        <a:solidFill>
                          <a:schemeClr val="tx1"/>
                        </a:solidFill>
                      </a:endParaRPr>
                    </a:p>
                  </a:txBody>
                  <a:tcPr/>
                </a:tc>
                <a:extLst>
                  <a:ext uri="{0D108BD9-81ED-4DB2-BD59-A6C34878D82A}">
                    <a16:rowId xmlns:a16="http://schemas.microsoft.com/office/drawing/2014/main" val="4224249648"/>
                  </a:ext>
                </a:extLst>
              </a:tr>
              <a:tr h="370840">
                <a:tc>
                  <a:txBody>
                    <a:bodyPr/>
                    <a:lstStyle/>
                    <a:p>
                      <a:r>
                        <a:rPr lang="en-US">
                          <a:solidFill>
                            <a:schemeClr val="tx1"/>
                          </a:solidFill>
                        </a:rPr>
                        <a:t>3</a:t>
                      </a:r>
                      <a:endParaRPr lang="en-SA">
                        <a:solidFill>
                          <a:schemeClr val="tx1"/>
                        </a:solidFill>
                      </a:endParaRPr>
                    </a:p>
                  </a:txBody>
                  <a:tcPr/>
                </a:tc>
                <a:tc>
                  <a:txBody>
                    <a:bodyPr/>
                    <a:lstStyle/>
                    <a:p>
                      <a:r>
                        <a:rPr lang="en-US">
                          <a:solidFill>
                            <a:schemeClr val="tx1"/>
                          </a:solidFill>
                        </a:rPr>
                        <a:t>72</a:t>
                      </a:r>
                      <a:endParaRPr lang="en-SA">
                        <a:solidFill>
                          <a:schemeClr val="tx1"/>
                        </a:solidFill>
                      </a:endParaRPr>
                    </a:p>
                  </a:txBody>
                  <a:tcPr/>
                </a:tc>
                <a:tc>
                  <a:txBody>
                    <a:bodyPr/>
                    <a:lstStyle/>
                    <a:p>
                      <a:r>
                        <a:rPr lang="en-US">
                          <a:solidFill>
                            <a:schemeClr val="tx1"/>
                          </a:solidFill>
                        </a:rPr>
                        <a:t>90</a:t>
                      </a:r>
                      <a:endParaRPr lang="en-SA">
                        <a:solidFill>
                          <a:schemeClr val="tx1"/>
                        </a:solidFill>
                      </a:endParaRPr>
                    </a:p>
                  </a:txBody>
                  <a:tcPr/>
                </a:tc>
                <a:tc>
                  <a:txBody>
                    <a:bodyPr/>
                    <a:lstStyle/>
                    <a:p>
                      <a:r>
                        <a:rPr lang="en-US">
                          <a:solidFill>
                            <a:schemeClr val="tx1"/>
                          </a:solidFill>
                        </a:rPr>
                        <a:t>No</a:t>
                      </a:r>
                      <a:endParaRPr lang="en-SA">
                        <a:solidFill>
                          <a:schemeClr val="tx1"/>
                        </a:solidFill>
                      </a:endParaRPr>
                    </a:p>
                  </a:txBody>
                  <a:tcPr/>
                </a:tc>
                <a:extLst>
                  <a:ext uri="{0D108BD9-81ED-4DB2-BD59-A6C34878D82A}">
                    <a16:rowId xmlns:a16="http://schemas.microsoft.com/office/drawing/2014/main" val="4244900526"/>
                  </a:ext>
                </a:extLst>
              </a:tr>
              <a:tr h="370840">
                <a:tc>
                  <a:txBody>
                    <a:bodyPr/>
                    <a:lstStyle/>
                    <a:p>
                      <a:r>
                        <a:rPr lang="en-US">
                          <a:solidFill>
                            <a:schemeClr val="tx1"/>
                          </a:solidFill>
                        </a:rPr>
                        <a:t>4</a:t>
                      </a:r>
                      <a:endParaRPr lang="en-SA">
                        <a:solidFill>
                          <a:schemeClr val="tx1"/>
                        </a:solidFill>
                      </a:endParaRPr>
                    </a:p>
                  </a:txBody>
                  <a:tcPr/>
                </a:tc>
                <a:tc>
                  <a:txBody>
                    <a:bodyPr/>
                    <a:lstStyle/>
                    <a:p>
                      <a:r>
                        <a:rPr lang="en-US">
                          <a:solidFill>
                            <a:schemeClr val="tx1"/>
                          </a:solidFill>
                        </a:rPr>
                        <a:t>65</a:t>
                      </a:r>
                      <a:endParaRPr lang="en-SA">
                        <a:solidFill>
                          <a:schemeClr val="tx1"/>
                        </a:solidFill>
                      </a:endParaRPr>
                    </a:p>
                  </a:txBody>
                  <a:tcPr/>
                </a:tc>
                <a:tc>
                  <a:txBody>
                    <a:bodyPr/>
                    <a:lstStyle/>
                    <a:p>
                      <a:r>
                        <a:rPr lang="en-US">
                          <a:solidFill>
                            <a:schemeClr val="tx1"/>
                          </a:solidFill>
                        </a:rPr>
                        <a:t>75</a:t>
                      </a:r>
                      <a:endParaRPr lang="en-SA">
                        <a:solidFill>
                          <a:schemeClr val="tx1"/>
                        </a:solidFill>
                      </a:endParaRPr>
                    </a:p>
                  </a:txBody>
                  <a:tcPr/>
                </a:tc>
                <a:tc>
                  <a:txBody>
                    <a:bodyPr/>
                    <a:lstStyle/>
                    <a:p>
                      <a:r>
                        <a:rPr lang="en-US">
                          <a:solidFill>
                            <a:schemeClr val="tx1"/>
                          </a:solidFill>
                        </a:rPr>
                        <a:t>No</a:t>
                      </a:r>
                      <a:endParaRPr lang="en-SA">
                        <a:solidFill>
                          <a:schemeClr val="tx1"/>
                        </a:solidFill>
                      </a:endParaRPr>
                    </a:p>
                  </a:txBody>
                  <a:tcPr/>
                </a:tc>
                <a:extLst>
                  <a:ext uri="{0D108BD9-81ED-4DB2-BD59-A6C34878D82A}">
                    <a16:rowId xmlns:a16="http://schemas.microsoft.com/office/drawing/2014/main" val="556667613"/>
                  </a:ext>
                </a:extLst>
              </a:tr>
              <a:tr h="370840">
                <a:tc>
                  <a:txBody>
                    <a:bodyPr/>
                    <a:lstStyle/>
                    <a:p>
                      <a:r>
                        <a:rPr lang="en-US">
                          <a:solidFill>
                            <a:schemeClr val="tx1"/>
                          </a:solidFill>
                        </a:rPr>
                        <a:t>5</a:t>
                      </a:r>
                      <a:endParaRPr lang="en-SA">
                        <a:solidFill>
                          <a:schemeClr val="tx1"/>
                        </a:solidFill>
                      </a:endParaRPr>
                    </a:p>
                  </a:txBody>
                  <a:tcPr/>
                </a:tc>
                <a:tc>
                  <a:txBody>
                    <a:bodyPr/>
                    <a:lstStyle/>
                    <a:p>
                      <a:r>
                        <a:rPr lang="en-US">
                          <a:solidFill>
                            <a:schemeClr val="tx1"/>
                          </a:solidFill>
                        </a:rPr>
                        <a:t>85</a:t>
                      </a:r>
                      <a:endParaRPr lang="en-SA">
                        <a:solidFill>
                          <a:schemeClr val="tx1"/>
                        </a:solidFill>
                      </a:endParaRPr>
                    </a:p>
                  </a:txBody>
                  <a:tcPr/>
                </a:tc>
                <a:tc>
                  <a:txBody>
                    <a:bodyPr/>
                    <a:lstStyle/>
                    <a:p>
                      <a:r>
                        <a:rPr lang="en-US">
                          <a:solidFill>
                            <a:schemeClr val="tx1"/>
                          </a:solidFill>
                        </a:rPr>
                        <a:t>70</a:t>
                      </a:r>
                      <a:endParaRPr lang="en-SA">
                        <a:solidFill>
                          <a:schemeClr val="tx1"/>
                        </a:solidFill>
                      </a:endParaRPr>
                    </a:p>
                  </a:txBody>
                  <a:tcPr/>
                </a:tc>
                <a:tc>
                  <a:txBody>
                    <a:bodyPr/>
                    <a:lstStyle/>
                    <a:p>
                      <a:r>
                        <a:rPr lang="en-US">
                          <a:solidFill>
                            <a:schemeClr val="tx1"/>
                          </a:solidFill>
                        </a:rPr>
                        <a:t>Yes</a:t>
                      </a:r>
                      <a:endParaRPr lang="en-SA">
                        <a:solidFill>
                          <a:schemeClr val="tx1"/>
                        </a:solidFill>
                      </a:endParaRPr>
                    </a:p>
                  </a:txBody>
                  <a:tcPr/>
                </a:tc>
                <a:extLst>
                  <a:ext uri="{0D108BD9-81ED-4DB2-BD59-A6C34878D82A}">
                    <a16:rowId xmlns:a16="http://schemas.microsoft.com/office/drawing/2014/main" val="3717747194"/>
                  </a:ext>
                </a:extLst>
              </a:tr>
            </a:tbl>
          </a:graphicData>
        </a:graphic>
      </p:graphicFrame>
      <p:sp>
        <p:nvSpPr>
          <p:cNvPr id="4" name="Arrow: Down 3">
            <a:extLst>
              <a:ext uri="{FF2B5EF4-FFF2-40B4-BE49-F238E27FC236}">
                <a16:creationId xmlns:a16="http://schemas.microsoft.com/office/drawing/2014/main" id="{7503013F-DA10-0FFE-5AFA-59BF0057988D}"/>
              </a:ext>
            </a:extLst>
          </p:cNvPr>
          <p:cNvSpPr/>
          <p:nvPr/>
        </p:nvSpPr>
        <p:spPr>
          <a:xfrm>
            <a:off x="7745428" y="3808242"/>
            <a:ext cx="808395" cy="1202765"/>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Tree>
    <p:extLst>
      <p:ext uri="{BB962C8B-B14F-4D97-AF65-F5344CB8AC3E}">
        <p14:creationId xmlns:p14="http://schemas.microsoft.com/office/powerpoint/2010/main" val="3997743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A4AC-FEDA-3E60-49ED-CFF254081277}"/>
              </a:ext>
            </a:extLst>
          </p:cNvPr>
          <p:cNvSpPr>
            <a:spLocks noGrp="1"/>
          </p:cNvSpPr>
          <p:nvPr>
            <p:ph type="title"/>
          </p:nvPr>
        </p:nvSpPr>
        <p:spPr/>
        <p:txBody>
          <a:bodyPr/>
          <a:lstStyle/>
          <a:p>
            <a:r>
              <a:rPr lang="en-US"/>
              <a:t>Combining the Random Forest</a:t>
            </a:r>
            <a:endParaRPr lang="en-SA"/>
          </a:p>
        </p:txBody>
      </p:sp>
      <p:sp>
        <p:nvSpPr>
          <p:cNvPr id="3" name="Content Placeholder 2">
            <a:extLst>
              <a:ext uri="{FF2B5EF4-FFF2-40B4-BE49-F238E27FC236}">
                <a16:creationId xmlns:a16="http://schemas.microsoft.com/office/drawing/2014/main" id="{5DCC3D3D-A26D-407D-E9A4-8D68C8196DEA}"/>
              </a:ext>
            </a:extLst>
          </p:cNvPr>
          <p:cNvSpPr>
            <a:spLocks noGrp="1"/>
          </p:cNvSpPr>
          <p:nvPr>
            <p:ph idx="1"/>
          </p:nvPr>
        </p:nvSpPr>
        <p:spPr/>
        <p:txBody>
          <a:bodyPr/>
          <a:lstStyle/>
          <a:p>
            <a:r>
              <a:rPr lang="en-US"/>
              <a:t>In a Random Forest, the final prediction is made by aggregating the results from individual decision trees. </a:t>
            </a:r>
          </a:p>
          <a:p>
            <a:r>
              <a:rPr lang="en-US"/>
              <a:t>For classification, it could be done through majority voting:</a:t>
            </a:r>
          </a:p>
          <a:p>
            <a:r>
              <a:rPr lang="en-US"/>
              <a:t>For Day 1, Tree 1 predicts “Yes,” and Tree 2 predicts “Yes.” So, the Random Forest predicts “Yes.”	</a:t>
            </a:r>
          </a:p>
          <a:p>
            <a:r>
              <a:rPr lang="en-US"/>
              <a:t>For Day 3, Tree 1 predicts “No,” and Tree 2 predicts “No.” So, the Random Forest predicts “No.”</a:t>
            </a:r>
          </a:p>
          <a:p>
            <a:r>
              <a:rPr lang="en-US"/>
              <a:t>This is a simplified example to illustrate the basic concept of Random Forest. In practice, Random Forests involve more trees, larger datasets, and more features. </a:t>
            </a:r>
            <a:endParaRPr lang="en-SA"/>
          </a:p>
        </p:txBody>
      </p:sp>
    </p:spTree>
    <p:extLst>
      <p:ext uri="{BB962C8B-B14F-4D97-AF65-F5344CB8AC3E}">
        <p14:creationId xmlns:p14="http://schemas.microsoft.com/office/powerpoint/2010/main" val="3929266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Random Forest</a:t>
            </a:r>
          </a:p>
        </p:txBody>
      </p:sp>
      <p:pic>
        <p:nvPicPr>
          <p:cNvPr id="4" name="Content Placeholder 3"/>
          <p:cNvPicPr>
            <a:picLocks noGrp="1" noChangeAspect="1"/>
          </p:cNvPicPr>
          <p:nvPr>
            <p:ph idx="1"/>
          </p:nvPr>
        </p:nvPicPr>
        <p:blipFill>
          <a:blip r:embed="rId2"/>
          <a:stretch>
            <a:fillRect/>
          </a:stretch>
        </p:blipFill>
        <p:spPr>
          <a:xfrm>
            <a:off x="1676400" y="1363266"/>
            <a:ext cx="3800951" cy="3167460"/>
          </a:xfrm>
          <a:prstGeom prst="rect">
            <a:avLst/>
          </a:prstGeom>
        </p:spPr>
      </p:pic>
      <p:sp>
        <p:nvSpPr>
          <p:cNvPr id="5" name="Rectangle 4"/>
          <p:cNvSpPr/>
          <p:nvPr/>
        </p:nvSpPr>
        <p:spPr>
          <a:xfrm>
            <a:off x="508001" y="4747294"/>
            <a:ext cx="5395494" cy="261610"/>
          </a:xfrm>
          <a:prstGeom prst="rect">
            <a:avLst/>
          </a:prstGeom>
        </p:spPr>
        <p:txBody>
          <a:bodyPr wrap="square">
            <a:spAutoFit/>
          </a:bodyPr>
          <a:lstStyle/>
          <a:p>
            <a:r>
              <a:rPr lang="en-US" sz="1050"/>
              <a:t>https://www.javatpoint.com/machine-learning-random-forest-algorithm</a:t>
            </a:r>
          </a:p>
        </p:txBody>
      </p:sp>
    </p:spTree>
    <p:extLst>
      <p:ext uri="{BB962C8B-B14F-4D97-AF65-F5344CB8AC3E}">
        <p14:creationId xmlns:p14="http://schemas.microsoft.com/office/powerpoint/2010/main" val="925808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F551-BCFC-3EDB-4777-1DFEFB39D041}"/>
              </a:ext>
            </a:extLst>
          </p:cNvPr>
          <p:cNvSpPr>
            <a:spLocks noGrp="1"/>
          </p:cNvSpPr>
          <p:nvPr>
            <p:ph type="title"/>
          </p:nvPr>
        </p:nvSpPr>
        <p:spPr/>
        <p:txBody>
          <a:bodyPr/>
          <a:lstStyle/>
          <a:p>
            <a:r>
              <a:rPr lang="en-US"/>
              <a:t>Regression</a:t>
            </a:r>
            <a:endParaRPr lang="en-SA"/>
          </a:p>
        </p:txBody>
      </p:sp>
    </p:spTree>
    <p:extLst>
      <p:ext uri="{BB962C8B-B14F-4D97-AF65-F5344CB8AC3E}">
        <p14:creationId xmlns:p14="http://schemas.microsoft.com/office/powerpoint/2010/main" val="2008357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0"/>
          <p:cNvPicPr preferRelativeResize="0"/>
          <p:nvPr/>
        </p:nvPicPr>
        <p:blipFill>
          <a:blip r:embed="rId3">
            <a:alphaModFix/>
          </a:blip>
          <a:stretch>
            <a:fillRect/>
          </a:stretch>
        </p:blipFill>
        <p:spPr>
          <a:xfrm>
            <a:off x="208547" y="946484"/>
            <a:ext cx="6486525" cy="3362325"/>
          </a:xfrm>
          <a:prstGeom prst="rect">
            <a:avLst/>
          </a:prstGeom>
          <a:noFill/>
          <a:ln>
            <a:noFill/>
          </a:ln>
        </p:spPr>
      </p:pic>
      <p:sp>
        <p:nvSpPr>
          <p:cNvPr id="2" name="Oval 1"/>
          <p:cNvSpPr/>
          <p:nvPr/>
        </p:nvSpPr>
        <p:spPr>
          <a:xfrm>
            <a:off x="2096252" y="3465095"/>
            <a:ext cx="1355558" cy="721895"/>
          </a:xfrm>
          <a:prstGeom prst="ellipse">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7056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Classification Vs Regression</a:t>
            </a:r>
          </a:p>
        </p:txBody>
      </p:sp>
      <p:pic>
        <p:nvPicPr>
          <p:cNvPr id="1026" name="Picture 2" descr="Regression vs. Classifi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8374" y="1630265"/>
            <a:ext cx="5226090" cy="2909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84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27790" y="91440"/>
          <a:ext cx="6446838" cy="4865572"/>
        </p:xfrm>
        <a:graphic>
          <a:graphicData uri="http://schemas.openxmlformats.org/drawingml/2006/table">
            <a:tbl>
              <a:tblPr firstRow="1" bandRow="1">
                <a:tableStyleId>{5C22544A-7EE6-4342-B048-85BDC9FD1C3A}</a:tableStyleId>
              </a:tblPr>
              <a:tblGrid>
                <a:gridCol w="3223419">
                  <a:extLst>
                    <a:ext uri="{9D8B030D-6E8A-4147-A177-3AD203B41FA5}">
                      <a16:colId xmlns:a16="http://schemas.microsoft.com/office/drawing/2014/main" val="30353876"/>
                    </a:ext>
                  </a:extLst>
                </a:gridCol>
                <a:gridCol w="3223419">
                  <a:extLst>
                    <a:ext uri="{9D8B030D-6E8A-4147-A177-3AD203B41FA5}">
                      <a16:colId xmlns:a16="http://schemas.microsoft.com/office/drawing/2014/main" val="2197343878"/>
                    </a:ext>
                  </a:extLst>
                </a:gridCol>
              </a:tblGrid>
              <a:tr h="418307">
                <a:tc>
                  <a:txBody>
                    <a:bodyPr/>
                    <a:lstStyle/>
                    <a:p>
                      <a:pPr algn="l" fontAlgn="t"/>
                      <a:r>
                        <a:rPr lang="en-US" sz="1200">
                          <a:solidFill>
                            <a:srgbClr val="000000"/>
                          </a:solidFill>
                          <a:effectLst/>
                          <a:latin typeface="Times New Roman" panose="02020603050405020304" pitchFamily="18" charset="0"/>
                          <a:cs typeface="Times New Roman" panose="02020603050405020304" pitchFamily="18" charset="0"/>
                        </a:rPr>
                        <a:t>Regression Algorithm</a:t>
                      </a:r>
                    </a:p>
                  </a:txBody>
                  <a:tcPr marL="114300" marR="114300" marT="114300" marB="114300"/>
                </a:tc>
                <a:tc>
                  <a:txBody>
                    <a:bodyPr/>
                    <a:lstStyle/>
                    <a:p>
                      <a:pPr algn="l" fontAlgn="t"/>
                      <a:r>
                        <a:rPr lang="en-US" sz="1200">
                          <a:solidFill>
                            <a:srgbClr val="000000"/>
                          </a:solidFill>
                          <a:effectLst/>
                          <a:latin typeface="Times New Roman" panose="02020603050405020304" pitchFamily="18" charset="0"/>
                          <a:cs typeface="Times New Roman" panose="02020603050405020304" pitchFamily="18" charset="0"/>
                        </a:rPr>
                        <a:t>Classification Algorithm</a:t>
                      </a:r>
                    </a:p>
                  </a:txBody>
                  <a:tcPr marL="114300" marR="114300" marT="114300" marB="114300"/>
                </a:tc>
                <a:extLst>
                  <a:ext uri="{0D108BD9-81ED-4DB2-BD59-A6C34878D82A}">
                    <a16:rowId xmlns:a16="http://schemas.microsoft.com/office/drawing/2014/main" val="4129487517"/>
                  </a:ext>
                </a:extLst>
              </a:tr>
              <a:tr h="543065">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In Regression, the output variable must be of continuous nature or real value.</a:t>
                      </a:r>
                    </a:p>
                  </a:txBody>
                  <a:tcPr marL="76200" marR="76200" marT="76200" marB="76200"/>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In Classification, the output variable must be a discrete value.</a:t>
                      </a:r>
                    </a:p>
                  </a:txBody>
                  <a:tcPr marL="76200" marR="76200" marT="76200" marB="76200"/>
                </a:tc>
                <a:extLst>
                  <a:ext uri="{0D108BD9-81ED-4DB2-BD59-A6C34878D82A}">
                    <a16:rowId xmlns:a16="http://schemas.microsoft.com/office/drawing/2014/main" val="776894488"/>
                  </a:ext>
                </a:extLst>
              </a:tr>
              <a:tr h="741211">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The task of the regression algorithm is to map the input value (x) with the continuous output variable(y).</a:t>
                      </a:r>
                    </a:p>
                  </a:txBody>
                  <a:tcPr marL="76200" marR="76200" marT="76200" marB="76200"/>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The task of the classification algorithm is to map the input value(x) with the discrete output variable(y).</a:t>
                      </a:r>
                    </a:p>
                  </a:txBody>
                  <a:tcPr marL="76200" marR="76200" marT="76200" marB="76200"/>
                </a:tc>
                <a:extLst>
                  <a:ext uri="{0D108BD9-81ED-4DB2-BD59-A6C34878D82A}">
                    <a16:rowId xmlns:a16="http://schemas.microsoft.com/office/drawing/2014/main" val="1481013388"/>
                  </a:ext>
                </a:extLst>
              </a:tr>
              <a:tr h="543065">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Regression Algorithms are used with continuous data.</a:t>
                      </a:r>
                    </a:p>
                  </a:txBody>
                  <a:tcPr marL="76200" marR="76200" marT="76200" marB="76200"/>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Classification Algorithms are used with discrete data.</a:t>
                      </a:r>
                    </a:p>
                  </a:txBody>
                  <a:tcPr marL="76200" marR="76200" marT="76200" marB="76200"/>
                </a:tc>
                <a:extLst>
                  <a:ext uri="{0D108BD9-81ED-4DB2-BD59-A6C34878D82A}">
                    <a16:rowId xmlns:a16="http://schemas.microsoft.com/office/drawing/2014/main" val="3606280707"/>
                  </a:ext>
                </a:extLst>
              </a:tr>
              <a:tr h="741211">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In Regression, we try to find the best fit line, which can predict the output more accurately.</a:t>
                      </a:r>
                    </a:p>
                  </a:txBody>
                  <a:tcPr marL="76200" marR="76200" marT="76200" marB="76200"/>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In Classification, we try to find the decision boundary, which can divide the dataset into different classes.</a:t>
                      </a:r>
                    </a:p>
                  </a:txBody>
                  <a:tcPr marL="76200" marR="76200" marT="76200" marB="76200"/>
                </a:tc>
                <a:extLst>
                  <a:ext uri="{0D108BD9-81ED-4DB2-BD59-A6C34878D82A}">
                    <a16:rowId xmlns:a16="http://schemas.microsoft.com/office/drawing/2014/main" val="4154720390"/>
                  </a:ext>
                </a:extLst>
              </a:tr>
              <a:tr h="1137502">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Regression algorithms can be used to solve the regression problems such as Weather Prediction, House price prediction, etc.</a:t>
                      </a:r>
                    </a:p>
                  </a:txBody>
                  <a:tcPr marL="76200" marR="76200" marT="76200" marB="76200"/>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Classification Algorithms can be used to solve classification problems such as Identification of spam emails, Speech Recognition, Identification of cancer cells, etc.</a:t>
                      </a:r>
                    </a:p>
                  </a:txBody>
                  <a:tcPr marL="76200" marR="76200" marT="76200" marB="76200"/>
                </a:tc>
                <a:extLst>
                  <a:ext uri="{0D108BD9-81ED-4DB2-BD59-A6C34878D82A}">
                    <a16:rowId xmlns:a16="http://schemas.microsoft.com/office/drawing/2014/main" val="1492083427"/>
                  </a:ext>
                </a:extLst>
              </a:tr>
              <a:tr h="741211">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The regression Algorithm can be further divided into Linear and Non-linear Regression.</a:t>
                      </a:r>
                    </a:p>
                  </a:txBody>
                  <a:tcPr marL="76200" marR="76200" marT="76200" marB="76200"/>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The Classification algorithms can be divided into Binary Classifier and Multi-class Classifier.</a:t>
                      </a:r>
                    </a:p>
                  </a:txBody>
                  <a:tcPr marL="76200" marR="76200" marT="76200" marB="76200"/>
                </a:tc>
                <a:extLst>
                  <a:ext uri="{0D108BD9-81ED-4DB2-BD59-A6C34878D82A}">
                    <a16:rowId xmlns:a16="http://schemas.microsoft.com/office/drawing/2014/main" val="3451511814"/>
                  </a:ext>
                </a:extLst>
              </a:tr>
            </a:tbl>
          </a:graphicData>
        </a:graphic>
      </p:graphicFrame>
    </p:spTree>
    <p:extLst>
      <p:ext uri="{BB962C8B-B14F-4D97-AF65-F5344CB8AC3E}">
        <p14:creationId xmlns:p14="http://schemas.microsoft.com/office/powerpoint/2010/main" val="45816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267369" y="-152400"/>
            <a:ext cx="6447501" cy="99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Types of Machine Learning </a:t>
            </a:r>
            <a:endParaRPr>
              <a:latin typeface="Times New Roman" panose="02020603050405020304" pitchFamily="18" charset="0"/>
              <a:cs typeface="Times New Roman" panose="02020603050405020304" pitchFamily="18" charset="0"/>
            </a:endParaRPr>
          </a:p>
        </p:txBody>
      </p:sp>
      <p:pic>
        <p:nvPicPr>
          <p:cNvPr id="84" name="Google Shape;84;p10"/>
          <p:cNvPicPr preferRelativeResize="0"/>
          <p:nvPr/>
        </p:nvPicPr>
        <p:blipFill>
          <a:blip r:embed="rId3">
            <a:alphaModFix/>
          </a:blip>
          <a:stretch>
            <a:fillRect/>
          </a:stretch>
        </p:blipFill>
        <p:spPr>
          <a:xfrm>
            <a:off x="1890700" y="767125"/>
            <a:ext cx="5362575" cy="4286250"/>
          </a:xfrm>
          <a:prstGeom prst="rect">
            <a:avLst/>
          </a:prstGeom>
          <a:noFill/>
          <a:ln>
            <a:noFill/>
          </a:ln>
        </p:spPr>
      </p:pic>
      <p:sp>
        <p:nvSpPr>
          <p:cNvPr id="2" name="Oval 1"/>
          <p:cNvSpPr/>
          <p:nvPr/>
        </p:nvSpPr>
        <p:spPr>
          <a:xfrm>
            <a:off x="1890700" y="4251158"/>
            <a:ext cx="1229489" cy="802217"/>
          </a:xfrm>
          <a:prstGeom prst="ellipse">
            <a:avLst/>
          </a:prstGeom>
          <a:noFill/>
          <a:ln w="2857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regression?</a:t>
            </a: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Regression is a process of finding the correlations between dependent and independent variables. It helps in predicting the continuous variables such as prediction of Market Trends, prediction of House prices, etc.</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The task of the Regression algorithm is to find the mapping function to map the input variable(x) to the continuous output variable(y).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Example: Suppose we want to do weather forecasting, so for this, we will use the Regression algorithm. In weather prediction, the model is trained on the past data, and once the training is completed, it can easily predict the weather for future days.</a:t>
            </a:r>
          </a:p>
        </p:txBody>
      </p:sp>
    </p:spTree>
    <p:extLst>
      <p:ext uri="{BB962C8B-B14F-4D97-AF65-F5344CB8AC3E}">
        <p14:creationId xmlns:p14="http://schemas.microsoft.com/office/powerpoint/2010/main" val="2270938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Regression algorithms</a:t>
            </a:r>
          </a:p>
        </p:txBody>
      </p:sp>
      <p:sp>
        <p:nvSpPr>
          <p:cNvPr id="3" name="Content Placeholder 2"/>
          <p:cNvSpPr>
            <a:spLocks noGrp="1"/>
          </p:cNvSpPr>
          <p:nvPr>
            <p:ph idx="1"/>
          </p:nvPr>
        </p:nvSpPr>
        <p:spPr/>
        <p:txBody>
          <a:bodyPr/>
          <a:lstStyle/>
          <a:p>
            <a:r>
              <a:rPr lang="en-US"/>
              <a:t>Simple Linear Regression</a:t>
            </a:r>
          </a:p>
          <a:p>
            <a:r>
              <a:rPr lang="en-US"/>
              <a:t>Multiple Linear Regression</a:t>
            </a:r>
          </a:p>
          <a:p>
            <a:r>
              <a:rPr lang="en-US"/>
              <a:t>Polynomial Regression</a:t>
            </a:r>
          </a:p>
          <a:p>
            <a:r>
              <a:rPr lang="en-US"/>
              <a:t>Support Vector Regression</a:t>
            </a:r>
          </a:p>
          <a:p>
            <a:r>
              <a:rPr lang="en-US"/>
              <a:t>Decision Tree Regression</a:t>
            </a:r>
          </a:p>
          <a:p>
            <a:r>
              <a:rPr lang="en-US"/>
              <a:t>Random Forest Regression</a:t>
            </a:r>
          </a:p>
        </p:txBody>
      </p:sp>
    </p:spTree>
    <p:extLst>
      <p:ext uri="{BB962C8B-B14F-4D97-AF65-F5344CB8AC3E}">
        <p14:creationId xmlns:p14="http://schemas.microsoft.com/office/powerpoint/2010/main" val="4262321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regression models</a:t>
            </a:r>
          </a:p>
        </p:txBody>
      </p:sp>
      <p:sp>
        <p:nvSpPr>
          <p:cNvPr id="3" name="Content Placeholder 2"/>
          <p:cNvSpPr>
            <a:spLocks noGrp="1"/>
          </p:cNvSpPr>
          <p:nvPr>
            <p:ph idx="1"/>
          </p:nvPr>
        </p:nvSpPr>
        <p:spPr/>
        <p:txBody>
          <a:bodyPr/>
          <a:lstStyle/>
          <a:p>
            <a:r>
              <a:rPr lang="en-US"/>
              <a:t>There are several regression models, here we will illustrate the differences between linear, non-linear and multi-linear regression models..</a:t>
            </a:r>
          </a:p>
          <a:p>
            <a:pPr lvl="1"/>
            <a:r>
              <a:rPr lang="en-US"/>
              <a:t>Linear regression model</a:t>
            </a:r>
          </a:p>
          <a:p>
            <a:pPr lvl="1"/>
            <a:r>
              <a:rPr lang="en-US" b="1"/>
              <a:t>Non-linear regression model </a:t>
            </a:r>
            <a:endParaRPr lang="en-US"/>
          </a:p>
          <a:p>
            <a:pPr lvl="1"/>
            <a:r>
              <a:rPr lang="en-US" b="1"/>
              <a:t>Multiple regression model</a:t>
            </a:r>
            <a:endParaRPr lang="en-US"/>
          </a:p>
          <a:p>
            <a:endParaRPr lang="en-US"/>
          </a:p>
        </p:txBody>
      </p:sp>
      <p:pic>
        <p:nvPicPr>
          <p:cNvPr id="4" name="Picture 3"/>
          <p:cNvPicPr>
            <a:picLocks noChangeAspect="1"/>
          </p:cNvPicPr>
          <p:nvPr/>
        </p:nvPicPr>
        <p:blipFill>
          <a:blip r:embed="rId3"/>
          <a:stretch>
            <a:fillRect/>
          </a:stretch>
        </p:blipFill>
        <p:spPr>
          <a:xfrm>
            <a:off x="6706212" y="933"/>
            <a:ext cx="2437788" cy="1619509"/>
          </a:xfrm>
          <a:prstGeom prst="rect">
            <a:avLst/>
          </a:prstGeom>
        </p:spPr>
      </p:pic>
      <p:sp>
        <p:nvSpPr>
          <p:cNvPr id="5" name="TextBox 4"/>
          <p:cNvSpPr txBox="1"/>
          <p:nvPr/>
        </p:nvSpPr>
        <p:spPr>
          <a:xfrm>
            <a:off x="7297079" y="0"/>
            <a:ext cx="1356052" cy="523220"/>
          </a:xfrm>
          <a:prstGeom prst="rect">
            <a:avLst/>
          </a:prstGeom>
          <a:noFill/>
        </p:spPr>
        <p:txBody>
          <a:bodyPr wrap="square" rtlCol="0">
            <a:spAutoFit/>
          </a:bodyPr>
          <a:lstStyle/>
          <a:p>
            <a:r>
              <a:rPr lang="en-US" sz="1400"/>
              <a:t>Linear regression</a:t>
            </a:r>
          </a:p>
        </p:txBody>
      </p:sp>
      <p:pic>
        <p:nvPicPr>
          <p:cNvPr id="6" name="Picture 5"/>
          <p:cNvPicPr>
            <a:picLocks noChangeAspect="1"/>
          </p:cNvPicPr>
          <p:nvPr/>
        </p:nvPicPr>
        <p:blipFill>
          <a:blip r:embed="rId4"/>
          <a:stretch>
            <a:fillRect/>
          </a:stretch>
        </p:blipFill>
        <p:spPr>
          <a:xfrm>
            <a:off x="564877" y="3200400"/>
            <a:ext cx="2779902" cy="1716755"/>
          </a:xfrm>
          <a:prstGeom prst="rect">
            <a:avLst/>
          </a:prstGeom>
        </p:spPr>
      </p:pic>
      <p:sp>
        <p:nvSpPr>
          <p:cNvPr id="7" name="TextBox 6"/>
          <p:cNvSpPr txBox="1"/>
          <p:nvPr/>
        </p:nvSpPr>
        <p:spPr>
          <a:xfrm flipH="1">
            <a:off x="1730141" y="3075732"/>
            <a:ext cx="2095902" cy="276999"/>
          </a:xfrm>
          <a:prstGeom prst="rect">
            <a:avLst/>
          </a:prstGeom>
          <a:noFill/>
        </p:spPr>
        <p:txBody>
          <a:bodyPr wrap="square" rtlCol="0">
            <a:spAutoFit/>
          </a:bodyPr>
          <a:lstStyle/>
          <a:p>
            <a:r>
              <a:rPr lang="en-US" sz="1200"/>
              <a:t>None Linear</a:t>
            </a:r>
          </a:p>
        </p:txBody>
      </p:sp>
      <p:pic>
        <p:nvPicPr>
          <p:cNvPr id="8" name="Picture 7"/>
          <p:cNvPicPr>
            <a:picLocks noChangeAspect="1"/>
          </p:cNvPicPr>
          <p:nvPr/>
        </p:nvPicPr>
        <p:blipFill>
          <a:blip r:embed="rId5"/>
          <a:stretch>
            <a:fillRect/>
          </a:stretch>
        </p:blipFill>
        <p:spPr>
          <a:xfrm>
            <a:off x="3731751" y="2734953"/>
            <a:ext cx="3013954" cy="2251704"/>
          </a:xfrm>
          <a:prstGeom prst="rect">
            <a:avLst/>
          </a:prstGeom>
        </p:spPr>
      </p:pic>
      <p:sp>
        <p:nvSpPr>
          <p:cNvPr id="9" name="TextBox 8"/>
          <p:cNvSpPr txBox="1"/>
          <p:nvPr/>
        </p:nvSpPr>
        <p:spPr>
          <a:xfrm>
            <a:off x="6074187" y="3035407"/>
            <a:ext cx="1213794" cy="276999"/>
          </a:xfrm>
          <a:prstGeom prst="rect">
            <a:avLst/>
          </a:prstGeom>
          <a:noFill/>
        </p:spPr>
        <p:txBody>
          <a:bodyPr wrap="none" rtlCol="0">
            <a:spAutoFit/>
          </a:bodyPr>
          <a:lstStyle/>
          <a:p>
            <a:r>
              <a:rPr lang="en-US" sz="1200"/>
              <a:t>Multiple Linear</a:t>
            </a:r>
          </a:p>
        </p:txBody>
      </p:sp>
    </p:spTree>
    <p:extLst>
      <p:ext uri="{BB962C8B-B14F-4D97-AF65-F5344CB8AC3E}">
        <p14:creationId xmlns:p14="http://schemas.microsoft.com/office/powerpoint/2010/main" val="3854674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03FD-4C78-D0A7-04F4-6A7519577FF5}"/>
              </a:ext>
            </a:extLst>
          </p:cNvPr>
          <p:cNvSpPr>
            <a:spLocks noGrp="1"/>
          </p:cNvSpPr>
          <p:nvPr>
            <p:ph type="title"/>
          </p:nvPr>
        </p:nvSpPr>
        <p:spPr/>
        <p:txBody>
          <a:bodyPr/>
          <a:lstStyle/>
          <a:p>
            <a:r>
              <a:rPr lang="en-US"/>
              <a:t>Linear Regression </a:t>
            </a:r>
            <a:endParaRPr lang="en-SA"/>
          </a:p>
        </p:txBody>
      </p:sp>
      <p:sp>
        <p:nvSpPr>
          <p:cNvPr id="3" name="Content Placeholder 2">
            <a:extLst>
              <a:ext uri="{FF2B5EF4-FFF2-40B4-BE49-F238E27FC236}">
                <a16:creationId xmlns:a16="http://schemas.microsoft.com/office/drawing/2014/main" id="{9DCAFE2F-1BF8-09EC-3C2A-0155A7ABAE78}"/>
              </a:ext>
            </a:extLst>
          </p:cNvPr>
          <p:cNvSpPr>
            <a:spLocks noGrp="1"/>
          </p:cNvSpPr>
          <p:nvPr>
            <p:ph idx="1"/>
          </p:nvPr>
        </p:nvSpPr>
        <p:spPr/>
        <p:txBody>
          <a:bodyPr/>
          <a:lstStyle/>
          <a:p>
            <a:r>
              <a:rPr lang="en-US"/>
              <a:t>Linear regression is a statistical method used to model the relationship between a dependent variable and one or more independent variables by fitting a linear equation to the observed data. The goal is to find the best-fitting line (or hyperplane in the case of multiple independent variables) that minimizes the sum of the squared differences between the predicted and actual values. </a:t>
            </a:r>
          </a:p>
          <a:p>
            <a:r>
              <a:rPr lang="en-US"/>
              <a:t>Example:</a:t>
            </a:r>
          </a:p>
          <a:p>
            <a:pPr lvl="1"/>
            <a:r>
              <a:rPr lang="en-US"/>
              <a:t>Suppose you want to predict house prices based on their square footage. In this case:</a:t>
            </a:r>
          </a:p>
          <a:p>
            <a:pPr lvl="1"/>
            <a:r>
              <a:rPr lang="en-US"/>
              <a:t>The dependent variable (Y) is the house price.	</a:t>
            </a:r>
          </a:p>
          <a:p>
            <a:pPr lvl="1"/>
            <a:r>
              <a:rPr lang="en-US"/>
              <a:t>The independent variable (X) is the square footage of the house.</a:t>
            </a:r>
            <a:endParaRPr lang="en-SA"/>
          </a:p>
        </p:txBody>
      </p:sp>
      <p:sp>
        <p:nvSpPr>
          <p:cNvPr id="5" name="Arrow: Down 4">
            <a:extLst>
              <a:ext uri="{FF2B5EF4-FFF2-40B4-BE49-F238E27FC236}">
                <a16:creationId xmlns:a16="http://schemas.microsoft.com/office/drawing/2014/main" id="{D09279AF-7081-3F10-E151-7CF8AEA8496A}"/>
              </a:ext>
            </a:extLst>
          </p:cNvPr>
          <p:cNvSpPr/>
          <p:nvPr/>
        </p:nvSpPr>
        <p:spPr>
          <a:xfrm>
            <a:off x="7745428" y="3808242"/>
            <a:ext cx="808395" cy="1202765"/>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Tree>
    <p:extLst>
      <p:ext uri="{BB962C8B-B14F-4D97-AF65-F5344CB8AC3E}">
        <p14:creationId xmlns:p14="http://schemas.microsoft.com/office/powerpoint/2010/main" val="170626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775EAA-CA0A-D1D0-17AB-0287AFB54045}"/>
              </a:ext>
            </a:extLst>
          </p:cNvPr>
          <p:cNvSpPr>
            <a:spLocks noGrp="1"/>
          </p:cNvSpPr>
          <p:nvPr>
            <p:ph idx="1"/>
          </p:nvPr>
        </p:nvSpPr>
        <p:spPr>
          <a:xfrm>
            <a:off x="508001" y="224118"/>
            <a:ext cx="6447501" cy="4306904"/>
          </a:xfrm>
        </p:spPr>
        <p:txBody>
          <a:bodyPr/>
          <a:lstStyle/>
          <a:p>
            <a:r>
              <a:rPr lang="en-US"/>
              <a:t>You collect data on various houses, recording their square footage and sale prices. You can use linear regression to find a line that best fits the data points. </a:t>
            </a:r>
          </a:p>
          <a:p>
            <a:r>
              <a:rPr lang="en-US"/>
              <a:t>The linear regression equation would look like:Y = b0 + b1*X	</a:t>
            </a:r>
          </a:p>
          <a:p>
            <a:pPr lvl="1"/>
            <a:r>
              <a:rPr lang="en-US"/>
              <a:t>Y is the predicted house price.	</a:t>
            </a:r>
          </a:p>
          <a:p>
            <a:pPr lvl="1"/>
            <a:r>
              <a:rPr lang="en-US"/>
              <a:t>b0 is the intercept (the price when the square footage is 0).	</a:t>
            </a:r>
          </a:p>
          <a:p>
            <a:pPr lvl="1"/>
            <a:r>
              <a:rPr lang="en-US"/>
              <a:t>b1 is the slope (how much the price increases for each additional square foot).</a:t>
            </a:r>
          </a:p>
          <a:p>
            <a:r>
              <a:rPr lang="en-US"/>
              <a:t>By analyzing the data, the linear regression model estimates the values of b0 and b1 that minimize the errors in predicting house prices. Once you have these values, you can use the equation to predict house prices for any given square footage.</a:t>
            </a:r>
          </a:p>
          <a:p>
            <a:r>
              <a:rPr lang="en-US"/>
              <a:t>For example, if the linear regression model finds that b0 = $50,000 and b1 = $100 per square foot, you can predict that a house with 1,500 square feet would be priced at $200,000</a:t>
            </a:r>
          </a:p>
          <a:p>
            <a:pPr lvl="1"/>
            <a:r>
              <a:rPr lang="en-US"/>
              <a:t>Y = 50,000 + 100 * 1,500 = 200,000</a:t>
            </a:r>
            <a:endParaRPr lang="en-SA"/>
          </a:p>
        </p:txBody>
      </p:sp>
    </p:spTree>
    <p:extLst>
      <p:ext uri="{BB962C8B-B14F-4D97-AF65-F5344CB8AC3E}">
        <p14:creationId xmlns:p14="http://schemas.microsoft.com/office/powerpoint/2010/main" val="461380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9FE98-51B2-0BE8-1ADF-A719202E1CEC}"/>
              </a:ext>
            </a:extLst>
          </p:cNvPr>
          <p:cNvSpPr>
            <a:spLocks noGrp="1"/>
          </p:cNvSpPr>
          <p:nvPr>
            <p:ph type="title"/>
          </p:nvPr>
        </p:nvSpPr>
        <p:spPr/>
        <p:txBody>
          <a:bodyPr/>
          <a:lstStyle/>
          <a:p>
            <a:r>
              <a:rPr lang="en-US"/>
              <a:t>Nonlinear Regression</a:t>
            </a:r>
            <a:endParaRPr lang="en-SA"/>
          </a:p>
        </p:txBody>
      </p:sp>
      <p:sp>
        <p:nvSpPr>
          <p:cNvPr id="3" name="Content Placeholder 2">
            <a:extLst>
              <a:ext uri="{FF2B5EF4-FFF2-40B4-BE49-F238E27FC236}">
                <a16:creationId xmlns:a16="http://schemas.microsoft.com/office/drawing/2014/main" id="{AB3A1E0F-3850-ED78-D5A8-C681EDEF4C24}"/>
              </a:ext>
            </a:extLst>
          </p:cNvPr>
          <p:cNvSpPr>
            <a:spLocks noGrp="1"/>
          </p:cNvSpPr>
          <p:nvPr>
            <p:ph idx="1"/>
          </p:nvPr>
        </p:nvSpPr>
        <p:spPr/>
        <p:txBody>
          <a:bodyPr/>
          <a:lstStyle/>
          <a:p>
            <a:r>
              <a:rPr lang="en-US"/>
              <a:t>Nonlinear regression is a statistical method used to model the relationship between a dependent variable and one or more independent variables when that relationship is not linear. Instead of fitting a straight line or hyperplane, nonlinear regression fits a more complex, nonlinear equation to the data. Here’s an example to illustrate nonlinear regression:</a:t>
            </a:r>
          </a:p>
          <a:p>
            <a:r>
              <a:rPr lang="en-US"/>
              <a:t>Example: Modeling Population Growth</a:t>
            </a:r>
          </a:p>
          <a:p>
            <a:pPr lvl="1"/>
            <a:r>
              <a:rPr lang="en-US"/>
              <a:t>Suppose you want to model the population growth of a species over time. In this case:	</a:t>
            </a:r>
          </a:p>
          <a:p>
            <a:pPr lvl="1"/>
            <a:r>
              <a:rPr lang="en-US"/>
              <a:t>The dependent variable (Y) is the population size.	</a:t>
            </a:r>
          </a:p>
          <a:p>
            <a:pPr lvl="1"/>
            <a:r>
              <a:rPr lang="en-US"/>
              <a:t>The independent variable (X) is the time in years.</a:t>
            </a:r>
            <a:endParaRPr lang="en-SA"/>
          </a:p>
        </p:txBody>
      </p:sp>
      <p:sp>
        <p:nvSpPr>
          <p:cNvPr id="5" name="Arrow: Down 4">
            <a:extLst>
              <a:ext uri="{FF2B5EF4-FFF2-40B4-BE49-F238E27FC236}">
                <a16:creationId xmlns:a16="http://schemas.microsoft.com/office/drawing/2014/main" id="{08F12155-4147-AE99-5056-E6920CAD63A5}"/>
              </a:ext>
            </a:extLst>
          </p:cNvPr>
          <p:cNvSpPr/>
          <p:nvPr/>
        </p:nvSpPr>
        <p:spPr>
          <a:xfrm>
            <a:off x="7745428" y="3808242"/>
            <a:ext cx="808395" cy="1202765"/>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Tree>
    <p:extLst>
      <p:ext uri="{BB962C8B-B14F-4D97-AF65-F5344CB8AC3E}">
        <p14:creationId xmlns:p14="http://schemas.microsoft.com/office/powerpoint/2010/main" val="26746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41CC2C-E18C-2596-2F93-BAEA1B6113C8}"/>
              </a:ext>
            </a:extLst>
          </p:cNvPr>
          <p:cNvSpPr>
            <a:spLocks noGrp="1"/>
          </p:cNvSpPr>
          <p:nvPr>
            <p:ph idx="1"/>
          </p:nvPr>
        </p:nvSpPr>
        <p:spPr>
          <a:xfrm>
            <a:off x="508001" y="373529"/>
            <a:ext cx="6447501" cy="4157493"/>
          </a:xfrm>
        </p:spPr>
        <p:txBody>
          <a:bodyPr>
            <a:normAutofit lnSpcReduction="10000"/>
          </a:bodyPr>
          <a:lstStyle/>
          <a:p>
            <a:r>
              <a:rPr lang="en-US"/>
              <a:t>You collect data on the population size of the species at various points in time. If you observe that the population growth does not follow a linear pattern, but rather shows exponential growth, you might choose a nonlinear regression model to capture this behavior.</a:t>
            </a:r>
          </a:p>
          <a:p>
            <a:pPr lvl="1"/>
            <a:r>
              <a:rPr lang="en-US"/>
              <a:t>A common nonlinear equation for modeling exponential growth is:Y = a * e^(b * X)	</a:t>
            </a:r>
          </a:p>
          <a:p>
            <a:pPr lvl="1"/>
            <a:r>
              <a:rPr lang="en-US"/>
              <a:t>Y is the predicted population size.	</a:t>
            </a:r>
          </a:p>
          <a:p>
            <a:pPr lvl="1"/>
            <a:r>
              <a:rPr lang="en-US"/>
              <a:t>a is a constant representing the initial population size.	</a:t>
            </a:r>
          </a:p>
          <a:p>
            <a:pPr lvl="1"/>
            <a:r>
              <a:rPr lang="en-US"/>
              <a:t>b is a constant representing the growth rate.	</a:t>
            </a:r>
          </a:p>
          <a:p>
            <a:pPr lvl="1"/>
            <a:r>
              <a:rPr lang="en-US"/>
              <a:t>e is the base of the natural logarithm (approximately 2.71828).</a:t>
            </a:r>
          </a:p>
          <a:p>
            <a:r>
              <a:rPr lang="en-US"/>
              <a:t>By using nonlinear regression, you can estimate the values of a and b that best fit the observed data points. This will provide a more accurate model for population growth over time, considering the nonlinear nature of the relationship.</a:t>
            </a:r>
          </a:p>
          <a:p>
            <a:r>
              <a:rPr lang="en-US"/>
              <a:t>For example, if the nonlinear regression model finds that a = 100 and b = 0.1, you can use the equation to predict the population size for any given year. If you want to know the population size after 10 years, you would calculate it as:Y = 100 * e^(0.1 * 10) ≈ 271.83</a:t>
            </a:r>
            <a:endParaRPr lang="en-SA"/>
          </a:p>
        </p:txBody>
      </p:sp>
    </p:spTree>
    <p:extLst>
      <p:ext uri="{BB962C8B-B14F-4D97-AF65-F5344CB8AC3E}">
        <p14:creationId xmlns:p14="http://schemas.microsoft.com/office/powerpoint/2010/main" val="2430425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E338-48D1-59B1-97AF-B0A1E0EB6EC0}"/>
              </a:ext>
            </a:extLst>
          </p:cNvPr>
          <p:cNvSpPr>
            <a:spLocks noGrp="1"/>
          </p:cNvSpPr>
          <p:nvPr>
            <p:ph type="title"/>
          </p:nvPr>
        </p:nvSpPr>
        <p:spPr/>
        <p:txBody>
          <a:bodyPr/>
          <a:lstStyle/>
          <a:p>
            <a:r>
              <a:rPr lang="en-US"/>
              <a:t>Multi-linear Regression</a:t>
            </a:r>
            <a:endParaRPr lang="en-SA"/>
          </a:p>
        </p:txBody>
      </p:sp>
      <p:sp>
        <p:nvSpPr>
          <p:cNvPr id="3" name="Content Placeholder 2">
            <a:extLst>
              <a:ext uri="{FF2B5EF4-FFF2-40B4-BE49-F238E27FC236}">
                <a16:creationId xmlns:a16="http://schemas.microsoft.com/office/drawing/2014/main" id="{D0ED310C-2F55-8CC3-3F79-07DCC5B60F9F}"/>
              </a:ext>
            </a:extLst>
          </p:cNvPr>
          <p:cNvSpPr>
            <a:spLocks noGrp="1"/>
          </p:cNvSpPr>
          <p:nvPr>
            <p:ph idx="1"/>
          </p:nvPr>
        </p:nvSpPr>
        <p:spPr/>
        <p:txBody>
          <a:bodyPr/>
          <a:lstStyle/>
          <a:p>
            <a:r>
              <a:rPr lang="en-US"/>
              <a:t>Multilinear regression, also known as multiple linear regression, is a statistical method used to model the relationship between a dependent variable and two or more independent variables. It extends the concept of simple linear regression to situations where there are multiple predictors.</a:t>
            </a:r>
          </a:p>
          <a:p>
            <a:r>
              <a:rPr lang="en-US"/>
              <a:t>Example: Suppose you want to predict students’ exam scores based on two independent variables: the number of hours they studied and the number of hours they slept the night before the exam. </a:t>
            </a:r>
          </a:p>
          <a:p>
            <a:r>
              <a:rPr lang="en-US"/>
              <a:t>In this case:	</a:t>
            </a:r>
          </a:p>
          <a:p>
            <a:pPr lvl="1"/>
            <a:r>
              <a:rPr lang="en-US"/>
              <a:t>The dependent variable (Y) is the exam score.	</a:t>
            </a:r>
          </a:p>
          <a:p>
            <a:pPr lvl="1"/>
            <a:r>
              <a:rPr lang="en-US"/>
              <a:t>The independent variables (X1 and X2) are the hours of study and the hours of sleep, respectively.</a:t>
            </a:r>
            <a:endParaRPr lang="en-SA"/>
          </a:p>
        </p:txBody>
      </p:sp>
      <p:sp>
        <p:nvSpPr>
          <p:cNvPr id="5" name="Arrow: Down 4">
            <a:extLst>
              <a:ext uri="{FF2B5EF4-FFF2-40B4-BE49-F238E27FC236}">
                <a16:creationId xmlns:a16="http://schemas.microsoft.com/office/drawing/2014/main" id="{F139FC77-4156-61F6-182F-FBBD31141C74}"/>
              </a:ext>
            </a:extLst>
          </p:cNvPr>
          <p:cNvSpPr/>
          <p:nvPr/>
        </p:nvSpPr>
        <p:spPr>
          <a:xfrm>
            <a:off x="7745428" y="3808242"/>
            <a:ext cx="808395" cy="1202765"/>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Tree>
    <p:extLst>
      <p:ext uri="{BB962C8B-B14F-4D97-AF65-F5344CB8AC3E}">
        <p14:creationId xmlns:p14="http://schemas.microsoft.com/office/powerpoint/2010/main" val="3873713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07EFBC-3843-F6FF-5F9D-9E6EA4666871}"/>
              </a:ext>
            </a:extLst>
          </p:cNvPr>
          <p:cNvSpPr>
            <a:spLocks noGrp="1"/>
          </p:cNvSpPr>
          <p:nvPr>
            <p:ph idx="1"/>
          </p:nvPr>
        </p:nvSpPr>
        <p:spPr>
          <a:xfrm>
            <a:off x="508001" y="168088"/>
            <a:ext cx="6447501" cy="4362934"/>
          </a:xfrm>
        </p:spPr>
        <p:txBody>
          <a:bodyPr>
            <a:normAutofit lnSpcReduction="10000"/>
          </a:bodyPr>
          <a:lstStyle/>
          <a:p>
            <a:r>
              <a:rPr lang="en-US"/>
              <a:t>You collect data from a group of students, recording their exam scores, study hours, and sleep hours. </a:t>
            </a:r>
          </a:p>
          <a:p>
            <a:r>
              <a:rPr lang="en-US"/>
              <a:t>The multilinear regression equation would look like:Y = b0 + b1*X1 + b2*X2	</a:t>
            </a:r>
          </a:p>
          <a:p>
            <a:pPr lvl="1"/>
            <a:r>
              <a:rPr lang="en-US"/>
              <a:t>Y is the predicted exam score.	</a:t>
            </a:r>
          </a:p>
          <a:p>
            <a:pPr lvl="1"/>
            <a:r>
              <a:rPr lang="en-US"/>
              <a:t>b0 is the intercept (the predicted score when both study and sleep hours are zero).	</a:t>
            </a:r>
          </a:p>
          <a:p>
            <a:pPr lvl="1"/>
            <a:r>
              <a:rPr lang="en-US"/>
              <a:t>b1 is the coefficient for study hours, indicating how the score changes for each additional hour of study.	</a:t>
            </a:r>
          </a:p>
          <a:p>
            <a:pPr lvl="1"/>
            <a:r>
              <a:rPr lang="en-US"/>
              <a:t>b2 is the coefficient for sleep hours, indicating how the score changes for each additional hour of sleep.</a:t>
            </a:r>
          </a:p>
          <a:p>
            <a:r>
              <a:rPr lang="en-US"/>
              <a:t>By using multilinear regression, you can estimate the values of b0, b1, and b2 that best fit the data, allowing you to predict exam scores based on the hours of study and sleep for a given student.</a:t>
            </a:r>
          </a:p>
          <a:p>
            <a:r>
              <a:rPr lang="en-US"/>
              <a:t>For example, if the multilinear regression model finds that b0 = 60, b1 = 5, and b2 = 2, you can predict the exam score for a student who studied for 4 hours and slept for 7 hours as follows:</a:t>
            </a:r>
          </a:p>
          <a:p>
            <a:pPr lvl="1"/>
            <a:r>
              <a:rPr lang="en-US"/>
              <a:t>Y = 60 + 5 * 4 + 2 * 7 </a:t>
            </a:r>
          </a:p>
          <a:p>
            <a:pPr lvl="1"/>
            <a:r>
              <a:rPr lang="en-US"/>
              <a:t>= 60 + 20 + 14 = 94</a:t>
            </a:r>
            <a:endParaRPr lang="en-SA"/>
          </a:p>
        </p:txBody>
      </p:sp>
    </p:spTree>
    <p:extLst>
      <p:ext uri="{BB962C8B-B14F-4D97-AF65-F5344CB8AC3E}">
        <p14:creationId xmlns:p14="http://schemas.microsoft.com/office/powerpoint/2010/main" val="2455174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Classification algorithms</a:t>
            </a:r>
            <a:endParaRPr>
              <a:latin typeface="Times New Roman" panose="02020603050405020304" pitchFamily="18" charset="0"/>
              <a:cs typeface="Times New Roman" panose="02020603050405020304" pitchFamily="18" charset="0"/>
            </a:endParaRPr>
          </a:p>
        </p:txBody>
      </p:sp>
      <p:sp>
        <p:nvSpPr>
          <p:cNvPr id="91" name="Google Shape;91;p11"/>
          <p:cNvSpPr txBox="1">
            <a:spLocks noGrp="1"/>
          </p:cNvSpPr>
          <p:nvPr>
            <p:ph idx="1"/>
          </p:nvPr>
        </p:nvSpPr>
        <p:spPr>
          <a:xfrm>
            <a:off x="508001" y="1524170"/>
            <a:ext cx="7300849" cy="2910580"/>
          </a:xfrm>
          <a:prstGeom prst="rect">
            <a:avLst/>
          </a:prstGeom>
        </p:spPr>
        <p:txBody>
          <a:bodyPr spcFirstLastPara="1" wrap="square" lIns="91425" tIns="91425" rIns="91425" bIns="91425" anchor="t" anchorCtr="0">
            <a:noAutofit/>
          </a:bodyPr>
          <a:lstStyle/>
          <a:p>
            <a:pPr marL="488950" lvl="0" indent="-285750" algn="l" rtl="0">
              <a:spcBef>
                <a:spcPts val="640"/>
              </a:spcBef>
              <a:spcAft>
                <a:spcPts val="0"/>
              </a:spcAft>
              <a:buFont typeface="Arial" panose="020B0604020202020204" pitchFamily="34" charset="0"/>
              <a:buChar char="•"/>
            </a:pPr>
            <a:r>
              <a:rPr lang="en-US" sz="1800" kern="1200">
                <a:solidFill>
                  <a:srgbClr val="000000"/>
                </a:solidFill>
                <a:effectLst/>
                <a:latin typeface="Times New Roman" panose="02020603050405020304" pitchFamily="18" charset="0"/>
                <a:ea typeface="+mn-ea"/>
                <a:cs typeface="Times New Roman" panose="02020603050405020304" pitchFamily="18" charset="0"/>
              </a:rPr>
              <a:t>Is the process of predicting if a data point belongs to one of predefined classes. The prediction will be based on learning from known data set.</a:t>
            </a:r>
          </a:p>
          <a:p>
            <a:pPr marL="488950" lvl="0" indent="-285750" algn="l" rtl="0">
              <a:spcBef>
                <a:spcPts val="640"/>
              </a:spcBef>
              <a:spcAft>
                <a:spcPts val="0"/>
              </a:spcAft>
              <a:buFont typeface="Arial" panose="020B0604020202020204" pitchFamily="34" charset="0"/>
              <a:buChar char="•"/>
            </a:pPr>
            <a:r>
              <a:rPr lang="en-US" sz="1800">
                <a:solidFill>
                  <a:srgbClr val="000000"/>
                </a:solidFill>
                <a:latin typeface="Times New Roman" panose="02020603050405020304" pitchFamily="18" charset="0"/>
                <a:cs typeface="Times New Roman" panose="02020603050405020304" pitchFamily="18" charset="0"/>
              </a:rPr>
              <a:t>Type of Classification:</a:t>
            </a:r>
          </a:p>
          <a:p>
            <a:pPr marL="788988" lvl="1" indent="-285750">
              <a:spcBef>
                <a:spcPts val="640"/>
              </a:spcBef>
              <a:buFont typeface="Arial" panose="020B0604020202020204" pitchFamily="34" charset="0"/>
              <a:buChar char="•"/>
            </a:pPr>
            <a:r>
              <a:rPr lang="en-US">
                <a:solidFill>
                  <a:srgbClr val="000000"/>
                </a:solidFill>
                <a:latin typeface="Times New Roman" panose="02020603050405020304" pitchFamily="18" charset="0"/>
                <a:cs typeface="Times New Roman" panose="02020603050405020304" pitchFamily="18" charset="0"/>
              </a:rPr>
              <a:t>Binary Classification (compare between two categorical values) </a:t>
            </a:r>
          </a:p>
          <a:p>
            <a:pPr marL="788988" lvl="1" indent="-285750">
              <a:spcBef>
                <a:spcPts val="640"/>
              </a:spcBef>
              <a:buFont typeface="Arial" panose="020B0604020202020204" pitchFamily="34" charset="0"/>
              <a:buChar char="•"/>
            </a:pPr>
            <a:r>
              <a:rPr lang="en-US">
                <a:solidFill>
                  <a:srgbClr val="000000"/>
                </a:solidFill>
                <a:latin typeface="Times New Roman" panose="02020603050405020304" pitchFamily="18" charset="0"/>
                <a:cs typeface="Times New Roman" panose="02020603050405020304" pitchFamily="18" charset="0"/>
              </a:rPr>
              <a:t>Multi-Classification (compare between more than two categorical values)</a:t>
            </a:r>
          </a:p>
          <a:p>
            <a:pPr marL="488950" indent="-285750">
              <a:spcBef>
                <a:spcPts val="640"/>
              </a:spcBef>
              <a:buFont typeface="Arial" panose="020B0604020202020204" pitchFamily="34" charset="0"/>
              <a:buChar char="•"/>
            </a:pPr>
            <a:r>
              <a:rPr lang="en-US" b="1">
                <a:latin typeface="Times New Roman" panose="02020603050405020304" pitchFamily="18" charset="0"/>
                <a:cs typeface="Times New Roman" panose="02020603050405020304" pitchFamily="18" charset="0"/>
              </a:rPr>
              <a:t>Classification Algorithms examples:</a:t>
            </a:r>
          </a:p>
          <a:p>
            <a:pPr marL="788988" lvl="1" indent="-285750">
              <a:spcBef>
                <a:spcPts val="64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Decision Trees</a:t>
            </a:r>
          </a:p>
          <a:p>
            <a:pPr marL="788988" lvl="1" indent="-285750">
              <a:spcBef>
                <a:spcPts val="64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Random Forest</a:t>
            </a:r>
          </a:p>
          <a:p>
            <a:pPr marL="788988" lvl="1" indent="-285750">
              <a:spcBef>
                <a:spcPts val="64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kNN</a:t>
            </a:r>
          </a:p>
          <a:p>
            <a:pPr marL="788988" lvl="1" indent="-285750">
              <a:spcBef>
                <a:spcPts val="64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Naïve Bayesian</a:t>
            </a:r>
          </a:p>
          <a:p>
            <a:pPr marL="788988" lvl="1" indent="-285750">
              <a:spcBef>
                <a:spcPts val="64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Neural Networks</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title"/>
          </p:nvPr>
        </p:nvSpPr>
        <p:spPr>
          <a:xfrm>
            <a:off x="266120" y="53121"/>
            <a:ext cx="6447501" cy="99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Table parameters (Input &amp; Output)</a:t>
            </a:r>
            <a:endParaRPr/>
          </a:p>
        </p:txBody>
      </p:sp>
      <p:pic>
        <p:nvPicPr>
          <p:cNvPr id="106" name="Google Shape;106;p13"/>
          <p:cNvPicPr preferRelativeResize="0"/>
          <p:nvPr/>
        </p:nvPicPr>
        <p:blipFill>
          <a:blip r:embed="rId3">
            <a:alphaModFix/>
          </a:blip>
          <a:stretch>
            <a:fillRect/>
          </a:stretch>
        </p:blipFill>
        <p:spPr>
          <a:xfrm>
            <a:off x="339837" y="1756700"/>
            <a:ext cx="6429931" cy="2884400"/>
          </a:xfrm>
          <a:prstGeom prst="rect">
            <a:avLst/>
          </a:prstGeom>
          <a:noFill/>
          <a:ln w="9525" cap="flat" cmpd="sng">
            <a:solidFill>
              <a:srgbClr val="666666"/>
            </a:solidFill>
            <a:prstDash val="solid"/>
            <a:round/>
            <a:headEnd type="none" w="sm" len="sm"/>
            <a:tailEnd type="none" w="sm" len="sm"/>
          </a:ln>
        </p:spPr>
      </p:pic>
      <p:sp>
        <p:nvSpPr>
          <p:cNvPr id="107" name="Google Shape;107;p13"/>
          <p:cNvSpPr/>
          <p:nvPr/>
        </p:nvSpPr>
        <p:spPr>
          <a:xfrm>
            <a:off x="339837" y="1462750"/>
            <a:ext cx="5146563" cy="160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5581250" y="1483550"/>
            <a:ext cx="1132371" cy="139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txBox="1"/>
          <p:nvPr/>
        </p:nvSpPr>
        <p:spPr>
          <a:xfrm>
            <a:off x="1413118" y="930334"/>
            <a:ext cx="3000000" cy="597000"/>
          </a:xfrm>
          <a:prstGeom prst="rect">
            <a:avLst/>
          </a:prstGeom>
          <a:noFill/>
          <a:ln>
            <a:noFill/>
          </a:ln>
        </p:spPr>
        <p:txBody>
          <a:bodyPr spcFirstLastPara="1" wrap="square" lIns="91425" tIns="91425" rIns="91425" bIns="91425" anchor="ctr" anchorCtr="0">
            <a:noAutofit/>
          </a:bodyPr>
          <a:lstStyle/>
          <a:p>
            <a:pPr marL="342900" lvl="0" indent="-139700" algn="l" rtl="0">
              <a:spcBef>
                <a:spcPts val="640"/>
              </a:spcBef>
              <a:spcAft>
                <a:spcPts val="0"/>
              </a:spcAft>
              <a:buNone/>
            </a:pPr>
            <a:r>
              <a:rPr lang="en-US" sz="1800" b="1">
                <a:solidFill>
                  <a:schemeClr val="dk1"/>
                </a:solidFill>
              </a:rPr>
              <a:t>Predictors / Attributes</a:t>
            </a:r>
            <a:endParaRPr sz="1800" b="1">
              <a:solidFill>
                <a:schemeClr val="dk1"/>
              </a:solidFill>
            </a:endParaRPr>
          </a:p>
        </p:txBody>
      </p:sp>
      <p:sp>
        <p:nvSpPr>
          <p:cNvPr id="110" name="Google Shape;110;p13"/>
          <p:cNvSpPr txBox="1"/>
          <p:nvPr/>
        </p:nvSpPr>
        <p:spPr>
          <a:xfrm>
            <a:off x="5305375" y="949505"/>
            <a:ext cx="2104500" cy="597000"/>
          </a:xfrm>
          <a:prstGeom prst="rect">
            <a:avLst/>
          </a:prstGeom>
          <a:noFill/>
          <a:ln>
            <a:noFill/>
          </a:ln>
        </p:spPr>
        <p:txBody>
          <a:bodyPr spcFirstLastPara="1" wrap="square" lIns="91425" tIns="91425" rIns="91425" bIns="91425" anchor="ctr" anchorCtr="0">
            <a:noAutofit/>
          </a:bodyPr>
          <a:lstStyle/>
          <a:p>
            <a:pPr marL="342900" lvl="0" indent="-139700" algn="l" rtl="0">
              <a:spcBef>
                <a:spcPts val="640"/>
              </a:spcBef>
              <a:spcAft>
                <a:spcPts val="0"/>
              </a:spcAft>
              <a:buNone/>
            </a:pPr>
            <a:r>
              <a:rPr lang="en-US" sz="1800" b="1">
                <a:solidFill>
                  <a:schemeClr val="dk1"/>
                </a:solidFill>
              </a:rPr>
              <a:t>Target / Class</a:t>
            </a:r>
            <a:endParaRPr sz="1800"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85EC-2F6D-1CA9-616E-473AE13C9ACE}"/>
              </a:ext>
            </a:extLst>
          </p:cNvPr>
          <p:cNvSpPr>
            <a:spLocks noGrp="1"/>
          </p:cNvSpPr>
          <p:nvPr>
            <p:ph type="title"/>
          </p:nvPr>
        </p:nvSpPr>
        <p:spPr/>
        <p:txBody>
          <a:bodyPr/>
          <a:lstStyle/>
          <a:p>
            <a:r>
              <a:rPr lang="en-US"/>
              <a:t>Decision trees</a:t>
            </a:r>
            <a:endParaRPr lang="en-SA"/>
          </a:p>
        </p:txBody>
      </p:sp>
      <p:sp>
        <p:nvSpPr>
          <p:cNvPr id="3" name="Content Placeholder 2">
            <a:extLst>
              <a:ext uri="{FF2B5EF4-FFF2-40B4-BE49-F238E27FC236}">
                <a16:creationId xmlns:a16="http://schemas.microsoft.com/office/drawing/2014/main" id="{2CEB6D2C-6943-2EA7-F99F-ECBA007CB280}"/>
              </a:ext>
            </a:extLst>
          </p:cNvPr>
          <p:cNvSpPr>
            <a:spLocks noGrp="1"/>
          </p:cNvSpPr>
          <p:nvPr>
            <p:ph idx="1"/>
          </p:nvPr>
        </p:nvSpPr>
        <p:spPr>
          <a:xfrm>
            <a:off x="508001" y="1111249"/>
            <a:ext cx="6447501" cy="3866029"/>
          </a:xfrm>
        </p:spPr>
        <p:txBody>
          <a:bodyPr>
            <a:noAutofit/>
          </a:bodyPr>
          <a:lstStyle/>
          <a:p>
            <a:r>
              <a:rPr lang="en-US" sz="900" dirty="0"/>
              <a:t>A decision tree is a widely used machine learning algorithm for both classification and regression tasks. It’s a supervised learning method that builds a tree-like structure to make decisions or predictions based on input features. Decision trees are popular because they are easy to understand, interpret, and visualize. </a:t>
            </a:r>
          </a:p>
          <a:p>
            <a:r>
              <a:rPr lang="en-US" sz="900" dirty="0"/>
              <a:t>Here’s how they work:	</a:t>
            </a:r>
          </a:p>
          <a:p>
            <a:pPr lvl="1"/>
            <a:r>
              <a:rPr lang="en-US" sz="900" dirty="0"/>
              <a:t>Structure: A decision tree consists of nodes and branches. Each internal node represents a feature or attribute, and each branch represents a decision rule based on that attribute. The leaves of the tree represent the output or the predicted class or value.	</a:t>
            </a:r>
          </a:p>
          <a:p>
            <a:pPr lvl="1"/>
            <a:r>
              <a:rPr lang="en-US" sz="900" dirty="0"/>
              <a:t>Splitting: The tree-building process involves selecting the best attribute to split the data at each internal node. This selection is typically based on criteria that maximize information gain (in classification) or reduce variance (in regression).	</a:t>
            </a:r>
          </a:p>
          <a:p>
            <a:pPr lvl="1"/>
            <a:r>
              <a:rPr lang="en-US" sz="900" dirty="0"/>
              <a:t>Recursive Process: The splitting process is recursive and continues until a stopping condition is met. This might be a predefined depth limit, a minimum number of data points in a node, or another criterion.	</a:t>
            </a:r>
          </a:p>
          <a:p>
            <a:pPr lvl="1"/>
            <a:r>
              <a:rPr lang="en-US" sz="900" dirty="0"/>
              <a:t>Prediction: To make a prediction, you start at the root of the tree and follow the decision rules down the branches until you reach a leaf node, which provides the output class or value.	</a:t>
            </a:r>
          </a:p>
          <a:p>
            <a:pPr lvl="1"/>
            <a:r>
              <a:rPr lang="en-US" sz="900" dirty="0"/>
              <a:t>Interpretability: Decision trees are highly interpretable, as you can trace the path from the root to a leaf to understand why a particular decision or prediction was made.	</a:t>
            </a:r>
          </a:p>
          <a:p>
            <a:pPr lvl="1"/>
            <a:r>
              <a:rPr lang="en-US" sz="900" dirty="0"/>
              <a:t>Overfitting: Decision trees are prone to overfitting, meaning they can become too complex and fit the training data noise. Techniques like pruning or using ensembles of trees (e.g., Random Forests) are often used to mitigate this issue.</a:t>
            </a:r>
          </a:p>
          <a:p>
            <a:r>
              <a:rPr lang="en-US" sz="900" dirty="0"/>
              <a:t>Decision trees are used in a variety of fields, including finance, healthcare, and natural language processing. They are versatile and can handle both categorical and numerical data, making them a valuable tool in the machine learning toolkit.</a:t>
            </a:r>
            <a:endParaRPr lang="en-SA" sz="900" dirty="0"/>
          </a:p>
        </p:txBody>
      </p:sp>
    </p:spTree>
    <p:extLst>
      <p:ext uri="{BB962C8B-B14F-4D97-AF65-F5344CB8AC3E}">
        <p14:creationId xmlns:p14="http://schemas.microsoft.com/office/powerpoint/2010/main" val="2822801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114969" y="93950"/>
            <a:ext cx="6447501" cy="99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Decision Tree – Example 1</a:t>
            </a:r>
            <a:endParaRPr/>
          </a:p>
        </p:txBody>
      </p:sp>
      <p:pic>
        <p:nvPicPr>
          <p:cNvPr id="117" name="Google Shape;117;p14"/>
          <p:cNvPicPr preferRelativeResize="0"/>
          <p:nvPr/>
        </p:nvPicPr>
        <p:blipFill>
          <a:blip r:embed="rId3">
            <a:alphaModFix/>
          </a:blip>
          <a:stretch>
            <a:fillRect/>
          </a:stretch>
        </p:blipFill>
        <p:spPr>
          <a:xfrm>
            <a:off x="3879431" y="1162938"/>
            <a:ext cx="5149600" cy="3060350"/>
          </a:xfrm>
          <a:prstGeom prst="rect">
            <a:avLst/>
          </a:prstGeom>
          <a:noFill/>
          <a:ln>
            <a:noFill/>
          </a:ln>
        </p:spPr>
      </p:pic>
      <p:pic>
        <p:nvPicPr>
          <p:cNvPr id="118" name="Google Shape;118;p14"/>
          <p:cNvPicPr preferRelativeResize="0"/>
          <p:nvPr/>
        </p:nvPicPr>
        <p:blipFill>
          <a:blip r:embed="rId4">
            <a:alphaModFix/>
          </a:blip>
          <a:stretch>
            <a:fillRect/>
          </a:stretch>
        </p:blipFill>
        <p:spPr>
          <a:xfrm>
            <a:off x="186531" y="1238381"/>
            <a:ext cx="3844443" cy="2047016"/>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tree – example 2</a:t>
            </a:r>
          </a:p>
        </p:txBody>
      </p:sp>
      <p:pic>
        <p:nvPicPr>
          <p:cNvPr id="4" name="Picture 3"/>
          <p:cNvPicPr>
            <a:picLocks noChangeAspect="1"/>
          </p:cNvPicPr>
          <p:nvPr/>
        </p:nvPicPr>
        <p:blipFill>
          <a:blip r:embed="rId2"/>
          <a:stretch>
            <a:fillRect/>
          </a:stretch>
        </p:blipFill>
        <p:spPr>
          <a:xfrm>
            <a:off x="481557" y="1315453"/>
            <a:ext cx="5877719" cy="3128209"/>
          </a:xfrm>
          <a:prstGeom prst="rect">
            <a:avLst/>
          </a:prstGeom>
        </p:spPr>
      </p:pic>
      <p:sp>
        <p:nvSpPr>
          <p:cNvPr id="7" name="TextBox 6"/>
          <p:cNvSpPr txBox="1"/>
          <p:nvPr/>
        </p:nvSpPr>
        <p:spPr>
          <a:xfrm>
            <a:off x="4636168" y="1327485"/>
            <a:ext cx="1012585" cy="276999"/>
          </a:xfrm>
          <a:prstGeom prst="rect">
            <a:avLst/>
          </a:prstGeom>
          <a:noFill/>
        </p:spPr>
        <p:txBody>
          <a:bodyPr wrap="none" rtlCol="0">
            <a:spAutoFit/>
          </a:bodyPr>
          <a:lstStyle/>
          <a:p>
            <a:r>
              <a:rPr lang="en-US" sz="1200"/>
              <a:t>Parent node</a:t>
            </a:r>
          </a:p>
        </p:txBody>
      </p:sp>
      <p:cxnSp>
        <p:nvCxnSpPr>
          <p:cNvPr id="9" name="Straight Arrow Connector 8"/>
          <p:cNvCxnSpPr/>
          <p:nvPr/>
        </p:nvCxnSpPr>
        <p:spPr>
          <a:xfrm flipH="1">
            <a:off x="4379495" y="1447800"/>
            <a:ext cx="248652" cy="148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35642" y="4267200"/>
            <a:ext cx="1494320" cy="276999"/>
          </a:xfrm>
          <a:prstGeom prst="rect">
            <a:avLst/>
          </a:prstGeom>
          <a:noFill/>
        </p:spPr>
        <p:txBody>
          <a:bodyPr wrap="none" rtlCol="0">
            <a:spAutoFit/>
          </a:bodyPr>
          <a:lstStyle/>
          <a:p>
            <a:r>
              <a:rPr lang="en-US" sz="1200"/>
              <a:t>Leaf node / output</a:t>
            </a:r>
          </a:p>
        </p:txBody>
      </p:sp>
      <p:cxnSp>
        <p:nvCxnSpPr>
          <p:cNvPr id="12" name="Straight Arrow Connector 11"/>
          <p:cNvCxnSpPr/>
          <p:nvPr/>
        </p:nvCxnSpPr>
        <p:spPr>
          <a:xfrm flipH="1" flipV="1">
            <a:off x="3537284" y="4195011"/>
            <a:ext cx="842211" cy="184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44379" y="2302043"/>
            <a:ext cx="1909497" cy="276999"/>
          </a:xfrm>
          <a:prstGeom prst="rect">
            <a:avLst/>
          </a:prstGeom>
          <a:noFill/>
        </p:spPr>
        <p:txBody>
          <a:bodyPr wrap="none" rtlCol="0">
            <a:spAutoFit/>
          </a:bodyPr>
          <a:lstStyle/>
          <a:p>
            <a:r>
              <a:rPr lang="en-US" sz="1200"/>
              <a:t>Internal nodes / features</a:t>
            </a:r>
          </a:p>
        </p:txBody>
      </p:sp>
      <p:cxnSp>
        <p:nvCxnSpPr>
          <p:cNvPr id="15" name="Straight Arrow Connector 14"/>
          <p:cNvCxnSpPr>
            <a:stCxn id="13" idx="3"/>
          </p:cNvCxnSpPr>
          <p:nvPr/>
        </p:nvCxnSpPr>
        <p:spPr>
          <a:xfrm>
            <a:off x="2053876" y="2440543"/>
            <a:ext cx="256187" cy="94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403684" y="2579042"/>
            <a:ext cx="360948" cy="509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73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Random Forest</a:t>
            </a:r>
          </a:p>
        </p:txBody>
      </p:sp>
      <p:sp>
        <p:nvSpPr>
          <p:cNvPr id="3" name="Content Placeholder 2"/>
          <p:cNvSpPr>
            <a:spLocks noGrp="1"/>
          </p:cNvSpPr>
          <p:nvPr>
            <p:ph idx="1"/>
          </p:nvPr>
        </p:nvSpPr>
        <p:spPr>
          <a:xfrm>
            <a:off x="315496" y="1107095"/>
            <a:ext cx="6447501" cy="3625326"/>
          </a:xfrm>
        </p:spPr>
        <p:txBody>
          <a:bodyPr/>
          <a:lstStyle/>
          <a:p>
            <a:r>
              <a:rPr lang="en-US">
                <a:latin typeface="Times New Roman" panose="02020603050405020304" pitchFamily="18" charset="0"/>
                <a:cs typeface="Times New Roman" panose="02020603050405020304" pitchFamily="18" charset="0"/>
              </a:rPr>
              <a:t>A random forest is a meta estimator that fits a number of decision tree classifiers on various sub-samples of the dataset and uses averaging to improve the predictive accuracy and control over-fitting. The sub-sample size is controlled with the </a:t>
            </a:r>
            <a:r>
              <a:rPr lang="en-US" err="1">
                <a:latin typeface="Times New Roman" panose="02020603050405020304" pitchFamily="18" charset="0"/>
                <a:cs typeface="Times New Roman" panose="02020603050405020304" pitchFamily="18" charset="0"/>
              </a:rPr>
              <a:t>max_samples</a:t>
            </a:r>
            <a:r>
              <a:rPr lang="en-US">
                <a:latin typeface="Times New Roman" panose="02020603050405020304" pitchFamily="18" charset="0"/>
                <a:cs typeface="Times New Roman" panose="02020603050405020304" pitchFamily="18" charset="0"/>
              </a:rPr>
              <a:t> parameter if bootstrap=True (default), otherwise the whole dataset is used to build each tree.</a:t>
            </a:r>
          </a:p>
          <a:p>
            <a:r>
              <a:rPr lang="en-US">
                <a:latin typeface="Times New Roman" panose="02020603050405020304" pitchFamily="18" charset="0"/>
                <a:cs typeface="Times New Roman" panose="02020603050405020304" pitchFamily="18" charset="0"/>
              </a:rPr>
              <a:t>Random Forest parameters:</a:t>
            </a:r>
          </a:p>
          <a:p>
            <a:pPr lvl="1"/>
            <a:r>
              <a:rPr lang="en-US" err="1">
                <a:latin typeface="Times New Roman" panose="02020603050405020304" pitchFamily="18" charset="0"/>
                <a:cs typeface="Times New Roman" panose="02020603050405020304" pitchFamily="18" charset="0"/>
              </a:rPr>
              <a:t>n_estimators</a:t>
            </a:r>
            <a:r>
              <a:rPr lang="en-US">
                <a:latin typeface="Times New Roman" panose="02020603050405020304" pitchFamily="18" charset="0"/>
                <a:cs typeface="Times New Roman" panose="02020603050405020304" pitchFamily="18" charset="0"/>
              </a:rPr>
              <a:t>.</a:t>
            </a:r>
          </a:p>
          <a:p>
            <a:pPr lvl="1"/>
            <a:r>
              <a:rPr lang="en-US" err="1">
                <a:latin typeface="Times New Roman" panose="02020603050405020304" pitchFamily="18" charset="0"/>
                <a:cs typeface="Times New Roman" panose="02020603050405020304" pitchFamily="18" charset="0"/>
              </a:rPr>
              <a:t>max_depth</a:t>
            </a:r>
            <a:endParaRPr lang="en-US">
              <a:latin typeface="Times New Roman" panose="02020603050405020304" pitchFamily="18" charset="0"/>
              <a:cs typeface="Times New Roman" panose="02020603050405020304" pitchFamily="18" charset="0"/>
            </a:endParaRPr>
          </a:p>
          <a:p>
            <a:pPr lvl="1"/>
            <a:r>
              <a:rPr lang="en-US" err="1">
                <a:latin typeface="Times New Roman" panose="02020603050405020304" pitchFamily="18" charset="0"/>
                <a:cs typeface="Times New Roman" panose="02020603050405020304" pitchFamily="18" charset="0"/>
              </a:rPr>
              <a:t>min_samples_split</a:t>
            </a:r>
            <a:endParaRPr lang="en-US">
              <a:latin typeface="Times New Roman" panose="02020603050405020304" pitchFamily="18" charset="0"/>
              <a:cs typeface="Times New Roman" panose="02020603050405020304" pitchFamily="18" charset="0"/>
            </a:endParaRPr>
          </a:p>
          <a:p>
            <a:pPr lvl="1"/>
            <a:r>
              <a:rPr lang="en-US" err="1">
                <a:latin typeface="Times New Roman" panose="02020603050405020304" pitchFamily="18" charset="0"/>
                <a:cs typeface="Times New Roman" panose="02020603050405020304" pitchFamily="18" charset="0"/>
              </a:rPr>
              <a:t>min_samples_leaf</a:t>
            </a:r>
            <a:endParaRPr lang="en-US">
              <a:latin typeface="Times New Roman" panose="02020603050405020304" pitchFamily="18" charset="0"/>
              <a:cs typeface="Times New Roman" panose="02020603050405020304" pitchFamily="18" charset="0"/>
            </a:endParaRPr>
          </a:p>
          <a:p>
            <a:pPr lvl="1"/>
            <a:r>
              <a:rPr lang="en-US" err="1">
                <a:latin typeface="Times New Roman" panose="02020603050405020304" pitchFamily="18" charset="0"/>
                <a:cs typeface="Times New Roman" panose="02020603050405020304" pitchFamily="18" charset="0"/>
              </a:rPr>
              <a:t>min_weight_fraction_leaf</a:t>
            </a:r>
            <a:endParaRPr lang="en-US">
              <a:latin typeface="Times New Roman" panose="02020603050405020304" pitchFamily="18" charset="0"/>
              <a:cs typeface="Times New Roman" panose="02020603050405020304" pitchFamily="18" charset="0"/>
            </a:endParaRPr>
          </a:p>
          <a:p>
            <a:pPr lvl="1"/>
            <a:r>
              <a:rPr lang="en-US" err="1">
                <a:latin typeface="Times New Roman" panose="02020603050405020304" pitchFamily="18" charset="0"/>
                <a:cs typeface="Times New Roman" panose="02020603050405020304" pitchFamily="18" charset="0"/>
              </a:rPr>
              <a:t>max_features</a:t>
            </a:r>
            <a:endParaRPr lang="en-US" i="1">
              <a:latin typeface="Times New Roman" panose="02020603050405020304" pitchFamily="18" charset="0"/>
              <a:cs typeface="Times New Roman" panose="02020603050405020304" pitchFamily="18" charset="0"/>
            </a:endParaRPr>
          </a:p>
          <a:p>
            <a:pPr lvl="1"/>
            <a:r>
              <a:rPr lang="en-US" i="1" err="1">
                <a:latin typeface="Times New Roman" panose="02020603050405020304" pitchFamily="18" charset="0"/>
                <a:cs typeface="Times New Roman" panose="02020603050405020304" pitchFamily="18" charset="0"/>
              </a:rPr>
              <a:t>etc</a:t>
            </a:r>
            <a:endParaRPr lang="en-US" i="1">
              <a:latin typeface="Times New Roman" panose="02020603050405020304" pitchFamily="18" charset="0"/>
              <a:cs typeface="Times New Roman" panose="02020603050405020304" pitchFamily="18" charset="0"/>
            </a:endParaRPr>
          </a:p>
        </p:txBody>
      </p:sp>
      <p:sp>
        <p:nvSpPr>
          <p:cNvPr id="6" name="Rectangle 5"/>
          <p:cNvSpPr/>
          <p:nvPr/>
        </p:nvSpPr>
        <p:spPr>
          <a:xfrm>
            <a:off x="508001" y="4855756"/>
            <a:ext cx="4572000" cy="200055"/>
          </a:xfrm>
          <a:prstGeom prst="rect">
            <a:avLst/>
          </a:prstGeom>
        </p:spPr>
        <p:txBody>
          <a:bodyPr>
            <a:spAutoFit/>
          </a:bodyPr>
          <a:lstStyle/>
          <a:p>
            <a:r>
              <a:rPr lang="en-US" sz="700"/>
              <a:t>https://scikit-learn.org/stable/modules/generated/sklearn.ensemble.RandomForestClassifier.html</a:t>
            </a:r>
          </a:p>
        </p:txBody>
      </p:sp>
      <p:pic>
        <p:nvPicPr>
          <p:cNvPr id="7" name="Picture 6"/>
          <p:cNvPicPr>
            <a:picLocks noChangeAspect="1"/>
          </p:cNvPicPr>
          <p:nvPr/>
        </p:nvPicPr>
        <p:blipFill>
          <a:blip r:embed="rId2"/>
          <a:stretch>
            <a:fillRect/>
          </a:stretch>
        </p:blipFill>
        <p:spPr>
          <a:xfrm>
            <a:off x="3120188" y="2097694"/>
            <a:ext cx="3513223" cy="2342149"/>
          </a:xfrm>
          <a:prstGeom prst="rect">
            <a:avLst/>
          </a:prstGeom>
        </p:spPr>
      </p:pic>
    </p:spTree>
    <p:extLst>
      <p:ext uri="{BB962C8B-B14F-4D97-AF65-F5344CB8AC3E}">
        <p14:creationId xmlns:p14="http://schemas.microsoft.com/office/powerpoint/2010/main" val="1831003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random forest?</a:t>
            </a:r>
          </a:p>
        </p:txBody>
      </p:sp>
      <p:sp>
        <p:nvSpPr>
          <p:cNvPr id="3" name="Content Placeholder 2"/>
          <p:cNvSpPr>
            <a:spLocks noGrp="1"/>
          </p:cNvSpPr>
          <p:nvPr>
            <p:ph idx="1"/>
          </p:nvPr>
        </p:nvSpPr>
        <p:spPr/>
        <p:txBody>
          <a:bodyPr/>
          <a:lstStyle/>
          <a:p>
            <a:r>
              <a:rPr lang="en-US"/>
              <a:t>Fast</a:t>
            </a:r>
          </a:p>
          <a:p>
            <a:r>
              <a:rPr lang="en-US"/>
              <a:t>Accurate</a:t>
            </a:r>
          </a:p>
          <a:p>
            <a:r>
              <a:rPr lang="en-US"/>
              <a:t>Handel large dataset</a:t>
            </a:r>
          </a:p>
          <a:p>
            <a:r>
              <a:rPr lang="en-US"/>
              <a:t>Consider as a feature selection</a:t>
            </a:r>
          </a:p>
        </p:txBody>
      </p:sp>
    </p:spTree>
    <p:extLst>
      <p:ext uri="{BB962C8B-B14F-4D97-AF65-F5344CB8AC3E}">
        <p14:creationId xmlns:p14="http://schemas.microsoft.com/office/powerpoint/2010/main" val="37160577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3008</Words>
  <Application>Microsoft Macintosh PowerPoint</Application>
  <PresentationFormat>On-screen Show (16:9)</PresentationFormat>
  <Paragraphs>433</Paragraphs>
  <Slides>28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Times New Roman</vt:lpstr>
      <vt:lpstr>Trebuchet MS</vt:lpstr>
      <vt:lpstr>Wingdings 3</vt:lpstr>
      <vt:lpstr>Facet</vt:lpstr>
      <vt:lpstr>Data Science Fundamentals</vt:lpstr>
      <vt:lpstr>Types of Machine Learning </vt:lpstr>
      <vt:lpstr>Classification algorithms</vt:lpstr>
      <vt:lpstr>Table parameters (Input &amp; Output)</vt:lpstr>
      <vt:lpstr>Decision trees</vt:lpstr>
      <vt:lpstr>Decision Tree – Example 1</vt:lpstr>
      <vt:lpstr>Decision tree – example 2</vt:lpstr>
      <vt:lpstr>Random Forest</vt:lpstr>
      <vt:lpstr>Why random forest?</vt:lpstr>
      <vt:lpstr>How RF work?</vt:lpstr>
      <vt:lpstr>Random forest example</vt:lpstr>
      <vt:lpstr>PowerPoint Presentation</vt:lpstr>
      <vt:lpstr>PowerPoint Presentation</vt:lpstr>
      <vt:lpstr>Combining the Random Forest</vt:lpstr>
      <vt:lpstr>Random Forest</vt:lpstr>
      <vt:lpstr>Regression</vt:lpstr>
      <vt:lpstr>PowerPoint Presentation</vt:lpstr>
      <vt:lpstr>Classification Vs Regression</vt:lpstr>
      <vt:lpstr>PowerPoint Presentation</vt:lpstr>
      <vt:lpstr>What is regression?</vt:lpstr>
      <vt:lpstr>Regression algorithms</vt:lpstr>
      <vt:lpstr>Types of regression models</vt:lpstr>
      <vt:lpstr>Linear Regression </vt:lpstr>
      <vt:lpstr>PowerPoint Presentation</vt:lpstr>
      <vt:lpstr>Nonlinear Regression</vt:lpstr>
      <vt:lpstr>PowerPoint Presentation</vt:lpstr>
      <vt:lpstr>Multi-linear Regression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Fundamentals</dc:title>
  <cp:lastModifiedBy>HANI MOHAMMED ALNAMI</cp:lastModifiedBy>
  <cp:revision>2</cp:revision>
  <dcterms:modified xsi:type="dcterms:W3CDTF">2024-03-03T08:39:00Z</dcterms:modified>
</cp:coreProperties>
</file>