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30"/>
  </p:notesMasterIdLst>
  <p:sldIdLst>
    <p:sldId id="268" r:id="rId2"/>
    <p:sldId id="257" r:id="rId3"/>
    <p:sldId id="258" r:id="rId4"/>
    <p:sldId id="297" r:id="rId5"/>
    <p:sldId id="298" r:id="rId6"/>
    <p:sldId id="299" r:id="rId7"/>
    <p:sldId id="295" r:id="rId8"/>
    <p:sldId id="260" r:id="rId9"/>
    <p:sldId id="261" r:id="rId10"/>
    <p:sldId id="300" r:id="rId11"/>
    <p:sldId id="301" r:id="rId12"/>
    <p:sldId id="302" r:id="rId13"/>
    <p:sldId id="303" r:id="rId14"/>
    <p:sldId id="289" r:id="rId15"/>
    <p:sldId id="290" r:id="rId16"/>
    <p:sldId id="291" r:id="rId17"/>
    <p:sldId id="292" r:id="rId18"/>
    <p:sldId id="293" r:id="rId19"/>
    <p:sldId id="271" r:id="rId20"/>
    <p:sldId id="304" r:id="rId21"/>
    <p:sldId id="305" r:id="rId22"/>
    <p:sldId id="275" r:id="rId23"/>
    <p:sldId id="277" r:id="rId24"/>
    <p:sldId id="279" r:id="rId25"/>
    <p:sldId id="282" r:id="rId26"/>
    <p:sldId id="283" r:id="rId27"/>
    <p:sldId id="284" r:id="rId28"/>
    <p:sldId id="286" r:id="rId2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114" y="5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09:30:40.999"/>
    </inkml:context>
    <inkml:brush xml:id="br0">
      <inkml:brushProperty name="width" value="0.08571" units="cm"/>
      <inkml:brushProperty name="height" value="0.08571" units="cm"/>
      <inkml:brushProperty name="color" value="#E71224"/>
    </inkml:brush>
  </inkml:definitions>
  <inkml:trace contextRef="#ctx0" brushRef="#br0">22 1 7774,'-9'0'-179,"2"1"179,1 4 0,8 7 0,5 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L="0" marR="0" lvl="0" indent="-88900" algn="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0"/>
              </a:spcBef>
              <a:spcAft>
                <a:spcPts val="0"/>
              </a:spcAft>
              <a:buSzPts val="1400"/>
              <a:buChar char="●"/>
              <a:defRPr/>
            </a:lvl1pPr>
            <a:lvl2pPr marL="914400" marR="0" lvl="1" indent="-317500" algn="l" rtl="0">
              <a:spcBef>
                <a:spcPts val="0"/>
              </a:spcBef>
              <a:spcAft>
                <a:spcPts val="0"/>
              </a:spcAft>
              <a:buSzPts val="1400"/>
              <a:buChar char="○"/>
              <a:defRPr/>
            </a:lvl2pPr>
            <a:lvl3pPr marL="1371600" marR="0" lvl="2" indent="-317500" algn="l" rtl="0">
              <a:spcBef>
                <a:spcPts val="0"/>
              </a:spcBef>
              <a:spcAft>
                <a:spcPts val="0"/>
              </a:spcAft>
              <a:buSzPts val="1400"/>
              <a:buChar char="■"/>
              <a:defRPr/>
            </a:lvl3pPr>
            <a:lvl4pPr marL="1828800" marR="0" lvl="3" indent="-317500" algn="l" rtl="0">
              <a:spcBef>
                <a:spcPts val="0"/>
              </a:spcBef>
              <a:spcAft>
                <a:spcPts val="0"/>
              </a:spcAft>
              <a:buSzPts val="1400"/>
              <a:buChar char="●"/>
              <a:defRPr/>
            </a:lvl4pPr>
            <a:lvl5pPr marL="2286000" marR="0" lvl="4" indent="-317500" algn="l" rtl="0">
              <a:spcBef>
                <a:spcPts val="0"/>
              </a:spcBef>
              <a:spcAft>
                <a:spcPts val="0"/>
              </a:spcAft>
              <a:buSzPts val="1400"/>
              <a:buChar char="○"/>
              <a:defRPr/>
            </a:lvl5pPr>
            <a:lvl6pPr marL="2743200" marR="0" lvl="5" indent="-317500" algn="l" rtl="0">
              <a:spcBef>
                <a:spcPts val="0"/>
              </a:spcBef>
              <a:spcAft>
                <a:spcPts val="0"/>
              </a:spcAft>
              <a:buSzPts val="1400"/>
              <a:buChar char="■"/>
              <a:defRPr/>
            </a:lvl6pPr>
            <a:lvl7pPr marL="3200400" marR="0" lvl="6" indent="-317500" algn="l" rtl="0">
              <a:spcBef>
                <a:spcPts val="0"/>
              </a:spcBef>
              <a:spcAft>
                <a:spcPts val="0"/>
              </a:spcAft>
              <a:buSzPts val="1400"/>
              <a:buChar char="●"/>
              <a:defRPr/>
            </a:lvl7pPr>
            <a:lvl8pPr marL="3657600" marR="0" lvl="7" indent="-317500" algn="l" rtl="0">
              <a:spcBef>
                <a:spcPts val="0"/>
              </a:spcBef>
              <a:spcAft>
                <a:spcPts val="0"/>
              </a:spcAft>
              <a:buSzPts val="1400"/>
              <a:buChar char="○"/>
              <a:defRPr/>
            </a:lvl8pPr>
            <a:lvl9pPr marL="4114800" marR="0" lvl="8" indent="-317500" algn="l" rtl="0">
              <a:spcBef>
                <a:spcPts val="0"/>
              </a:spcBef>
              <a:spcAft>
                <a:spcPts val="0"/>
              </a:spcAft>
              <a:buSzPts val="1400"/>
              <a:buChar char="■"/>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b" anchorCtr="0">
            <a:noAutofit/>
          </a:bodyPr>
          <a:lstStyle/>
          <a:p>
            <a:pPr marL="0" marR="0" lvl="0" indent="-88900" algn="r" rtl="0">
              <a:spcBef>
                <a:spcPts val="0"/>
              </a:spcBef>
              <a:spcAft>
                <a:spcPts val="0"/>
              </a:spcAft>
              <a:buSzPts val="1400"/>
              <a:buChar char="●"/>
            </a:pPr>
            <a:endParaRPr/>
          </a:p>
          <a:p>
            <a:pPr marL="457200" marR="0" lvl="1" indent="-88900" algn="l" rtl="0">
              <a:spcBef>
                <a:spcPts val="0"/>
              </a:spcBef>
              <a:spcAft>
                <a:spcPts val="0"/>
              </a:spcAft>
              <a:buSzPts val="1400"/>
              <a:buChar char="○"/>
            </a:pPr>
            <a:endParaRPr/>
          </a:p>
          <a:p>
            <a:pPr marL="914400" marR="0" lvl="2" indent="-88900" algn="l" rtl="0">
              <a:spcBef>
                <a:spcPts val="0"/>
              </a:spcBef>
              <a:spcAft>
                <a:spcPts val="0"/>
              </a:spcAft>
              <a:buSzPts val="1400"/>
              <a:buChar char="■"/>
            </a:pPr>
            <a:endParaRPr/>
          </a:p>
          <a:p>
            <a:pPr marL="1371600" marR="0" lvl="3" indent="-88900" algn="l" rtl="0">
              <a:spcBef>
                <a:spcPts val="0"/>
              </a:spcBef>
              <a:spcAft>
                <a:spcPts val="0"/>
              </a:spcAft>
              <a:buSzPts val="1400"/>
              <a:buChar char="●"/>
            </a:pPr>
            <a:endParaRPr/>
          </a:p>
          <a:p>
            <a:pPr marL="1828800" marR="0" lvl="4" indent="-88900" algn="l" rtl="0">
              <a:spcBef>
                <a:spcPts val="0"/>
              </a:spcBef>
              <a:spcAft>
                <a:spcPts val="0"/>
              </a:spcAft>
              <a:buSzPts val="1400"/>
              <a:buChar char="○"/>
            </a:pPr>
            <a:endParaRPr/>
          </a:p>
          <a:p>
            <a:pPr marL="2286000" marR="0" lvl="5" indent="-88900" algn="l" rtl="0">
              <a:spcBef>
                <a:spcPts val="0"/>
              </a:spcBef>
              <a:spcAft>
                <a:spcPts val="0"/>
              </a:spcAft>
              <a:buSzPts val="1400"/>
              <a:buChar char="■"/>
            </a:pPr>
            <a:endParaRPr/>
          </a:p>
          <a:p>
            <a:pPr marL="2743200" marR="0" lvl="6" indent="-88900" algn="l" rtl="0">
              <a:spcBef>
                <a:spcPts val="0"/>
              </a:spcBef>
              <a:spcAft>
                <a:spcPts val="0"/>
              </a:spcAft>
              <a:buSzPts val="1400"/>
              <a:buChar char="●"/>
            </a:pPr>
            <a:endParaRPr/>
          </a:p>
          <a:p>
            <a:pPr marL="3200400" marR="0" lvl="7" indent="-88900" algn="l" rtl="0">
              <a:spcBef>
                <a:spcPts val="0"/>
              </a:spcBef>
              <a:spcAft>
                <a:spcPts val="0"/>
              </a:spcAft>
              <a:buSzPts val="1400"/>
              <a:buChar char="○"/>
            </a:pPr>
            <a:endParaRPr/>
          </a:p>
          <a:p>
            <a:pPr marL="3657600" marR="0" lvl="8" indent="-88900" algn="l" rtl="0">
              <a:spcBef>
                <a:spcPts val="0"/>
              </a:spcBef>
              <a:spcAft>
                <a:spcPts val="0"/>
              </a:spcAft>
              <a:buSzPts val="1400"/>
              <a:buChar char="■"/>
            </a:pPr>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 name="Google Shape;80;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650da7be7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650da7be7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g1650da7be7_0_150:notes"/>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endParaRPr/>
          </a:p>
          <a:p>
            <a:pPr marL="457200" lvl="1" indent="0" algn="l" rtl="0">
              <a:spcBef>
                <a:spcPts val="0"/>
              </a:spcBef>
              <a:spcAft>
                <a:spcPts val="0"/>
              </a:spcAft>
              <a:buNone/>
            </a:pPr>
            <a:endParaRPr/>
          </a:p>
          <a:p>
            <a:pPr marL="914400" lvl="2" indent="0" algn="l" rtl="0">
              <a:spcBef>
                <a:spcPts val="0"/>
              </a:spcBef>
              <a:spcAft>
                <a:spcPts val="0"/>
              </a:spcAft>
              <a:buNone/>
            </a:pPr>
            <a:endParaRPr/>
          </a:p>
          <a:p>
            <a:pPr marL="1371600" lvl="3" indent="0" algn="l" rtl="0">
              <a:spcBef>
                <a:spcPts val="0"/>
              </a:spcBef>
              <a:spcAft>
                <a:spcPts val="0"/>
              </a:spcAft>
              <a:buNone/>
            </a:pPr>
            <a:endParaRPr/>
          </a:p>
          <a:p>
            <a:pPr marL="1828800" lvl="4" indent="0" algn="l" rtl="0">
              <a:spcBef>
                <a:spcPts val="0"/>
              </a:spcBef>
              <a:spcAft>
                <a:spcPts val="0"/>
              </a:spcAft>
              <a:buNone/>
            </a:pPr>
            <a:endParaRPr/>
          </a:p>
          <a:p>
            <a:pPr marL="2286000" lvl="5" indent="0" algn="l" rtl="0">
              <a:spcBef>
                <a:spcPts val="0"/>
              </a:spcBef>
              <a:spcAft>
                <a:spcPts val="0"/>
              </a:spcAft>
              <a:buNone/>
            </a:pPr>
            <a:endParaRPr/>
          </a:p>
          <a:p>
            <a:pPr marL="2743200" lvl="6" indent="0" algn="l" rtl="0">
              <a:spcBef>
                <a:spcPts val="0"/>
              </a:spcBef>
              <a:spcAft>
                <a:spcPts val="0"/>
              </a:spcAft>
              <a:buNone/>
            </a:pPr>
            <a:endParaRPr/>
          </a:p>
          <a:p>
            <a:pPr marL="3200400" lvl="7" indent="0" algn="l" rtl="0">
              <a:spcBef>
                <a:spcPts val="0"/>
              </a:spcBef>
              <a:spcAft>
                <a:spcPts val="0"/>
              </a:spcAft>
              <a:buNone/>
            </a:pPr>
            <a:endParaRPr/>
          </a:p>
          <a:p>
            <a:pPr marL="3657600" lvl="8" indent="0" algn="l" rtl="0">
              <a:spcBef>
                <a:spcPts val="0"/>
              </a:spcBef>
              <a:spcAft>
                <a:spcPts val="0"/>
              </a:spcAft>
              <a:buNone/>
            </a:pPr>
            <a:endParaRPr/>
          </a:p>
        </p:txBody>
      </p:sp>
    </p:spTree>
    <p:extLst>
      <p:ext uri="{BB962C8B-B14F-4D97-AF65-F5344CB8AC3E}">
        <p14:creationId xmlns:p14="http://schemas.microsoft.com/office/powerpoint/2010/main" val="3619435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650da7be7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650da7be7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1650da7be7_0_157:notes"/>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endParaRPr/>
          </a:p>
          <a:p>
            <a:pPr marL="457200" lvl="1" indent="0" algn="l" rtl="0">
              <a:spcBef>
                <a:spcPts val="0"/>
              </a:spcBef>
              <a:spcAft>
                <a:spcPts val="0"/>
              </a:spcAft>
              <a:buNone/>
            </a:pPr>
            <a:endParaRPr/>
          </a:p>
          <a:p>
            <a:pPr marL="914400" lvl="2" indent="0" algn="l" rtl="0">
              <a:spcBef>
                <a:spcPts val="0"/>
              </a:spcBef>
              <a:spcAft>
                <a:spcPts val="0"/>
              </a:spcAft>
              <a:buNone/>
            </a:pPr>
            <a:endParaRPr/>
          </a:p>
          <a:p>
            <a:pPr marL="1371600" lvl="3" indent="0" algn="l" rtl="0">
              <a:spcBef>
                <a:spcPts val="0"/>
              </a:spcBef>
              <a:spcAft>
                <a:spcPts val="0"/>
              </a:spcAft>
              <a:buNone/>
            </a:pPr>
            <a:endParaRPr/>
          </a:p>
          <a:p>
            <a:pPr marL="1828800" lvl="4" indent="0" algn="l" rtl="0">
              <a:spcBef>
                <a:spcPts val="0"/>
              </a:spcBef>
              <a:spcAft>
                <a:spcPts val="0"/>
              </a:spcAft>
              <a:buNone/>
            </a:pPr>
            <a:endParaRPr/>
          </a:p>
          <a:p>
            <a:pPr marL="2286000" lvl="5" indent="0" algn="l" rtl="0">
              <a:spcBef>
                <a:spcPts val="0"/>
              </a:spcBef>
              <a:spcAft>
                <a:spcPts val="0"/>
              </a:spcAft>
              <a:buNone/>
            </a:pPr>
            <a:endParaRPr/>
          </a:p>
          <a:p>
            <a:pPr marL="2743200" lvl="6" indent="0" algn="l" rtl="0">
              <a:spcBef>
                <a:spcPts val="0"/>
              </a:spcBef>
              <a:spcAft>
                <a:spcPts val="0"/>
              </a:spcAft>
              <a:buNone/>
            </a:pPr>
            <a:endParaRPr/>
          </a:p>
          <a:p>
            <a:pPr marL="3200400" lvl="7" indent="0" algn="l" rtl="0">
              <a:spcBef>
                <a:spcPts val="0"/>
              </a:spcBef>
              <a:spcAft>
                <a:spcPts val="0"/>
              </a:spcAft>
              <a:buNone/>
            </a:pPr>
            <a:endParaRPr/>
          </a:p>
          <a:p>
            <a:pPr marL="3657600" lvl="8" indent="0" algn="l" rtl="0">
              <a:spcBef>
                <a:spcPts val="0"/>
              </a:spcBef>
              <a:spcAft>
                <a:spcPts val="0"/>
              </a:spcAft>
              <a:buNone/>
            </a:pPr>
            <a:endParaRPr/>
          </a:p>
        </p:txBody>
      </p:sp>
    </p:spTree>
    <p:extLst>
      <p:ext uri="{BB962C8B-B14F-4D97-AF65-F5344CB8AC3E}">
        <p14:creationId xmlns:p14="http://schemas.microsoft.com/office/powerpoint/2010/main" val="3779903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650da7be7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650da7be7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g1650da7be7_0_181:notes"/>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endParaRPr/>
          </a:p>
          <a:p>
            <a:pPr marL="457200" lvl="1" indent="0" algn="l" rtl="0">
              <a:spcBef>
                <a:spcPts val="0"/>
              </a:spcBef>
              <a:spcAft>
                <a:spcPts val="0"/>
              </a:spcAft>
              <a:buNone/>
            </a:pPr>
            <a:endParaRPr/>
          </a:p>
          <a:p>
            <a:pPr marL="914400" lvl="2" indent="0" algn="l" rtl="0">
              <a:spcBef>
                <a:spcPts val="0"/>
              </a:spcBef>
              <a:spcAft>
                <a:spcPts val="0"/>
              </a:spcAft>
              <a:buNone/>
            </a:pPr>
            <a:endParaRPr/>
          </a:p>
          <a:p>
            <a:pPr marL="1371600" lvl="3" indent="0" algn="l" rtl="0">
              <a:spcBef>
                <a:spcPts val="0"/>
              </a:spcBef>
              <a:spcAft>
                <a:spcPts val="0"/>
              </a:spcAft>
              <a:buNone/>
            </a:pPr>
            <a:endParaRPr/>
          </a:p>
          <a:p>
            <a:pPr marL="1828800" lvl="4" indent="0" algn="l" rtl="0">
              <a:spcBef>
                <a:spcPts val="0"/>
              </a:spcBef>
              <a:spcAft>
                <a:spcPts val="0"/>
              </a:spcAft>
              <a:buNone/>
            </a:pPr>
            <a:endParaRPr/>
          </a:p>
          <a:p>
            <a:pPr marL="2286000" lvl="5" indent="0" algn="l" rtl="0">
              <a:spcBef>
                <a:spcPts val="0"/>
              </a:spcBef>
              <a:spcAft>
                <a:spcPts val="0"/>
              </a:spcAft>
              <a:buNone/>
            </a:pPr>
            <a:endParaRPr/>
          </a:p>
          <a:p>
            <a:pPr marL="2743200" lvl="6" indent="0" algn="l" rtl="0">
              <a:spcBef>
                <a:spcPts val="0"/>
              </a:spcBef>
              <a:spcAft>
                <a:spcPts val="0"/>
              </a:spcAft>
              <a:buNone/>
            </a:pPr>
            <a:endParaRPr/>
          </a:p>
          <a:p>
            <a:pPr marL="3200400" lvl="7" indent="0" algn="l" rtl="0">
              <a:spcBef>
                <a:spcPts val="0"/>
              </a:spcBef>
              <a:spcAft>
                <a:spcPts val="0"/>
              </a:spcAft>
              <a:buNone/>
            </a:pPr>
            <a:endParaRPr/>
          </a:p>
          <a:p>
            <a:pPr marL="3657600" lvl="8" indent="0" algn="l" rtl="0">
              <a:spcBef>
                <a:spcPts val="0"/>
              </a:spcBef>
              <a:spcAft>
                <a:spcPts val="0"/>
              </a:spcAft>
              <a:buNone/>
            </a:pPr>
            <a:endParaRPr/>
          </a:p>
        </p:txBody>
      </p:sp>
    </p:spTree>
    <p:extLst>
      <p:ext uri="{BB962C8B-B14F-4D97-AF65-F5344CB8AC3E}">
        <p14:creationId xmlns:p14="http://schemas.microsoft.com/office/powerpoint/2010/main" val="1342080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Framework we will be using throughout this training</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Central lynchpin in the entire framework is: Algorithms</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…let’s double click on Algos</a:t>
            </a:r>
            <a:endParaRPr sz="1200" b="0" i="0" u="none" strike="noStrike" cap="none">
              <a:solidFill>
                <a:schemeClr val="dk1"/>
              </a:solidFill>
              <a:latin typeface="Calibri"/>
              <a:ea typeface="Calibri"/>
              <a:cs typeface="Calibri"/>
              <a:sym typeface="Calibri"/>
            </a:endParaRPr>
          </a:p>
        </p:txBody>
      </p:sp>
      <p:sp>
        <p:nvSpPr>
          <p:cNvPr id="104" name="Google Shape;104;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n-US"/>
              <a:t> </a:t>
            </a: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5c2f06a3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5c2f06a3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15c2f06a32_0_6:notes"/>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5c2f06a3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5c2f06a3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g15c2f06a32_0_24:notes"/>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650da7be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0da7be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0da7be7_0_36:notes"/>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98686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650da7be7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650da7be7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g1650da7be7_0_73:notes"/>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2515220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650da7be7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650da7be7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1650da7be7_0_117:notes"/>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endParaRPr/>
          </a:p>
          <a:p>
            <a:pPr marL="457200" lvl="1" indent="0" algn="l" rtl="0">
              <a:spcBef>
                <a:spcPts val="0"/>
              </a:spcBef>
              <a:spcAft>
                <a:spcPts val="0"/>
              </a:spcAft>
              <a:buNone/>
            </a:pPr>
            <a:endParaRPr/>
          </a:p>
          <a:p>
            <a:pPr marL="914400" lvl="2" indent="0" algn="l" rtl="0">
              <a:spcBef>
                <a:spcPts val="0"/>
              </a:spcBef>
              <a:spcAft>
                <a:spcPts val="0"/>
              </a:spcAft>
              <a:buNone/>
            </a:pPr>
            <a:endParaRPr/>
          </a:p>
          <a:p>
            <a:pPr marL="1371600" lvl="3" indent="0" algn="l" rtl="0">
              <a:spcBef>
                <a:spcPts val="0"/>
              </a:spcBef>
              <a:spcAft>
                <a:spcPts val="0"/>
              </a:spcAft>
              <a:buNone/>
            </a:pPr>
            <a:endParaRPr/>
          </a:p>
          <a:p>
            <a:pPr marL="1828800" lvl="4" indent="0" algn="l" rtl="0">
              <a:spcBef>
                <a:spcPts val="0"/>
              </a:spcBef>
              <a:spcAft>
                <a:spcPts val="0"/>
              </a:spcAft>
              <a:buNone/>
            </a:pPr>
            <a:endParaRPr/>
          </a:p>
          <a:p>
            <a:pPr marL="2286000" lvl="5" indent="0" algn="l" rtl="0">
              <a:spcBef>
                <a:spcPts val="0"/>
              </a:spcBef>
              <a:spcAft>
                <a:spcPts val="0"/>
              </a:spcAft>
              <a:buNone/>
            </a:pPr>
            <a:endParaRPr/>
          </a:p>
          <a:p>
            <a:pPr marL="2743200" lvl="6" indent="0" algn="l" rtl="0">
              <a:spcBef>
                <a:spcPts val="0"/>
              </a:spcBef>
              <a:spcAft>
                <a:spcPts val="0"/>
              </a:spcAft>
              <a:buNone/>
            </a:pPr>
            <a:endParaRPr/>
          </a:p>
          <a:p>
            <a:pPr marL="3200400" lvl="7" indent="0" algn="l" rtl="0">
              <a:spcBef>
                <a:spcPts val="0"/>
              </a:spcBef>
              <a:spcAft>
                <a:spcPts val="0"/>
              </a:spcAft>
              <a:buNone/>
            </a:pPr>
            <a:endParaRPr/>
          </a:p>
          <a:p>
            <a:pPr marL="3657600" lvl="8" indent="0" algn="l" rtl="0">
              <a:spcBef>
                <a:spcPts val="0"/>
              </a:spcBef>
              <a:spcAft>
                <a:spcPts val="0"/>
              </a:spcAft>
              <a:buNone/>
            </a:pPr>
            <a:endParaRPr/>
          </a:p>
        </p:txBody>
      </p:sp>
    </p:spTree>
    <p:extLst>
      <p:ext uri="{BB962C8B-B14F-4D97-AF65-F5344CB8AC3E}">
        <p14:creationId xmlns:p14="http://schemas.microsoft.com/office/powerpoint/2010/main" val="827134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650da7be7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650da7be7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1650da7be7_0_79:notes"/>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046201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650da7be7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650da7be7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g1650da7be7_0_143:notes"/>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endParaRPr/>
          </a:p>
          <a:p>
            <a:pPr marL="457200" lvl="1" indent="0" algn="l" rtl="0">
              <a:spcBef>
                <a:spcPts val="0"/>
              </a:spcBef>
              <a:spcAft>
                <a:spcPts val="0"/>
              </a:spcAft>
              <a:buNone/>
            </a:pPr>
            <a:endParaRPr/>
          </a:p>
          <a:p>
            <a:pPr marL="914400" lvl="2" indent="0" algn="l" rtl="0">
              <a:spcBef>
                <a:spcPts val="0"/>
              </a:spcBef>
              <a:spcAft>
                <a:spcPts val="0"/>
              </a:spcAft>
              <a:buNone/>
            </a:pPr>
            <a:endParaRPr/>
          </a:p>
          <a:p>
            <a:pPr marL="1371600" lvl="3" indent="0" algn="l" rtl="0">
              <a:spcBef>
                <a:spcPts val="0"/>
              </a:spcBef>
              <a:spcAft>
                <a:spcPts val="0"/>
              </a:spcAft>
              <a:buNone/>
            </a:pPr>
            <a:endParaRPr/>
          </a:p>
          <a:p>
            <a:pPr marL="1828800" lvl="4" indent="0" algn="l" rtl="0">
              <a:spcBef>
                <a:spcPts val="0"/>
              </a:spcBef>
              <a:spcAft>
                <a:spcPts val="0"/>
              </a:spcAft>
              <a:buNone/>
            </a:pPr>
            <a:endParaRPr/>
          </a:p>
          <a:p>
            <a:pPr marL="2286000" lvl="5" indent="0" algn="l" rtl="0">
              <a:spcBef>
                <a:spcPts val="0"/>
              </a:spcBef>
              <a:spcAft>
                <a:spcPts val="0"/>
              </a:spcAft>
              <a:buNone/>
            </a:pPr>
            <a:endParaRPr/>
          </a:p>
          <a:p>
            <a:pPr marL="2743200" lvl="6" indent="0" algn="l" rtl="0">
              <a:spcBef>
                <a:spcPts val="0"/>
              </a:spcBef>
              <a:spcAft>
                <a:spcPts val="0"/>
              </a:spcAft>
              <a:buNone/>
            </a:pPr>
            <a:endParaRPr/>
          </a:p>
          <a:p>
            <a:pPr marL="3200400" lvl="7" indent="0" algn="l" rtl="0">
              <a:spcBef>
                <a:spcPts val="0"/>
              </a:spcBef>
              <a:spcAft>
                <a:spcPts val="0"/>
              </a:spcAft>
              <a:buNone/>
            </a:pPr>
            <a:endParaRPr/>
          </a:p>
          <a:p>
            <a:pPr marL="3657600" lvl="8" indent="0" algn="l" rtl="0">
              <a:spcBef>
                <a:spcPts val="0"/>
              </a:spcBef>
              <a:spcAft>
                <a:spcPts val="0"/>
              </a:spcAft>
              <a:buNone/>
            </a:pPr>
            <a:endParaRPr/>
          </a:p>
        </p:txBody>
      </p:sp>
    </p:spTree>
    <p:extLst>
      <p:ext uri="{BB962C8B-B14F-4D97-AF65-F5344CB8AC3E}">
        <p14:creationId xmlns:p14="http://schemas.microsoft.com/office/powerpoint/2010/main" val="1638162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8792866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6108506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235239983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5929146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456006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800651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15559197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6793171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53261" y="0"/>
            <a:ext cx="9197261" cy="51435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1557151" y="1030708"/>
            <a:ext cx="5493320" cy="2912642"/>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2</a:t>
              </a:r>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r>
                <a:rPr lang="en-US" sz="1050" dirty="0"/>
                <a:t>+</a:t>
              </a:r>
            </a:p>
            <a:p>
              <a:pPr algn="ctr"/>
              <a:endParaRPr lang="en-US" sz="1050"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093529" y="1678819"/>
            <a:ext cx="4956942" cy="1131095"/>
          </a:xfrm>
        </p:spPr>
        <p:txBody>
          <a:bodyPr anchor="b">
            <a:normAutofit/>
          </a:bodyPr>
          <a:lstStyle>
            <a:lvl1pPr algn="ctr">
              <a:defRPr sz="36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093529" y="2878971"/>
            <a:ext cx="4956942" cy="337877"/>
          </a:xfrm>
        </p:spPr>
        <p:txBody>
          <a:bodyPr/>
          <a:lstStyle>
            <a:lvl1pPr marL="0" indent="0" algn="ctr">
              <a:buNone/>
              <a:defRPr sz="1800" spc="225">
                <a:solidFill>
                  <a:srgbClr val="2F3342"/>
                </a:soli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37584105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1_Title slide">
    <p:bg>
      <p:bgPr>
        <a:solidFill>
          <a:srgbClr val="FFFFFF"/>
        </a:solidFill>
        <a:effectLst/>
      </p:bgPr>
    </p:bg>
    <p:spTree>
      <p:nvGrpSpPr>
        <p:cNvPr id="1" name="Shape 38"/>
        <p:cNvGrpSpPr/>
        <p:nvPr/>
      </p:nvGrpSpPr>
      <p:grpSpPr>
        <a:xfrm>
          <a:off x="0" y="0"/>
          <a:ext cx="0" cy="0"/>
          <a:chOff x="0" y="0"/>
          <a:chExt cx="0" cy="0"/>
        </a:xfrm>
      </p:grpSpPr>
      <p:pic>
        <p:nvPicPr>
          <p:cNvPr id="39" name="Google Shape;39;p2"/>
          <p:cNvPicPr preferRelativeResize="0"/>
          <p:nvPr/>
        </p:nvPicPr>
        <p:blipFill>
          <a:blip r:embed="rId2">
            <a:alphaModFix/>
          </a:blip>
          <a:stretch>
            <a:fillRect/>
          </a:stretch>
        </p:blipFill>
        <p:spPr>
          <a:xfrm>
            <a:off x="0" y="-3"/>
            <a:ext cx="11328385" cy="5189575"/>
          </a:xfrm>
          <a:prstGeom prst="rect">
            <a:avLst/>
          </a:prstGeom>
          <a:noFill/>
          <a:ln>
            <a:noFill/>
          </a:ln>
        </p:spPr>
      </p:pic>
      <p:grpSp>
        <p:nvGrpSpPr>
          <p:cNvPr id="40" name="Google Shape;40;p2"/>
          <p:cNvGrpSpPr/>
          <p:nvPr/>
        </p:nvGrpSpPr>
        <p:grpSpPr>
          <a:xfrm>
            <a:off x="22" y="3555094"/>
            <a:ext cx="7314320" cy="876772"/>
            <a:chOff x="-11" y="1378677"/>
            <a:chExt cx="7314320" cy="4116300"/>
          </a:xfrm>
        </p:grpSpPr>
        <p:sp>
          <p:nvSpPr>
            <p:cNvPr id="41" name="Google Shape;41;p2"/>
            <p:cNvSpPr/>
            <p:nvPr/>
          </p:nvSpPr>
          <p:spPr>
            <a:xfrm flipH="1">
              <a:off x="-11" y="1378677"/>
              <a:ext cx="187800" cy="4116300"/>
            </a:xfrm>
            <a:prstGeom prst="rect">
              <a:avLst/>
            </a:prstGeom>
            <a:solidFill>
              <a:srgbClr val="E6703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42" name="Google Shape;42;p2"/>
            <p:cNvSpPr/>
            <p:nvPr/>
          </p:nvSpPr>
          <p:spPr>
            <a:xfrm flipH="1">
              <a:off x="187809" y="1378677"/>
              <a:ext cx="7126500" cy="4116300"/>
            </a:xfrm>
            <a:prstGeom prst="rect">
              <a:avLst/>
            </a:prstGeom>
            <a:solidFill>
              <a:srgbClr val="434343"/>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grpSp>
      <p:sp>
        <p:nvSpPr>
          <p:cNvPr id="43" name="Google Shape;43;p2"/>
          <p:cNvSpPr txBox="1">
            <a:spLocks noGrp="1"/>
          </p:cNvSpPr>
          <p:nvPr>
            <p:ph type="ctrTitle"/>
          </p:nvPr>
        </p:nvSpPr>
        <p:spPr>
          <a:xfrm>
            <a:off x="414375" y="3631832"/>
            <a:ext cx="6400800" cy="7233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Tree>
    <p:extLst>
      <p:ext uri="{BB962C8B-B14F-4D97-AF65-F5344CB8AC3E}">
        <p14:creationId xmlns:p14="http://schemas.microsoft.com/office/powerpoint/2010/main" val="568873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88900" algn="r" rtl="0">
              <a:spcBef>
                <a:spcPts val="0"/>
              </a:spcBef>
              <a:spcAft>
                <a:spcPts val="0"/>
              </a:spcAft>
              <a:buSzPts val="1400"/>
              <a:buChar char="●"/>
            </a:pPr>
            <a:endParaRPr lang="en-US"/>
          </a:p>
          <a:p>
            <a:pPr marL="457200" lvl="1" indent="-88900" algn="l" rtl="0">
              <a:spcBef>
                <a:spcPts val="0"/>
              </a:spcBef>
              <a:spcAft>
                <a:spcPts val="0"/>
              </a:spcAft>
              <a:buSzPts val="1400"/>
              <a:buChar char="○"/>
            </a:pPr>
            <a:endParaRPr lang="en-US"/>
          </a:p>
          <a:p>
            <a:pPr marL="914400" lvl="2" indent="-88900" algn="l" rtl="0">
              <a:spcBef>
                <a:spcPts val="0"/>
              </a:spcBef>
              <a:spcAft>
                <a:spcPts val="0"/>
              </a:spcAft>
              <a:buSzPts val="1400"/>
              <a:buChar char="■"/>
            </a:pPr>
            <a:endParaRPr lang="en-US"/>
          </a:p>
          <a:p>
            <a:pPr marL="1371600" lvl="3" indent="-88900" algn="l" rtl="0">
              <a:spcBef>
                <a:spcPts val="0"/>
              </a:spcBef>
              <a:spcAft>
                <a:spcPts val="0"/>
              </a:spcAft>
              <a:buSzPts val="1400"/>
              <a:buChar char="●"/>
            </a:pPr>
            <a:endParaRPr lang="en-US"/>
          </a:p>
          <a:p>
            <a:pPr marL="1828800" lvl="4" indent="-88900" algn="l" rtl="0">
              <a:spcBef>
                <a:spcPts val="0"/>
              </a:spcBef>
              <a:spcAft>
                <a:spcPts val="0"/>
              </a:spcAft>
              <a:buSzPts val="1400"/>
              <a:buChar char="○"/>
            </a:pPr>
            <a:endParaRPr lang="en-US"/>
          </a:p>
          <a:p>
            <a:pPr marL="2286000" lvl="5" indent="-88900" algn="l" rtl="0">
              <a:spcBef>
                <a:spcPts val="0"/>
              </a:spcBef>
              <a:spcAft>
                <a:spcPts val="0"/>
              </a:spcAft>
              <a:buSzPts val="1400"/>
              <a:buChar char="■"/>
            </a:pPr>
            <a:endParaRPr lang="en-US"/>
          </a:p>
          <a:p>
            <a:pPr marL="2743200" lvl="6" indent="-88900" algn="l" rtl="0">
              <a:spcBef>
                <a:spcPts val="0"/>
              </a:spcBef>
              <a:spcAft>
                <a:spcPts val="0"/>
              </a:spcAft>
              <a:buSzPts val="1400"/>
              <a:buChar char="●"/>
            </a:pPr>
            <a:endParaRPr lang="en-US"/>
          </a:p>
          <a:p>
            <a:pPr marL="3200400" lvl="7" indent="-88900" algn="l" rtl="0">
              <a:spcBef>
                <a:spcPts val="0"/>
              </a:spcBef>
              <a:spcAft>
                <a:spcPts val="0"/>
              </a:spcAft>
              <a:buSzPts val="1400"/>
              <a:buChar char="○"/>
            </a:pPr>
            <a:endParaRPr lang="en-US"/>
          </a:p>
          <a:p>
            <a:pPr marL="3657600" lvl="8" indent="-88900" algn="l" rtl="0">
              <a:spcBef>
                <a:spcPts val="0"/>
              </a:spcBef>
              <a:spcAft>
                <a:spcPts val="0"/>
              </a:spcAft>
              <a:buSzPts val="1400"/>
              <a:buChar char="■"/>
            </a:pPr>
            <a:endParaRPr lang="en-US"/>
          </a:p>
        </p:txBody>
      </p:sp>
    </p:spTree>
    <p:extLst>
      <p:ext uri="{BB962C8B-B14F-4D97-AF65-F5344CB8AC3E}">
        <p14:creationId xmlns:p14="http://schemas.microsoft.com/office/powerpoint/2010/main" val="2016737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846999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276739303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1083379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6832815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06586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72859332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3042633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11/11/23</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64533799"/>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a16="http://schemas.microsoft.com/office/drawing/2014/main" id="{1805319F-612A-49F0-B6DA-8A214D5DBD2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l="77" r="77"/>
          <a:stretch>
            <a:fillRect/>
          </a:stretch>
        </p:blipFill>
        <p:spPr/>
      </p:pic>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ormAutofit fontScale="90000"/>
          </a:bodyPr>
          <a:lstStyle/>
          <a:p>
            <a:r>
              <a:rPr lang="en-US" dirty="0">
                <a:solidFill>
                  <a:srgbClr val="2F3342"/>
                </a:solidFill>
              </a:rPr>
              <a:t>Data Science </a:t>
            </a:r>
            <a:r>
              <a:rPr lang="en-US" dirty="0">
                <a:solidFill>
                  <a:srgbClr val="2F3342"/>
                </a:solidFill>
                <a:latin typeface="Times New Roman" panose="02020603050405020304" pitchFamily="18" charset="0"/>
                <a:cs typeface="Times New Roman" panose="02020603050405020304" pitchFamily="18" charset="0"/>
              </a:rPr>
              <a:t>Fundamentals</a:t>
            </a:r>
          </a:p>
        </p:txBody>
      </p:sp>
      <p:sp>
        <p:nvSpPr>
          <p:cNvPr id="7" name="Subtitle 6">
            <a:extLst>
              <a:ext uri="{FF2B5EF4-FFF2-40B4-BE49-F238E27FC236}">
                <a16:creationId xmlns:a16="http://schemas.microsoft.com/office/drawing/2014/main" id="{9935280A-EBD5-4EFA-81A0-313C85F987EC}"/>
              </a:ext>
            </a:extLst>
          </p:cNvPr>
          <p:cNvSpPr>
            <a:spLocks noGrp="1"/>
          </p:cNvSpPr>
          <p:nvPr>
            <p:ph type="subTitle" idx="1"/>
          </p:nvPr>
        </p:nvSpPr>
        <p:spPr>
          <a:xfrm>
            <a:off x="2093529" y="2878970"/>
            <a:ext cx="4956942" cy="506816"/>
          </a:xfrm>
        </p:spPr>
        <p:txBody>
          <a:bodyPr>
            <a:normAutofit fontScale="62500" lnSpcReduction="20000"/>
          </a:bodyPr>
          <a:lstStyle/>
          <a:p>
            <a:r>
              <a:rPr lang="en-US" dirty="0">
                <a:solidFill>
                  <a:srgbClr val="2F3342"/>
                </a:solidFill>
                <a:latin typeface="Times New Roman" panose="02020603050405020304" pitchFamily="18" charset="0"/>
                <a:cs typeface="Times New Roman" panose="02020603050405020304" pitchFamily="18" charset="0"/>
              </a:rPr>
              <a:t>Session 1</a:t>
            </a:r>
          </a:p>
          <a:p>
            <a:r>
              <a:rPr lang="en-US" dirty="0">
                <a:latin typeface="Times New Roman" panose="02020603050405020304" pitchFamily="18" charset="0"/>
                <a:cs typeface="Times New Roman" panose="02020603050405020304" pitchFamily="18" charset="0"/>
              </a:rPr>
              <a:t>Introduction</a:t>
            </a:r>
            <a:endParaRPr lang="en-US" dirty="0">
              <a:solidFill>
                <a:srgbClr val="2F3342"/>
              </a:solidFill>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53262" y="36035"/>
            <a:ext cx="9197261" cy="51435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2</a:t>
            </a:r>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r>
              <a:rPr lang="en-US" sz="1050" dirty="0"/>
              <a:t>+</a:t>
            </a:r>
          </a:p>
          <a:p>
            <a:pPr algn="ctr"/>
            <a:endParaRPr lang="en-US" sz="1050"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1557151" y="956487"/>
            <a:ext cx="5493320" cy="2912642"/>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2</a:t>
              </a:r>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r>
                <a:rPr lang="en-US" sz="1050" dirty="0"/>
                <a:t>+</a:t>
              </a:r>
            </a:p>
            <a:p>
              <a:pPr algn="ctr"/>
              <a:endParaRPr lang="en-US" sz="1050"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accent1"/>
                  </a:solidFill>
                  <a:effectLst>
                    <a:outerShdw blurRad="38100" dist="25400" dir="5400000" algn="ctr" rotWithShape="0">
                      <a:srgbClr val="6E747A">
                        <a:alpha val="43000"/>
                      </a:srgbClr>
                    </a:outerShdw>
                  </a:effectLst>
                </a:rPr>
                <a:t>Data Mining Process and Visualization</a:t>
              </a:r>
            </a:p>
          </p:txBody>
        </p:sp>
      </p:grpSp>
      <p:pic>
        <p:nvPicPr>
          <p:cNvPr id="2" name="Picture 1"/>
          <p:cNvPicPr>
            <a:picLocks noChangeAspect="1"/>
          </p:cNvPicPr>
          <p:nvPr/>
        </p:nvPicPr>
        <p:blipFill>
          <a:blip r:embed="rId3"/>
          <a:stretch>
            <a:fillRect/>
          </a:stretch>
        </p:blipFill>
        <p:spPr>
          <a:xfrm>
            <a:off x="100438" y="93946"/>
            <a:ext cx="730952" cy="946156"/>
          </a:xfrm>
          <a:prstGeom prst="roundRect">
            <a:avLst>
              <a:gd name="adj" fmla="val 16667"/>
            </a:avLst>
          </a:prstGeom>
          <a:ln>
            <a:noFill/>
          </a:ln>
          <a:effectLst>
            <a:outerShdw blurRad="76200" dist="38100" dir="7800000" algn="tl" rotWithShape="0">
              <a:srgbClr val="000000">
                <a:alpha val="40000"/>
              </a:srgbClr>
            </a:outerShdw>
            <a:softEdge rad="31750"/>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TextBox 2"/>
          <p:cNvSpPr txBox="1"/>
          <p:nvPr/>
        </p:nvSpPr>
        <p:spPr>
          <a:xfrm>
            <a:off x="7497061" y="28185"/>
            <a:ext cx="1611277" cy="1246495"/>
          </a:xfrm>
          <a:prstGeom prst="rect">
            <a:avLst/>
          </a:prstGeom>
          <a:noFill/>
        </p:spPr>
        <p:txBody>
          <a:bodyPr wrap="square" rtlCol="0">
            <a:spAutoFit/>
          </a:bodyPr>
          <a:lstStyle/>
          <a:p>
            <a:pPr algn="ctr"/>
            <a:r>
              <a:rPr lang="en-US" sz="1500" dirty="0">
                <a:solidFill>
                  <a:srgbClr val="2F3342"/>
                </a:solidFill>
                <a:effectLst>
                  <a:outerShdw blurRad="38100" dist="38100" dir="2700000" algn="tl">
                    <a:srgbClr val="000000">
                      <a:alpha val="43137"/>
                    </a:srgbClr>
                  </a:outerShdw>
                </a:effectLst>
              </a:rPr>
              <a:t>College of Computer Science And Information Technology</a:t>
            </a:r>
          </a:p>
        </p:txBody>
      </p:sp>
    </p:spTree>
    <p:extLst>
      <p:ext uri="{BB962C8B-B14F-4D97-AF65-F5344CB8AC3E}">
        <p14:creationId xmlns:p14="http://schemas.microsoft.com/office/powerpoint/2010/main" val="427775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665A9-BEC4-12AE-8B6D-9063C5C48E9F}"/>
              </a:ext>
            </a:extLst>
          </p:cNvPr>
          <p:cNvSpPr>
            <a:spLocks noGrp="1"/>
          </p:cNvSpPr>
          <p:nvPr>
            <p:ph type="title"/>
          </p:nvPr>
        </p:nvSpPr>
        <p:spPr/>
        <p:txBody>
          <a:bodyPr/>
          <a:lstStyle/>
          <a:p>
            <a:r>
              <a:rPr lang="en-US"/>
              <a:t>Implementation steps of a machine learning models.</a:t>
            </a:r>
            <a:endParaRPr lang="en-SA"/>
          </a:p>
        </p:txBody>
      </p:sp>
      <p:sp>
        <p:nvSpPr>
          <p:cNvPr id="3" name="Content Placeholder 2">
            <a:extLst>
              <a:ext uri="{FF2B5EF4-FFF2-40B4-BE49-F238E27FC236}">
                <a16:creationId xmlns:a16="http://schemas.microsoft.com/office/drawing/2014/main" id="{7A5117DA-6C0A-3704-FAE0-E775C9B038E5}"/>
              </a:ext>
            </a:extLst>
          </p:cNvPr>
          <p:cNvSpPr>
            <a:spLocks noGrp="1"/>
          </p:cNvSpPr>
          <p:nvPr>
            <p:ph idx="1"/>
          </p:nvPr>
        </p:nvSpPr>
        <p:spPr/>
        <p:txBody>
          <a:bodyPr>
            <a:normAutofit/>
          </a:bodyPr>
          <a:lstStyle/>
          <a:p>
            <a:r>
              <a:rPr lang="en-US"/>
              <a:t>Define the Problem</a:t>
            </a:r>
          </a:p>
          <a:p>
            <a:pPr lvl="1"/>
            <a:r>
              <a:rPr lang="en-US"/>
              <a:t>Clearly define the problem you want to solve. What is the goal of your machine learning model? What type of data do you need to work with?	</a:t>
            </a:r>
          </a:p>
          <a:p>
            <a:r>
              <a:rPr lang="en-US"/>
              <a:t>Gather and Prepare Data:	</a:t>
            </a:r>
          </a:p>
          <a:p>
            <a:pPr lvl="1"/>
            <a:r>
              <a:rPr lang="en-US"/>
              <a:t>Collect and preprocess your data. This often involves data cleaning, feature engineering, and splitting the data into training and testing sets.</a:t>
            </a:r>
          </a:p>
          <a:p>
            <a:r>
              <a:rPr lang="en-US"/>
              <a:t>Select a Model:	</a:t>
            </a:r>
          </a:p>
          <a:p>
            <a:pPr lvl="1"/>
            <a:r>
              <a:rPr lang="en-US"/>
              <a:t>Choose an appropriate machine learning algorithm based on the nature of your problem (e.g., classification, regression, clustering) and the type of data (structured or unstructured).	</a:t>
            </a:r>
            <a:endParaRPr lang="en-SA"/>
          </a:p>
        </p:txBody>
      </p:sp>
    </p:spTree>
    <p:extLst>
      <p:ext uri="{BB962C8B-B14F-4D97-AF65-F5344CB8AC3E}">
        <p14:creationId xmlns:p14="http://schemas.microsoft.com/office/powerpoint/2010/main" val="428981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CE163-613E-80FD-ACFF-6B179146542B}"/>
              </a:ext>
            </a:extLst>
          </p:cNvPr>
          <p:cNvSpPr>
            <a:spLocks noGrp="1"/>
          </p:cNvSpPr>
          <p:nvPr>
            <p:ph idx="1"/>
          </p:nvPr>
        </p:nvSpPr>
        <p:spPr>
          <a:xfrm>
            <a:off x="508001" y="606985"/>
            <a:ext cx="6447501" cy="4536515"/>
          </a:xfrm>
        </p:spPr>
        <p:txBody>
          <a:bodyPr>
            <a:noAutofit/>
          </a:bodyPr>
          <a:lstStyle/>
          <a:p>
            <a:r>
              <a:rPr lang="en-US" sz="1400"/>
              <a:t>Train the Model:	</a:t>
            </a:r>
          </a:p>
          <a:p>
            <a:pPr lvl="1"/>
            <a:r>
              <a:rPr lang="en-US" sz="1400"/>
              <a:t>Use the training data to train your machine learning model. The model learns from the data and tries to identify patterns or relationships.</a:t>
            </a:r>
          </a:p>
          <a:p>
            <a:r>
              <a:rPr lang="en-US" sz="1400"/>
              <a:t>Evaluate the Model:</a:t>
            </a:r>
          </a:p>
          <a:p>
            <a:pPr lvl="1"/>
            <a:r>
              <a:rPr lang="en-US" sz="1400"/>
              <a:t>Assess the model’s performance using evaluation metrics such as accuracy, precision, recall, or mean squared error, depending on the problem type.	</a:t>
            </a:r>
          </a:p>
          <a:p>
            <a:r>
              <a:rPr lang="en-US" sz="1400"/>
              <a:t>Hyperparameter Tuning:	</a:t>
            </a:r>
          </a:p>
          <a:p>
            <a:pPr lvl="1"/>
            <a:r>
              <a:rPr lang="en-US" sz="1400"/>
              <a:t>Fine-tune the model by adjusting hyperparameters (e.g., learning rate, depth of a decision tree) to improve its performance.</a:t>
            </a:r>
          </a:p>
          <a:p>
            <a:r>
              <a:rPr lang="en-US" sz="1400"/>
              <a:t>Cross-Validation:</a:t>
            </a:r>
          </a:p>
          <a:p>
            <a:pPr lvl="1"/>
            <a:r>
              <a:rPr lang="en-US" sz="1400"/>
              <a:t>Use techniques like cross-validation to ensure the model’s generalization ability and avoid overfitting.</a:t>
            </a:r>
          </a:p>
          <a:p>
            <a:endParaRPr lang="en-SA" sz="1400"/>
          </a:p>
        </p:txBody>
      </p:sp>
    </p:spTree>
    <p:extLst>
      <p:ext uri="{BB962C8B-B14F-4D97-AF65-F5344CB8AC3E}">
        <p14:creationId xmlns:p14="http://schemas.microsoft.com/office/powerpoint/2010/main" val="3462483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26615B5-AF32-B1E0-7B15-6752E6375BFB}"/>
              </a:ext>
            </a:extLst>
          </p:cNvPr>
          <p:cNvSpPr>
            <a:spLocks noGrp="1"/>
          </p:cNvSpPr>
          <p:nvPr>
            <p:ph idx="1"/>
          </p:nvPr>
        </p:nvSpPr>
        <p:spPr>
          <a:xfrm>
            <a:off x="508001" y="840441"/>
            <a:ext cx="6447501" cy="3690581"/>
          </a:xfrm>
        </p:spPr>
        <p:txBody>
          <a:bodyPr>
            <a:normAutofit/>
          </a:bodyPr>
          <a:lstStyle/>
          <a:p>
            <a:r>
              <a:rPr lang="en-US" sz="1300"/>
              <a:t>Test the Model:	</a:t>
            </a:r>
          </a:p>
          <a:p>
            <a:pPr lvl="1"/>
            <a:r>
              <a:rPr lang="en-US" sz="1300"/>
              <a:t>Once satisfied with the model’s performance, evaluate it on a separate test dataset to simulate its real-world performance.</a:t>
            </a:r>
          </a:p>
          <a:p>
            <a:r>
              <a:rPr lang="en-US" sz="1300"/>
              <a:t>Deploy the Model:</a:t>
            </a:r>
          </a:p>
          <a:p>
            <a:pPr lvl="1"/>
            <a:r>
              <a:rPr lang="en-US" sz="1300"/>
              <a:t>If the model meets your requirements, deploy it in a real-world application, which may involve integrating it into a software system.</a:t>
            </a:r>
          </a:p>
          <a:p>
            <a:r>
              <a:rPr lang="en-US" sz="1300"/>
              <a:t>Monitor and Maintain:</a:t>
            </a:r>
          </a:p>
          <a:p>
            <a:pPr lvl="1"/>
            <a:r>
              <a:rPr lang="en-US" sz="1300"/>
              <a:t>Continuously monitor the model’s performance in the production environment and retrain it periodically to adapt to changing data patterns.</a:t>
            </a:r>
          </a:p>
          <a:p>
            <a:r>
              <a:rPr lang="en-US" sz="1300"/>
              <a:t>Documentation:</a:t>
            </a:r>
          </a:p>
          <a:p>
            <a:pPr lvl="1"/>
            <a:r>
              <a:rPr lang="en-US" sz="1300"/>
              <a:t>Document the model, including its architecture, hyperparameters, and any special considerations, to facilitate future maintenance and collaboration.</a:t>
            </a:r>
            <a:endParaRPr lang="en-SA" sz="1300"/>
          </a:p>
        </p:txBody>
      </p:sp>
      <p:sp>
        <p:nvSpPr>
          <p:cNvPr id="7" name="Content Placeholder 2">
            <a:extLst>
              <a:ext uri="{FF2B5EF4-FFF2-40B4-BE49-F238E27FC236}">
                <a16:creationId xmlns:a16="http://schemas.microsoft.com/office/drawing/2014/main" id="{88467354-A19E-4D42-8A9C-E78F46A8A96C}"/>
              </a:ext>
            </a:extLst>
          </p:cNvPr>
          <p:cNvSpPr txBox="1">
            <a:spLocks/>
          </p:cNvSpPr>
          <p:nvPr/>
        </p:nvSpPr>
        <p:spPr>
          <a:xfrm>
            <a:off x="508001" y="392206"/>
            <a:ext cx="6447501" cy="4138816"/>
          </a:xfrm>
          <a:prstGeom prst="rect">
            <a:avLst/>
          </a:prstGeom>
        </p:spPr>
        <p:txBody>
          <a:bodyPr vert="horz" lIns="91440" tIns="45720" rIns="91440" bIns="45720" rtlCol="0">
            <a:norm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endParaRPr lang="en-SA"/>
          </a:p>
        </p:txBody>
      </p:sp>
    </p:spTree>
    <p:extLst>
      <p:ext uri="{BB962C8B-B14F-4D97-AF65-F5344CB8AC3E}">
        <p14:creationId xmlns:p14="http://schemas.microsoft.com/office/powerpoint/2010/main" val="1793097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CA0B0-B8F0-C2F9-9D60-EC032CC0F826}"/>
              </a:ext>
            </a:extLst>
          </p:cNvPr>
          <p:cNvSpPr>
            <a:spLocks noGrp="1"/>
          </p:cNvSpPr>
          <p:nvPr>
            <p:ph type="title"/>
          </p:nvPr>
        </p:nvSpPr>
        <p:spPr/>
        <p:txBody>
          <a:bodyPr/>
          <a:lstStyle/>
          <a:p>
            <a:r>
              <a:rPr lang="en-US"/>
              <a:t>Introduction of Pandas</a:t>
            </a:r>
            <a:endParaRPr lang="en-SA"/>
          </a:p>
        </p:txBody>
      </p:sp>
      <p:sp>
        <p:nvSpPr>
          <p:cNvPr id="3" name="Content Placeholder 2">
            <a:extLst>
              <a:ext uri="{FF2B5EF4-FFF2-40B4-BE49-F238E27FC236}">
                <a16:creationId xmlns:a16="http://schemas.microsoft.com/office/drawing/2014/main" id="{3512D432-C920-D56C-7AAD-274DFE716DE1}"/>
              </a:ext>
            </a:extLst>
          </p:cNvPr>
          <p:cNvSpPr>
            <a:spLocks noGrp="1"/>
          </p:cNvSpPr>
          <p:nvPr>
            <p:ph type="body" idx="1"/>
          </p:nvPr>
        </p:nvSpPr>
        <p:spPr/>
        <p:txBody>
          <a:bodyPr/>
          <a:lstStyle/>
          <a:p>
            <a:r>
              <a:rPr lang="en-US"/>
              <a:t>Python</a:t>
            </a:r>
            <a:endParaRPr lang="en-SA"/>
          </a:p>
        </p:txBody>
      </p:sp>
    </p:spTree>
    <p:extLst>
      <p:ext uri="{BB962C8B-B14F-4D97-AF65-F5344CB8AC3E}">
        <p14:creationId xmlns:p14="http://schemas.microsoft.com/office/powerpoint/2010/main" val="2859250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 Panda </a:t>
            </a:r>
            <a:r>
              <a:rPr lang="en-US" dirty="0" err="1"/>
              <a:t>DataFrame</a:t>
            </a:r>
            <a:endParaRPr lang="en-US" dirty="0"/>
          </a:p>
        </p:txBody>
      </p:sp>
      <p:sp>
        <p:nvSpPr>
          <p:cNvPr id="3" name="Content Placeholder 2"/>
          <p:cNvSpPr>
            <a:spLocks noGrp="1"/>
          </p:cNvSpPr>
          <p:nvPr>
            <p:ph idx="1"/>
          </p:nvPr>
        </p:nvSpPr>
        <p:spPr/>
        <p:txBody>
          <a:bodyPr/>
          <a:lstStyle/>
          <a:p>
            <a:r>
              <a:rPr lang="en-US" dirty="0"/>
              <a:t>What is a </a:t>
            </a:r>
            <a:r>
              <a:rPr lang="en-US" dirty="0" err="1"/>
              <a:t>DataFrame</a:t>
            </a:r>
            <a:r>
              <a:rPr lang="en-US" dirty="0"/>
              <a:t>?</a:t>
            </a:r>
          </a:p>
          <a:p>
            <a:r>
              <a:rPr lang="en-US" dirty="0"/>
              <a:t>Locate Row</a:t>
            </a:r>
          </a:p>
          <a:p>
            <a:r>
              <a:rPr lang="en-US" dirty="0"/>
              <a:t>Named indexes</a:t>
            </a:r>
          </a:p>
          <a:p>
            <a:r>
              <a:rPr lang="en-US" dirty="0"/>
              <a:t>Locate named indexes</a:t>
            </a:r>
          </a:p>
          <a:p>
            <a:r>
              <a:rPr lang="en-US" dirty="0"/>
              <a:t>Load files into a </a:t>
            </a:r>
            <a:r>
              <a:rPr lang="en-US" dirty="0" err="1"/>
              <a:t>dataFrame</a:t>
            </a:r>
            <a:endParaRPr lang="en-US" dirty="0"/>
          </a:p>
          <a:p>
            <a:endParaRPr lang="en-US" dirty="0"/>
          </a:p>
        </p:txBody>
      </p:sp>
    </p:spTree>
    <p:extLst>
      <p:ext uri="{BB962C8B-B14F-4D97-AF65-F5344CB8AC3E}">
        <p14:creationId xmlns:p14="http://schemas.microsoft.com/office/powerpoint/2010/main" val="2639876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DataFrame</a:t>
            </a:r>
            <a:endParaRPr lang="en-US" dirty="0"/>
          </a:p>
        </p:txBody>
      </p:sp>
      <p:sp>
        <p:nvSpPr>
          <p:cNvPr id="3" name="Content Placeholder 2"/>
          <p:cNvSpPr>
            <a:spLocks noGrp="1"/>
          </p:cNvSpPr>
          <p:nvPr>
            <p:ph idx="1"/>
          </p:nvPr>
        </p:nvSpPr>
        <p:spPr/>
        <p:txBody>
          <a:bodyPr/>
          <a:lstStyle/>
          <a:p>
            <a:r>
              <a:rPr lang="en-US"/>
              <a:t>It is a 2 dimensional data structure. A table with rows and columns</a:t>
            </a:r>
            <a:endParaRPr lang="en-US" dirty="0"/>
          </a:p>
        </p:txBody>
      </p:sp>
      <p:sp>
        <p:nvSpPr>
          <p:cNvPr id="4" name="Rectangle 3"/>
          <p:cNvSpPr/>
          <p:nvPr/>
        </p:nvSpPr>
        <p:spPr>
          <a:xfrm>
            <a:off x="612275" y="2502568"/>
            <a:ext cx="2692400" cy="1954381"/>
          </a:xfrm>
          <a:prstGeom prst="rect">
            <a:avLst/>
          </a:prstGeom>
          <a:ln>
            <a:solidFill>
              <a:schemeClr val="accent1"/>
            </a:solidFill>
          </a:ln>
        </p:spPr>
        <p:txBody>
          <a:bodyPr wrap="square">
            <a:spAutoFit/>
          </a:bodyPr>
          <a:lstStyle/>
          <a:p>
            <a:r>
              <a:rPr lang="en-US" sz="1100" dirty="0"/>
              <a:t>import pandas as </a:t>
            </a:r>
            <a:r>
              <a:rPr lang="en-US" sz="1100" dirty="0" err="1"/>
              <a:t>pd</a:t>
            </a:r>
            <a:endParaRPr lang="en-US" sz="1100" dirty="0"/>
          </a:p>
          <a:p>
            <a:endParaRPr lang="en-US" sz="1100" dirty="0"/>
          </a:p>
          <a:p>
            <a:r>
              <a:rPr lang="en-US" sz="1100" dirty="0"/>
              <a:t>data = {</a:t>
            </a:r>
          </a:p>
          <a:p>
            <a:r>
              <a:rPr lang="en-US" sz="1100" dirty="0"/>
              <a:t>  "calories": [420, 380, 390],</a:t>
            </a:r>
          </a:p>
          <a:p>
            <a:r>
              <a:rPr lang="en-US" sz="1100" dirty="0"/>
              <a:t>  "duration": [50, 40, 45]</a:t>
            </a:r>
          </a:p>
          <a:p>
            <a:r>
              <a:rPr lang="en-US" sz="1100" dirty="0"/>
              <a:t>}</a:t>
            </a:r>
          </a:p>
          <a:p>
            <a:endParaRPr lang="en-US" sz="1100" dirty="0"/>
          </a:p>
          <a:p>
            <a:r>
              <a:rPr lang="en-US" sz="1100" dirty="0"/>
              <a:t>#load data into a </a:t>
            </a:r>
            <a:r>
              <a:rPr lang="en-US" sz="1100" dirty="0" err="1"/>
              <a:t>DataFrame</a:t>
            </a:r>
            <a:r>
              <a:rPr lang="en-US" sz="1100" dirty="0"/>
              <a:t> object:</a:t>
            </a:r>
          </a:p>
          <a:p>
            <a:r>
              <a:rPr lang="en-US" sz="1100" dirty="0" err="1"/>
              <a:t>df</a:t>
            </a:r>
            <a:r>
              <a:rPr lang="en-US" sz="1100" dirty="0"/>
              <a:t> = </a:t>
            </a:r>
            <a:r>
              <a:rPr lang="en-US" sz="1100" dirty="0" err="1"/>
              <a:t>pd.DataFrame</a:t>
            </a:r>
            <a:r>
              <a:rPr lang="en-US" sz="1100" dirty="0"/>
              <a:t>(data)</a:t>
            </a:r>
          </a:p>
          <a:p>
            <a:endParaRPr lang="en-US" sz="1100" dirty="0"/>
          </a:p>
          <a:p>
            <a:r>
              <a:rPr lang="en-US" sz="1100" dirty="0"/>
              <a:t>print(</a:t>
            </a:r>
            <a:r>
              <a:rPr lang="en-US" sz="1100" dirty="0" err="1"/>
              <a:t>df</a:t>
            </a:r>
            <a:r>
              <a:rPr lang="en-US" sz="1100" dirty="0"/>
              <a:t>) </a:t>
            </a:r>
          </a:p>
        </p:txBody>
      </p:sp>
      <p:graphicFrame>
        <p:nvGraphicFramePr>
          <p:cNvPr id="5" name="Table 4"/>
          <p:cNvGraphicFramePr>
            <a:graphicFrameLocks noGrp="1"/>
          </p:cNvGraphicFramePr>
          <p:nvPr>
            <p:extLst>
              <p:ext uri="{D42A27DB-BD31-4B8C-83A1-F6EECF244321}">
                <p14:modId xmlns:p14="http://schemas.microsoft.com/office/powerpoint/2010/main" val="1842384591"/>
              </p:ext>
            </p:extLst>
          </p:nvPr>
        </p:nvGraphicFramePr>
        <p:xfrm>
          <a:off x="3598068" y="2594469"/>
          <a:ext cx="3064041" cy="1835151"/>
        </p:xfrm>
        <a:graphic>
          <a:graphicData uri="http://schemas.openxmlformats.org/drawingml/2006/table">
            <a:tbl>
              <a:tblPr firstRow="1" bandRow="1">
                <a:tableStyleId>{5C22544A-7EE6-4342-B048-85BDC9FD1C3A}</a:tableStyleId>
              </a:tblPr>
              <a:tblGrid>
                <a:gridCol w="1021347">
                  <a:extLst>
                    <a:ext uri="{9D8B030D-6E8A-4147-A177-3AD203B41FA5}">
                      <a16:colId xmlns:a16="http://schemas.microsoft.com/office/drawing/2014/main" val="644562030"/>
                    </a:ext>
                  </a:extLst>
                </a:gridCol>
                <a:gridCol w="1021347">
                  <a:extLst>
                    <a:ext uri="{9D8B030D-6E8A-4147-A177-3AD203B41FA5}">
                      <a16:colId xmlns:a16="http://schemas.microsoft.com/office/drawing/2014/main" val="949530141"/>
                    </a:ext>
                  </a:extLst>
                </a:gridCol>
                <a:gridCol w="1021347">
                  <a:extLst>
                    <a:ext uri="{9D8B030D-6E8A-4147-A177-3AD203B41FA5}">
                      <a16:colId xmlns:a16="http://schemas.microsoft.com/office/drawing/2014/main" val="2477026527"/>
                    </a:ext>
                  </a:extLst>
                </a:gridCol>
              </a:tblGrid>
              <a:tr h="398357">
                <a:tc>
                  <a:txBody>
                    <a:bodyPr/>
                    <a:lstStyle/>
                    <a:p>
                      <a:endParaRPr lang="en-US" dirty="0"/>
                    </a:p>
                  </a:txBody>
                  <a:tcPr/>
                </a:tc>
                <a:tc>
                  <a:txBody>
                    <a:bodyPr/>
                    <a:lstStyle/>
                    <a:p>
                      <a:r>
                        <a:rPr lang="en-US" dirty="0"/>
                        <a:t>calories</a:t>
                      </a:r>
                    </a:p>
                  </a:txBody>
                  <a:tcPr/>
                </a:tc>
                <a:tc>
                  <a:txBody>
                    <a:bodyPr/>
                    <a:lstStyle/>
                    <a:p>
                      <a:r>
                        <a:rPr lang="en-US" dirty="0"/>
                        <a:t>Duration</a:t>
                      </a:r>
                    </a:p>
                  </a:txBody>
                  <a:tcPr/>
                </a:tc>
                <a:extLst>
                  <a:ext uri="{0D108BD9-81ED-4DB2-BD59-A6C34878D82A}">
                    <a16:rowId xmlns:a16="http://schemas.microsoft.com/office/drawing/2014/main" val="628283834"/>
                  </a:ext>
                </a:extLst>
              </a:tr>
              <a:tr h="398357">
                <a:tc>
                  <a:txBody>
                    <a:bodyPr/>
                    <a:lstStyle/>
                    <a:p>
                      <a:r>
                        <a:rPr lang="en-US" dirty="0"/>
                        <a:t>0</a:t>
                      </a:r>
                    </a:p>
                  </a:txBody>
                  <a:tcPr/>
                </a:tc>
                <a:tc>
                  <a:txBody>
                    <a:bodyPr/>
                    <a:lstStyle/>
                    <a:p>
                      <a:r>
                        <a:rPr lang="en-US" dirty="0"/>
                        <a:t>420</a:t>
                      </a:r>
                    </a:p>
                  </a:txBody>
                  <a:tcPr/>
                </a:tc>
                <a:tc>
                  <a:txBody>
                    <a:bodyPr/>
                    <a:lstStyle/>
                    <a:p>
                      <a:r>
                        <a:rPr lang="en-US" dirty="0"/>
                        <a:t>50</a:t>
                      </a:r>
                    </a:p>
                  </a:txBody>
                  <a:tcPr/>
                </a:tc>
                <a:extLst>
                  <a:ext uri="{0D108BD9-81ED-4DB2-BD59-A6C34878D82A}">
                    <a16:rowId xmlns:a16="http://schemas.microsoft.com/office/drawing/2014/main" val="241638871"/>
                  </a:ext>
                </a:extLst>
              </a:tr>
              <a:tr h="398357">
                <a:tc>
                  <a:txBody>
                    <a:bodyPr/>
                    <a:lstStyle/>
                    <a:p>
                      <a:r>
                        <a:rPr lang="en-US" dirty="0"/>
                        <a:t>1</a:t>
                      </a:r>
                    </a:p>
                  </a:txBody>
                  <a:tcPr/>
                </a:tc>
                <a:tc>
                  <a:txBody>
                    <a:bodyPr/>
                    <a:lstStyle/>
                    <a:p>
                      <a:r>
                        <a:rPr lang="en-US" dirty="0"/>
                        <a:t>380</a:t>
                      </a:r>
                    </a:p>
                  </a:txBody>
                  <a:tcPr/>
                </a:tc>
                <a:tc>
                  <a:txBody>
                    <a:bodyPr/>
                    <a:lstStyle/>
                    <a:p>
                      <a:r>
                        <a:rPr lang="en-US" dirty="0"/>
                        <a:t>40</a:t>
                      </a:r>
                    </a:p>
                  </a:txBody>
                  <a:tcPr/>
                </a:tc>
                <a:extLst>
                  <a:ext uri="{0D108BD9-81ED-4DB2-BD59-A6C34878D82A}">
                    <a16:rowId xmlns:a16="http://schemas.microsoft.com/office/drawing/2014/main" val="4141604202"/>
                  </a:ext>
                </a:extLst>
              </a:tr>
              <a:tr h="398357">
                <a:tc>
                  <a:txBody>
                    <a:bodyPr/>
                    <a:lstStyle/>
                    <a:p>
                      <a:r>
                        <a:rPr lang="en-US" dirty="0"/>
                        <a:t>2</a:t>
                      </a:r>
                    </a:p>
                  </a:txBody>
                  <a:tcPr/>
                </a:tc>
                <a:tc>
                  <a:txBody>
                    <a:bodyPr/>
                    <a:lstStyle/>
                    <a:p>
                      <a:r>
                        <a:rPr lang="en-US" dirty="0"/>
                        <a:t>390</a:t>
                      </a:r>
                    </a:p>
                  </a:txBody>
                  <a:tcPr/>
                </a:tc>
                <a:tc>
                  <a:txBody>
                    <a:bodyPr/>
                    <a:lstStyle/>
                    <a:p>
                      <a:r>
                        <a:rPr lang="en-US" dirty="0"/>
                        <a:t>45</a:t>
                      </a:r>
                    </a:p>
                  </a:txBody>
                  <a:tcPr/>
                </a:tc>
                <a:extLst>
                  <a:ext uri="{0D108BD9-81ED-4DB2-BD59-A6C34878D82A}">
                    <a16:rowId xmlns:a16="http://schemas.microsoft.com/office/drawing/2014/main" val="1185948592"/>
                  </a:ext>
                </a:extLst>
              </a:tr>
            </a:tbl>
          </a:graphicData>
        </a:graphic>
      </p:graphicFrame>
    </p:spTree>
    <p:extLst>
      <p:ext uri="{BB962C8B-B14F-4D97-AF65-F5344CB8AC3E}">
        <p14:creationId xmlns:p14="http://schemas.microsoft.com/office/powerpoint/2010/main" val="1780066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Locate Row</a:t>
            </a:r>
          </a:p>
        </p:txBody>
      </p:sp>
      <p:sp>
        <p:nvSpPr>
          <p:cNvPr id="3" name="Content Placeholder 2"/>
          <p:cNvSpPr>
            <a:spLocks noGrp="1"/>
          </p:cNvSpPr>
          <p:nvPr>
            <p:ph idx="1"/>
          </p:nvPr>
        </p:nvSpPr>
        <p:spPr/>
        <p:txBody>
          <a:bodyPr/>
          <a:lstStyle/>
          <a:p>
            <a:r>
              <a:rPr lang="en-US" dirty="0"/>
              <a:t>Pandas use the </a:t>
            </a:r>
            <a:r>
              <a:rPr lang="en-US" dirty="0" err="1">
                <a:solidFill>
                  <a:srgbClr val="FF0000"/>
                </a:solidFill>
              </a:rPr>
              <a:t>loc</a:t>
            </a:r>
            <a:r>
              <a:rPr lang="en-US" dirty="0"/>
              <a:t> attribute to return one or more specified row(s)</a:t>
            </a:r>
          </a:p>
          <a:p>
            <a:r>
              <a:rPr lang="en-US" dirty="0"/>
              <a:t>print(</a:t>
            </a:r>
            <a:r>
              <a:rPr lang="en-US" dirty="0" err="1"/>
              <a:t>df.loc</a:t>
            </a:r>
            <a:r>
              <a:rPr lang="en-US" dirty="0"/>
              <a:t>[0])</a:t>
            </a:r>
          </a:p>
          <a:p>
            <a:r>
              <a:rPr lang="en-US" dirty="0"/>
              <a:t>What this command do?:</a:t>
            </a:r>
          </a:p>
          <a:p>
            <a:pPr lvl="1"/>
            <a:r>
              <a:rPr lang="en-US" dirty="0"/>
              <a:t>print(</a:t>
            </a:r>
            <a:r>
              <a:rPr lang="en-US" dirty="0" err="1"/>
              <a:t>df.loc</a:t>
            </a:r>
            <a:r>
              <a:rPr lang="en-US" dirty="0"/>
              <a:t>[[0, 1]])</a:t>
            </a:r>
          </a:p>
        </p:txBody>
      </p:sp>
      <p:graphicFrame>
        <p:nvGraphicFramePr>
          <p:cNvPr id="5" name="Table 4"/>
          <p:cNvGraphicFramePr>
            <a:graphicFrameLocks noGrp="1"/>
          </p:cNvGraphicFramePr>
          <p:nvPr>
            <p:extLst>
              <p:ext uri="{D42A27DB-BD31-4B8C-83A1-F6EECF244321}">
                <p14:modId xmlns:p14="http://schemas.microsoft.com/office/powerpoint/2010/main" val="3938995015"/>
              </p:ext>
            </p:extLst>
          </p:nvPr>
        </p:nvGraphicFramePr>
        <p:xfrm>
          <a:off x="3598068" y="2594469"/>
          <a:ext cx="3064041" cy="1835151"/>
        </p:xfrm>
        <a:graphic>
          <a:graphicData uri="http://schemas.openxmlformats.org/drawingml/2006/table">
            <a:tbl>
              <a:tblPr firstRow="1" bandRow="1">
                <a:tableStyleId>{5C22544A-7EE6-4342-B048-85BDC9FD1C3A}</a:tableStyleId>
              </a:tblPr>
              <a:tblGrid>
                <a:gridCol w="1021347">
                  <a:extLst>
                    <a:ext uri="{9D8B030D-6E8A-4147-A177-3AD203B41FA5}">
                      <a16:colId xmlns:a16="http://schemas.microsoft.com/office/drawing/2014/main" val="644562030"/>
                    </a:ext>
                  </a:extLst>
                </a:gridCol>
                <a:gridCol w="1021347">
                  <a:extLst>
                    <a:ext uri="{9D8B030D-6E8A-4147-A177-3AD203B41FA5}">
                      <a16:colId xmlns:a16="http://schemas.microsoft.com/office/drawing/2014/main" val="949530141"/>
                    </a:ext>
                  </a:extLst>
                </a:gridCol>
                <a:gridCol w="1021347">
                  <a:extLst>
                    <a:ext uri="{9D8B030D-6E8A-4147-A177-3AD203B41FA5}">
                      <a16:colId xmlns:a16="http://schemas.microsoft.com/office/drawing/2014/main" val="2477026527"/>
                    </a:ext>
                  </a:extLst>
                </a:gridCol>
              </a:tblGrid>
              <a:tr h="398357">
                <a:tc>
                  <a:txBody>
                    <a:bodyPr/>
                    <a:lstStyle/>
                    <a:p>
                      <a:endParaRPr lang="en-US" dirty="0"/>
                    </a:p>
                  </a:txBody>
                  <a:tcPr/>
                </a:tc>
                <a:tc>
                  <a:txBody>
                    <a:bodyPr/>
                    <a:lstStyle/>
                    <a:p>
                      <a:r>
                        <a:rPr lang="en-US" dirty="0"/>
                        <a:t>calories</a:t>
                      </a:r>
                    </a:p>
                  </a:txBody>
                  <a:tcPr/>
                </a:tc>
                <a:tc>
                  <a:txBody>
                    <a:bodyPr/>
                    <a:lstStyle/>
                    <a:p>
                      <a:r>
                        <a:rPr lang="en-US" dirty="0"/>
                        <a:t>Duration</a:t>
                      </a:r>
                    </a:p>
                  </a:txBody>
                  <a:tcPr/>
                </a:tc>
                <a:extLst>
                  <a:ext uri="{0D108BD9-81ED-4DB2-BD59-A6C34878D82A}">
                    <a16:rowId xmlns:a16="http://schemas.microsoft.com/office/drawing/2014/main" val="628283834"/>
                  </a:ext>
                </a:extLst>
              </a:tr>
              <a:tr h="398357">
                <a:tc>
                  <a:txBody>
                    <a:bodyPr/>
                    <a:lstStyle/>
                    <a:p>
                      <a:r>
                        <a:rPr lang="en-US" dirty="0"/>
                        <a:t>0</a:t>
                      </a:r>
                    </a:p>
                  </a:txBody>
                  <a:tcPr/>
                </a:tc>
                <a:tc>
                  <a:txBody>
                    <a:bodyPr/>
                    <a:lstStyle/>
                    <a:p>
                      <a:r>
                        <a:rPr lang="en-US" dirty="0"/>
                        <a:t>420</a:t>
                      </a:r>
                    </a:p>
                  </a:txBody>
                  <a:tcPr/>
                </a:tc>
                <a:tc>
                  <a:txBody>
                    <a:bodyPr/>
                    <a:lstStyle/>
                    <a:p>
                      <a:r>
                        <a:rPr lang="en-US" dirty="0"/>
                        <a:t>50</a:t>
                      </a:r>
                    </a:p>
                  </a:txBody>
                  <a:tcPr/>
                </a:tc>
                <a:extLst>
                  <a:ext uri="{0D108BD9-81ED-4DB2-BD59-A6C34878D82A}">
                    <a16:rowId xmlns:a16="http://schemas.microsoft.com/office/drawing/2014/main" val="241638871"/>
                  </a:ext>
                </a:extLst>
              </a:tr>
              <a:tr h="398357">
                <a:tc>
                  <a:txBody>
                    <a:bodyPr/>
                    <a:lstStyle/>
                    <a:p>
                      <a:r>
                        <a:rPr lang="en-US" dirty="0"/>
                        <a:t>1</a:t>
                      </a:r>
                    </a:p>
                  </a:txBody>
                  <a:tcPr/>
                </a:tc>
                <a:tc>
                  <a:txBody>
                    <a:bodyPr/>
                    <a:lstStyle/>
                    <a:p>
                      <a:r>
                        <a:rPr lang="en-US" dirty="0"/>
                        <a:t>380</a:t>
                      </a:r>
                    </a:p>
                  </a:txBody>
                  <a:tcPr/>
                </a:tc>
                <a:tc>
                  <a:txBody>
                    <a:bodyPr/>
                    <a:lstStyle/>
                    <a:p>
                      <a:r>
                        <a:rPr lang="en-US" dirty="0"/>
                        <a:t>40</a:t>
                      </a:r>
                    </a:p>
                  </a:txBody>
                  <a:tcPr/>
                </a:tc>
                <a:extLst>
                  <a:ext uri="{0D108BD9-81ED-4DB2-BD59-A6C34878D82A}">
                    <a16:rowId xmlns:a16="http://schemas.microsoft.com/office/drawing/2014/main" val="4141604202"/>
                  </a:ext>
                </a:extLst>
              </a:tr>
              <a:tr h="398357">
                <a:tc>
                  <a:txBody>
                    <a:bodyPr/>
                    <a:lstStyle/>
                    <a:p>
                      <a:r>
                        <a:rPr lang="en-US" dirty="0"/>
                        <a:t>2</a:t>
                      </a:r>
                    </a:p>
                  </a:txBody>
                  <a:tcPr/>
                </a:tc>
                <a:tc>
                  <a:txBody>
                    <a:bodyPr/>
                    <a:lstStyle/>
                    <a:p>
                      <a:r>
                        <a:rPr lang="en-US" dirty="0"/>
                        <a:t>390</a:t>
                      </a:r>
                    </a:p>
                  </a:txBody>
                  <a:tcPr/>
                </a:tc>
                <a:tc>
                  <a:txBody>
                    <a:bodyPr/>
                    <a:lstStyle/>
                    <a:p>
                      <a:r>
                        <a:rPr lang="en-US" dirty="0"/>
                        <a:t>45</a:t>
                      </a:r>
                    </a:p>
                  </a:txBody>
                  <a:tcPr/>
                </a:tc>
                <a:extLst>
                  <a:ext uri="{0D108BD9-81ED-4DB2-BD59-A6C34878D82A}">
                    <a16:rowId xmlns:a16="http://schemas.microsoft.com/office/drawing/2014/main" val="1185948592"/>
                  </a:ext>
                </a:extLst>
              </a:tr>
            </a:tbl>
          </a:graphicData>
        </a:graphic>
      </p:graphicFrame>
      <p:sp>
        <p:nvSpPr>
          <p:cNvPr id="6" name="Rectangle 5"/>
          <p:cNvSpPr/>
          <p:nvPr/>
        </p:nvSpPr>
        <p:spPr>
          <a:xfrm>
            <a:off x="3529263" y="2951747"/>
            <a:ext cx="3232484" cy="439436"/>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731751" y="2046483"/>
            <a:ext cx="619080" cy="307777"/>
          </a:xfrm>
          <a:prstGeom prst="rect">
            <a:avLst/>
          </a:prstGeom>
          <a:noFill/>
          <a:ln>
            <a:solidFill>
              <a:schemeClr val="accent5"/>
            </a:solidFill>
          </a:ln>
        </p:spPr>
        <p:txBody>
          <a:bodyPr wrap="none" rtlCol="0">
            <a:spAutoFit/>
          </a:bodyPr>
          <a:lstStyle/>
          <a:p>
            <a:r>
              <a:rPr lang="en-US" sz="1400" dirty="0"/>
              <a:t>Index</a:t>
            </a:r>
          </a:p>
        </p:txBody>
      </p:sp>
      <p:cxnSp>
        <p:nvCxnSpPr>
          <p:cNvPr id="9" name="Straight Arrow Connector 8"/>
          <p:cNvCxnSpPr>
            <a:stCxn id="7" idx="2"/>
          </p:cNvCxnSpPr>
          <p:nvPr/>
        </p:nvCxnSpPr>
        <p:spPr>
          <a:xfrm>
            <a:off x="4041291" y="2354260"/>
            <a:ext cx="1320" cy="264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6857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 the index</a:t>
            </a:r>
          </a:p>
        </p:txBody>
      </p:sp>
      <p:sp>
        <p:nvSpPr>
          <p:cNvPr id="3" name="Content Placeholder 2"/>
          <p:cNvSpPr>
            <a:spLocks noGrp="1"/>
          </p:cNvSpPr>
          <p:nvPr>
            <p:ph idx="1"/>
          </p:nvPr>
        </p:nvSpPr>
        <p:spPr/>
        <p:txBody>
          <a:bodyPr/>
          <a:lstStyle/>
          <a:p>
            <a:r>
              <a:rPr lang="en-US" dirty="0" err="1"/>
              <a:t>df</a:t>
            </a:r>
            <a:r>
              <a:rPr lang="en-US" dirty="0"/>
              <a:t> = </a:t>
            </a:r>
            <a:r>
              <a:rPr lang="en-US" dirty="0" err="1"/>
              <a:t>pd.DataFrame</a:t>
            </a:r>
            <a:r>
              <a:rPr lang="en-US" dirty="0"/>
              <a:t>(data, index = [“</a:t>
            </a:r>
            <a:r>
              <a:rPr lang="en-US" dirty="0">
                <a:solidFill>
                  <a:srgbClr val="FF0000"/>
                </a:solidFill>
              </a:rPr>
              <a:t>Day1</a:t>
            </a:r>
            <a:r>
              <a:rPr lang="en-US" dirty="0"/>
              <a:t>", “</a:t>
            </a:r>
            <a:r>
              <a:rPr lang="en-US" dirty="0">
                <a:solidFill>
                  <a:srgbClr val="FF0000"/>
                </a:solidFill>
              </a:rPr>
              <a:t>Day2</a:t>
            </a:r>
            <a:r>
              <a:rPr lang="en-US" dirty="0"/>
              <a:t>", “</a:t>
            </a:r>
            <a:r>
              <a:rPr lang="en-US" dirty="0">
                <a:solidFill>
                  <a:srgbClr val="FF0000"/>
                </a:solidFill>
              </a:rPr>
              <a:t>Day3</a:t>
            </a:r>
            <a:r>
              <a:rPr lang="en-US" dirty="0"/>
              <a:t>"])</a:t>
            </a:r>
          </a:p>
          <a:p>
            <a:r>
              <a:rPr lang="en-US" dirty="0"/>
              <a:t>print(</a:t>
            </a:r>
            <a:r>
              <a:rPr lang="en-US" dirty="0" err="1"/>
              <a:t>df.loc</a:t>
            </a:r>
            <a:r>
              <a:rPr lang="en-US" dirty="0"/>
              <a:t>["</a:t>
            </a:r>
            <a:r>
              <a:rPr lang="en-US" dirty="0">
                <a:solidFill>
                  <a:srgbClr val="FF0000"/>
                </a:solidFill>
              </a:rPr>
              <a:t>day2</a:t>
            </a:r>
            <a:r>
              <a:rPr lang="en-US" dirty="0"/>
              <a:t>"])</a:t>
            </a:r>
          </a:p>
        </p:txBody>
      </p:sp>
      <p:graphicFrame>
        <p:nvGraphicFramePr>
          <p:cNvPr id="4" name="Table 3"/>
          <p:cNvGraphicFramePr>
            <a:graphicFrameLocks noGrp="1"/>
          </p:cNvGraphicFramePr>
          <p:nvPr>
            <p:extLst>
              <p:ext uri="{D42A27DB-BD31-4B8C-83A1-F6EECF244321}">
                <p14:modId xmlns:p14="http://schemas.microsoft.com/office/powerpoint/2010/main" val="533621492"/>
              </p:ext>
            </p:extLst>
          </p:nvPr>
        </p:nvGraphicFramePr>
        <p:xfrm>
          <a:off x="3598068" y="2594469"/>
          <a:ext cx="3064041" cy="1835151"/>
        </p:xfrm>
        <a:graphic>
          <a:graphicData uri="http://schemas.openxmlformats.org/drawingml/2006/table">
            <a:tbl>
              <a:tblPr firstRow="1" bandRow="1">
                <a:tableStyleId>{5C22544A-7EE6-4342-B048-85BDC9FD1C3A}</a:tableStyleId>
              </a:tblPr>
              <a:tblGrid>
                <a:gridCol w="1021347">
                  <a:extLst>
                    <a:ext uri="{9D8B030D-6E8A-4147-A177-3AD203B41FA5}">
                      <a16:colId xmlns:a16="http://schemas.microsoft.com/office/drawing/2014/main" val="644562030"/>
                    </a:ext>
                  </a:extLst>
                </a:gridCol>
                <a:gridCol w="1021347">
                  <a:extLst>
                    <a:ext uri="{9D8B030D-6E8A-4147-A177-3AD203B41FA5}">
                      <a16:colId xmlns:a16="http://schemas.microsoft.com/office/drawing/2014/main" val="949530141"/>
                    </a:ext>
                  </a:extLst>
                </a:gridCol>
                <a:gridCol w="1021347">
                  <a:extLst>
                    <a:ext uri="{9D8B030D-6E8A-4147-A177-3AD203B41FA5}">
                      <a16:colId xmlns:a16="http://schemas.microsoft.com/office/drawing/2014/main" val="2477026527"/>
                    </a:ext>
                  </a:extLst>
                </a:gridCol>
              </a:tblGrid>
              <a:tr h="398357">
                <a:tc>
                  <a:txBody>
                    <a:bodyPr/>
                    <a:lstStyle/>
                    <a:p>
                      <a:endParaRPr lang="en-US" dirty="0"/>
                    </a:p>
                  </a:txBody>
                  <a:tcPr/>
                </a:tc>
                <a:tc>
                  <a:txBody>
                    <a:bodyPr/>
                    <a:lstStyle/>
                    <a:p>
                      <a:r>
                        <a:rPr lang="en-US" dirty="0"/>
                        <a:t>calories</a:t>
                      </a:r>
                    </a:p>
                  </a:txBody>
                  <a:tcPr/>
                </a:tc>
                <a:tc>
                  <a:txBody>
                    <a:bodyPr/>
                    <a:lstStyle/>
                    <a:p>
                      <a:r>
                        <a:rPr lang="en-US" dirty="0"/>
                        <a:t>Duration</a:t>
                      </a:r>
                    </a:p>
                  </a:txBody>
                  <a:tcPr/>
                </a:tc>
                <a:extLst>
                  <a:ext uri="{0D108BD9-81ED-4DB2-BD59-A6C34878D82A}">
                    <a16:rowId xmlns:a16="http://schemas.microsoft.com/office/drawing/2014/main" val="628283834"/>
                  </a:ext>
                </a:extLst>
              </a:tr>
              <a:tr h="398357">
                <a:tc>
                  <a:txBody>
                    <a:bodyPr/>
                    <a:lstStyle/>
                    <a:p>
                      <a:r>
                        <a:rPr lang="en-US" dirty="0"/>
                        <a:t>Day1</a:t>
                      </a:r>
                    </a:p>
                  </a:txBody>
                  <a:tcPr/>
                </a:tc>
                <a:tc>
                  <a:txBody>
                    <a:bodyPr/>
                    <a:lstStyle/>
                    <a:p>
                      <a:r>
                        <a:rPr lang="en-US" dirty="0"/>
                        <a:t>420</a:t>
                      </a:r>
                    </a:p>
                  </a:txBody>
                  <a:tcPr/>
                </a:tc>
                <a:tc>
                  <a:txBody>
                    <a:bodyPr/>
                    <a:lstStyle/>
                    <a:p>
                      <a:r>
                        <a:rPr lang="en-US" dirty="0"/>
                        <a:t>50</a:t>
                      </a:r>
                    </a:p>
                  </a:txBody>
                  <a:tcPr/>
                </a:tc>
                <a:extLst>
                  <a:ext uri="{0D108BD9-81ED-4DB2-BD59-A6C34878D82A}">
                    <a16:rowId xmlns:a16="http://schemas.microsoft.com/office/drawing/2014/main" val="241638871"/>
                  </a:ext>
                </a:extLst>
              </a:tr>
              <a:tr h="398357">
                <a:tc>
                  <a:txBody>
                    <a:bodyPr/>
                    <a:lstStyle/>
                    <a:p>
                      <a:r>
                        <a:rPr lang="en-US" dirty="0"/>
                        <a:t>Day2</a:t>
                      </a:r>
                    </a:p>
                  </a:txBody>
                  <a:tcPr/>
                </a:tc>
                <a:tc>
                  <a:txBody>
                    <a:bodyPr/>
                    <a:lstStyle/>
                    <a:p>
                      <a:r>
                        <a:rPr lang="en-US" dirty="0"/>
                        <a:t>380</a:t>
                      </a:r>
                    </a:p>
                  </a:txBody>
                  <a:tcPr/>
                </a:tc>
                <a:tc>
                  <a:txBody>
                    <a:bodyPr/>
                    <a:lstStyle/>
                    <a:p>
                      <a:r>
                        <a:rPr lang="en-US" dirty="0"/>
                        <a:t>40</a:t>
                      </a:r>
                    </a:p>
                  </a:txBody>
                  <a:tcPr/>
                </a:tc>
                <a:extLst>
                  <a:ext uri="{0D108BD9-81ED-4DB2-BD59-A6C34878D82A}">
                    <a16:rowId xmlns:a16="http://schemas.microsoft.com/office/drawing/2014/main" val="4141604202"/>
                  </a:ext>
                </a:extLst>
              </a:tr>
              <a:tr h="398357">
                <a:tc>
                  <a:txBody>
                    <a:bodyPr/>
                    <a:lstStyle/>
                    <a:p>
                      <a:r>
                        <a:rPr lang="en-US" dirty="0"/>
                        <a:t>Day3</a:t>
                      </a:r>
                    </a:p>
                  </a:txBody>
                  <a:tcPr/>
                </a:tc>
                <a:tc>
                  <a:txBody>
                    <a:bodyPr/>
                    <a:lstStyle/>
                    <a:p>
                      <a:r>
                        <a:rPr lang="en-US" dirty="0"/>
                        <a:t>390</a:t>
                      </a:r>
                    </a:p>
                  </a:txBody>
                  <a:tcPr/>
                </a:tc>
                <a:tc>
                  <a:txBody>
                    <a:bodyPr/>
                    <a:lstStyle/>
                    <a:p>
                      <a:r>
                        <a:rPr lang="en-US" dirty="0"/>
                        <a:t>45</a:t>
                      </a:r>
                    </a:p>
                  </a:txBody>
                  <a:tcPr/>
                </a:tc>
                <a:extLst>
                  <a:ext uri="{0D108BD9-81ED-4DB2-BD59-A6C34878D82A}">
                    <a16:rowId xmlns:a16="http://schemas.microsoft.com/office/drawing/2014/main" val="1185948592"/>
                  </a:ext>
                </a:extLst>
              </a:tr>
            </a:tbl>
          </a:graphicData>
        </a:graphic>
      </p:graphicFrame>
    </p:spTree>
    <p:extLst>
      <p:ext uri="{BB962C8B-B14F-4D97-AF65-F5344CB8AC3E}">
        <p14:creationId xmlns:p14="http://schemas.microsoft.com/office/powerpoint/2010/main" val="3626861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files into a </a:t>
            </a:r>
            <a:r>
              <a:rPr lang="en-US" dirty="0" err="1"/>
              <a:t>DataFrame</a:t>
            </a:r>
            <a:endParaRPr lang="en-US" dirty="0"/>
          </a:p>
        </p:txBody>
      </p:sp>
      <p:sp>
        <p:nvSpPr>
          <p:cNvPr id="3" name="Content Placeholder 2"/>
          <p:cNvSpPr>
            <a:spLocks noGrp="1"/>
          </p:cNvSpPr>
          <p:nvPr>
            <p:ph idx="1"/>
          </p:nvPr>
        </p:nvSpPr>
        <p:spPr/>
        <p:txBody>
          <a:bodyPr/>
          <a:lstStyle/>
          <a:p>
            <a:r>
              <a:rPr lang="en-US" dirty="0"/>
              <a:t>import pandas as </a:t>
            </a:r>
            <a:r>
              <a:rPr lang="en-US" dirty="0" err="1"/>
              <a:t>pd</a:t>
            </a:r>
            <a:endParaRPr lang="en-US" dirty="0"/>
          </a:p>
          <a:p>
            <a:endParaRPr lang="en-US" dirty="0"/>
          </a:p>
          <a:p>
            <a:r>
              <a:rPr lang="en-US" dirty="0" err="1"/>
              <a:t>df</a:t>
            </a:r>
            <a:r>
              <a:rPr lang="en-US" dirty="0"/>
              <a:t> = </a:t>
            </a:r>
            <a:r>
              <a:rPr lang="en-US" dirty="0" err="1"/>
              <a:t>pd.read_csv</a:t>
            </a:r>
            <a:r>
              <a:rPr lang="en-US" dirty="0"/>
              <a:t>('</a:t>
            </a:r>
            <a:r>
              <a:rPr lang="en-US" dirty="0">
                <a:solidFill>
                  <a:srgbClr val="FF0000"/>
                </a:solidFill>
              </a:rPr>
              <a:t>data.csv</a:t>
            </a:r>
            <a:r>
              <a:rPr lang="en-US" dirty="0"/>
              <a:t>')</a:t>
            </a:r>
          </a:p>
          <a:p>
            <a:endParaRPr lang="en-US" dirty="0"/>
          </a:p>
          <a:p>
            <a:r>
              <a:rPr lang="en-US" dirty="0"/>
              <a:t>print(</a:t>
            </a:r>
            <a:r>
              <a:rPr lang="en-US" dirty="0" err="1"/>
              <a:t>df</a:t>
            </a:r>
            <a:r>
              <a:rPr lang="en-US" dirty="0"/>
              <a:t>) </a:t>
            </a:r>
          </a:p>
        </p:txBody>
      </p:sp>
    </p:spTree>
    <p:extLst>
      <p:ext uri="{BB962C8B-B14F-4D97-AF65-F5344CB8AC3E}">
        <p14:creationId xmlns:p14="http://schemas.microsoft.com/office/powerpoint/2010/main" val="2906921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1"/>
          <p:cNvSpPr txBox="1">
            <a:spLocks noGrp="1"/>
          </p:cNvSpPr>
          <p:nvPr>
            <p:ph type="title"/>
          </p:nvPr>
        </p:nvSpPr>
        <p:spPr>
          <a:xfrm>
            <a:off x="135450" y="474926"/>
            <a:ext cx="8229600" cy="597000"/>
          </a:xfrm>
          <a:prstGeom prst="rect">
            <a:avLst/>
          </a:prstGeom>
        </p:spPr>
        <p:txBody>
          <a:bodyPr spcFirstLastPara="1" wrap="square" lIns="91425" tIns="91425" rIns="91425" bIns="91425" anchor="ctr" anchorCtr="0">
            <a:noAutofit/>
          </a:bodyPr>
          <a:lstStyle/>
          <a:p>
            <a:pPr lvl="0">
              <a:spcBef>
                <a:spcPts val="0"/>
              </a:spcBef>
            </a:pPr>
            <a:r>
              <a:rPr lang="en-US" dirty="0"/>
              <a:t>Plotting and Visualization </a:t>
            </a:r>
            <a:endParaRPr dirty="0"/>
          </a:p>
        </p:txBody>
      </p:sp>
      <p:pic>
        <p:nvPicPr>
          <p:cNvPr id="91" name="Google Shape;91;p11"/>
          <p:cNvPicPr preferRelativeResize="0"/>
          <p:nvPr/>
        </p:nvPicPr>
        <p:blipFill>
          <a:blip r:embed="rId3">
            <a:alphaModFix/>
          </a:blip>
          <a:stretch>
            <a:fillRect/>
          </a:stretch>
        </p:blipFill>
        <p:spPr>
          <a:xfrm>
            <a:off x="2626237" y="2066424"/>
            <a:ext cx="3248025" cy="2438400"/>
          </a:xfrm>
          <a:prstGeom prst="rect">
            <a:avLst/>
          </a:prstGeom>
          <a:noFill/>
          <a:ln>
            <a:noFill/>
          </a:ln>
        </p:spPr>
      </p:pic>
      <p:sp>
        <p:nvSpPr>
          <p:cNvPr id="2" name="TextBox 1"/>
          <p:cNvSpPr txBox="1"/>
          <p:nvPr/>
        </p:nvSpPr>
        <p:spPr>
          <a:xfrm>
            <a:off x="457200" y="1403684"/>
            <a:ext cx="2671011" cy="369332"/>
          </a:xfrm>
          <a:prstGeom prst="rect">
            <a:avLst/>
          </a:prstGeom>
          <a:noFill/>
        </p:spPr>
        <p:txBody>
          <a:bodyPr wrap="square" rtlCol="0">
            <a:spAutoFit/>
          </a:bodyPr>
          <a:lstStyle/>
          <a:p>
            <a:r>
              <a:rPr lang="en-US" dirty="0"/>
              <a:t>IRIS dataset</a:t>
            </a:r>
          </a:p>
        </p:txBody>
      </p:sp>
    </p:spTree>
    <p:extLst>
      <p:ext uri="{BB962C8B-B14F-4D97-AF65-F5344CB8AC3E}">
        <p14:creationId xmlns:p14="http://schemas.microsoft.com/office/powerpoint/2010/main" val="2810575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0"/>
          <p:cNvSpPr/>
          <p:nvPr/>
        </p:nvSpPr>
        <p:spPr>
          <a:xfrm>
            <a:off x="1964076" y="1033895"/>
            <a:ext cx="5486400" cy="3476873"/>
          </a:xfrm>
          <a:prstGeom prst="ellips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spcBef>
                <a:spcPts val="0"/>
              </a:spcBef>
              <a:spcAft>
                <a:spcPts val="0"/>
              </a:spcAft>
              <a:buNone/>
            </a:pPr>
            <a:endParaRPr sz="1800" i="0" u="none" strike="noStrike">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libri"/>
              <a:cs typeface="Times New Roman" panose="02020603050405020304" pitchFamily="18" charset="0"/>
              <a:sym typeface="Calibri"/>
            </a:endParaRPr>
          </a:p>
        </p:txBody>
      </p:sp>
      <p:sp>
        <p:nvSpPr>
          <p:cNvPr id="83" name="Google Shape;83;p10"/>
          <p:cNvSpPr/>
          <p:nvPr/>
        </p:nvSpPr>
        <p:spPr>
          <a:xfrm>
            <a:off x="2743200" y="1543050"/>
            <a:ext cx="1447800" cy="342900"/>
          </a:xfrm>
          <a:prstGeom prst="roundRect">
            <a:avLst>
              <a:gd name="adj" fmla="val 16667"/>
            </a:avLst>
          </a:prstGeom>
          <a:solidFill>
            <a:schemeClr val="accent2">
              <a:alpha val="69803"/>
            </a:schemeClr>
          </a:solid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Business</a:t>
            </a:r>
            <a:endParaRPr sz="1200" b="1"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r>
              <a:rPr lang="en-US" sz="1200" b="1"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Understanding</a:t>
            </a:r>
            <a:endParaRPr sz="1200" b="1"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84" name="Google Shape;84;p10"/>
          <p:cNvSpPr/>
          <p:nvPr/>
        </p:nvSpPr>
        <p:spPr>
          <a:xfrm>
            <a:off x="4800600" y="1543050"/>
            <a:ext cx="1447800" cy="342900"/>
          </a:xfrm>
          <a:prstGeom prst="roundRect">
            <a:avLst>
              <a:gd name="adj" fmla="val 16667"/>
            </a:avLst>
          </a:prstGeom>
          <a:solidFill>
            <a:schemeClr val="accent2">
              <a:alpha val="69803"/>
            </a:schemeClr>
          </a:solid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Data Understanding</a:t>
            </a:r>
            <a:endParaRPr sz="1200" b="1" dirty="0">
              <a:latin typeface="Times New Roman" panose="02020603050405020304" pitchFamily="18" charset="0"/>
              <a:cs typeface="Times New Roman" panose="02020603050405020304" pitchFamily="18" charset="0"/>
            </a:endParaRPr>
          </a:p>
        </p:txBody>
      </p:sp>
      <p:sp>
        <p:nvSpPr>
          <p:cNvPr id="85" name="Google Shape;85;p10"/>
          <p:cNvSpPr/>
          <p:nvPr/>
        </p:nvSpPr>
        <p:spPr>
          <a:xfrm>
            <a:off x="5524500" y="2286000"/>
            <a:ext cx="1524000" cy="342900"/>
          </a:xfrm>
          <a:prstGeom prst="roundRect">
            <a:avLst>
              <a:gd name="adj" fmla="val 16667"/>
            </a:avLst>
          </a:prstGeom>
          <a:solidFill>
            <a:schemeClr val="accent2">
              <a:alpha val="69803"/>
            </a:schemeClr>
          </a:solid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i="0" u="none" strike="noStrike" cap="none">
                <a:solidFill>
                  <a:schemeClr val="dk1"/>
                </a:solidFill>
                <a:latin typeface="Times New Roman" panose="02020603050405020304" pitchFamily="18" charset="0"/>
                <a:ea typeface="Arial"/>
                <a:cs typeface="Times New Roman" panose="02020603050405020304" pitchFamily="18" charset="0"/>
                <a:sym typeface="Arial"/>
              </a:rPr>
              <a:t>Data Preparation</a:t>
            </a:r>
            <a:endParaRPr sz="1200" b="1"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86" name="Google Shape;86;p10"/>
          <p:cNvSpPr/>
          <p:nvPr/>
        </p:nvSpPr>
        <p:spPr>
          <a:xfrm>
            <a:off x="5457701" y="3112820"/>
            <a:ext cx="1323000" cy="342900"/>
          </a:xfrm>
          <a:prstGeom prst="roundRect">
            <a:avLst>
              <a:gd name="adj" fmla="val 16667"/>
            </a:avLst>
          </a:prstGeom>
          <a:solidFill>
            <a:schemeClr val="accent2">
              <a:alpha val="69803"/>
            </a:schemeClr>
          </a:solid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Modeling</a:t>
            </a:r>
            <a:endParaRPr sz="1200" b="1"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87" name="Google Shape;87;p10"/>
          <p:cNvSpPr/>
          <p:nvPr/>
        </p:nvSpPr>
        <p:spPr>
          <a:xfrm>
            <a:off x="2305051" y="2628900"/>
            <a:ext cx="1276200" cy="342900"/>
          </a:xfrm>
          <a:prstGeom prst="roundRect">
            <a:avLst>
              <a:gd name="adj" fmla="val 16667"/>
            </a:avLst>
          </a:prstGeom>
          <a:solidFill>
            <a:schemeClr val="accent2">
              <a:alpha val="69803"/>
            </a:schemeClr>
          </a:solid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i="0" u="none" strike="noStrike" cap="none">
                <a:solidFill>
                  <a:schemeClr val="dk1"/>
                </a:solidFill>
                <a:latin typeface="Times New Roman" panose="02020603050405020304" pitchFamily="18" charset="0"/>
                <a:ea typeface="Arial"/>
                <a:cs typeface="Times New Roman" panose="02020603050405020304" pitchFamily="18" charset="0"/>
                <a:sym typeface="Arial"/>
              </a:rPr>
              <a:t>Deployment</a:t>
            </a:r>
            <a:endParaRPr sz="1200" b="1"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88" name="Google Shape;88;p10"/>
          <p:cNvSpPr/>
          <p:nvPr/>
        </p:nvSpPr>
        <p:spPr>
          <a:xfrm>
            <a:off x="3714317" y="3766705"/>
            <a:ext cx="1563000" cy="342900"/>
          </a:xfrm>
          <a:prstGeom prst="roundRect">
            <a:avLst>
              <a:gd name="adj" fmla="val 16667"/>
            </a:avLst>
          </a:prstGeom>
          <a:solidFill>
            <a:schemeClr val="accent2">
              <a:alpha val="69803"/>
            </a:schemeClr>
          </a:solid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Evaluation</a:t>
            </a:r>
            <a:endParaRPr sz="1200" b="1"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89" name="Google Shape;89;p10"/>
          <p:cNvSpPr/>
          <p:nvPr/>
        </p:nvSpPr>
        <p:spPr>
          <a:xfrm>
            <a:off x="4038600" y="2514600"/>
            <a:ext cx="995400" cy="685800"/>
          </a:xfrm>
          <a:prstGeom prst="can">
            <a:avLst>
              <a:gd name="adj" fmla="val 25000"/>
            </a:avLst>
          </a:prstGeom>
          <a:solidFill>
            <a:schemeClr val="accent1"/>
          </a:solidFill>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1400" i="0" u="none" strike="noStrike">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Arial"/>
                <a:cs typeface="Times New Roman" panose="02020603050405020304" pitchFamily="18" charset="0"/>
                <a:sym typeface="Arial"/>
              </a:rPr>
              <a:t>Data</a:t>
            </a:r>
            <a:endParaRPr sz="1400" i="0" u="none" strike="noStrike">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Arial"/>
              <a:cs typeface="Times New Roman" panose="02020603050405020304" pitchFamily="18" charset="0"/>
              <a:sym typeface="Arial"/>
            </a:endParaRPr>
          </a:p>
        </p:txBody>
      </p:sp>
      <p:cxnSp>
        <p:nvCxnSpPr>
          <p:cNvPr id="90" name="Google Shape;90;p10"/>
          <p:cNvCxnSpPr>
            <a:stCxn id="83" idx="3"/>
          </p:cNvCxnSpPr>
          <p:nvPr/>
        </p:nvCxnSpPr>
        <p:spPr>
          <a:xfrm>
            <a:off x="4191000" y="1714500"/>
            <a:ext cx="609600" cy="0"/>
          </a:xfrm>
          <a:prstGeom prst="straightConnector1">
            <a:avLst/>
          </a:prstGeom>
          <a:noFill/>
          <a:ln w="12700" cap="flat" cmpd="sng">
            <a:solidFill>
              <a:srgbClr val="A5A5A5"/>
            </a:solidFill>
            <a:prstDash val="solid"/>
            <a:round/>
            <a:headEnd type="stealth" w="med" len="med"/>
            <a:tailEnd type="stealth" w="med" len="med"/>
          </a:ln>
        </p:spPr>
      </p:cxnSp>
      <p:cxnSp>
        <p:nvCxnSpPr>
          <p:cNvPr id="91" name="Google Shape;91;p10"/>
          <p:cNvCxnSpPr>
            <a:stCxn id="84" idx="2"/>
            <a:endCxn id="85" idx="0"/>
          </p:cNvCxnSpPr>
          <p:nvPr/>
        </p:nvCxnSpPr>
        <p:spPr>
          <a:xfrm>
            <a:off x="5524500" y="1885950"/>
            <a:ext cx="762000" cy="400200"/>
          </a:xfrm>
          <a:prstGeom prst="straightConnector1">
            <a:avLst/>
          </a:prstGeom>
          <a:noFill/>
          <a:ln w="12700" cap="flat" cmpd="sng">
            <a:solidFill>
              <a:srgbClr val="A5A5A5"/>
            </a:solidFill>
            <a:prstDash val="solid"/>
            <a:round/>
            <a:headEnd type="stealth" w="med" len="med"/>
            <a:tailEnd type="stealth" w="med" len="med"/>
          </a:ln>
        </p:spPr>
      </p:cxnSp>
      <p:cxnSp>
        <p:nvCxnSpPr>
          <p:cNvPr id="92" name="Google Shape;92;p10"/>
          <p:cNvCxnSpPr>
            <a:stCxn id="85" idx="2"/>
            <a:endCxn id="86" idx="0"/>
          </p:cNvCxnSpPr>
          <p:nvPr/>
        </p:nvCxnSpPr>
        <p:spPr>
          <a:xfrm flipH="1">
            <a:off x="6119100" y="2628900"/>
            <a:ext cx="167400" cy="483900"/>
          </a:xfrm>
          <a:prstGeom prst="straightConnector1">
            <a:avLst/>
          </a:prstGeom>
          <a:noFill/>
          <a:ln w="12700" cap="flat" cmpd="sng">
            <a:solidFill>
              <a:srgbClr val="A5A5A5"/>
            </a:solidFill>
            <a:prstDash val="solid"/>
            <a:round/>
            <a:headEnd type="stealth" w="med" len="med"/>
            <a:tailEnd type="stealth" w="med" len="med"/>
          </a:ln>
        </p:spPr>
      </p:cxnSp>
      <p:cxnSp>
        <p:nvCxnSpPr>
          <p:cNvPr id="93" name="Google Shape;93;p10"/>
          <p:cNvCxnSpPr>
            <a:cxnSpLocks/>
            <a:stCxn id="86" idx="2"/>
            <a:endCxn id="88" idx="3"/>
          </p:cNvCxnSpPr>
          <p:nvPr/>
        </p:nvCxnSpPr>
        <p:spPr>
          <a:xfrm flipH="1">
            <a:off x="5277401" y="3455720"/>
            <a:ext cx="841800" cy="482400"/>
          </a:xfrm>
          <a:prstGeom prst="straightConnector1">
            <a:avLst/>
          </a:prstGeom>
          <a:noFill/>
          <a:ln w="12700" cap="flat" cmpd="sng">
            <a:solidFill>
              <a:srgbClr val="A5A5A5"/>
            </a:solidFill>
            <a:prstDash val="solid"/>
            <a:round/>
            <a:headEnd type="none" w="sm" len="sm"/>
            <a:tailEnd type="stealth" w="med" len="med"/>
          </a:ln>
        </p:spPr>
      </p:cxnSp>
      <p:cxnSp>
        <p:nvCxnSpPr>
          <p:cNvPr id="94" name="Google Shape;94;p10"/>
          <p:cNvCxnSpPr>
            <a:stCxn id="88" idx="1"/>
            <a:endCxn id="87" idx="2"/>
          </p:cNvCxnSpPr>
          <p:nvPr/>
        </p:nvCxnSpPr>
        <p:spPr>
          <a:xfrm rot="10800000">
            <a:off x="2943017" y="2971855"/>
            <a:ext cx="771300" cy="966300"/>
          </a:xfrm>
          <a:prstGeom prst="straightConnector1">
            <a:avLst/>
          </a:prstGeom>
          <a:noFill/>
          <a:ln w="12700" cap="flat" cmpd="sng">
            <a:solidFill>
              <a:srgbClr val="A5A5A5"/>
            </a:solidFill>
            <a:prstDash val="solid"/>
            <a:round/>
            <a:headEnd type="none" w="sm" len="sm"/>
            <a:tailEnd type="stealth" w="med" len="med"/>
          </a:ln>
        </p:spPr>
      </p:cxnSp>
      <p:sp>
        <p:nvSpPr>
          <p:cNvPr id="95" name="Google Shape;95;p10"/>
          <p:cNvSpPr/>
          <p:nvPr/>
        </p:nvSpPr>
        <p:spPr>
          <a:xfrm>
            <a:off x="4215740" y="1736766"/>
            <a:ext cx="1129350" cy="2048494"/>
          </a:xfrm>
          <a:custGeom>
            <a:avLst/>
            <a:gdLst/>
            <a:ahLst/>
            <a:cxnLst/>
            <a:rect l="l" t="t" r="r" b="b"/>
            <a:pathLst>
              <a:path w="1129350" h="2731325" extrusionOk="0">
                <a:moveTo>
                  <a:pt x="510639" y="2731325"/>
                </a:moveTo>
                <a:cubicBezTo>
                  <a:pt x="856013" y="2258291"/>
                  <a:pt x="1201388" y="1785258"/>
                  <a:pt x="1116281" y="1330037"/>
                </a:cubicBezTo>
                <a:cubicBezTo>
                  <a:pt x="1031175" y="874816"/>
                  <a:pt x="515587" y="437408"/>
                  <a:pt x="0" y="0"/>
                </a:cubicBezTo>
              </a:path>
            </a:pathLst>
          </a:custGeom>
          <a:noFill/>
          <a:ln w="127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96" name="Google Shape;96;p10"/>
          <p:cNvSpPr/>
          <p:nvPr/>
        </p:nvSpPr>
        <p:spPr>
          <a:xfrm rot="5400000">
            <a:off x="4585813" y="914730"/>
            <a:ext cx="228600" cy="228600"/>
          </a:xfrm>
          <a:prstGeom prst="triangle">
            <a:avLst>
              <a:gd name="adj" fmla="val 50000"/>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97" name="Google Shape;97;p10"/>
          <p:cNvSpPr/>
          <p:nvPr/>
        </p:nvSpPr>
        <p:spPr>
          <a:xfrm rot="10800000">
            <a:off x="7278973" y="2314425"/>
            <a:ext cx="304800" cy="171600"/>
          </a:xfrm>
          <a:prstGeom prst="triangle">
            <a:avLst>
              <a:gd name="adj" fmla="val 50000"/>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98" name="Google Shape;98;p10"/>
          <p:cNvSpPr/>
          <p:nvPr/>
        </p:nvSpPr>
        <p:spPr>
          <a:xfrm rot="-5400000">
            <a:off x="4651640" y="4383768"/>
            <a:ext cx="228600" cy="228600"/>
          </a:xfrm>
          <a:prstGeom prst="triangle">
            <a:avLst>
              <a:gd name="adj" fmla="val 50000"/>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99" name="Google Shape;99;p10"/>
          <p:cNvSpPr/>
          <p:nvPr/>
        </p:nvSpPr>
        <p:spPr>
          <a:xfrm rot="-176140">
            <a:off x="1811821" y="2514457"/>
            <a:ext cx="304600" cy="171710"/>
          </a:xfrm>
          <a:prstGeom prst="triangle">
            <a:avLst>
              <a:gd name="adj" fmla="val 50000"/>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00" name="Google Shape;100;p10"/>
          <p:cNvSpPr txBox="1">
            <a:spLocks noGrp="1"/>
          </p:cNvSpPr>
          <p:nvPr>
            <p:ph type="title"/>
          </p:nvPr>
        </p:nvSpPr>
        <p:spPr>
          <a:xfrm>
            <a:off x="104915" y="-26719"/>
            <a:ext cx="7174057" cy="129560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Times New Roman" panose="02020603050405020304" pitchFamily="18" charset="0"/>
                <a:cs typeface="Times New Roman" panose="02020603050405020304" pitchFamily="18" charset="0"/>
              </a:rPr>
              <a:t>Cross Industry Standard Process for Data Mining (CRISP-DM) </a:t>
            </a:r>
            <a:r>
              <a:rPr lang="en-US" dirty="0">
                <a:latin typeface="Times New Roman" panose="02020603050405020304" pitchFamily="18" charset="0"/>
                <a:cs typeface="Times New Roman" panose="02020603050405020304" pitchFamily="18" charset="0"/>
              </a:rPr>
              <a:t>process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6C34C-C5B6-2AFD-383A-EDB632DEAC64}"/>
              </a:ext>
            </a:extLst>
          </p:cNvPr>
          <p:cNvSpPr>
            <a:spLocks noGrp="1"/>
          </p:cNvSpPr>
          <p:nvPr>
            <p:ph type="title"/>
          </p:nvPr>
        </p:nvSpPr>
        <p:spPr/>
        <p:txBody>
          <a:bodyPr/>
          <a:lstStyle/>
          <a:p>
            <a:r>
              <a:rPr lang="en-US"/>
              <a:t>Why data visualization is very important?</a:t>
            </a:r>
            <a:endParaRPr lang="en-SA"/>
          </a:p>
        </p:txBody>
      </p:sp>
      <p:sp>
        <p:nvSpPr>
          <p:cNvPr id="3" name="Content Placeholder 2">
            <a:extLst>
              <a:ext uri="{FF2B5EF4-FFF2-40B4-BE49-F238E27FC236}">
                <a16:creationId xmlns:a16="http://schemas.microsoft.com/office/drawing/2014/main" id="{2CFCAF64-C31C-680D-4E0B-832273A8E585}"/>
              </a:ext>
            </a:extLst>
          </p:cNvPr>
          <p:cNvSpPr>
            <a:spLocks noGrp="1"/>
          </p:cNvSpPr>
          <p:nvPr>
            <p:ph idx="1"/>
          </p:nvPr>
        </p:nvSpPr>
        <p:spPr>
          <a:xfrm>
            <a:off x="508001" y="1447800"/>
            <a:ext cx="6447501" cy="3492126"/>
          </a:xfrm>
        </p:spPr>
        <p:txBody>
          <a:bodyPr>
            <a:normAutofit/>
          </a:bodyPr>
          <a:lstStyle/>
          <a:p>
            <a:r>
              <a:rPr lang="en-US" b="1"/>
              <a:t>Understanding Data: </a:t>
            </a:r>
            <a:r>
              <a:rPr lang="en-US"/>
              <a:t>Data visualization helps you understand your data. It allows you to see patterns, trends, and relationships that might not be apparent when looking at raw data. Visualizations make complex data more accessible and interpretable.	</a:t>
            </a:r>
          </a:p>
          <a:p>
            <a:r>
              <a:rPr lang="en-US" b="1"/>
              <a:t>Communication: </a:t>
            </a:r>
            <a:r>
              <a:rPr lang="en-US"/>
              <a:t>Data visualizations are an effective means of communicating insights and findings to others, whether it’s your team, management, or the general public. A well-designed visualization can convey information more quickly and clearly than tables or text.	</a:t>
            </a:r>
          </a:p>
          <a:p>
            <a:r>
              <a:rPr lang="en-US" b="1"/>
              <a:t>Decision-Making: </a:t>
            </a:r>
            <a:r>
              <a:rPr lang="en-US"/>
              <a:t>Visualizations assist in making informed decisions. They provide a visual summary of information, which can be crucial for decision-makers who need to quickly grasp the implications of data.	</a:t>
            </a:r>
          </a:p>
          <a:p>
            <a:r>
              <a:rPr lang="en-US" b="1"/>
              <a:t>Spotting Anomalies and Outliers:</a:t>
            </a:r>
            <a:r>
              <a:rPr lang="en-US"/>
              <a:t> Visualizations make it easier to identify anomalies, outliers, or irregularities in the data. These anomalies can be critical in various fields, from fraud detection to quality control.	</a:t>
            </a:r>
            <a:endParaRPr lang="en-SA"/>
          </a:p>
        </p:txBody>
      </p:sp>
    </p:spTree>
    <p:extLst>
      <p:ext uri="{BB962C8B-B14F-4D97-AF65-F5344CB8AC3E}">
        <p14:creationId xmlns:p14="http://schemas.microsoft.com/office/powerpoint/2010/main" val="542551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077EA9-186C-C370-A254-3E9B5D01EF2D}"/>
              </a:ext>
            </a:extLst>
          </p:cNvPr>
          <p:cNvSpPr>
            <a:spLocks noGrp="1"/>
          </p:cNvSpPr>
          <p:nvPr>
            <p:ph idx="1"/>
          </p:nvPr>
        </p:nvSpPr>
        <p:spPr>
          <a:xfrm>
            <a:off x="508001" y="401544"/>
            <a:ext cx="6447501" cy="4129478"/>
          </a:xfrm>
        </p:spPr>
        <p:txBody>
          <a:bodyPr>
            <a:normAutofit/>
          </a:bodyPr>
          <a:lstStyle/>
          <a:p>
            <a:r>
              <a:rPr lang="en-US" sz="1300" b="1"/>
              <a:t>Exploration and Discovery: </a:t>
            </a:r>
            <a:r>
              <a:rPr lang="en-US" sz="1300"/>
              <a:t>Data visualization encourages exploration. By interacting with visual representations of data, you can uncover unexpected insights or ask new questions about the data.	</a:t>
            </a:r>
          </a:p>
          <a:p>
            <a:r>
              <a:rPr lang="en-US" sz="1300" b="1"/>
              <a:t>Comparison and Benchmarking: </a:t>
            </a:r>
            <a:r>
              <a:rPr lang="en-US" sz="1300"/>
              <a:t>Visualizations allow you to compare different data sets, variables, or groups. This is essential for benchmarking performance, assessing the impact of changes, or evaluating alternatives.</a:t>
            </a:r>
          </a:p>
          <a:p>
            <a:r>
              <a:rPr lang="en-US" sz="1300" b="1"/>
              <a:t>Storytelling: </a:t>
            </a:r>
            <a:r>
              <a:rPr lang="en-US" sz="1300"/>
              <a:t>Visualizations help in telling a compelling data-driven story. Whether it’s in a business report, a research paper, or a presentation, visualizations make your narrative more engaging and persuasive.	</a:t>
            </a:r>
          </a:p>
          <a:p>
            <a:r>
              <a:rPr lang="en-US" sz="1300" b="1"/>
              <a:t>Monitoring and Tracking: </a:t>
            </a:r>
            <a:r>
              <a:rPr lang="en-US" sz="1300"/>
              <a:t>Real-time or periodic data visualizations are used to monitor ongoing processes, track key performance indicators (KPIs), and make timely adjustments when necessary.	</a:t>
            </a:r>
          </a:p>
          <a:p>
            <a:r>
              <a:rPr lang="en-US" sz="1300" b="1"/>
              <a:t>Pattern Recognition: </a:t>
            </a:r>
            <a:r>
              <a:rPr lang="en-US" sz="1300"/>
              <a:t>Visualizations make it easier to identify recurring patterns, which can be valuable for predicting future trends and making forecasts.</a:t>
            </a:r>
            <a:endParaRPr lang="en-SA" sz="1300"/>
          </a:p>
        </p:txBody>
      </p:sp>
    </p:spTree>
    <p:extLst>
      <p:ext uri="{BB962C8B-B14F-4D97-AF65-F5344CB8AC3E}">
        <p14:creationId xmlns:p14="http://schemas.microsoft.com/office/powerpoint/2010/main" val="1226316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5"/>
          <p:cNvSpPr txBox="1">
            <a:spLocks noGrp="1"/>
          </p:cNvSpPr>
          <p:nvPr>
            <p:ph type="title"/>
          </p:nvPr>
        </p:nvSpPr>
        <p:spPr>
          <a:xfrm>
            <a:off x="305925" y="170126"/>
            <a:ext cx="8229600" cy="59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Data Visualization - plots</a:t>
            </a:r>
            <a:endParaRPr/>
          </a:p>
        </p:txBody>
      </p:sp>
      <p:sp>
        <p:nvSpPr>
          <p:cNvPr id="124" name="Google Shape;124;p15"/>
          <p:cNvSpPr txBox="1">
            <a:spLocks noGrp="1"/>
          </p:cNvSpPr>
          <p:nvPr>
            <p:ph type="body" idx="1"/>
          </p:nvPr>
        </p:nvSpPr>
        <p:spPr>
          <a:xfrm>
            <a:off x="303205" y="767126"/>
            <a:ext cx="6849883" cy="3394500"/>
          </a:xfrm>
          <a:prstGeom prst="rect">
            <a:avLst/>
          </a:prstGeom>
        </p:spPr>
        <p:txBody>
          <a:bodyPr spcFirstLastPara="1" wrap="square" lIns="91425" tIns="91425" rIns="91425" bIns="91425" anchor="t" anchorCtr="0">
            <a:noAutofit/>
          </a:bodyPr>
          <a:lstStyle/>
          <a:p>
            <a:pPr marL="342900" lvl="0" indent="-139700" algn="l" rtl="0">
              <a:spcBef>
                <a:spcPts val="640"/>
              </a:spcBef>
              <a:spcAft>
                <a:spcPts val="0"/>
              </a:spcAft>
              <a:buNone/>
            </a:pPr>
            <a:r>
              <a:rPr lang="en-US" dirty="0"/>
              <a:t>Histogram:</a:t>
            </a:r>
          </a:p>
          <a:p>
            <a:pPr marL="488950" indent="-285750">
              <a:spcBef>
                <a:spcPts val="640"/>
              </a:spcBef>
              <a:buFont typeface="Arial" panose="020B0604020202020204" pitchFamily="34" charset="0"/>
              <a:buChar char="•"/>
            </a:pPr>
            <a:r>
              <a:rPr lang="en-US" b="0" i="0" u="none" strike="noStrike" dirty="0">
                <a:solidFill>
                  <a:srgbClr val="202124"/>
                </a:solidFill>
                <a:effectLst/>
                <a:latin typeface="arial" panose="020B0604020202020204" pitchFamily="34" charset="0"/>
              </a:rPr>
              <a:t>a diagram consisting of rectangles whose area is proportional to the frequency of a variable and whose width is equal to the class interval.</a:t>
            </a:r>
          </a:p>
          <a:p>
            <a:pPr marL="203200" indent="0">
              <a:spcBef>
                <a:spcPts val="640"/>
              </a:spcBef>
              <a:buNone/>
            </a:pPr>
            <a:r>
              <a:rPr lang="en-US" dirty="0">
                <a:solidFill>
                  <a:srgbClr val="202124"/>
                </a:solidFill>
                <a:latin typeface="arial" panose="020B0604020202020204" pitchFamily="34" charset="0"/>
              </a:rPr>
              <a:t>Pros and cons</a:t>
            </a:r>
          </a:p>
          <a:p>
            <a:pPr lvl="1"/>
            <a:r>
              <a:rPr lang="en-US" b="0" i="0" u="none" strike="noStrike" dirty="0">
                <a:solidFill>
                  <a:srgbClr val="000000"/>
                </a:solidFill>
                <a:effectLst/>
                <a:latin typeface="Arial" panose="020B0604020202020204" pitchFamily="34" charset="0"/>
              </a:rPr>
              <a:t>Histograms are useful and easy, apply to continuous, discrete and even unordered data</a:t>
            </a:r>
          </a:p>
          <a:p>
            <a:pPr lvl="1"/>
            <a:r>
              <a:rPr lang="en-US" b="0" i="0" u="none" strike="noStrike" dirty="0">
                <a:solidFill>
                  <a:srgbClr val="000000"/>
                </a:solidFill>
                <a:effectLst/>
                <a:latin typeface="Arial" panose="020B0604020202020204" pitchFamily="34" charset="0"/>
              </a:rPr>
              <a:t>They use a lot of ink and space to display very little information</a:t>
            </a:r>
          </a:p>
          <a:p>
            <a:pPr lvl="1"/>
            <a:r>
              <a:rPr lang="en-US" b="0" i="0" u="none" strike="noStrike" dirty="0">
                <a:solidFill>
                  <a:srgbClr val="000000"/>
                </a:solidFill>
                <a:effectLst/>
                <a:latin typeface="Arial" panose="020B0604020202020204" pitchFamily="34" charset="0"/>
              </a:rPr>
              <a:t>It's difficult to display several at the same time for comparisons</a:t>
            </a:r>
          </a:p>
          <a:p>
            <a:pPr marL="488950" indent="-285750">
              <a:spcBef>
                <a:spcPts val="640"/>
              </a:spcBef>
              <a:buFont typeface="Arial" panose="020B0604020202020204" pitchFamily="34" charset="0"/>
              <a:buChar char="•"/>
            </a:pPr>
            <a:endParaRPr lang="en-US" b="0" i="0" u="none" strike="noStrike" dirty="0">
              <a:solidFill>
                <a:srgbClr val="202124"/>
              </a:solidFill>
              <a:effectLst/>
              <a:latin typeface="arial" panose="020B0604020202020204" pitchFamily="34" charset="0"/>
            </a:endParaRPr>
          </a:p>
          <a:p>
            <a:pPr marL="488950" indent="-285750">
              <a:spcBef>
                <a:spcPts val="640"/>
              </a:spcBef>
              <a:buFont typeface="Arial" panose="020B0604020202020204" pitchFamily="34" charset="0"/>
              <a:buChar char="•"/>
            </a:pPr>
            <a:endParaRPr lang="en-US" b="0" i="0" u="none" strike="noStrike" dirty="0">
              <a:solidFill>
                <a:srgbClr val="202124"/>
              </a:solidFill>
              <a:effectLst/>
              <a:latin typeface="arial" panose="020B0604020202020204" pitchFamily="34" charset="0"/>
            </a:endParaRPr>
          </a:p>
          <a:p>
            <a:pPr marL="342900" lvl="0" indent="-139700" algn="l" rtl="0">
              <a:spcBef>
                <a:spcPts val="640"/>
              </a:spcBef>
              <a:spcAft>
                <a:spcPts val="0"/>
              </a:spcAft>
              <a:buNone/>
            </a:pPr>
            <a:endParaRPr dirty="0"/>
          </a:p>
        </p:txBody>
      </p:sp>
      <p:pic>
        <p:nvPicPr>
          <p:cNvPr id="125" name="Google Shape;125;p15"/>
          <p:cNvPicPr preferRelativeResize="0"/>
          <p:nvPr/>
        </p:nvPicPr>
        <p:blipFill>
          <a:blip r:embed="rId3">
            <a:alphaModFix/>
          </a:blip>
          <a:stretch>
            <a:fillRect/>
          </a:stretch>
        </p:blipFill>
        <p:spPr>
          <a:xfrm>
            <a:off x="3065288" y="2840862"/>
            <a:ext cx="3434124" cy="2302638"/>
          </a:xfrm>
          <a:prstGeom prst="rect">
            <a:avLst/>
          </a:prstGeom>
          <a:noFill/>
          <a:ln>
            <a:noFill/>
          </a:ln>
        </p:spPr>
      </p:pic>
    </p:spTree>
    <p:extLst>
      <p:ext uri="{BB962C8B-B14F-4D97-AF65-F5344CB8AC3E}">
        <p14:creationId xmlns:p14="http://schemas.microsoft.com/office/powerpoint/2010/main" val="4131500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7"/>
          <p:cNvSpPr txBox="1">
            <a:spLocks noGrp="1"/>
          </p:cNvSpPr>
          <p:nvPr>
            <p:ph type="title"/>
          </p:nvPr>
        </p:nvSpPr>
        <p:spPr>
          <a:xfrm>
            <a:off x="305925" y="170126"/>
            <a:ext cx="8229600" cy="59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Data Visualization</a:t>
            </a:r>
            <a:endParaRPr/>
          </a:p>
        </p:txBody>
      </p:sp>
      <p:sp>
        <p:nvSpPr>
          <p:cNvPr id="140" name="Google Shape;140;p17"/>
          <p:cNvSpPr txBox="1">
            <a:spLocks noGrp="1"/>
          </p:cNvSpPr>
          <p:nvPr>
            <p:ph type="body" idx="1"/>
          </p:nvPr>
        </p:nvSpPr>
        <p:spPr>
          <a:xfrm>
            <a:off x="305925" y="767126"/>
            <a:ext cx="6800472" cy="3394500"/>
          </a:xfrm>
          <a:prstGeom prst="rect">
            <a:avLst/>
          </a:prstGeom>
        </p:spPr>
        <p:txBody>
          <a:bodyPr spcFirstLastPara="1" wrap="square" lIns="91425" tIns="91425" rIns="91425" bIns="91425" anchor="t" anchorCtr="0">
            <a:noAutofit/>
          </a:bodyPr>
          <a:lstStyle/>
          <a:p>
            <a:pPr marL="342900" lvl="0" indent="-139700" algn="l" rtl="0">
              <a:spcBef>
                <a:spcPts val="640"/>
              </a:spcBef>
              <a:spcAft>
                <a:spcPts val="0"/>
              </a:spcAft>
              <a:buNone/>
            </a:pPr>
            <a:r>
              <a:rPr lang="en-US" dirty="0">
                <a:solidFill>
                  <a:schemeClr val="tx1"/>
                </a:solidFill>
              </a:rPr>
              <a:t>Box plot:</a:t>
            </a:r>
          </a:p>
          <a:p>
            <a:pPr marL="488950" lvl="0" indent="-285750" algn="l" rtl="0">
              <a:spcBef>
                <a:spcPts val="640"/>
              </a:spcBef>
              <a:spcAft>
                <a:spcPts val="0"/>
              </a:spcAft>
              <a:buFont typeface="Arial" panose="020B0604020202020204" pitchFamily="34" charset="0"/>
              <a:buChar char="•"/>
            </a:pPr>
            <a:r>
              <a:rPr lang="en-US" b="0" i="0" u="none" strike="noStrike" dirty="0">
                <a:solidFill>
                  <a:schemeClr val="tx1"/>
                </a:solidFill>
                <a:effectLst/>
                <a:latin typeface="Google Sans"/>
              </a:rPr>
              <a:t>A box plot is a graphical rendition of statistical data based on the minimum, first quartile, median, third quartile, and maximum. The term "box plot" comes from the fact that the graph looks like a rectangle with lines extending from the top and bottom.</a:t>
            </a:r>
          </a:p>
          <a:p>
            <a:pPr marL="488950" lvl="0" indent="-285750" algn="l" rtl="0">
              <a:spcBef>
                <a:spcPts val="640"/>
              </a:spcBef>
              <a:spcAft>
                <a:spcPts val="0"/>
              </a:spcAft>
              <a:buFont typeface="Arial" panose="020B0604020202020204" pitchFamily="34" charset="0"/>
              <a:buChar char="•"/>
            </a:pPr>
            <a:r>
              <a:rPr lang="en-US" b="0" i="0" u="none" strike="noStrike" dirty="0">
                <a:solidFill>
                  <a:schemeClr val="tx1"/>
                </a:solidFill>
                <a:effectLst/>
                <a:latin typeface="Google Sans"/>
              </a:rPr>
              <a:t>Advantages: The box plot organizes large amounts of data, and visualizes outlier values. </a:t>
            </a:r>
          </a:p>
          <a:p>
            <a:pPr marL="488950" lvl="0" indent="-285750" algn="l" rtl="0">
              <a:spcBef>
                <a:spcPts val="640"/>
              </a:spcBef>
              <a:spcAft>
                <a:spcPts val="0"/>
              </a:spcAft>
              <a:buFont typeface="Arial" panose="020B0604020202020204" pitchFamily="34" charset="0"/>
              <a:buChar char="•"/>
            </a:pPr>
            <a:r>
              <a:rPr lang="en-US" b="0" i="0" u="none" strike="noStrike" dirty="0">
                <a:solidFill>
                  <a:schemeClr val="tx1"/>
                </a:solidFill>
                <a:effectLst/>
                <a:latin typeface="Google Sans"/>
              </a:rPr>
              <a:t>Disadvantages: The box plot is not relevant for detailed analysis of the data as it deals with a summary of the data distribution.</a:t>
            </a:r>
            <a:endParaRPr dirty="0">
              <a:solidFill>
                <a:schemeClr val="tx1"/>
              </a:solidFill>
            </a:endParaRPr>
          </a:p>
        </p:txBody>
      </p:sp>
      <p:pic>
        <p:nvPicPr>
          <p:cNvPr id="141" name="Google Shape;141;p17"/>
          <p:cNvPicPr preferRelativeResize="0"/>
          <p:nvPr/>
        </p:nvPicPr>
        <p:blipFill>
          <a:blip r:embed="rId3">
            <a:alphaModFix/>
          </a:blip>
          <a:stretch>
            <a:fillRect/>
          </a:stretch>
        </p:blipFill>
        <p:spPr>
          <a:xfrm>
            <a:off x="4133103" y="2667477"/>
            <a:ext cx="3316191" cy="2305897"/>
          </a:xfrm>
          <a:prstGeom prst="rect">
            <a:avLst/>
          </a:prstGeom>
          <a:noFill/>
          <a:ln>
            <a:noFill/>
          </a:ln>
        </p:spPr>
      </p:pic>
    </p:spTree>
    <p:extLst>
      <p:ext uri="{BB962C8B-B14F-4D97-AF65-F5344CB8AC3E}">
        <p14:creationId xmlns:p14="http://schemas.microsoft.com/office/powerpoint/2010/main" val="2723574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9"/>
          <p:cNvSpPr txBox="1">
            <a:spLocks noGrp="1"/>
          </p:cNvSpPr>
          <p:nvPr>
            <p:ph type="title"/>
          </p:nvPr>
        </p:nvSpPr>
        <p:spPr>
          <a:xfrm>
            <a:off x="305925" y="170126"/>
            <a:ext cx="8229600" cy="59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Data Visualization</a:t>
            </a:r>
            <a:endParaRPr/>
          </a:p>
        </p:txBody>
      </p:sp>
      <p:pic>
        <p:nvPicPr>
          <p:cNvPr id="156" name="Google Shape;156;p19"/>
          <p:cNvPicPr preferRelativeResize="0"/>
          <p:nvPr/>
        </p:nvPicPr>
        <p:blipFill>
          <a:blip r:embed="rId3">
            <a:alphaModFix/>
          </a:blip>
          <a:stretch>
            <a:fillRect/>
          </a:stretch>
        </p:blipFill>
        <p:spPr>
          <a:xfrm>
            <a:off x="5473427" y="0"/>
            <a:ext cx="3670573" cy="2882711"/>
          </a:xfrm>
          <a:prstGeom prst="rect">
            <a:avLst/>
          </a:prstGeom>
          <a:noFill/>
          <a:ln>
            <a:noFill/>
          </a:ln>
        </p:spPr>
      </p:pic>
      <p:sp>
        <p:nvSpPr>
          <p:cNvPr id="157" name="Google Shape;157;p19"/>
          <p:cNvSpPr txBox="1">
            <a:spLocks noGrp="1"/>
          </p:cNvSpPr>
          <p:nvPr>
            <p:ph type="body" idx="1"/>
          </p:nvPr>
        </p:nvSpPr>
        <p:spPr>
          <a:xfrm>
            <a:off x="214407" y="849779"/>
            <a:ext cx="5192432" cy="3744871"/>
          </a:xfrm>
          <a:prstGeom prst="rect">
            <a:avLst/>
          </a:prstGeom>
        </p:spPr>
        <p:txBody>
          <a:bodyPr spcFirstLastPara="1" wrap="square" lIns="91425" tIns="91425" rIns="91425" bIns="91425" anchor="t" anchorCtr="0">
            <a:noAutofit/>
          </a:bodyPr>
          <a:lstStyle/>
          <a:p>
            <a:pPr marL="0" lvl="0" indent="0" algn="l" rtl="0">
              <a:spcBef>
                <a:spcPts val="640"/>
              </a:spcBef>
              <a:spcAft>
                <a:spcPts val="0"/>
              </a:spcAft>
              <a:buNone/>
            </a:pPr>
            <a:r>
              <a:rPr lang="en-US" dirty="0"/>
              <a:t>Scatter plot</a:t>
            </a:r>
          </a:p>
          <a:p>
            <a:pPr marL="0" lvl="0" indent="0" algn="l" rtl="0">
              <a:spcBef>
                <a:spcPts val="640"/>
              </a:spcBef>
              <a:spcAft>
                <a:spcPts val="0"/>
              </a:spcAft>
              <a:buNone/>
            </a:pPr>
            <a:r>
              <a:rPr lang="en-US" b="0" i="0" u="none" strike="noStrike" dirty="0">
                <a:solidFill>
                  <a:schemeClr val="tx1"/>
                </a:solidFill>
                <a:effectLst/>
                <a:latin typeface="Google Sans"/>
              </a:rPr>
              <a:t>is a chart that shows the relationship between two variables. They are an incredibly powerful chart type, allowing viewers to immediately understand a relationship or trend, which would be impossible to see in almost any other form.</a:t>
            </a:r>
          </a:p>
          <a:p>
            <a:pPr marL="0" lvl="0" indent="0" algn="l" rtl="0">
              <a:spcBef>
                <a:spcPts val="640"/>
              </a:spcBef>
              <a:spcAft>
                <a:spcPts val="0"/>
              </a:spcAft>
              <a:buNone/>
            </a:pPr>
            <a:endParaRPr lang="en-US" dirty="0">
              <a:solidFill>
                <a:schemeClr val="tx1"/>
              </a:solidFill>
              <a:latin typeface="Google Sans"/>
            </a:endParaRPr>
          </a:p>
          <a:p>
            <a:pPr marL="0" lvl="0" indent="0" algn="l" rtl="0">
              <a:spcBef>
                <a:spcPts val="640"/>
              </a:spcBef>
              <a:spcAft>
                <a:spcPts val="0"/>
              </a:spcAft>
              <a:buNone/>
            </a:pPr>
            <a:r>
              <a:rPr lang="en-US" b="0" i="0" u="none" strike="noStrike" dirty="0">
                <a:solidFill>
                  <a:schemeClr val="tx1"/>
                </a:solidFill>
                <a:effectLst/>
                <a:latin typeface="Google Sans"/>
              </a:rPr>
              <a:t>Advantages: summarize a large dataset in visual form; easily compare two or three data sets; better clarify trends than do tables; estimate key values at a glance. </a:t>
            </a:r>
          </a:p>
          <a:p>
            <a:pPr marL="0" lvl="0" indent="0" algn="l" rtl="0">
              <a:spcBef>
                <a:spcPts val="640"/>
              </a:spcBef>
              <a:spcAft>
                <a:spcPts val="0"/>
              </a:spcAft>
              <a:buNone/>
            </a:pPr>
            <a:r>
              <a:rPr lang="en-US" b="0" i="0" u="none" strike="noStrike" dirty="0">
                <a:solidFill>
                  <a:schemeClr val="tx1"/>
                </a:solidFill>
                <a:effectLst/>
                <a:latin typeface="Google Sans"/>
              </a:rPr>
              <a:t>Disadvantages: require additional written or verbal explanation; can be easily manipulated to give false impressions.</a:t>
            </a:r>
            <a:endParaRPr dirty="0">
              <a:solidFill>
                <a:schemeClr val="tx1"/>
              </a:solidFill>
            </a:endParaRPr>
          </a:p>
        </p:txBody>
      </p:sp>
    </p:spTree>
    <p:extLst>
      <p:ext uri="{BB962C8B-B14F-4D97-AF65-F5344CB8AC3E}">
        <p14:creationId xmlns:p14="http://schemas.microsoft.com/office/powerpoint/2010/main" val="1408760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305925" y="170126"/>
            <a:ext cx="8229600" cy="59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Data Visualization</a:t>
            </a:r>
            <a:endParaRPr/>
          </a:p>
        </p:txBody>
      </p:sp>
      <p:sp>
        <p:nvSpPr>
          <p:cNvPr id="180" name="Google Shape;180;p22"/>
          <p:cNvSpPr txBox="1">
            <a:spLocks noGrp="1"/>
          </p:cNvSpPr>
          <p:nvPr>
            <p:ph type="body" idx="1"/>
          </p:nvPr>
        </p:nvSpPr>
        <p:spPr>
          <a:xfrm>
            <a:off x="457200" y="868456"/>
            <a:ext cx="4613462" cy="3726194"/>
          </a:xfrm>
          <a:prstGeom prst="rect">
            <a:avLst/>
          </a:prstGeom>
        </p:spPr>
        <p:txBody>
          <a:bodyPr spcFirstLastPara="1" wrap="square" lIns="91425" tIns="91425" rIns="91425" bIns="91425" anchor="t" anchorCtr="0">
            <a:noAutofit/>
          </a:bodyPr>
          <a:lstStyle/>
          <a:p>
            <a:pPr marL="0" lvl="0" indent="0" algn="l" rtl="0">
              <a:spcBef>
                <a:spcPts val="640"/>
              </a:spcBef>
              <a:spcAft>
                <a:spcPts val="0"/>
              </a:spcAft>
              <a:buNone/>
            </a:pPr>
            <a:r>
              <a:rPr lang="en-US" dirty="0"/>
              <a:t>Bubble plot</a:t>
            </a:r>
          </a:p>
          <a:p>
            <a:pPr marL="0" lvl="0" indent="0" algn="l" rtl="0">
              <a:spcBef>
                <a:spcPts val="640"/>
              </a:spcBef>
              <a:spcAft>
                <a:spcPts val="0"/>
              </a:spcAft>
              <a:buNone/>
            </a:pPr>
            <a:r>
              <a:rPr lang="en-US" b="0" i="0" u="none" strike="noStrike" dirty="0">
                <a:solidFill>
                  <a:schemeClr val="tx1"/>
                </a:solidFill>
                <a:effectLst/>
                <a:latin typeface="Google Sans"/>
              </a:rPr>
              <a:t>A bubble plot is a relational chart designed to compare three variables. Unlike other three-dimensional charts that process and represent data across three axes (usually x, y, and z), a bubble chart is represented on two axes (x and y), and the size of the bubble communicates the third, vital piece of information.</a:t>
            </a:r>
          </a:p>
          <a:p>
            <a:pPr marL="0" lvl="0" indent="0" algn="l" rtl="0">
              <a:spcBef>
                <a:spcPts val="640"/>
              </a:spcBef>
              <a:spcAft>
                <a:spcPts val="0"/>
              </a:spcAft>
              <a:buNone/>
            </a:pPr>
            <a:endParaRPr lang="en-US" dirty="0">
              <a:solidFill>
                <a:schemeClr val="tx1"/>
              </a:solidFill>
              <a:latin typeface="Google Sans"/>
            </a:endParaRPr>
          </a:p>
          <a:p>
            <a:pPr marL="0" lvl="0" indent="0" algn="l" rtl="0">
              <a:spcBef>
                <a:spcPts val="640"/>
              </a:spcBef>
              <a:spcAft>
                <a:spcPts val="0"/>
              </a:spcAft>
              <a:buNone/>
            </a:pPr>
            <a:r>
              <a:rPr lang="en-US" b="0" i="0" u="none" strike="noStrike" dirty="0">
                <a:solidFill>
                  <a:schemeClr val="tx1"/>
                </a:solidFill>
                <a:effectLst/>
                <a:latin typeface="Google Sans"/>
              </a:rPr>
              <a:t>Disadvantages: due to circle sizes, can be difficult to ascertain actual values; difficult to read and understand; cannot be used to display a lot of data.</a:t>
            </a:r>
            <a:endParaRPr dirty="0">
              <a:solidFill>
                <a:schemeClr val="tx1"/>
              </a:solidFill>
            </a:endParaRPr>
          </a:p>
        </p:txBody>
      </p:sp>
      <p:pic>
        <p:nvPicPr>
          <p:cNvPr id="181" name="Google Shape;181;p22"/>
          <p:cNvPicPr preferRelativeResize="0"/>
          <p:nvPr/>
        </p:nvPicPr>
        <p:blipFill>
          <a:blip r:embed="rId3">
            <a:alphaModFix/>
          </a:blip>
          <a:stretch>
            <a:fillRect/>
          </a:stretch>
        </p:blipFill>
        <p:spPr>
          <a:xfrm>
            <a:off x="4959327" y="468626"/>
            <a:ext cx="4257675" cy="3162300"/>
          </a:xfrm>
          <a:prstGeom prst="rect">
            <a:avLst/>
          </a:prstGeom>
          <a:noFill/>
          <a:ln>
            <a:noFill/>
          </a:ln>
        </p:spPr>
      </p:pic>
    </p:spTree>
    <p:extLst>
      <p:ext uri="{BB962C8B-B14F-4D97-AF65-F5344CB8AC3E}">
        <p14:creationId xmlns:p14="http://schemas.microsoft.com/office/powerpoint/2010/main" val="3846889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xfrm>
            <a:off x="305925" y="170126"/>
            <a:ext cx="8229600" cy="59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Data Visualization</a:t>
            </a:r>
            <a:endParaRPr/>
          </a:p>
        </p:txBody>
      </p:sp>
      <p:sp>
        <p:nvSpPr>
          <p:cNvPr id="188" name="Google Shape;188;p23"/>
          <p:cNvSpPr txBox="1">
            <a:spLocks noGrp="1"/>
          </p:cNvSpPr>
          <p:nvPr>
            <p:ph type="body" idx="1"/>
          </p:nvPr>
        </p:nvSpPr>
        <p:spPr>
          <a:xfrm>
            <a:off x="400125" y="602503"/>
            <a:ext cx="4020600" cy="3394500"/>
          </a:xfrm>
          <a:prstGeom prst="rect">
            <a:avLst/>
          </a:prstGeom>
        </p:spPr>
        <p:txBody>
          <a:bodyPr spcFirstLastPara="1" wrap="square" lIns="91425" tIns="91425" rIns="91425" bIns="91425" anchor="t" anchorCtr="0">
            <a:noAutofit/>
          </a:bodyPr>
          <a:lstStyle/>
          <a:p>
            <a:pPr marL="0" lvl="0" indent="0" algn="l" rtl="0">
              <a:spcBef>
                <a:spcPts val="640"/>
              </a:spcBef>
              <a:spcAft>
                <a:spcPts val="0"/>
              </a:spcAft>
              <a:buNone/>
            </a:pPr>
            <a:r>
              <a:rPr lang="en-US" dirty="0">
                <a:solidFill>
                  <a:schemeClr val="tx1"/>
                </a:solidFill>
              </a:rPr>
              <a:t>Density chart</a:t>
            </a:r>
          </a:p>
          <a:p>
            <a:pPr marL="0" lvl="0" indent="0" algn="l" rtl="0">
              <a:spcBef>
                <a:spcPts val="640"/>
              </a:spcBef>
              <a:spcAft>
                <a:spcPts val="0"/>
              </a:spcAft>
              <a:buNone/>
            </a:pPr>
            <a:r>
              <a:rPr lang="en-US" b="0" i="0" u="none" strike="noStrike" dirty="0">
                <a:solidFill>
                  <a:schemeClr val="tx1"/>
                </a:solidFill>
                <a:effectLst/>
                <a:latin typeface="Google Sans"/>
              </a:rPr>
              <a:t>A Density Plot shows the distribution of data over a continuous interval or time period. This chart is a variation of a Histogram that uses kernel smoothing to plot values, allowing for smoother distributions by smoothing out the noise.</a:t>
            </a:r>
          </a:p>
          <a:p>
            <a:r>
              <a:rPr lang="en-US" b="1" i="0" u="none" strike="noStrike" dirty="0">
                <a:solidFill>
                  <a:schemeClr val="tx1"/>
                </a:solidFill>
                <a:effectLst/>
                <a:latin typeface="arial" panose="020B0604020202020204" pitchFamily="34" charset="0"/>
              </a:rPr>
              <a:t>Advantages of Density</a:t>
            </a:r>
            <a:endParaRPr lang="en-US" dirty="0">
              <a:solidFill>
                <a:schemeClr val="tx1"/>
              </a:solidFill>
              <a:latin typeface="arial" panose="020B0604020202020204" pitchFamily="34" charset="0"/>
            </a:endParaRPr>
          </a:p>
          <a:p>
            <a:pPr lvl="1"/>
            <a:r>
              <a:rPr lang="en-US" b="0" i="0" u="none" strike="noStrike" dirty="0">
                <a:solidFill>
                  <a:schemeClr val="tx1"/>
                </a:solidFill>
                <a:effectLst/>
                <a:latin typeface="arial" panose="020B0604020202020204" pitchFamily="34" charset="0"/>
              </a:rPr>
              <a:t>Not heavily influenced by plot size since expressed on area basis.</a:t>
            </a:r>
          </a:p>
          <a:p>
            <a:pPr lvl="1"/>
            <a:r>
              <a:rPr lang="en-US" b="0" i="0" u="none" strike="noStrike" dirty="0">
                <a:solidFill>
                  <a:schemeClr val="tx1"/>
                </a:solidFill>
                <a:effectLst/>
                <a:latin typeface="arial" panose="020B0604020202020204" pitchFamily="34" charset="0"/>
              </a:rPr>
              <a:t>Sensitive to changes in recruitment and mortality.</a:t>
            </a:r>
          </a:p>
          <a:p>
            <a:pPr lvl="1"/>
            <a:r>
              <a:rPr lang="en-US" b="0" i="0" u="none" strike="noStrike" dirty="0">
                <a:solidFill>
                  <a:schemeClr val="tx1"/>
                </a:solidFill>
                <a:effectLst/>
                <a:latin typeface="arial" panose="020B0604020202020204" pitchFamily="34" charset="0"/>
              </a:rPr>
              <a:t>Not sensitive to changes in phenology.</a:t>
            </a:r>
          </a:p>
          <a:p>
            <a:pPr lvl="1"/>
            <a:r>
              <a:rPr lang="en-US" b="0" i="0" u="none" strike="noStrike" dirty="0">
                <a:solidFill>
                  <a:schemeClr val="tx1"/>
                </a:solidFill>
                <a:effectLst/>
                <a:latin typeface="arial" panose="020B0604020202020204" pitchFamily="34" charset="0"/>
              </a:rPr>
              <a:t> Easy to measure.</a:t>
            </a:r>
          </a:p>
          <a:p>
            <a:r>
              <a:rPr lang="en-US" b="0" i="0" u="none" strike="noStrike" dirty="0">
                <a:solidFill>
                  <a:schemeClr val="tx1"/>
                </a:solidFill>
                <a:effectLst/>
                <a:latin typeface="Google Sans"/>
              </a:rPr>
              <a:t>The plot is dependent on choosing the correct bandwidth in order to best display the data, and if the choice of bandwidth is incorrect, it can distort the data by over- or under-smoothing.</a:t>
            </a:r>
            <a:endParaRPr lang="en-US" b="0" i="0" u="none" strike="noStrike" dirty="0">
              <a:solidFill>
                <a:schemeClr val="tx1"/>
              </a:solidFill>
              <a:effectLst/>
              <a:latin typeface="arial" panose="020B0604020202020204" pitchFamily="34" charset="0"/>
            </a:endParaRPr>
          </a:p>
        </p:txBody>
      </p:sp>
      <p:pic>
        <p:nvPicPr>
          <p:cNvPr id="189" name="Google Shape;189;p23"/>
          <p:cNvPicPr preferRelativeResize="0"/>
          <p:nvPr/>
        </p:nvPicPr>
        <p:blipFill>
          <a:blip r:embed="rId3">
            <a:alphaModFix/>
          </a:blip>
          <a:stretch>
            <a:fillRect/>
          </a:stretch>
        </p:blipFill>
        <p:spPr>
          <a:xfrm>
            <a:off x="4666202" y="602503"/>
            <a:ext cx="3971925" cy="3171825"/>
          </a:xfrm>
          <a:prstGeom prst="rect">
            <a:avLst/>
          </a:prstGeom>
          <a:noFill/>
          <a:ln>
            <a:noFill/>
          </a:ln>
        </p:spPr>
      </p:pic>
    </p:spTree>
    <p:extLst>
      <p:ext uri="{BB962C8B-B14F-4D97-AF65-F5344CB8AC3E}">
        <p14:creationId xmlns:p14="http://schemas.microsoft.com/office/powerpoint/2010/main" val="27885416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4"/>
          <p:cNvSpPr txBox="1">
            <a:spLocks noGrp="1"/>
          </p:cNvSpPr>
          <p:nvPr>
            <p:ph type="title"/>
          </p:nvPr>
        </p:nvSpPr>
        <p:spPr>
          <a:xfrm>
            <a:off x="305925" y="170126"/>
            <a:ext cx="8229600" cy="59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Data Visualization</a:t>
            </a:r>
            <a:endParaRPr/>
          </a:p>
        </p:txBody>
      </p:sp>
      <p:sp>
        <p:nvSpPr>
          <p:cNvPr id="196" name="Google Shape;196;p24"/>
          <p:cNvSpPr txBox="1">
            <a:spLocks noGrp="1"/>
          </p:cNvSpPr>
          <p:nvPr>
            <p:ph type="body" idx="1"/>
          </p:nvPr>
        </p:nvSpPr>
        <p:spPr>
          <a:xfrm>
            <a:off x="331287" y="851200"/>
            <a:ext cx="3845913" cy="3743450"/>
          </a:xfrm>
          <a:prstGeom prst="rect">
            <a:avLst/>
          </a:prstGeom>
        </p:spPr>
        <p:txBody>
          <a:bodyPr spcFirstLastPara="1" wrap="square" lIns="91425" tIns="91425" rIns="91425" bIns="91425" anchor="t" anchorCtr="0">
            <a:noAutofit/>
          </a:bodyPr>
          <a:lstStyle/>
          <a:p>
            <a:pPr marL="0" lvl="0" indent="0" algn="l" rtl="0">
              <a:spcBef>
                <a:spcPts val="640"/>
              </a:spcBef>
              <a:spcAft>
                <a:spcPts val="0"/>
              </a:spcAft>
              <a:buNone/>
            </a:pPr>
            <a:r>
              <a:rPr lang="en-US" dirty="0">
                <a:solidFill>
                  <a:schemeClr val="tx1"/>
                </a:solidFill>
              </a:rPr>
              <a:t>Parallel chart:</a:t>
            </a:r>
          </a:p>
          <a:p>
            <a:pPr marL="0" lvl="0" indent="0" algn="l" rtl="0">
              <a:spcBef>
                <a:spcPts val="640"/>
              </a:spcBef>
              <a:spcAft>
                <a:spcPts val="0"/>
              </a:spcAft>
              <a:buNone/>
            </a:pPr>
            <a:r>
              <a:rPr lang="en-US" b="0" i="0" u="none" strike="noStrike" dirty="0">
                <a:solidFill>
                  <a:schemeClr val="tx1"/>
                </a:solidFill>
                <a:effectLst/>
                <a:latin typeface="Google Sans"/>
              </a:rPr>
              <a:t>A parallel coordinate plot maps each row in the data table as a line, or profile. Each attribute of a row is represented by a point on the line.</a:t>
            </a:r>
          </a:p>
          <a:p>
            <a:pPr marL="0" lvl="0" indent="0" algn="l" rtl="0">
              <a:spcBef>
                <a:spcPts val="640"/>
              </a:spcBef>
              <a:spcAft>
                <a:spcPts val="0"/>
              </a:spcAft>
              <a:buNone/>
            </a:pPr>
            <a:endParaRPr lang="en-US" dirty="0">
              <a:solidFill>
                <a:schemeClr val="tx1"/>
              </a:solidFill>
              <a:latin typeface="Google Sans"/>
            </a:endParaRPr>
          </a:p>
          <a:p>
            <a:pPr marL="0" lvl="0" indent="0" algn="l" rtl="0">
              <a:spcBef>
                <a:spcPts val="640"/>
              </a:spcBef>
              <a:spcAft>
                <a:spcPts val="0"/>
              </a:spcAft>
              <a:buNone/>
            </a:pPr>
            <a:r>
              <a:rPr lang="en-US" dirty="0">
                <a:solidFill>
                  <a:schemeClr val="tx1"/>
                </a:solidFill>
                <a:latin typeface="Google Sans"/>
              </a:rPr>
              <a:t>A</a:t>
            </a:r>
            <a:r>
              <a:rPr lang="en-US" b="0" i="0" u="none" strike="noStrike" dirty="0">
                <a:solidFill>
                  <a:schemeClr val="tx1"/>
                </a:solidFill>
                <a:effectLst/>
                <a:latin typeface="Google Sans"/>
              </a:rPr>
              <a:t>dvantage of the parallel coordinate plot is its ability to represent high dimensional data as a two-dimensional visualization.</a:t>
            </a:r>
          </a:p>
          <a:p>
            <a:pPr marL="0" lvl="0" indent="0" algn="l" rtl="0">
              <a:spcBef>
                <a:spcPts val="640"/>
              </a:spcBef>
              <a:spcAft>
                <a:spcPts val="0"/>
              </a:spcAft>
              <a:buNone/>
            </a:pPr>
            <a:endParaRPr lang="en-US" dirty="0">
              <a:solidFill>
                <a:schemeClr val="tx1"/>
              </a:solidFill>
              <a:latin typeface="Google Sans"/>
            </a:endParaRPr>
          </a:p>
          <a:p>
            <a:pPr marL="0" lvl="0" indent="0" algn="l" rtl="0">
              <a:spcBef>
                <a:spcPts val="640"/>
              </a:spcBef>
              <a:spcAft>
                <a:spcPts val="0"/>
              </a:spcAft>
              <a:buNone/>
            </a:pPr>
            <a:r>
              <a:rPr lang="en-US" b="0" i="0" u="none" strike="noStrike" dirty="0">
                <a:solidFill>
                  <a:schemeClr val="tx1"/>
                </a:solidFill>
                <a:effectLst/>
                <a:latin typeface="Google Sans"/>
              </a:rPr>
              <a:t>The downside to Parallel Coordinates Plots, is that they can become over-cluttered and therefore, illegible when they're very data-dense.</a:t>
            </a:r>
            <a:endParaRPr dirty="0">
              <a:solidFill>
                <a:schemeClr val="tx1"/>
              </a:solidFill>
            </a:endParaRPr>
          </a:p>
        </p:txBody>
      </p:sp>
      <p:pic>
        <p:nvPicPr>
          <p:cNvPr id="197" name="Google Shape;197;p24"/>
          <p:cNvPicPr preferRelativeResize="0"/>
          <p:nvPr/>
        </p:nvPicPr>
        <p:blipFill>
          <a:blip r:embed="rId3">
            <a:alphaModFix/>
          </a:blip>
          <a:stretch>
            <a:fillRect/>
          </a:stretch>
        </p:blipFill>
        <p:spPr>
          <a:xfrm>
            <a:off x="4572000" y="104758"/>
            <a:ext cx="4377051" cy="2910241"/>
          </a:xfrm>
          <a:prstGeom prst="rect">
            <a:avLst/>
          </a:prstGeom>
          <a:noFill/>
          <a:ln>
            <a:noFill/>
          </a:ln>
        </p:spPr>
      </p:pic>
    </p:spTree>
    <p:extLst>
      <p:ext uri="{BB962C8B-B14F-4D97-AF65-F5344CB8AC3E}">
        <p14:creationId xmlns:p14="http://schemas.microsoft.com/office/powerpoint/2010/main" val="4243549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6"/>
          <p:cNvSpPr txBox="1">
            <a:spLocks noGrp="1"/>
          </p:cNvSpPr>
          <p:nvPr>
            <p:ph type="title"/>
          </p:nvPr>
        </p:nvSpPr>
        <p:spPr>
          <a:xfrm>
            <a:off x="305925" y="170126"/>
            <a:ext cx="8229600" cy="59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Data Visualization</a:t>
            </a:r>
            <a:endParaRPr/>
          </a:p>
        </p:txBody>
      </p:sp>
      <p:sp>
        <p:nvSpPr>
          <p:cNvPr id="212" name="Google Shape;212;p26"/>
          <p:cNvSpPr txBox="1">
            <a:spLocks noGrp="1"/>
          </p:cNvSpPr>
          <p:nvPr>
            <p:ph type="body" idx="1"/>
          </p:nvPr>
        </p:nvSpPr>
        <p:spPr>
          <a:xfrm>
            <a:off x="457200" y="1200150"/>
            <a:ext cx="3720000" cy="3394500"/>
          </a:xfrm>
          <a:prstGeom prst="rect">
            <a:avLst/>
          </a:prstGeom>
        </p:spPr>
        <p:txBody>
          <a:bodyPr spcFirstLastPara="1" wrap="square" lIns="91425" tIns="91425" rIns="91425" bIns="91425" anchor="t" anchorCtr="0">
            <a:noAutofit/>
          </a:bodyPr>
          <a:lstStyle/>
          <a:p>
            <a:pPr marL="0" lvl="0" indent="0" algn="l" rtl="0">
              <a:spcBef>
                <a:spcPts val="640"/>
              </a:spcBef>
              <a:spcAft>
                <a:spcPts val="0"/>
              </a:spcAft>
              <a:buNone/>
            </a:pPr>
            <a:r>
              <a:rPr lang="en-US" dirty="0"/>
              <a:t>Andrews curves:</a:t>
            </a:r>
          </a:p>
          <a:p>
            <a:pPr marL="0" lvl="0" indent="0" algn="l" rtl="0">
              <a:spcBef>
                <a:spcPts val="640"/>
              </a:spcBef>
              <a:spcAft>
                <a:spcPts val="0"/>
              </a:spcAft>
              <a:buNone/>
            </a:pPr>
            <a:r>
              <a:rPr lang="en-US" b="0" i="0" u="none" strike="noStrike" dirty="0">
                <a:solidFill>
                  <a:srgbClr val="292929"/>
                </a:solidFill>
                <a:effectLst/>
                <a:latin typeface="source-serif-pro"/>
              </a:rPr>
              <a:t>a visualization technique used to identify underlying structure in multidimensional data.</a:t>
            </a:r>
          </a:p>
          <a:p>
            <a:pPr marL="0" lvl="0" indent="0" algn="l" rtl="0">
              <a:spcBef>
                <a:spcPts val="640"/>
              </a:spcBef>
              <a:spcAft>
                <a:spcPts val="0"/>
              </a:spcAft>
              <a:buNone/>
            </a:pPr>
            <a:r>
              <a:rPr lang="en-US" b="0" i="0" u="none" strike="noStrike" dirty="0">
                <a:solidFill>
                  <a:srgbClr val="292929"/>
                </a:solidFill>
                <a:effectLst/>
                <a:latin typeface="source-serif-pro"/>
              </a:rPr>
              <a:t>Andrews curves reduce multiple features into low dimensional space to display relationships with target variables or classifications. Andrews curves work by mapping all features from a single observation or row of data onto a function.</a:t>
            </a:r>
            <a:endParaRPr lang="en-US" dirty="0">
              <a:solidFill>
                <a:srgbClr val="292929"/>
              </a:solidFill>
              <a:latin typeface="source-serif-pro"/>
            </a:endParaRPr>
          </a:p>
          <a:p>
            <a:pPr marL="0" lvl="0" indent="0" algn="l" rtl="0">
              <a:spcBef>
                <a:spcPts val="640"/>
              </a:spcBef>
              <a:spcAft>
                <a:spcPts val="0"/>
              </a:spcAft>
              <a:buNone/>
            </a:pPr>
            <a:endParaRPr lang="en-US" dirty="0">
              <a:solidFill>
                <a:srgbClr val="292929"/>
              </a:solidFill>
              <a:latin typeface="source-serif-pro"/>
            </a:endParaRPr>
          </a:p>
          <a:p>
            <a:pPr marL="0" lvl="0" indent="0" algn="l" rtl="0">
              <a:spcBef>
                <a:spcPts val="640"/>
              </a:spcBef>
              <a:spcAft>
                <a:spcPts val="0"/>
              </a:spcAft>
              <a:buNone/>
            </a:pPr>
            <a:r>
              <a:rPr lang="en-US" b="0" i="0" u="none" strike="noStrike" dirty="0">
                <a:solidFill>
                  <a:srgbClr val="292929"/>
                </a:solidFill>
                <a:effectLst/>
                <a:latin typeface="source-serif-pro"/>
              </a:rPr>
              <a:t>The resulting function output creates a unique curve, maintaining relative distance and variance across all features per function coefficient and between observations. </a:t>
            </a:r>
            <a:endParaRPr dirty="0"/>
          </a:p>
        </p:txBody>
      </p:sp>
      <p:pic>
        <p:nvPicPr>
          <p:cNvPr id="213" name="Google Shape;213;p26"/>
          <p:cNvPicPr preferRelativeResize="0"/>
          <p:nvPr/>
        </p:nvPicPr>
        <p:blipFill>
          <a:blip r:embed="rId3">
            <a:alphaModFix/>
          </a:blip>
          <a:stretch>
            <a:fillRect/>
          </a:stretch>
        </p:blipFill>
        <p:spPr>
          <a:xfrm>
            <a:off x="4706471" y="1200150"/>
            <a:ext cx="4131604" cy="2789014"/>
          </a:xfrm>
          <a:prstGeom prst="rect">
            <a:avLst/>
          </a:prstGeom>
          <a:noFill/>
          <a:ln>
            <a:noFill/>
          </a:ln>
        </p:spPr>
      </p:pic>
      <p:pic>
        <p:nvPicPr>
          <p:cNvPr id="214" name="Google Shape;214;p26"/>
          <p:cNvPicPr preferRelativeResize="0"/>
          <p:nvPr/>
        </p:nvPicPr>
        <p:blipFill>
          <a:blip r:embed="rId4">
            <a:alphaModFix/>
          </a:blip>
          <a:stretch>
            <a:fillRect/>
          </a:stretch>
        </p:blipFill>
        <p:spPr>
          <a:xfrm>
            <a:off x="4294650" y="4178240"/>
            <a:ext cx="4543425" cy="416410"/>
          </a:xfrm>
          <a:prstGeom prst="rect">
            <a:avLst/>
          </a:prstGeom>
          <a:noFill/>
          <a:ln>
            <a:noFill/>
          </a:ln>
        </p:spPr>
      </p:pic>
    </p:spTree>
    <p:extLst>
      <p:ext uri="{BB962C8B-B14F-4D97-AF65-F5344CB8AC3E}">
        <p14:creationId xmlns:p14="http://schemas.microsoft.com/office/powerpoint/2010/main" val="696411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2" name="Rounded Rectangle 1"/>
          <p:cNvSpPr/>
          <p:nvPr/>
        </p:nvSpPr>
        <p:spPr>
          <a:xfrm>
            <a:off x="7010400" y="753979"/>
            <a:ext cx="1844842" cy="41609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Google Shape;106;p11"/>
          <p:cNvSpPr/>
          <p:nvPr/>
        </p:nvSpPr>
        <p:spPr>
          <a:xfrm>
            <a:off x="1828800" y="685799"/>
            <a:ext cx="1828800" cy="447959"/>
          </a:xfrm>
          <a:prstGeom prst="roundRect">
            <a:avLst>
              <a:gd name="adj" fmla="val 16667"/>
            </a:avLst>
          </a:prstGeom>
          <a:solidFill>
            <a:srgbClr val="F2F2F2">
              <a:alpha val="69803"/>
            </a:srgbClr>
          </a:solid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Business</a:t>
            </a:r>
            <a:endParaRPr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r>
              <a:rPr lang="en-US" sz="14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Understanding</a:t>
            </a:r>
            <a:endParaRPr sz="14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107" name="Google Shape;107;p11"/>
          <p:cNvSpPr/>
          <p:nvPr/>
        </p:nvSpPr>
        <p:spPr>
          <a:xfrm>
            <a:off x="4876800" y="685800"/>
            <a:ext cx="1752600" cy="342900"/>
          </a:xfrm>
          <a:prstGeom prst="roundRect">
            <a:avLst>
              <a:gd name="adj" fmla="val 16667"/>
            </a:avLst>
          </a:prstGeom>
          <a:solidFill>
            <a:srgbClr val="F2F2F2">
              <a:alpha val="69803"/>
            </a:srgbClr>
          </a:solid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Data Understanding</a:t>
            </a:r>
            <a:endParaRPr dirty="0">
              <a:latin typeface="Times New Roman" panose="02020603050405020304" pitchFamily="18" charset="0"/>
              <a:cs typeface="Times New Roman" panose="02020603050405020304" pitchFamily="18" charset="0"/>
            </a:endParaRPr>
          </a:p>
        </p:txBody>
      </p:sp>
      <p:sp>
        <p:nvSpPr>
          <p:cNvPr id="108" name="Google Shape;108;p11"/>
          <p:cNvSpPr/>
          <p:nvPr/>
        </p:nvSpPr>
        <p:spPr>
          <a:xfrm>
            <a:off x="3056020" y="1543050"/>
            <a:ext cx="2428800" cy="342900"/>
          </a:xfrm>
          <a:prstGeom prst="roundRect">
            <a:avLst>
              <a:gd name="adj" fmla="val 16667"/>
            </a:avLst>
          </a:prstGeom>
          <a:solidFill>
            <a:srgbClr val="F2F2F2">
              <a:alpha val="69803"/>
            </a:srgbClr>
          </a:solid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Times New Roman" panose="02020603050405020304" pitchFamily="18" charset="0"/>
                <a:ea typeface="Arial"/>
                <a:cs typeface="Times New Roman" panose="02020603050405020304" pitchFamily="18" charset="0"/>
                <a:sym typeface="Arial"/>
              </a:rPr>
              <a:t>Prepare Data</a:t>
            </a:r>
            <a:endParaRPr sz="14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109" name="Google Shape;109;p11"/>
          <p:cNvSpPr/>
          <p:nvPr/>
        </p:nvSpPr>
        <p:spPr>
          <a:xfrm>
            <a:off x="3056020" y="2171700"/>
            <a:ext cx="2428800" cy="514350"/>
          </a:xfrm>
          <a:prstGeom prst="roundRect">
            <a:avLst>
              <a:gd name="adj" fmla="val 16667"/>
            </a:avLst>
          </a:prstGeom>
          <a:solidFill>
            <a:srgbClr val="F2F2F2">
              <a:alpha val="69803"/>
            </a:srgbClr>
          </a:solid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Building Model using Algorithms</a:t>
            </a:r>
            <a:endParaRPr sz="14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110" name="Google Shape;110;p11"/>
          <p:cNvSpPr/>
          <p:nvPr/>
        </p:nvSpPr>
        <p:spPr>
          <a:xfrm>
            <a:off x="3056020" y="2971800"/>
            <a:ext cx="2428800" cy="571500"/>
          </a:xfrm>
          <a:prstGeom prst="roundRect">
            <a:avLst>
              <a:gd name="adj" fmla="val 16667"/>
            </a:avLst>
          </a:prstGeom>
          <a:solidFill>
            <a:srgbClr val="F2F2F2">
              <a:alpha val="69803"/>
            </a:srgbClr>
          </a:solid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Times New Roman" panose="02020603050405020304" pitchFamily="18" charset="0"/>
                <a:ea typeface="Arial"/>
                <a:cs typeface="Times New Roman" panose="02020603050405020304" pitchFamily="18" charset="0"/>
                <a:sym typeface="Arial"/>
              </a:rPr>
              <a:t>Appl</a:t>
            </a:r>
            <a:r>
              <a:rPr lang="en-US">
                <a:solidFill>
                  <a:schemeClr val="dk1"/>
                </a:solidFill>
                <a:latin typeface="Times New Roman" panose="02020603050405020304" pitchFamily="18" charset="0"/>
                <a:cs typeface="Times New Roman" panose="02020603050405020304" pitchFamily="18" charset="0"/>
              </a:rPr>
              <a:t>y</a:t>
            </a:r>
            <a:r>
              <a:rPr lang="en-US" sz="1400" b="0" i="0" u="none" strike="noStrike" cap="none">
                <a:solidFill>
                  <a:schemeClr val="dk1"/>
                </a:solidFill>
                <a:latin typeface="Times New Roman" panose="02020603050405020304" pitchFamily="18" charset="0"/>
                <a:ea typeface="Arial"/>
                <a:cs typeface="Times New Roman" panose="02020603050405020304" pitchFamily="18" charset="0"/>
                <a:sym typeface="Arial"/>
              </a:rPr>
              <a:t>ing Model and performance evaluation</a:t>
            </a:r>
            <a:endParaRPr sz="14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111" name="Google Shape;111;p11"/>
          <p:cNvSpPr/>
          <p:nvPr/>
        </p:nvSpPr>
        <p:spPr>
          <a:xfrm>
            <a:off x="3056020" y="3886200"/>
            <a:ext cx="2428800" cy="342900"/>
          </a:xfrm>
          <a:prstGeom prst="roundRect">
            <a:avLst>
              <a:gd name="adj" fmla="val 16667"/>
            </a:avLst>
          </a:prstGeom>
          <a:solidFill>
            <a:srgbClr val="F2F2F2">
              <a:alpha val="69803"/>
            </a:srgbClr>
          </a:solid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Times New Roman" panose="02020603050405020304" pitchFamily="18" charset="0"/>
                <a:ea typeface="Arial"/>
                <a:cs typeface="Times New Roman" panose="02020603050405020304" pitchFamily="18" charset="0"/>
                <a:sym typeface="Arial"/>
              </a:rPr>
              <a:t>Deployment</a:t>
            </a:r>
            <a:endParaRPr sz="14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112" name="Google Shape;112;p11"/>
          <p:cNvSpPr/>
          <p:nvPr/>
        </p:nvSpPr>
        <p:spPr>
          <a:xfrm>
            <a:off x="685800" y="3086100"/>
            <a:ext cx="1676400" cy="342900"/>
          </a:xfrm>
          <a:prstGeom prst="roundRect">
            <a:avLst>
              <a:gd name="adj" fmla="val 16667"/>
            </a:avLst>
          </a:prstGeom>
          <a:solidFill>
            <a:srgbClr val="F2F2F2">
              <a:alpha val="69803"/>
            </a:srgbClr>
          </a:solid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Times New Roman" panose="02020603050405020304" pitchFamily="18" charset="0"/>
                <a:ea typeface="Arial"/>
                <a:cs typeface="Times New Roman" panose="02020603050405020304" pitchFamily="18" charset="0"/>
                <a:sym typeface="Arial"/>
              </a:rPr>
              <a:t>Test Data</a:t>
            </a:r>
            <a:endParaRPr sz="14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p:txBody>
      </p:sp>
      <p:cxnSp>
        <p:nvCxnSpPr>
          <p:cNvPr id="113" name="Google Shape;113;p11"/>
          <p:cNvCxnSpPr>
            <a:stCxn id="106" idx="2"/>
            <a:endCxn id="108" idx="1"/>
          </p:cNvCxnSpPr>
          <p:nvPr/>
        </p:nvCxnSpPr>
        <p:spPr>
          <a:xfrm>
            <a:off x="2743200" y="1133758"/>
            <a:ext cx="312820" cy="580742"/>
          </a:xfrm>
          <a:prstGeom prst="straightConnector1">
            <a:avLst/>
          </a:prstGeom>
          <a:noFill/>
          <a:ln w="19050" cap="flat" cmpd="sng">
            <a:solidFill>
              <a:srgbClr val="7F7F7F"/>
            </a:solidFill>
            <a:prstDash val="solid"/>
            <a:round/>
            <a:headEnd type="none" w="sm" len="sm"/>
            <a:tailEnd type="stealth" w="med" len="med"/>
          </a:ln>
        </p:spPr>
      </p:cxnSp>
      <p:cxnSp>
        <p:nvCxnSpPr>
          <p:cNvPr id="114" name="Google Shape;114;p11"/>
          <p:cNvCxnSpPr>
            <a:endCxn id="108" idx="3"/>
          </p:cNvCxnSpPr>
          <p:nvPr/>
        </p:nvCxnSpPr>
        <p:spPr>
          <a:xfrm flipH="1">
            <a:off x="5484821" y="1028700"/>
            <a:ext cx="276300" cy="685800"/>
          </a:xfrm>
          <a:prstGeom prst="straightConnector1">
            <a:avLst/>
          </a:prstGeom>
          <a:noFill/>
          <a:ln w="19050" cap="flat" cmpd="sng">
            <a:solidFill>
              <a:srgbClr val="7F7F7F"/>
            </a:solidFill>
            <a:prstDash val="solid"/>
            <a:round/>
            <a:headEnd type="none" w="sm" len="sm"/>
            <a:tailEnd type="stealth" w="med" len="med"/>
          </a:ln>
        </p:spPr>
      </p:cxnSp>
      <p:cxnSp>
        <p:nvCxnSpPr>
          <p:cNvPr id="115" name="Google Shape;115;p11"/>
          <p:cNvCxnSpPr>
            <a:stCxn id="108" idx="2"/>
            <a:endCxn id="109" idx="0"/>
          </p:cNvCxnSpPr>
          <p:nvPr/>
        </p:nvCxnSpPr>
        <p:spPr>
          <a:xfrm>
            <a:off x="4270420" y="1885950"/>
            <a:ext cx="0" cy="285750"/>
          </a:xfrm>
          <a:prstGeom prst="straightConnector1">
            <a:avLst/>
          </a:prstGeom>
          <a:noFill/>
          <a:ln w="19050" cap="flat" cmpd="sng">
            <a:solidFill>
              <a:srgbClr val="7F7F7F"/>
            </a:solidFill>
            <a:prstDash val="solid"/>
            <a:round/>
            <a:headEnd type="none" w="sm" len="sm"/>
            <a:tailEnd type="stealth" w="med" len="med"/>
          </a:ln>
        </p:spPr>
      </p:cxnSp>
      <p:cxnSp>
        <p:nvCxnSpPr>
          <p:cNvPr id="116" name="Google Shape;116;p11"/>
          <p:cNvCxnSpPr>
            <a:stCxn id="109" idx="2"/>
            <a:endCxn id="110" idx="0"/>
          </p:cNvCxnSpPr>
          <p:nvPr/>
        </p:nvCxnSpPr>
        <p:spPr>
          <a:xfrm>
            <a:off x="4270420" y="2686050"/>
            <a:ext cx="0" cy="285750"/>
          </a:xfrm>
          <a:prstGeom prst="straightConnector1">
            <a:avLst/>
          </a:prstGeom>
          <a:noFill/>
          <a:ln w="19050" cap="flat" cmpd="sng">
            <a:solidFill>
              <a:srgbClr val="7F7F7F"/>
            </a:solidFill>
            <a:prstDash val="solid"/>
            <a:round/>
            <a:headEnd type="none" w="sm" len="sm"/>
            <a:tailEnd type="stealth" w="med" len="med"/>
          </a:ln>
        </p:spPr>
      </p:cxnSp>
      <p:cxnSp>
        <p:nvCxnSpPr>
          <p:cNvPr id="117" name="Google Shape;117;p11"/>
          <p:cNvCxnSpPr>
            <a:endCxn id="110" idx="1"/>
          </p:cNvCxnSpPr>
          <p:nvPr/>
        </p:nvCxnSpPr>
        <p:spPr>
          <a:xfrm>
            <a:off x="2370221" y="3257550"/>
            <a:ext cx="685799" cy="0"/>
          </a:xfrm>
          <a:prstGeom prst="straightConnector1">
            <a:avLst/>
          </a:prstGeom>
          <a:noFill/>
          <a:ln w="19050" cap="flat" cmpd="sng">
            <a:solidFill>
              <a:srgbClr val="7F7F7F"/>
            </a:solidFill>
            <a:prstDash val="solid"/>
            <a:round/>
            <a:headEnd type="none" w="sm" len="sm"/>
            <a:tailEnd type="stealth" w="med" len="med"/>
          </a:ln>
        </p:spPr>
      </p:cxnSp>
      <p:cxnSp>
        <p:nvCxnSpPr>
          <p:cNvPr id="118" name="Google Shape;118;p11"/>
          <p:cNvCxnSpPr>
            <a:stCxn id="110" idx="2"/>
            <a:endCxn id="111" idx="0"/>
          </p:cNvCxnSpPr>
          <p:nvPr/>
        </p:nvCxnSpPr>
        <p:spPr>
          <a:xfrm>
            <a:off x="4270420" y="3543300"/>
            <a:ext cx="0" cy="342900"/>
          </a:xfrm>
          <a:prstGeom prst="straightConnector1">
            <a:avLst/>
          </a:prstGeom>
          <a:noFill/>
          <a:ln w="19050" cap="flat" cmpd="sng">
            <a:solidFill>
              <a:srgbClr val="7F7F7F"/>
            </a:solidFill>
            <a:prstDash val="solid"/>
            <a:round/>
            <a:headEnd type="none" w="sm" len="sm"/>
            <a:tailEnd type="stealth" w="med" len="med"/>
          </a:ln>
        </p:spPr>
      </p:cxnSp>
      <p:sp>
        <p:nvSpPr>
          <p:cNvPr id="119" name="Google Shape;119;p11"/>
          <p:cNvSpPr/>
          <p:nvPr/>
        </p:nvSpPr>
        <p:spPr>
          <a:xfrm>
            <a:off x="3047999" y="4572000"/>
            <a:ext cx="2428800" cy="342900"/>
          </a:xfrm>
          <a:prstGeom prst="roundRect">
            <a:avLst>
              <a:gd name="adj" fmla="val 16667"/>
            </a:avLst>
          </a:prstGeom>
          <a:solidFill>
            <a:srgbClr val="F2F2F2">
              <a:alpha val="69803"/>
            </a:srgbClr>
          </a:solid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Times New Roman" panose="02020603050405020304" pitchFamily="18" charset="0"/>
                <a:ea typeface="Arial"/>
                <a:cs typeface="Times New Roman" panose="02020603050405020304" pitchFamily="18" charset="0"/>
                <a:sym typeface="Arial"/>
              </a:rPr>
              <a:t>Knowledge and Actions</a:t>
            </a:r>
            <a:endParaRPr sz="14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p:txBody>
      </p:sp>
      <p:cxnSp>
        <p:nvCxnSpPr>
          <p:cNvPr id="120" name="Google Shape;120;p11"/>
          <p:cNvCxnSpPr>
            <a:stCxn id="111" idx="2"/>
          </p:cNvCxnSpPr>
          <p:nvPr/>
        </p:nvCxnSpPr>
        <p:spPr>
          <a:xfrm>
            <a:off x="4270420" y="4229100"/>
            <a:ext cx="0" cy="342900"/>
          </a:xfrm>
          <a:prstGeom prst="straightConnector1">
            <a:avLst/>
          </a:prstGeom>
          <a:noFill/>
          <a:ln w="19050" cap="flat" cmpd="sng">
            <a:solidFill>
              <a:srgbClr val="7F7F7F"/>
            </a:solidFill>
            <a:prstDash val="solid"/>
            <a:round/>
            <a:headEnd type="none" w="sm" len="sm"/>
            <a:tailEnd type="stealth" w="med" len="med"/>
          </a:ln>
        </p:spPr>
      </p:cxnSp>
      <p:sp>
        <p:nvSpPr>
          <p:cNvPr id="121" name="Google Shape;121;p11"/>
          <p:cNvSpPr/>
          <p:nvPr/>
        </p:nvSpPr>
        <p:spPr>
          <a:xfrm>
            <a:off x="685800" y="2343150"/>
            <a:ext cx="1676400" cy="342900"/>
          </a:xfrm>
          <a:prstGeom prst="roundRect">
            <a:avLst>
              <a:gd name="adj" fmla="val 16667"/>
            </a:avLst>
          </a:prstGeom>
          <a:solidFill>
            <a:srgbClr val="F2F2F2">
              <a:alpha val="69803"/>
            </a:srgbClr>
          </a:solid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Times New Roman" panose="02020603050405020304" pitchFamily="18" charset="0"/>
                <a:ea typeface="Arial"/>
                <a:cs typeface="Times New Roman" panose="02020603050405020304" pitchFamily="18" charset="0"/>
                <a:sym typeface="Arial"/>
              </a:rPr>
              <a:t>Training Data</a:t>
            </a:r>
            <a:endParaRPr sz="14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p:txBody>
      </p:sp>
      <p:cxnSp>
        <p:nvCxnSpPr>
          <p:cNvPr id="122" name="Google Shape;122;p11"/>
          <p:cNvCxnSpPr>
            <a:endCxn id="109" idx="1"/>
          </p:cNvCxnSpPr>
          <p:nvPr/>
        </p:nvCxnSpPr>
        <p:spPr>
          <a:xfrm flipV="1">
            <a:off x="2370221" y="2428875"/>
            <a:ext cx="685799" cy="85726"/>
          </a:xfrm>
          <a:prstGeom prst="straightConnector1">
            <a:avLst/>
          </a:prstGeom>
          <a:noFill/>
          <a:ln w="19050" cap="flat" cmpd="sng">
            <a:solidFill>
              <a:srgbClr val="7F7F7F"/>
            </a:solidFill>
            <a:prstDash val="solid"/>
            <a:round/>
            <a:headEnd type="none" w="sm" len="sm"/>
            <a:tailEnd type="stealth" w="med" len="med"/>
          </a:ln>
        </p:spPr>
      </p:cxnSp>
      <p:sp>
        <p:nvSpPr>
          <p:cNvPr id="123" name="Google Shape;123;p11"/>
          <p:cNvSpPr/>
          <p:nvPr/>
        </p:nvSpPr>
        <p:spPr>
          <a:xfrm>
            <a:off x="7010400" y="862583"/>
            <a:ext cx="1923900" cy="242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500" b="1" i="0" u="none" strike="noStrike" cap="none">
                <a:solidFill>
                  <a:schemeClr val="dk1"/>
                </a:solidFill>
                <a:latin typeface="Times New Roman" panose="02020603050405020304" pitchFamily="18" charset="0"/>
                <a:ea typeface="Arial"/>
                <a:cs typeface="Times New Roman" panose="02020603050405020304" pitchFamily="18" charset="0"/>
                <a:sym typeface="Arial"/>
              </a:rPr>
              <a:t>1. Prior Knowledge</a:t>
            </a:r>
            <a:endParaRPr sz="1500" b="1"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124" name="Google Shape;124;p11"/>
          <p:cNvSpPr/>
          <p:nvPr/>
        </p:nvSpPr>
        <p:spPr>
          <a:xfrm>
            <a:off x="7010400" y="1963951"/>
            <a:ext cx="1467000" cy="242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500" b="1" i="0" u="none" strike="noStrike" cap="none">
                <a:solidFill>
                  <a:schemeClr val="dk1"/>
                </a:solidFill>
                <a:latin typeface="Times New Roman" panose="02020603050405020304" pitchFamily="18" charset="0"/>
                <a:ea typeface="Arial"/>
                <a:cs typeface="Times New Roman" panose="02020603050405020304" pitchFamily="18" charset="0"/>
                <a:sym typeface="Arial"/>
              </a:rPr>
              <a:t>2. Preparation</a:t>
            </a:r>
            <a:endParaRPr sz="1500" b="1"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125" name="Google Shape;125;p11"/>
          <p:cNvSpPr/>
          <p:nvPr/>
        </p:nvSpPr>
        <p:spPr>
          <a:xfrm>
            <a:off x="7010400" y="2878351"/>
            <a:ext cx="1292400" cy="242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500" b="1" i="0" u="none" strike="noStrike" cap="none">
                <a:solidFill>
                  <a:schemeClr val="dk1"/>
                </a:solidFill>
                <a:latin typeface="Times New Roman" panose="02020603050405020304" pitchFamily="18" charset="0"/>
                <a:ea typeface="Arial"/>
                <a:cs typeface="Times New Roman" panose="02020603050405020304" pitchFamily="18" charset="0"/>
                <a:sym typeface="Arial"/>
              </a:rPr>
              <a:t>3. Modeling </a:t>
            </a:r>
            <a:endParaRPr sz="1500" b="1"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126" name="Google Shape;126;p11"/>
          <p:cNvSpPr/>
          <p:nvPr/>
        </p:nvSpPr>
        <p:spPr>
          <a:xfrm>
            <a:off x="7010400" y="3792751"/>
            <a:ext cx="1443000" cy="242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500" b="1" i="0" u="none" strike="noStrike" cap="none">
                <a:solidFill>
                  <a:schemeClr val="dk1"/>
                </a:solidFill>
                <a:latin typeface="Times New Roman" panose="02020603050405020304" pitchFamily="18" charset="0"/>
                <a:ea typeface="Arial"/>
                <a:cs typeface="Times New Roman" panose="02020603050405020304" pitchFamily="18" charset="0"/>
                <a:sym typeface="Arial"/>
              </a:rPr>
              <a:t>4. Application</a:t>
            </a:r>
            <a:endParaRPr sz="1500" b="1"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127" name="Google Shape;127;p11"/>
          <p:cNvSpPr/>
          <p:nvPr/>
        </p:nvSpPr>
        <p:spPr>
          <a:xfrm>
            <a:off x="7010400" y="4535701"/>
            <a:ext cx="1422300" cy="242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500" b="1" i="0" u="none" strike="noStrike" cap="none">
                <a:solidFill>
                  <a:schemeClr val="dk1"/>
                </a:solidFill>
                <a:latin typeface="Times New Roman" panose="02020603050405020304" pitchFamily="18" charset="0"/>
                <a:ea typeface="Arial"/>
                <a:cs typeface="Times New Roman" panose="02020603050405020304" pitchFamily="18" charset="0"/>
                <a:sym typeface="Arial"/>
              </a:rPr>
              <a:t>5. Knowledge</a:t>
            </a:r>
            <a:endParaRPr sz="1500" b="1"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128" name="Google Shape;128;p11"/>
          <p:cNvSpPr txBox="1">
            <a:spLocks noGrp="1"/>
          </p:cNvSpPr>
          <p:nvPr>
            <p:ph type="title"/>
          </p:nvPr>
        </p:nvSpPr>
        <p:spPr>
          <a:xfrm>
            <a:off x="40105" y="22409"/>
            <a:ext cx="8229600" cy="59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Times New Roman" panose="02020603050405020304" pitchFamily="18" charset="0"/>
                <a:cs typeface="Times New Roman" panose="02020603050405020304" pitchFamily="18" charset="0"/>
              </a:rPr>
              <a:t>Data Science Process</a:t>
            </a:r>
            <a:endParaRPr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18DB8CD2-F6A7-2E5F-1DAA-062E82BE223C}"/>
                  </a:ext>
                </a:extLst>
              </p14:cNvPr>
              <p14:cNvContentPartPr/>
              <p14:nvPr/>
            </p14:nvContentPartPr>
            <p14:xfrm>
              <a:off x="2287155" y="-530119"/>
              <a:ext cx="8280" cy="14400"/>
            </p14:xfrm>
          </p:contentPart>
        </mc:Choice>
        <mc:Fallback xmlns="">
          <p:pic>
            <p:nvPicPr>
              <p:cNvPr id="7" name="Ink 6">
                <a:extLst>
                  <a:ext uri="{FF2B5EF4-FFF2-40B4-BE49-F238E27FC236}">
                    <a16:creationId xmlns:a16="http://schemas.microsoft.com/office/drawing/2014/main" id="{18DB8CD2-F6A7-2E5F-1DAA-062E82BE223C}"/>
                  </a:ext>
                </a:extLst>
              </p:cNvPr>
              <p:cNvPicPr/>
              <p:nvPr/>
            </p:nvPicPr>
            <p:blipFill>
              <a:blip r:embed="rId12"/>
              <a:stretch>
                <a:fillRect/>
              </a:stretch>
            </p:blipFill>
            <p:spPr>
              <a:xfrm>
                <a:off x="2271675" y="-545239"/>
                <a:ext cx="38520" cy="4500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697E00-5A24-B101-3A2C-F1CAE73761F1}"/>
              </a:ext>
            </a:extLst>
          </p:cNvPr>
          <p:cNvSpPr>
            <a:spLocks noGrp="1"/>
          </p:cNvSpPr>
          <p:nvPr>
            <p:ph idx="1"/>
          </p:nvPr>
        </p:nvSpPr>
        <p:spPr>
          <a:xfrm>
            <a:off x="468192" y="1268887"/>
            <a:ext cx="6447501" cy="2910580"/>
          </a:xfrm>
        </p:spPr>
        <p:txBody>
          <a:bodyPr>
            <a:noAutofit/>
          </a:bodyPr>
          <a:lstStyle/>
          <a:p>
            <a:r>
              <a:rPr lang="en-US" sz="1100"/>
              <a:t>The process of data mining typically follows a set of well-defined industry-standard steps. These steps are often represented as a framework for guiding data mining projects. One common framework is the Cross-Industry Standard Process for Data Mining (CRISP-DM), which consists of the following stages:	</a:t>
            </a:r>
          </a:p>
          <a:p>
            <a:r>
              <a:rPr lang="en-US" sz="1100"/>
              <a:t>Business Understanding:	</a:t>
            </a:r>
          </a:p>
          <a:p>
            <a:pPr lvl="1"/>
            <a:r>
              <a:rPr lang="en-US" sz="1100"/>
              <a:t>Define the objectives: Understand the business problem or research question you want to address through data mining.</a:t>
            </a:r>
          </a:p>
          <a:p>
            <a:pPr lvl="1"/>
            <a:r>
              <a:rPr lang="en-US" sz="1100"/>
              <a:t>Assess the situation: Evaluate resources, constraints, and risks.	</a:t>
            </a:r>
          </a:p>
          <a:p>
            <a:pPr lvl="1"/>
            <a:r>
              <a:rPr lang="en-US" sz="1100"/>
              <a:t>Produce a project plan: Create a timeline and allocate resources.</a:t>
            </a:r>
          </a:p>
          <a:p>
            <a:r>
              <a:rPr lang="en-US" sz="1100"/>
              <a:t>Data Understanding:	</a:t>
            </a:r>
          </a:p>
          <a:p>
            <a:pPr lvl="1"/>
            <a:r>
              <a:rPr lang="en-US" sz="1100"/>
              <a:t>Collect data: Gather data from various sources.	</a:t>
            </a:r>
          </a:p>
          <a:p>
            <a:pPr lvl="1"/>
            <a:r>
              <a:rPr lang="en-US" sz="1100"/>
              <a:t>Describe data: Explore the data to gain an initial understanding of its structure and quality.	</a:t>
            </a:r>
          </a:p>
          <a:p>
            <a:pPr lvl="1"/>
            <a:r>
              <a:rPr lang="en-US" sz="1100"/>
              <a:t>Explore data: Perform basic statistics and visualizations to identify patterns and anomalies.	</a:t>
            </a:r>
          </a:p>
          <a:p>
            <a:endParaRPr lang="en-SA" sz="1100"/>
          </a:p>
        </p:txBody>
      </p:sp>
      <p:sp>
        <p:nvSpPr>
          <p:cNvPr id="5" name="Google Shape;100;p10">
            <a:extLst>
              <a:ext uri="{FF2B5EF4-FFF2-40B4-BE49-F238E27FC236}">
                <a16:creationId xmlns:a16="http://schemas.microsoft.com/office/drawing/2014/main" id="{C523737E-FDFE-B8D1-0EA9-702A7E540A2E}"/>
              </a:ext>
            </a:extLst>
          </p:cNvPr>
          <p:cNvSpPr txBox="1">
            <a:spLocks/>
          </p:cNvSpPr>
          <p:nvPr/>
        </p:nvSpPr>
        <p:spPr>
          <a:xfrm>
            <a:off x="104915" y="-26719"/>
            <a:ext cx="7174057" cy="1295606"/>
          </a:xfrm>
          <a:prstGeom prst="rect">
            <a:avLst/>
          </a:prstGeom>
        </p:spPr>
        <p:txBody>
          <a:bodyPr spcFirstLastPara="1" vert="horz" wrap="square" lIns="91425" tIns="91425" rIns="91425" bIns="91425" rtlCol="0" anchor="ctr" anchorCtr="0">
            <a:noAutofit/>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a:latin typeface="Times New Roman" panose="02020603050405020304" pitchFamily="18" charset="0"/>
                <a:cs typeface="Times New Roman" panose="02020603050405020304" pitchFamily="18" charset="0"/>
              </a:rPr>
              <a:t>Cross Industry Standard Process for Data Mining (CRISP-DM) process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8838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D02FD8-41F6-35AA-2DBF-0191D2F3390C}"/>
              </a:ext>
            </a:extLst>
          </p:cNvPr>
          <p:cNvSpPr>
            <a:spLocks noGrp="1"/>
          </p:cNvSpPr>
          <p:nvPr>
            <p:ph idx="1"/>
          </p:nvPr>
        </p:nvSpPr>
        <p:spPr/>
        <p:txBody>
          <a:bodyPr>
            <a:normAutofit fontScale="92500" lnSpcReduction="10000"/>
          </a:bodyPr>
          <a:lstStyle/>
          <a:p>
            <a:r>
              <a:rPr lang="en-US"/>
              <a:t>Data Preparation:	</a:t>
            </a:r>
          </a:p>
          <a:p>
            <a:pPr lvl="1"/>
            <a:r>
              <a:rPr lang="en-US"/>
              <a:t>Clean data: Address missing values, outliers, and inconsistencies.</a:t>
            </a:r>
          </a:p>
          <a:p>
            <a:pPr lvl="1"/>
            <a:r>
              <a:rPr lang="en-US"/>
              <a:t>Select data: Choose relevant attributes or features.	</a:t>
            </a:r>
          </a:p>
          <a:p>
            <a:pPr lvl="1"/>
            <a:r>
              <a:rPr lang="en-US"/>
              <a:t>Construct data: Create new variables or features.	</a:t>
            </a:r>
          </a:p>
          <a:p>
            <a:pPr lvl="1"/>
            <a:r>
              <a:rPr lang="en-US"/>
              <a:t>Integrate data: Combine data from multiple sources.	</a:t>
            </a:r>
          </a:p>
          <a:p>
            <a:pPr lvl="1"/>
            <a:r>
              <a:rPr lang="en-US"/>
              <a:t>Format data: Prepare data for analysis, which may involve normalization or transformation.</a:t>
            </a:r>
          </a:p>
          <a:p>
            <a:r>
              <a:rPr lang="en-US"/>
              <a:t>Modeling:</a:t>
            </a:r>
          </a:p>
          <a:p>
            <a:pPr lvl="1"/>
            <a:r>
              <a:rPr lang="en-US"/>
              <a:t>Select modeling techniques: Choose the appropriate data mining algorithms based on the problem (e.g., decision trees, neural networks, clustering algorithms).	</a:t>
            </a:r>
          </a:p>
          <a:p>
            <a:pPr lvl="1"/>
            <a:r>
              <a:rPr lang="en-US"/>
              <a:t>Build models: Train and test models using the prepared data.	</a:t>
            </a:r>
          </a:p>
          <a:p>
            <a:pPr lvl="1"/>
            <a:r>
              <a:rPr lang="en-US"/>
              <a:t>Assess models: Evaluate the performance of models using appropriate metrics.	</a:t>
            </a:r>
          </a:p>
          <a:p>
            <a:endParaRPr lang="en-SA"/>
          </a:p>
        </p:txBody>
      </p:sp>
      <p:sp>
        <p:nvSpPr>
          <p:cNvPr id="5" name="Google Shape;100;p10">
            <a:extLst>
              <a:ext uri="{FF2B5EF4-FFF2-40B4-BE49-F238E27FC236}">
                <a16:creationId xmlns:a16="http://schemas.microsoft.com/office/drawing/2014/main" id="{A6797E4B-4B9B-6555-6974-1773349C871C}"/>
              </a:ext>
            </a:extLst>
          </p:cNvPr>
          <p:cNvSpPr txBox="1">
            <a:spLocks noGrp="1"/>
          </p:cNvSpPr>
          <p:nvPr>
            <p:ph type="title"/>
          </p:nvPr>
        </p:nvSpPr>
        <p:spPr>
          <a:prstGeom prst="rect">
            <a:avLst/>
          </a:prstGeom>
        </p:spPr>
        <p:txBody>
          <a:bodyPr spcFirstLastPara="1" vert="horz" wrap="square" lIns="91425" tIns="91425" rIns="91425" bIns="91425" rtlCol="0" anchor="ctr" anchorCtr="0">
            <a:noAutofit/>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a:latin typeface="Times New Roman" panose="02020603050405020304" pitchFamily="18" charset="0"/>
                <a:cs typeface="Times New Roman" panose="02020603050405020304" pitchFamily="18" charset="0"/>
              </a:rPr>
              <a:t>Cross Industry Standard Process for Data Mining (CRISP-DM) process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2893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FE90C2-89FA-A59E-91CF-298FC28DAAE4}"/>
              </a:ext>
            </a:extLst>
          </p:cNvPr>
          <p:cNvSpPr>
            <a:spLocks noGrp="1"/>
          </p:cNvSpPr>
          <p:nvPr>
            <p:ph idx="1"/>
          </p:nvPr>
        </p:nvSpPr>
        <p:spPr/>
        <p:txBody>
          <a:bodyPr>
            <a:normAutofit fontScale="92500" lnSpcReduction="20000"/>
          </a:bodyPr>
          <a:lstStyle/>
          <a:p>
            <a:r>
              <a:rPr lang="en-US"/>
              <a:t>Evaluation:	</a:t>
            </a:r>
          </a:p>
          <a:p>
            <a:pPr lvl="1"/>
            <a:r>
              <a:rPr lang="en-US"/>
              <a:t>Evaluate results: Assess the models’ effectiveness in solving the problem.	</a:t>
            </a:r>
          </a:p>
          <a:p>
            <a:pPr lvl="1"/>
            <a:r>
              <a:rPr lang="en-US"/>
              <a:t>Review the process: Reflect on the entire data mining process and identify any areas for improvement.	</a:t>
            </a:r>
          </a:p>
          <a:p>
            <a:r>
              <a:rPr lang="en-US"/>
              <a:t>Deployment:	</a:t>
            </a:r>
          </a:p>
          <a:p>
            <a:pPr lvl="1"/>
            <a:r>
              <a:rPr lang="en-US"/>
              <a:t>Plan deployment: Develop a plan for integrating the data mining results into operational processes or decision-making.	</a:t>
            </a:r>
          </a:p>
          <a:p>
            <a:pPr lvl="1"/>
            <a:r>
              <a:rPr lang="en-US"/>
              <a:t>Monitoring: Continuously monitor the performance of deployed models and make updates as necessary.	</a:t>
            </a:r>
          </a:p>
          <a:p>
            <a:r>
              <a:rPr lang="en-US"/>
              <a:t>Documentation:	</a:t>
            </a:r>
          </a:p>
          <a:p>
            <a:pPr lvl="1"/>
            <a:r>
              <a:rPr lang="en-US"/>
              <a:t>Document the process: Maintain records of the entire data mining project, including methodologies, decisions, and results.	</a:t>
            </a:r>
          </a:p>
          <a:p>
            <a:pPr lvl="1"/>
            <a:r>
              <a:rPr lang="en-US"/>
              <a:t>Create a final report: Summarize the findings and insights in a clear and understandable manner.</a:t>
            </a:r>
          </a:p>
          <a:p>
            <a:endParaRPr lang="en-SA"/>
          </a:p>
        </p:txBody>
      </p:sp>
      <p:sp>
        <p:nvSpPr>
          <p:cNvPr id="9" name="Google Shape;100;p10">
            <a:extLst>
              <a:ext uri="{FF2B5EF4-FFF2-40B4-BE49-F238E27FC236}">
                <a16:creationId xmlns:a16="http://schemas.microsoft.com/office/drawing/2014/main" id="{579DAAE9-B535-DB80-4A5D-11C5C64C739C}"/>
              </a:ext>
            </a:extLst>
          </p:cNvPr>
          <p:cNvSpPr txBox="1">
            <a:spLocks noGrp="1"/>
          </p:cNvSpPr>
          <p:nvPr>
            <p:ph type="title"/>
          </p:nvPr>
        </p:nvSpPr>
        <p:spPr>
          <a:prstGeom prst="rect">
            <a:avLst/>
          </a:prstGeom>
        </p:spPr>
        <p:txBody>
          <a:bodyPr spcFirstLastPara="1" vert="horz" wrap="square" lIns="91425" tIns="91425" rIns="91425" bIns="91425" rtlCol="0" anchor="ctr" anchorCtr="0">
            <a:noAutofit/>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0" indent="0" algn="l" rtl="0">
              <a:spcBef>
                <a:spcPts val="0"/>
              </a:spcBef>
              <a:spcAft>
                <a:spcPts val="0"/>
              </a:spcAft>
              <a:buNone/>
            </a:pPr>
            <a:r>
              <a:rPr lang="en-US">
                <a:latin typeface="Times New Roman" panose="02020603050405020304" pitchFamily="18" charset="0"/>
                <a:cs typeface="Times New Roman" panose="02020603050405020304" pitchFamily="18" charset="0"/>
              </a:rPr>
              <a:t>Cross Industry Standard Process for Data Mining (CRISP-DM) </a:t>
            </a:r>
            <a:r>
              <a:rPr lang="en-US" dirty="0">
                <a:latin typeface="Times New Roman" panose="02020603050405020304" pitchFamily="18" charset="0"/>
                <a:cs typeface="Times New Roman" panose="02020603050405020304" pitchFamily="18" charset="0"/>
              </a:rPr>
              <a:t>process</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9429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DC7EE-0298-5D34-E9DA-7F0222B5976C}"/>
              </a:ext>
            </a:extLst>
          </p:cNvPr>
          <p:cNvSpPr>
            <a:spLocks noGrp="1"/>
          </p:cNvSpPr>
          <p:nvPr>
            <p:ph type="title"/>
          </p:nvPr>
        </p:nvSpPr>
        <p:spPr/>
        <p:txBody>
          <a:bodyPr/>
          <a:lstStyle/>
          <a:p>
            <a:r>
              <a:rPr lang="en-US"/>
              <a:t>Terminology used in the data science</a:t>
            </a:r>
            <a:endParaRPr lang="en-SA"/>
          </a:p>
        </p:txBody>
      </p:sp>
      <p:sp>
        <p:nvSpPr>
          <p:cNvPr id="3" name="Content Placeholder 2">
            <a:extLst>
              <a:ext uri="{FF2B5EF4-FFF2-40B4-BE49-F238E27FC236}">
                <a16:creationId xmlns:a16="http://schemas.microsoft.com/office/drawing/2014/main" id="{E90D2343-39FD-B3A5-1E34-ACC6B85B0D86}"/>
              </a:ext>
            </a:extLst>
          </p:cNvPr>
          <p:cNvSpPr>
            <a:spLocks noGrp="1"/>
          </p:cNvSpPr>
          <p:nvPr>
            <p:ph idx="1"/>
          </p:nvPr>
        </p:nvSpPr>
        <p:spPr>
          <a:xfrm>
            <a:off x="508001" y="1063625"/>
            <a:ext cx="6447501" cy="3467397"/>
          </a:xfrm>
        </p:spPr>
        <p:txBody>
          <a:bodyPr>
            <a:normAutofit/>
          </a:bodyPr>
          <a:lstStyle/>
          <a:p>
            <a:r>
              <a:rPr lang="en-US" b="1"/>
              <a:t>A dataset (example set) </a:t>
            </a:r>
            <a:r>
              <a:rPr lang="en-US"/>
              <a:t>is a collection of data with a defined structure.</a:t>
            </a:r>
          </a:p>
          <a:p>
            <a:r>
              <a:rPr lang="en-US" b="1"/>
              <a:t>A data point (record, object or example) </a:t>
            </a:r>
            <a:r>
              <a:rPr lang="en-US"/>
              <a:t>is a single instance in the dataset. Each row in a table is a data point. Each instance contains the same structure as the dataset.</a:t>
            </a:r>
          </a:p>
          <a:p>
            <a:r>
              <a:rPr lang="en-US" b="1"/>
              <a:t>An attribute (feature, input, dimension, variable, or predictor) </a:t>
            </a:r>
            <a:r>
              <a:rPr lang="en-US"/>
              <a:t>is a single property of the dataset. Each column in a table is an attribute. Attributes can be numeric, categorical, date-time, text, or Boolean data types.</a:t>
            </a:r>
          </a:p>
          <a:p>
            <a:r>
              <a:rPr lang="en-US" b="1"/>
              <a:t>A label (class label, output, prediction, target, or response) </a:t>
            </a:r>
            <a:r>
              <a:rPr lang="en-US"/>
              <a:t>is the special attribute to be predicted based on all the input attributes.</a:t>
            </a:r>
          </a:p>
          <a:p>
            <a:r>
              <a:rPr lang="en-US" b="1"/>
              <a:t>Identifiers </a:t>
            </a:r>
            <a:r>
              <a:rPr lang="en-US"/>
              <a:t>are special attributes that are used for locating or providing context to individual records. For example, common attributes like names, account numbers, and employee ID numbers are identifier attributes. Identifiers are often used as lookup keys to join multiple datasets.</a:t>
            </a:r>
            <a:endParaRPr lang="en-SA"/>
          </a:p>
        </p:txBody>
      </p:sp>
    </p:spTree>
    <p:extLst>
      <p:ext uri="{BB962C8B-B14F-4D97-AF65-F5344CB8AC3E}">
        <p14:creationId xmlns:p14="http://schemas.microsoft.com/office/powerpoint/2010/main" val="3606066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Times New Roman" panose="02020603050405020304" pitchFamily="18" charset="0"/>
                <a:cs typeface="Times New Roman" panose="02020603050405020304" pitchFamily="18" charset="0"/>
              </a:rPr>
              <a:t>More examples of Data </a:t>
            </a:r>
            <a:r>
              <a:rPr lang="en-US" dirty="0">
                <a:latin typeface="Times New Roman" panose="02020603050405020304" pitchFamily="18" charset="0"/>
                <a:cs typeface="Times New Roman" panose="02020603050405020304" pitchFamily="18" charset="0"/>
              </a:rPr>
              <a:t>Preparation</a:t>
            </a:r>
            <a:endParaRPr dirty="0">
              <a:latin typeface="Times New Roman" panose="02020603050405020304" pitchFamily="18" charset="0"/>
              <a:cs typeface="Times New Roman" panose="02020603050405020304" pitchFamily="18" charset="0"/>
            </a:endParaRPr>
          </a:p>
        </p:txBody>
      </p:sp>
      <p:sp>
        <p:nvSpPr>
          <p:cNvPr id="143" name="Google Shape;143;p13"/>
          <p:cNvSpPr txBox="1">
            <a:spLocks noGrp="1"/>
          </p:cNvSpPr>
          <p:nvPr>
            <p:ph idx="1"/>
          </p:nvPr>
        </p:nvSpPr>
        <p:spPr>
          <a:prstGeom prst="rect">
            <a:avLst/>
          </a:prstGeom>
        </p:spPr>
        <p:txBody>
          <a:bodyPr spcFirstLastPara="1" wrap="square" lIns="91425" tIns="91425" rIns="91425" bIns="91425" anchor="t" anchorCtr="0">
            <a:noAutofit/>
          </a:bodyPr>
          <a:lstStyle/>
          <a:p>
            <a:pPr marL="488950" indent="-285750">
              <a:spcBef>
                <a:spcPts val="640"/>
              </a:spcBef>
              <a:buFont typeface="Wingdings" pitchFamily="2" charset="2"/>
              <a:buChar char="v"/>
            </a:pPr>
            <a:r>
              <a:rPr lang="en-US" sz="1400" b="1">
                <a:latin typeface="Times New Roman" panose="02020603050405020304" pitchFamily="18" charset="0"/>
                <a:cs typeface="Times New Roman" panose="02020603050405020304" pitchFamily="18" charset="0"/>
              </a:rPr>
              <a:t>Data Exploration:</a:t>
            </a:r>
            <a:r>
              <a:rPr lang="en-US" sz="1400">
                <a:latin typeface="Times New Roman" panose="02020603050405020304" pitchFamily="18" charset="0"/>
                <a:cs typeface="Times New Roman" panose="02020603050405020304" pitchFamily="18" charset="0"/>
              </a:rPr>
              <a:t> Perform basic statistics and visualizations to identify patterns and anomalies.	</a:t>
            </a:r>
            <a:endParaRPr sz="1400" dirty="0">
              <a:latin typeface="Times New Roman" panose="02020603050405020304" pitchFamily="18" charset="0"/>
              <a:cs typeface="Times New Roman" panose="02020603050405020304" pitchFamily="18" charset="0"/>
            </a:endParaRPr>
          </a:p>
          <a:p>
            <a:pPr marL="488950" lvl="0" indent="-285750" algn="l" rtl="0">
              <a:spcBef>
                <a:spcPts val="640"/>
              </a:spcBef>
              <a:spcAft>
                <a:spcPts val="0"/>
              </a:spcAft>
              <a:buFont typeface="Wingdings" pitchFamily="2" charset="2"/>
              <a:buChar char="v"/>
            </a:pPr>
            <a:r>
              <a:rPr lang="en-US" sz="1400" b="1" dirty="0">
                <a:latin typeface="Times New Roman" panose="02020603050405020304" pitchFamily="18" charset="0"/>
                <a:cs typeface="Times New Roman" panose="02020603050405020304" pitchFamily="18" charset="0"/>
              </a:rPr>
              <a:t>Handling </a:t>
            </a:r>
            <a:r>
              <a:rPr lang="en-US" sz="1400" b="1">
                <a:latin typeface="Times New Roman" panose="02020603050405020304" pitchFamily="18" charset="0"/>
                <a:cs typeface="Times New Roman" panose="02020603050405020304" pitchFamily="18" charset="0"/>
              </a:rPr>
              <a:t>missing values:</a:t>
            </a:r>
            <a:r>
              <a:rPr lang="en-US" sz="1400">
                <a:latin typeface="Times New Roman" panose="02020603050405020304" pitchFamily="18" charset="0"/>
                <a:cs typeface="Times New Roman" panose="02020603050405020304" pitchFamily="18" charset="0"/>
              </a:rPr>
              <a:t> detect the unknown  values.</a:t>
            </a:r>
            <a:endParaRPr sz="1400" dirty="0">
              <a:latin typeface="Times New Roman" panose="02020603050405020304" pitchFamily="18" charset="0"/>
              <a:cs typeface="Times New Roman" panose="02020603050405020304" pitchFamily="18" charset="0"/>
            </a:endParaRPr>
          </a:p>
          <a:p>
            <a:pPr marL="488950" lvl="0" indent="-285750" algn="l" rtl="0">
              <a:spcBef>
                <a:spcPts val="640"/>
              </a:spcBef>
              <a:spcAft>
                <a:spcPts val="0"/>
              </a:spcAft>
              <a:buFont typeface="Wingdings" pitchFamily="2" charset="2"/>
              <a:buChar char="v"/>
            </a:pPr>
            <a:r>
              <a:rPr lang="en-US" sz="1400" b="1" dirty="0">
                <a:latin typeface="Times New Roman" panose="02020603050405020304" pitchFamily="18" charset="0"/>
                <a:cs typeface="Times New Roman" panose="02020603050405020304" pitchFamily="18" charset="0"/>
              </a:rPr>
              <a:t>Data </a:t>
            </a:r>
            <a:r>
              <a:rPr lang="en-US" sz="1400" b="1">
                <a:latin typeface="Times New Roman" panose="02020603050405020304" pitchFamily="18" charset="0"/>
                <a:cs typeface="Times New Roman" panose="02020603050405020304" pitchFamily="18" charset="0"/>
              </a:rPr>
              <a:t>type conversion: </a:t>
            </a:r>
            <a:r>
              <a:rPr lang="en-US" sz="1400">
                <a:latin typeface="Times New Roman" panose="02020603050405020304" pitchFamily="18" charset="0"/>
                <a:cs typeface="Times New Roman" panose="02020603050405020304" pitchFamily="18" charset="0"/>
              </a:rPr>
              <a:t>convert the type of data (int, float, date, etc)</a:t>
            </a:r>
            <a:endParaRPr sz="1400" dirty="0">
              <a:latin typeface="Times New Roman" panose="02020603050405020304" pitchFamily="18" charset="0"/>
              <a:cs typeface="Times New Roman" panose="02020603050405020304" pitchFamily="18" charset="0"/>
            </a:endParaRPr>
          </a:p>
          <a:p>
            <a:pPr marL="488950" lvl="0" indent="-285750" algn="l" rtl="0">
              <a:spcBef>
                <a:spcPts val="640"/>
              </a:spcBef>
              <a:spcAft>
                <a:spcPts val="0"/>
              </a:spcAft>
              <a:buFont typeface="Wingdings" pitchFamily="2" charset="2"/>
              <a:buChar char="v"/>
            </a:pPr>
            <a:r>
              <a:rPr lang="en-US" sz="1400" b="1">
                <a:latin typeface="Times New Roman" panose="02020603050405020304" pitchFamily="18" charset="0"/>
                <a:cs typeface="Times New Roman" panose="02020603050405020304" pitchFamily="18" charset="0"/>
              </a:rPr>
              <a:t>Transformation: </a:t>
            </a:r>
            <a:r>
              <a:rPr lang="en-US" sz="1400">
                <a:latin typeface="Times New Roman" panose="02020603050405020304" pitchFamily="18" charset="0"/>
                <a:cs typeface="Times New Roman" panose="02020603050405020304" pitchFamily="18" charset="0"/>
              </a:rPr>
              <a:t>reshaping and pivoting.</a:t>
            </a:r>
            <a:endParaRPr sz="1400" dirty="0">
              <a:latin typeface="Times New Roman" panose="02020603050405020304" pitchFamily="18" charset="0"/>
              <a:cs typeface="Times New Roman" panose="02020603050405020304" pitchFamily="18" charset="0"/>
            </a:endParaRPr>
          </a:p>
          <a:p>
            <a:pPr marL="488950" lvl="0" indent="-285750" algn="l" rtl="0">
              <a:spcBef>
                <a:spcPts val="640"/>
              </a:spcBef>
              <a:spcAft>
                <a:spcPts val="0"/>
              </a:spcAft>
              <a:buFont typeface="Wingdings" pitchFamily="2" charset="2"/>
              <a:buChar char="v"/>
            </a:pPr>
            <a:r>
              <a:rPr lang="en-US" sz="1400" b="1">
                <a:latin typeface="Times New Roman" panose="02020603050405020304" pitchFamily="18" charset="0"/>
                <a:cs typeface="Times New Roman" panose="02020603050405020304" pitchFamily="18" charset="0"/>
              </a:rPr>
              <a:t>Outliers:</a:t>
            </a:r>
            <a:r>
              <a:rPr lang="en-US" sz="1400">
                <a:latin typeface="Times New Roman" panose="02020603050405020304" pitchFamily="18" charset="0"/>
                <a:cs typeface="Times New Roman" panose="02020603050405020304" pitchFamily="18" charset="0"/>
              </a:rPr>
              <a:t> values that have a significant difference from the mean.</a:t>
            </a:r>
            <a:endParaRPr sz="1400" dirty="0">
              <a:latin typeface="Times New Roman" panose="02020603050405020304" pitchFamily="18" charset="0"/>
              <a:cs typeface="Times New Roman" panose="02020603050405020304" pitchFamily="18" charset="0"/>
            </a:endParaRPr>
          </a:p>
          <a:p>
            <a:pPr marL="488950" lvl="0" indent="-285750" algn="l" rtl="0">
              <a:spcBef>
                <a:spcPts val="640"/>
              </a:spcBef>
              <a:spcAft>
                <a:spcPts val="0"/>
              </a:spcAft>
              <a:buFont typeface="Wingdings" pitchFamily="2" charset="2"/>
              <a:buChar char="v"/>
            </a:pPr>
            <a:r>
              <a:rPr lang="en-US" sz="1400" b="1">
                <a:latin typeface="Times New Roman" panose="02020603050405020304" pitchFamily="18" charset="0"/>
                <a:cs typeface="Times New Roman" panose="02020603050405020304" pitchFamily="18" charset="0"/>
              </a:rPr>
              <a:t>Feature selection:</a:t>
            </a:r>
            <a:r>
              <a:rPr lang="en-US" sz="1400">
                <a:latin typeface="Times New Roman" panose="02020603050405020304" pitchFamily="18" charset="0"/>
                <a:cs typeface="Times New Roman" panose="02020603050405020304" pitchFamily="18" charset="0"/>
              </a:rPr>
              <a:t> choose that features that are strongly related to the target.</a:t>
            </a:r>
            <a:endParaRPr sz="1400" dirty="0">
              <a:latin typeface="Times New Roman" panose="02020603050405020304" pitchFamily="18" charset="0"/>
              <a:cs typeface="Times New Roman" panose="02020603050405020304" pitchFamily="18" charset="0"/>
            </a:endParaRPr>
          </a:p>
          <a:p>
            <a:pPr marL="488950" lvl="0" indent="-285750" algn="l" rtl="0">
              <a:spcBef>
                <a:spcPts val="640"/>
              </a:spcBef>
              <a:spcAft>
                <a:spcPts val="0"/>
              </a:spcAft>
              <a:buFont typeface="Wingdings" pitchFamily="2" charset="2"/>
              <a:buChar char="v"/>
            </a:pPr>
            <a:r>
              <a:rPr lang="en-US" sz="1400" b="1">
                <a:latin typeface="Times New Roman" panose="02020603050405020304" pitchFamily="18" charset="0"/>
                <a:cs typeface="Times New Roman" panose="02020603050405020304" pitchFamily="18" charset="0"/>
              </a:rPr>
              <a:t>Sampling: </a:t>
            </a:r>
            <a:r>
              <a:rPr lang="en-US" sz="1400">
                <a:latin typeface="Times New Roman" panose="02020603050405020304" pitchFamily="18" charset="0"/>
                <a:cs typeface="Times New Roman" panose="02020603050405020304" pitchFamily="18" charset="0"/>
              </a:rPr>
              <a:t>check the class imbalance and fix it.</a:t>
            </a:r>
            <a:endParaRPr sz="1400" dirty="0">
              <a:latin typeface="Times New Roman" panose="02020603050405020304" pitchFamily="18" charset="0"/>
              <a:cs typeface="Times New Roman" panose="02020603050405020304" pitchFamily="18" charset="0"/>
            </a:endParaRPr>
          </a:p>
          <a:p>
            <a:pPr marL="488950" lvl="0" indent="-285750" algn="l" rtl="0">
              <a:spcBef>
                <a:spcPts val="640"/>
              </a:spcBef>
              <a:spcAft>
                <a:spcPts val="0"/>
              </a:spcAft>
              <a:buFont typeface="Wingdings" pitchFamily="2" charset="2"/>
              <a:buChar char="v"/>
            </a:pPr>
            <a:endParaRPr sz="1400" dirty="0">
              <a:latin typeface="Times New Roman" panose="02020603050405020304" pitchFamily="18" charset="0"/>
              <a:cs typeface="Times New Roman" panose="02020603050405020304" pitchFamily="18" charset="0"/>
            </a:endParaRPr>
          </a:p>
          <a:p>
            <a:pPr marL="488950" lvl="0" indent="-285750" algn="l" rtl="0">
              <a:spcBef>
                <a:spcPts val="640"/>
              </a:spcBef>
              <a:spcAft>
                <a:spcPts val="0"/>
              </a:spcAft>
              <a:buFont typeface="Wingdings" pitchFamily="2" charset="2"/>
              <a:buChar char="v"/>
            </a:pP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4"/>
          <p:cNvSpPr txBox="1">
            <a:spLocks noGrp="1"/>
          </p:cNvSpPr>
          <p:nvPr>
            <p:ph type="title"/>
          </p:nvPr>
        </p:nvSpPr>
        <p:spPr>
          <a:xfrm>
            <a:off x="206376" y="-3175"/>
            <a:ext cx="6447501" cy="99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Modeling</a:t>
            </a:r>
            <a:endParaRPr dirty="0">
              <a:latin typeface="Times New Roman" panose="02020603050405020304" pitchFamily="18" charset="0"/>
              <a:cs typeface="Times New Roman" panose="02020603050405020304" pitchFamily="18" charset="0"/>
            </a:endParaRPr>
          </a:p>
        </p:txBody>
      </p:sp>
      <p:sp>
        <p:nvSpPr>
          <p:cNvPr id="151" name="Google Shape;151;p14"/>
          <p:cNvSpPr/>
          <p:nvPr/>
        </p:nvSpPr>
        <p:spPr>
          <a:xfrm>
            <a:off x="4051300" y="2555875"/>
            <a:ext cx="2428800" cy="342900"/>
          </a:xfrm>
          <a:prstGeom prst="roundRect">
            <a:avLst>
              <a:gd name="adj" fmla="val 16667"/>
            </a:avLst>
          </a:prstGeom>
          <a:solidFill>
            <a:srgbClr val="F2F2F2">
              <a:alpha val="69800"/>
            </a:srgbClr>
          </a:solid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Times New Roman" panose="02020603050405020304" pitchFamily="18" charset="0"/>
                <a:ea typeface="Arial"/>
                <a:cs typeface="Times New Roman" panose="02020603050405020304" pitchFamily="18" charset="0"/>
                <a:sym typeface="Arial"/>
              </a:rPr>
              <a:t>Build model</a:t>
            </a:r>
            <a:endParaRPr>
              <a:latin typeface="Times New Roman" panose="02020603050405020304" pitchFamily="18" charset="0"/>
              <a:cs typeface="Times New Roman" panose="02020603050405020304" pitchFamily="18" charset="0"/>
            </a:endParaRPr>
          </a:p>
        </p:txBody>
      </p:sp>
      <p:sp>
        <p:nvSpPr>
          <p:cNvPr id="152" name="Google Shape;152;p14"/>
          <p:cNvSpPr/>
          <p:nvPr/>
        </p:nvSpPr>
        <p:spPr>
          <a:xfrm>
            <a:off x="4051300" y="3298825"/>
            <a:ext cx="2428800" cy="342900"/>
          </a:xfrm>
          <a:prstGeom prst="roundRect">
            <a:avLst>
              <a:gd name="adj" fmla="val 16667"/>
            </a:avLst>
          </a:prstGeom>
          <a:solidFill>
            <a:srgbClr val="F2F2F2">
              <a:alpha val="69800"/>
            </a:srgbClr>
          </a:solid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Times New Roman" panose="02020603050405020304" pitchFamily="18" charset="0"/>
                <a:ea typeface="Arial"/>
                <a:cs typeface="Times New Roman" panose="02020603050405020304" pitchFamily="18" charset="0"/>
                <a:sym typeface="Arial"/>
              </a:rPr>
              <a:t>Evaluation</a:t>
            </a:r>
            <a:endParaRPr>
              <a:latin typeface="Times New Roman" panose="02020603050405020304" pitchFamily="18" charset="0"/>
              <a:cs typeface="Times New Roman" panose="02020603050405020304" pitchFamily="18" charset="0"/>
            </a:endParaRPr>
          </a:p>
        </p:txBody>
      </p:sp>
      <p:sp>
        <p:nvSpPr>
          <p:cNvPr id="153" name="Google Shape;153;p14"/>
          <p:cNvSpPr/>
          <p:nvPr/>
        </p:nvSpPr>
        <p:spPr>
          <a:xfrm>
            <a:off x="1689101" y="3298825"/>
            <a:ext cx="1676400" cy="342900"/>
          </a:xfrm>
          <a:prstGeom prst="roundRect">
            <a:avLst>
              <a:gd name="adj" fmla="val 16667"/>
            </a:avLst>
          </a:prstGeom>
          <a:solidFill>
            <a:srgbClr val="F2F2F2">
              <a:alpha val="69800"/>
            </a:srgbClr>
          </a:solid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Times New Roman" panose="02020603050405020304" pitchFamily="18" charset="0"/>
                <a:ea typeface="Arial"/>
                <a:cs typeface="Times New Roman" panose="02020603050405020304" pitchFamily="18" charset="0"/>
                <a:sym typeface="Arial"/>
              </a:rPr>
              <a:t>Test Data</a:t>
            </a:r>
            <a:endParaRPr sz="14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p:txBody>
      </p:sp>
      <p:cxnSp>
        <p:nvCxnSpPr>
          <p:cNvPr id="154" name="Google Shape;154;p14"/>
          <p:cNvCxnSpPr>
            <a:stCxn id="151" idx="2"/>
            <a:endCxn id="152" idx="0"/>
          </p:cNvCxnSpPr>
          <p:nvPr/>
        </p:nvCxnSpPr>
        <p:spPr>
          <a:xfrm>
            <a:off x="5265700" y="2898775"/>
            <a:ext cx="0" cy="400200"/>
          </a:xfrm>
          <a:prstGeom prst="straightConnector1">
            <a:avLst/>
          </a:prstGeom>
          <a:noFill/>
          <a:ln w="19050" cap="flat" cmpd="sng">
            <a:solidFill>
              <a:srgbClr val="A5A5A5"/>
            </a:solidFill>
            <a:prstDash val="solid"/>
            <a:round/>
            <a:headEnd type="none" w="sm" len="sm"/>
            <a:tailEnd type="stealth" w="med" len="med"/>
          </a:ln>
        </p:spPr>
      </p:cxnSp>
      <p:cxnSp>
        <p:nvCxnSpPr>
          <p:cNvPr id="155" name="Google Shape;155;p14"/>
          <p:cNvCxnSpPr>
            <a:stCxn id="153" idx="3"/>
            <a:endCxn id="152" idx="1"/>
          </p:cNvCxnSpPr>
          <p:nvPr/>
        </p:nvCxnSpPr>
        <p:spPr>
          <a:xfrm>
            <a:off x="3365501" y="3470275"/>
            <a:ext cx="685800" cy="0"/>
          </a:xfrm>
          <a:prstGeom prst="straightConnector1">
            <a:avLst/>
          </a:prstGeom>
          <a:noFill/>
          <a:ln w="19050" cap="flat" cmpd="sng">
            <a:solidFill>
              <a:srgbClr val="A5A5A5"/>
            </a:solidFill>
            <a:prstDash val="solid"/>
            <a:round/>
            <a:headEnd type="none" w="sm" len="sm"/>
            <a:tailEnd type="stealth" w="med" len="med"/>
          </a:ln>
        </p:spPr>
      </p:cxnSp>
      <p:sp>
        <p:nvSpPr>
          <p:cNvPr id="156" name="Google Shape;156;p14"/>
          <p:cNvSpPr/>
          <p:nvPr/>
        </p:nvSpPr>
        <p:spPr>
          <a:xfrm>
            <a:off x="4044373" y="4041775"/>
            <a:ext cx="2428800" cy="342900"/>
          </a:xfrm>
          <a:prstGeom prst="roundRect">
            <a:avLst>
              <a:gd name="adj" fmla="val 16667"/>
            </a:avLst>
          </a:prstGeom>
          <a:solidFill>
            <a:srgbClr val="F2F2F2">
              <a:alpha val="69800"/>
            </a:srgbClr>
          </a:solid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Times New Roman" panose="02020603050405020304" pitchFamily="18" charset="0"/>
                <a:ea typeface="Arial"/>
                <a:cs typeface="Times New Roman" panose="02020603050405020304" pitchFamily="18" charset="0"/>
                <a:sym typeface="Arial"/>
              </a:rPr>
              <a:t>Final Model</a:t>
            </a:r>
            <a:endParaRPr>
              <a:latin typeface="Times New Roman" panose="02020603050405020304" pitchFamily="18" charset="0"/>
              <a:cs typeface="Times New Roman" panose="02020603050405020304" pitchFamily="18" charset="0"/>
            </a:endParaRPr>
          </a:p>
        </p:txBody>
      </p:sp>
      <p:sp>
        <p:nvSpPr>
          <p:cNvPr id="157" name="Google Shape;157;p14"/>
          <p:cNvSpPr/>
          <p:nvPr/>
        </p:nvSpPr>
        <p:spPr>
          <a:xfrm>
            <a:off x="1689101" y="2555875"/>
            <a:ext cx="1676400" cy="342900"/>
          </a:xfrm>
          <a:prstGeom prst="roundRect">
            <a:avLst>
              <a:gd name="adj" fmla="val 16667"/>
            </a:avLst>
          </a:prstGeom>
          <a:solidFill>
            <a:srgbClr val="F2F2F2">
              <a:alpha val="69800"/>
            </a:srgbClr>
          </a:solid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Times New Roman" panose="02020603050405020304" pitchFamily="18" charset="0"/>
                <a:ea typeface="Arial"/>
                <a:cs typeface="Times New Roman" panose="02020603050405020304" pitchFamily="18" charset="0"/>
                <a:sym typeface="Arial"/>
              </a:rPr>
              <a:t>Training Data</a:t>
            </a:r>
            <a:endParaRPr sz="14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p:txBody>
      </p:sp>
      <p:cxnSp>
        <p:nvCxnSpPr>
          <p:cNvPr id="158" name="Google Shape;158;p14"/>
          <p:cNvCxnSpPr>
            <a:stCxn id="152" idx="2"/>
            <a:endCxn id="156" idx="0"/>
          </p:cNvCxnSpPr>
          <p:nvPr/>
        </p:nvCxnSpPr>
        <p:spPr>
          <a:xfrm flipH="1">
            <a:off x="5258800" y="3641725"/>
            <a:ext cx="6900" cy="400200"/>
          </a:xfrm>
          <a:prstGeom prst="straightConnector1">
            <a:avLst/>
          </a:prstGeom>
          <a:noFill/>
          <a:ln w="19050" cap="flat" cmpd="sng">
            <a:solidFill>
              <a:srgbClr val="A5A5A5"/>
            </a:solidFill>
            <a:prstDash val="solid"/>
            <a:round/>
            <a:headEnd type="none" w="sm" len="sm"/>
            <a:tailEnd type="stealth" w="med" len="med"/>
          </a:ln>
        </p:spPr>
      </p:cxnSp>
      <p:cxnSp>
        <p:nvCxnSpPr>
          <p:cNvPr id="159" name="Google Shape;159;p14"/>
          <p:cNvCxnSpPr>
            <a:stCxn id="152" idx="3"/>
            <a:endCxn id="151" idx="3"/>
          </p:cNvCxnSpPr>
          <p:nvPr/>
        </p:nvCxnSpPr>
        <p:spPr>
          <a:xfrm rot="10800000" flipH="1">
            <a:off x="6480100" y="2727475"/>
            <a:ext cx="600" cy="742800"/>
          </a:xfrm>
          <a:prstGeom prst="curvedConnector3">
            <a:avLst>
              <a:gd name="adj1" fmla="val 39687500"/>
            </a:avLst>
          </a:prstGeom>
          <a:noFill/>
          <a:ln w="9525" cap="flat" cmpd="sng">
            <a:solidFill>
              <a:schemeClr val="dk2"/>
            </a:solidFill>
            <a:prstDash val="solid"/>
            <a:round/>
            <a:headEnd type="none" w="med" len="med"/>
            <a:tailEnd type="stealth" w="med" len="med"/>
          </a:ln>
        </p:spPr>
      </p:cxnSp>
      <p:sp>
        <p:nvSpPr>
          <p:cNvPr id="4" name="TextBox 3">
            <a:extLst>
              <a:ext uri="{FF2B5EF4-FFF2-40B4-BE49-F238E27FC236}">
                <a16:creationId xmlns:a16="http://schemas.microsoft.com/office/drawing/2014/main" id="{F1FF1EFA-4293-B18D-EE49-397F4FD0F069}"/>
              </a:ext>
            </a:extLst>
          </p:cNvPr>
          <p:cNvSpPr txBox="1"/>
          <p:nvPr/>
        </p:nvSpPr>
        <p:spPr>
          <a:xfrm>
            <a:off x="234374" y="1026895"/>
            <a:ext cx="7003426" cy="646331"/>
          </a:xfrm>
          <a:prstGeom prst="rect">
            <a:avLst/>
          </a:prstGeom>
          <a:noFill/>
        </p:spPr>
        <p:txBody>
          <a:bodyPr wrap="square" rtlCol="0">
            <a:spAutoFit/>
          </a:bodyPr>
          <a:lstStyle/>
          <a:p>
            <a:pPr algn="l"/>
            <a:r>
              <a:rPr lang="en-US"/>
              <a:t>A model is the abstract representation of the data and the relationships in a given dataset.</a:t>
            </a:r>
            <a:endParaRPr lang="en-SA"/>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434</TotalTime>
  <Words>497</Words>
  <Application>Microsoft Office PowerPoint</Application>
  <PresentationFormat>On-screen Show (16:9)</PresentationFormat>
  <Paragraphs>485</Paragraphs>
  <Slides>28</Slides>
  <Notes>12</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Facet</vt:lpstr>
      <vt:lpstr>Data Science Fundamentals</vt:lpstr>
      <vt:lpstr>Cross Industry Standard Process for Data Mining (CRISP-DM) process</vt:lpstr>
      <vt:lpstr>Data Science Process</vt:lpstr>
      <vt:lpstr>PowerPoint Presentation</vt:lpstr>
      <vt:lpstr>Cross Industry Standard Process for Data Mining (CRISP-DM) process</vt:lpstr>
      <vt:lpstr>Cross Industry Standard Process for Data Mining (CRISP-DM) process</vt:lpstr>
      <vt:lpstr>Terminology used in the data science</vt:lpstr>
      <vt:lpstr>More examples of Data Preparation</vt:lpstr>
      <vt:lpstr>Modeling</vt:lpstr>
      <vt:lpstr>Implementation steps of a machine learning models.</vt:lpstr>
      <vt:lpstr>PowerPoint Presentation</vt:lpstr>
      <vt:lpstr>PowerPoint Presentation</vt:lpstr>
      <vt:lpstr>Introduction of Pandas</vt:lpstr>
      <vt:lpstr>Python – Panda DataFrame</vt:lpstr>
      <vt:lpstr>What is DataFrame</vt:lpstr>
      <vt:lpstr>Locate Row</vt:lpstr>
      <vt:lpstr>Name the index</vt:lpstr>
      <vt:lpstr>Load files into a DataFrame</vt:lpstr>
      <vt:lpstr>Plotting and Visualization </vt:lpstr>
      <vt:lpstr>Why data visualization is very important?</vt:lpstr>
      <vt:lpstr>PowerPoint Presentation</vt:lpstr>
      <vt:lpstr>Data Visualization - plots</vt:lpstr>
      <vt:lpstr>Data Visualization</vt:lpstr>
      <vt:lpstr>Data Visualization</vt:lpstr>
      <vt:lpstr>Data Visualization</vt:lpstr>
      <vt:lpstr>Data Visualization</vt:lpstr>
      <vt:lpstr>Data Visualization</vt:lpstr>
      <vt:lpstr>Data Visualization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Fundamentals</dc:title>
  <cp:lastModifiedBy>HANI MOHAMMED ALNAMI</cp:lastModifiedBy>
  <cp:revision>26</cp:revision>
  <dcterms:modified xsi:type="dcterms:W3CDTF">2023-11-11T03:31:30Z</dcterms:modified>
</cp:coreProperties>
</file>