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5" r:id="rId28"/>
    <p:sldId id="286" r:id="rId29"/>
    <p:sldId id="287"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58"/>
  </p:normalViewPr>
  <p:slideViewPr>
    <p:cSldViewPr snapToGrid="0">
      <p:cViewPr varScale="1">
        <p:scale>
          <a:sx n="120" d="100"/>
          <a:sy n="120"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09:32:24.109"/>
    </inkml:context>
    <inkml:brush xml:id="br0">
      <inkml:brushProperty name="width" value="0.08571" units="cm"/>
      <inkml:brushProperty name="height" value="0.08571" units="cm"/>
    </inkml:brush>
  </inkml:definitions>
  <inkml:trace contextRef="#ctx0" brushRef="#br0">0 60 7541,'0'-36'-1164,"0"13"1164,0 23 0,0 23 0,8 6 0,2 13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6DA47-988D-46BA-AE28-220D9B286DBC}" type="datetimeFigureOut">
              <a:rPr lang="en-US" smtClean="0"/>
              <a:t>8/15/24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BCD5E-C840-4461-BDA8-C16205D4A6FE}" type="slidenum">
              <a:rPr lang="en-US" smtClean="0"/>
              <a:t>‹#›</a:t>
            </a:fld>
            <a:endParaRPr lang="en-US"/>
          </a:p>
        </p:txBody>
      </p:sp>
    </p:spTree>
    <p:extLst>
      <p:ext uri="{BB962C8B-B14F-4D97-AF65-F5344CB8AC3E}">
        <p14:creationId xmlns:p14="http://schemas.microsoft.com/office/powerpoint/2010/main" val="3635730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 = {</a:t>
            </a:r>
          </a:p>
          <a:p>
            <a:r>
              <a:rPr lang="en-US" sz="1200" b="0" kern="1200" dirty="0">
                <a:solidFill>
                  <a:schemeClr val="tx1"/>
                </a:solidFill>
                <a:effectLst/>
                <a:latin typeface="+mn-lt"/>
                <a:ea typeface="+mn-ea"/>
                <a:cs typeface="+mn-cs"/>
              </a:rPr>
              <a:t>    'countries':['A','B','C','A','B','C'],</a:t>
            </a:r>
          </a:p>
          <a:p>
            <a:r>
              <a:rPr lang="en-US" sz="1200" b="0" kern="1200" dirty="0">
                <a:solidFill>
                  <a:schemeClr val="tx1"/>
                </a:solidFill>
                <a:effectLst/>
                <a:latin typeface="+mn-lt"/>
                <a:ea typeface="+mn-ea"/>
                <a:cs typeface="+mn-cs"/>
              </a:rPr>
              <a:t>    'metrics':['population_in_million','population_in_million','population_in_million',</a:t>
            </a:r>
          </a:p>
          <a:p>
            <a:r>
              <a:rPr lang="en-US" sz="1200" b="0" kern="1200" dirty="0">
                <a:solidFill>
                  <a:schemeClr val="tx1"/>
                </a:solidFill>
                <a:effectLst/>
                <a:latin typeface="+mn-lt"/>
                <a:ea typeface="+mn-ea"/>
                <a:cs typeface="+mn-cs"/>
              </a:rPr>
              <a:t>                             'gdp_</a:t>
            </a:r>
            <a:r>
              <a:rPr lang="en-US" sz="1200" b="0" kern="1200" dirty="0" err="1">
                <a:solidFill>
                  <a:schemeClr val="tx1"/>
                </a:solidFill>
                <a:effectLst/>
                <a:latin typeface="+mn-lt"/>
                <a:ea typeface="+mn-ea"/>
                <a:cs typeface="+mn-cs"/>
              </a:rPr>
              <a:t>percapita</a:t>
            </a:r>
            <a:r>
              <a:rPr lang="en-US" sz="1200" b="0" kern="1200" dirty="0">
                <a:solidFill>
                  <a:schemeClr val="tx1"/>
                </a:solidFill>
                <a:effectLst/>
                <a:latin typeface="+mn-lt"/>
                <a:ea typeface="+mn-ea"/>
                <a:cs typeface="+mn-cs"/>
              </a:rPr>
              <a:t>','gdp_</a:t>
            </a:r>
            <a:r>
              <a:rPr lang="en-US" sz="1200" b="0" kern="1200" dirty="0" err="1">
                <a:solidFill>
                  <a:schemeClr val="tx1"/>
                </a:solidFill>
                <a:effectLst/>
                <a:latin typeface="+mn-lt"/>
                <a:ea typeface="+mn-ea"/>
                <a:cs typeface="+mn-cs"/>
              </a:rPr>
              <a:t>percapita</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gdp_percapita</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'values':[100,200,120,2000,7000,15000]</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a:t>
            </a:r>
          </a:p>
          <a:p>
            <a:r>
              <a:rPr lang="en-US" sz="1200" b="0" kern="1200" dirty="0" err="1">
                <a:solidFill>
                  <a:schemeClr val="tx1"/>
                </a:solidFill>
                <a:effectLst/>
                <a:latin typeface="+mn-lt"/>
                <a:ea typeface="+mn-ea"/>
                <a:cs typeface="+mn-cs"/>
              </a:rPr>
              <a:t>df</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pd.DataFrame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d,columns</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countries','metrics','values</a:t>
            </a:r>
            <a:r>
              <a:rPr lang="en-US" sz="1200" b="0" kern="1200" dirty="0">
                <a:solidFill>
                  <a:schemeClr val="tx1"/>
                </a:solidFill>
                <a:effectLst/>
                <a:latin typeface="+mn-lt"/>
                <a:ea typeface="+mn-ea"/>
                <a:cs typeface="+mn-cs"/>
              </a:rPr>
              <a:t>'])</a:t>
            </a:r>
          </a:p>
          <a:p>
            <a:r>
              <a:rPr lang="en-US" sz="1200" b="0" kern="1200" dirty="0" err="1">
                <a:solidFill>
                  <a:schemeClr val="tx1"/>
                </a:solidFill>
                <a:effectLst/>
                <a:latin typeface="+mn-lt"/>
                <a:ea typeface="+mn-ea"/>
                <a:cs typeface="+mn-cs"/>
              </a:rPr>
              <a:t>df</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7EBCD5E-C840-4461-BDA8-C16205D4A6FE}" type="slidenum">
              <a:rPr lang="en-US" smtClean="0"/>
              <a:t>17</a:t>
            </a:fld>
            <a:endParaRPr lang="en-US"/>
          </a:p>
        </p:txBody>
      </p:sp>
    </p:spTree>
    <p:extLst>
      <p:ext uri="{BB962C8B-B14F-4D97-AF65-F5344CB8AC3E}">
        <p14:creationId xmlns:p14="http://schemas.microsoft.com/office/powerpoint/2010/main" val="1835237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https://www.kaggle.com/code/prasadperera/the-boston-housing-dataset</a:t>
            </a:r>
          </a:p>
        </p:txBody>
      </p:sp>
      <p:sp>
        <p:nvSpPr>
          <p:cNvPr id="4" name="Slide Number Placeholder 3"/>
          <p:cNvSpPr>
            <a:spLocks noGrp="1"/>
          </p:cNvSpPr>
          <p:nvPr>
            <p:ph type="sldNum" sz="quarter" idx="10"/>
          </p:nvPr>
        </p:nvSpPr>
        <p:spPr/>
        <p:txBody>
          <a:bodyPr/>
          <a:lstStyle/>
          <a:p>
            <a:fld id="{97EBCD5E-C840-4461-BDA8-C16205D4A6FE}" type="slidenum">
              <a:rPr lang="en-US" smtClean="0"/>
              <a:t>26</a:t>
            </a:fld>
            <a:endParaRPr lang="en-US"/>
          </a:p>
        </p:txBody>
      </p:sp>
    </p:spTree>
    <p:extLst>
      <p:ext uri="{BB962C8B-B14F-4D97-AF65-F5344CB8AC3E}">
        <p14:creationId xmlns:p14="http://schemas.microsoft.com/office/powerpoint/2010/main" val="1100799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https://www.geeksforgeeks.org/detect-and-remove-the-outliers-using-python/</a:t>
            </a:r>
          </a:p>
        </p:txBody>
      </p:sp>
      <p:sp>
        <p:nvSpPr>
          <p:cNvPr id="4" name="Slide Number Placeholder 3"/>
          <p:cNvSpPr>
            <a:spLocks noGrp="1"/>
          </p:cNvSpPr>
          <p:nvPr>
            <p:ph type="sldNum" sz="quarter" idx="10"/>
          </p:nvPr>
        </p:nvSpPr>
        <p:spPr/>
        <p:txBody>
          <a:bodyPr/>
          <a:lstStyle/>
          <a:p>
            <a:fld id="{97EBCD5E-C840-4461-BDA8-C16205D4A6FE}" type="slidenum">
              <a:rPr lang="en-US" smtClean="0"/>
              <a:t>29</a:t>
            </a:fld>
            <a:endParaRPr lang="en-US"/>
          </a:p>
        </p:txBody>
      </p:sp>
    </p:spTree>
    <p:extLst>
      <p:ext uri="{BB962C8B-B14F-4D97-AF65-F5344CB8AC3E}">
        <p14:creationId xmlns:p14="http://schemas.microsoft.com/office/powerpoint/2010/main" val="2224752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CAAF6E-47CF-4BD0-87E3-B6D2B54EF087}" type="datetimeFigureOut">
              <a:rPr lang="en-US" smtClean="0"/>
              <a:t>8/15/24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00774-C890-4BF5-9FC2-18F256580C17}" type="slidenum">
              <a:rPr lang="en-US" smtClean="0"/>
              <a:t>‹#›</a:t>
            </a:fld>
            <a:endParaRPr lang="en-US"/>
          </a:p>
        </p:txBody>
      </p:sp>
    </p:spTree>
    <p:extLst>
      <p:ext uri="{BB962C8B-B14F-4D97-AF65-F5344CB8AC3E}">
        <p14:creationId xmlns:p14="http://schemas.microsoft.com/office/powerpoint/2010/main" val="187097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CAAF6E-47CF-4BD0-87E3-B6D2B54EF087}" type="datetimeFigureOut">
              <a:rPr lang="en-US" smtClean="0"/>
              <a:t>8/15/24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00774-C890-4BF5-9FC2-18F256580C17}" type="slidenum">
              <a:rPr lang="en-US" smtClean="0"/>
              <a:t>‹#›</a:t>
            </a:fld>
            <a:endParaRPr lang="en-US"/>
          </a:p>
        </p:txBody>
      </p:sp>
    </p:spTree>
    <p:extLst>
      <p:ext uri="{BB962C8B-B14F-4D97-AF65-F5344CB8AC3E}">
        <p14:creationId xmlns:p14="http://schemas.microsoft.com/office/powerpoint/2010/main" val="141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CAAF6E-47CF-4BD0-87E3-B6D2B54EF087}" type="datetimeFigureOut">
              <a:rPr lang="en-US" smtClean="0"/>
              <a:t>8/15/24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00774-C890-4BF5-9FC2-18F256580C1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55908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CAAF6E-47CF-4BD0-87E3-B6D2B54EF087}" type="datetimeFigureOut">
              <a:rPr lang="en-US" smtClean="0"/>
              <a:t>8/15/24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00774-C890-4BF5-9FC2-18F256580C17}" type="slidenum">
              <a:rPr lang="en-US" smtClean="0"/>
              <a:t>‹#›</a:t>
            </a:fld>
            <a:endParaRPr lang="en-US"/>
          </a:p>
        </p:txBody>
      </p:sp>
    </p:spTree>
    <p:extLst>
      <p:ext uri="{BB962C8B-B14F-4D97-AF65-F5344CB8AC3E}">
        <p14:creationId xmlns:p14="http://schemas.microsoft.com/office/powerpoint/2010/main" val="1600828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CAAF6E-47CF-4BD0-87E3-B6D2B54EF087}" type="datetimeFigureOut">
              <a:rPr lang="en-US" smtClean="0"/>
              <a:t>8/15/24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00774-C890-4BF5-9FC2-18F256580C1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4954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CAAF6E-47CF-4BD0-87E3-B6D2B54EF087}" type="datetimeFigureOut">
              <a:rPr lang="en-US" smtClean="0"/>
              <a:t>8/15/24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00774-C890-4BF5-9FC2-18F256580C17}" type="slidenum">
              <a:rPr lang="en-US" smtClean="0"/>
              <a:t>‹#›</a:t>
            </a:fld>
            <a:endParaRPr lang="en-US"/>
          </a:p>
        </p:txBody>
      </p:sp>
    </p:spTree>
    <p:extLst>
      <p:ext uri="{BB962C8B-B14F-4D97-AF65-F5344CB8AC3E}">
        <p14:creationId xmlns:p14="http://schemas.microsoft.com/office/powerpoint/2010/main" val="2308381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AAF6E-47CF-4BD0-87E3-B6D2B54EF087}" type="datetimeFigureOut">
              <a:rPr lang="en-US" smtClean="0"/>
              <a:t>8/15/24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00774-C890-4BF5-9FC2-18F256580C17}" type="slidenum">
              <a:rPr lang="en-US" smtClean="0"/>
              <a:t>‹#›</a:t>
            </a:fld>
            <a:endParaRPr lang="en-US"/>
          </a:p>
        </p:txBody>
      </p:sp>
    </p:spTree>
    <p:extLst>
      <p:ext uri="{BB962C8B-B14F-4D97-AF65-F5344CB8AC3E}">
        <p14:creationId xmlns:p14="http://schemas.microsoft.com/office/powerpoint/2010/main" val="406762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AAF6E-47CF-4BD0-87E3-B6D2B54EF087}" type="datetimeFigureOut">
              <a:rPr lang="en-US" smtClean="0"/>
              <a:t>8/15/24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00774-C890-4BF5-9FC2-18F256580C17}" type="slidenum">
              <a:rPr lang="en-US" smtClean="0"/>
              <a:t>‹#›</a:t>
            </a:fld>
            <a:endParaRPr lang="en-US"/>
          </a:p>
        </p:txBody>
      </p:sp>
    </p:spTree>
    <p:extLst>
      <p:ext uri="{BB962C8B-B14F-4D97-AF65-F5344CB8AC3E}">
        <p14:creationId xmlns:p14="http://schemas.microsoft.com/office/powerpoint/2010/main" val="3835898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386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AAF6E-47CF-4BD0-87E3-B6D2B54EF087}" type="datetimeFigureOut">
              <a:rPr lang="en-US" smtClean="0"/>
              <a:t>8/15/24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00774-C890-4BF5-9FC2-18F256580C17}" type="slidenum">
              <a:rPr lang="en-US" smtClean="0"/>
              <a:t>‹#›</a:t>
            </a:fld>
            <a:endParaRPr lang="en-US"/>
          </a:p>
        </p:txBody>
      </p:sp>
    </p:spTree>
    <p:extLst>
      <p:ext uri="{BB962C8B-B14F-4D97-AF65-F5344CB8AC3E}">
        <p14:creationId xmlns:p14="http://schemas.microsoft.com/office/powerpoint/2010/main" val="277783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CAAF6E-47CF-4BD0-87E3-B6D2B54EF087}" type="datetimeFigureOut">
              <a:rPr lang="en-US" smtClean="0"/>
              <a:t>8/15/24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00774-C890-4BF5-9FC2-18F256580C17}" type="slidenum">
              <a:rPr lang="en-US" smtClean="0"/>
              <a:t>‹#›</a:t>
            </a:fld>
            <a:endParaRPr lang="en-US"/>
          </a:p>
        </p:txBody>
      </p:sp>
    </p:spTree>
    <p:extLst>
      <p:ext uri="{BB962C8B-B14F-4D97-AF65-F5344CB8AC3E}">
        <p14:creationId xmlns:p14="http://schemas.microsoft.com/office/powerpoint/2010/main" val="2532573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CAAF6E-47CF-4BD0-87E3-B6D2B54EF087}" type="datetimeFigureOut">
              <a:rPr lang="en-US" smtClean="0"/>
              <a:t>8/15/24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00774-C890-4BF5-9FC2-18F256580C17}" type="slidenum">
              <a:rPr lang="en-US" smtClean="0"/>
              <a:t>‹#›</a:t>
            </a:fld>
            <a:endParaRPr lang="en-US"/>
          </a:p>
        </p:txBody>
      </p:sp>
    </p:spTree>
    <p:extLst>
      <p:ext uri="{BB962C8B-B14F-4D97-AF65-F5344CB8AC3E}">
        <p14:creationId xmlns:p14="http://schemas.microsoft.com/office/powerpoint/2010/main" val="221674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CAAF6E-47CF-4BD0-87E3-B6D2B54EF087}" type="datetimeFigureOut">
              <a:rPr lang="en-US" smtClean="0"/>
              <a:t>8/15/24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400774-C890-4BF5-9FC2-18F256580C17}" type="slidenum">
              <a:rPr lang="en-US" smtClean="0"/>
              <a:t>‹#›</a:t>
            </a:fld>
            <a:endParaRPr lang="en-US"/>
          </a:p>
        </p:txBody>
      </p:sp>
    </p:spTree>
    <p:extLst>
      <p:ext uri="{BB962C8B-B14F-4D97-AF65-F5344CB8AC3E}">
        <p14:creationId xmlns:p14="http://schemas.microsoft.com/office/powerpoint/2010/main" val="151547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CAAF6E-47CF-4BD0-87E3-B6D2B54EF087}" type="datetimeFigureOut">
              <a:rPr lang="en-US" smtClean="0"/>
              <a:t>8/15/24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400774-C890-4BF5-9FC2-18F256580C17}" type="slidenum">
              <a:rPr lang="en-US" smtClean="0"/>
              <a:t>‹#›</a:t>
            </a:fld>
            <a:endParaRPr lang="en-US"/>
          </a:p>
        </p:txBody>
      </p:sp>
    </p:spTree>
    <p:extLst>
      <p:ext uri="{BB962C8B-B14F-4D97-AF65-F5344CB8AC3E}">
        <p14:creationId xmlns:p14="http://schemas.microsoft.com/office/powerpoint/2010/main" val="237630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AAF6E-47CF-4BD0-87E3-B6D2B54EF087}" type="datetimeFigureOut">
              <a:rPr lang="en-US" smtClean="0"/>
              <a:t>8/15/24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400774-C890-4BF5-9FC2-18F256580C17}" type="slidenum">
              <a:rPr lang="en-US" smtClean="0"/>
              <a:t>‹#›</a:t>
            </a:fld>
            <a:endParaRPr lang="en-US"/>
          </a:p>
        </p:txBody>
      </p:sp>
    </p:spTree>
    <p:extLst>
      <p:ext uri="{BB962C8B-B14F-4D97-AF65-F5344CB8AC3E}">
        <p14:creationId xmlns:p14="http://schemas.microsoft.com/office/powerpoint/2010/main" val="3577539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CAAF6E-47CF-4BD0-87E3-B6D2B54EF087}" type="datetimeFigureOut">
              <a:rPr lang="en-US" smtClean="0"/>
              <a:t>8/15/24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00774-C890-4BF5-9FC2-18F256580C17}" type="slidenum">
              <a:rPr lang="en-US" smtClean="0"/>
              <a:t>‹#›</a:t>
            </a:fld>
            <a:endParaRPr lang="en-US"/>
          </a:p>
        </p:txBody>
      </p:sp>
    </p:spTree>
    <p:extLst>
      <p:ext uri="{BB962C8B-B14F-4D97-AF65-F5344CB8AC3E}">
        <p14:creationId xmlns:p14="http://schemas.microsoft.com/office/powerpoint/2010/main" val="270934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CAAF6E-47CF-4BD0-87E3-B6D2B54EF087}" type="datetimeFigureOut">
              <a:rPr lang="en-US" smtClean="0"/>
              <a:t>8/15/24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00774-C890-4BF5-9FC2-18F256580C17}" type="slidenum">
              <a:rPr lang="en-US" smtClean="0"/>
              <a:t>‹#›</a:t>
            </a:fld>
            <a:endParaRPr lang="en-US"/>
          </a:p>
        </p:txBody>
      </p:sp>
    </p:spTree>
    <p:extLst>
      <p:ext uri="{BB962C8B-B14F-4D97-AF65-F5344CB8AC3E}">
        <p14:creationId xmlns:p14="http://schemas.microsoft.com/office/powerpoint/2010/main" val="1579680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CAAF6E-47CF-4BD0-87E3-B6D2B54EF087}" type="datetimeFigureOut">
              <a:rPr lang="en-US" smtClean="0"/>
              <a:t>8/15/24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400774-C890-4BF5-9FC2-18F256580C17}" type="slidenum">
              <a:rPr lang="en-US" smtClean="0"/>
              <a:t>‹#›</a:t>
            </a:fld>
            <a:endParaRPr lang="en-US"/>
          </a:p>
        </p:txBody>
      </p:sp>
    </p:spTree>
    <p:extLst>
      <p:ext uri="{BB962C8B-B14F-4D97-AF65-F5344CB8AC3E}">
        <p14:creationId xmlns:p14="http://schemas.microsoft.com/office/powerpoint/2010/main" val="3873207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409380"/>
            <a:ext cx="7324426" cy="3883523"/>
            <a:chOff x="252031" y="-22763"/>
            <a:chExt cx="7324426" cy="7269965"/>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2"/>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ormAutofit fontScale="90000"/>
          </a:bodyPr>
          <a:lstStyle/>
          <a:p>
            <a:r>
              <a:rPr lang="en-US" dirty="0">
                <a:solidFill>
                  <a:srgbClr val="2F3342"/>
                </a:solidFill>
              </a:rPr>
              <a:t>Data Cleaning and transformation</a:t>
            </a:r>
            <a:endParaRPr lang="en-US" dirty="0">
              <a:solidFill>
                <a:srgbClr val="2F3342"/>
              </a:solidFill>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2791372" y="3838627"/>
            <a:ext cx="6609256" cy="675754"/>
          </a:xfrm>
        </p:spPr>
        <p:txBody>
          <a:bodyPr>
            <a:normAutofit/>
          </a:bodyPr>
          <a:lstStyle/>
          <a:p>
            <a:r>
              <a:rPr lang="en-US" dirty="0">
                <a:solidFill>
                  <a:srgbClr val="2F3342"/>
                </a:solidFill>
                <a:latin typeface="Times New Roman" panose="02020603050405020304" pitchFamily="18" charset="0"/>
                <a:cs typeface="Times New Roman" panose="02020603050405020304" pitchFamily="18" charset="0"/>
              </a:rPr>
              <a:t>Session 1</a:t>
            </a:r>
          </a:p>
          <a:p>
            <a:endParaRPr lang="en-US" dirty="0">
              <a:solidFill>
                <a:srgbClr val="2F3342"/>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33916" y="125261"/>
            <a:ext cx="974603" cy="1261541"/>
          </a:xfrm>
          <a:prstGeom prst="roundRect">
            <a:avLst>
              <a:gd name="adj" fmla="val 16667"/>
            </a:avLst>
          </a:prstGeom>
          <a:ln>
            <a:noFill/>
          </a:ln>
          <a:effectLst>
            <a:outerShdw blurRad="76200" dist="38100" dir="7800000" algn="tl" rotWithShape="0">
              <a:srgbClr val="000000">
                <a:alpha val="40000"/>
              </a:srgbClr>
            </a:outerShdw>
            <a:softEdge rad="31750"/>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p:cNvSpPr txBox="1"/>
          <p:nvPr/>
        </p:nvSpPr>
        <p:spPr>
          <a:xfrm>
            <a:off x="9996081" y="37579"/>
            <a:ext cx="2148369" cy="1323439"/>
          </a:xfrm>
          <a:prstGeom prst="rect">
            <a:avLst/>
          </a:prstGeom>
          <a:noFill/>
        </p:spPr>
        <p:txBody>
          <a:bodyPr wrap="square" rtlCol="0">
            <a:spAutoFit/>
          </a:bodyPr>
          <a:lstStyle/>
          <a:p>
            <a:pPr algn="ctr"/>
            <a:r>
              <a:rPr lang="en-US" sz="2000" dirty="0">
                <a:solidFill>
                  <a:srgbClr val="2F3342"/>
                </a:solidFill>
                <a:effectLst>
                  <a:outerShdw blurRad="38100" dist="38100" dir="2700000" algn="tl">
                    <a:srgbClr val="000000">
                      <a:alpha val="43137"/>
                    </a:srgbClr>
                  </a:outerShdw>
                </a:effectLst>
              </a:rPr>
              <a:t>College of Computer Science And Information Technology</a:t>
            </a:r>
          </a:p>
        </p:txBody>
      </p:sp>
    </p:spTree>
    <p:extLst>
      <p:ext uri="{BB962C8B-B14F-4D97-AF65-F5344CB8AC3E}">
        <p14:creationId xmlns:p14="http://schemas.microsoft.com/office/powerpoint/2010/main" val="1304230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Merge-method: outer</a:t>
            </a:r>
          </a:p>
        </p:txBody>
      </p:sp>
      <p:sp>
        <p:nvSpPr>
          <p:cNvPr id="3" name="Content Placeholder 2"/>
          <p:cNvSpPr>
            <a:spLocks noGrp="1"/>
          </p:cNvSpPr>
          <p:nvPr>
            <p:ph idx="1"/>
          </p:nvPr>
        </p:nvSpPr>
        <p:spPr/>
        <p:txBody>
          <a:bodyPr/>
          <a:lstStyle/>
          <a:p>
            <a:r>
              <a:rPr lang="en-US" dirty="0"/>
              <a:t>In [41]: result = </a:t>
            </a:r>
            <a:r>
              <a:rPr lang="en-US" dirty="0" err="1"/>
              <a:t>pd.merge</a:t>
            </a:r>
            <a:r>
              <a:rPr lang="en-US" dirty="0"/>
              <a:t>(left, right, how="outer", on=["key1", "key2"])</a:t>
            </a:r>
          </a:p>
        </p:txBody>
      </p:sp>
      <p:pic>
        <p:nvPicPr>
          <p:cNvPr id="4" name="Picture 3"/>
          <p:cNvPicPr>
            <a:picLocks noChangeAspect="1"/>
          </p:cNvPicPr>
          <p:nvPr/>
        </p:nvPicPr>
        <p:blipFill>
          <a:blip r:embed="rId2"/>
          <a:stretch>
            <a:fillRect/>
          </a:stretch>
        </p:blipFill>
        <p:spPr>
          <a:xfrm>
            <a:off x="289454" y="2776184"/>
            <a:ext cx="9294959" cy="2586038"/>
          </a:xfrm>
          <a:prstGeom prst="rect">
            <a:avLst/>
          </a:prstGeom>
        </p:spPr>
      </p:pic>
    </p:spTree>
    <p:extLst>
      <p:ext uri="{BB962C8B-B14F-4D97-AF65-F5344CB8AC3E}">
        <p14:creationId xmlns:p14="http://schemas.microsoft.com/office/powerpoint/2010/main" val="189398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Merge-method: cross</a:t>
            </a:r>
          </a:p>
        </p:txBody>
      </p:sp>
      <p:pic>
        <p:nvPicPr>
          <p:cNvPr id="4" name="Picture 3"/>
          <p:cNvPicPr>
            <a:picLocks noChangeAspect="1"/>
          </p:cNvPicPr>
          <p:nvPr/>
        </p:nvPicPr>
        <p:blipFill>
          <a:blip r:embed="rId2"/>
          <a:stretch>
            <a:fillRect/>
          </a:stretch>
        </p:blipFill>
        <p:spPr>
          <a:xfrm>
            <a:off x="896584" y="1737959"/>
            <a:ext cx="8469150" cy="5120041"/>
          </a:xfrm>
          <a:prstGeom prst="rect">
            <a:avLst/>
          </a:prstGeom>
        </p:spPr>
      </p:pic>
      <p:sp>
        <p:nvSpPr>
          <p:cNvPr id="5" name="Rectangle 4"/>
          <p:cNvSpPr/>
          <p:nvPr/>
        </p:nvSpPr>
        <p:spPr>
          <a:xfrm>
            <a:off x="1810220" y="1368627"/>
            <a:ext cx="4575291" cy="369332"/>
          </a:xfrm>
          <a:prstGeom prst="rect">
            <a:avLst/>
          </a:prstGeom>
        </p:spPr>
        <p:txBody>
          <a:bodyPr wrap="none">
            <a:spAutoFit/>
          </a:bodyPr>
          <a:lstStyle/>
          <a:p>
            <a:r>
              <a:rPr lang="en-US" dirty="0"/>
              <a:t>result = </a:t>
            </a:r>
            <a:r>
              <a:rPr lang="en-US" dirty="0" err="1"/>
              <a:t>pd.merge</a:t>
            </a:r>
            <a:r>
              <a:rPr lang="en-US" dirty="0"/>
              <a:t>(left, right, how="cross")</a:t>
            </a:r>
          </a:p>
        </p:txBody>
      </p:sp>
    </p:spTree>
    <p:extLst>
      <p:ext uri="{BB962C8B-B14F-4D97-AF65-F5344CB8AC3E}">
        <p14:creationId xmlns:p14="http://schemas.microsoft.com/office/powerpoint/2010/main" val="23712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based on the nearest time-stamp</a:t>
            </a:r>
          </a:p>
        </p:txBody>
      </p:sp>
      <p:sp>
        <p:nvSpPr>
          <p:cNvPr id="3" name="Content Placeholder 2"/>
          <p:cNvSpPr>
            <a:spLocks noGrp="1"/>
          </p:cNvSpPr>
          <p:nvPr>
            <p:ph idx="1"/>
          </p:nvPr>
        </p:nvSpPr>
        <p:spPr/>
        <p:txBody>
          <a:bodyPr/>
          <a:lstStyle/>
          <a:p>
            <a:r>
              <a:rPr lang="en-US" dirty="0"/>
              <a:t>ASOF package in python</a:t>
            </a:r>
          </a:p>
          <a:p>
            <a:pPr lvl="1"/>
            <a:r>
              <a:rPr lang="en-US" dirty="0"/>
              <a:t>This method is used to perform an </a:t>
            </a:r>
            <a:r>
              <a:rPr lang="en-US" dirty="0" err="1"/>
              <a:t>asof</a:t>
            </a:r>
            <a:r>
              <a:rPr lang="en-US" dirty="0"/>
              <a:t> merge. This is similar to a left-join except that we match on nearest key rather than equal keys. Both </a:t>
            </a:r>
            <a:r>
              <a:rPr lang="en-US" dirty="0" err="1"/>
              <a:t>DataFrames</a:t>
            </a:r>
            <a:r>
              <a:rPr lang="en-US" dirty="0"/>
              <a:t> must be sorted by the key</a:t>
            </a:r>
          </a:p>
          <a:p>
            <a:r>
              <a:rPr lang="en-US" b="1" i="1" dirty="0"/>
              <a:t>Syntax :</a:t>
            </a:r>
            <a:r>
              <a:rPr lang="en-US" i="1" dirty="0"/>
              <a:t> </a:t>
            </a:r>
            <a:r>
              <a:rPr lang="en-US" i="1" dirty="0" err="1"/>
              <a:t>pandas.merge_asof</a:t>
            </a:r>
            <a:r>
              <a:rPr lang="en-US" i="1" dirty="0"/>
              <a:t>(left, right, on=None, </a:t>
            </a:r>
            <a:r>
              <a:rPr lang="en-US" i="1" dirty="0" err="1"/>
              <a:t>left_on</a:t>
            </a:r>
            <a:r>
              <a:rPr lang="en-US" i="1" dirty="0"/>
              <a:t>=None, </a:t>
            </a:r>
            <a:r>
              <a:rPr lang="en-US" i="1" dirty="0" err="1"/>
              <a:t>right_on</a:t>
            </a:r>
            <a:r>
              <a:rPr lang="en-US" i="1" dirty="0"/>
              <a:t>=None, </a:t>
            </a:r>
            <a:r>
              <a:rPr lang="en-US" i="1" dirty="0" err="1"/>
              <a:t>left_index</a:t>
            </a:r>
            <a:r>
              <a:rPr lang="en-US" i="1" dirty="0"/>
              <a:t>=False, </a:t>
            </a:r>
            <a:r>
              <a:rPr lang="en-US" i="1" dirty="0" err="1"/>
              <a:t>right_index</a:t>
            </a:r>
            <a:r>
              <a:rPr lang="en-US" i="1" dirty="0"/>
              <a:t>=False, by=None, </a:t>
            </a:r>
            <a:r>
              <a:rPr lang="en-US" i="1" dirty="0" err="1"/>
              <a:t>left_by</a:t>
            </a:r>
            <a:r>
              <a:rPr lang="en-US" i="1" dirty="0"/>
              <a:t>=None, </a:t>
            </a:r>
            <a:r>
              <a:rPr lang="en-US" i="1" dirty="0" err="1"/>
              <a:t>right_by</a:t>
            </a:r>
            <a:r>
              <a:rPr lang="en-US" i="1" dirty="0"/>
              <a:t>=None, suffixes=(‘_x’, ‘_y’), tolerance=None, </a:t>
            </a:r>
            <a:r>
              <a:rPr lang="en-US" i="1" dirty="0" err="1"/>
              <a:t>allow_exact_matches</a:t>
            </a:r>
            <a:r>
              <a:rPr lang="en-US" i="1" dirty="0"/>
              <a:t>=True, direction=’backward’, )</a:t>
            </a:r>
            <a:r>
              <a:rPr lang="en-US" dirty="0"/>
              <a:t> </a:t>
            </a:r>
          </a:p>
        </p:txBody>
      </p:sp>
    </p:spTree>
    <p:extLst>
      <p:ext uri="{BB962C8B-B14F-4D97-AF65-F5344CB8AC3E}">
        <p14:creationId xmlns:p14="http://schemas.microsoft.com/office/powerpoint/2010/main" val="1556433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Concatenating Along an Axis</a:t>
            </a:r>
          </a:p>
        </p:txBody>
      </p:sp>
      <p:sp>
        <p:nvSpPr>
          <p:cNvPr id="3" name="Content Placeholder 2"/>
          <p:cNvSpPr>
            <a:spLocks noGrp="1"/>
          </p:cNvSpPr>
          <p:nvPr>
            <p:ph idx="1"/>
          </p:nvPr>
        </p:nvSpPr>
        <p:spPr>
          <a:xfrm>
            <a:off x="677334" y="2160589"/>
            <a:ext cx="8596668" cy="4386967"/>
          </a:xfrm>
        </p:spPr>
        <p:txBody>
          <a:bodyPr>
            <a:normAutofit/>
          </a:bodyPr>
          <a:lstStyle/>
          <a:p>
            <a:r>
              <a:rPr lang="en-US" dirty="0"/>
              <a:t>Another kind of data combination operation is alternatively referred to as concatenation, binding, or stacking. </a:t>
            </a:r>
            <a:r>
              <a:rPr lang="en-US" dirty="0" err="1"/>
              <a:t>NumPy</a:t>
            </a:r>
            <a:r>
              <a:rPr lang="en-US" dirty="0"/>
              <a:t> has a concatenate function for doing this with raw </a:t>
            </a:r>
            <a:r>
              <a:rPr lang="en-US" dirty="0" err="1"/>
              <a:t>NumPy</a:t>
            </a:r>
            <a:r>
              <a:rPr lang="en-US" dirty="0"/>
              <a:t> arrays</a:t>
            </a:r>
          </a:p>
          <a:p>
            <a:r>
              <a:rPr lang="en-US" dirty="0" err="1"/>
              <a:t>arr</a:t>
            </a:r>
            <a:r>
              <a:rPr lang="en-US" dirty="0"/>
              <a:t> = </a:t>
            </a:r>
            <a:r>
              <a:rPr lang="en-US" dirty="0" err="1"/>
              <a:t>np.arange</a:t>
            </a:r>
            <a:r>
              <a:rPr lang="en-US" dirty="0"/>
              <a:t>(12).reshape((3, 4))</a:t>
            </a:r>
          </a:p>
          <a:p>
            <a:pPr lvl="1"/>
            <a:r>
              <a:rPr lang="en-US" dirty="0"/>
              <a:t>Print values from 0 to 11 in a 3 rows and 4 columns array</a:t>
            </a:r>
          </a:p>
          <a:p>
            <a:r>
              <a:rPr lang="en-US" dirty="0" err="1"/>
              <a:t>np.concatenate</a:t>
            </a:r>
            <a:r>
              <a:rPr lang="en-US" dirty="0"/>
              <a:t>([</a:t>
            </a:r>
            <a:r>
              <a:rPr lang="en-US" dirty="0" err="1"/>
              <a:t>arr</a:t>
            </a:r>
            <a:r>
              <a:rPr lang="en-US" dirty="0"/>
              <a:t>, </a:t>
            </a:r>
            <a:r>
              <a:rPr lang="en-US" dirty="0" err="1"/>
              <a:t>arr</a:t>
            </a:r>
            <a:r>
              <a:rPr lang="en-US" dirty="0"/>
              <a:t>], axis=1)</a:t>
            </a:r>
          </a:p>
          <a:p>
            <a:pPr lvl="1"/>
            <a:r>
              <a:rPr lang="en-US" dirty="0"/>
              <a:t>Duplicate the array</a:t>
            </a:r>
          </a:p>
        </p:txBody>
      </p:sp>
    </p:spTree>
    <p:extLst>
      <p:ext uri="{BB962C8B-B14F-4D97-AF65-F5344CB8AC3E}">
        <p14:creationId xmlns:p14="http://schemas.microsoft.com/office/powerpoint/2010/main" val="930948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Reshaping and Pivoting</a:t>
            </a:r>
          </a:p>
        </p:txBody>
      </p:sp>
      <p:sp>
        <p:nvSpPr>
          <p:cNvPr id="3" name="Text Placeholder 2"/>
          <p:cNvSpPr>
            <a:spLocks noGrp="1"/>
          </p:cNvSpPr>
          <p:nvPr>
            <p:ph type="body" idx="1"/>
          </p:nvPr>
        </p:nvSpPr>
        <p:spPr/>
        <p:txBody>
          <a:bodyPr/>
          <a:lstStyle/>
          <a:p>
            <a:r>
              <a:rPr lang="en-US" dirty="0"/>
              <a:t>Session 2</a:t>
            </a:r>
          </a:p>
        </p:txBody>
      </p:sp>
    </p:spTree>
    <p:extLst>
      <p:ext uri="{BB962C8B-B14F-4D97-AF65-F5344CB8AC3E}">
        <p14:creationId xmlns:p14="http://schemas.microsoft.com/office/powerpoint/2010/main" val="2114809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Reshaping</a:t>
            </a:r>
          </a:p>
        </p:txBody>
      </p:sp>
      <p:sp>
        <p:nvSpPr>
          <p:cNvPr id="3" name="Content Placeholder 2"/>
          <p:cNvSpPr>
            <a:spLocks noGrp="1"/>
          </p:cNvSpPr>
          <p:nvPr>
            <p:ph idx="1"/>
          </p:nvPr>
        </p:nvSpPr>
        <p:spPr/>
        <p:txBody>
          <a:bodyPr/>
          <a:lstStyle/>
          <a:p>
            <a:r>
              <a:rPr lang="en-US" dirty="0"/>
              <a:t>There are a number of fundamental operations for rearranging tabular data. These are alternatingly referred to as reshape or pivot operations.</a:t>
            </a:r>
          </a:p>
          <a:p>
            <a:r>
              <a:rPr lang="en-US" dirty="0"/>
              <a:t>Reshaping with Hierarchical Indexing</a:t>
            </a:r>
          </a:p>
          <a:p>
            <a:pPr lvl="1"/>
            <a:r>
              <a:rPr lang="en-US" dirty="0"/>
              <a:t>Hierarchical indexing provides a consistent way to rearrange data in a </a:t>
            </a:r>
            <a:r>
              <a:rPr lang="en-US" dirty="0" err="1"/>
              <a:t>DataFrame</a:t>
            </a:r>
            <a:r>
              <a:rPr lang="en-US" dirty="0"/>
              <a:t>. There are two primary actions:</a:t>
            </a:r>
          </a:p>
          <a:p>
            <a:pPr lvl="2"/>
            <a:r>
              <a:rPr lang="en-US" dirty="0"/>
              <a:t>stack: this “rotates” or pivots from the columns in the data to the rows</a:t>
            </a:r>
          </a:p>
          <a:p>
            <a:pPr lvl="2"/>
            <a:r>
              <a:rPr lang="en-US" dirty="0"/>
              <a:t>unstack: this pivots from the rows into the columns</a:t>
            </a:r>
          </a:p>
        </p:txBody>
      </p:sp>
    </p:spTree>
    <p:extLst>
      <p:ext uri="{BB962C8B-B14F-4D97-AF65-F5344CB8AC3E}">
        <p14:creationId xmlns:p14="http://schemas.microsoft.com/office/powerpoint/2010/main" val="225579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a:t>
            </a:r>
          </a:p>
        </p:txBody>
      </p:sp>
      <p:graphicFrame>
        <p:nvGraphicFramePr>
          <p:cNvPr id="4" name="Table 3"/>
          <p:cNvGraphicFramePr>
            <a:graphicFrameLocks noGrp="1"/>
          </p:cNvGraphicFramePr>
          <p:nvPr>
            <p:extLst>
              <p:ext uri="{D42A27DB-BD31-4B8C-83A1-F6EECF244321}">
                <p14:modId xmlns:p14="http://schemas.microsoft.com/office/powerpoint/2010/main" val="269754600"/>
              </p:ext>
            </p:extLst>
          </p:nvPr>
        </p:nvGraphicFramePr>
        <p:xfrm>
          <a:off x="293512" y="2625393"/>
          <a:ext cx="3939824" cy="2124004"/>
        </p:xfrm>
        <a:graphic>
          <a:graphicData uri="http://schemas.openxmlformats.org/drawingml/2006/table">
            <a:tbl>
              <a:tblPr firstRow="1" bandRow="1">
                <a:tableStyleId>{5C22544A-7EE6-4342-B048-85BDC9FD1C3A}</a:tableStyleId>
              </a:tblPr>
              <a:tblGrid>
                <a:gridCol w="984956">
                  <a:extLst>
                    <a:ext uri="{9D8B030D-6E8A-4147-A177-3AD203B41FA5}">
                      <a16:colId xmlns:a16="http://schemas.microsoft.com/office/drawing/2014/main" val="1918626483"/>
                    </a:ext>
                  </a:extLst>
                </a:gridCol>
                <a:gridCol w="984956">
                  <a:extLst>
                    <a:ext uri="{9D8B030D-6E8A-4147-A177-3AD203B41FA5}">
                      <a16:colId xmlns:a16="http://schemas.microsoft.com/office/drawing/2014/main" val="1519085414"/>
                    </a:ext>
                  </a:extLst>
                </a:gridCol>
                <a:gridCol w="984956">
                  <a:extLst>
                    <a:ext uri="{9D8B030D-6E8A-4147-A177-3AD203B41FA5}">
                      <a16:colId xmlns:a16="http://schemas.microsoft.com/office/drawing/2014/main" val="3057585646"/>
                    </a:ext>
                  </a:extLst>
                </a:gridCol>
                <a:gridCol w="984956">
                  <a:extLst>
                    <a:ext uri="{9D8B030D-6E8A-4147-A177-3AD203B41FA5}">
                      <a16:colId xmlns:a16="http://schemas.microsoft.com/office/drawing/2014/main" val="2691711962"/>
                    </a:ext>
                  </a:extLst>
                </a:gridCol>
              </a:tblGrid>
              <a:tr h="601031">
                <a:tc>
                  <a:txBody>
                    <a:bodyPr/>
                    <a:lstStyle/>
                    <a:p>
                      <a:pPr algn="l"/>
                      <a:r>
                        <a:rPr lang="en-US" sz="1400" b="1" dirty="0">
                          <a:effectLst/>
                        </a:rPr>
                        <a:t>number</a:t>
                      </a:r>
                    </a:p>
                  </a:txBody>
                  <a:tcPr anchor="ctr"/>
                </a:tc>
                <a:tc>
                  <a:txBody>
                    <a:bodyPr/>
                    <a:lstStyle/>
                    <a:p>
                      <a:pPr algn="r"/>
                      <a:r>
                        <a:rPr lang="en-US" sz="1400" b="1" dirty="0">
                          <a:effectLst/>
                        </a:rPr>
                        <a:t>one</a:t>
                      </a:r>
                    </a:p>
                  </a:txBody>
                  <a:tcPr anchor="ctr"/>
                </a:tc>
                <a:tc>
                  <a:txBody>
                    <a:bodyPr/>
                    <a:lstStyle/>
                    <a:p>
                      <a:pPr algn="r"/>
                      <a:r>
                        <a:rPr lang="en-US" sz="1400" b="1">
                          <a:effectLst/>
                        </a:rPr>
                        <a:t>two</a:t>
                      </a:r>
                    </a:p>
                  </a:txBody>
                  <a:tcPr anchor="ctr"/>
                </a:tc>
                <a:tc>
                  <a:txBody>
                    <a:bodyPr/>
                    <a:lstStyle/>
                    <a:p>
                      <a:pPr algn="r"/>
                      <a:r>
                        <a:rPr lang="en-US" sz="1400" b="1">
                          <a:effectLst/>
                        </a:rPr>
                        <a:t>three</a:t>
                      </a:r>
                    </a:p>
                  </a:txBody>
                  <a:tcPr anchor="ctr"/>
                </a:tc>
                <a:extLst>
                  <a:ext uri="{0D108BD9-81ED-4DB2-BD59-A6C34878D82A}">
                    <a16:rowId xmlns:a16="http://schemas.microsoft.com/office/drawing/2014/main" val="3819345435"/>
                  </a:ext>
                </a:extLst>
              </a:tr>
              <a:tr h="578495">
                <a:tc>
                  <a:txBody>
                    <a:bodyPr/>
                    <a:lstStyle/>
                    <a:p>
                      <a:pPr algn="l"/>
                      <a:r>
                        <a:rPr lang="en-US" sz="1400" b="1" dirty="0">
                          <a:effectLst/>
                        </a:rPr>
                        <a:t>state</a:t>
                      </a:r>
                    </a:p>
                  </a:txBody>
                  <a:tcPr anchor="ctr"/>
                </a:tc>
                <a:tc>
                  <a:txBody>
                    <a:bodyPr/>
                    <a:lstStyle/>
                    <a:p>
                      <a:pPr algn="r"/>
                      <a:endParaRPr lang="en-US" sz="1400" b="1">
                        <a:effectLst/>
                      </a:endParaRPr>
                    </a:p>
                  </a:txBody>
                  <a:tcPr anchor="ctr"/>
                </a:tc>
                <a:tc>
                  <a:txBody>
                    <a:bodyPr/>
                    <a:lstStyle/>
                    <a:p>
                      <a:pPr algn="r"/>
                      <a:endParaRPr lang="en-US" sz="1400" b="1">
                        <a:effectLst/>
                      </a:endParaRPr>
                    </a:p>
                  </a:txBody>
                  <a:tcPr anchor="ctr"/>
                </a:tc>
                <a:tc>
                  <a:txBody>
                    <a:bodyPr/>
                    <a:lstStyle/>
                    <a:p>
                      <a:pPr algn="r"/>
                      <a:endParaRPr lang="en-US" sz="1400" b="1">
                        <a:effectLst/>
                      </a:endParaRPr>
                    </a:p>
                  </a:txBody>
                  <a:tcPr anchor="ctr"/>
                </a:tc>
                <a:extLst>
                  <a:ext uri="{0D108BD9-81ED-4DB2-BD59-A6C34878D82A}">
                    <a16:rowId xmlns:a16="http://schemas.microsoft.com/office/drawing/2014/main" val="3920709546"/>
                  </a:ext>
                </a:extLst>
              </a:tr>
              <a:tr h="343447">
                <a:tc>
                  <a:txBody>
                    <a:bodyPr/>
                    <a:lstStyle/>
                    <a:p>
                      <a:pPr fontAlgn="ctr"/>
                      <a:r>
                        <a:rPr lang="en-US" sz="1400" b="1">
                          <a:effectLst/>
                        </a:rPr>
                        <a:t>Ohio</a:t>
                      </a:r>
                    </a:p>
                  </a:txBody>
                  <a:tcPr anchor="ctr"/>
                </a:tc>
                <a:tc>
                  <a:txBody>
                    <a:bodyPr/>
                    <a:lstStyle/>
                    <a:p>
                      <a:pPr algn="r"/>
                      <a:r>
                        <a:rPr lang="en-US" sz="1400">
                          <a:effectLst/>
                        </a:rPr>
                        <a:t>0</a:t>
                      </a:r>
                    </a:p>
                  </a:txBody>
                  <a:tcPr anchor="ctr"/>
                </a:tc>
                <a:tc>
                  <a:txBody>
                    <a:bodyPr/>
                    <a:lstStyle/>
                    <a:p>
                      <a:pPr algn="r"/>
                      <a:r>
                        <a:rPr lang="en-US" sz="1400">
                          <a:effectLst/>
                        </a:rPr>
                        <a:t>1</a:t>
                      </a:r>
                    </a:p>
                  </a:txBody>
                  <a:tcPr anchor="ctr"/>
                </a:tc>
                <a:tc>
                  <a:txBody>
                    <a:bodyPr/>
                    <a:lstStyle/>
                    <a:p>
                      <a:pPr algn="r"/>
                      <a:r>
                        <a:rPr lang="en-US" sz="1400">
                          <a:effectLst/>
                        </a:rPr>
                        <a:t>2</a:t>
                      </a:r>
                    </a:p>
                  </a:txBody>
                  <a:tcPr anchor="ctr"/>
                </a:tc>
                <a:extLst>
                  <a:ext uri="{0D108BD9-81ED-4DB2-BD59-A6C34878D82A}">
                    <a16:rowId xmlns:a16="http://schemas.microsoft.com/office/drawing/2014/main" val="2012718894"/>
                  </a:ext>
                </a:extLst>
              </a:tr>
              <a:tr h="601031">
                <a:tc>
                  <a:txBody>
                    <a:bodyPr/>
                    <a:lstStyle/>
                    <a:p>
                      <a:pPr fontAlgn="ctr"/>
                      <a:r>
                        <a:rPr lang="en-US" sz="1400" b="1">
                          <a:effectLst/>
                        </a:rPr>
                        <a:t>Colorado</a:t>
                      </a:r>
                    </a:p>
                  </a:txBody>
                  <a:tcPr anchor="ctr"/>
                </a:tc>
                <a:tc>
                  <a:txBody>
                    <a:bodyPr/>
                    <a:lstStyle/>
                    <a:p>
                      <a:pPr algn="r"/>
                      <a:r>
                        <a:rPr lang="en-US" sz="1400">
                          <a:effectLst/>
                        </a:rPr>
                        <a:t>3</a:t>
                      </a:r>
                    </a:p>
                  </a:txBody>
                  <a:tcPr anchor="ctr"/>
                </a:tc>
                <a:tc>
                  <a:txBody>
                    <a:bodyPr/>
                    <a:lstStyle/>
                    <a:p>
                      <a:pPr algn="r"/>
                      <a:r>
                        <a:rPr lang="en-US" sz="1400">
                          <a:effectLst/>
                        </a:rPr>
                        <a:t>4</a:t>
                      </a:r>
                    </a:p>
                  </a:txBody>
                  <a:tcPr anchor="ctr"/>
                </a:tc>
                <a:tc>
                  <a:txBody>
                    <a:bodyPr/>
                    <a:lstStyle/>
                    <a:p>
                      <a:pPr algn="r"/>
                      <a:r>
                        <a:rPr lang="en-US" sz="1400" dirty="0">
                          <a:effectLst/>
                        </a:rPr>
                        <a:t>5</a:t>
                      </a:r>
                    </a:p>
                  </a:txBody>
                  <a:tcPr anchor="ctr"/>
                </a:tc>
                <a:extLst>
                  <a:ext uri="{0D108BD9-81ED-4DB2-BD59-A6C34878D82A}">
                    <a16:rowId xmlns:a16="http://schemas.microsoft.com/office/drawing/2014/main" val="1657644498"/>
                  </a:ext>
                </a:extLst>
              </a:tr>
            </a:tbl>
          </a:graphicData>
        </a:graphic>
      </p:graphicFrame>
      <p:sp>
        <p:nvSpPr>
          <p:cNvPr id="5" name="Rectangle 4"/>
          <p:cNvSpPr/>
          <p:nvPr/>
        </p:nvSpPr>
        <p:spPr>
          <a:xfrm>
            <a:off x="4233336" y="1723898"/>
            <a:ext cx="1838965" cy="369332"/>
          </a:xfrm>
          <a:prstGeom prst="rect">
            <a:avLst/>
          </a:prstGeom>
        </p:spPr>
        <p:txBody>
          <a:bodyPr wrap="none">
            <a:spAutoFit/>
          </a:bodyPr>
          <a:lstStyle/>
          <a:p>
            <a:r>
              <a:rPr lang="en-US" dirty="0" err="1">
                <a:solidFill>
                  <a:srgbClr val="000000"/>
                </a:solidFill>
                <a:latin typeface="Courier New" panose="02070309020205020404" pitchFamily="49" charset="0"/>
              </a:rPr>
              <a:t>data.stack</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35061028"/>
              </p:ext>
            </p:extLst>
          </p:nvPr>
        </p:nvGraphicFramePr>
        <p:xfrm>
          <a:off x="5599287" y="2497953"/>
          <a:ext cx="6445956" cy="2595880"/>
        </p:xfrm>
        <a:graphic>
          <a:graphicData uri="http://schemas.openxmlformats.org/drawingml/2006/table">
            <a:tbl>
              <a:tblPr firstRow="1" bandRow="1">
                <a:tableStyleId>{5C22544A-7EE6-4342-B048-85BDC9FD1C3A}</a:tableStyleId>
              </a:tblPr>
              <a:tblGrid>
                <a:gridCol w="2148652">
                  <a:extLst>
                    <a:ext uri="{9D8B030D-6E8A-4147-A177-3AD203B41FA5}">
                      <a16:colId xmlns:a16="http://schemas.microsoft.com/office/drawing/2014/main" val="2933639221"/>
                    </a:ext>
                  </a:extLst>
                </a:gridCol>
                <a:gridCol w="2148652">
                  <a:extLst>
                    <a:ext uri="{9D8B030D-6E8A-4147-A177-3AD203B41FA5}">
                      <a16:colId xmlns:a16="http://schemas.microsoft.com/office/drawing/2014/main" val="32666908"/>
                    </a:ext>
                  </a:extLst>
                </a:gridCol>
                <a:gridCol w="2148652">
                  <a:extLst>
                    <a:ext uri="{9D8B030D-6E8A-4147-A177-3AD203B41FA5}">
                      <a16:colId xmlns:a16="http://schemas.microsoft.com/office/drawing/2014/main" val="1933762155"/>
                    </a:ext>
                  </a:extLst>
                </a:gridCol>
              </a:tblGrid>
              <a:tr h="370840">
                <a:tc>
                  <a:txBody>
                    <a:bodyPr/>
                    <a:lstStyle/>
                    <a:p>
                      <a:r>
                        <a:rPr lang="en-US" dirty="0"/>
                        <a:t>State</a:t>
                      </a:r>
                    </a:p>
                  </a:txBody>
                  <a:tcPr/>
                </a:tc>
                <a:tc>
                  <a:txBody>
                    <a:bodyPr/>
                    <a:lstStyle/>
                    <a:p>
                      <a:r>
                        <a:rPr lang="en-US" dirty="0"/>
                        <a:t>number</a:t>
                      </a:r>
                    </a:p>
                  </a:txBody>
                  <a:tcPr/>
                </a:tc>
                <a:tc>
                  <a:txBody>
                    <a:bodyPr/>
                    <a:lstStyle/>
                    <a:p>
                      <a:endParaRPr lang="en-US"/>
                    </a:p>
                  </a:txBody>
                  <a:tcPr/>
                </a:tc>
                <a:extLst>
                  <a:ext uri="{0D108BD9-81ED-4DB2-BD59-A6C34878D82A}">
                    <a16:rowId xmlns:a16="http://schemas.microsoft.com/office/drawing/2014/main" val="3675257134"/>
                  </a:ext>
                </a:extLst>
              </a:tr>
              <a:tr h="370840">
                <a:tc>
                  <a:txBody>
                    <a:bodyPr/>
                    <a:lstStyle/>
                    <a:p>
                      <a:r>
                        <a:rPr lang="en-US" dirty="0" err="1"/>
                        <a:t>Ohaio</a:t>
                      </a:r>
                      <a:endParaRPr lang="en-US" dirty="0"/>
                    </a:p>
                  </a:txBody>
                  <a:tcPr/>
                </a:tc>
                <a:tc>
                  <a:txBody>
                    <a:bodyPr/>
                    <a:lstStyle/>
                    <a:p>
                      <a:r>
                        <a:rPr lang="en-US" dirty="0"/>
                        <a:t>One</a:t>
                      </a:r>
                    </a:p>
                  </a:txBody>
                  <a:tcPr/>
                </a:tc>
                <a:tc>
                  <a:txBody>
                    <a:bodyPr/>
                    <a:lstStyle/>
                    <a:p>
                      <a:r>
                        <a:rPr lang="en-US" dirty="0"/>
                        <a:t>0</a:t>
                      </a:r>
                    </a:p>
                  </a:txBody>
                  <a:tcPr/>
                </a:tc>
                <a:extLst>
                  <a:ext uri="{0D108BD9-81ED-4DB2-BD59-A6C34878D82A}">
                    <a16:rowId xmlns:a16="http://schemas.microsoft.com/office/drawing/2014/main" val="4159966456"/>
                  </a:ext>
                </a:extLst>
              </a:tr>
              <a:tr h="370840">
                <a:tc>
                  <a:txBody>
                    <a:bodyPr/>
                    <a:lstStyle/>
                    <a:p>
                      <a:endParaRPr lang="en-US" dirty="0"/>
                    </a:p>
                  </a:txBody>
                  <a:tcPr/>
                </a:tc>
                <a:tc>
                  <a:txBody>
                    <a:bodyPr/>
                    <a:lstStyle/>
                    <a:p>
                      <a:r>
                        <a:rPr lang="en-US" dirty="0"/>
                        <a:t>Two</a:t>
                      </a:r>
                    </a:p>
                  </a:txBody>
                  <a:tcPr/>
                </a:tc>
                <a:tc>
                  <a:txBody>
                    <a:bodyPr/>
                    <a:lstStyle/>
                    <a:p>
                      <a:r>
                        <a:rPr lang="en-US" dirty="0"/>
                        <a:t>1</a:t>
                      </a:r>
                    </a:p>
                  </a:txBody>
                  <a:tcPr/>
                </a:tc>
                <a:extLst>
                  <a:ext uri="{0D108BD9-81ED-4DB2-BD59-A6C34878D82A}">
                    <a16:rowId xmlns:a16="http://schemas.microsoft.com/office/drawing/2014/main" val="70942597"/>
                  </a:ext>
                </a:extLst>
              </a:tr>
              <a:tr h="370840">
                <a:tc>
                  <a:txBody>
                    <a:bodyPr/>
                    <a:lstStyle/>
                    <a:p>
                      <a:endParaRPr lang="en-US" dirty="0"/>
                    </a:p>
                  </a:txBody>
                  <a:tcPr/>
                </a:tc>
                <a:tc>
                  <a:txBody>
                    <a:bodyPr/>
                    <a:lstStyle/>
                    <a:p>
                      <a:r>
                        <a:rPr lang="en-US" dirty="0"/>
                        <a:t>Three</a:t>
                      </a:r>
                    </a:p>
                  </a:txBody>
                  <a:tcPr/>
                </a:tc>
                <a:tc>
                  <a:txBody>
                    <a:bodyPr/>
                    <a:lstStyle/>
                    <a:p>
                      <a:r>
                        <a:rPr lang="en-US" dirty="0"/>
                        <a:t>2</a:t>
                      </a:r>
                    </a:p>
                  </a:txBody>
                  <a:tcPr/>
                </a:tc>
                <a:extLst>
                  <a:ext uri="{0D108BD9-81ED-4DB2-BD59-A6C34878D82A}">
                    <a16:rowId xmlns:a16="http://schemas.microsoft.com/office/drawing/2014/main" val="2686609195"/>
                  </a:ext>
                </a:extLst>
              </a:tr>
              <a:tr h="370840">
                <a:tc>
                  <a:txBody>
                    <a:bodyPr/>
                    <a:lstStyle/>
                    <a:p>
                      <a:r>
                        <a:rPr lang="en-US" dirty="0"/>
                        <a:t>Colorado</a:t>
                      </a:r>
                    </a:p>
                  </a:txBody>
                  <a:tcPr/>
                </a:tc>
                <a:tc>
                  <a:txBody>
                    <a:bodyPr/>
                    <a:lstStyle/>
                    <a:p>
                      <a:r>
                        <a:rPr lang="en-US" dirty="0"/>
                        <a:t>One</a:t>
                      </a:r>
                    </a:p>
                  </a:txBody>
                  <a:tcPr/>
                </a:tc>
                <a:tc>
                  <a:txBody>
                    <a:bodyPr/>
                    <a:lstStyle/>
                    <a:p>
                      <a:r>
                        <a:rPr lang="en-US" dirty="0"/>
                        <a:t>3</a:t>
                      </a:r>
                    </a:p>
                  </a:txBody>
                  <a:tcPr/>
                </a:tc>
                <a:extLst>
                  <a:ext uri="{0D108BD9-81ED-4DB2-BD59-A6C34878D82A}">
                    <a16:rowId xmlns:a16="http://schemas.microsoft.com/office/drawing/2014/main" val="3205234200"/>
                  </a:ext>
                </a:extLst>
              </a:tr>
              <a:tr h="370840">
                <a:tc>
                  <a:txBody>
                    <a:bodyPr/>
                    <a:lstStyle/>
                    <a:p>
                      <a:endParaRPr lang="en-US" dirty="0"/>
                    </a:p>
                  </a:txBody>
                  <a:tcPr/>
                </a:tc>
                <a:tc>
                  <a:txBody>
                    <a:bodyPr/>
                    <a:lstStyle/>
                    <a:p>
                      <a:r>
                        <a:rPr lang="en-US" dirty="0"/>
                        <a:t>Two </a:t>
                      </a:r>
                    </a:p>
                  </a:txBody>
                  <a:tcPr/>
                </a:tc>
                <a:tc>
                  <a:txBody>
                    <a:bodyPr/>
                    <a:lstStyle/>
                    <a:p>
                      <a:r>
                        <a:rPr lang="en-US" dirty="0"/>
                        <a:t>4</a:t>
                      </a:r>
                    </a:p>
                  </a:txBody>
                  <a:tcPr/>
                </a:tc>
                <a:extLst>
                  <a:ext uri="{0D108BD9-81ED-4DB2-BD59-A6C34878D82A}">
                    <a16:rowId xmlns:a16="http://schemas.microsoft.com/office/drawing/2014/main" val="378889386"/>
                  </a:ext>
                </a:extLst>
              </a:tr>
              <a:tr h="370840">
                <a:tc>
                  <a:txBody>
                    <a:bodyPr/>
                    <a:lstStyle/>
                    <a:p>
                      <a:endParaRPr lang="en-US" dirty="0"/>
                    </a:p>
                  </a:txBody>
                  <a:tcPr/>
                </a:tc>
                <a:tc>
                  <a:txBody>
                    <a:bodyPr/>
                    <a:lstStyle/>
                    <a:p>
                      <a:r>
                        <a:rPr lang="en-US" dirty="0"/>
                        <a:t>three</a:t>
                      </a:r>
                    </a:p>
                  </a:txBody>
                  <a:tcPr/>
                </a:tc>
                <a:tc>
                  <a:txBody>
                    <a:bodyPr/>
                    <a:lstStyle/>
                    <a:p>
                      <a:r>
                        <a:rPr lang="en-US" dirty="0"/>
                        <a:t>5</a:t>
                      </a:r>
                    </a:p>
                  </a:txBody>
                  <a:tcPr/>
                </a:tc>
                <a:extLst>
                  <a:ext uri="{0D108BD9-81ED-4DB2-BD59-A6C34878D82A}">
                    <a16:rowId xmlns:a16="http://schemas.microsoft.com/office/drawing/2014/main" val="2632205253"/>
                  </a:ext>
                </a:extLst>
              </a:tr>
            </a:tbl>
          </a:graphicData>
        </a:graphic>
      </p:graphicFrame>
      <p:sp>
        <p:nvSpPr>
          <p:cNvPr id="7" name="Right Arrow 6"/>
          <p:cNvSpPr/>
          <p:nvPr/>
        </p:nvSpPr>
        <p:spPr>
          <a:xfrm>
            <a:off x="4402670" y="3409244"/>
            <a:ext cx="1095020"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24301" y="269250"/>
            <a:ext cx="6096000" cy="1200329"/>
          </a:xfrm>
          <a:prstGeom prst="rect">
            <a:avLst/>
          </a:prstGeom>
          <a:ln>
            <a:solidFill>
              <a:schemeClr val="accent1"/>
            </a:solidFill>
          </a:ln>
        </p:spPr>
        <p:txBody>
          <a:bodyPr>
            <a:spAutoFit/>
          </a:bodyPr>
          <a:lstStyle/>
          <a:p>
            <a:r>
              <a:rPr lang="en-US" dirty="0">
                <a:solidFill>
                  <a:srgbClr val="000000"/>
                </a:solidFill>
                <a:latin typeface="Courier New" panose="02070309020205020404" pitchFamily="49" charset="0"/>
              </a:rPr>
              <a:t>data = </a:t>
            </a:r>
            <a:r>
              <a:rPr lang="en-US" dirty="0" err="1">
                <a:solidFill>
                  <a:srgbClr val="000000"/>
                </a:solidFill>
                <a:latin typeface="Courier New" panose="02070309020205020404" pitchFamily="49" charset="0"/>
              </a:rPr>
              <a:t>pd.DataFrame</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np.arange</a:t>
            </a:r>
            <a:r>
              <a:rPr lang="en-US" dirty="0">
                <a:solidFill>
                  <a:srgbClr val="000000"/>
                </a:solidFill>
                <a:latin typeface="Courier New" panose="02070309020205020404" pitchFamily="49" charset="0"/>
              </a:rPr>
              <a:t>(</a:t>
            </a:r>
            <a:r>
              <a:rPr lang="en-US" dirty="0">
                <a:solidFill>
                  <a:srgbClr val="098156"/>
                </a:solidFill>
                <a:latin typeface="Courier New" panose="02070309020205020404" pitchFamily="49" charset="0"/>
              </a:rPr>
              <a:t>6</a:t>
            </a:r>
            <a:r>
              <a:rPr lang="en-US" dirty="0">
                <a:solidFill>
                  <a:srgbClr val="000000"/>
                </a:solidFill>
                <a:latin typeface="Courier New" panose="02070309020205020404" pitchFamily="49" charset="0"/>
              </a:rPr>
              <a:t>).reshape((</a:t>
            </a:r>
            <a:r>
              <a:rPr lang="en-US" dirty="0">
                <a:solidFill>
                  <a:srgbClr val="098156"/>
                </a:solidFill>
                <a:latin typeface="Courier New" panose="02070309020205020404" pitchFamily="49" charset="0"/>
              </a:rPr>
              <a:t>2</a:t>
            </a:r>
            <a:r>
              <a:rPr lang="en-US" dirty="0">
                <a:solidFill>
                  <a:srgbClr val="000000"/>
                </a:solidFill>
                <a:latin typeface="Courier New" panose="02070309020205020404" pitchFamily="49" charset="0"/>
              </a:rPr>
              <a:t>, </a:t>
            </a:r>
            <a:r>
              <a:rPr lang="en-US" dirty="0">
                <a:solidFill>
                  <a:srgbClr val="098156"/>
                </a:solidFill>
                <a:latin typeface="Courier New" panose="02070309020205020404" pitchFamily="49" charset="0"/>
              </a:rPr>
              <a:t>3</a:t>
            </a:r>
            <a:r>
              <a:rPr lang="en-US" dirty="0">
                <a:solidFill>
                  <a:srgbClr val="000000"/>
                </a:solidFill>
                <a:latin typeface="Courier New" panose="02070309020205020404" pitchFamily="49" charset="0"/>
              </a:rPr>
              <a:t>)), index=</a:t>
            </a:r>
            <a:r>
              <a:rPr lang="en-US" dirty="0" err="1">
                <a:solidFill>
                  <a:srgbClr val="000000"/>
                </a:solidFill>
                <a:latin typeface="Courier New" panose="02070309020205020404" pitchFamily="49" charset="0"/>
              </a:rPr>
              <a:t>pd.Index</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'Ohio'</a:t>
            </a:r>
            <a:r>
              <a:rPr lang="en-US" dirty="0">
                <a:solidFill>
                  <a:srgbClr val="000000"/>
                </a:solidFill>
                <a:latin typeface="Courier New" panose="02070309020205020404" pitchFamily="49" charset="0"/>
              </a:rPr>
              <a:t>, </a:t>
            </a:r>
            <a:r>
              <a:rPr lang="en-US" dirty="0">
                <a:solidFill>
                  <a:srgbClr val="A31515"/>
                </a:solidFill>
                <a:latin typeface="Courier New" panose="02070309020205020404" pitchFamily="49" charset="0"/>
              </a:rPr>
              <a:t>'Colorado'</a:t>
            </a:r>
            <a:r>
              <a:rPr lang="en-US" dirty="0">
                <a:solidFill>
                  <a:srgbClr val="000000"/>
                </a:solidFill>
                <a:latin typeface="Courier New" panose="02070309020205020404" pitchFamily="49" charset="0"/>
              </a:rPr>
              <a:t>], name=</a:t>
            </a:r>
            <a:r>
              <a:rPr lang="en-US" dirty="0">
                <a:solidFill>
                  <a:srgbClr val="A31515"/>
                </a:solidFill>
                <a:latin typeface="Courier New" panose="02070309020205020404" pitchFamily="49" charset="0"/>
              </a:rPr>
              <a:t>'state'</a:t>
            </a:r>
            <a:r>
              <a:rPr lang="en-US" dirty="0">
                <a:solidFill>
                  <a:srgbClr val="000000"/>
                </a:solidFill>
                <a:latin typeface="Courier New" panose="02070309020205020404" pitchFamily="49" charset="0"/>
              </a:rPr>
              <a:t>),columns=</a:t>
            </a:r>
            <a:r>
              <a:rPr lang="en-US" dirty="0" err="1">
                <a:solidFill>
                  <a:srgbClr val="000000"/>
                </a:solidFill>
                <a:latin typeface="Courier New" panose="02070309020205020404" pitchFamily="49" charset="0"/>
              </a:rPr>
              <a:t>pd.Index</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'one'</a:t>
            </a:r>
            <a:r>
              <a:rPr lang="en-US" dirty="0">
                <a:solidFill>
                  <a:srgbClr val="000000"/>
                </a:solidFill>
                <a:latin typeface="Courier New" panose="02070309020205020404" pitchFamily="49" charset="0"/>
              </a:rPr>
              <a:t>, </a:t>
            </a:r>
            <a:r>
              <a:rPr lang="en-US" dirty="0">
                <a:solidFill>
                  <a:srgbClr val="A31515"/>
                </a:solidFill>
                <a:latin typeface="Courier New" panose="02070309020205020404" pitchFamily="49" charset="0"/>
              </a:rPr>
              <a:t>'two'</a:t>
            </a:r>
            <a:r>
              <a:rPr lang="en-US" dirty="0">
                <a:solidFill>
                  <a:srgbClr val="000000"/>
                </a:solidFill>
                <a:latin typeface="Courier New" panose="02070309020205020404" pitchFamily="49" charset="0"/>
              </a:rPr>
              <a:t>, </a:t>
            </a:r>
            <a:r>
              <a:rPr lang="en-US" dirty="0">
                <a:solidFill>
                  <a:srgbClr val="A31515"/>
                </a:solidFill>
                <a:latin typeface="Courier New" panose="02070309020205020404" pitchFamily="49" charset="0"/>
              </a:rPr>
              <a:t>'three'</a:t>
            </a:r>
            <a:r>
              <a:rPr lang="en-US" dirty="0">
                <a:solidFill>
                  <a:srgbClr val="000000"/>
                </a:solidFill>
                <a:latin typeface="Courier New" panose="02070309020205020404" pitchFamily="49" charset="0"/>
              </a:rPr>
              <a:t>], name=</a:t>
            </a:r>
            <a:r>
              <a:rPr lang="en-US" dirty="0">
                <a:solidFill>
                  <a:srgbClr val="A31515"/>
                </a:solidFill>
                <a:latin typeface="Courier New" panose="02070309020205020404" pitchFamily="49" charset="0"/>
              </a:rPr>
              <a:t>'number'</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
        <p:nvSpPr>
          <p:cNvPr id="9" name="Rectangle 8"/>
          <p:cNvSpPr/>
          <p:nvPr/>
        </p:nvSpPr>
        <p:spPr>
          <a:xfrm>
            <a:off x="1128889" y="5498556"/>
            <a:ext cx="7416801" cy="923330"/>
          </a:xfrm>
          <a:prstGeom prst="rect">
            <a:avLst/>
          </a:prstGeom>
          <a:ln>
            <a:solidFill>
              <a:schemeClr val="accent1"/>
            </a:solidFill>
          </a:ln>
        </p:spPr>
        <p:txBody>
          <a:bodyPr wrap="square">
            <a:spAutoFit/>
          </a:bodyPr>
          <a:lstStyle/>
          <a:p>
            <a:r>
              <a:rPr lang="en-US" dirty="0"/>
              <a:t>Using the stack method on this data pivots the columns into the rows</a:t>
            </a:r>
          </a:p>
          <a:p>
            <a:endParaRPr lang="en-US" dirty="0"/>
          </a:p>
          <a:p>
            <a:r>
              <a:rPr lang="en-US" dirty="0"/>
              <a:t>What unstack function do?</a:t>
            </a:r>
          </a:p>
        </p:txBody>
      </p:sp>
    </p:spTree>
    <p:extLst>
      <p:ext uri="{BB962C8B-B14F-4D97-AF65-F5344CB8AC3E}">
        <p14:creationId xmlns:p14="http://schemas.microsoft.com/office/powerpoint/2010/main" val="1187380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Pivoting  </a:t>
            </a:r>
          </a:p>
        </p:txBody>
      </p:sp>
      <p:sp>
        <p:nvSpPr>
          <p:cNvPr id="3" name="Content Placeholder 2"/>
          <p:cNvSpPr>
            <a:spLocks noGrp="1"/>
          </p:cNvSpPr>
          <p:nvPr>
            <p:ph idx="1"/>
          </p:nvPr>
        </p:nvSpPr>
        <p:spPr>
          <a:xfrm>
            <a:off x="677334" y="1270000"/>
            <a:ext cx="8596668" cy="3880773"/>
          </a:xfrm>
        </p:spPr>
        <p:txBody>
          <a:bodyPr/>
          <a:lstStyle/>
          <a:p>
            <a:r>
              <a:rPr lang="en-US" dirty="0"/>
              <a:t>Reshaping a data from long to wide in python pandas is done with pivot() function. </a:t>
            </a:r>
          </a:p>
          <a:p>
            <a:r>
              <a:rPr lang="en-US" dirty="0"/>
              <a:t>Pivot() function in pandas is one of the efficient function to transform the data from long to wide format. </a:t>
            </a:r>
          </a:p>
        </p:txBody>
      </p:sp>
      <p:graphicFrame>
        <p:nvGraphicFramePr>
          <p:cNvPr id="4" name="Table 3"/>
          <p:cNvGraphicFramePr>
            <a:graphicFrameLocks noGrp="1"/>
          </p:cNvGraphicFramePr>
          <p:nvPr>
            <p:extLst>
              <p:ext uri="{D42A27DB-BD31-4B8C-83A1-F6EECF244321}">
                <p14:modId xmlns:p14="http://schemas.microsoft.com/office/powerpoint/2010/main" val="355601696"/>
              </p:ext>
            </p:extLst>
          </p:nvPr>
        </p:nvGraphicFramePr>
        <p:xfrm>
          <a:off x="2156176" y="2832510"/>
          <a:ext cx="5542845" cy="3941826"/>
        </p:xfrm>
        <a:graphic>
          <a:graphicData uri="http://schemas.openxmlformats.org/drawingml/2006/table">
            <a:tbl>
              <a:tblPr firstRow="1" bandRow="1">
                <a:tableStyleId>{5C22544A-7EE6-4342-B048-85BDC9FD1C3A}</a:tableStyleId>
              </a:tblPr>
              <a:tblGrid>
                <a:gridCol w="486941">
                  <a:extLst>
                    <a:ext uri="{9D8B030D-6E8A-4147-A177-3AD203B41FA5}">
                      <a16:colId xmlns:a16="http://schemas.microsoft.com/office/drawing/2014/main" val="1326712226"/>
                    </a:ext>
                  </a:extLst>
                </a:gridCol>
                <a:gridCol w="1212174">
                  <a:extLst>
                    <a:ext uri="{9D8B030D-6E8A-4147-A177-3AD203B41FA5}">
                      <a16:colId xmlns:a16="http://schemas.microsoft.com/office/drawing/2014/main" val="2077864053"/>
                    </a:ext>
                  </a:extLst>
                </a:gridCol>
                <a:gridCol w="2458019">
                  <a:extLst>
                    <a:ext uri="{9D8B030D-6E8A-4147-A177-3AD203B41FA5}">
                      <a16:colId xmlns:a16="http://schemas.microsoft.com/office/drawing/2014/main" val="2553379040"/>
                    </a:ext>
                  </a:extLst>
                </a:gridCol>
                <a:gridCol w="1385711">
                  <a:extLst>
                    <a:ext uri="{9D8B030D-6E8A-4147-A177-3AD203B41FA5}">
                      <a16:colId xmlns:a16="http://schemas.microsoft.com/office/drawing/2014/main" val="1684751925"/>
                    </a:ext>
                  </a:extLst>
                </a:gridCol>
              </a:tblGrid>
              <a:tr h="637302">
                <a:tc>
                  <a:txBody>
                    <a:bodyPr/>
                    <a:lstStyle/>
                    <a:p>
                      <a:endParaRPr lang="en-US"/>
                    </a:p>
                  </a:txBody>
                  <a:tcPr anchor="ctr"/>
                </a:tc>
                <a:tc>
                  <a:txBody>
                    <a:bodyPr/>
                    <a:lstStyle/>
                    <a:p>
                      <a:pPr algn="r"/>
                      <a:r>
                        <a:rPr lang="en-US" b="1" dirty="0">
                          <a:effectLst/>
                        </a:rPr>
                        <a:t>countries</a:t>
                      </a:r>
                    </a:p>
                  </a:txBody>
                  <a:tcPr anchor="ctr"/>
                </a:tc>
                <a:tc>
                  <a:txBody>
                    <a:bodyPr/>
                    <a:lstStyle/>
                    <a:p>
                      <a:pPr algn="r"/>
                      <a:r>
                        <a:rPr lang="en-US" b="1" dirty="0">
                          <a:effectLst/>
                        </a:rPr>
                        <a:t>metrics</a:t>
                      </a:r>
                    </a:p>
                  </a:txBody>
                  <a:tcPr anchor="ctr"/>
                </a:tc>
                <a:tc>
                  <a:txBody>
                    <a:bodyPr/>
                    <a:lstStyle/>
                    <a:p>
                      <a:pPr algn="r"/>
                      <a:r>
                        <a:rPr lang="en-US" b="1" dirty="0">
                          <a:effectLst/>
                        </a:rPr>
                        <a:t>values</a:t>
                      </a:r>
                    </a:p>
                  </a:txBody>
                  <a:tcPr anchor="ctr"/>
                </a:tc>
                <a:extLst>
                  <a:ext uri="{0D108BD9-81ED-4DB2-BD59-A6C34878D82A}">
                    <a16:rowId xmlns:a16="http://schemas.microsoft.com/office/drawing/2014/main" val="1092830779"/>
                  </a:ext>
                </a:extLst>
              </a:tr>
              <a:tr h="647946">
                <a:tc>
                  <a:txBody>
                    <a:bodyPr/>
                    <a:lstStyle/>
                    <a:p>
                      <a:pPr fontAlgn="ctr"/>
                      <a:r>
                        <a:rPr lang="en-US" b="1">
                          <a:effectLst/>
                        </a:rPr>
                        <a:t>0</a:t>
                      </a:r>
                    </a:p>
                  </a:txBody>
                  <a:tcPr anchor="ctr"/>
                </a:tc>
                <a:tc>
                  <a:txBody>
                    <a:bodyPr/>
                    <a:lstStyle/>
                    <a:p>
                      <a:pPr algn="r"/>
                      <a:r>
                        <a:rPr lang="en-US">
                          <a:effectLst/>
                        </a:rPr>
                        <a:t>A</a:t>
                      </a:r>
                    </a:p>
                  </a:txBody>
                  <a:tcPr anchor="ctr"/>
                </a:tc>
                <a:tc>
                  <a:txBody>
                    <a:bodyPr/>
                    <a:lstStyle/>
                    <a:p>
                      <a:pPr algn="r"/>
                      <a:r>
                        <a:rPr lang="en-US">
                          <a:effectLst/>
                        </a:rPr>
                        <a:t>population_in_million</a:t>
                      </a:r>
                    </a:p>
                  </a:txBody>
                  <a:tcPr anchor="ctr"/>
                </a:tc>
                <a:tc>
                  <a:txBody>
                    <a:bodyPr/>
                    <a:lstStyle/>
                    <a:p>
                      <a:pPr algn="r"/>
                      <a:r>
                        <a:rPr lang="en-US">
                          <a:effectLst/>
                        </a:rPr>
                        <a:t>100</a:t>
                      </a:r>
                    </a:p>
                  </a:txBody>
                  <a:tcPr anchor="ctr"/>
                </a:tc>
                <a:extLst>
                  <a:ext uri="{0D108BD9-81ED-4DB2-BD59-A6C34878D82A}">
                    <a16:rowId xmlns:a16="http://schemas.microsoft.com/office/drawing/2014/main" val="3863829393"/>
                  </a:ext>
                </a:extLst>
              </a:tr>
              <a:tr h="647946">
                <a:tc>
                  <a:txBody>
                    <a:bodyPr/>
                    <a:lstStyle/>
                    <a:p>
                      <a:pPr fontAlgn="ctr"/>
                      <a:r>
                        <a:rPr lang="en-US" b="1">
                          <a:effectLst/>
                        </a:rPr>
                        <a:t>1</a:t>
                      </a:r>
                    </a:p>
                  </a:txBody>
                  <a:tcPr anchor="ctr"/>
                </a:tc>
                <a:tc>
                  <a:txBody>
                    <a:bodyPr/>
                    <a:lstStyle/>
                    <a:p>
                      <a:pPr algn="r"/>
                      <a:r>
                        <a:rPr lang="en-US">
                          <a:effectLst/>
                        </a:rPr>
                        <a:t>B</a:t>
                      </a:r>
                    </a:p>
                  </a:txBody>
                  <a:tcPr anchor="ctr"/>
                </a:tc>
                <a:tc>
                  <a:txBody>
                    <a:bodyPr/>
                    <a:lstStyle/>
                    <a:p>
                      <a:pPr algn="r"/>
                      <a:r>
                        <a:rPr lang="en-US">
                          <a:effectLst/>
                        </a:rPr>
                        <a:t>population_in_million</a:t>
                      </a:r>
                    </a:p>
                  </a:txBody>
                  <a:tcPr anchor="ctr"/>
                </a:tc>
                <a:tc>
                  <a:txBody>
                    <a:bodyPr/>
                    <a:lstStyle/>
                    <a:p>
                      <a:pPr algn="r"/>
                      <a:r>
                        <a:rPr lang="en-US">
                          <a:effectLst/>
                        </a:rPr>
                        <a:t>200</a:t>
                      </a:r>
                    </a:p>
                  </a:txBody>
                  <a:tcPr anchor="ctr"/>
                </a:tc>
                <a:extLst>
                  <a:ext uri="{0D108BD9-81ED-4DB2-BD59-A6C34878D82A}">
                    <a16:rowId xmlns:a16="http://schemas.microsoft.com/office/drawing/2014/main" val="138347551"/>
                  </a:ext>
                </a:extLst>
              </a:tr>
              <a:tr h="647946">
                <a:tc>
                  <a:txBody>
                    <a:bodyPr/>
                    <a:lstStyle/>
                    <a:p>
                      <a:pPr fontAlgn="ctr"/>
                      <a:r>
                        <a:rPr lang="en-US" b="1">
                          <a:effectLst/>
                        </a:rPr>
                        <a:t>2</a:t>
                      </a:r>
                    </a:p>
                  </a:txBody>
                  <a:tcPr anchor="ctr"/>
                </a:tc>
                <a:tc>
                  <a:txBody>
                    <a:bodyPr/>
                    <a:lstStyle/>
                    <a:p>
                      <a:pPr algn="r"/>
                      <a:r>
                        <a:rPr lang="en-US">
                          <a:effectLst/>
                        </a:rPr>
                        <a:t>C</a:t>
                      </a:r>
                    </a:p>
                  </a:txBody>
                  <a:tcPr anchor="ctr"/>
                </a:tc>
                <a:tc>
                  <a:txBody>
                    <a:bodyPr/>
                    <a:lstStyle/>
                    <a:p>
                      <a:pPr algn="r"/>
                      <a:r>
                        <a:rPr lang="en-US">
                          <a:effectLst/>
                        </a:rPr>
                        <a:t>population_in_million</a:t>
                      </a:r>
                    </a:p>
                  </a:txBody>
                  <a:tcPr anchor="ctr"/>
                </a:tc>
                <a:tc>
                  <a:txBody>
                    <a:bodyPr/>
                    <a:lstStyle/>
                    <a:p>
                      <a:pPr algn="r"/>
                      <a:r>
                        <a:rPr lang="en-US">
                          <a:effectLst/>
                        </a:rPr>
                        <a:t>120</a:t>
                      </a:r>
                    </a:p>
                  </a:txBody>
                  <a:tcPr anchor="ctr"/>
                </a:tc>
                <a:extLst>
                  <a:ext uri="{0D108BD9-81ED-4DB2-BD59-A6C34878D82A}">
                    <a16:rowId xmlns:a16="http://schemas.microsoft.com/office/drawing/2014/main" val="4202741068"/>
                  </a:ext>
                </a:extLst>
              </a:tr>
              <a:tr h="453562">
                <a:tc>
                  <a:txBody>
                    <a:bodyPr/>
                    <a:lstStyle/>
                    <a:p>
                      <a:pPr fontAlgn="ctr"/>
                      <a:r>
                        <a:rPr lang="en-US" b="1">
                          <a:effectLst/>
                        </a:rPr>
                        <a:t>3</a:t>
                      </a:r>
                    </a:p>
                  </a:txBody>
                  <a:tcPr anchor="ctr"/>
                </a:tc>
                <a:tc>
                  <a:txBody>
                    <a:bodyPr/>
                    <a:lstStyle/>
                    <a:p>
                      <a:pPr algn="r"/>
                      <a:r>
                        <a:rPr lang="en-US">
                          <a:effectLst/>
                        </a:rPr>
                        <a:t>A</a:t>
                      </a:r>
                    </a:p>
                  </a:txBody>
                  <a:tcPr anchor="ctr"/>
                </a:tc>
                <a:tc>
                  <a:txBody>
                    <a:bodyPr/>
                    <a:lstStyle/>
                    <a:p>
                      <a:pPr algn="r"/>
                      <a:r>
                        <a:rPr lang="en-US">
                          <a:effectLst/>
                        </a:rPr>
                        <a:t>gdp_percapita</a:t>
                      </a:r>
                    </a:p>
                  </a:txBody>
                  <a:tcPr anchor="ctr"/>
                </a:tc>
                <a:tc>
                  <a:txBody>
                    <a:bodyPr/>
                    <a:lstStyle/>
                    <a:p>
                      <a:pPr algn="r"/>
                      <a:r>
                        <a:rPr lang="en-US" dirty="0">
                          <a:effectLst/>
                        </a:rPr>
                        <a:t>2000</a:t>
                      </a:r>
                    </a:p>
                  </a:txBody>
                  <a:tcPr anchor="ctr"/>
                </a:tc>
                <a:extLst>
                  <a:ext uri="{0D108BD9-81ED-4DB2-BD59-A6C34878D82A}">
                    <a16:rowId xmlns:a16="http://schemas.microsoft.com/office/drawing/2014/main" val="921276375"/>
                  </a:ext>
                </a:extLst>
              </a:tr>
              <a:tr h="453562">
                <a:tc>
                  <a:txBody>
                    <a:bodyPr/>
                    <a:lstStyle/>
                    <a:p>
                      <a:pPr fontAlgn="ctr"/>
                      <a:r>
                        <a:rPr lang="en-US" b="1" dirty="0">
                          <a:effectLst/>
                        </a:rPr>
                        <a:t>4</a:t>
                      </a:r>
                    </a:p>
                  </a:txBody>
                  <a:tcPr anchor="ctr"/>
                </a:tc>
                <a:tc>
                  <a:txBody>
                    <a:bodyPr/>
                    <a:lstStyle/>
                    <a:p>
                      <a:pPr algn="r"/>
                      <a:r>
                        <a:rPr lang="en-US" dirty="0">
                          <a:effectLst/>
                        </a:rPr>
                        <a:t>B</a:t>
                      </a:r>
                    </a:p>
                  </a:txBody>
                  <a:tcPr anchor="ctr"/>
                </a:tc>
                <a:tc>
                  <a:txBody>
                    <a:bodyPr/>
                    <a:lstStyle/>
                    <a:p>
                      <a:pPr algn="r"/>
                      <a:r>
                        <a:rPr lang="en-US" dirty="0" err="1">
                          <a:effectLst/>
                        </a:rPr>
                        <a:t>gdp_percapita</a:t>
                      </a:r>
                      <a:endParaRPr lang="en-US" dirty="0">
                        <a:effectLst/>
                      </a:endParaRPr>
                    </a:p>
                  </a:txBody>
                  <a:tcPr anchor="ctr"/>
                </a:tc>
                <a:tc>
                  <a:txBody>
                    <a:bodyPr/>
                    <a:lstStyle/>
                    <a:p>
                      <a:pPr algn="r"/>
                      <a:r>
                        <a:rPr lang="en-US" dirty="0">
                          <a:effectLst/>
                        </a:rPr>
                        <a:t>7000</a:t>
                      </a:r>
                    </a:p>
                  </a:txBody>
                  <a:tcPr anchor="ctr"/>
                </a:tc>
                <a:extLst>
                  <a:ext uri="{0D108BD9-81ED-4DB2-BD59-A6C34878D82A}">
                    <a16:rowId xmlns:a16="http://schemas.microsoft.com/office/drawing/2014/main" val="2513229757"/>
                  </a:ext>
                </a:extLst>
              </a:tr>
              <a:tr h="453562">
                <a:tc>
                  <a:txBody>
                    <a:bodyPr/>
                    <a:lstStyle/>
                    <a:p>
                      <a:pPr fontAlgn="ctr"/>
                      <a:r>
                        <a:rPr lang="en-US" b="1">
                          <a:effectLst/>
                        </a:rPr>
                        <a:t>5</a:t>
                      </a:r>
                    </a:p>
                  </a:txBody>
                  <a:tcPr anchor="ctr"/>
                </a:tc>
                <a:tc>
                  <a:txBody>
                    <a:bodyPr/>
                    <a:lstStyle/>
                    <a:p>
                      <a:pPr algn="r"/>
                      <a:r>
                        <a:rPr lang="en-US">
                          <a:effectLst/>
                        </a:rPr>
                        <a:t>C</a:t>
                      </a:r>
                    </a:p>
                  </a:txBody>
                  <a:tcPr anchor="ctr"/>
                </a:tc>
                <a:tc>
                  <a:txBody>
                    <a:bodyPr/>
                    <a:lstStyle/>
                    <a:p>
                      <a:pPr algn="r"/>
                      <a:r>
                        <a:rPr lang="en-US">
                          <a:effectLst/>
                        </a:rPr>
                        <a:t>gdp_percapita</a:t>
                      </a:r>
                    </a:p>
                  </a:txBody>
                  <a:tcPr anchor="ctr"/>
                </a:tc>
                <a:tc>
                  <a:txBody>
                    <a:bodyPr/>
                    <a:lstStyle/>
                    <a:p>
                      <a:pPr algn="r"/>
                      <a:r>
                        <a:rPr lang="en-US" dirty="0">
                          <a:effectLst/>
                        </a:rPr>
                        <a:t>15000</a:t>
                      </a:r>
                    </a:p>
                  </a:txBody>
                  <a:tcPr anchor="ctr"/>
                </a:tc>
                <a:extLst>
                  <a:ext uri="{0D108BD9-81ED-4DB2-BD59-A6C34878D82A}">
                    <a16:rowId xmlns:a16="http://schemas.microsoft.com/office/drawing/2014/main" val="2221223268"/>
                  </a:ext>
                </a:extLst>
              </a:tr>
            </a:tbl>
          </a:graphicData>
        </a:graphic>
      </p:graphicFrame>
      <p:sp>
        <p:nvSpPr>
          <p:cNvPr id="6" name="Down Arrow 5"/>
          <p:cNvSpPr/>
          <p:nvPr/>
        </p:nvSpPr>
        <p:spPr>
          <a:xfrm>
            <a:off x="1298222" y="3002846"/>
            <a:ext cx="857954" cy="36011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Long format</a:t>
            </a:r>
          </a:p>
        </p:txBody>
      </p:sp>
    </p:spTree>
    <p:extLst>
      <p:ext uri="{BB962C8B-B14F-4D97-AF65-F5344CB8AC3E}">
        <p14:creationId xmlns:p14="http://schemas.microsoft.com/office/powerpoint/2010/main" val="1155971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Pivoting</a:t>
            </a:r>
          </a:p>
        </p:txBody>
      </p:sp>
      <p:sp>
        <p:nvSpPr>
          <p:cNvPr id="3" name="Content Placeholder 2"/>
          <p:cNvSpPr>
            <a:spLocks noGrp="1"/>
          </p:cNvSpPr>
          <p:nvPr>
            <p:ph idx="1"/>
          </p:nvPr>
        </p:nvSpPr>
        <p:spPr/>
        <p:txBody>
          <a:bodyPr/>
          <a:lstStyle/>
          <a:p>
            <a:r>
              <a:rPr lang="en-US" dirty="0"/>
              <a:t>df2=</a:t>
            </a:r>
            <a:r>
              <a:rPr lang="en-US" dirty="0" err="1"/>
              <a:t>df.pivot</a:t>
            </a:r>
            <a:r>
              <a:rPr lang="en-US" dirty="0"/>
              <a:t>(index='countries', columns='metrics', values='values')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13249594"/>
              </p:ext>
            </p:extLst>
          </p:nvPr>
        </p:nvGraphicFramePr>
        <p:xfrm>
          <a:off x="1146003" y="3361266"/>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6051268"/>
                    </a:ext>
                  </a:extLst>
                </a:gridCol>
                <a:gridCol w="2709333">
                  <a:extLst>
                    <a:ext uri="{9D8B030D-6E8A-4147-A177-3AD203B41FA5}">
                      <a16:colId xmlns:a16="http://schemas.microsoft.com/office/drawing/2014/main" val="3765149264"/>
                    </a:ext>
                  </a:extLst>
                </a:gridCol>
                <a:gridCol w="2709333">
                  <a:extLst>
                    <a:ext uri="{9D8B030D-6E8A-4147-A177-3AD203B41FA5}">
                      <a16:colId xmlns:a16="http://schemas.microsoft.com/office/drawing/2014/main" val="2294141129"/>
                    </a:ext>
                  </a:extLst>
                </a:gridCol>
              </a:tblGrid>
              <a:tr h="370840">
                <a:tc>
                  <a:txBody>
                    <a:bodyPr/>
                    <a:lstStyle/>
                    <a:p>
                      <a:pPr algn="l"/>
                      <a:r>
                        <a:rPr lang="en-US" b="1" dirty="0">
                          <a:effectLst/>
                        </a:rPr>
                        <a:t>metrics</a:t>
                      </a:r>
                    </a:p>
                  </a:txBody>
                  <a:tcPr anchor="ctr"/>
                </a:tc>
                <a:tc>
                  <a:txBody>
                    <a:bodyPr/>
                    <a:lstStyle/>
                    <a:p>
                      <a:pPr algn="ctr"/>
                      <a:r>
                        <a:rPr lang="en-US" b="1" dirty="0" err="1">
                          <a:effectLst/>
                        </a:rPr>
                        <a:t>gdp_percapita</a:t>
                      </a:r>
                      <a:endParaRPr lang="en-US" b="1" dirty="0">
                        <a:effectLst/>
                      </a:endParaRPr>
                    </a:p>
                  </a:txBody>
                  <a:tcPr anchor="ctr"/>
                </a:tc>
                <a:tc>
                  <a:txBody>
                    <a:bodyPr/>
                    <a:lstStyle/>
                    <a:p>
                      <a:pPr algn="ctr"/>
                      <a:r>
                        <a:rPr lang="en-US" b="1">
                          <a:effectLst/>
                        </a:rPr>
                        <a:t>population_in_million</a:t>
                      </a:r>
                    </a:p>
                  </a:txBody>
                  <a:tcPr anchor="ctr"/>
                </a:tc>
                <a:extLst>
                  <a:ext uri="{0D108BD9-81ED-4DB2-BD59-A6C34878D82A}">
                    <a16:rowId xmlns:a16="http://schemas.microsoft.com/office/drawing/2014/main" val="843339184"/>
                  </a:ext>
                </a:extLst>
              </a:tr>
              <a:tr h="370840">
                <a:tc>
                  <a:txBody>
                    <a:bodyPr/>
                    <a:lstStyle/>
                    <a:p>
                      <a:pPr algn="l"/>
                      <a:r>
                        <a:rPr lang="en-US" b="1" dirty="0">
                          <a:effectLst/>
                        </a:rPr>
                        <a:t>countries</a:t>
                      </a:r>
                    </a:p>
                  </a:txBody>
                  <a:tcPr anchor="ctr"/>
                </a:tc>
                <a:tc>
                  <a:txBody>
                    <a:bodyPr/>
                    <a:lstStyle/>
                    <a:p>
                      <a:pPr algn="ctr"/>
                      <a:endParaRPr lang="en-US" b="1" dirty="0">
                        <a:effectLst/>
                      </a:endParaRPr>
                    </a:p>
                  </a:txBody>
                  <a:tcPr anchor="ctr"/>
                </a:tc>
                <a:tc>
                  <a:txBody>
                    <a:bodyPr/>
                    <a:lstStyle/>
                    <a:p>
                      <a:pPr algn="ctr"/>
                      <a:endParaRPr lang="en-US" b="1">
                        <a:effectLst/>
                      </a:endParaRPr>
                    </a:p>
                  </a:txBody>
                  <a:tcPr anchor="ctr"/>
                </a:tc>
                <a:extLst>
                  <a:ext uri="{0D108BD9-81ED-4DB2-BD59-A6C34878D82A}">
                    <a16:rowId xmlns:a16="http://schemas.microsoft.com/office/drawing/2014/main" val="2075263763"/>
                  </a:ext>
                </a:extLst>
              </a:tr>
              <a:tr h="370840">
                <a:tc>
                  <a:txBody>
                    <a:bodyPr/>
                    <a:lstStyle/>
                    <a:p>
                      <a:pPr fontAlgn="ctr"/>
                      <a:r>
                        <a:rPr lang="en-US" b="1">
                          <a:effectLst/>
                        </a:rPr>
                        <a:t>A</a:t>
                      </a:r>
                    </a:p>
                  </a:txBody>
                  <a:tcPr anchor="ctr"/>
                </a:tc>
                <a:tc>
                  <a:txBody>
                    <a:bodyPr/>
                    <a:lstStyle/>
                    <a:p>
                      <a:pPr algn="ctr"/>
                      <a:r>
                        <a:rPr lang="en-US" dirty="0">
                          <a:effectLst/>
                        </a:rPr>
                        <a:t>2000</a:t>
                      </a:r>
                    </a:p>
                  </a:txBody>
                  <a:tcPr anchor="ctr"/>
                </a:tc>
                <a:tc>
                  <a:txBody>
                    <a:bodyPr/>
                    <a:lstStyle/>
                    <a:p>
                      <a:pPr algn="ctr"/>
                      <a:r>
                        <a:rPr lang="en-US">
                          <a:effectLst/>
                        </a:rPr>
                        <a:t>100</a:t>
                      </a:r>
                    </a:p>
                  </a:txBody>
                  <a:tcPr anchor="ctr"/>
                </a:tc>
                <a:extLst>
                  <a:ext uri="{0D108BD9-81ED-4DB2-BD59-A6C34878D82A}">
                    <a16:rowId xmlns:a16="http://schemas.microsoft.com/office/drawing/2014/main" val="2469454915"/>
                  </a:ext>
                </a:extLst>
              </a:tr>
              <a:tr h="370840">
                <a:tc>
                  <a:txBody>
                    <a:bodyPr/>
                    <a:lstStyle/>
                    <a:p>
                      <a:pPr fontAlgn="ctr"/>
                      <a:r>
                        <a:rPr lang="en-US" b="1">
                          <a:effectLst/>
                        </a:rPr>
                        <a:t>B</a:t>
                      </a:r>
                    </a:p>
                  </a:txBody>
                  <a:tcPr anchor="ctr"/>
                </a:tc>
                <a:tc>
                  <a:txBody>
                    <a:bodyPr/>
                    <a:lstStyle/>
                    <a:p>
                      <a:pPr algn="ctr"/>
                      <a:r>
                        <a:rPr lang="en-US">
                          <a:effectLst/>
                        </a:rPr>
                        <a:t>7000</a:t>
                      </a:r>
                    </a:p>
                  </a:txBody>
                  <a:tcPr anchor="ctr"/>
                </a:tc>
                <a:tc>
                  <a:txBody>
                    <a:bodyPr/>
                    <a:lstStyle/>
                    <a:p>
                      <a:pPr algn="ctr"/>
                      <a:r>
                        <a:rPr lang="en-US" dirty="0">
                          <a:effectLst/>
                        </a:rPr>
                        <a:t>200</a:t>
                      </a:r>
                    </a:p>
                  </a:txBody>
                  <a:tcPr anchor="ctr"/>
                </a:tc>
                <a:extLst>
                  <a:ext uri="{0D108BD9-81ED-4DB2-BD59-A6C34878D82A}">
                    <a16:rowId xmlns:a16="http://schemas.microsoft.com/office/drawing/2014/main" val="1793947116"/>
                  </a:ext>
                </a:extLst>
              </a:tr>
              <a:tr h="370840">
                <a:tc>
                  <a:txBody>
                    <a:bodyPr/>
                    <a:lstStyle/>
                    <a:p>
                      <a:pPr fontAlgn="ctr"/>
                      <a:r>
                        <a:rPr lang="en-US" b="1">
                          <a:effectLst/>
                        </a:rPr>
                        <a:t>C</a:t>
                      </a:r>
                    </a:p>
                  </a:txBody>
                  <a:tcPr anchor="ctr"/>
                </a:tc>
                <a:tc>
                  <a:txBody>
                    <a:bodyPr/>
                    <a:lstStyle/>
                    <a:p>
                      <a:pPr algn="ctr"/>
                      <a:r>
                        <a:rPr lang="en-US">
                          <a:effectLst/>
                        </a:rPr>
                        <a:t>15000</a:t>
                      </a:r>
                    </a:p>
                  </a:txBody>
                  <a:tcPr anchor="ctr"/>
                </a:tc>
                <a:tc>
                  <a:txBody>
                    <a:bodyPr/>
                    <a:lstStyle/>
                    <a:p>
                      <a:pPr algn="ctr"/>
                      <a:r>
                        <a:rPr lang="en-US" dirty="0">
                          <a:effectLst/>
                        </a:rPr>
                        <a:t>120</a:t>
                      </a:r>
                    </a:p>
                  </a:txBody>
                  <a:tcPr anchor="ctr"/>
                </a:tc>
                <a:extLst>
                  <a:ext uri="{0D108BD9-81ED-4DB2-BD59-A6C34878D82A}">
                    <a16:rowId xmlns:a16="http://schemas.microsoft.com/office/drawing/2014/main" val="2887246680"/>
                  </a:ext>
                </a:extLst>
              </a:tr>
            </a:tbl>
          </a:graphicData>
        </a:graphic>
      </p:graphicFrame>
      <p:sp>
        <p:nvSpPr>
          <p:cNvPr id="5" name="Right Arrow 4"/>
          <p:cNvSpPr/>
          <p:nvPr/>
        </p:nvSpPr>
        <p:spPr>
          <a:xfrm>
            <a:off x="1467556" y="5565422"/>
            <a:ext cx="6931377" cy="767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Wide format</a:t>
            </a:r>
          </a:p>
        </p:txBody>
      </p:sp>
    </p:spTree>
    <p:extLst>
      <p:ext uri="{BB962C8B-B14F-4D97-AF65-F5344CB8AC3E}">
        <p14:creationId xmlns:p14="http://schemas.microsoft.com/office/powerpoint/2010/main" val="3775908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Transformation</a:t>
            </a:r>
          </a:p>
        </p:txBody>
      </p:sp>
      <p:sp>
        <p:nvSpPr>
          <p:cNvPr id="3" name="Text Placeholder 2"/>
          <p:cNvSpPr>
            <a:spLocks noGrp="1"/>
          </p:cNvSpPr>
          <p:nvPr>
            <p:ph type="body" idx="1"/>
          </p:nvPr>
        </p:nvSpPr>
        <p:spPr/>
        <p:txBody>
          <a:bodyPr/>
          <a:lstStyle/>
          <a:p>
            <a:r>
              <a:rPr lang="en-US" dirty="0"/>
              <a:t>Session 3</a:t>
            </a:r>
          </a:p>
        </p:txBody>
      </p:sp>
    </p:spTree>
    <p:extLst>
      <p:ext uri="{BB962C8B-B14F-4D97-AF65-F5344CB8AC3E}">
        <p14:creationId xmlns:p14="http://schemas.microsoft.com/office/powerpoint/2010/main" val="20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cleaning – basic methods</a:t>
            </a:r>
            <a:endParaRPr lang="en-US" dirty="0"/>
          </a:p>
        </p:txBody>
      </p:sp>
      <p:sp>
        <p:nvSpPr>
          <p:cNvPr id="3" name="Content Placeholder 2"/>
          <p:cNvSpPr>
            <a:spLocks noGrp="1"/>
          </p:cNvSpPr>
          <p:nvPr>
            <p:ph idx="1"/>
          </p:nvPr>
        </p:nvSpPr>
        <p:spPr/>
        <p:txBody>
          <a:bodyPr/>
          <a:lstStyle/>
          <a:p>
            <a:r>
              <a:rPr lang="en-US" dirty="0"/>
              <a:t>Combining and Merging data sets</a:t>
            </a:r>
          </a:p>
          <a:p>
            <a:r>
              <a:rPr lang="en-US" dirty="0"/>
              <a:t>Reshaping and Pivoting</a:t>
            </a:r>
          </a:p>
          <a:p>
            <a:r>
              <a:rPr lang="en-US" dirty="0"/>
              <a:t>Data </a:t>
            </a:r>
            <a:r>
              <a:rPr lang="en-US"/>
              <a:t>Transformation </a:t>
            </a:r>
          </a:p>
          <a:p>
            <a:r>
              <a:rPr lang="en-US"/>
              <a:t>Data duplicated </a:t>
            </a:r>
          </a:p>
          <a:p>
            <a:r>
              <a:rPr lang="en-US"/>
              <a:t>Missing data</a:t>
            </a:r>
          </a:p>
          <a:p>
            <a:r>
              <a:rPr lang="en-US"/>
              <a:t>Outlier</a:t>
            </a:r>
          </a:p>
          <a:p>
            <a:r>
              <a:rPr lang="en-US"/>
              <a:t>Sampling</a:t>
            </a:r>
            <a:endParaRPr lang="en-US" dirty="0"/>
          </a:p>
        </p:txBody>
      </p:sp>
    </p:spTree>
    <p:extLst>
      <p:ext uri="{BB962C8B-B14F-4D97-AF65-F5344CB8AC3E}">
        <p14:creationId xmlns:p14="http://schemas.microsoft.com/office/powerpoint/2010/main" val="1775696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Transformation</a:t>
            </a:r>
          </a:p>
        </p:txBody>
      </p:sp>
      <p:sp>
        <p:nvSpPr>
          <p:cNvPr id="3" name="Content Placeholder 2"/>
          <p:cNvSpPr>
            <a:spLocks noGrp="1"/>
          </p:cNvSpPr>
          <p:nvPr>
            <p:ph idx="1"/>
          </p:nvPr>
        </p:nvSpPr>
        <p:spPr>
          <a:xfrm>
            <a:off x="677334" y="1930400"/>
            <a:ext cx="7987069" cy="3702756"/>
          </a:xfrm>
        </p:spPr>
        <p:txBody>
          <a:bodyPr>
            <a:normAutofit/>
          </a:bodyPr>
          <a:lstStyle/>
          <a:p>
            <a:r>
              <a:rPr lang="en-US" dirty="0"/>
              <a:t>Removing Duplicates </a:t>
            </a:r>
          </a:p>
          <a:p>
            <a:r>
              <a:rPr lang="en-US" dirty="0"/>
              <a:t>Transforming Data Using a Function or Mapping</a:t>
            </a:r>
          </a:p>
          <a:p>
            <a:r>
              <a:rPr lang="en-US" dirty="0"/>
              <a:t>Replacing Values</a:t>
            </a:r>
          </a:p>
          <a:p>
            <a:r>
              <a:rPr lang="en-US" dirty="0"/>
              <a:t>Renaming Axis Indexes</a:t>
            </a:r>
          </a:p>
          <a:p>
            <a:r>
              <a:rPr lang="en-US" dirty="0"/>
              <a:t>Detecting and Filtering Outliers</a:t>
            </a:r>
          </a:p>
        </p:txBody>
      </p:sp>
    </p:spTree>
    <p:extLst>
      <p:ext uri="{BB962C8B-B14F-4D97-AF65-F5344CB8AC3E}">
        <p14:creationId xmlns:p14="http://schemas.microsoft.com/office/powerpoint/2010/main" val="3026719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Duplicates</a:t>
            </a:r>
          </a:p>
        </p:txBody>
      </p:sp>
      <p:sp>
        <p:nvSpPr>
          <p:cNvPr id="3" name="Content Placeholder 2"/>
          <p:cNvSpPr>
            <a:spLocks noGrp="1"/>
          </p:cNvSpPr>
          <p:nvPr>
            <p:ph idx="1"/>
          </p:nvPr>
        </p:nvSpPr>
        <p:spPr>
          <a:xfrm>
            <a:off x="677334" y="1405528"/>
            <a:ext cx="8596668" cy="3880773"/>
          </a:xfrm>
        </p:spPr>
        <p:txBody>
          <a:bodyPr/>
          <a:lstStyle/>
          <a:p>
            <a:r>
              <a:rPr lang="en-US" dirty="0"/>
              <a:t>Duplicate rows may be found in a </a:t>
            </a:r>
            <a:r>
              <a:rPr lang="en-US" dirty="0" err="1"/>
              <a:t>DataFrame</a:t>
            </a:r>
            <a:r>
              <a:rPr lang="en-US" dirty="0"/>
              <a:t> for any number of reasons.</a:t>
            </a:r>
          </a:p>
          <a:p>
            <a:pPr lvl="1"/>
            <a:r>
              <a:rPr lang="en-US" dirty="0" err="1"/>
              <a:t>data.duplicated</a:t>
            </a:r>
            <a:r>
              <a:rPr lang="en-US" dirty="0"/>
              <a:t>()</a:t>
            </a:r>
          </a:p>
          <a:p>
            <a:pPr lvl="2"/>
            <a:r>
              <a:rPr lang="en-US" dirty="0"/>
              <a:t>returns a </a:t>
            </a:r>
            <a:r>
              <a:rPr lang="en-US" dirty="0" err="1"/>
              <a:t>boolean</a:t>
            </a:r>
            <a:r>
              <a:rPr lang="en-US" dirty="0"/>
              <a:t> Series indicating whether each row is a duplicate or no</a:t>
            </a:r>
          </a:p>
          <a:p>
            <a:pPr lvl="1"/>
            <a:r>
              <a:rPr lang="en-US" dirty="0" err="1"/>
              <a:t>data.drop_duplicates</a:t>
            </a:r>
            <a:r>
              <a:rPr lang="en-US" dirty="0"/>
              <a:t>() </a:t>
            </a:r>
          </a:p>
          <a:p>
            <a:pPr lvl="2"/>
            <a:r>
              <a:rPr lang="en-US" dirty="0" err="1"/>
              <a:t>drop_duplicates</a:t>
            </a:r>
            <a:r>
              <a:rPr lang="en-US" dirty="0"/>
              <a:t> returns a </a:t>
            </a:r>
            <a:r>
              <a:rPr lang="en-US" dirty="0" err="1"/>
              <a:t>DataFrame</a:t>
            </a:r>
            <a:r>
              <a:rPr lang="en-US" dirty="0"/>
              <a:t> where the duplicated array is True</a:t>
            </a:r>
          </a:p>
        </p:txBody>
      </p:sp>
      <p:graphicFrame>
        <p:nvGraphicFramePr>
          <p:cNvPr id="4" name="Table 3"/>
          <p:cNvGraphicFramePr>
            <a:graphicFrameLocks noGrp="1"/>
          </p:cNvGraphicFramePr>
          <p:nvPr>
            <p:extLst>
              <p:ext uri="{D42A27DB-BD31-4B8C-83A1-F6EECF244321}">
                <p14:modId xmlns:p14="http://schemas.microsoft.com/office/powerpoint/2010/main" val="104262362"/>
              </p:ext>
            </p:extLst>
          </p:nvPr>
        </p:nvGraphicFramePr>
        <p:xfrm>
          <a:off x="417690" y="3514907"/>
          <a:ext cx="1952976" cy="3175000"/>
        </p:xfrm>
        <a:graphic>
          <a:graphicData uri="http://schemas.openxmlformats.org/drawingml/2006/table">
            <a:tbl>
              <a:tblPr firstRow="1" bandRow="1">
                <a:tableStyleId>{5C22544A-7EE6-4342-B048-85BDC9FD1C3A}</a:tableStyleId>
              </a:tblPr>
              <a:tblGrid>
                <a:gridCol w="650992">
                  <a:extLst>
                    <a:ext uri="{9D8B030D-6E8A-4147-A177-3AD203B41FA5}">
                      <a16:colId xmlns:a16="http://schemas.microsoft.com/office/drawing/2014/main" val="3118880810"/>
                    </a:ext>
                  </a:extLst>
                </a:gridCol>
                <a:gridCol w="650992">
                  <a:extLst>
                    <a:ext uri="{9D8B030D-6E8A-4147-A177-3AD203B41FA5}">
                      <a16:colId xmlns:a16="http://schemas.microsoft.com/office/drawing/2014/main" val="1008902487"/>
                    </a:ext>
                  </a:extLst>
                </a:gridCol>
                <a:gridCol w="650992">
                  <a:extLst>
                    <a:ext uri="{9D8B030D-6E8A-4147-A177-3AD203B41FA5}">
                      <a16:colId xmlns:a16="http://schemas.microsoft.com/office/drawing/2014/main" val="3906388657"/>
                    </a:ext>
                  </a:extLst>
                </a:gridCol>
              </a:tblGrid>
              <a:tr h="370840">
                <a:tc>
                  <a:txBody>
                    <a:bodyPr/>
                    <a:lstStyle/>
                    <a:p>
                      <a:pPr algn="just"/>
                      <a:br>
                        <a:rPr lang="en-US" sz="1600" b="1" dirty="0">
                          <a:effectLst/>
                        </a:rPr>
                      </a:br>
                      <a:endParaRPr lang="en-US" sz="1600" b="1" dirty="0">
                        <a:effectLst/>
                      </a:endParaRPr>
                    </a:p>
                  </a:txBody>
                  <a:tcPr anchor="ctr"/>
                </a:tc>
                <a:tc>
                  <a:txBody>
                    <a:bodyPr/>
                    <a:lstStyle/>
                    <a:p>
                      <a:pPr algn="just"/>
                      <a:r>
                        <a:rPr lang="en-US" sz="1600" b="1" dirty="0">
                          <a:effectLst/>
                        </a:rPr>
                        <a:t>k1</a:t>
                      </a:r>
                    </a:p>
                  </a:txBody>
                  <a:tcPr anchor="ctr"/>
                </a:tc>
                <a:tc>
                  <a:txBody>
                    <a:bodyPr/>
                    <a:lstStyle/>
                    <a:p>
                      <a:pPr algn="just"/>
                      <a:r>
                        <a:rPr lang="en-US" sz="1600" dirty="0"/>
                        <a:t>K2</a:t>
                      </a:r>
                    </a:p>
                  </a:txBody>
                  <a:tcPr/>
                </a:tc>
                <a:extLst>
                  <a:ext uri="{0D108BD9-81ED-4DB2-BD59-A6C34878D82A}">
                    <a16:rowId xmlns:a16="http://schemas.microsoft.com/office/drawing/2014/main" val="1036320293"/>
                  </a:ext>
                </a:extLst>
              </a:tr>
              <a:tr h="370840">
                <a:tc>
                  <a:txBody>
                    <a:bodyPr/>
                    <a:lstStyle/>
                    <a:p>
                      <a:pPr algn="just" fontAlgn="ctr"/>
                      <a:r>
                        <a:rPr lang="en-US" sz="1600" b="1">
                          <a:effectLst/>
                        </a:rPr>
                        <a:t>0</a:t>
                      </a:r>
                    </a:p>
                  </a:txBody>
                  <a:tcPr anchor="ctr"/>
                </a:tc>
                <a:tc>
                  <a:txBody>
                    <a:bodyPr/>
                    <a:lstStyle/>
                    <a:p>
                      <a:pPr algn="just"/>
                      <a:r>
                        <a:rPr lang="en-US" sz="1600">
                          <a:effectLst/>
                        </a:rPr>
                        <a:t>one</a:t>
                      </a:r>
                    </a:p>
                  </a:txBody>
                  <a:tcPr anchor="ctr"/>
                </a:tc>
                <a:tc>
                  <a:txBody>
                    <a:bodyPr/>
                    <a:lstStyle/>
                    <a:p>
                      <a:pPr algn="just"/>
                      <a:r>
                        <a:rPr lang="en-US" sz="1600" dirty="0">
                          <a:effectLst/>
                        </a:rPr>
                        <a:t>1</a:t>
                      </a:r>
                    </a:p>
                  </a:txBody>
                  <a:tcPr anchor="ctr"/>
                </a:tc>
                <a:extLst>
                  <a:ext uri="{0D108BD9-81ED-4DB2-BD59-A6C34878D82A}">
                    <a16:rowId xmlns:a16="http://schemas.microsoft.com/office/drawing/2014/main" val="1108626334"/>
                  </a:ext>
                </a:extLst>
              </a:tr>
              <a:tr h="370840">
                <a:tc>
                  <a:txBody>
                    <a:bodyPr/>
                    <a:lstStyle/>
                    <a:p>
                      <a:pPr algn="just" fontAlgn="ctr"/>
                      <a:r>
                        <a:rPr lang="en-US" sz="1600" b="1">
                          <a:effectLst/>
                        </a:rPr>
                        <a:t>1</a:t>
                      </a:r>
                    </a:p>
                  </a:txBody>
                  <a:tcPr anchor="ctr"/>
                </a:tc>
                <a:tc>
                  <a:txBody>
                    <a:bodyPr/>
                    <a:lstStyle/>
                    <a:p>
                      <a:pPr algn="just"/>
                      <a:r>
                        <a:rPr lang="en-US" sz="1600">
                          <a:effectLst/>
                        </a:rPr>
                        <a:t>one</a:t>
                      </a:r>
                    </a:p>
                  </a:txBody>
                  <a:tcPr anchor="ctr"/>
                </a:tc>
                <a:tc>
                  <a:txBody>
                    <a:bodyPr/>
                    <a:lstStyle/>
                    <a:p>
                      <a:pPr algn="just"/>
                      <a:r>
                        <a:rPr lang="en-US" sz="1600">
                          <a:effectLst/>
                        </a:rPr>
                        <a:t>1</a:t>
                      </a:r>
                    </a:p>
                  </a:txBody>
                  <a:tcPr anchor="ctr"/>
                </a:tc>
                <a:extLst>
                  <a:ext uri="{0D108BD9-81ED-4DB2-BD59-A6C34878D82A}">
                    <a16:rowId xmlns:a16="http://schemas.microsoft.com/office/drawing/2014/main" val="936153670"/>
                  </a:ext>
                </a:extLst>
              </a:tr>
              <a:tr h="370840">
                <a:tc>
                  <a:txBody>
                    <a:bodyPr/>
                    <a:lstStyle/>
                    <a:p>
                      <a:pPr algn="just" fontAlgn="ctr"/>
                      <a:r>
                        <a:rPr lang="en-US" sz="1600" b="1">
                          <a:effectLst/>
                        </a:rPr>
                        <a:t>2</a:t>
                      </a:r>
                    </a:p>
                  </a:txBody>
                  <a:tcPr anchor="ctr"/>
                </a:tc>
                <a:tc>
                  <a:txBody>
                    <a:bodyPr/>
                    <a:lstStyle/>
                    <a:p>
                      <a:pPr algn="just"/>
                      <a:r>
                        <a:rPr lang="en-US" sz="1600">
                          <a:effectLst/>
                        </a:rPr>
                        <a:t>one</a:t>
                      </a:r>
                    </a:p>
                  </a:txBody>
                  <a:tcPr anchor="ctr"/>
                </a:tc>
                <a:tc>
                  <a:txBody>
                    <a:bodyPr/>
                    <a:lstStyle/>
                    <a:p>
                      <a:pPr algn="just"/>
                      <a:r>
                        <a:rPr lang="en-US" sz="1600">
                          <a:effectLst/>
                        </a:rPr>
                        <a:t>2</a:t>
                      </a:r>
                    </a:p>
                  </a:txBody>
                  <a:tcPr anchor="ctr"/>
                </a:tc>
                <a:extLst>
                  <a:ext uri="{0D108BD9-81ED-4DB2-BD59-A6C34878D82A}">
                    <a16:rowId xmlns:a16="http://schemas.microsoft.com/office/drawing/2014/main" val="702722915"/>
                  </a:ext>
                </a:extLst>
              </a:tr>
              <a:tr h="370840">
                <a:tc>
                  <a:txBody>
                    <a:bodyPr/>
                    <a:lstStyle/>
                    <a:p>
                      <a:pPr algn="just" fontAlgn="ctr"/>
                      <a:r>
                        <a:rPr lang="en-US" sz="1600" b="1">
                          <a:effectLst/>
                        </a:rPr>
                        <a:t>3</a:t>
                      </a:r>
                    </a:p>
                  </a:txBody>
                  <a:tcPr anchor="ctr"/>
                </a:tc>
                <a:tc>
                  <a:txBody>
                    <a:bodyPr/>
                    <a:lstStyle/>
                    <a:p>
                      <a:pPr algn="just"/>
                      <a:r>
                        <a:rPr lang="en-US" sz="1600">
                          <a:effectLst/>
                        </a:rPr>
                        <a:t>two</a:t>
                      </a:r>
                    </a:p>
                  </a:txBody>
                  <a:tcPr anchor="ctr"/>
                </a:tc>
                <a:tc>
                  <a:txBody>
                    <a:bodyPr/>
                    <a:lstStyle/>
                    <a:p>
                      <a:pPr algn="just"/>
                      <a:r>
                        <a:rPr lang="en-US" sz="1600">
                          <a:effectLst/>
                        </a:rPr>
                        <a:t>3</a:t>
                      </a:r>
                    </a:p>
                  </a:txBody>
                  <a:tcPr anchor="ctr"/>
                </a:tc>
                <a:extLst>
                  <a:ext uri="{0D108BD9-81ED-4DB2-BD59-A6C34878D82A}">
                    <a16:rowId xmlns:a16="http://schemas.microsoft.com/office/drawing/2014/main" val="1562444128"/>
                  </a:ext>
                </a:extLst>
              </a:tr>
              <a:tr h="370840">
                <a:tc>
                  <a:txBody>
                    <a:bodyPr/>
                    <a:lstStyle/>
                    <a:p>
                      <a:pPr algn="just" fontAlgn="ctr"/>
                      <a:r>
                        <a:rPr lang="en-US" sz="1600" b="1">
                          <a:effectLst/>
                        </a:rPr>
                        <a:t>4</a:t>
                      </a:r>
                    </a:p>
                  </a:txBody>
                  <a:tcPr anchor="ctr"/>
                </a:tc>
                <a:tc>
                  <a:txBody>
                    <a:bodyPr/>
                    <a:lstStyle/>
                    <a:p>
                      <a:pPr algn="just"/>
                      <a:r>
                        <a:rPr lang="en-US" sz="1600">
                          <a:effectLst/>
                        </a:rPr>
                        <a:t>two</a:t>
                      </a:r>
                    </a:p>
                  </a:txBody>
                  <a:tcPr anchor="ctr"/>
                </a:tc>
                <a:tc>
                  <a:txBody>
                    <a:bodyPr/>
                    <a:lstStyle/>
                    <a:p>
                      <a:pPr algn="just"/>
                      <a:r>
                        <a:rPr lang="en-US" sz="1600">
                          <a:effectLst/>
                        </a:rPr>
                        <a:t>3</a:t>
                      </a:r>
                    </a:p>
                  </a:txBody>
                  <a:tcPr anchor="ctr"/>
                </a:tc>
                <a:extLst>
                  <a:ext uri="{0D108BD9-81ED-4DB2-BD59-A6C34878D82A}">
                    <a16:rowId xmlns:a16="http://schemas.microsoft.com/office/drawing/2014/main" val="4022153383"/>
                  </a:ext>
                </a:extLst>
              </a:tr>
              <a:tr h="370840">
                <a:tc>
                  <a:txBody>
                    <a:bodyPr/>
                    <a:lstStyle/>
                    <a:p>
                      <a:pPr algn="just" fontAlgn="ctr"/>
                      <a:r>
                        <a:rPr lang="en-US" sz="1600" b="1">
                          <a:effectLst/>
                        </a:rPr>
                        <a:t>5</a:t>
                      </a:r>
                    </a:p>
                  </a:txBody>
                  <a:tcPr anchor="ctr"/>
                </a:tc>
                <a:tc>
                  <a:txBody>
                    <a:bodyPr/>
                    <a:lstStyle/>
                    <a:p>
                      <a:pPr algn="just"/>
                      <a:r>
                        <a:rPr lang="en-US" sz="1600">
                          <a:effectLst/>
                        </a:rPr>
                        <a:t>two</a:t>
                      </a:r>
                    </a:p>
                  </a:txBody>
                  <a:tcPr anchor="ctr"/>
                </a:tc>
                <a:tc>
                  <a:txBody>
                    <a:bodyPr/>
                    <a:lstStyle/>
                    <a:p>
                      <a:pPr algn="just"/>
                      <a:r>
                        <a:rPr lang="en-US" sz="1600" dirty="0">
                          <a:effectLst/>
                        </a:rPr>
                        <a:t>4</a:t>
                      </a:r>
                    </a:p>
                  </a:txBody>
                  <a:tcPr anchor="ctr"/>
                </a:tc>
                <a:extLst>
                  <a:ext uri="{0D108BD9-81ED-4DB2-BD59-A6C34878D82A}">
                    <a16:rowId xmlns:a16="http://schemas.microsoft.com/office/drawing/2014/main" val="631428679"/>
                  </a:ext>
                </a:extLst>
              </a:tr>
              <a:tr h="370840">
                <a:tc>
                  <a:txBody>
                    <a:bodyPr/>
                    <a:lstStyle/>
                    <a:p>
                      <a:pPr algn="just" fontAlgn="ctr"/>
                      <a:r>
                        <a:rPr lang="en-US" sz="1600" b="1">
                          <a:effectLst/>
                        </a:rPr>
                        <a:t>6</a:t>
                      </a:r>
                    </a:p>
                  </a:txBody>
                  <a:tcPr anchor="ctr"/>
                </a:tc>
                <a:tc>
                  <a:txBody>
                    <a:bodyPr/>
                    <a:lstStyle/>
                    <a:p>
                      <a:pPr algn="just"/>
                      <a:r>
                        <a:rPr lang="en-US" sz="1600">
                          <a:effectLst/>
                        </a:rPr>
                        <a:t>two</a:t>
                      </a:r>
                    </a:p>
                  </a:txBody>
                  <a:tcPr anchor="ctr"/>
                </a:tc>
                <a:tc>
                  <a:txBody>
                    <a:bodyPr/>
                    <a:lstStyle/>
                    <a:p>
                      <a:pPr algn="just"/>
                      <a:r>
                        <a:rPr lang="en-US" sz="1600" dirty="0">
                          <a:effectLst/>
                        </a:rPr>
                        <a:t>4</a:t>
                      </a:r>
                    </a:p>
                  </a:txBody>
                  <a:tcPr anchor="ctr"/>
                </a:tc>
                <a:extLst>
                  <a:ext uri="{0D108BD9-81ED-4DB2-BD59-A6C34878D82A}">
                    <a16:rowId xmlns:a16="http://schemas.microsoft.com/office/drawing/2014/main" val="174973629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98502764"/>
              </p:ext>
            </p:extLst>
          </p:nvPr>
        </p:nvGraphicFramePr>
        <p:xfrm>
          <a:off x="4354779" y="3619047"/>
          <a:ext cx="1241778" cy="2966720"/>
        </p:xfrm>
        <a:graphic>
          <a:graphicData uri="http://schemas.openxmlformats.org/drawingml/2006/table">
            <a:tbl>
              <a:tblPr firstRow="1" bandRow="1">
                <a:tableStyleId>{5C22544A-7EE6-4342-B048-85BDC9FD1C3A}</a:tableStyleId>
              </a:tblPr>
              <a:tblGrid>
                <a:gridCol w="620889">
                  <a:extLst>
                    <a:ext uri="{9D8B030D-6E8A-4147-A177-3AD203B41FA5}">
                      <a16:colId xmlns:a16="http://schemas.microsoft.com/office/drawing/2014/main" val="744102554"/>
                    </a:ext>
                  </a:extLst>
                </a:gridCol>
                <a:gridCol w="620889">
                  <a:extLst>
                    <a:ext uri="{9D8B030D-6E8A-4147-A177-3AD203B41FA5}">
                      <a16:colId xmlns:a16="http://schemas.microsoft.com/office/drawing/2014/main" val="4141794809"/>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3207488"/>
                  </a:ext>
                </a:extLst>
              </a:tr>
              <a:tr h="370840">
                <a:tc>
                  <a:txBody>
                    <a:bodyPr/>
                    <a:lstStyle/>
                    <a:p>
                      <a:r>
                        <a:rPr lang="en-US" dirty="0"/>
                        <a:t>0</a:t>
                      </a:r>
                    </a:p>
                  </a:txBody>
                  <a:tcPr/>
                </a:tc>
                <a:tc>
                  <a:txBody>
                    <a:bodyPr/>
                    <a:lstStyle/>
                    <a:p>
                      <a:r>
                        <a:rPr lang="en-US" dirty="0"/>
                        <a:t>F</a:t>
                      </a:r>
                    </a:p>
                  </a:txBody>
                  <a:tcPr/>
                </a:tc>
                <a:extLst>
                  <a:ext uri="{0D108BD9-81ED-4DB2-BD59-A6C34878D82A}">
                    <a16:rowId xmlns:a16="http://schemas.microsoft.com/office/drawing/2014/main" val="2348480276"/>
                  </a:ext>
                </a:extLst>
              </a:tr>
              <a:tr h="370840">
                <a:tc>
                  <a:txBody>
                    <a:bodyPr/>
                    <a:lstStyle/>
                    <a:p>
                      <a:r>
                        <a:rPr lang="en-US" dirty="0"/>
                        <a:t>1</a:t>
                      </a:r>
                    </a:p>
                  </a:txBody>
                  <a:tcPr/>
                </a:tc>
                <a:tc>
                  <a:txBody>
                    <a:bodyPr/>
                    <a:lstStyle/>
                    <a:p>
                      <a:r>
                        <a:rPr lang="en-US" dirty="0"/>
                        <a:t>T</a:t>
                      </a:r>
                    </a:p>
                  </a:txBody>
                  <a:tcPr/>
                </a:tc>
                <a:extLst>
                  <a:ext uri="{0D108BD9-81ED-4DB2-BD59-A6C34878D82A}">
                    <a16:rowId xmlns:a16="http://schemas.microsoft.com/office/drawing/2014/main" val="3452039263"/>
                  </a:ext>
                </a:extLst>
              </a:tr>
              <a:tr h="370840">
                <a:tc>
                  <a:txBody>
                    <a:bodyPr/>
                    <a:lstStyle/>
                    <a:p>
                      <a:r>
                        <a:rPr lang="en-US" dirty="0"/>
                        <a:t>2</a:t>
                      </a:r>
                    </a:p>
                  </a:txBody>
                  <a:tcPr/>
                </a:tc>
                <a:tc>
                  <a:txBody>
                    <a:bodyPr/>
                    <a:lstStyle/>
                    <a:p>
                      <a:r>
                        <a:rPr lang="en-US" dirty="0"/>
                        <a:t>F</a:t>
                      </a:r>
                    </a:p>
                  </a:txBody>
                  <a:tcPr/>
                </a:tc>
                <a:extLst>
                  <a:ext uri="{0D108BD9-81ED-4DB2-BD59-A6C34878D82A}">
                    <a16:rowId xmlns:a16="http://schemas.microsoft.com/office/drawing/2014/main" val="2999419991"/>
                  </a:ext>
                </a:extLst>
              </a:tr>
              <a:tr h="370840">
                <a:tc>
                  <a:txBody>
                    <a:bodyPr/>
                    <a:lstStyle/>
                    <a:p>
                      <a:r>
                        <a:rPr lang="en-US" dirty="0"/>
                        <a:t>3</a:t>
                      </a:r>
                    </a:p>
                  </a:txBody>
                  <a:tcPr/>
                </a:tc>
                <a:tc>
                  <a:txBody>
                    <a:bodyPr/>
                    <a:lstStyle/>
                    <a:p>
                      <a:r>
                        <a:rPr lang="en-US" dirty="0"/>
                        <a:t>F</a:t>
                      </a:r>
                    </a:p>
                  </a:txBody>
                  <a:tcPr/>
                </a:tc>
                <a:extLst>
                  <a:ext uri="{0D108BD9-81ED-4DB2-BD59-A6C34878D82A}">
                    <a16:rowId xmlns:a16="http://schemas.microsoft.com/office/drawing/2014/main" val="951044115"/>
                  </a:ext>
                </a:extLst>
              </a:tr>
              <a:tr h="370840">
                <a:tc>
                  <a:txBody>
                    <a:bodyPr/>
                    <a:lstStyle/>
                    <a:p>
                      <a:r>
                        <a:rPr lang="en-US" dirty="0"/>
                        <a:t>4</a:t>
                      </a:r>
                    </a:p>
                  </a:txBody>
                  <a:tcPr/>
                </a:tc>
                <a:tc>
                  <a:txBody>
                    <a:bodyPr/>
                    <a:lstStyle/>
                    <a:p>
                      <a:r>
                        <a:rPr lang="en-US" dirty="0"/>
                        <a:t>T</a:t>
                      </a:r>
                    </a:p>
                  </a:txBody>
                  <a:tcPr/>
                </a:tc>
                <a:extLst>
                  <a:ext uri="{0D108BD9-81ED-4DB2-BD59-A6C34878D82A}">
                    <a16:rowId xmlns:a16="http://schemas.microsoft.com/office/drawing/2014/main" val="3327847356"/>
                  </a:ext>
                </a:extLst>
              </a:tr>
              <a:tr h="370840">
                <a:tc>
                  <a:txBody>
                    <a:bodyPr/>
                    <a:lstStyle/>
                    <a:p>
                      <a:r>
                        <a:rPr lang="en-US" dirty="0"/>
                        <a:t>5</a:t>
                      </a:r>
                    </a:p>
                  </a:txBody>
                  <a:tcPr/>
                </a:tc>
                <a:tc>
                  <a:txBody>
                    <a:bodyPr/>
                    <a:lstStyle/>
                    <a:p>
                      <a:r>
                        <a:rPr lang="en-US" dirty="0"/>
                        <a:t>F</a:t>
                      </a:r>
                    </a:p>
                  </a:txBody>
                  <a:tcPr/>
                </a:tc>
                <a:extLst>
                  <a:ext uri="{0D108BD9-81ED-4DB2-BD59-A6C34878D82A}">
                    <a16:rowId xmlns:a16="http://schemas.microsoft.com/office/drawing/2014/main" val="1953748552"/>
                  </a:ext>
                </a:extLst>
              </a:tr>
              <a:tr h="370840">
                <a:tc>
                  <a:txBody>
                    <a:bodyPr/>
                    <a:lstStyle/>
                    <a:p>
                      <a:r>
                        <a:rPr lang="en-US" dirty="0"/>
                        <a:t>6</a:t>
                      </a:r>
                    </a:p>
                  </a:txBody>
                  <a:tcPr/>
                </a:tc>
                <a:tc>
                  <a:txBody>
                    <a:bodyPr/>
                    <a:lstStyle/>
                    <a:p>
                      <a:r>
                        <a:rPr lang="en-US" dirty="0"/>
                        <a:t>T</a:t>
                      </a:r>
                    </a:p>
                  </a:txBody>
                  <a:tcPr/>
                </a:tc>
                <a:extLst>
                  <a:ext uri="{0D108BD9-81ED-4DB2-BD59-A6C34878D82A}">
                    <a16:rowId xmlns:a16="http://schemas.microsoft.com/office/drawing/2014/main" val="2076663563"/>
                  </a:ext>
                </a:extLst>
              </a:tr>
            </a:tbl>
          </a:graphicData>
        </a:graphic>
      </p:graphicFrame>
      <p:sp>
        <p:nvSpPr>
          <p:cNvPr id="8" name="Right Arrow 7"/>
          <p:cNvSpPr/>
          <p:nvPr/>
        </p:nvSpPr>
        <p:spPr>
          <a:xfrm>
            <a:off x="2370666" y="4572000"/>
            <a:ext cx="1952978" cy="891822"/>
          </a:xfrm>
          <a:prstGeom prst="rightArrow">
            <a:avLst>
              <a:gd name="adj1" fmla="val 50000"/>
              <a:gd name="adj2" fmla="val 360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100" b="1" dirty="0" err="1"/>
              <a:t>data.duplicated</a:t>
            </a:r>
            <a:r>
              <a:rPr lang="en-US" sz="1100" b="1" dirty="0"/>
              <a:t>()</a:t>
            </a:r>
          </a:p>
        </p:txBody>
      </p:sp>
      <p:graphicFrame>
        <p:nvGraphicFramePr>
          <p:cNvPr id="9" name="Table 8"/>
          <p:cNvGraphicFramePr>
            <a:graphicFrameLocks noGrp="1"/>
          </p:cNvGraphicFramePr>
          <p:nvPr>
            <p:extLst>
              <p:ext uri="{D42A27DB-BD31-4B8C-83A1-F6EECF244321}">
                <p14:modId xmlns:p14="http://schemas.microsoft.com/office/powerpoint/2010/main" val="2021792372"/>
              </p:ext>
            </p:extLst>
          </p:nvPr>
        </p:nvGraphicFramePr>
        <p:xfrm>
          <a:off x="7710312" y="3887094"/>
          <a:ext cx="2009421" cy="2123440"/>
        </p:xfrm>
        <a:graphic>
          <a:graphicData uri="http://schemas.openxmlformats.org/drawingml/2006/table">
            <a:tbl>
              <a:tblPr firstRow="1" bandRow="1">
                <a:tableStyleId>{5C22544A-7EE6-4342-B048-85BDC9FD1C3A}</a:tableStyleId>
              </a:tblPr>
              <a:tblGrid>
                <a:gridCol w="669807">
                  <a:extLst>
                    <a:ext uri="{9D8B030D-6E8A-4147-A177-3AD203B41FA5}">
                      <a16:colId xmlns:a16="http://schemas.microsoft.com/office/drawing/2014/main" val="3982148000"/>
                    </a:ext>
                  </a:extLst>
                </a:gridCol>
                <a:gridCol w="669807">
                  <a:extLst>
                    <a:ext uri="{9D8B030D-6E8A-4147-A177-3AD203B41FA5}">
                      <a16:colId xmlns:a16="http://schemas.microsoft.com/office/drawing/2014/main" val="3121222761"/>
                    </a:ext>
                  </a:extLst>
                </a:gridCol>
                <a:gridCol w="669807">
                  <a:extLst>
                    <a:ext uri="{9D8B030D-6E8A-4147-A177-3AD203B41FA5}">
                      <a16:colId xmlns:a16="http://schemas.microsoft.com/office/drawing/2014/main" val="3753186840"/>
                    </a:ext>
                  </a:extLst>
                </a:gridCol>
              </a:tblGrid>
              <a:tr h="370840">
                <a:tc>
                  <a:txBody>
                    <a:bodyPr/>
                    <a:lstStyle/>
                    <a:p>
                      <a:pPr algn="just"/>
                      <a:br>
                        <a:rPr lang="en-US" b="1" dirty="0">
                          <a:effectLst/>
                        </a:rPr>
                      </a:br>
                      <a:endParaRPr lang="en-US" b="1" dirty="0">
                        <a:effectLst/>
                      </a:endParaRPr>
                    </a:p>
                  </a:txBody>
                  <a:tcPr anchor="ctr"/>
                </a:tc>
                <a:tc>
                  <a:txBody>
                    <a:bodyPr/>
                    <a:lstStyle/>
                    <a:p>
                      <a:pPr algn="just"/>
                      <a:r>
                        <a:rPr lang="en-US" b="1" dirty="0">
                          <a:effectLst/>
                        </a:rPr>
                        <a:t>k1</a:t>
                      </a:r>
                    </a:p>
                  </a:txBody>
                  <a:tcPr anchor="ctr"/>
                </a:tc>
                <a:tc>
                  <a:txBody>
                    <a:bodyPr/>
                    <a:lstStyle/>
                    <a:p>
                      <a:pPr algn="just"/>
                      <a:r>
                        <a:rPr lang="en-US" dirty="0"/>
                        <a:t>K2</a:t>
                      </a:r>
                    </a:p>
                  </a:txBody>
                  <a:tcPr/>
                </a:tc>
                <a:extLst>
                  <a:ext uri="{0D108BD9-81ED-4DB2-BD59-A6C34878D82A}">
                    <a16:rowId xmlns:a16="http://schemas.microsoft.com/office/drawing/2014/main" val="4169233694"/>
                  </a:ext>
                </a:extLst>
              </a:tr>
              <a:tr h="370840">
                <a:tc>
                  <a:txBody>
                    <a:bodyPr/>
                    <a:lstStyle/>
                    <a:p>
                      <a:pPr algn="just" fontAlgn="ctr"/>
                      <a:r>
                        <a:rPr lang="en-US" b="1" dirty="0">
                          <a:effectLst/>
                        </a:rPr>
                        <a:t>0</a:t>
                      </a:r>
                    </a:p>
                  </a:txBody>
                  <a:tcPr anchor="ctr"/>
                </a:tc>
                <a:tc>
                  <a:txBody>
                    <a:bodyPr/>
                    <a:lstStyle/>
                    <a:p>
                      <a:pPr algn="just"/>
                      <a:r>
                        <a:rPr lang="en-US">
                          <a:effectLst/>
                        </a:rPr>
                        <a:t>one</a:t>
                      </a:r>
                    </a:p>
                  </a:txBody>
                  <a:tcPr anchor="ctr"/>
                </a:tc>
                <a:tc>
                  <a:txBody>
                    <a:bodyPr/>
                    <a:lstStyle/>
                    <a:p>
                      <a:pPr algn="just"/>
                      <a:r>
                        <a:rPr lang="en-US">
                          <a:effectLst/>
                        </a:rPr>
                        <a:t>1</a:t>
                      </a:r>
                    </a:p>
                  </a:txBody>
                  <a:tcPr anchor="ctr"/>
                </a:tc>
                <a:extLst>
                  <a:ext uri="{0D108BD9-81ED-4DB2-BD59-A6C34878D82A}">
                    <a16:rowId xmlns:a16="http://schemas.microsoft.com/office/drawing/2014/main" val="2946427901"/>
                  </a:ext>
                </a:extLst>
              </a:tr>
              <a:tr h="370840">
                <a:tc>
                  <a:txBody>
                    <a:bodyPr/>
                    <a:lstStyle/>
                    <a:p>
                      <a:pPr algn="just" fontAlgn="ctr"/>
                      <a:r>
                        <a:rPr lang="en-US" b="1">
                          <a:effectLst/>
                        </a:rPr>
                        <a:t>2</a:t>
                      </a:r>
                    </a:p>
                  </a:txBody>
                  <a:tcPr anchor="ctr"/>
                </a:tc>
                <a:tc>
                  <a:txBody>
                    <a:bodyPr/>
                    <a:lstStyle/>
                    <a:p>
                      <a:pPr algn="just"/>
                      <a:r>
                        <a:rPr lang="en-US">
                          <a:effectLst/>
                        </a:rPr>
                        <a:t>one</a:t>
                      </a:r>
                    </a:p>
                  </a:txBody>
                  <a:tcPr anchor="ctr"/>
                </a:tc>
                <a:tc>
                  <a:txBody>
                    <a:bodyPr/>
                    <a:lstStyle/>
                    <a:p>
                      <a:pPr algn="just"/>
                      <a:r>
                        <a:rPr lang="en-US">
                          <a:effectLst/>
                        </a:rPr>
                        <a:t>2</a:t>
                      </a:r>
                    </a:p>
                  </a:txBody>
                  <a:tcPr anchor="ctr"/>
                </a:tc>
                <a:extLst>
                  <a:ext uri="{0D108BD9-81ED-4DB2-BD59-A6C34878D82A}">
                    <a16:rowId xmlns:a16="http://schemas.microsoft.com/office/drawing/2014/main" val="2578874067"/>
                  </a:ext>
                </a:extLst>
              </a:tr>
              <a:tr h="370840">
                <a:tc>
                  <a:txBody>
                    <a:bodyPr/>
                    <a:lstStyle/>
                    <a:p>
                      <a:pPr algn="just" fontAlgn="ctr"/>
                      <a:r>
                        <a:rPr lang="en-US" b="1">
                          <a:effectLst/>
                        </a:rPr>
                        <a:t>3</a:t>
                      </a:r>
                    </a:p>
                  </a:txBody>
                  <a:tcPr anchor="ctr"/>
                </a:tc>
                <a:tc>
                  <a:txBody>
                    <a:bodyPr/>
                    <a:lstStyle/>
                    <a:p>
                      <a:pPr algn="just"/>
                      <a:r>
                        <a:rPr lang="en-US">
                          <a:effectLst/>
                        </a:rPr>
                        <a:t>two</a:t>
                      </a:r>
                    </a:p>
                  </a:txBody>
                  <a:tcPr anchor="ctr"/>
                </a:tc>
                <a:tc>
                  <a:txBody>
                    <a:bodyPr/>
                    <a:lstStyle/>
                    <a:p>
                      <a:pPr algn="just"/>
                      <a:r>
                        <a:rPr lang="en-US">
                          <a:effectLst/>
                        </a:rPr>
                        <a:t>3</a:t>
                      </a:r>
                    </a:p>
                  </a:txBody>
                  <a:tcPr anchor="ctr"/>
                </a:tc>
                <a:extLst>
                  <a:ext uri="{0D108BD9-81ED-4DB2-BD59-A6C34878D82A}">
                    <a16:rowId xmlns:a16="http://schemas.microsoft.com/office/drawing/2014/main" val="1126994409"/>
                  </a:ext>
                </a:extLst>
              </a:tr>
              <a:tr h="370840">
                <a:tc>
                  <a:txBody>
                    <a:bodyPr/>
                    <a:lstStyle/>
                    <a:p>
                      <a:pPr algn="just" fontAlgn="ctr"/>
                      <a:r>
                        <a:rPr lang="en-US" b="1">
                          <a:effectLst/>
                        </a:rPr>
                        <a:t>5</a:t>
                      </a:r>
                    </a:p>
                  </a:txBody>
                  <a:tcPr anchor="ctr"/>
                </a:tc>
                <a:tc>
                  <a:txBody>
                    <a:bodyPr/>
                    <a:lstStyle/>
                    <a:p>
                      <a:pPr algn="just"/>
                      <a:r>
                        <a:rPr lang="en-US">
                          <a:effectLst/>
                        </a:rPr>
                        <a:t>two</a:t>
                      </a:r>
                    </a:p>
                  </a:txBody>
                  <a:tcPr anchor="ctr"/>
                </a:tc>
                <a:tc>
                  <a:txBody>
                    <a:bodyPr/>
                    <a:lstStyle/>
                    <a:p>
                      <a:pPr algn="just"/>
                      <a:r>
                        <a:rPr lang="en-US" dirty="0">
                          <a:effectLst/>
                        </a:rPr>
                        <a:t>4</a:t>
                      </a:r>
                    </a:p>
                  </a:txBody>
                  <a:tcPr anchor="ctr"/>
                </a:tc>
                <a:extLst>
                  <a:ext uri="{0D108BD9-81ED-4DB2-BD59-A6C34878D82A}">
                    <a16:rowId xmlns:a16="http://schemas.microsoft.com/office/drawing/2014/main" val="497563276"/>
                  </a:ext>
                </a:extLst>
              </a:tr>
            </a:tbl>
          </a:graphicData>
        </a:graphic>
      </p:graphicFrame>
      <p:sp>
        <p:nvSpPr>
          <p:cNvPr id="10" name="Right Arrow 9"/>
          <p:cNvSpPr/>
          <p:nvPr/>
        </p:nvSpPr>
        <p:spPr>
          <a:xfrm>
            <a:off x="5746044" y="4572000"/>
            <a:ext cx="1964268" cy="1128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data.drop_duplicates() </a:t>
            </a:r>
          </a:p>
        </p:txBody>
      </p:sp>
    </p:spTree>
    <p:extLst>
      <p:ext uri="{BB962C8B-B14F-4D97-AF65-F5344CB8AC3E}">
        <p14:creationId xmlns:p14="http://schemas.microsoft.com/office/powerpoint/2010/main" val="2175290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0567"/>
            <a:ext cx="8596668" cy="1320800"/>
          </a:xfrm>
        </p:spPr>
        <p:txBody>
          <a:bodyPr/>
          <a:lstStyle/>
          <a:p>
            <a:r>
              <a:rPr lang="en-US" dirty="0"/>
              <a:t>Transforming Data Using a Function or Mapping</a:t>
            </a:r>
          </a:p>
        </p:txBody>
      </p:sp>
      <p:sp>
        <p:nvSpPr>
          <p:cNvPr id="3" name="Content Placeholder 2"/>
          <p:cNvSpPr>
            <a:spLocks noGrp="1"/>
          </p:cNvSpPr>
          <p:nvPr>
            <p:ph idx="1"/>
          </p:nvPr>
        </p:nvSpPr>
        <p:spPr>
          <a:xfrm>
            <a:off x="677334" y="1930400"/>
            <a:ext cx="8596668" cy="3880773"/>
          </a:xfrm>
        </p:spPr>
        <p:txBody>
          <a:bodyPr/>
          <a:lstStyle/>
          <a:p>
            <a:r>
              <a:rPr lang="en-US" dirty="0"/>
              <a:t>For many data sets, you may wish to perform some transformation based on the values in an array, Series, or column in a </a:t>
            </a:r>
            <a:r>
              <a:rPr lang="en-US" dirty="0" err="1"/>
              <a:t>DataFrame</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2776095998"/>
              </p:ext>
            </p:extLst>
          </p:nvPr>
        </p:nvGraphicFramePr>
        <p:xfrm>
          <a:off x="1016002" y="2808111"/>
          <a:ext cx="3104442" cy="3794760"/>
        </p:xfrm>
        <a:graphic>
          <a:graphicData uri="http://schemas.openxmlformats.org/drawingml/2006/table">
            <a:tbl>
              <a:tblPr firstRow="1" bandRow="1">
                <a:tableStyleId>{5C22544A-7EE6-4342-B048-85BDC9FD1C3A}</a:tableStyleId>
              </a:tblPr>
              <a:tblGrid>
                <a:gridCol w="1034814">
                  <a:extLst>
                    <a:ext uri="{9D8B030D-6E8A-4147-A177-3AD203B41FA5}">
                      <a16:colId xmlns:a16="http://schemas.microsoft.com/office/drawing/2014/main" val="3079317527"/>
                    </a:ext>
                  </a:extLst>
                </a:gridCol>
                <a:gridCol w="1034814">
                  <a:extLst>
                    <a:ext uri="{9D8B030D-6E8A-4147-A177-3AD203B41FA5}">
                      <a16:colId xmlns:a16="http://schemas.microsoft.com/office/drawing/2014/main" val="2888598987"/>
                    </a:ext>
                  </a:extLst>
                </a:gridCol>
                <a:gridCol w="1034814">
                  <a:extLst>
                    <a:ext uri="{9D8B030D-6E8A-4147-A177-3AD203B41FA5}">
                      <a16:colId xmlns:a16="http://schemas.microsoft.com/office/drawing/2014/main" val="1825722010"/>
                    </a:ext>
                  </a:extLst>
                </a:gridCol>
              </a:tblGrid>
              <a:tr h="370840">
                <a:tc>
                  <a:txBody>
                    <a:bodyPr/>
                    <a:lstStyle/>
                    <a:p>
                      <a:pPr algn="ctr"/>
                      <a:br>
                        <a:rPr lang="en-US" sz="1200" b="1" dirty="0">
                          <a:effectLst/>
                        </a:rPr>
                      </a:br>
                      <a:endParaRPr lang="en-US" sz="1200" b="1" dirty="0">
                        <a:effectLst/>
                      </a:endParaRPr>
                    </a:p>
                  </a:txBody>
                  <a:tcPr anchor="ctr"/>
                </a:tc>
                <a:tc>
                  <a:txBody>
                    <a:bodyPr/>
                    <a:lstStyle/>
                    <a:p>
                      <a:pPr algn="ctr"/>
                      <a:r>
                        <a:rPr lang="en-US" sz="1200" b="1" dirty="0">
                          <a:effectLst/>
                        </a:rPr>
                        <a:t>food</a:t>
                      </a:r>
                    </a:p>
                  </a:txBody>
                  <a:tcPr anchor="ctr"/>
                </a:tc>
                <a:tc>
                  <a:txBody>
                    <a:bodyPr/>
                    <a:lstStyle/>
                    <a:p>
                      <a:pPr algn="ctr"/>
                      <a:r>
                        <a:rPr lang="en-US" sz="1200" b="1" dirty="0">
                          <a:effectLst/>
                        </a:rPr>
                        <a:t>ounces</a:t>
                      </a:r>
                      <a:endParaRPr lang="en-US" sz="1200" dirty="0"/>
                    </a:p>
                  </a:txBody>
                  <a:tcPr/>
                </a:tc>
                <a:extLst>
                  <a:ext uri="{0D108BD9-81ED-4DB2-BD59-A6C34878D82A}">
                    <a16:rowId xmlns:a16="http://schemas.microsoft.com/office/drawing/2014/main" val="672018081"/>
                  </a:ext>
                </a:extLst>
              </a:tr>
              <a:tr h="370840">
                <a:tc>
                  <a:txBody>
                    <a:bodyPr/>
                    <a:lstStyle/>
                    <a:p>
                      <a:pPr algn="ctr" fontAlgn="ctr"/>
                      <a:r>
                        <a:rPr lang="en-US" sz="1200" b="1">
                          <a:effectLst/>
                        </a:rPr>
                        <a:t>0</a:t>
                      </a:r>
                    </a:p>
                  </a:txBody>
                  <a:tcPr anchor="ctr"/>
                </a:tc>
                <a:tc>
                  <a:txBody>
                    <a:bodyPr/>
                    <a:lstStyle/>
                    <a:p>
                      <a:pPr algn="ctr"/>
                      <a:r>
                        <a:rPr lang="en-US" sz="1200" dirty="0">
                          <a:effectLst/>
                        </a:rPr>
                        <a:t>egg</a:t>
                      </a:r>
                    </a:p>
                  </a:txBody>
                  <a:tcPr anchor="ctr"/>
                </a:tc>
                <a:tc>
                  <a:txBody>
                    <a:bodyPr/>
                    <a:lstStyle/>
                    <a:p>
                      <a:pPr algn="ctr"/>
                      <a:r>
                        <a:rPr lang="en-US" sz="1200">
                          <a:effectLst/>
                        </a:rPr>
                        <a:t>4.0</a:t>
                      </a:r>
                    </a:p>
                  </a:txBody>
                  <a:tcPr anchor="ctr"/>
                </a:tc>
                <a:extLst>
                  <a:ext uri="{0D108BD9-81ED-4DB2-BD59-A6C34878D82A}">
                    <a16:rowId xmlns:a16="http://schemas.microsoft.com/office/drawing/2014/main" val="3976126553"/>
                  </a:ext>
                </a:extLst>
              </a:tr>
              <a:tr h="370840">
                <a:tc>
                  <a:txBody>
                    <a:bodyPr/>
                    <a:lstStyle/>
                    <a:p>
                      <a:pPr algn="ctr" fontAlgn="ctr"/>
                      <a:r>
                        <a:rPr lang="en-US" sz="1200" b="1">
                          <a:effectLst/>
                        </a:rPr>
                        <a:t>1</a:t>
                      </a:r>
                    </a:p>
                  </a:txBody>
                  <a:tcPr anchor="ctr"/>
                </a:tc>
                <a:tc>
                  <a:txBody>
                    <a:bodyPr/>
                    <a:lstStyle/>
                    <a:p>
                      <a:pPr algn="ctr"/>
                      <a:r>
                        <a:rPr lang="en-US" sz="1200">
                          <a:effectLst/>
                        </a:rPr>
                        <a:t>pulled beef</a:t>
                      </a:r>
                    </a:p>
                  </a:txBody>
                  <a:tcPr anchor="ctr"/>
                </a:tc>
                <a:tc>
                  <a:txBody>
                    <a:bodyPr/>
                    <a:lstStyle/>
                    <a:p>
                      <a:pPr algn="ctr"/>
                      <a:r>
                        <a:rPr lang="en-US" sz="1200">
                          <a:effectLst/>
                        </a:rPr>
                        <a:t>3.0</a:t>
                      </a:r>
                    </a:p>
                  </a:txBody>
                  <a:tcPr anchor="ctr"/>
                </a:tc>
                <a:extLst>
                  <a:ext uri="{0D108BD9-81ED-4DB2-BD59-A6C34878D82A}">
                    <a16:rowId xmlns:a16="http://schemas.microsoft.com/office/drawing/2014/main" val="805473440"/>
                  </a:ext>
                </a:extLst>
              </a:tr>
              <a:tr h="370840">
                <a:tc>
                  <a:txBody>
                    <a:bodyPr/>
                    <a:lstStyle/>
                    <a:p>
                      <a:pPr algn="ctr" fontAlgn="ctr"/>
                      <a:r>
                        <a:rPr lang="en-US" sz="1200" b="1">
                          <a:effectLst/>
                        </a:rPr>
                        <a:t>2</a:t>
                      </a:r>
                    </a:p>
                  </a:txBody>
                  <a:tcPr anchor="ctr"/>
                </a:tc>
                <a:tc>
                  <a:txBody>
                    <a:bodyPr/>
                    <a:lstStyle/>
                    <a:p>
                      <a:pPr algn="ctr"/>
                      <a:r>
                        <a:rPr lang="en-US" sz="1200">
                          <a:effectLst/>
                        </a:rPr>
                        <a:t>egg</a:t>
                      </a:r>
                    </a:p>
                  </a:txBody>
                  <a:tcPr anchor="ctr"/>
                </a:tc>
                <a:tc>
                  <a:txBody>
                    <a:bodyPr/>
                    <a:lstStyle/>
                    <a:p>
                      <a:pPr algn="ctr"/>
                      <a:r>
                        <a:rPr lang="en-US" sz="1200">
                          <a:effectLst/>
                        </a:rPr>
                        <a:t>12.0</a:t>
                      </a:r>
                    </a:p>
                  </a:txBody>
                  <a:tcPr anchor="ctr"/>
                </a:tc>
                <a:extLst>
                  <a:ext uri="{0D108BD9-81ED-4DB2-BD59-A6C34878D82A}">
                    <a16:rowId xmlns:a16="http://schemas.microsoft.com/office/drawing/2014/main" val="3472191997"/>
                  </a:ext>
                </a:extLst>
              </a:tr>
              <a:tr h="370840">
                <a:tc>
                  <a:txBody>
                    <a:bodyPr/>
                    <a:lstStyle/>
                    <a:p>
                      <a:pPr algn="ctr" fontAlgn="ctr"/>
                      <a:r>
                        <a:rPr lang="en-US" sz="1200" b="1">
                          <a:effectLst/>
                        </a:rPr>
                        <a:t>3</a:t>
                      </a:r>
                    </a:p>
                  </a:txBody>
                  <a:tcPr anchor="ctr"/>
                </a:tc>
                <a:tc>
                  <a:txBody>
                    <a:bodyPr/>
                    <a:lstStyle/>
                    <a:p>
                      <a:pPr algn="ctr"/>
                      <a:r>
                        <a:rPr lang="en-US" sz="1200">
                          <a:effectLst/>
                        </a:rPr>
                        <a:t>Pastrami</a:t>
                      </a:r>
                    </a:p>
                  </a:txBody>
                  <a:tcPr anchor="ctr"/>
                </a:tc>
                <a:tc>
                  <a:txBody>
                    <a:bodyPr/>
                    <a:lstStyle/>
                    <a:p>
                      <a:pPr algn="ctr"/>
                      <a:r>
                        <a:rPr lang="en-US" sz="1200">
                          <a:effectLst/>
                        </a:rPr>
                        <a:t>6.0</a:t>
                      </a:r>
                    </a:p>
                  </a:txBody>
                  <a:tcPr anchor="ctr"/>
                </a:tc>
                <a:extLst>
                  <a:ext uri="{0D108BD9-81ED-4DB2-BD59-A6C34878D82A}">
                    <a16:rowId xmlns:a16="http://schemas.microsoft.com/office/drawing/2014/main" val="4215556096"/>
                  </a:ext>
                </a:extLst>
              </a:tr>
              <a:tr h="370840">
                <a:tc>
                  <a:txBody>
                    <a:bodyPr/>
                    <a:lstStyle/>
                    <a:p>
                      <a:pPr algn="ctr" fontAlgn="ctr"/>
                      <a:r>
                        <a:rPr lang="en-US" sz="1200" b="1">
                          <a:effectLst/>
                        </a:rPr>
                        <a:t>4</a:t>
                      </a:r>
                    </a:p>
                  </a:txBody>
                  <a:tcPr anchor="ctr"/>
                </a:tc>
                <a:tc>
                  <a:txBody>
                    <a:bodyPr/>
                    <a:lstStyle/>
                    <a:p>
                      <a:pPr algn="ctr"/>
                      <a:r>
                        <a:rPr lang="en-US" sz="1200">
                          <a:effectLst/>
                        </a:rPr>
                        <a:t>corned beef</a:t>
                      </a:r>
                    </a:p>
                  </a:txBody>
                  <a:tcPr anchor="ctr"/>
                </a:tc>
                <a:tc>
                  <a:txBody>
                    <a:bodyPr/>
                    <a:lstStyle/>
                    <a:p>
                      <a:pPr algn="ctr"/>
                      <a:r>
                        <a:rPr lang="en-US" sz="1200">
                          <a:effectLst/>
                        </a:rPr>
                        <a:t>7.5</a:t>
                      </a:r>
                    </a:p>
                  </a:txBody>
                  <a:tcPr anchor="ctr"/>
                </a:tc>
                <a:extLst>
                  <a:ext uri="{0D108BD9-81ED-4DB2-BD59-A6C34878D82A}">
                    <a16:rowId xmlns:a16="http://schemas.microsoft.com/office/drawing/2014/main" val="1916567307"/>
                  </a:ext>
                </a:extLst>
              </a:tr>
              <a:tr h="370840">
                <a:tc>
                  <a:txBody>
                    <a:bodyPr/>
                    <a:lstStyle/>
                    <a:p>
                      <a:pPr algn="ctr" fontAlgn="ctr"/>
                      <a:r>
                        <a:rPr lang="en-US" sz="1200" b="1">
                          <a:effectLst/>
                        </a:rPr>
                        <a:t>5</a:t>
                      </a:r>
                    </a:p>
                  </a:txBody>
                  <a:tcPr anchor="ctr"/>
                </a:tc>
                <a:tc>
                  <a:txBody>
                    <a:bodyPr/>
                    <a:lstStyle/>
                    <a:p>
                      <a:pPr algn="ctr"/>
                      <a:r>
                        <a:rPr lang="en-US" sz="1200">
                          <a:effectLst/>
                        </a:rPr>
                        <a:t>egg</a:t>
                      </a:r>
                    </a:p>
                  </a:txBody>
                  <a:tcPr anchor="ctr"/>
                </a:tc>
                <a:tc>
                  <a:txBody>
                    <a:bodyPr/>
                    <a:lstStyle/>
                    <a:p>
                      <a:pPr algn="ctr"/>
                      <a:r>
                        <a:rPr lang="en-US" sz="1200">
                          <a:effectLst/>
                        </a:rPr>
                        <a:t>8.0</a:t>
                      </a:r>
                    </a:p>
                  </a:txBody>
                  <a:tcPr anchor="ctr"/>
                </a:tc>
                <a:extLst>
                  <a:ext uri="{0D108BD9-81ED-4DB2-BD59-A6C34878D82A}">
                    <a16:rowId xmlns:a16="http://schemas.microsoft.com/office/drawing/2014/main" val="261766079"/>
                  </a:ext>
                </a:extLst>
              </a:tr>
              <a:tr h="370840">
                <a:tc>
                  <a:txBody>
                    <a:bodyPr/>
                    <a:lstStyle/>
                    <a:p>
                      <a:pPr algn="ctr" fontAlgn="ctr"/>
                      <a:r>
                        <a:rPr lang="en-US" sz="1200" b="1" dirty="0">
                          <a:effectLst/>
                        </a:rPr>
                        <a:t>6</a:t>
                      </a:r>
                    </a:p>
                  </a:txBody>
                  <a:tcPr anchor="ctr"/>
                </a:tc>
                <a:tc>
                  <a:txBody>
                    <a:bodyPr/>
                    <a:lstStyle/>
                    <a:p>
                      <a:pPr algn="ctr"/>
                      <a:r>
                        <a:rPr lang="en-US" sz="1200" dirty="0">
                          <a:effectLst/>
                        </a:rPr>
                        <a:t>pastrami</a:t>
                      </a:r>
                    </a:p>
                  </a:txBody>
                  <a:tcPr anchor="ctr"/>
                </a:tc>
                <a:tc>
                  <a:txBody>
                    <a:bodyPr/>
                    <a:lstStyle/>
                    <a:p>
                      <a:pPr algn="ctr"/>
                      <a:r>
                        <a:rPr lang="en-US" sz="1200" dirty="0">
                          <a:effectLst/>
                        </a:rPr>
                        <a:t>3.0</a:t>
                      </a:r>
                    </a:p>
                  </a:txBody>
                  <a:tcPr anchor="ctr"/>
                </a:tc>
                <a:extLst>
                  <a:ext uri="{0D108BD9-81ED-4DB2-BD59-A6C34878D82A}">
                    <a16:rowId xmlns:a16="http://schemas.microsoft.com/office/drawing/2014/main" val="2699886207"/>
                  </a:ext>
                </a:extLst>
              </a:tr>
              <a:tr h="370840">
                <a:tc>
                  <a:txBody>
                    <a:bodyPr/>
                    <a:lstStyle/>
                    <a:p>
                      <a:pPr algn="ctr" fontAlgn="ctr"/>
                      <a:r>
                        <a:rPr lang="en-US" sz="1200" b="1">
                          <a:effectLst/>
                        </a:rPr>
                        <a:t>7</a:t>
                      </a:r>
                    </a:p>
                  </a:txBody>
                  <a:tcPr anchor="ctr"/>
                </a:tc>
                <a:tc>
                  <a:txBody>
                    <a:bodyPr/>
                    <a:lstStyle/>
                    <a:p>
                      <a:pPr algn="ctr"/>
                      <a:r>
                        <a:rPr lang="en-US" sz="1200">
                          <a:effectLst/>
                        </a:rPr>
                        <a:t>honey beef</a:t>
                      </a:r>
                    </a:p>
                  </a:txBody>
                  <a:tcPr anchor="ctr"/>
                </a:tc>
                <a:tc>
                  <a:txBody>
                    <a:bodyPr/>
                    <a:lstStyle/>
                    <a:p>
                      <a:pPr algn="ctr"/>
                      <a:r>
                        <a:rPr lang="en-US" sz="1200">
                          <a:effectLst/>
                        </a:rPr>
                        <a:t>5.0</a:t>
                      </a:r>
                    </a:p>
                  </a:txBody>
                  <a:tcPr anchor="ctr"/>
                </a:tc>
                <a:extLst>
                  <a:ext uri="{0D108BD9-81ED-4DB2-BD59-A6C34878D82A}">
                    <a16:rowId xmlns:a16="http://schemas.microsoft.com/office/drawing/2014/main" val="4054990610"/>
                  </a:ext>
                </a:extLst>
              </a:tr>
              <a:tr h="370840">
                <a:tc>
                  <a:txBody>
                    <a:bodyPr/>
                    <a:lstStyle/>
                    <a:p>
                      <a:pPr algn="ctr" fontAlgn="ctr"/>
                      <a:r>
                        <a:rPr lang="en-US" sz="1200" b="1">
                          <a:effectLst/>
                        </a:rPr>
                        <a:t>8</a:t>
                      </a:r>
                    </a:p>
                  </a:txBody>
                  <a:tcPr anchor="ctr"/>
                </a:tc>
                <a:tc>
                  <a:txBody>
                    <a:bodyPr/>
                    <a:lstStyle/>
                    <a:p>
                      <a:pPr algn="ctr"/>
                      <a:r>
                        <a:rPr lang="en-US" sz="1200">
                          <a:effectLst/>
                        </a:rPr>
                        <a:t>nova lox</a:t>
                      </a:r>
                    </a:p>
                  </a:txBody>
                  <a:tcPr anchor="ctr"/>
                </a:tc>
                <a:tc>
                  <a:txBody>
                    <a:bodyPr/>
                    <a:lstStyle/>
                    <a:p>
                      <a:pPr algn="ctr"/>
                      <a:r>
                        <a:rPr lang="en-US" sz="1200" dirty="0">
                          <a:effectLst/>
                        </a:rPr>
                        <a:t>6.0</a:t>
                      </a:r>
                    </a:p>
                  </a:txBody>
                  <a:tcPr anchor="ctr"/>
                </a:tc>
                <a:extLst>
                  <a:ext uri="{0D108BD9-81ED-4DB2-BD59-A6C34878D82A}">
                    <a16:rowId xmlns:a16="http://schemas.microsoft.com/office/drawing/2014/main" val="364183315"/>
                  </a:ext>
                </a:extLst>
              </a:tr>
            </a:tbl>
          </a:graphicData>
        </a:graphic>
      </p:graphicFrame>
      <p:sp>
        <p:nvSpPr>
          <p:cNvPr id="5" name="Rectangle 4"/>
          <p:cNvSpPr/>
          <p:nvPr/>
        </p:nvSpPr>
        <p:spPr>
          <a:xfrm>
            <a:off x="4775200" y="3025422"/>
            <a:ext cx="4380089" cy="646331"/>
          </a:xfrm>
          <a:prstGeom prst="rect">
            <a:avLst/>
          </a:prstGeom>
          <a:ln>
            <a:solidFill>
              <a:schemeClr val="accent1"/>
            </a:solidFill>
          </a:ln>
        </p:spPr>
        <p:txBody>
          <a:bodyPr wrap="square">
            <a:spAutoFit/>
          </a:bodyPr>
          <a:lstStyle/>
          <a:p>
            <a:r>
              <a:rPr lang="en-US" dirty="0"/>
              <a:t>Add a column indicating the type of animal that each food came from</a:t>
            </a:r>
          </a:p>
        </p:txBody>
      </p:sp>
      <p:sp>
        <p:nvSpPr>
          <p:cNvPr id="6" name="TextBox 5"/>
          <p:cNvSpPr txBox="1"/>
          <p:nvPr/>
        </p:nvSpPr>
        <p:spPr>
          <a:xfrm>
            <a:off x="4775200" y="3870786"/>
            <a:ext cx="4380089" cy="2862322"/>
          </a:xfrm>
          <a:prstGeom prst="rect">
            <a:avLst/>
          </a:prstGeom>
          <a:noFill/>
        </p:spPr>
        <p:txBody>
          <a:bodyPr wrap="square" rtlCol="0">
            <a:spAutoFit/>
          </a:bodyPr>
          <a:lstStyle/>
          <a:p>
            <a:pPr marL="342900" indent="-342900">
              <a:buAutoNum type="arabicPeriod"/>
            </a:pPr>
            <a:r>
              <a:rPr lang="en-US" dirty="0"/>
              <a:t>Write down a </a:t>
            </a:r>
            <a:r>
              <a:rPr lang="en-US" dirty="0">
                <a:solidFill>
                  <a:srgbClr val="FF0000"/>
                </a:solidFill>
              </a:rPr>
              <a:t>mapping</a:t>
            </a:r>
            <a:r>
              <a:rPr lang="en-US" dirty="0"/>
              <a:t> of each distinct meat type to the kind of animal</a:t>
            </a:r>
          </a:p>
          <a:p>
            <a:pPr lvl="1"/>
            <a:r>
              <a:rPr lang="en-US" dirty="0" err="1"/>
              <a:t>meat_to_animal</a:t>
            </a:r>
            <a:r>
              <a:rPr lang="en-US" dirty="0"/>
              <a:t> = {</a:t>
            </a:r>
          </a:p>
          <a:p>
            <a:pPr lvl="1"/>
            <a:r>
              <a:rPr lang="en-US" dirty="0"/>
              <a:t> egg': chicken',</a:t>
            </a:r>
          </a:p>
          <a:p>
            <a:pPr lvl="1"/>
            <a:r>
              <a:rPr lang="en-US" dirty="0"/>
              <a:t> 'pulled beef': cow',</a:t>
            </a:r>
          </a:p>
          <a:p>
            <a:pPr lvl="1"/>
            <a:r>
              <a:rPr lang="en-US" dirty="0"/>
              <a:t> 'pastrami': 'cow',</a:t>
            </a:r>
          </a:p>
          <a:p>
            <a:pPr lvl="1"/>
            <a:r>
              <a:rPr lang="en-US" dirty="0"/>
              <a:t> 'corned beef': 'cow',</a:t>
            </a:r>
          </a:p>
          <a:p>
            <a:pPr lvl="1"/>
            <a:r>
              <a:rPr lang="en-US" dirty="0"/>
              <a:t> 'honey beef': cow',</a:t>
            </a:r>
          </a:p>
          <a:p>
            <a:pPr lvl="1"/>
            <a:r>
              <a:rPr lang="en-US" dirty="0"/>
              <a:t> 'nova lox': 'salmon‘ }</a:t>
            </a:r>
          </a:p>
        </p:txBody>
      </p:sp>
    </p:spTree>
    <p:extLst>
      <p:ext uri="{BB962C8B-B14F-4D97-AF65-F5344CB8AC3E}">
        <p14:creationId xmlns:p14="http://schemas.microsoft.com/office/powerpoint/2010/main" val="2550496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Data Using a Function or Mapping</a:t>
            </a:r>
          </a:p>
        </p:txBody>
      </p:sp>
      <p:sp>
        <p:nvSpPr>
          <p:cNvPr id="3" name="Content Placeholder 2"/>
          <p:cNvSpPr>
            <a:spLocks noGrp="1"/>
          </p:cNvSpPr>
          <p:nvPr>
            <p:ph idx="1"/>
          </p:nvPr>
        </p:nvSpPr>
        <p:spPr/>
        <p:txBody>
          <a:bodyPr/>
          <a:lstStyle/>
          <a:p>
            <a:r>
              <a:rPr lang="en-US" dirty="0"/>
              <a:t>2. data['animal'] = data['food'].map(</a:t>
            </a:r>
            <a:r>
              <a:rPr lang="en-US" dirty="0" err="1"/>
              <a:t>str.lower</a:t>
            </a:r>
            <a:r>
              <a:rPr lang="en-US" dirty="0"/>
              <a:t>).map(</a:t>
            </a:r>
            <a:r>
              <a:rPr lang="en-US" dirty="0" err="1"/>
              <a:t>meat_to_animal</a:t>
            </a:r>
            <a:r>
              <a:rPr lang="en-US" dirty="0"/>
              <a:t>)</a:t>
            </a:r>
          </a:p>
          <a:p>
            <a:pPr lvl="1"/>
            <a:r>
              <a:rPr lang="en-US" dirty="0"/>
              <a:t>Add a column to dataset (data) and use map function to add the created list</a:t>
            </a:r>
          </a:p>
        </p:txBody>
      </p:sp>
      <p:graphicFrame>
        <p:nvGraphicFramePr>
          <p:cNvPr id="4" name="Table 3"/>
          <p:cNvGraphicFramePr>
            <a:graphicFrameLocks noGrp="1"/>
          </p:cNvGraphicFramePr>
          <p:nvPr>
            <p:extLst>
              <p:ext uri="{D42A27DB-BD31-4B8C-83A1-F6EECF244321}">
                <p14:modId xmlns:p14="http://schemas.microsoft.com/office/powerpoint/2010/main" val="853627953"/>
              </p:ext>
            </p:extLst>
          </p:nvPr>
        </p:nvGraphicFramePr>
        <p:xfrm>
          <a:off x="778934" y="3002844"/>
          <a:ext cx="8128000" cy="3703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31365587"/>
                    </a:ext>
                  </a:extLst>
                </a:gridCol>
                <a:gridCol w="2032000">
                  <a:extLst>
                    <a:ext uri="{9D8B030D-6E8A-4147-A177-3AD203B41FA5}">
                      <a16:colId xmlns:a16="http://schemas.microsoft.com/office/drawing/2014/main" val="833417995"/>
                    </a:ext>
                  </a:extLst>
                </a:gridCol>
                <a:gridCol w="2032000">
                  <a:extLst>
                    <a:ext uri="{9D8B030D-6E8A-4147-A177-3AD203B41FA5}">
                      <a16:colId xmlns:a16="http://schemas.microsoft.com/office/drawing/2014/main" val="925312775"/>
                    </a:ext>
                  </a:extLst>
                </a:gridCol>
                <a:gridCol w="2032000">
                  <a:extLst>
                    <a:ext uri="{9D8B030D-6E8A-4147-A177-3AD203B41FA5}">
                      <a16:colId xmlns:a16="http://schemas.microsoft.com/office/drawing/2014/main" val="1949790139"/>
                    </a:ext>
                  </a:extLst>
                </a:gridCol>
              </a:tblGrid>
              <a:tr h="300284">
                <a:tc>
                  <a:txBody>
                    <a:bodyPr/>
                    <a:lstStyle/>
                    <a:p>
                      <a:endParaRPr lang="en-US"/>
                    </a:p>
                  </a:txBody>
                  <a:tcPr anchor="ctr"/>
                </a:tc>
                <a:tc>
                  <a:txBody>
                    <a:bodyPr/>
                    <a:lstStyle/>
                    <a:p>
                      <a:pPr algn="ctr"/>
                      <a:r>
                        <a:rPr lang="en-US" b="1" dirty="0">
                          <a:effectLst/>
                        </a:rPr>
                        <a:t>food</a:t>
                      </a:r>
                    </a:p>
                  </a:txBody>
                  <a:tcPr anchor="ctr"/>
                </a:tc>
                <a:tc>
                  <a:txBody>
                    <a:bodyPr/>
                    <a:lstStyle/>
                    <a:p>
                      <a:pPr algn="ctr"/>
                      <a:r>
                        <a:rPr lang="en-US" b="1" dirty="0">
                          <a:effectLst/>
                        </a:rPr>
                        <a:t>ounces</a:t>
                      </a:r>
                    </a:p>
                  </a:txBody>
                  <a:tcPr anchor="ctr"/>
                </a:tc>
                <a:tc>
                  <a:txBody>
                    <a:bodyPr/>
                    <a:lstStyle/>
                    <a:p>
                      <a:pPr algn="ctr"/>
                      <a:r>
                        <a:rPr lang="en-US" b="1" dirty="0">
                          <a:effectLst/>
                        </a:rPr>
                        <a:t>animal</a:t>
                      </a:r>
                    </a:p>
                  </a:txBody>
                  <a:tcPr anchor="ctr"/>
                </a:tc>
                <a:extLst>
                  <a:ext uri="{0D108BD9-81ED-4DB2-BD59-A6C34878D82A}">
                    <a16:rowId xmlns:a16="http://schemas.microsoft.com/office/drawing/2014/main" val="371453157"/>
                  </a:ext>
                </a:extLst>
              </a:tr>
              <a:tr h="370840">
                <a:tc>
                  <a:txBody>
                    <a:bodyPr/>
                    <a:lstStyle/>
                    <a:p>
                      <a:pPr algn="ctr" fontAlgn="ctr"/>
                      <a:r>
                        <a:rPr lang="en-US" b="1">
                          <a:effectLst/>
                        </a:rPr>
                        <a:t>0</a:t>
                      </a:r>
                    </a:p>
                  </a:txBody>
                  <a:tcPr anchor="ctr"/>
                </a:tc>
                <a:tc>
                  <a:txBody>
                    <a:bodyPr/>
                    <a:lstStyle/>
                    <a:p>
                      <a:pPr algn="ctr"/>
                      <a:r>
                        <a:rPr lang="en-US">
                          <a:effectLst/>
                        </a:rPr>
                        <a:t>egg</a:t>
                      </a:r>
                    </a:p>
                  </a:txBody>
                  <a:tcPr anchor="ctr"/>
                </a:tc>
                <a:tc>
                  <a:txBody>
                    <a:bodyPr/>
                    <a:lstStyle/>
                    <a:p>
                      <a:pPr algn="ctr"/>
                      <a:r>
                        <a:rPr lang="en-US">
                          <a:effectLst/>
                        </a:rPr>
                        <a:t>4.0</a:t>
                      </a:r>
                    </a:p>
                  </a:txBody>
                  <a:tcPr anchor="ctr"/>
                </a:tc>
                <a:tc>
                  <a:txBody>
                    <a:bodyPr/>
                    <a:lstStyle/>
                    <a:p>
                      <a:pPr algn="ctr"/>
                      <a:r>
                        <a:rPr lang="en-US">
                          <a:effectLst/>
                        </a:rPr>
                        <a:t>chicken</a:t>
                      </a:r>
                    </a:p>
                  </a:txBody>
                  <a:tcPr anchor="ctr"/>
                </a:tc>
                <a:extLst>
                  <a:ext uri="{0D108BD9-81ED-4DB2-BD59-A6C34878D82A}">
                    <a16:rowId xmlns:a16="http://schemas.microsoft.com/office/drawing/2014/main" val="760865677"/>
                  </a:ext>
                </a:extLst>
              </a:tr>
              <a:tr h="370840">
                <a:tc>
                  <a:txBody>
                    <a:bodyPr/>
                    <a:lstStyle/>
                    <a:p>
                      <a:pPr algn="ctr" fontAlgn="ctr"/>
                      <a:r>
                        <a:rPr lang="en-US" b="1">
                          <a:effectLst/>
                        </a:rPr>
                        <a:t>1</a:t>
                      </a:r>
                    </a:p>
                  </a:txBody>
                  <a:tcPr anchor="ctr"/>
                </a:tc>
                <a:tc>
                  <a:txBody>
                    <a:bodyPr/>
                    <a:lstStyle/>
                    <a:p>
                      <a:pPr algn="ctr"/>
                      <a:r>
                        <a:rPr lang="en-US">
                          <a:effectLst/>
                        </a:rPr>
                        <a:t>pulled beef</a:t>
                      </a:r>
                    </a:p>
                  </a:txBody>
                  <a:tcPr anchor="ctr"/>
                </a:tc>
                <a:tc>
                  <a:txBody>
                    <a:bodyPr/>
                    <a:lstStyle/>
                    <a:p>
                      <a:pPr algn="ctr"/>
                      <a:r>
                        <a:rPr lang="en-US">
                          <a:effectLst/>
                        </a:rPr>
                        <a:t>3.0</a:t>
                      </a:r>
                    </a:p>
                  </a:txBody>
                  <a:tcPr anchor="ctr"/>
                </a:tc>
                <a:tc>
                  <a:txBody>
                    <a:bodyPr/>
                    <a:lstStyle/>
                    <a:p>
                      <a:pPr algn="ctr"/>
                      <a:r>
                        <a:rPr lang="en-US">
                          <a:effectLst/>
                        </a:rPr>
                        <a:t>cow</a:t>
                      </a:r>
                    </a:p>
                  </a:txBody>
                  <a:tcPr anchor="ctr"/>
                </a:tc>
                <a:extLst>
                  <a:ext uri="{0D108BD9-81ED-4DB2-BD59-A6C34878D82A}">
                    <a16:rowId xmlns:a16="http://schemas.microsoft.com/office/drawing/2014/main" val="1480232596"/>
                  </a:ext>
                </a:extLst>
              </a:tr>
              <a:tr h="370840">
                <a:tc>
                  <a:txBody>
                    <a:bodyPr/>
                    <a:lstStyle/>
                    <a:p>
                      <a:pPr algn="ctr" fontAlgn="ctr"/>
                      <a:r>
                        <a:rPr lang="en-US" b="1">
                          <a:effectLst/>
                        </a:rPr>
                        <a:t>2</a:t>
                      </a:r>
                    </a:p>
                  </a:txBody>
                  <a:tcPr anchor="ctr"/>
                </a:tc>
                <a:tc>
                  <a:txBody>
                    <a:bodyPr/>
                    <a:lstStyle/>
                    <a:p>
                      <a:pPr algn="ctr"/>
                      <a:r>
                        <a:rPr lang="en-US">
                          <a:effectLst/>
                        </a:rPr>
                        <a:t>egg</a:t>
                      </a:r>
                    </a:p>
                  </a:txBody>
                  <a:tcPr anchor="ctr"/>
                </a:tc>
                <a:tc>
                  <a:txBody>
                    <a:bodyPr/>
                    <a:lstStyle/>
                    <a:p>
                      <a:pPr algn="ctr"/>
                      <a:r>
                        <a:rPr lang="en-US">
                          <a:effectLst/>
                        </a:rPr>
                        <a:t>12.0</a:t>
                      </a:r>
                    </a:p>
                  </a:txBody>
                  <a:tcPr anchor="ctr"/>
                </a:tc>
                <a:tc>
                  <a:txBody>
                    <a:bodyPr/>
                    <a:lstStyle/>
                    <a:p>
                      <a:pPr algn="ctr"/>
                      <a:r>
                        <a:rPr lang="en-US">
                          <a:effectLst/>
                        </a:rPr>
                        <a:t>chicken</a:t>
                      </a:r>
                    </a:p>
                  </a:txBody>
                  <a:tcPr anchor="ctr"/>
                </a:tc>
                <a:extLst>
                  <a:ext uri="{0D108BD9-81ED-4DB2-BD59-A6C34878D82A}">
                    <a16:rowId xmlns:a16="http://schemas.microsoft.com/office/drawing/2014/main" val="2142056460"/>
                  </a:ext>
                </a:extLst>
              </a:tr>
              <a:tr h="370840">
                <a:tc>
                  <a:txBody>
                    <a:bodyPr/>
                    <a:lstStyle/>
                    <a:p>
                      <a:pPr algn="ctr" fontAlgn="ctr"/>
                      <a:r>
                        <a:rPr lang="en-US" b="1">
                          <a:effectLst/>
                        </a:rPr>
                        <a:t>3</a:t>
                      </a:r>
                    </a:p>
                  </a:txBody>
                  <a:tcPr anchor="ctr"/>
                </a:tc>
                <a:tc>
                  <a:txBody>
                    <a:bodyPr/>
                    <a:lstStyle/>
                    <a:p>
                      <a:pPr algn="ctr"/>
                      <a:r>
                        <a:rPr lang="en-US">
                          <a:effectLst/>
                        </a:rPr>
                        <a:t>Pastrami</a:t>
                      </a:r>
                    </a:p>
                  </a:txBody>
                  <a:tcPr anchor="ctr"/>
                </a:tc>
                <a:tc>
                  <a:txBody>
                    <a:bodyPr/>
                    <a:lstStyle/>
                    <a:p>
                      <a:pPr algn="ctr"/>
                      <a:r>
                        <a:rPr lang="en-US">
                          <a:effectLst/>
                        </a:rPr>
                        <a:t>6.0</a:t>
                      </a:r>
                    </a:p>
                  </a:txBody>
                  <a:tcPr anchor="ctr"/>
                </a:tc>
                <a:tc>
                  <a:txBody>
                    <a:bodyPr/>
                    <a:lstStyle/>
                    <a:p>
                      <a:pPr algn="ctr"/>
                      <a:r>
                        <a:rPr lang="en-US">
                          <a:effectLst/>
                        </a:rPr>
                        <a:t>cow</a:t>
                      </a:r>
                    </a:p>
                  </a:txBody>
                  <a:tcPr anchor="ctr"/>
                </a:tc>
                <a:extLst>
                  <a:ext uri="{0D108BD9-81ED-4DB2-BD59-A6C34878D82A}">
                    <a16:rowId xmlns:a16="http://schemas.microsoft.com/office/drawing/2014/main" val="1944043122"/>
                  </a:ext>
                </a:extLst>
              </a:tr>
              <a:tr h="370840">
                <a:tc>
                  <a:txBody>
                    <a:bodyPr/>
                    <a:lstStyle/>
                    <a:p>
                      <a:pPr algn="ctr" fontAlgn="ctr"/>
                      <a:r>
                        <a:rPr lang="en-US" b="1">
                          <a:effectLst/>
                        </a:rPr>
                        <a:t>4</a:t>
                      </a:r>
                    </a:p>
                  </a:txBody>
                  <a:tcPr anchor="ctr"/>
                </a:tc>
                <a:tc>
                  <a:txBody>
                    <a:bodyPr/>
                    <a:lstStyle/>
                    <a:p>
                      <a:pPr algn="ctr"/>
                      <a:r>
                        <a:rPr lang="en-US">
                          <a:effectLst/>
                        </a:rPr>
                        <a:t>corned beef</a:t>
                      </a:r>
                    </a:p>
                  </a:txBody>
                  <a:tcPr anchor="ctr"/>
                </a:tc>
                <a:tc>
                  <a:txBody>
                    <a:bodyPr/>
                    <a:lstStyle/>
                    <a:p>
                      <a:pPr algn="ctr"/>
                      <a:r>
                        <a:rPr lang="en-US">
                          <a:effectLst/>
                        </a:rPr>
                        <a:t>7.5</a:t>
                      </a:r>
                    </a:p>
                  </a:txBody>
                  <a:tcPr anchor="ctr"/>
                </a:tc>
                <a:tc>
                  <a:txBody>
                    <a:bodyPr/>
                    <a:lstStyle/>
                    <a:p>
                      <a:pPr algn="ctr"/>
                      <a:r>
                        <a:rPr lang="en-US">
                          <a:effectLst/>
                        </a:rPr>
                        <a:t>cow</a:t>
                      </a:r>
                    </a:p>
                  </a:txBody>
                  <a:tcPr anchor="ctr"/>
                </a:tc>
                <a:extLst>
                  <a:ext uri="{0D108BD9-81ED-4DB2-BD59-A6C34878D82A}">
                    <a16:rowId xmlns:a16="http://schemas.microsoft.com/office/drawing/2014/main" val="743589999"/>
                  </a:ext>
                </a:extLst>
              </a:tr>
              <a:tr h="370840">
                <a:tc>
                  <a:txBody>
                    <a:bodyPr/>
                    <a:lstStyle/>
                    <a:p>
                      <a:pPr algn="ctr" fontAlgn="ctr"/>
                      <a:r>
                        <a:rPr lang="en-US" b="1">
                          <a:effectLst/>
                        </a:rPr>
                        <a:t>5</a:t>
                      </a:r>
                    </a:p>
                  </a:txBody>
                  <a:tcPr anchor="ctr"/>
                </a:tc>
                <a:tc>
                  <a:txBody>
                    <a:bodyPr/>
                    <a:lstStyle/>
                    <a:p>
                      <a:pPr algn="ctr"/>
                      <a:r>
                        <a:rPr lang="en-US">
                          <a:effectLst/>
                        </a:rPr>
                        <a:t>egg</a:t>
                      </a:r>
                    </a:p>
                  </a:txBody>
                  <a:tcPr anchor="ctr"/>
                </a:tc>
                <a:tc>
                  <a:txBody>
                    <a:bodyPr/>
                    <a:lstStyle/>
                    <a:p>
                      <a:pPr algn="ctr"/>
                      <a:r>
                        <a:rPr lang="en-US">
                          <a:effectLst/>
                        </a:rPr>
                        <a:t>8.0</a:t>
                      </a:r>
                    </a:p>
                  </a:txBody>
                  <a:tcPr anchor="ctr"/>
                </a:tc>
                <a:tc>
                  <a:txBody>
                    <a:bodyPr/>
                    <a:lstStyle/>
                    <a:p>
                      <a:pPr algn="ctr"/>
                      <a:r>
                        <a:rPr lang="en-US">
                          <a:effectLst/>
                        </a:rPr>
                        <a:t>chicken</a:t>
                      </a:r>
                    </a:p>
                  </a:txBody>
                  <a:tcPr anchor="ctr"/>
                </a:tc>
                <a:extLst>
                  <a:ext uri="{0D108BD9-81ED-4DB2-BD59-A6C34878D82A}">
                    <a16:rowId xmlns:a16="http://schemas.microsoft.com/office/drawing/2014/main" val="2620697327"/>
                  </a:ext>
                </a:extLst>
              </a:tr>
              <a:tr h="370840">
                <a:tc>
                  <a:txBody>
                    <a:bodyPr/>
                    <a:lstStyle/>
                    <a:p>
                      <a:pPr algn="ctr" fontAlgn="ctr"/>
                      <a:r>
                        <a:rPr lang="en-US" b="1">
                          <a:effectLst/>
                        </a:rPr>
                        <a:t>6</a:t>
                      </a:r>
                    </a:p>
                  </a:txBody>
                  <a:tcPr anchor="ctr"/>
                </a:tc>
                <a:tc>
                  <a:txBody>
                    <a:bodyPr/>
                    <a:lstStyle/>
                    <a:p>
                      <a:pPr algn="ctr"/>
                      <a:r>
                        <a:rPr lang="en-US">
                          <a:effectLst/>
                        </a:rPr>
                        <a:t>pastrami</a:t>
                      </a:r>
                    </a:p>
                  </a:txBody>
                  <a:tcPr anchor="ctr"/>
                </a:tc>
                <a:tc>
                  <a:txBody>
                    <a:bodyPr/>
                    <a:lstStyle/>
                    <a:p>
                      <a:pPr algn="ctr"/>
                      <a:r>
                        <a:rPr lang="en-US">
                          <a:effectLst/>
                        </a:rPr>
                        <a:t>3.0</a:t>
                      </a:r>
                    </a:p>
                  </a:txBody>
                  <a:tcPr anchor="ctr"/>
                </a:tc>
                <a:tc>
                  <a:txBody>
                    <a:bodyPr/>
                    <a:lstStyle/>
                    <a:p>
                      <a:pPr algn="ctr"/>
                      <a:r>
                        <a:rPr lang="en-US">
                          <a:effectLst/>
                        </a:rPr>
                        <a:t>cow</a:t>
                      </a:r>
                    </a:p>
                  </a:txBody>
                  <a:tcPr anchor="ctr"/>
                </a:tc>
                <a:extLst>
                  <a:ext uri="{0D108BD9-81ED-4DB2-BD59-A6C34878D82A}">
                    <a16:rowId xmlns:a16="http://schemas.microsoft.com/office/drawing/2014/main" val="857977941"/>
                  </a:ext>
                </a:extLst>
              </a:tr>
              <a:tr h="370840">
                <a:tc>
                  <a:txBody>
                    <a:bodyPr/>
                    <a:lstStyle/>
                    <a:p>
                      <a:pPr algn="ctr" fontAlgn="ctr"/>
                      <a:r>
                        <a:rPr lang="en-US" b="1">
                          <a:effectLst/>
                        </a:rPr>
                        <a:t>7</a:t>
                      </a:r>
                    </a:p>
                  </a:txBody>
                  <a:tcPr anchor="ctr"/>
                </a:tc>
                <a:tc>
                  <a:txBody>
                    <a:bodyPr/>
                    <a:lstStyle/>
                    <a:p>
                      <a:pPr algn="ctr"/>
                      <a:r>
                        <a:rPr lang="en-US">
                          <a:effectLst/>
                        </a:rPr>
                        <a:t>honey beef</a:t>
                      </a:r>
                    </a:p>
                  </a:txBody>
                  <a:tcPr anchor="ctr"/>
                </a:tc>
                <a:tc>
                  <a:txBody>
                    <a:bodyPr/>
                    <a:lstStyle/>
                    <a:p>
                      <a:pPr algn="ctr"/>
                      <a:r>
                        <a:rPr lang="en-US">
                          <a:effectLst/>
                        </a:rPr>
                        <a:t>5.0</a:t>
                      </a:r>
                    </a:p>
                  </a:txBody>
                  <a:tcPr anchor="ctr"/>
                </a:tc>
                <a:tc>
                  <a:txBody>
                    <a:bodyPr/>
                    <a:lstStyle/>
                    <a:p>
                      <a:pPr algn="ctr"/>
                      <a:r>
                        <a:rPr lang="en-US">
                          <a:effectLst/>
                        </a:rPr>
                        <a:t>cow</a:t>
                      </a:r>
                    </a:p>
                  </a:txBody>
                  <a:tcPr anchor="ctr"/>
                </a:tc>
                <a:extLst>
                  <a:ext uri="{0D108BD9-81ED-4DB2-BD59-A6C34878D82A}">
                    <a16:rowId xmlns:a16="http://schemas.microsoft.com/office/drawing/2014/main" val="756294307"/>
                  </a:ext>
                </a:extLst>
              </a:tr>
              <a:tr h="370840">
                <a:tc>
                  <a:txBody>
                    <a:bodyPr/>
                    <a:lstStyle/>
                    <a:p>
                      <a:pPr algn="ctr" fontAlgn="ctr"/>
                      <a:r>
                        <a:rPr lang="en-US" b="1">
                          <a:effectLst/>
                        </a:rPr>
                        <a:t>8</a:t>
                      </a:r>
                    </a:p>
                  </a:txBody>
                  <a:tcPr anchor="ctr"/>
                </a:tc>
                <a:tc>
                  <a:txBody>
                    <a:bodyPr/>
                    <a:lstStyle/>
                    <a:p>
                      <a:pPr algn="ctr"/>
                      <a:r>
                        <a:rPr lang="en-US">
                          <a:effectLst/>
                        </a:rPr>
                        <a:t>nova lox</a:t>
                      </a:r>
                    </a:p>
                  </a:txBody>
                  <a:tcPr anchor="ctr"/>
                </a:tc>
                <a:tc>
                  <a:txBody>
                    <a:bodyPr/>
                    <a:lstStyle/>
                    <a:p>
                      <a:pPr algn="ctr"/>
                      <a:r>
                        <a:rPr lang="en-US">
                          <a:effectLst/>
                        </a:rPr>
                        <a:t>6.0</a:t>
                      </a:r>
                    </a:p>
                  </a:txBody>
                  <a:tcPr anchor="ctr"/>
                </a:tc>
                <a:tc>
                  <a:txBody>
                    <a:bodyPr/>
                    <a:lstStyle/>
                    <a:p>
                      <a:pPr algn="ctr"/>
                      <a:r>
                        <a:rPr lang="en-US" dirty="0">
                          <a:effectLst/>
                        </a:rPr>
                        <a:t>salmon</a:t>
                      </a:r>
                    </a:p>
                  </a:txBody>
                  <a:tcPr anchor="ctr"/>
                </a:tc>
                <a:extLst>
                  <a:ext uri="{0D108BD9-81ED-4DB2-BD59-A6C34878D82A}">
                    <a16:rowId xmlns:a16="http://schemas.microsoft.com/office/drawing/2014/main" val="3392517305"/>
                  </a:ext>
                </a:extLst>
              </a:tr>
            </a:tbl>
          </a:graphicData>
        </a:graphic>
      </p:graphicFrame>
    </p:spTree>
    <p:extLst>
      <p:ext uri="{BB962C8B-B14F-4D97-AF65-F5344CB8AC3E}">
        <p14:creationId xmlns:p14="http://schemas.microsoft.com/office/powerpoint/2010/main" val="4242231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Replacing Values</a:t>
            </a:r>
          </a:p>
        </p:txBody>
      </p:sp>
      <p:sp>
        <p:nvSpPr>
          <p:cNvPr id="5" name="Content Placeholder 4"/>
          <p:cNvSpPr>
            <a:spLocks noGrp="1"/>
          </p:cNvSpPr>
          <p:nvPr>
            <p:ph idx="1"/>
          </p:nvPr>
        </p:nvSpPr>
        <p:spPr/>
        <p:txBody>
          <a:bodyPr/>
          <a:lstStyle/>
          <a:p>
            <a:r>
              <a:rPr lang="en-US" dirty="0"/>
              <a:t>Suppose you have the following dataset</a:t>
            </a:r>
          </a:p>
          <a:p>
            <a:pPr lvl="1"/>
            <a:r>
              <a:rPr lang="en-US" dirty="0"/>
              <a:t>data = </a:t>
            </a:r>
            <a:r>
              <a:rPr lang="en-US" dirty="0" err="1"/>
              <a:t>pd.Series</a:t>
            </a:r>
            <a:r>
              <a:rPr lang="en-US" dirty="0"/>
              <a:t>([1., -999., 2., -999., -1000., 3.])</a:t>
            </a:r>
          </a:p>
          <a:p>
            <a:r>
              <a:rPr lang="en-US" dirty="0"/>
              <a:t>Assume -999 and -1000 represent missing values.</a:t>
            </a:r>
          </a:p>
          <a:p>
            <a:r>
              <a:rPr lang="en-US" dirty="0"/>
              <a:t> We can replace them with NA value using:</a:t>
            </a:r>
          </a:p>
          <a:p>
            <a:pPr lvl="1"/>
            <a:r>
              <a:rPr lang="en-US" dirty="0" err="1"/>
              <a:t>data.replace</a:t>
            </a:r>
            <a:r>
              <a:rPr lang="en-US" dirty="0"/>
              <a:t>(-999, </a:t>
            </a:r>
            <a:r>
              <a:rPr lang="en-US" dirty="0" err="1"/>
              <a:t>np.nan</a:t>
            </a:r>
            <a:r>
              <a:rPr lang="en-US" dirty="0"/>
              <a:t>)</a:t>
            </a:r>
          </a:p>
          <a:p>
            <a:pPr lvl="1"/>
            <a:r>
              <a:rPr lang="en-US" dirty="0" err="1"/>
              <a:t>data.replace</a:t>
            </a:r>
            <a:r>
              <a:rPr lang="en-US" dirty="0"/>
              <a:t>([-999, -1000], </a:t>
            </a:r>
            <a:r>
              <a:rPr lang="en-US" dirty="0" err="1"/>
              <a:t>np.nan</a:t>
            </a:r>
            <a:r>
              <a:rPr lang="en-US" dirty="0"/>
              <a:t>)</a:t>
            </a:r>
          </a:p>
          <a:p>
            <a:r>
              <a:rPr lang="en-US" dirty="0"/>
              <a:t>Assign different values for massing data	</a:t>
            </a:r>
          </a:p>
          <a:p>
            <a:pPr lvl="1"/>
            <a:r>
              <a:rPr lang="en-US" dirty="0" err="1"/>
              <a:t>data.replace</a:t>
            </a:r>
            <a:r>
              <a:rPr lang="en-US" dirty="0"/>
              <a:t>({-999: </a:t>
            </a:r>
            <a:r>
              <a:rPr lang="en-US" dirty="0" err="1"/>
              <a:t>np.nan</a:t>
            </a:r>
            <a:r>
              <a:rPr lang="en-US" dirty="0"/>
              <a:t>, -1000: 0}) </a:t>
            </a:r>
          </a:p>
          <a:p>
            <a:pPr lvl="1"/>
            <a:endParaRPr lang="en-US" dirty="0"/>
          </a:p>
        </p:txBody>
      </p:sp>
    </p:spTree>
    <p:extLst>
      <p:ext uri="{BB962C8B-B14F-4D97-AF65-F5344CB8AC3E}">
        <p14:creationId xmlns:p14="http://schemas.microsoft.com/office/powerpoint/2010/main" val="112181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Renaming Axis Indexes </a:t>
            </a:r>
          </a:p>
        </p:txBody>
      </p:sp>
      <p:sp>
        <p:nvSpPr>
          <p:cNvPr id="3" name="Content Placeholder 2"/>
          <p:cNvSpPr>
            <a:spLocks noGrp="1"/>
          </p:cNvSpPr>
          <p:nvPr>
            <p:ph idx="1"/>
          </p:nvPr>
        </p:nvSpPr>
        <p:spPr/>
        <p:txBody>
          <a:bodyPr/>
          <a:lstStyle/>
          <a:p>
            <a:r>
              <a:rPr lang="en-US" dirty="0"/>
              <a:t>data = </a:t>
            </a:r>
            <a:r>
              <a:rPr lang="en-US" dirty="0" err="1"/>
              <a:t>pd.DataFrame</a:t>
            </a:r>
            <a:r>
              <a:rPr lang="en-US" dirty="0"/>
              <a:t>(</a:t>
            </a:r>
            <a:r>
              <a:rPr lang="en-US" dirty="0" err="1"/>
              <a:t>np.arange</a:t>
            </a:r>
            <a:r>
              <a:rPr lang="en-US" dirty="0"/>
              <a:t>(12).reshape((3, 4)),</a:t>
            </a:r>
          </a:p>
          <a:p>
            <a:pPr marL="400050" lvl="1" indent="0">
              <a:buNone/>
            </a:pPr>
            <a:r>
              <a:rPr lang="en-US" dirty="0"/>
              <a:t>index=['Ohio', 'Colorado', 'New York'],</a:t>
            </a:r>
          </a:p>
          <a:p>
            <a:pPr marL="400050" lvl="1" indent="0">
              <a:buNone/>
            </a:pPr>
            <a:r>
              <a:rPr lang="en-US" dirty="0"/>
              <a:t>columns=['one', 'two', 'three', 'four'])</a:t>
            </a:r>
          </a:p>
          <a:p>
            <a:r>
              <a:rPr lang="en-US" dirty="0"/>
              <a:t>To change the indexes to upper case  </a:t>
            </a:r>
          </a:p>
          <a:p>
            <a:pPr lvl="1"/>
            <a:r>
              <a:rPr lang="en-US" dirty="0" err="1"/>
              <a:t>data.index.map</a:t>
            </a:r>
            <a:r>
              <a:rPr lang="en-US" dirty="0"/>
              <a:t>(</a:t>
            </a:r>
            <a:r>
              <a:rPr lang="en-US" dirty="0" err="1"/>
              <a:t>str.upper</a:t>
            </a:r>
            <a:r>
              <a:rPr lang="en-US" dirty="0"/>
              <a:t>)</a:t>
            </a:r>
          </a:p>
          <a:p>
            <a:r>
              <a:rPr lang="en-US" dirty="0"/>
              <a:t>You can assign to indexes of the </a:t>
            </a:r>
            <a:r>
              <a:rPr lang="en-US" dirty="0" err="1"/>
              <a:t>DataFrame</a:t>
            </a:r>
            <a:endParaRPr lang="en-US" dirty="0"/>
          </a:p>
          <a:p>
            <a:pPr lvl="1"/>
            <a:r>
              <a:rPr lang="en-US" dirty="0" err="1"/>
              <a:t>data.index</a:t>
            </a:r>
            <a:r>
              <a:rPr lang="en-US" dirty="0"/>
              <a:t> = </a:t>
            </a:r>
            <a:r>
              <a:rPr lang="en-US" dirty="0" err="1">
                <a:solidFill>
                  <a:srgbClr val="FF0000"/>
                </a:solidFill>
              </a:rPr>
              <a:t>data.index.map</a:t>
            </a:r>
            <a:r>
              <a:rPr lang="en-US" dirty="0"/>
              <a:t>(</a:t>
            </a:r>
            <a:r>
              <a:rPr lang="en-US" dirty="0" err="1"/>
              <a:t>str.upper</a:t>
            </a:r>
            <a:r>
              <a:rPr lang="en-US" dirty="0"/>
              <a:t>)</a:t>
            </a:r>
          </a:p>
          <a:p>
            <a:r>
              <a:rPr lang="en-US" dirty="0"/>
              <a:t>To change the indexes to different names</a:t>
            </a:r>
          </a:p>
          <a:p>
            <a:pPr lvl="1"/>
            <a:r>
              <a:rPr lang="en-US" dirty="0" err="1"/>
              <a:t>data.rename</a:t>
            </a:r>
            <a:r>
              <a:rPr lang="en-US" dirty="0"/>
              <a:t>(index={'OHIO': 'INDIANA'}, columns={'three': ten'})</a:t>
            </a:r>
          </a:p>
        </p:txBody>
      </p:sp>
    </p:spTree>
    <p:extLst>
      <p:ext uri="{BB962C8B-B14F-4D97-AF65-F5344CB8AC3E}">
        <p14:creationId xmlns:p14="http://schemas.microsoft.com/office/powerpoint/2010/main" val="3241297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and Filtering Outliers</a:t>
            </a:r>
          </a:p>
        </p:txBody>
      </p:sp>
      <p:sp>
        <p:nvSpPr>
          <p:cNvPr id="3" name="Content Placeholder 2"/>
          <p:cNvSpPr>
            <a:spLocks noGrp="1"/>
          </p:cNvSpPr>
          <p:nvPr>
            <p:ph idx="1"/>
          </p:nvPr>
        </p:nvSpPr>
        <p:spPr>
          <a:xfrm>
            <a:off x="248355" y="1270000"/>
            <a:ext cx="8596668" cy="3880773"/>
          </a:xfrm>
        </p:spPr>
        <p:txBody>
          <a:bodyPr/>
          <a:lstStyle/>
          <a:p>
            <a:r>
              <a:rPr lang="en-US" dirty="0"/>
              <a:t>An Outlier is a data-item/object that deviates significantly from the rest of the (so-called normal)objects.</a:t>
            </a:r>
          </a:p>
          <a:p>
            <a:r>
              <a:rPr lang="en-US" dirty="0"/>
              <a:t>They can be caused by measurement or execution errors. </a:t>
            </a:r>
          </a:p>
          <a:p>
            <a:r>
              <a:rPr lang="en-US" dirty="0"/>
              <a:t>To illustrate outliers, we are to use Boston housing dataset</a:t>
            </a:r>
          </a:p>
          <a:p>
            <a:endParaRPr lang="en-US" dirty="0"/>
          </a:p>
        </p:txBody>
      </p:sp>
      <p:sp>
        <p:nvSpPr>
          <p:cNvPr id="6" name="Rectangle 5"/>
          <p:cNvSpPr/>
          <p:nvPr/>
        </p:nvSpPr>
        <p:spPr>
          <a:xfrm>
            <a:off x="1083733" y="2744016"/>
            <a:ext cx="6096000" cy="4001095"/>
          </a:xfrm>
          <a:prstGeom prst="rect">
            <a:avLst/>
          </a:prstGeom>
          <a:ln>
            <a:solidFill>
              <a:schemeClr val="tx2"/>
            </a:solidFill>
          </a:ln>
        </p:spPr>
        <p:txBody>
          <a:bodyPr>
            <a:spAutoFit/>
          </a:bodyPr>
          <a:lstStyle/>
          <a:p>
            <a:pPr lvl="0" defTabSz="914400" eaLnBrk="0" fontAlgn="base" hangingPunct="0">
              <a:spcBef>
                <a:spcPct val="0"/>
              </a:spcBef>
              <a:spcAft>
                <a:spcPct val="0"/>
              </a:spcAft>
            </a:pPr>
            <a:r>
              <a:rPr lang="en-US" altLang="en-US" sz="1600" dirty="0">
                <a:solidFill>
                  <a:srgbClr val="008200"/>
                </a:solidFill>
                <a:latin typeface="Consolas" panose="020B0609020204030204" pitchFamily="49" charset="0"/>
                <a:cs typeface="Consolas" panose="020B0609020204030204" pitchFamily="49" charset="0"/>
              </a:rPr>
              <a:t># Importing</a:t>
            </a:r>
            <a:endParaRPr lang="en-US" altLang="en-US" sz="1050" dirty="0"/>
          </a:p>
          <a:p>
            <a:pPr lvl="0" defTabSz="914400" eaLnBrk="0" fontAlgn="base" hangingPunct="0">
              <a:spcBef>
                <a:spcPct val="0"/>
              </a:spcBef>
              <a:spcAft>
                <a:spcPct val="0"/>
              </a:spcAft>
            </a:pPr>
            <a:r>
              <a:rPr lang="en-US" altLang="en-US" sz="1600" b="1" dirty="0">
                <a:solidFill>
                  <a:srgbClr val="006699"/>
                </a:solidFill>
                <a:latin typeface="Consolas" panose="020B0609020204030204" pitchFamily="49" charset="0"/>
                <a:cs typeface="Consolas" panose="020B0609020204030204" pitchFamily="49" charset="0"/>
              </a:rPr>
              <a:t>import</a:t>
            </a:r>
            <a:r>
              <a:rPr lang="en-US" altLang="en-US" sz="1050" dirty="0">
                <a:solidFill>
                  <a:srgbClr val="273239"/>
                </a:solidFill>
                <a:latin typeface="Consolas" panose="020B0609020204030204" pitchFamily="49" charset="0"/>
                <a:cs typeface="Consolas" panose="020B0609020204030204" pitchFamily="49" charset="0"/>
              </a:rPr>
              <a:t> </a:t>
            </a:r>
            <a:r>
              <a:rPr lang="en-US" altLang="en-US" sz="1600" dirty="0" err="1">
                <a:solidFill>
                  <a:srgbClr val="000000"/>
                </a:solidFill>
                <a:latin typeface="Consolas" panose="020B0609020204030204" pitchFamily="49" charset="0"/>
                <a:cs typeface="Consolas" panose="020B0609020204030204" pitchFamily="49" charset="0"/>
              </a:rPr>
              <a:t>sklearn</a:t>
            </a:r>
            <a:endParaRPr lang="en-US" altLang="en-US" sz="1050" dirty="0"/>
          </a:p>
          <a:p>
            <a:pPr lvl="0" defTabSz="914400" eaLnBrk="0" fontAlgn="base" hangingPunct="0">
              <a:spcBef>
                <a:spcPct val="0"/>
              </a:spcBef>
              <a:spcAft>
                <a:spcPct val="0"/>
              </a:spcAft>
            </a:pPr>
            <a:r>
              <a:rPr lang="en-US" altLang="en-US" sz="1600" b="1" dirty="0">
                <a:solidFill>
                  <a:srgbClr val="006699"/>
                </a:solidFill>
                <a:latin typeface="Consolas" panose="020B0609020204030204" pitchFamily="49" charset="0"/>
                <a:cs typeface="Consolas" panose="020B0609020204030204" pitchFamily="49" charset="0"/>
              </a:rPr>
              <a:t>from</a:t>
            </a:r>
            <a:r>
              <a:rPr lang="en-US" altLang="en-US" sz="1050" dirty="0">
                <a:solidFill>
                  <a:srgbClr val="273239"/>
                </a:solidFill>
                <a:latin typeface="Consolas" panose="020B0609020204030204" pitchFamily="49" charset="0"/>
                <a:cs typeface="Consolas" panose="020B0609020204030204" pitchFamily="49" charset="0"/>
              </a:rPr>
              <a:t> </a:t>
            </a:r>
            <a:r>
              <a:rPr lang="en-US" altLang="en-US" sz="1600" dirty="0" err="1">
                <a:solidFill>
                  <a:srgbClr val="000000"/>
                </a:solidFill>
                <a:latin typeface="Consolas" panose="020B0609020204030204" pitchFamily="49" charset="0"/>
                <a:cs typeface="Consolas" panose="020B0609020204030204" pitchFamily="49" charset="0"/>
              </a:rPr>
              <a:t>sklearn.datasets</a:t>
            </a: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b="1" dirty="0">
                <a:solidFill>
                  <a:srgbClr val="006699"/>
                </a:solidFill>
                <a:latin typeface="Consolas" panose="020B0609020204030204" pitchFamily="49" charset="0"/>
                <a:cs typeface="Consolas" panose="020B0609020204030204" pitchFamily="49" charset="0"/>
              </a:rPr>
              <a:t>import</a:t>
            </a:r>
            <a:r>
              <a:rPr lang="en-US" altLang="en-US" sz="1050" dirty="0">
                <a:solidFill>
                  <a:srgbClr val="273239"/>
                </a:solidFill>
                <a:latin typeface="Consolas" panose="020B0609020204030204" pitchFamily="49" charset="0"/>
                <a:cs typeface="Consolas" panose="020B0609020204030204" pitchFamily="49" charset="0"/>
              </a:rPr>
              <a:t> </a:t>
            </a:r>
            <a:r>
              <a:rPr lang="en-US" altLang="en-US" sz="1600" dirty="0" err="1">
                <a:solidFill>
                  <a:srgbClr val="000000"/>
                </a:solidFill>
                <a:latin typeface="Consolas" panose="020B0609020204030204" pitchFamily="49" charset="0"/>
                <a:cs typeface="Consolas" panose="020B0609020204030204" pitchFamily="49" charset="0"/>
              </a:rPr>
              <a:t>load_boston</a:t>
            </a:r>
            <a:endParaRPr lang="en-US" altLang="en-US" sz="1050" dirty="0"/>
          </a:p>
          <a:p>
            <a:pPr lvl="0" defTabSz="914400" eaLnBrk="0" fontAlgn="base" hangingPunct="0">
              <a:spcBef>
                <a:spcPct val="0"/>
              </a:spcBef>
              <a:spcAft>
                <a:spcPct val="0"/>
              </a:spcAft>
            </a:pPr>
            <a:r>
              <a:rPr lang="en-US" altLang="en-US" sz="1600" b="1" dirty="0">
                <a:solidFill>
                  <a:srgbClr val="006699"/>
                </a:solidFill>
                <a:latin typeface="Consolas" panose="020B0609020204030204" pitchFamily="49" charset="0"/>
                <a:cs typeface="Consolas" panose="020B0609020204030204" pitchFamily="49" charset="0"/>
              </a:rPr>
              <a:t>import</a:t>
            </a:r>
            <a:r>
              <a:rPr lang="en-US" altLang="en-US" sz="1050" dirty="0">
                <a:solidFill>
                  <a:srgbClr val="273239"/>
                </a:solidFill>
                <a:latin typeface="Consolas" panose="020B0609020204030204" pitchFamily="49" charset="0"/>
                <a:cs typeface="Consolas" panose="020B0609020204030204" pitchFamily="49" charset="0"/>
              </a:rPr>
              <a:t> </a:t>
            </a:r>
            <a:r>
              <a:rPr lang="en-US" altLang="en-US" sz="1600" dirty="0">
                <a:solidFill>
                  <a:srgbClr val="000000"/>
                </a:solidFill>
                <a:latin typeface="Consolas" panose="020B0609020204030204" pitchFamily="49" charset="0"/>
                <a:cs typeface="Consolas" panose="020B0609020204030204" pitchFamily="49" charset="0"/>
              </a:rPr>
              <a:t>pandas as </a:t>
            </a:r>
            <a:r>
              <a:rPr lang="en-US" altLang="en-US" sz="1600" dirty="0" err="1">
                <a:solidFill>
                  <a:srgbClr val="000000"/>
                </a:solidFill>
                <a:latin typeface="Consolas" panose="020B0609020204030204" pitchFamily="49" charset="0"/>
                <a:cs typeface="Consolas" panose="020B0609020204030204" pitchFamily="49" charset="0"/>
              </a:rPr>
              <a:t>pd</a:t>
            </a:r>
            <a:endParaRPr lang="en-US" altLang="en-US" sz="1050" dirty="0"/>
          </a:p>
          <a:p>
            <a:pPr lvl="0" defTabSz="914400" eaLnBrk="0" fontAlgn="base" hangingPunct="0">
              <a:spcBef>
                <a:spcPct val="0"/>
              </a:spcBef>
              <a:spcAft>
                <a:spcPct val="0"/>
              </a:spcAft>
            </a:pPr>
            <a:r>
              <a:rPr lang="en-US" altLang="en-US" sz="1600" b="1" dirty="0">
                <a:solidFill>
                  <a:srgbClr val="006699"/>
                </a:solidFill>
                <a:latin typeface="Consolas" panose="020B0609020204030204" pitchFamily="49" charset="0"/>
                <a:cs typeface="Consolas" panose="020B0609020204030204" pitchFamily="49" charset="0"/>
              </a:rPr>
              <a:t>import</a:t>
            </a:r>
            <a:r>
              <a:rPr lang="en-US" altLang="en-US" sz="1050" dirty="0">
                <a:solidFill>
                  <a:srgbClr val="273239"/>
                </a:solidFill>
                <a:latin typeface="Consolas" panose="020B0609020204030204" pitchFamily="49" charset="0"/>
                <a:cs typeface="Consolas" panose="020B0609020204030204" pitchFamily="49" charset="0"/>
              </a:rPr>
              <a:t> </a:t>
            </a:r>
            <a:r>
              <a:rPr lang="en-US" altLang="en-US" sz="1600" dirty="0" err="1">
                <a:solidFill>
                  <a:srgbClr val="000000"/>
                </a:solidFill>
                <a:latin typeface="Consolas" panose="020B0609020204030204" pitchFamily="49" charset="0"/>
                <a:cs typeface="Consolas" panose="020B0609020204030204" pitchFamily="49" charset="0"/>
              </a:rPr>
              <a:t>matplotlib.pyplot</a:t>
            </a:r>
            <a:r>
              <a:rPr lang="en-US" altLang="en-US" sz="1600" dirty="0">
                <a:solidFill>
                  <a:srgbClr val="000000"/>
                </a:solidFill>
                <a:latin typeface="Consolas" panose="020B0609020204030204" pitchFamily="49" charset="0"/>
                <a:cs typeface="Consolas" panose="020B0609020204030204" pitchFamily="49" charset="0"/>
              </a:rPr>
              <a:t> as </a:t>
            </a:r>
            <a:r>
              <a:rPr lang="en-US" altLang="en-US" sz="1600" dirty="0" err="1">
                <a:solidFill>
                  <a:srgbClr val="000000"/>
                </a:solidFill>
                <a:latin typeface="Consolas" panose="020B0609020204030204" pitchFamily="49" charset="0"/>
                <a:cs typeface="Consolas" panose="020B0609020204030204" pitchFamily="49" charset="0"/>
              </a:rPr>
              <a:t>plt</a:t>
            </a:r>
            <a:endParaRPr lang="en-US" altLang="en-US" sz="1050" dirty="0"/>
          </a:p>
          <a:p>
            <a:pPr lvl="0" defTabSz="914400" eaLnBrk="0" fontAlgn="base" hangingPunct="0">
              <a:spcBef>
                <a:spcPct val="0"/>
              </a:spcBef>
              <a:spcAft>
                <a:spcPct val="0"/>
              </a:spcAft>
            </a:pPr>
            <a:r>
              <a:rPr lang="en-US" altLang="en-US" sz="2800" dirty="0">
                <a:solidFill>
                  <a:srgbClr val="273239"/>
                </a:solidFill>
                <a:latin typeface="Consolas" panose="020B0609020204030204" pitchFamily="49" charset="0"/>
                <a:cs typeface="Consolas" panose="020B0609020204030204" pitchFamily="49" charset="0"/>
              </a:rPr>
              <a:t> </a:t>
            </a:r>
            <a:endParaRPr lang="en-US" altLang="en-US" sz="2800" dirty="0"/>
          </a:p>
          <a:p>
            <a:pPr lvl="0" defTabSz="914400" eaLnBrk="0" fontAlgn="base" hangingPunct="0">
              <a:spcBef>
                <a:spcPct val="0"/>
              </a:spcBef>
              <a:spcAft>
                <a:spcPct val="0"/>
              </a:spcAft>
            </a:pPr>
            <a:r>
              <a:rPr lang="en-US" altLang="en-US" sz="1600" dirty="0">
                <a:solidFill>
                  <a:srgbClr val="008200"/>
                </a:solidFill>
                <a:latin typeface="Consolas" panose="020B0609020204030204" pitchFamily="49" charset="0"/>
                <a:cs typeface="Consolas" panose="020B0609020204030204" pitchFamily="49" charset="0"/>
              </a:rPr>
              <a:t># Load the dataset</a:t>
            </a:r>
            <a:endParaRPr lang="en-US" altLang="en-US" sz="1050" dirty="0"/>
          </a:p>
          <a:p>
            <a:pPr lvl="0" defTabSz="914400" eaLnBrk="0" fontAlgn="base" hangingPunct="0">
              <a:spcBef>
                <a:spcPct val="0"/>
              </a:spcBef>
              <a:spcAft>
                <a:spcPct val="0"/>
              </a:spcAft>
            </a:pPr>
            <a:r>
              <a:rPr lang="en-US" altLang="en-US" sz="1600" dirty="0" err="1">
                <a:solidFill>
                  <a:srgbClr val="000000"/>
                </a:solidFill>
                <a:latin typeface="Consolas" panose="020B0609020204030204" pitchFamily="49" charset="0"/>
                <a:cs typeface="Consolas" panose="020B0609020204030204" pitchFamily="49" charset="0"/>
              </a:rPr>
              <a:t>bos_hou</a:t>
            </a: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b="1" dirty="0">
                <a:solidFill>
                  <a:srgbClr val="006699"/>
                </a:solidFill>
                <a:latin typeface="Consolas" panose="020B0609020204030204" pitchFamily="49" charset="0"/>
                <a:cs typeface="Consolas" panose="020B0609020204030204" pitchFamily="49" charset="0"/>
              </a:rPr>
              <a:t>=</a:t>
            </a:r>
            <a:r>
              <a:rPr lang="en-US" altLang="en-US" sz="1050" dirty="0">
                <a:solidFill>
                  <a:srgbClr val="273239"/>
                </a:solidFill>
                <a:latin typeface="Consolas" panose="020B0609020204030204" pitchFamily="49" charset="0"/>
                <a:cs typeface="Consolas" panose="020B0609020204030204" pitchFamily="49" charset="0"/>
              </a:rPr>
              <a:t> </a:t>
            </a:r>
            <a:r>
              <a:rPr lang="en-US" altLang="en-US" sz="1600" dirty="0" err="1">
                <a:solidFill>
                  <a:srgbClr val="000000"/>
                </a:solidFill>
                <a:latin typeface="Consolas" panose="020B0609020204030204" pitchFamily="49" charset="0"/>
                <a:cs typeface="Consolas" panose="020B0609020204030204" pitchFamily="49" charset="0"/>
              </a:rPr>
              <a:t>load_boston</a:t>
            </a:r>
            <a:r>
              <a:rPr lang="en-US" altLang="en-US" sz="1600" dirty="0">
                <a:solidFill>
                  <a:srgbClr val="000000"/>
                </a:solidFill>
                <a:latin typeface="Consolas" panose="020B0609020204030204" pitchFamily="49" charset="0"/>
                <a:cs typeface="Consolas" panose="020B0609020204030204" pitchFamily="49" charset="0"/>
              </a:rPr>
              <a:t>()</a:t>
            </a:r>
            <a:endParaRPr lang="en-US" altLang="en-US" sz="1050" dirty="0"/>
          </a:p>
          <a:p>
            <a:pPr lvl="0" defTabSz="914400" eaLnBrk="0" fontAlgn="base" hangingPunct="0">
              <a:spcBef>
                <a:spcPct val="0"/>
              </a:spcBef>
              <a:spcAft>
                <a:spcPct val="0"/>
              </a:spcAft>
            </a:pPr>
            <a:r>
              <a:rPr lang="en-US" altLang="en-US" sz="2800" dirty="0">
                <a:solidFill>
                  <a:srgbClr val="273239"/>
                </a:solidFill>
                <a:latin typeface="Consolas" panose="020B0609020204030204" pitchFamily="49" charset="0"/>
                <a:cs typeface="Consolas" panose="020B0609020204030204" pitchFamily="49" charset="0"/>
              </a:rPr>
              <a:t> </a:t>
            </a:r>
            <a:endParaRPr lang="en-US" altLang="en-US" sz="2800" dirty="0"/>
          </a:p>
          <a:p>
            <a:pPr lvl="0" defTabSz="914400" eaLnBrk="0" fontAlgn="base" hangingPunct="0">
              <a:spcBef>
                <a:spcPct val="0"/>
              </a:spcBef>
              <a:spcAft>
                <a:spcPct val="0"/>
              </a:spcAft>
            </a:pPr>
            <a:r>
              <a:rPr lang="en-US" altLang="en-US" sz="1600" dirty="0">
                <a:solidFill>
                  <a:srgbClr val="008200"/>
                </a:solidFill>
                <a:latin typeface="Consolas" panose="020B0609020204030204" pitchFamily="49" charset="0"/>
                <a:cs typeface="Consolas" panose="020B0609020204030204" pitchFamily="49" charset="0"/>
              </a:rPr>
              <a:t># Create the </a:t>
            </a:r>
            <a:r>
              <a:rPr lang="en-US" altLang="en-US" sz="1600" dirty="0" err="1">
                <a:solidFill>
                  <a:srgbClr val="008200"/>
                </a:solidFill>
                <a:latin typeface="Consolas" panose="020B0609020204030204" pitchFamily="49" charset="0"/>
                <a:cs typeface="Consolas" panose="020B0609020204030204" pitchFamily="49" charset="0"/>
              </a:rPr>
              <a:t>dataframe</a:t>
            </a:r>
            <a:endParaRPr lang="en-US" altLang="en-US" sz="1050" dirty="0"/>
          </a:p>
          <a:p>
            <a:pPr lvl="0" defTabSz="914400" eaLnBrk="0" fontAlgn="base" hangingPunct="0">
              <a:spcBef>
                <a:spcPct val="0"/>
              </a:spcBef>
              <a:spcAft>
                <a:spcPct val="0"/>
              </a:spcAft>
            </a:pPr>
            <a:r>
              <a:rPr lang="en-US" altLang="en-US" sz="1600" dirty="0" err="1">
                <a:solidFill>
                  <a:srgbClr val="000000"/>
                </a:solidFill>
                <a:latin typeface="Consolas" panose="020B0609020204030204" pitchFamily="49" charset="0"/>
                <a:cs typeface="Consolas" panose="020B0609020204030204" pitchFamily="49" charset="0"/>
              </a:rPr>
              <a:t>column_name</a:t>
            </a: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b="1" dirty="0">
                <a:solidFill>
                  <a:srgbClr val="006699"/>
                </a:solidFill>
                <a:latin typeface="Consolas" panose="020B0609020204030204" pitchFamily="49" charset="0"/>
                <a:cs typeface="Consolas" panose="020B0609020204030204" pitchFamily="49" charset="0"/>
              </a:rPr>
              <a:t>=</a:t>
            </a:r>
            <a:r>
              <a:rPr lang="en-US" altLang="en-US" sz="1050" dirty="0">
                <a:solidFill>
                  <a:srgbClr val="273239"/>
                </a:solidFill>
                <a:latin typeface="Consolas" panose="020B0609020204030204" pitchFamily="49" charset="0"/>
                <a:cs typeface="Consolas" panose="020B0609020204030204" pitchFamily="49" charset="0"/>
              </a:rPr>
              <a:t> </a:t>
            </a:r>
            <a:r>
              <a:rPr lang="en-US" altLang="en-US" sz="1600" dirty="0" err="1">
                <a:solidFill>
                  <a:srgbClr val="000000"/>
                </a:solidFill>
                <a:latin typeface="Consolas" panose="020B0609020204030204" pitchFamily="49" charset="0"/>
                <a:cs typeface="Consolas" panose="020B0609020204030204" pitchFamily="49" charset="0"/>
              </a:rPr>
              <a:t>bos_hou.feature_names</a:t>
            </a:r>
            <a:endParaRPr lang="en-US" altLang="en-US" sz="1050" dirty="0"/>
          </a:p>
          <a:p>
            <a:pPr lvl="0" defTabSz="914400" eaLnBrk="0" fontAlgn="base" hangingPunct="0">
              <a:spcBef>
                <a:spcPct val="0"/>
              </a:spcBef>
              <a:spcAft>
                <a:spcPct val="0"/>
              </a:spcAft>
            </a:pPr>
            <a:r>
              <a:rPr lang="en-US" altLang="en-US" sz="1600" dirty="0" err="1">
                <a:solidFill>
                  <a:srgbClr val="000000"/>
                </a:solidFill>
                <a:latin typeface="Consolas" panose="020B0609020204030204" pitchFamily="49" charset="0"/>
                <a:cs typeface="Consolas" panose="020B0609020204030204" pitchFamily="49" charset="0"/>
              </a:rPr>
              <a:t>df_boston</a:t>
            </a: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b="1" dirty="0">
                <a:solidFill>
                  <a:srgbClr val="006699"/>
                </a:solidFill>
                <a:latin typeface="Consolas" panose="020B0609020204030204" pitchFamily="49" charset="0"/>
                <a:cs typeface="Consolas" panose="020B0609020204030204" pitchFamily="49" charset="0"/>
              </a:rPr>
              <a:t>=</a:t>
            </a:r>
            <a:r>
              <a:rPr lang="en-US" altLang="en-US" sz="1050" dirty="0">
                <a:solidFill>
                  <a:srgbClr val="273239"/>
                </a:solidFill>
                <a:latin typeface="Consolas" panose="020B0609020204030204" pitchFamily="49" charset="0"/>
                <a:cs typeface="Consolas" panose="020B0609020204030204" pitchFamily="49" charset="0"/>
              </a:rPr>
              <a:t> </a:t>
            </a:r>
            <a:r>
              <a:rPr lang="en-US" altLang="en-US" sz="1600" dirty="0" err="1">
                <a:solidFill>
                  <a:srgbClr val="000000"/>
                </a:solidFill>
                <a:latin typeface="Consolas" panose="020B0609020204030204" pitchFamily="49" charset="0"/>
                <a:cs typeface="Consolas" panose="020B0609020204030204" pitchFamily="49" charset="0"/>
              </a:rPr>
              <a:t>pd.DataFrame</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err="1">
                <a:solidFill>
                  <a:srgbClr val="000000"/>
                </a:solidFill>
                <a:latin typeface="Consolas" panose="020B0609020204030204" pitchFamily="49" charset="0"/>
                <a:cs typeface="Consolas" panose="020B0609020204030204" pitchFamily="49" charset="0"/>
              </a:rPr>
              <a:t>bos_hou.data</a:t>
            </a:r>
            <a:r>
              <a:rPr lang="en-US" altLang="en-US" sz="1600" dirty="0">
                <a:solidFill>
                  <a:srgbClr val="000000"/>
                </a:solidFill>
                <a:latin typeface="Consolas" panose="020B0609020204030204" pitchFamily="49" charset="0"/>
                <a:cs typeface="Consolas" panose="020B0609020204030204" pitchFamily="49" charset="0"/>
              </a:rPr>
              <a:t>)</a:t>
            </a:r>
            <a:endParaRPr lang="en-US" altLang="en-US" sz="1050" dirty="0"/>
          </a:p>
          <a:p>
            <a:pPr lvl="0" defTabSz="914400" eaLnBrk="0" fontAlgn="base" hangingPunct="0">
              <a:spcBef>
                <a:spcPct val="0"/>
              </a:spcBef>
              <a:spcAft>
                <a:spcPct val="0"/>
              </a:spcAft>
            </a:pPr>
            <a:r>
              <a:rPr lang="en-US" altLang="en-US" sz="1600" dirty="0" err="1">
                <a:solidFill>
                  <a:srgbClr val="000000"/>
                </a:solidFill>
                <a:latin typeface="Consolas" panose="020B0609020204030204" pitchFamily="49" charset="0"/>
                <a:cs typeface="Consolas" panose="020B0609020204030204" pitchFamily="49" charset="0"/>
              </a:rPr>
              <a:t>df_boston.columns</a:t>
            </a: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b="1" dirty="0">
                <a:solidFill>
                  <a:srgbClr val="006699"/>
                </a:solidFill>
                <a:latin typeface="Consolas" panose="020B0609020204030204" pitchFamily="49" charset="0"/>
                <a:cs typeface="Consolas" panose="020B0609020204030204" pitchFamily="49" charset="0"/>
              </a:rPr>
              <a:t>=</a:t>
            </a:r>
            <a:r>
              <a:rPr lang="en-US" altLang="en-US" sz="1050" dirty="0">
                <a:solidFill>
                  <a:srgbClr val="273239"/>
                </a:solidFill>
                <a:latin typeface="Consolas" panose="020B0609020204030204" pitchFamily="49" charset="0"/>
                <a:cs typeface="Consolas" panose="020B0609020204030204" pitchFamily="49" charset="0"/>
              </a:rPr>
              <a:t> </a:t>
            </a:r>
            <a:r>
              <a:rPr lang="en-US" altLang="en-US" sz="1600" dirty="0" err="1">
                <a:solidFill>
                  <a:srgbClr val="000000"/>
                </a:solidFill>
                <a:latin typeface="Consolas" panose="020B0609020204030204" pitchFamily="49" charset="0"/>
                <a:cs typeface="Consolas" panose="020B0609020204030204" pitchFamily="49" charset="0"/>
              </a:rPr>
              <a:t>column_name</a:t>
            </a:r>
            <a:endParaRPr lang="en-US" altLang="en-US" sz="1050" dirty="0"/>
          </a:p>
          <a:p>
            <a:pPr lvl="0" defTabSz="914400" eaLnBrk="0" fontAlgn="base" hangingPunct="0">
              <a:spcBef>
                <a:spcPct val="0"/>
              </a:spcBef>
              <a:spcAft>
                <a:spcPct val="0"/>
              </a:spcAft>
            </a:pPr>
            <a:r>
              <a:rPr lang="en-US" altLang="en-US" sz="1600" dirty="0" err="1">
                <a:solidFill>
                  <a:srgbClr val="000000"/>
                </a:solidFill>
                <a:latin typeface="Consolas" panose="020B0609020204030204" pitchFamily="49" charset="0"/>
                <a:cs typeface="Consolas" panose="020B0609020204030204" pitchFamily="49" charset="0"/>
              </a:rPr>
              <a:t>df_boston.head</a:t>
            </a:r>
            <a:r>
              <a:rPr lang="en-US" altLang="en-US" sz="16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4006952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outlier</a:t>
            </a:r>
          </a:p>
        </p:txBody>
      </p:sp>
      <p:sp>
        <p:nvSpPr>
          <p:cNvPr id="3" name="Content Placeholder 2"/>
          <p:cNvSpPr>
            <a:spLocks noGrp="1"/>
          </p:cNvSpPr>
          <p:nvPr>
            <p:ph idx="1"/>
          </p:nvPr>
        </p:nvSpPr>
        <p:spPr>
          <a:xfrm>
            <a:off x="649292" y="2138012"/>
            <a:ext cx="8596668" cy="3880773"/>
          </a:xfrm>
        </p:spPr>
        <p:txBody>
          <a:bodyPr/>
          <a:lstStyle/>
          <a:p>
            <a:r>
              <a:rPr lang="en-US" dirty="0"/>
              <a:t>Box plot for the dataset</a:t>
            </a:r>
          </a:p>
          <a:p>
            <a:endParaRPr lang="en-US" dirty="0"/>
          </a:p>
          <a:p>
            <a:endParaRPr lang="en-US" dirty="0"/>
          </a:p>
          <a:p>
            <a:endParaRPr lang="en-US" dirty="0"/>
          </a:p>
          <a:p>
            <a:endParaRPr lang="en-US" dirty="0"/>
          </a:p>
          <a:p>
            <a:endParaRPr lang="en-US" dirty="0"/>
          </a:p>
          <a:p>
            <a:endParaRPr lang="en-US" dirty="0"/>
          </a:p>
          <a:p>
            <a:r>
              <a:rPr lang="en-US" dirty="0"/>
              <a:t>print(</a:t>
            </a:r>
            <a:r>
              <a:rPr lang="en-US" dirty="0" err="1"/>
              <a:t>np.where</a:t>
            </a:r>
            <a:r>
              <a:rPr lang="en-US" dirty="0"/>
              <a:t>(</a:t>
            </a:r>
            <a:r>
              <a:rPr lang="en-US" dirty="0" err="1"/>
              <a:t>df_boston</a:t>
            </a:r>
            <a:r>
              <a:rPr lang="en-US" dirty="0"/>
              <a:t>['DIS']&gt;10))</a:t>
            </a:r>
          </a:p>
          <a:p>
            <a:pPr lvl="1"/>
            <a:r>
              <a:rPr lang="en-US" dirty="0"/>
              <a:t>Get all outlier values</a:t>
            </a:r>
          </a:p>
          <a:p>
            <a:endParaRPr lang="en-US" dirty="0"/>
          </a:p>
        </p:txBody>
      </p:sp>
      <p:pic>
        <p:nvPicPr>
          <p:cNvPr id="4" name="Picture 3"/>
          <p:cNvPicPr>
            <a:picLocks noChangeAspect="1"/>
          </p:cNvPicPr>
          <p:nvPr/>
        </p:nvPicPr>
        <p:blipFill>
          <a:blip r:embed="rId2"/>
          <a:stretch>
            <a:fillRect/>
          </a:stretch>
        </p:blipFill>
        <p:spPr>
          <a:xfrm>
            <a:off x="4947626" y="2348968"/>
            <a:ext cx="3352800" cy="2495550"/>
          </a:xfrm>
          <a:prstGeom prst="rect">
            <a:avLst/>
          </a:prstGeom>
        </p:spPr>
      </p:pic>
      <p:sp>
        <p:nvSpPr>
          <p:cNvPr id="5" name="Oval 4"/>
          <p:cNvSpPr/>
          <p:nvPr/>
        </p:nvSpPr>
        <p:spPr>
          <a:xfrm>
            <a:off x="7416799" y="2856088"/>
            <a:ext cx="1106311" cy="1128889"/>
          </a:xfrm>
          <a:prstGeom prst="ellipse">
            <a:avLst/>
          </a:prstGeom>
          <a:noFill/>
          <a:ln>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2270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0"/>
            <a:ext cx="8596668" cy="1320800"/>
          </a:xfrm>
        </p:spPr>
        <p:txBody>
          <a:bodyPr/>
          <a:lstStyle/>
          <a:p>
            <a:r>
              <a:rPr lang="en-US" dirty="0"/>
              <a:t>Detect outliers - </a:t>
            </a:r>
            <a:r>
              <a:rPr lang="en-US" dirty="0" err="1"/>
              <a:t>ScatterPlot</a:t>
            </a:r>
            <a:r>
              <a:rPr lang="en-US" dirty="0"/>
              <a:t>.</a:t>
            </a:r>
          </a:p>
        </p:txBody>
      </p:sp>
      <p:pic>
        <p:nvPicPr>
          <p:cNvPr id="4" name="Picture 3"/>
          <p:cNvPicPr>
            <a:picLocks noChangeAspect="1"/>
          </p:cNvPicPr>
          <p:nvPr/>
        </p:nvPicPr>
        <p:blipFill>
          <a:blip r:embed="rId2"/>
          <a:stretch>
            <a:fillRect/>
          </a:stretch>
        </p:blipFill>
        <p:spPr>
          <a:xfrm>
            <a:off x="677334" y="894820"/>
            <a:ext cx="10077450" cy="5610225"/>
          </a:xfrm>
          <a:prstGeom prst="rect">
            <a:avLst/>
          </a:prstGeom>
        </p:spPr>
      </p:pic>
      <p:sp>
        <p:nvSpPr>
          <p:cNvPr id="5" name="Rounded Rectangle 4"/>
          <p:cNvSpPr/>
          <p:nvPr/>
        </p:nvSpPr>
        <p:spPr>
          <a:xfrm>
            <a:off x="4425244" y="894820"/>
            <a:ext cx="6197600" cy="5212469"/>
          </a:xfrm>
          <a:prstGeom prst="round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Outliers</a:t>
            </a:r>
          </a:p>
        </p:txBody>
      </p:sp>
    </p:spTree>
    <p:extLst>
      <p:ext uri="{BB962C8B-B14F-4D97-AF65-F5344CB8AC3E}">
        <p14:creationId xmlns:p14="http://schemas.microsoft.com/office/powerpoint/2010/main" val="2823554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outlier - </a:t>
            </a:r>
            <a:r>
              <a:rPr lang="en-US" b="1" dirty="0"/>
              <a:t>Z-score</a:t>
            </a:r>
            <a:br>
              <a:rPr lang="en-US" b="1" dirty="0"/>
            </a:br>
            <a:endParaRPr lang="en-US" dirty="0"/>
          </a:p>
        </p:txBody>
      </p:sp>
      <p:sp>
        <p:nvSpPr>
          <p:cNvPr id="3" name="Content Placeholder 2"/>
          <p:cNvSpPr>
            <a:spLocks noGrp="1"/>
          </p:cNvSpPr>
          <p:nvPr>
            <p:ph idx="1"/>
          </p:nvPr>
        </p:nvSpPr>
        <p:spPr>
          <a:xfrm>
            <a:off x="677334" y="2160589"/>
            <a:ext cx="8596668" cy="4161189"/>
          </a:xfrm>
        </p:spPr>
        <p:txBody>
          <a:bodyPr>
            <a:normAutofit fontScale="92500" lnSpcReduction="10000"/>
          </a:bodyPr>
          <a:lstStyle/>
          <a:p>
            <a:r>
              <a:rPr lang="en-US" dirty="0"/>
              <a:t>Z- Score is also called a standard score. This value/score helps to understand that how far is the data point from the mean. And after setting up a threshold value one can utilize z score values of data points to define the outliers</a:t>
            </a:r>
          </a:p>
          <a:p>
            <a:endParaRPr lang="en-US" dirty="0"/>
          </a:p>
          <a:p>
            <a:r>
              <a:rPr lang="en-US" dirty="0" err="1"/>
              <a:t>Zscore</a:t>
            </a:r>
            <a:r>
              <a:rPr lang="en-US" dirty="0"/>
              <a:t> = (</a:t>
            </a:r>
            <a:r>
              <a:rPr lang="en-US" dirty="0" err="1"/>
              <a:t>data_point</a:t>
            </a:r>
            <a:r>
              <a:rPr lang="en-US" dirty="0"/>
              <a:t> -mean) / std. deviation</a:t>
            </a:r>
          </a:p>
          <a:p>
            <a:endParaRPr lang="en-US" dirty="0"/>
          </a:p>
          <a:p>
            <a:r>
              <a:rPr lang="en-US" dirty="0"/>
              <a:t>Define the threshold </a:t>
            </a:r>
          </a:p>
          <a:p>
            <a:pPr lvl="1"/>
            <a:r>
              <a:rPr lang="en-US" dirty="0"/>
              <a:t>For this dataset, 3 is the threshold</a:t>
            </a:r>
          </a:p>
          <a:p>
            <a:endParaRPr lang="en-US" dirty="0"/>
          </a:p>
          <a:p>
            <a:r>
              <a:rPr lang="en-US" dirty="0"/>
              <a:t>Remove outliers by drop the rows</a:t>
            </a:r>
          </a:p>
          <a:p>
            <a:pPr lvl="1"/>
            <a:r>
              <a:rPr lang="en-US" dirty="0"/>
              <a:t>Change them to NA</a:t>
            </a:r>
          </a:p>
          <a:p>
            <a:pPr lvl="1"/>
            <a:r>
              <a:rPr lang="en-US" dirty="0"/>
              <a:t>Use drop.na to remove them</a:t>
            </a:r>
          </a:p>
          <a:p>
            <a:endParaRPr lang="en-US" dirty="0"/>
          </a:p>
          <a:p>
            <a:endParaRPr lang="en-US" dirty="0"/>
          </a:p>
        </p:txBody>
      </p:sp>
      <p:sp>
        <p:nvSpPr>
          <p:cNvPr id="4" name="Rectangle 3"/>
          <p:cNvSpPr/>
          <p:nvPr/>
        </p:nvSpPr>
        <p:spPr>
          <a:xfrm>
            <a:off x="5294490" y="4281597"/>
            <a:ext cx="4470400" cy="1477328"/>
          </a:xfrm>
          <a:prstGeom prst="rect">
            <a:avLst/>
          </a:prstGeom>
          <a:ln>
            <a:solidFill>
              <a:srgbClr val="FF0000"/>
            </a:solidFill>
          </a:ln>
        </p:spPr>
        <p:txBody>
          <a:bodyPr wrap="square">
            <a:spAutoFit/>
          </a:bodyPr>
          <a:lstStyle/>
          <a:p>
            <a:r>
              <a:rPr lang="en-US" dirty="0"/>
              <a:t># Z score</a:t>
            </a:r>
          </a:p>
          <a:p>
            <a:r>
              <a:rPr lang="en-US" dirty="0"/>
              <a:t>from </a:t>
            </a:r>
            <a:r>
              <a:rPr lang="en-US" dirty="0" err="1"/>
              <a:t>scipy</a:t>
            </a:r>
            <a:r>
              <a:rPr lang="en-US" dirty="0"/>
              <a:t> import stats</a:t>
            </a:r>
          </a:p>
          <a:p>
            <a:r>
              <a:rPr lang="en-US" dirty="0"/>
              <a:t>import </a:t>
            </a:r>
            <a:r>
              <a:rPr lang="en-US" dirty="0" err="1"/>
              <a:t>numpy</a:t>
            </a:r>
            <a:r>
              <a:rPr lang="en-US" dirty="0"/>
              <a:t> as np</a:t>
            </a:r>
          </a:p>
          <a:p>
            <a:r>
              <a:rPr lang="en-US" dirty="0"/>
              <a:t>z = </a:t>
            </a:r>
            <a:r>
              <a:rPr lang="en-US" dirty="0" err="1"/>
              <a:t>np.abs</a:t>
            </a:r>
            <a:r>
              <a:rPr lang="en-US" dirty="0"/>
              <a:t>(</a:t>
            </a:r>
            <a:r>
              <a:rPr lang="en-US" dirty="0" err="1"/>
              <a:t>stats.zscore</a:t>
            </a:r>
            <a:r>
              <a:rPr lang="en-US" dirty="0"/>
              <a:t>(</a:t>
            </a:r>
            <a:r>
              <a:rPr lang="en-US" dirty="0" err="1"/>
              <a:t>df_boston</a:t>
            </a:r>
            <a:r>
              <a:rPr lang="en-US" dirty="0"/>
              <a:t>['DIS']))</a:t>
            </a:r>
          </a:p>
          <a:p>
            <a:r>
              <a:rPr lang="en-US" dirty="0"/>
              <a:t>print(z)</a:t>
            </a:r>
          </a:p>
        </p:txBody>
      </p:sp>
    </p:spTree>
    <p:extLst>
      <p:ext uri="{BB962C8B-B14F-4D97-AF65-F5344CB8AC3E}">
        <p14:creationId xmlns:p14="http://schemas.microsoft.com/office/powerpoint/2010/main" val="4026163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and Merging data sets</a:t>
            </a:r>
          </a:p>
        </p:txBody>
      </p:sp>
      <p:sp>
        <p:nvSpPr>
          <p:cNvPr id="3" name="Content Placeholder 2"/>
          <p:cNvSpPr>
            <a:spLocks noGrp="1"/>
          </p:cNvSpPr>
          <p:nvPr>
            <p:ph idx="1"/>
          </p:nvPr>
        </p:nvSpPr>
        <p:spPr/>
        <p:txBody>
          <a:bodyPr/>
          <a:lstStyle/>
          <a:p>
            <a:r>
              <a:rPr lang="en-US" dirty="0" err="1"/>
              <a:t>pandas.merge</a:t>
            </a:r>
            <a:r>
              <a:rPr lang="en-US" dirty="0"/>
              <a:t>: connect rows in </a:t>
            </a:r>
            <a:r>
              <a:rPr lang="en-US" dirty="0" err="1"/>
              <a:t>DataFrame</a:t>
            </a:r>
            <a:r>
              <a:rPr lang="en-US" dirty="0"/>
              <a:t> based on one or more keys.</a:t>
            </a:r>
          </a:p>
          <a:p>
            <a:pPr lvl="1"/>
            <a:r>
              <a:rPr lang="en-US" dirty="0"/>
              <a:t>Join operation in SQL</a:t>
            </a:r>
          </a:p>
          <a:p>
            <a:r>
              <a:rPr lang="en-US" dirty="0" err="1"/>
              <a:t>pandas.concat</a:t>
            </a:r>
            <a:r>
              <a:rPr lang="en-US" dirty="0"/>
              <a:t>: stacks together objects along an axis</a:t>
            </a:r>
          </a:p>
          <a:p>
            <a:r>
              <a:rPr lang="en-US" dirty="0" err="1"/>
              <a:t>Combine_first</a:t>
            </a:r>
            <a:r>
              <a:rPr lang="en-US" dirty="0"/>
              <a:t> : instance method enables splicing together overlapping data to fit in missing values in one object with values form another.</a:t>
            </a:r>
          </a:p>
        </p:txBody>
      </p:sp>
    </p:spTree>
    <p:extLst>
      <p:ext uri="{BB962C8B-B14F-4D97-AF65-F5344CB8AC3E}">
        <p14:creationId xmlns:p14="http://schemas.microsoft.com/office/powerpoint/2010/main" val="3041954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1875-6B7C-58E7-87C7-69358BE7F4CB}"/>
              </a:ext>
            </a:extLst>
          </p:cNvPr>
          <p:cNvSpPr>
            <a:spLocks noGrp="1"/>
          </p:cNvSpPr>
          <p:nvPr>
            <p:ph type="title"/>
          </p:nvPr>
        </p:nvSpPr>
        <p:spPr/>
        <p:txBody>
          <a:bodyPr/>
          <a:lstStyle/>
          <a:p>
            <a:r>
              <a:rPr lang="en-US"/>
              <a:t>Sampling</a:t>
            </a:r>
            <a:endParaRPr lang="en-SA"/>
          </a:p>
        </p:txBody>
      </p:sp>
      <p:sp>
        <p:nvSpPr>
          <p:cNvPr id="3" name="Content Placeholder 2">
            <a:extLst>
              <a:ext uri="{FF2B5EF4-FFF2-40B4-BE49-F238E27FC236}">
                <a16:creationId xmlns:a16="http://schemas.microsoft.com/office/drawing/2014/main" id="{CCFC628E-6DD9-F285-32A9-9D76D5FDA666}"/>
              </a:ext>
            </a:extLst>
          </p:cNvPr>
          <p:cNvSpPr>
            <a:spLocks noGrp="1"/>
          </p:cNvSpPr>
          <p:nvPr>
            <p:ph idx="1"/>
          </p:nvPr>
        </p:nvSpPr>
        <p:spPr>
          <a:xfrm>
            <a:off x="635001" y="1270000"/>
            <a:ext cx="8596668" cy="3880773"/>
          </a:xfrm>
        </p:spPr>
        <p:txBody>
          <a:bodyPr>
            <a:noAutofit/>
          </a:bodyPr>
          <a:lstStyle/>
          <a:p>
            <a:r>
              <a:rPr lang="en-US" sz="1600"/>
              <a:t>Sampling in machine learning refers to the process of selecting a subset of data points from a larger dataset. It’s a common technique used for various purposes, such as model training, validation, and testing. Here are some common types of sampling:	</a:t>
            </a:r>
          </a:p>
          <a:p>
            <a:r>
              <a:rPr lang="en-US" sz="1600" b="1"/>
              <a:t>Random Sampling: </a:t>
            </a:r>
            <a:r>
              <a:rPr lang="en-US" sz="1600"/>
              <a:t>Data points are randomly selected from the dataset without any specific criteria. This is often used for creating training and testing sets.	</a:t>
            </a:r>
          </a:p>
          <a:p>
            <a:r>
              <a:rPr lang="en-US" sz="1600" b="1"/>
              <a:t>Stratified Sampling: </a:t>
            </a:r>
            <a:r>
              <a:rPr lang="en-US" sz="1600"/>
              <a:t>In this method, the dataset is divided into subgroups or strata, and samples are drawn proportionally from each stratum. This is useful when you want to ensure representation from different classes or categories.</a:t>
            </a:r>
          </a:p>
          <a:p>
            <a:r>
              <a:rPr lang="en-US" sz="1600" b="1"/>
              <a:t>Oversampling and Undersampling: </a:t>
            </a:r>
            <a:r>
              <a:rPr lang="en-US" sz="1600"/>
              <a:t>These techniques are used to address class imbalance in classification problems. Oversampling involves creating more samples from the minority class, while undersampling reduces the number of samples from the majority class.</a:t>
            </a:r>
          </a:p>
          <a:p>
            <a:r>
              <a:rPr lang="en-US" sz="1600" b="1"/>
              <a:t>Cross-Validation: </a:t>
            </a:r>
            <a:r>
              <a:rPr lang="en-US" sz="1600"/>
              <a:t>It involves splitting the dataset into multiple subsets, typically for training and testing a machine learning model. Common techniques include k-fold cross-validation and leave-one-out cross-validation.</a:t>
            </a:r>
          </a:p>
          <a:p>
            <a:r>
              <a:rPr lang="en-US" sz="1600" b="1"/>
              <a:t>Bootstrapping: </a:t>
            </a:r>
            <a:r>
              <a:rPr lang="en-US" sz="1600"/>
              <a:t>Bootstrapping is a resampling technique where multiple random samples are generated from the dataset with replacement. It’s often used for estimating the variability of a statistic or model’s performance.</a:t>
            </a:r>
            <a:endParaRPr lang="en-SA" sz="1600"/>
          </a:p>
        </p:txBody>
      </p:sp>
    </p:spTree>
    <p:extLst>
      <p:ext uri="{BB962C8B-B14F-4D97-AF65-F5344CB8AC3E}">
        <p14:creationId xmlns:p14="http://schemas.microsoft.com/office/powerpoint/2010/main" val="365997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 - Merge</a:t>
            </a:r>
          </a:p>
        </p:txBody>
      </p:sp>
      <p:sp>
        <p:nvSpPr>
          <p:cNvPr id="3" name="Content Placeholder 2"/>
          <p:cNvSpPr>
            <a:spLocks noGrp="1"/>
          </p:cNvSpPr>
          <p:nvPr>
            <p:ph idx="1"/>
          </p:nvPr>
        </p:nvSpPr>
        <p:spPr/>
        <p:txBody>
          <a:bodyPr/>
          <a:lstStyle/>
          <a:p>
            <a:r>
              <a:rPr lang="en-US" dirty="0"/>
              <a:t>one-to-one joins: for example when joining two </a:t>
            </a:r>
            <a:r>
              <a:rPr lang="en-US" dirty="0" err="1"/>
              <a:t>DataFrame</a:t>
            </a:r>
            <a:r>
              <a:rPr lang="en-US" dirty="0"/>
              <a:t> objects on their indexes (which must contain unique values).</a:t>
            </a:r>
          </a:p>
          <a:p>
            <a:endParaRPr lang="en-US" dirty="0"/>
          </a:p>
          <a:p>
            <a:r>
              <a:rPr lang="en-US" dirty="0"/>
              <a:t>many-to-one joins: for example when joining an index (unique) to one or more columns in a different </a:t>
            </a:r>
            <a:r>
              <a:rPr lang="en-US" dirty="0" err="1"/>
              <a:t>DataFrame</a:t>
            </a:r>
            <a:r>
              <a:rPr lang="en-US" dirty="0"/>
              <a:t>.</a:t>
            </a:r>
          </a:p>
          <a:p>
            <a:endParaRPr lang="en-US" dirty="0"/>
          </a:p>
          <a:p>
            <a:r>
              <a:rPr lang="en-US" dirty="0"/>
              <a:t>many-to-many joins: joining columns on columns.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126689D-0D2A-1F45-1319-839CCB5A3481}"/>
                  </a:ext>
                </a:extLst>
              </p14:cNvPr>
              <p14:cNvContentPartPr/>
              <p14:nvPr/>
            </p14:nvContentPartPr>
            <p14:xfrm>
              <a:off x="3026980" y="-663986"/>
              <a:ext cx="6480" cy="34200"/>
            </p14:xfrm>
          </p:contentPart>
        </mc:Choice>
        <mc:Fallback xmlns="">
          <p:pic>
            <p:nvPicPr>
              <p:cNvPr id="4" name="Ink 3">
                <a:extLst>
                  <a:ext uri="{FF2B5EF4-FFF2-40B4-BE49-F238E27FC236}">
                    <a16:creationId xmlns:a16="http://schemas.microsoft.com/office/drawing/2014/main" id="{B126689D-0D2A-1F45-1319-839CCB5A3481}"/>
                  </a:ext>
                </a:extLst>
              </p:cNvPr>
              <p:cNvPicPr/>
              <p:nvPr/>
            </p:nvPicPr>
            <p:blipFill>
              <a:blip r:embed="rId3"/>
              <a:stretch>
                <a:fillRect/>
              </a:stretch>
            </p:blipFill>
            <p:spPr>
              <a:xfrm>
                <a:off x="3011500" y="-679106"/>
                <a:ext cx="37080" cy="64800"/>
              </a:xfrm>
              <a:prstGeom prst="rect">
                <a:avLst/>
              </a:prstGeom>
            </p:spPr>
          </p:pic>
        </mc:Fallback>
      </mc:AlternateContent>
    </p:spTree>
    <p:extLst>
      <p:ext uri="{BB962C8B-B14F-4D97-AF65-F5344CB8AC3E}">
        <p14:creationId xmlns:p14="http://schemas.microsoft.com/office/powerpoint/2010/main" val="69547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 - Merge</a:t>
            </a:r>
          </a:p>
        </p:txBody>
      </p:sp>
      <p:sp>
        <p:nvSpPr>
          <p:cNvPr id="3" name="Content Placeholder 2"/>
          <p:cNvSpPr>
            <a:spLocks noGrp="1"/>
          </p:cNvSpPr>
          <p:nvPr>
            <p:ph idx="1"/>
          </p:nvPr>
        </p:nvSpPr>
        <p:spPr/>
        <p:txBody>
          <a:bodyPr>
            <a:normAutofit fontScale="55000" lnSpcReduction="20000"/>
          </a:bodyPr>
          <a:lstStyle/>
          <a:p>
            <a:r>
              <a:rPr lang="en-US" b="1" dirty="0"/>
              <a:t>left = </a:t>
            </a:r>
            <a:r>
              <a:rPr lang="en-US" b="1" dirty="0" err="1"/>
              <a:t>pd.DataFrame</a:t>
            </a:r>
            <a:r>
              <a:rPr lang="en-US" b="1" dirty="0"/>
              <a:t>(</a:t>
            </a:r>
          </a:p>
          <a:p>
            <a:r>
              <a:rPr lang="en-US" b="1" dirty="0"/>
              <a:t>    {</a:t>
            </a:r>
          </a:p>
          <a:p>
            <a:r>
              <a:rPr lang="en-US" b="1" dirty="0"/>
              <a:t>        "key": ["K0", "K1", "K2", "K3"],</a:t>
            </a:r>
          </a:p>
          <a:p>
            <a:r>
              <a:rPr lang="en-US" b="1" dirty="0"/>
              <a:t>        "A": ["A0", "A1", "A2", "A3"],</a:t>
            </a:r>
          </a:p>
          <a:p>
            <a:r>
              <a:rPr lang="en-US" b="1" dirty="0"/>
              <a:t>        "B": ["B0", "B1", "B2", "B3"],</a:t>
            </a:r>
          </a:p>
          <a:p>
            <a:r>
              <a:rPr lang="en-US" b="1" dirty="0"/>
              <a:t>    }</a:t>
            </a:r>
          </a:p>
          <a:p>
            <a:r>
              <a:rPr lang="en-US" b="1" dirty="0"/>
              <a:t>)</a:t>
            </a:r>
          </a:p>
          <a:p>
            <a:r>
              <a:rPr lang="en-US" b="1" dirty="0"/>
              <a:t>right = </a:t>
            </a:r>
            <a:r>
              <a:rPr lang="en-US" b="1" dirty="0" err="1"/>
              <a:t>pd.DataFrame</a:t>
            </a:r>
            <a:r>
              <a:rPr lang="en-US" b="1" dirty="0"/>
              <a:t>(</a:t>
            </a:r>
          </a:p>
          <a:p>
            <a:r>
              <a:rPr lang="en-US" b="1" dirty="0"/>
              <a:t>    {</a:t>
            </a:r>
          </a:p>
          <a:p>
            <a:r>
              <a:rPr lang="en-US" b="1" dirty="0"/>
              <a:t>        "key": ["K0", "K1", "K2", "K3"],</a:t>
            </a:r>
          </a:p>
          <a:p>
            <a:r>
              <a:rPr lang="en-US" b="1" dirty="0"/>
              <a:t>        "C": ["C0", "C1", "C2", "C3"],</a:t>
            </a:r>
          </a:p>
          <a:p>
            <a:r>
              <a:rPr lang="en-US" b="1" dirty="0"/>
              <a:t>        "D": ["D0", "D1", "D2", "D3"],</a:t>
            </a:r>
          </a:p>
          <a:p>
            <a:r>
              <a:rPr lang="en-US" b="1" dirty="0"/>
              <a:t>    }</a:t>
            </a:r>
          </a:p>
          <a:p>
            <a:r>
              <a:rPr lang="en-US" b="1" dirty="0"/>
              <a:t>)</a:t>
            </a:r>
          </a:p>
          <a:p>
            <a:r>
              <a:rPr lang="en-US" b="1" dirty="0"/>
              <a:t>result = </a:t>
            </a:r>
            <a:r>
              <a:rPr lang="en-US" b="1" dirty="0" err="1"/>
              <a:t>pd.merge</a:t>
            </a:r>
            <a:r>
              <a:rPr lang="en-US" b="1" dirty="0"/>
              <a:t>(left, right, on="key")</a:t>
            </a:r>
          </a:p>
        </p:txBody>
      </p:sp>
      <p:pic>
        <p:nvPicPr>
          <p:cNvPr id="4" name="Picture 3"/>
          <p:cNvPicPr>
            <a:picLocks noChangeAspect="1"/>
          </p:cNvPicPr>
          <p:nvPr/>
        </p:nvPicPr>
        <p:blipFill>
          <a:blip r:embed="rId2"/>
          <a:stretch>
            <a:fillRect/>
          </a:stretch>
        </p:blipFill>
        <p:spPr>
          <a:xfrm>
            <a:off x="3286743" y="2901244"/>
            <a:ext cx="6315460" cy="1524001"/>
          </a:xfrm>
          <a:prstGeom prst="rect">
            <a:avLst/>
          </a:prstGeom>
        </p:spPr>
      </p:pic>
    </p:spTree>
    <p:extLst>
      <p:ext uri="{BB962C8B-B14F-4D97-AF65-F5344CB8AC3E}">
        <p14:creationId xmlns:p14="http://schemas.microsoft.com/office/powerpoint/2010/main" val="11152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 – Merge: inner join</a:t>
            </a:r>
          </a:p>
        </p:txBody>
      </p:sp>
      <p:sp>
        <p:nvSpPr>
          <p:cNvPr id="3" name="Content Placeholder 2"/>
          <p:cNvSpPr>
            <a:spLocks noGrp="1"/>
          </p:cNvSpPr>
          <p:nvPr>
            <p:ph idx="1"/>
          </p:nvPr>
        </p:nvSpPr>
        <p:spPr>
          <a:xfrm>
            <a:off x="677334" y="2160589"/>
            <a:ext cx="8596668" cy="4488567"/>
          </a:xfrm>
        </p:spPr>
        <p:txBody>
          <a:bodyPr>
            <a:normAutofit fontScale="62500" lnSpcReduction="20000"/>
          </a:bodyPr>
          <a:lstStyle/>
          <a:p>
            <a:r>
              <a:rPr lang="en-US" dirty="0"/>
              <a:t>left = </a:t>
            </a:r>
            <a:r>
              <a:rPr lang="en-US" dirty="0" err="1"/>
              <a:t>pd.DataFrame</a:t>
            </a:r>
            <a:r>
              <a:rPr lang="en-US" dirty="0"/>
              <a:t>(</a:t>
            </a:r>
          </a:p>
          <a:p>
            <a:r>
              <a:rPr lang="en-US" dirty="0"/>
              <a:t>    {</a:t>
            </a:r>
          </a:p>
          <a:p>
            <a:r>
              <a:rPr lang="en-US" dirty="0"/>
              <a:t>        "key1": ["K0", "K0", "K1", "K2"],</a:t>
            </a:r>
          </a:p>
          <a:p>
            <a:r>
              <a:rPr lang="en-US" dirty="0"/>
              <a:t>        "key2": ["K0", "K1", "K0", "K1"],</a:t>
            </a:r>
          </a:p>
          <a:p>
            <a:r>
              <a:rPr lang="en-US" dirty="0"/>
              <a:t>        "A": ["A0", "A1", "A2", "A3"],</a:t>
            </a:r>
          </a:p>
          <a:p>
            <a:r>
              <a:rPr lang="en-US" dirty="0"/>
              <a:t>        "B": ["B0", "B1", "B2", "B3"],</a:t>
            </a:r>
          </a:p>
          <a:p>
            <a:r>
              <a:rPr lang="en-US" dirty="0"/>
              <a:t>    }</a:t>
            </a:r>
          </a:p>
          <a:p>
            <a:r>
              <a:rPr lang="en-US" dirty="0"/>
              <a:t>)</a:t>
            </a:r>
          </a:p>
          <a:p>
            <a:r>
              <a:rPr lang="en-US" dirty="0"/>
              <a:t>right = </a:t>
            </a:r>
            <a:r>
              <a:rPr lang="en-US" dirty="0" err="1"/>
              <a:t>pd.DataFrame</a:t>
            </a:r>
            <a:r>
              <a:rPr lang="en-US" dirty="0"/>
              <a:t>(</a:t>
            </a:r>
          </a:p>
          <a:p>
            <a:r>
              <a:rPr lang="en-US" dirty="0"/>
              <a:t>    {</a:t>
            </a:r>
          </a:p>
          <a:p>
            <a:r>
              <a:rPr lang="en-US" dirty="0"/>
              <a:t>        "key1": ["K0", "K1", "K1", "K2"],</a:t>
            </a:r>
          </a:p>
          <a:p>
            <a:r>
              <a:rPr lang="en-US" dirty="0"/>
              <a:t>        "key2": ["K0", "K0", "K0", "K0"],</a:t>
            </a:r>
          </a:p>
          <a:p>
            <a:r>
              <a:rPr lang="en-US" dirty="0"/>
              <a:t>        "C": ["C0", "C1", "C2", "C3"],</a:t>
            </a:r>
          </a:p>
          <a:p>
            <a:r>
              <a:rPr lang="en-US" dirty="0"/>
              <a:t>        "D": ["D0", "D1", "D2", "D3"],</a:t>
            </a:r>
          </a:p>
          <a:p>
            <a:r>
              <a:rPr lang="en-US" dirty="0"/>
              <a:t>    }</a:t>
            </a:r>
          </a:p>
          <a:p>
            <a:r>
              <a:rPr lang="en-US" dirty="0"/>
              <a:t>)</a:t>
            </a:r>
          </a:p>
          <a:p>
            <a:r>
              <a:rPr lang="en-US" dirty="0"/>
              <a:t>result = </a:t>
            </a:r>
            <a:r>
              <a:rPr lang="en-US" dirty="0" err="1"/>
              <a:t>pd.merge</a:t>
            </a:r>
            <a:r>
              <a:rPr lang="en-US" dirty="0"/>
              <a:t>(left, right, on=["key1", "key2"])</a:t>
            </a:r>
          </a:p>
        </p:txBody>
      </p:sp>
      <p:sp>
        <p:nvSpPr>
          <p:cNvPr id="6" name="Rectangle 5"/>
          <p:cNvSpPr/>
          <p:nvPr/>
        </p:nvSpPr>
        <p:spPr>
          <a:xfrm>
            <a:off x="3905956" y="3464502"/>
            <a:ext cx="6096000" cy="646331"/>
          </a:xfrm>
          <a:prstGeom prst="rect">
            <a:avLst/>
          </a:prstGeom>
        </p:spPr>
        <p:txBody>
          <a:bodyPr>
            <a:spAutoFit/>
          </a:bodyPr>
          <a:lstStyle/>
          <a:p>
            <a:r>
              <a:rPr lang="en-US" dirty="0"/>
              <a:t>Only the keys appearing in left and right are present (the intersection), since how=</a:t>
            </a:r>
            <a:r>
              <a:rPr lang="en-US" dirty="0">
                <a:solidFill>
                  <a:srgbClr val="FF0000"/>
                </a:solidFill>
              </a:rPr>
              <a:t>'inner</a:t>
            </a:r>
            <a:r>
              <a:rPr lang="en-US" dirty="0"/>
              <a:t>' by default.</a:t>
            </a:r>
          </a:p>
        </p:txBody>
      </p:sp>
      <p:pic>
        <p:nvPicPr>
          <p:cNvPr id="7" name="Picture 6"/>
          <p:cNvPicPr>
            <a:picLocks noChangeAspect="1"/>
          </p:cNvPicPr>
          <p:nvPr/>
        </p:nvPicPr>
        <p:blipFill>
          <a:blip r:embed="rId2"/>
          <a:stretch>
            <a:fillRect/>
          </a:stretch>
        </p:blipFill>
        <p:spPr>
          <a:xfrm>
            <a:off x="3393898" y="1335087"/>
            <a:ext cx="8335352" cy="1656469"/>
          </a:xfrm>
          <a:prstGeom prst="rect">
            <a:avLst/>
          </a:prstGeom>
        </p:spPr>
      </p:pic>
    </p:spTree>
    <p:extLst>
      <p:ext uri="{BB962C8B-B14F-4D97-AF65-F5344CB8AC3E}">
        <p14:creationId xmlns:p14="http://schemas.microsoft.com/office/powerpoint/2010/main" val="2428011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49457681"/>
              </p:ext>
            </p:extLst>
          </p:nvPr>
        </p:nvGraphicFramePr>
        <p:xfrm>
          <a:off x="395641" y="399521"/>
          <a:ext cx="8849958" cy="4285370"/>
        </p:xfrm>
        <a:graphic>
          <a:graphicData uri="http://schemas.openxmlformats.org/drawingml/2006/table">
            <a:tbl>
              <a:tblPr firstRow="1" bandRow="1">
                <a:tableStyleId>{5C22544A-7EE6-4342-B048-85BDC9FD1C3A}</a:tableStyleId>
              </a:tblPr>
              <a:tblGrid>
                <a:gridCol w="2949986">
                  <a:extLst>
                    <a:ext uri="{9D8B030D-6E8A-4147-A177-3AD203B41FA5}">
                      <a16:colId xmlns:a16="http://schemas.microsoft.com/office/drawing/2014/main" val="3496685361"/>
                    </a:ext>
                  </a:extLst>
                </a:gridCol>
                <a:gridCol w="2949986">
                  <a:extLst>
                    <a:ext uri="{9D8B030D-6E8A-4147-A177-3AD203B41FA5}">
                      <a16:colId xmlns:a16="http://schemas.microsoft.com/office/drawing/2014/main" val="3303095837"/>
                    </a:ext>
                  </a:extLst>
                </a:gridCol>
                <a:gridCol w="2949986">
                  <a:extLst>
                    <a:ext uri="{9D8B030D-6E8A-4147-A177-3AD203B41FA5}">
                      <a16:colId xmlns:a16="http://schemas.microsoft.com/office/drawing/2014/main" val="1765184935"/>
                    </a:ext>
                  </a:extLst>
                </a:gridCol>
              </a:tblGrid>
              <a:tr h="413252">
                <a:tc>
                  <a:txBody>
                    <a:bodyPr/>
                    <a:lstStyle/>
                    <a:p>
                      <a:pPr algn="l" fontAlgn="b"/>
                      <a:r>
                        <a:rPr lang="en-US">
                          <a:effectLst/>
                        </a:rPr>
                        <a:t>Merge method</a:t>
                      </a:r>
                    </a:p>
                  </a:txBody>
                  <a:tcPr anchor="b"/>
                </a:tc>
                <a:tc>
                  <a:txBody>
                    <a:bodyPr/>
                    <a:lstStyle/>
                    <a:p>
                      <a:pPr algn="l" fontAlgn="b"/>
                      <a:r>
                        <a:rPr lang="en-US" dirty="0">
                          <a:effectLst/>
                        </a:rPr>
                        <a:t>SQL Join Name</a:t>
                      </a:r>
                    </a:p>
                  </a:txBody>
                  <a:tcPr anchor="b"/>
                </a:tc>
                <a:tc>
                  <a:txBody>
                    <a:bodyPr/>
                    <a:lstStyle/>
                    <a:p>
                      <a:pPr algn="l" fontAlgn="b"/>
                      <a:r>
                        <a:rPr lang="en-US">
                          <a:effectLst/>
                        </a:rPr>
                        <a:t>Description</a:t>
                      </a:r>
                    </a:p>
                  </a:txBody>
                  <a:tcPr anchor="b"/>
                </a:tc>
                <a:extLst>
                  <a:ext uri="{0D108BD9-81ED-4DB2-BD59-A6C34878D82A}">
                    <a16:rowId xmlns:a16="http://schemas.microsoft.com/office/drawing/2014/main" val="2435991527"/>
                  </a:ext>
                </a:extLst>
              </a:tr>
              <a:tr h="713285">
                <a:tc>
                  <a:txBody>
                    <a:bodyPr/>
                    <a:lstStyle/>
                    <a:p>
                      <a:pPr fontAlgn="t"/>
                      <a:r>
                        <a:rPr lang="en-US">
                          <a:effectLst/>
                        </a:rPr>
                        <a:t>left</a:t>
                      </a:r>
                    </a:p>
                  </a:txBody>
                  <a:tcPr/>
                </a:tc>
                <a:tc>
                  <a:txBody>
                    <a:bodyPr/>
                    <a:lstStyle/>
                    <a:p>
                      <a:pPr fontAlgn="t"/>
                      <a:r>
                        <a:rPr lang="en-US">
                          <a:effectLst/>
                        </a:rPr>
                        <a:t>LEFT OUTER JOIN</a:t>
                      </a:r>
                    </a:p>
                  </a:txBody>
                  <a:tcPr/>
                </a:tc>
                <a:tc>
                  <a:txBody>
                    <a:bodyPr/>
                    <a:lstStyle/>
                    <a:p>
                      <a:pPr fontAlgn="t"/>
                      <a:r>
                        <a:rPr lang="en-US">
                          <a:effectLst/>
                        </a:rPr>
                        <a:t>Use keys from left frame only</a:t>
                      </a:r>
                    </a:p>
                  </a:txBody>
                  <a:tcPr/>
                </a:tc>
                <a:extLst>
                  <a:ext uri="{0D108BD9-81ED-4DB2-BD59-A6C34878D82A}">
                    <a16:rowId xmlns:a16="http://schemas.microsoft.com/office/drawing/2014/main" val="2623420308"/>
                  </a:ext>
                </a:extLst>
              </a:tr>
              <a:tr h="713285">
                <a:tc>
                  <a:txBody>
                    <a:bodyPr/>
                    <a:lstStyle/>
                    <a:p>
                      <a:pPr fontAlgn="t"/>
                      <a:r>
                        <a:rPr lang="en-US">
                          <a:effectLst/>
                        </a:rPr>
                        <a:t>right</a:t>
                      </a:r>
                    </a:p>
                  </a:txBody>
                  <a:tcPr/>
                </a:tc>
                <a:tc>
                  <a:txBody>
                    <a:bodyPr/>
                    <a:lstStyle/>
                    <a:p>
                      <a:pPr fontAlgn="t"/>
                      <a:r>
                        <a:rPr lang="en-US">
                          <a:effectLst/>
                        </a:rPr>
                        <a:t>RIGHT OUTER JOIN</a:t>
                      </a:r>
                    </a:p>
                  </a:txBody>
                  <a:tcPr/>
                </a:tc>
                <a:tc>
                  <a:txBody>
                    <a:bodyPr/>
                    <a:lstStyle/>
                    <a:p>
                      <a:pPr fontAlgn="t"/>
                      <a:r>
                        <a:rPr lang="en-US">
                          <a:effectLst/>
                        </a:rPr>
                        <a:t>Use keys from right frame only</a:t>
                      </a:r>
                    </a:p>
                  </a:txBody>
                  <a:tcPr/>
                </a:tc>
                <a:extLst>
                  <a:ext uri="{0D108BD9-81ED-4DB2-BD59-A6C34878D82A}">
                    <a16:rowId xmlns:a16="http://schemas.microsoft.com/office/drawing/2014/main" val="2027706214"/>
                  </a:ext>
                </a:extLst>
              </a:tr>
              <a:tr h="713285">
                <a:tc>
                  <a:txBody>
                    <a:bodyPr/>
                    <a:lstStyle/>
                    <a:p>
                      <a:pPr fontAlgn="t"/>
                      <a:r>
                        <a:rPr lang="en-US">
                          <a:effectLst/>
                        </a:rPr>
                        <a:t>outer</a:t>
                      </a:r>
                    </a:p>
                  </a:txBody>
                  <a:tcPr/>
                </a:tc>
                <a:tc>
                  <a:txBody>
                    <a:bodyPr/>
                    <a:lstStyle/>
                    <a:p>
                      <a:pPr fontAlgn="t"/>
                      <a:r>
                        <a:rPr lang="en-US">
                          <a:effectLst/>
                        </a:rPr>
                        <a:t>FULL OUTER JOIN</a:t>
                      </a:r>
                    </a:p>
                  </a:txBody>
                  <a:tcPr/>
                </a:tc>
                <a:tc>
                  <a:txBody>
                    <a:bodyPr/>
                    <a:lstStyle/>
                    <a:p>
                      <a:pPr fontAlgn="t"/>
                      <a:r>
                        <a:rPr lang="en-US">
                          <a:effectLst/>
                        </a:rPr>
                        <a:t>Use union of keys from both frames</a:t>
                      </a:r>
                    </a:p>
                  </a:txBody>
                  <a:tcPr/>
                </a:tc>
                <a:extLst>
                  <a:ext uri="{0D108BD9-81ED-4DB2-BD59-A6C34878D82A}">
                    <a16:rowId xmlns:a16="http://schemas.microsoft.com/office/drawing/2014/main" val="2091342833"/>
                  </a:ext>
                </a:extLst>
              </a:tr>
              <a:tr h="713285">
                <a:tc>
                  <a:txBody>
                    <a:bodyPr/>
                    <a:lstStyle/>
                    <a:p>
                      <a:pPr fontAlgn="t"/>
                      <a:r>
                        <a:rPr lang="en-US">
                          <a:effectLst/>
                        </a:rPr>
                        <a:t>inner</a:t>
                      </a:r>
                    </a:p>
                  </a:txBody>
                  <a:tcPr/>
                </a:tc>
                <a:tc>
                  <a:txBody>
                    <a:bodyPr/>
                    <a:lstStyle/>
                    <a:p>
                      <a:pPr fontAlgn="t"/>
                      <a:r>
                        <a:rPr lang="en-US">
                          <a:effectLst/>
                        </a:rPr>
                        <a:t>INNER JOIN</a:t>
                      </a:r>
                    </a:p>
                  </a:txBody>
                  <a:tcPr/>
                </a:tc>
                <a:tc>
                  <a:txBody>
                    <a:bodyPr/>
                    <a:lstStyle/>
                    <a:p>
                      <a:pPr fontAlgn="t"/>
                      <a:r>
                        <a:rPr lang="en-US">
                          <a:effectLst/>
                        </a:rPr>
                        <a:t>Use intersection of keys from both frames</a:t>
                      </a:r>
                    </a:p>
                  </a:txBody>
                  <a:tcPr/>
                </a:tc>
                <a:extLst>
                  <a:ext uri="{0D108BD9-81ED-4DB2-BD59-A6C34878D82A}">
                    <a16:rowId xmlns:a16="http://schemas.microsoft.com/office/drawing/2014/main" val="1299152589"/>
                  </a:ext>
                </a:extLst>
              </a:tr>
              <a:tr h="1018978">
                <a:tc>
                  <a:txBody>
                    <a:bodyPr/>
                    <a:lstStyle/>
                    <a:p>
                      <a:pPr fontAlgn="t"/>
                      <a:r>
                        <a:rPr lang="en-US">
                          <a:effectLst/>
                        </a:rPr>
                        <a:t>cross</a:t>
                      </a:r>
                    </a:p>
                  </a:txBody>
                  <a:tcPr/>
                </a:tc>
                <a:tc>
                  <a:txBody>
                    <a:bodyPr/>
                    <a:lstStyle/>
                    <a:p>
                      <a:pPr fontAlgn="t"/>
                      <a:r>
                        <a:rPr lang="en-US" dirty="0">
                          <a:effectLst/>
                        </a:rPr>
                        <a:t>CROSS JOIN</a:t>
                      </a:r>
                    </a:p>
                  </a:txBody>
                  <a:tcPr/>
                </a:tc>
                <a:tc>
                  <a:txBody>
                    <a:bodyPr/>
                    <a:lstStyle/>
                    <a:p>
                      <a:pPr fontAlgn="t"/>
                      <a:r>
                        <a:rPr lang="en-US" dirty="0">
                          <a:effectLst/>
                        </a:rPr>
                        <a:t>Create the </a:t>
                      </a:r>
                      <a:r>
                        <a:rPr lang="en-US" dirty="0" err="1">
                          <a:effectLst/>
                        </a:rPr>
                        <a:t>cartesian</a:t>
                      </a:r>
                      <a:r>
                        <a:rPr lang="en-US" dirty="0">
                          <a:effectLst/>
                        </a:rPr>
                        <a:t> product of rows of both frames</a:t>
                      </a:r>
                    </a:p>
                  </a:txBody>
                  <a:tcPr/>
                </a:tc>
                <a:extLst>
                  <a:ext uri="{0D108BD9-81ED-4DB2-BD59-A6C34878D82A}">
                    <a16:rowId xmlns:a16="http://schemas.microsoft.com/office/drawing/2014/main" val="3390961858"/>
                  </a:ext>
                </a:extLst>
              </a:tr>
            </a:tbl>
          </a:graphicData>
        </a:graphic>
      </p:graphicFrame>
    </p:spTree>
    <p:extLst>
      <p:ext uri="{BB962C8B-B14F-4D97-AF65-F5344CB8AC3E}">
        <p14:creationId xmlns:p14="http://schemas.microsoft.com/office/powerpoint/2010/main" val="1481179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Merge-method: left</a:t>
            </a:r>
          </a:p>
        </p:txBody>
      </p:sp>
      <p:pic>
        <p:nvPicPr>
          <p:cNvPr id="4" name="Picture 3"/>
          <p:cNvPicPr>
            <a:picLocks noChangeAspect="1"/>
          </p:cNvPicPr>
          <p:nvPr/>
        </p:nvPicPr>
        <p:blipFill>
          <a:blip r:embed="rId2"/>
          <a:stretch>
            <a:fillRect/>
          </a:stretch>
        </p:blipFill>
        <p:spPr>
          <a:xfrm>
            <a:off x="229283" y="2308225"/>
            <a:ext cx="9492768" cy="2263776"/>
          </a:xfrm>
          <a:prstGeom prst="rect">
            <a:avLst/>
          </a:prstGeom>
        </p:spPr>
      </p:pic>
      <p:sp>
        <p:nvSpPr>
          <p:cNvPr id="5" name="Rectangle 4"/>
          <p:cNvSpPr/>
          <p:nvPr/>
        </p:nvSpPr>
        <p:spPr>
          <a:xfrm>
            <a:off x="1470468" y="1424203"/>
            <a:ext cx="7010399" cy="369332"/>
          </a:xfrm>
          <a:prstGeom prst="rect">
            <a:avLst/>
          </a:prstGeom>
        </p:spPr>
        <p:txBody>
          <a:bodyPr wrap="square">
            <a:spAutoFit/>
          </a:bodyPr>
          <a:lstStyle/>
          <a:p>
            <a:r>
              <a:rPr lang="en-US" dirty="0"/>
              <a:t>result = </a:t>
            </a:r>
            <a:r>
              <a:rPr lang="en-US" dirty="0" err="1"/>
              <a:t>pd.merge</a:t>
            </a:r>
            <a:r>
              <a:rPr lang="en-US" dirty="0"/>
              <a:t>(left, right, how="left", on=["key1", "key2"])</a:t>
            </a:r>
          </a:p>
        </p:txBody>
      </p:sp>
    </p:spTree>
    <p:extLst>
      <p:ext uri="{BB962C8B-B14F-4D97-AF65-F5344CB8AC3E}">
        <p14:creationId xmlns:p14="http://schemas.microsoft.com/office/powerpoint/2010/main" val="116436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Merge-method: right</a:t>
            </a:r>
          </a:p>
        </p:txBody>
      </p:sp>
      <p:sp>
        <p:nvSpPr>
          <p:cNvPr id="4" name="Rectangle 3"/>
          <p:cNvSpPr/>
          <p:nvPr/>
        </p:nvSpPr>
        <p:spPr>
          <a:xfrm>
            <a:off x="677333" y="1607234"/>
            <a:ext cx="8048977" cy="369332"/>
          </a:xfrm>
          <a:prstGeom prst="rect">
            <a:avLst/>
          </a:prstGeom>
        </p:spPr>
        <p:txBody>
          <a:bodyPr wrap="square">
            <a:spAutoFit/>
          </a:bodyPr>
          <a:lstStyle/>
          <a:p>
            <a:r>
              <a:rPr lang="en-US" dirty="0"/>
              <a:t>result = </a:t>
            </a:r>
            <a:r>
              <a:rPr lang="en-US" dirty="0" err="1"/>
              <a:t>pd.merge</a:t>
            </a:r>
            <a:r>
              <a:rPr lang="en-US" dirty="0"/>
              <a:t>(left, right, how="right", on=["key1", "key2"])</a:t>
            </a:r>
          </a:p>
        </p:txBody>
      </p:sp>
      <p:pic>
        <p:nvPicPr>
          <p:cNvPr id="5" name="Picture 4"/>
          <p:cNvPicPr>
            <a:picLocks noChangeAspect="1"/>
          </p:cNvPicPr>
          <p:nvPr/>
        </p:nvPicPr>
        <p:blipFill>
          <a:blip r:embed="rId2"/>
          <a:stretch>
            <a:fillRect/>
          </a:stretch>
        </p:blipFill>
        <p:spPr>
          <a:xfrm>
            <a:off x="165276" y="2378887"/>
            <a:ext cx="9217965" cy="1831869"/>
          </a:xfrm>
          <a:prstGeom prst="rect">
            <a:avLst/>
          </a:prstGeom>
        </p:spPr>
      </p:pic>
    </p:spTree>
    <p:extLst>
      <p:ext uri="{BB962C8B-B14F-4D97-AF65-F5344CB8AC3E}">
        <p14:creationId xmlns:p14="http://schemas.microsoft.com/office/powerpoint/2010/main" val="21710560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284</TotalTime>
  <Words>2305</Words>
  <Application>Microsoft Macintosh PowerPoint</Application>
  <PresentationFormat>Widescreen</PresentationFormat>
  <Paragraphs>555</Paragraphs>
  <Slides>30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Consolas</vt:lpstr>
      <vt:lpstr>Courier New</vt:lpstr>
      <vt:lpstr>Times New Roman</vt:lpstr>
      <vt:lpstr>Trebuchet MS</vt:lpstr>
      <vt:lpstr>Wingdings 3</vt:lpstr>
      <vt:lpstr>Facet</vt:lpstr>
      <vt:lpstr>Data Cleaning and transformation</vt:lpstr>
      <vt:lpstr>Data cleaning – basic methods</vt:lpstr>
      <vt:lpstr>Combining and Merging data sets</vt:lpstr>
      <vt:lpstr>Pandas - Merge</vt:lpstr>
      <vt:lpstr>Pandas - Merge</vt:lpstr>
      <vt:lpstr>Pandas – Merge: inner join</vt:lpstr>
      <vt:lpstr>PowerPoint Presentation</vt:lpstr>
      <vt:lpstr>Merge-method: left</vt:lpstr>
      <vt:lpstr>Merge-method: right</vt:lpstr>
      <vt:lpstr>Merge-method: outer</vt:lpstr>
      <vt:lpstr>Merge-method: cross</vt:lpstr>
      <vt:lpstr>Merge based on the nearest time-stamp</vt:lpstr>
      <vt:lpstr>Concatenating Along an Axis</vt:lpstr>
      <vt:lpstr>Reshaping and Pivoting</vt:lpstr>
      <vt:lpstr>Reshaping</vt:lpstr>
      <vt:lpstr>stack</vt:lpstr>
      <vt:lpstr>Pivoting  </vt:lpstr>
      <vt:lpstr>Pivoting</vt:lpstr>
      <vt:lpstr>Data Transformation</vt:lpstr>
      <vt:lpstr>Data Transformation</vt:lpstr>
      <vt:lpstr>Removing Duplicates</vt:lpstr>
      <vt:lpstr>Transforming Data Using a Function or Mapping</vt:lpstr>
      <vt:lpstr>Transforming Data Using a Function or Mapping</vt:lpstr>
      <vt:lpstr>Replacing Values</vt:lpstr>
      <vt:lpstr>Renaming Axis Indexes </vt:lpstr>
      <vt:lpstr>Detecting and Filtering Outliers</vt:lpstr>
      <vt:lpstr>Detect outlier</vt:lpstr>
      <vt:lpstr>Detect outliers - ScatterPlot.</vt:lpstr>
      <vt:lpstr>Detect outlier - Z-score </vt:lpstr>
      <vt:lpstr>Sampling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 and transformation</dc:title>
  <dc:creator>HANI MOHAMMED ALNAMI</dc:creator>
  <cp:lastModifiedBy>HANI MOHAMMED ALNAMI</cp:lastModifiedBy>
  <cp:revision>31</cp:revision>
  <dcterms:created xsi:type="dcterms:W3CDTF">2023-01-29T07:06:27Z</dcterms:created>
  <dcterms:modified xsi:type="dcterms:W3CDTF">2024-08-15T15:37:09Z</dcterms:modified>
</cp:coreProperties>
</file>