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5"/>
  </p:notesMasterIdLst>
  <p:sldIdLst>
    <p:sldId id="266" r:id="rId2"/>
    <p:sldId id="274" r:id="rId3"/>
    <p:sldId id="276" r:id="rId4"/>
    <p:sldId id="257" r:id="rId5"/>
    <p:sldId id="258" r:id="rId6"/>
    <p:sldId id="268" r:id="rId7"/>
    <p:sldId id="259" r:id="rId8"/>
    <p:sldId id="267" r:id="rId9"/>
    <p:sldId id="269" r:id="rId10"/>
    <p:sldId id="270" r:id="rId11"/>
    <p:sldId id="271" r:id="rId12"/>
    <p:sldId id="272" r:id="rId13"/>
    <p:sldId id="273"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1" autoAdjust="0"/>
    <p:restoredTop sz="94694"/>
  </p:normalViewPr>
  <p:slideViewPr>
    <p:cSldViewPr snapToGrid="0">
      <p:cViewPr varScale="1">
        <p:scale>
          <a:sx n="161" d="100"/>
          <a:sy n="161" d="100"/>
        </p:scale>
        <p:origin x="9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I MOHAMMED ALNAMI" userId="f3385e89-3052-47db-ba56-ce46353b9259" providerId="ADAL" clId="{8AF825B3-8BD3-C640-A07A-39B0DF876571}"/>
    <pc:docChg chg="custSel addSld delSld modSld">
      <pc:chgData name="HANI MOHAMMED ALNAMI" userId="f3385e89-3052-47db-ba56-ce46353b9259" providerId="ADAL" clId="{8AF825B3-8BD3-C640-A07A-39B0DF876571}" dt="2024-03-03T08:41:38.230" v="22" actId="2696"/>
      <pc:docMkLst>
        <pc:docMk/>
      </pc:docMkLst>
      <pc:sldChg chg="modSp mod">
        <pc:chgData name="HANI MOHAMMED ALNAMI" userId="f3385e89-3052-47db-ba56-ce46353b9259" providerId="ADAL" clId="{8AF825B3-8BD3-C640-A07A-39B0DF876571}" dt="2024-02-20T05:03:56.512" v="0" actId="14734"/>
        <pc:sldMkLst>
          <pc:docMk/>
          <pc:sldMk cId="0" sldId="257"/>
        </pc:sldMkLst>
        <pc:graphicFrameChg chg="modGraphic">
          <ac:chgData name="HANI MOHAMMED ALNAMI" userId="f3385e89-3052-47db-ba56-ce46353b9259" providerId="ADAL" clId="{8AF825B3-8BD3-C640-A07A-39B0DF876571}" dt="2024-02-20T05:03:56.512" v="0" actId="14734"/>
          <ac:graphicFrameMkLst>
            <pc:docMk/>
            <pc:sldMk cId="0" sldId="257"/>
            <ac:graphicFrameMk id="2" creationId="{00000000-0000-0000-0000-000000000000}"/>
          </ac:graphicFrameMkLst>
        </pc:graphicFrameChg>
      </pc:sldChg>
      <pc:sldChg chg="modSp mod">
        <pc:chgData name="HANI MOHAMMED ALNAMI" userId="f3385e89-3052-47db-ba56-ce46353b9259" providerId="ADAL" clId="{8AF825B3-8BD3-C640-A07A-39B0DF876571}" dt="2024-03-03T08:40:47.075" v="21" actId="20577"/>
        <pc:sldMkLst>
          <pc:docMk/>
          <pc:sldMk cId="547835999" sldId="268"/>
        </pc:sldMkLst>
        <pc:spChg chg="mod">
          <ac:chgData name="HANI MOHAMMED ALNAMI" userId="f3385e89-3052-47db-ba56-ce46353b9259" providerId="ADAL" clId="{8AF825B3-8BD3-C640-A07A-39B0DF876571}" dt="2024-03-03T08:40:47.075" v="21" actId="20577"/>
          <ac:spMkLst>
            <pc:docMk/>
            <pc:sldMk cId="547835999" sldId="268"/>
            <ac:spMk id="3" creationId="{00000000-0000-0000-0000-000000000000}"/>
          </ac:spMkLst>
        </pc:spChg>
      </pc:sldChg>
      <pc:sldChg chg="modSp mod">
        <pc:chgData name="HANI MOHAMMED ALNAMI" userId="f3385e89-3052-47db-ba56-ce46353b9259" providerId="ADAL" clId="{8AF825B3-8BD3-C640-A07A-39B0DF876571}" dt="2024-03-03T08:40:01.275" v="7" actId="1076"/>
        <pc:sldMkLst>
          <pc:docMk/>
          <pc:sldMk cId="2143397892" sldId="274"/>
        </pc:sldMkLst>
        <pc:spChg chg="mod">
          <ac:chgData name="HANI MOHAMMED ALNAMI" userId="f3385e89-3052-47db-ba56-ce46353b9259" providerId="ADAL" clId="{8AF825B3-8BD3-C640-A07A-39B0DF876571}" dt="2024-03-03T08:40:01.275" v="7" actId="1076"/>
          <ac:spMkLst>
            <pc:docMk/>
            <pc:sldMk cId="2143397892" sldId="274"/>
            <ac:spMk id="3" creationId="{D0A02B00-4465-3B2E-DE30-F7888B7833FD}"/>
          </ac:spMkLst>
        </pc:spChg>
        <pc:spChg chg="mod">
          <ac:chgData name="HANI MOHAMMED ALNAMI" userId="f3385e89-3052-47db-ba56-ce46353b9259" providerId="ADAL" clId="{8AF825B3-8BD3-C640-A07A-39B0DF876571}" dt="2024-03-03T08:39:57.862" v="6" actId="14100"/>
          <ac:spMkLst>
            <pc:docMk/>
            <pc:sldMk cId="2143397892" sldId="274"/>
            <ac:spMk id="4" creationId="{C66250F6-4D62-750C-8FE1-D963ADCF9AF8}"/>
          </ac:spMkLst>
        </pc:spChg>
      </pc:sldChg>
      <pc:sldChg chg="del">
        <pc:chgData name="HANI MOHAMMED ALNAMI" userId="f3385e89-3052-47db-ba56-ce46353b9259" providerId="ADAL" clId="{8AF825B3-8BD3-C640-A07A-39B0DF876571}" dt="2024-03-03T08:41:38.230" v="22" actId="2696"/>
        <pc:sldMkLst>
          <pc:docMk/>
          <pc:sldMk cId="1712750554" sldId="275"/>
        </pc:sldMkLst>
      </pc:sldChg>
      <pc:sldChg chg="modSp new mod">
        <pc:chgData name="HANI MOHAMMED ALNAMI" userId="f3385e89-3052-47db-ba56-ce46353b9259" providerId="ADAL" clId="{8AF825B3-8BD3-C640-A07A-39B0DF876571}" dt="2024-03-03T08:40:15.533" v="17" actId="20577"/>
        <pc:sldMkLst>
          <pc:docMk/>
          <pc:sldMk cId="3749216224" sldId="276"/>
        </pc:sldMkLst>
        <pc:spChg chg="mod">
          <ac:chgData name="HANI MOHAMMED ALNAMI" userId="f3385e89-3052-47db-ba56-ce46353b9259" providerId="ADAL" clId="{8AF825B3-8BD3-C640-A07A-39B0DF876571}" dt="2024-03-03T08:40:15.533" v="17" actId="20577"/>
          <ac:spMkLst>
            <pc:docMk/>
            <pc:sldMk cId="3749216224" sldId="276"/>
            <ac:spMk id="2" creationId="{6A21F736-6B6A-22F8-45E1-87654F214BB6}"/>
          </ac:spMkLst>
        </pc:spChg>
        <pc:spChg chg="mod">
          <ac:chgData name="HANI MOHAMMED ALNAMI" userId="f3385e89-3052-47db-ba56-ce46353b9259" providerId="ADAL" clId="{8AF825B3-8BD3-C640-A07A-39B0DF876571}" dt="2024-03-03T08:39:49.543" v="5" actId="27636"/>
          <ac:spMkLst>
            <pc:docMk/>
            <pc:sldMk cId="3749216224" sldId="276"/>
            <ac:spMk id="3" creationId="{261663EA-3BDB-CECB-B568-AB2187D1C0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457200" marR="0" lvl="1" indent="-88900" algn="l" rtl="0">
              <a:spcBef>
                <a:spcPts val="0"/>
              </a:spcBef>
              <a:spcAft>
                <a:spcPts val="0"/>
              </a:spcAft>
              <a:buSzPts val="1400"/>
              <a:buChar char="○"/>
            </a:pPr>
            <a:endParaRPr/>
          </a:p>
          <a:p>
            <a:pPr marL="914400" marR="0" lvl="2" indent="-88900" algn="l" rtl="0">
              <a:spcBef>
                <a:spcPts val="0"/>
              </a:spcBef>
              <a:spcAft>
                <a:spcPts val="0"/>
              </a:spcAft>
              <a:buSzPts val="1400"/>
              <a:buChar char="■"/>
            </a:pPr>
            <a:endParaRPr/>
          </a:p>
          <a:p>
            <a:pPr marL="1371600" marR="0" lvl="3" indent="-88900" algn="l" rtl="0">
              <a:spcBef>
                <a:spcPts val="0"/>
              </a:spcBef>
              <a:spcAft>
                <a:spcPts val="0"/>
              </a:spcAft>
              <a:buSzPts val="1400"/>
              <a:buChar char="●"/>
            </a:pPr>
            <a:endParaRPr/>
          </a:p>
          <a:p>
            <a:pPr marL="1828800" marR="0" lvl="4" indent="-88900" algn="l" rtl="0">
              <a:spcBef>
                <a:spcPts val="0"/>
              </a:spcBef>
              <a:spcAft>
                <a:spcPts val="0"/>
              </a:spcAft>
              <a:buSzPts val="1400"/>
              <a:buChar char="○"/>
            </a:pPr>
            <a:endParaRPr/>
          </a:p>
          <a:p>
            <a:pPr marL="2286000" marR="0" lvl="5" indent="-88900" algn="l" rtl="0">
              <a:spcBef>
                <a:spcPts val="0"/>
              </a:spcBef>
              <a:spcAft>
                <a:spcPts val="0"/>
              </a:spcAft>
              <a:buSzPts val="1400"/>
              <a:buChar char="■"/>
            </a:pPr>
            <a:endParaRPr/>
          </a:p>
          <a:p>
            <a:pPr marL="2743200" marR="0" lvl="6" indent="-88900" algn="l" rtl="0">
              <a:spcBef>
                <a:spcPts val="0"/>
              </a:spcBef>
              <a:spcAft>
                <a:spcPts val="0"/>
              </a:spcAft>
              <a:buSzPts val="1400"/>
              <a:buChar char="●"/>
            </a:pPr>
            <a:endParaRPr/>
          </a:p>
          <a:p>
            <a:pPr marL="3200400" marR="0" lvl="7" indent="-88900" algn="l" rtl="0">
              <a:spcBef>
                <a:spcPts val="0"/>
              </a:spcBef>
              <a:spcAft>
                <a:spcPts val="0"/>
              </a:spcAft>
              <a:buSzPts val="1400"/>
              <a:buChar char="○"/>
            </a:pPr>
            <a:endParaRPr/>
          </a:p>
          <a:p>
            <a:pPr marL="365760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dd61eb5f_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dd61eb5f_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67fa879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67fa879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1667fa8795_0_1: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67fa879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67fa879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1667fa8795_0_7: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93409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65342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9143424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01230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16048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96864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644179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717903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53261" y="0"/>
            <a:ext cx="9197261" cy="51435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1557151" y="1030708"/>
            <a:ext cx="5493320" cy="2912642"/>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r>
                <a:rPr lang="en-US" sz="1050" dirty="0"/>
                <a:t>+</a:t>
              </a:r>
            </a:p>
            <a:p>
              <a:pPr algn="ctr"/>
              <a:endParaRPr lang="en-US" sz="105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093529" y="1678819"/>
            <a:ext cx="4956942" cy="1131095"/>
          </a:xfrm>
        </p:spPr>
        <p:txBody>
          <a:bodyPr anchor="b">
            <a:normAutofit/>
          </a:bodyPr>
          <a:lstStyle>
            <a:lvl1pPr algn="ctr">
              <a:defRPr sz="36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093529" y="2878971"/>
            <a:ext cx="4956942" cy="337877"/>
          </a:xfrm>
        </p:spPr>
        <p:txBody>
          <a:bodyPr/>
          <a:lstStyle>
            <a:lvl1pPr marL="0" indent="0" algn="ctr">
              <a:buNone/>
              <a:defRPr sz="1800" spc="225">
                <a:solidFill>
                  <a:srgbClr val="2F334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21135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88900" algn="r" rtl="0">
              <a:spcBef>
                <a:spcPts val="0"/>
              </a:spcBef>
              <a:spcAft>
                <a:spcPts val="0"/>
              </a:spcAft>
              <a:buSzPts val="1400"/>
              <a:buChar char="●"/>
            </a:pPr>
            <a:endParaRPr lang="en-US"/>
          </a:p>
          <a:p>
            <a:pPr marL="457200" lvl="1" indent="-88900" algn="l" rtl="0">
              <a:spcBef>
                <a:spcPts val="0"/>
              </a:spcBef>
              <a:spcAft>
                <a:spcPts val="0"/>
              </a:spcAft>
              <a:buSzPts val="1400"/>
              <a:buChar char="○"/>
            </a:pPr>
            <a:endParaRPr lang="en-US"/>
          </a:p>
          <a:p>
            <a:pPr marL="914400" lvl="2" indent="-88900" algn="l" rtl="0">
              <a:spcBef>
                <a:spcPts val="0"/>
              </a:spcBef>
              <a:spcAft>
                <a:spcPts val="0"/>
              </a:spcAft>
              <a:buSzPts val="1400"/>
              <a:buChar char="■"/>
            </a:pPr>
            <a:endParaRPr lang="en-US"/>
          </a:p>
          <a:p>
            <a:pPr marL="1371600" lvl="3" indent="-88900" algn="l" rtl="0">
              <a:spcBef>
                <a:spcPts val="0"/>
              </a:spcBef>
              <a:spcAft>
                <a:spcPts val="0"/>
              </a:spcAft>
              <a:buSzPts val="1400"/>
              <a:buChar char="●"/>
            </a:pPr>
            <a:endParaRPr lang="en-US"/>
          </a:p>
          <a:p>
            <a:pPr marL="1828800" lvl="4" indent="-88900" algn="l" rtl="0">
              <a:spcBef>
                <a:spcPts val="0"/>
              </a:spcBef>
              <a:spcAft>
                <a:spcPts val="0"/>
              </a:spcAft>
              <a:buSzPts val="1400"/>
              <a:buChar char="○"/>
            </a:pPr>
            <a:endParaRPr lang="en-US"/>
          </a:p>
          <a:p>
            <a:pPr marL="2286000" lvl="5" indent="-88900" algn="l" rtl="0">
              <a:spcBef>
                <a:spcPts val="0"/>
              </a:spcBef>
              <a:spcAft>
                <a:spcPts val="0"/>
              </a:spcAft>
              <a:buSzPts val="1400"/>
              <a:buChar char="■"/>
            </a:pPr>
            <a:endParaRPr lang="en-US"/>
          </a:p>
          <a:p>
            <a:pPr marL="2743200" lvl="6" indent="-88900" algn="l" rtl="0">
              <a:spcBef>
                <a:spcPts val="0"/>
              </a:spcBef>
              <a:spcAft>
                <a:spcPts val="0"/>
              </a:spcAft>
              <a:buSzPts val="1400"/>
              <a:buChar char="●"/>
            </a:pPr>
            <a:endParaRPr lang="en-US"/>
          </a:p>
          <a:p>
            <a:pPr marL="3200400" lvl="7" indent="-88900" algn="l" rtl="0">
              <a:spcBef>
                <a:spcPts val="0"/>
              </a:spcBef>
              <a:spcAft>
                <a:spcPts val="0"/>
              </a:spcAft>
              <a:buSzPts val="1400"/>
              <a:buChar char="○"/>
            </a:pPr>
            <a:endParaRPr lang="en-US"/>
          </a:p>
          <a:p>
            <a:pPr marL="3657600" lvl="8" indent="-88900" algn="l" rtl="0">
              <a:spcBef>
                <a:spcPts val="0"/>
              </a:spcBef>
              <a:spcAft>
                <a:spcPts val="0"/>
              </a:spcAft>
              <a:buSzPts val="1400"/>
              <a:buChar char="■"/>
            </a:pPr>
            <a:endParaRPr lang="en-US"/>
          </a:p>
        </p:txBody>
      </p:sp>
    </p:spTree>
    <p:extLst>
      <p:ext uri="{BB962C8B-B14F-4D97-AF65-F5344CB8AC3E}">
        <p14:creationId xmlns:p14="http://schemas.microsoft.com/office/powerpoint/2010/main" val="265153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66859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9021533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95480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3096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966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33616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2778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3/3/24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508355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77" r="77"/>
          <a:stretch>
            <a:fillRect/>
          </a:stretch>
        </p:blipFill>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ormAutofit fontScale="90000"/>
          </a:bodyPr>
          <a:lstStyle/>
          <a:p>
            <a:r>
              <a:rPr lang="en-US" dirty="0">
                <a:solidFill>
                  <a:srgbClr val="2F3342"/>
                </a:solidFill>
              </a:rPr>
              <a:t>Data Science </a:t>
            </a:r>
            <a:r>
              <a:rPr lang="en-US" dirty="0">
                <a:solidFill>
                  <a:srgbClr val="2F3342"/>
                </a:solidFill>
                <a:latin typeface="Times New Roman" panose="02020603050405020304" pitchFamily="18" charset="0"/>
                <a:cs typeface="Times New Roman" panose="02020603050405020304" pitchFamily="18" charset="0"/>
              </a:rPr>
              <a:t>Fundamentals</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093529" y="2878970"/>
            <a:ext cx="4956942" cy="506816"/>
          </a:xfrm>
        </p:spPr>
        <p:txBody>
          <a:bodyPr>
            <a:normAutofit fontScale="62500" lnSpcReduction="20000"/>
          </a:bodyPr>
          <a:lstStyle/>
          <a:p>
            <a:r>
              <a:rPr lang="en-US" dirty="0">
                <a:solidFill>
                  <a:srgbClr val="2F3342"/>
                </a:solidFill>
                <a:latin typeface="Times New Roman" panose="02020603050405020304" pitchFamily="18" charset="0"/>
                <a:cs typeface="Times New Roman" panose="02020603050405020304" pitchFamily="18" charset="0"/>
              </a:rPr>
              <a:t>Session 1</a:t>
            </a:r>
          </a:p>
          <a:p>
            <a:r>
              <a:rPr lang="en-US" dirty="0">
                <a:latin typeface="Times New Roman" panose="02020603050405020304" pitchFamily="18" charset="0"/>
                <a:cs typeface="Times New Roman" panose="02020603050405020304" pitchFamily="18" charset="0"/>
              </a:rPr>
              <a:t>Introduction</a:t>
            </a:r>
            <a:endParaRPr lang="en-US" dirty="0">
              <a:solidFill>
                <a:srgbClr val="2F334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53262" y="8021"/>
            <a:ext cx="9197261" cy="51435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r>
              <a:rPr lang="en-US" sz="1050" dirty="0"/>
              <a:t>+</a:t>
            </a:r>
          </a:p>
          <a:p>
            <a:pPr algn="ctr"/>
            <a:endParaRPr lang="en-US" sz="1050"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57151" y="956487"/>
            <a:ext cx="5493320" cy="2912642"/>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r>
                <a:rPr lang="en-US" sz="1050" dirty="0"/>
                <a:t>+</a:t>
              </a:r>
            </a:p>
            <a:p>
              <a:pPr algn="ctr"/>
              <a:endParaRPr lang="en-US" sz="1050"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accent1"/>
                  </a:solidFill>
                  <a:effectLst>
                    <a:outerShdw blurRad="38100" dist="25400" dir="5400000" algn="ctr" rotWithShape="0">
                      <a:srgbClr val="6E747A">
                        <a:alpha val="43000"/>
                      </a:srgbClr>
                    </a:outerShdw>
                  </a:effectLst>
                </a:rPr>
                <a:t>Evaluation Model</a:t>
              </a:r>
            </a:p>
          </p:txBody>
        </p:sp>
      </p:grpSp>
      <p:pic>
        <p:nvPicPr>
          <p:cNvPr id="2" name="Picture 1"/>
          <p:cNvPicPr>
            <a:picLocks noChangeAspect="1"/>
          </p:cNvPicPr>
          <p:nvPr/>
        </p:nvPicPr>
        <p:blipFill>
          <a:blip r:embed="rId3"/>
          <a:stretch>
            <a:fillRect/>
          </a:stretch>
        </p:blipFill>
        <p:spPr>
          <a:xfrm>
            <a:off x="100438" y="93946"/>
            <a:ext cx="730952" cy="946156"/>
          </a:xfrm>
          <a:prstGeom prst="roundRect">
            <a:avLst>
              <a:gd name="adj" fmla="val 16667"/>
            </a:avLst>
          </a:prstGeom>
          <a:ln>
            <a:noFill/>
          </a:ln>
          <a:effectLst>
            <a:outerShdw blurRad="76200" dist="38100" dir="7800000" algn="tl" rotWithShape="0">
              <a:srgbClr val="000000">
                <a:alpha val="40000"/>
              </a:srgbClr>
            </a:outerShdw>
            <a:softEdge rad="31750"/>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7497061" y="28185"/>
            <a:ext cx="1611277" cy="1246495"/>
          </a:xfrm>
          <a:prstGeom prst="rect">
            <a:avLst/>
          </a:prstGeom>
          <a:noFill/>
        </p:spPr>
        <p:txBody>
          <a:bodyPr wrap="square" rtlCol="0">
            <a:spAutoFit/>
          </a:bodyPr>
          <a:lstStyle/>
          <a:p>
            <a:pPr algn="ctr"/>
            <a:r>
              <a:rPr lang="en-US" sz="1500" dirty="0">
                <a:solidFill>
                  <a:srgbClr val="2F3342"/>
                </a:solidFill>
                <a:effectLst>
                  <a:outerShdw blurRad="38100" dist="38100" dir="2700000" algn="tl">
                    <a:srgbClr val="000000">
                      <a:alpha val="43137"/>
                    </a:srgbClr>
                  </a:outerShdw>
                </a:effectLst>
              </a:rPr>
              <a:t>College of Computer Science And Information Technology</a:t>
            </a:r>
          </a:p>
        </p:txBody>
      </p:sp>
    </p:spTree>
    <p:extLst>
      <p:ext uri="{BB962C8B-B14F-4D97-AF65-F5344CB8AC3E}">
        <p14:creationId xmlns:p14="http://schemas.microsoft.com/office/powerpoint/2010/main" val="286022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F1-score</a:t>
            </a:r>
          </a:p>
        </p:txBody>
      </p:sp>
      <p:sp>
        <p:nvSpPr>
          <p:cNvPr id="3" name="Content Placeholder 2"/>
          <p:cNvSpPr>
            <a:spLocks noGrp="1"/>
          </p:cNvSpPr>
          <p:nvPr>
            <p:ph idx="1"/>
          </p:nvPr>
        </p:nvSpPr>
        <p:spPr>
          <a:xfrm>
            <a:off x="508000" y="1116460"/>
            <a:ext cx="6447501" cy="2910580"/>
          </a:xfrm>
        </p:spPr>
        <p:txBody>
          <a:bodyPr>
            <a:normAutofit/>
          </a:bodyPr>
          <a:lstStyle/>
          <a:p>
            <a:r>
              <a:rPr lang="en-US" dirty="0"/>
              <a:t>F1 Score tries to find the balance between precision and recall.</a:t>
            </a:r>
          </a:p>
          <a:p>
            <a:r>
              <a:rPr lang="en-US" dirty="0"/>
              <a:t>Precision : It is the number of correct positive results divided by the number of positive results predicted by the classifier.</a:t>
            </a:r>
          </a:p>
          <a:p>
            <a:endParaRPr lang="en-US" dirty="0"/>
          </a:p>
          <a:p>
            <a:endParaRPr lang="en-US" dirty="0"/>
          </a:p>
          <a:p>
            <a:endParaRPr lang="en-US" dirty="0"/>
          </a:p>
          <a:p>
            <a:r>
              <a:rPr lang="en-US" b="1" dirty="0"/>
              <a:t>Recall : </a:t>
            </a:r>
            <a:r>
              <a:rPr lang="en-US" dirty="0"/>
              <a:t>It is the number of correct positive results divided by the number of </a:t>
            </a:r>
            <a:r>
              <a:rPr lang="en-US" b="1" i="1" dirty="0"/>
              <a:t>all </a:t>
            </a:r>
            <a:r>
              <a:rPr lang="en-US" dirty="0"/>
              <a:t>relevant samples (all samples that should have been identified as positive).</a:t>
            </a:r>
          </a:p>
          <a:p>
            <a:pPr marL="0" indent="0">
              <a:buNone/>
            </a:pPr>
            <a:endParaRPr lang="en-US" dirty="0"/>
          </a:p>
        </p:txBody>
      </p:sp>
      <p:pic>
        <p:nvPicPr>
          <p:cNvPr id="4" name="Picture 3"/>
          <p:cNvPicPr>
            <a:picLocks noChangeAspect="1"/>
          </p:cNvPicPr>
          <p:nvPr/>
        </p:nvPicPr>
        <p:blipFill>
          <a:blip r:embed="rId2"/>
          <a:stretch>
            <a:fillRect/>
          </a:stretch>
        </p:blipFill>
        <p:spPr>
          <a:xfrm>
            <a:off x="1993437" y="2190750"/>
            <a:ext cx="3476625" cy="381000"/>
          </a:xfrm>
          <a:prstGeom prst="rect">
            <a:avLst/>
          </a:prstGeom>
        </p:spPr>
      </p:pic>
      <p:pic>
        <p:nvPicPr>
          <p:cNvPr id="5" name="Picture 4"/>
          <p:cNvPicPr>
            <a:picLocks noChangeAspect="1"/>
          </p:cNvPicPr>
          <p:nvPr/>
        </p:nvPicPr>
        <p:blipFill>
          <a:blip r:embed="rId3"/>
          <a:stretch>
            <a:fillRect/>
          </a:stretch>
        </p:blipFill>
        <p:spPr>
          <a:xfrm>
            <a:off x="2021010" y="3635788"/>
            <a:ext cx="3449052" cy="782504"/>
          </a:xfrm>
          <a:prstGeom prst="rect">
            <a:avLst/>
          </a:prstGeom>
        </p:spPr>
      </p:pic>
    </p:spTree>
    <p:extLst>
      <p:ext uri="{BB962C8B-B14F-4D97-AF65-F5344CB8AC3E}">
        <p14:creationId xmlns:p14="http://schemas.microsoft.com/office/powerpoint/2010/main" val="242136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Absolute Error (MAE)</a:t>
            </a:r>
          </a:p>
        </p:txBody>
      </p:sp>
      <p:sp>
        <p:nvSpPr>
          <p:cNvPr id="3" name="Content Placeholder 2"/>
          <p:cNvSpPr>
            <a:spLocks noGrp="1"/>
          </p:cNvSpPr>
          <p:nvPr>
            <p:ph idx="1"/>
          </p:nvPr>
        </p:nvSpPr>
        <p:spPr>
          <a:xfrm>
            <a:off x="395706" y="1447800"/>
            <a:ext cx="6447501" cy="2910580"/>
          </a:xfrm>
        </p:spPr>
        <p:txBody>
          <a:bodyPr/>
          <a:lstStyle/>
          <a:p>
            <a:r>
              <a:rPr lang="en-US" dirty="0"/>
              <a:t>Mean Absolute Error is the average of the difference between the Original Values and the Predicted Values. It gives us the measure of how far the predictions were from the actual output. However, they don’t gives us any idea of the direction of the error i.e. whether we are under predicting the data or over predicting the data. Mathematically, it is represented as :</a:t>
            </a:r>
          </a:p>
        </p:txBody>
      </p:sp>
      <p:pic>
        <p:nvPicPr>
          <p:cNvPr id="4" name="Picture 3"/>
          <p:cNvPicPr>
            <a:picLocks noChangeAspect="1"/>
          </p:cNvPicPr>
          <p:nvPr/>
        </p:nvPicPr>
        <p:blipFill>
          <a:blip r:embed="rId2"/>
          <a:stretch>
            <a:fillRect/>
          </a:stretch>
        </p:blipFill>
        <p:spPr>
          <a:xfrm>
            <a:off x="2176418" y="3243513"/>
            <a:ext cx="2886075" cy="533400"/>
          </a:xfrm>
          <a:prstGeom prst="rect">
            <a:avLst/>
          </a:prstGeom>
        </p:spPr>
      </p:pic>
    </p:spTree>
    <p:extLst>
      <p:ext uri="{BB962C8B-B14F-4D97-AF65-F5344CB8AC3E}">
        <p14:creationId xmlns:p14="http://schemas.microsoft.com/office/powerpoint/2010/main" val="326761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Squared Error (MSE)</a:t>
            </a:r>
          </a:p>
        </p:txBody>
      </p:sp>
      <p:sp>
        <p:nvSpPr>
          <p:cNvPr id="3" name="Content Placeholder 2"/>
          <p:cNvSpPr>
            <a:spLocks noGrp="1"/>
          </p:cNvSpPr>
          <p:nvPr>
            <p:ph idx="1"/>
          </p:nvPr>
        </p:nvSpPr>
        <p:spPr/>
        <p:txBody>
          <a:bodyPr/>
          <a:lstStyle/>
          <a:p>
            <a:r>
              <a:rPr lang="en-US" dirty="0"/>
              <a:t>Mean Squared Error(MSE) is quite similar to Mean Absolute Error, the only difference being that MSE takes the average of the square of the difference between the original values and the predicted values. The advantage of MSE being that it is easier to compute the gradient, whereas Mean Absolute Error requires complicated linear programming tools to compute the gradient. As, we take square of the error, the effect of larger errors become more pronounced then smaller error, hence the model can now focus more on the larger errors.</a:t>
            </a:r>
          </a:p>
        </p:txBody>
      </p:sp>
      <p:pic>
        <p:nvPicPr>
          <p:cNvPr id="4" name="Picture 3"/>
          <p:cNvPicPr>
            <a:picLocks noChangeAspect="1"/>
          </p:cNvPicPr>
          <p:nvPr/>
        </p:nvPicPr>
        <p:blipFill>
          <a:blip r:embed="rId2"/>
          <a:stretch>
            <a:fillRect/>
          </a:stretch>
        </p:blipFill>
        <p:spPr>
          <a:xfrm>
            <a:off x="1778668" y="3764882"/>
            <a:ext cx="2971800" cy="533400"/>
          </a:xfrm>
          <a:prstGeom prst="rect">
            <a:avLst/>
          </a:prstGeom>
        </p:spPr>
      </p:pic>
    </p:spTree>
    <p:extLst>
      <p:ext uri="{BB962C8B-B14F-4D97-AF65-F5344CB8AC3E}">
        <p14:creationId xmlns:p14="http://schemas.microsoft.com/office/powerpoint/2010/main" val="220812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Mean Squared Error (RMSE)</a:t>
            </a:r>
          </a:p>
        </p:txBody>
      </p:sp>
      <p:sp>
        <p:nvSpPr>
          <p:cNvPr id="3" name="Content Placeholder 2"/>
          <p:cNvSpPr>
            <a:spLocks noGrp="1"/>
          </p:cNvSpPr>
          <p:nvPr>
            <p:ph idx="1"/>
          </p:nvPr>
        </p:nvSpPr>
        <p:spPr>
          <a:xfrm>
            <a:off x="596233" y="1604400"/>
            <a:ext cx="6447501" cy="2910580"/>
          </a:xfrm>
        </p:spPr>
        <p:txBody>
          <a:bodyPr/>
          <a:lstStyle/>
          <a:p>
            <a:r>
              <a:rPr lang="en-US" dirty="0"/>
              <a:t>Root mean squared error (RMSE) is the square root of the mean of the square of all of the error. The use of RMSE is very common, and it is considered an excellent general purpose error metric for numerical predictions.</a:t>
            </a:r>
          </a:p>
        </p:txBody>
      </p:sp>
      <p:pic>
        <p:nvPicPr>
          <p:cNvPr id="4" name="Picture 3"/>
          <p:cNvPicPr>
            <a:picLocks noChangeAspect="1"/>
          </p:cNvPicPr>
          <p:nvPr/>
        </p:nvPicPr>
        <p:blipFill>
          <a:blip r:embed="rId2"/>
          <a:stretch>
            <a:fillRect/>
          </a:stretch>
        </p:blipFill>
        <p:spPr>
          <a:xfrm>
            <a:off x="2237873" y="2746777"/>
            <a:ext cx="2925177" cy="909570"/>
          </a:xfrm>
          <a:prstGeom prst="rect">
            <a:avLst/>
          </a:prstGeom>
        </p:spPr>
      </p:pic>
    </p:spTree>
    <p:extLst>
      <p:ext uri="{BB962C8B-B14F-4D97-AF65-F5344CB8AC3E}">
        <p14:creationId xmlns:p14="http://schemas.microsoft.com/office/powerpoint/2010/main" val="307069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02B00-4465-3B2E-DE30-F7888B7833FD}"/>
              </a:ext>
            </a:extLst>
          </p:cNvPr>
          <p:cNvSpPr>
            <a:spLocks noGrp="1"/>
          </p:cNvSpPr>
          <p:nvPr>
            <p:ph type="title"/>
          </p:nvPr>
        </p:nvSpPr>
        <p:spPr>
          <a:xfrm>
            <a:off x="9343" y="529903"/>
            <a:ext cx="6447501" cy="476624"/>
          </a:xfrm>
        </p:spPr>
        <p:txBody>
          <a:bodyPr>
            <a:normAutofit/>
          </a:bodyPr>
          <a:lstStyle/>
          <a:p>
            <a:r>
              <a:rPr lang="en-US" sz="1800" dirty="0"/>
              <a:t>Introduction.  </a:t>
            </a:r>
            <a:endParaRPr lang="en-SA" sz="1800" dirty="0"/>
          </a:p>
        </p:txBody>
      </p:sp>
      <p:sp>
        <p:nvSpPr>
          <p:cNvPr id="4" name="Subtitle 3">
            <a:extLst>
              <a:ext uri="{FF2B5EF4-FFF2-40B4-BE49-F238E27FC236}">
                <a16:creationId xmlns:a16="http://schemas.microsoft.com/office/drawing/2014/main" id="{C66250F6-4D62-750C-8FE1-D963ADCF9AF8}"/>
              </a:ext>
            </a:extLst>
          </p:cNvPr>
          <p:cNvSpPr>
            <a:spLocks noGrp="1"/>
          </p:cNvSpPr>
          <p:nvPr>
            <p:ph idx="1"/>
          </p:nvPr>
        </p:nvSpPr>
        <p:spPr>
          <a:xfrm>
            <a:off x="9343" y="1367623"/>
            <a:ext cx="7162422" cy="3770759"/>
          </a:xfrm>
        </p:spPr>
        <p:txBody>
          <a:bodyPr>
            <a:normAutofit/>
          </a:bodyPr>
          <a:lstStyle/>
          <a:p>
            <a:r>
              <a:rPr lang="en-US" dirty="0"/>
              <a:t>In machine learning, evaluation is the process of assessing the performance of a machine learning model. It involves various techniques to measure how well a model is doing its intended task. </a:t>
            </a:r>
          </a:p>
          <a:p>
            <a:r>
              <a:rPr lang="en-US" dirty="0"/>
              <a:t>Common evaluation methods include:	</a:t>
            </a:r>
          </a:p>
          <a:p>
            <a:pPr lvl="1"/>
            <a:r>
              <a:rPr lang="en-US" b="1" dirty="0"/>
              <a:t>Accuracy:</a:t>
            </a:r>
            <a:r>
              <a:rPr lang="en-US" dirty="0"/>
              <a:t> Measures the proportion of correctly predicted instances.	</a:t>
            </a:r>
          </a:p>
          <a:p>
            <a:pPr lvl="1"/>
            <a:r>
              <a:rPr lang="en-US" b="1" dirty="0"/>
              <a:t>Precision and Recall: </a:t>
            </a:r>
            <a:r>
              <a:rPr lang="en-US" dirty="0"/>
              <a:t>Useful for imbalanced datasets, precision measures the accuracy of positive predictions, while recall measures the proportion of actual positives that were correctly predicted.	</a:t>
            </a:r>
          </a:p>
          <a:p>
            <a:pPr lvl="1"/>
            <a:r>
              <a:rPr lang="en-US" b="1" dirty="0"/>
              <a:t>F1 Score:</a:t>
            </a:r>
            <a:r>
              <a:rPr lang="en-US" dirty="0"/>
              <a:t> A balance between precision and recall, helpful when you want to consider both false positives and false negatives.	</a:t>
            </a:r>
          </a:p>
          <a:p>
            <a:pPr lvl="1"/>
            <a:r>
              <a:rPr lang="en-US" b="1" dirty="0"/>
              <a:t>Confusion Matrix: </a:t>
            </a:r>
            <a:r>
              <a:rPr lang="en-US" dirty="0"/>
              <a:t>A table that shows true positives, true negatives, false positives, and false negatives.	</a:t>
            </a:r>
          </a:p>
          <a:p>
            <a:pPr lvl="1"/>
            <a:r>
              <a:rPr lang="en-US" b="1" dirty="0"/>
              <a:t>ROC Curve and AUC: </a:t>
            </a:r>
            <a:r>
              <a:rPr lang="en-US" dirty="0"/>
              <a:t>Used for binary classification models to evaluate the trade-off between true positive rate and false positive rate.	</a:t>
            </a:r>
          </a:p>
        </p:txBody>
      </p:sp>
    </p:spTree>
    <p:extLst>
      <p:ext uri="{BB962C8B-B14F-4D97-AF65-F5344CB8AC3E}">
        <p14:creationId xmlns:p14="http://schemas.microsoft.com/office/powerpoint/2010/main" val="214339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F736-6B6A-22F8-45E1-87654F214BB6}"/>
              </a:ext>
            </a:extLst>
          </p:cNvPr>
          <p:cNvSpPr>
            <a:spLocks noGrp="1"/>
          </p:cNvSpPr>
          <p:nvPr>
            <p:ph type="title"/>
          </p:nvPr>
        </p:nvSpPr>
        <p:spPr/>
        <p:txBody>
          <a:bodyPr/>
          <a:lstStyle/>
          <a:p>
            <a:r>
              <a:rPr lang="en-US" sz="2800" dirty="0"/>
              <a:t>Introduction continue. </a:t>
            </a:r>
            <a:endParaRPr lang="en-SA" dirty="0"/>
          </a:p>
        </p:txBody>
      </p:sp>
      <p:sp>
        <p:nvSpPr>
          <p:cNvPr id="3" name="Content Placeholder 2">
            <a:extLst>
              <a:ext uri="{FF2B5EF4-FFF2-40B4-BE49-F238E27FC236}">
                <a16:creationId xmlns:a16="http://schemas.microsoft.com/office/drawing/2014/main" id="{261663EA-3BDB-CECB-B568-AB2187D1C02F}"/>
              </a:ext>
            </a:extLst>
          </p:cNvPr>
          <p:cNvSpPr>
            <a:spLocks noGrp="1"/>
          </p:cNvSpPr>
          <p:nvPr>
            <p:ph idx="1"/>
          </p:nvPr>
        </p:nvSpPr>
        <p:spPr/>
        <p:txBody>
          <a:bodyPr>
            <a:normAutofit fontScale="85000" lnSpcReduction="20000"/>
          </a:bodyPr>
          <a:lstStyle/>
          <a:p>
            <a:pPr lvl="1"/>
            <a:r>
              <a:rPr lang="en-US" b="1" dirty="0"/>
              <a:t>Mean Absolute Error (MAE) and Mean Squared Error (MSE): </a:t>
            </a:r>
            <a:r>
              <a:rPr lang="en-US" dirty="0"/>
              <a:t>Common for regression models to measure the error between predicted and actual values.	</a:t>
            </a:r>
          </a:p>
          <a:p>
            <a:pPr lvl="1"/>
            <a:r>
              <a:rPr lang="en-US" b="1" dirty="0"/>
              <a:t>Cross-Validation: </a:t>
            </a:r>
            <a:r>
              <a:rPr lang="en-US" dirty="0"/>
              <a:t>Dividing the dataset into subsets for training and testing to assess a model’s performance more robustly.	</a:t>
            </a:r>
          </a:p>
          <a:p>
            <a:pPr lvl="1"/>
            <a:r>
              <a:rPr lang="en-US" b="1" dirty="0"/>
              <a:t>K-fold Cross-Validation: </a:t>
            </a:r>
            <a:r>
              <a:rPr lang="en-US" dirty="0"/>
              <a:t>A specific cross-validation technique that involves dividing the data into k subsets, training the model on k-1 subsets, and testing on the remaining subset, repeating this process k times.	</a:t>
            </a:r>
          </a:p>
          <a:p>
            <a:pPr lvl="1"/>
            <a:r>
              <a:rPr lang="en-US" b="1" dirty="0"/>
              <a:t>Hyperparameter Tuning: </a:t>
            </a:r>
            <a:r>
              <a:rPr lang="en-US" dirty="0"/>
              <a:t>Evaluating models with different hyperparameter settings to find the best configuration.	</a:t>
            </a:r>
          </a:p>
          <a:p>
            <a:pPr lvl="1"/>
            <a:r>
              <a:rPr lang="en-US" b="1" dirty="0"/>
              <a:t>Validation and Test Sets: </a:t>
            </a:r>
            <a:r>
              <a:rPr lang="en-US" dirty="0"/>
              <a:t>Splitting data into training, validation, and test sets to assess how well the model generalizes to unseen data.	</a:t>
            </a:r>
          </a:p>
          <a:p>
            <a:pPr lvl="1"/>
            <a:r>
              <a:rPr lang="en-US" b="1" dirty="0"/>
              <a:t>Overfitting and Underfitting Analysis: </a:t>
            </a:r>
            <a:r>
              <a:rPr lang="en-US" dirty="0"/>
              <a:t>Identifying if the model is learning noise or missing important patterns.</a:t>
            </a:r>
          </a:p>
          <a:p>
            <a:r>
              <a:rPr lang="en-US" dirty="0"/>
              <a:t>The choice of evaluation method depends on the specific problem, the type of data, and the goals of the machine learning project. It’s important to select the most appropriate evaluation metric for your particular use case to ensure the model’s effectiveness.</a:t>
            </a:r>
            <a:endParaRPr lang="en-SA" dirty="0"/>
          </a:p>
          <a:p>
            <a:endParaRPr lang="en-SA" dirty="0"/>
          </a:p>
        </p:txBody>
      </p:sp>
    </p:spTree>
    <p:extLst>
      <p:ext uri="{BB962C8B-B14F-4D97-AF65-F5344CB8AC3E}">
        <p14:creationId xmlns:p14="http://schemas.microsoft.com/office/powerpoint/2010/main" val="374921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Tools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903048099"/>
              </p:ext>
            </p:extLst>
          </p:nvPr>
        </p:nvGraphicFramePr>
        <p:xfrm>
          <a:off x="683812" y="2218105"/>
          <a:ext cx="6095939" cy="1854200"/>
        </p:xfrm>
        <a:graphic>
          <a:graphicData uri="http://schemas.openxmlformats.org/drawingml/2006/table">
            <a:tbl>
              <a:tblPr firstRow="1" bandRow="1">
                <a:tableStyleId>{5C22544A-7EE6-4342-B048-85BDC9FD1C3A}</a:tableStyleId>
              </a:tblPr>
              <a:tblGrid>
                <a:gridCol w="3047939">
                  <a:extLst>
                    <a:ext uri="{9D8B030D-6E8A-4147-A177-3AD203B41FA5}">
                      <a16:colId xmlns:a16="http://schemas.microsoft.com/office/drawing/2014/main" val="3979276159"/>
                    </a:ext>
                  </a:extLst>
                </a:gridCol>
                <a:gridCol w="3048000">
                  <a:extLst>
                    <a:ext uri="{9D8B030D-6E8A-4147-A177-3AD203B41FA5}">
                      <a16:colId xmlns:a16="http://schemas.microsoft.com/office/drawing/2014/main" val="1203110452"/>
                    </a:ext>
                  </a:extLst>
                </a:gridCol>
              </a:tblGrid>
              <a:tr h="370840">
                <a:tc>
                  <a:txBody>
                    <a:bodyPr/>
                    <a:lstStyle/>
                    <a:p>
                      <a:r>
                        <a:rPr lang="en-US" dirty="0"/>
                        <a:t>Classification </a:t>
                      </a:r>
                    </a:p>
                  </a:txBody>
                  <a:tcPr/>
                </a:tc>
                <a:tc>
                  <a:txBody>
                    <a:bodyPr/>
                    <a:lstStyle/>
                    <a:p>
                      <a:r>
                        <a:rPr lang="en-US" dirty="0"/>
                        <a:t>Regression</a:t>
                      </a:r>
                    </a:p>
                  </a:txBody>
                  <a:tcPr/>
                </a:tc>
                <a:extLst>
                  <a:ext uri="{0D108BD9-81ED-4DB2-BD59-A6C34878D82A}">
                    <a16:rowId xmlns:a16="http://schemas.microsoft.com/office/drawing/2014/main" val="2416491533"/>
                  </a:ext>
                </a:extLst>
              </a:tr>
              <a:tr h="370840">
                <a:tc>
                  <a:txBody>
                    <a:bodyPr/>
                    <a:lstStyle/>
                    <a:p>
                      <a:r>
                        <a:rPr lang="en-US" dirty="0"/>
                        <a:t>Accuracy</a:t>
                      </a:r>
                    </a:p>
                  </a:txBody>
                  <a:tcPr/>
                </a:tc>
                <a:tc>
                  <a:txBody>
                    <a:bodyPr/>
                    <a:lstStyle/>
                    <a:p>
                      <a:r>
                        <a:rPr lang="en-US" dirty="0" err="1"/>
                        <a:t>R_squared</a:t>
                      </a:r>
                      <a:endParaRPr lang="en-US" dirty="0"/>
                    </a:p>
                  </a:txBody>
                  <a:tcPr/>
                </a:tc>
                <a:extLst>
                  <a:ext uri="{0D108BD9-81ED-4DB2-BD59-A6C34878D82A}">
                    <a16:rowId xmlns:a16="http://schemas.microsoft.com/office/drawing/2014/main" val="4005113823"/>
                  </a:ext>
                </a:extLst>
              </a:tr>
              <a:tr h="370840">
                <a:tc>
                  <a:txBody>
                    <a:bodyPr/>
                    <a:lstStyle/>
                    <a:p>
                      <a:r>
                        <a:rPr lang="en-US" dirty="0"/>
                        <a:t>F1</a:t>
                      </a:r>
                    </a:p>
                  </a:txBody>
                  <a:tcPr/>
                </a:tc>
                <a:tc>
                  <a:txBody>
                    <a:bodyPr/>
                    <a:lstStyle/>
                    <a:p>
                      <a:r>
                        <a:rPr lang="en-US" dirty="0"/>
                        <a:t>Adjusted</a:t>
                      </a:r>
                      <a:r>
                        <a:rPr lang="en-US" baseline="0" dirty="0"/>
                        <a:t> </a:t>
                      </a:r>
                      <a:r>
                        <a:rPr lang="en-US" baseline="0" dirty="0" err="1"/>
                        <a:t>R_Squared</a:t>
                      </a:r>
                      <a:endParaRPr lang="en-US" dirty="0"/>
                    </a:p>
                  </a:txBody>
                  <a:tcPr/>
                </a:tc>
                <a:extLst>
                  <a:ext uri="{0D108BD9-81ED-4DB2-BD59-A6C34878D82A}">
                    <a16:rowId xmlns:a16="http://schemas.microsoft.com/office/drawing/2014/main" val="3558035252"/>
                  </a:ext>
                </a:extLst>
              </a:tr>
              <a:tr h="370840">
                <a:tc>
                  <a:txBody>
                    <a:bodyPr/>
                    <a:lstStyle/>
                    <a:p>
                      <a:r>
                        <a:rPr lang="en-US" dirty="0"/>
                        <a:t>ROC_AUC</a:t>
                      </a:r>
                    </a:p>
                  </a:txBody>
                  <a:tcPr/>
                </a:tc>
                <a:tc>
                  <a:txBody>
                    <a:bodyPr/>
                    <a:lstStyle/>
                    <a:p>
                      <a:r>
                        <a:rPr lang="en-US" dirty="0"/>
                        <a:t>MSE, RMSE, MAE</a:t>
                      </a:r>
                    </a:p>
                  </a:txBody>
                  <a:tcPr/>
                </a:tc>
                <a:extLst>
                  <a:ext uri="{0D108BD9-81ED-4DB2-BD59-A6C34878D82A}">
                    <a16:rowId xmlns:a16="http://schemas.microsoft.com/office/drawing/2014/main" val="3107553810"/>
                  </a:ext>
                </a:extLst>
              </a:tr>
              <a:tr h="370840">
                <a:tc>
                  <a:txBody>
                    <a:bodyPr/>
                    <a:lstStyle/>
                    <a:p>
                      <a:r>
                        <a:rPr lang="en-US" dirty="0"/>
                        <a:t>Confusion</a:t>
                      </a:r>
                      <a:r>
                        <a:rPr lang="en-US" baseline="0" dirty="0"/>
                        <a:t> matrix</a:t>
                      </a:r>
                      <a:endParaRPr lang="en-US" dirty="0"/>
                    </a:p>
                  </a:txBody>
                  <a:tcPr/>
                </a:tc>
                <a:tc>
                  <a:txBody>
                    <a:bodyPr/>
                    <a:lstStyle/>
                    <a:p>
                      <a:endParaRPr lang="en-US" dirty="0"/>
                    </a:p>
                  </a:txBody>
                  <a:tcPr/>
                </a:tc>
                <a:extLst>
                  <a:ext uri="{0D108BD9-81ED-4DB2-BD59-A6C34878D82A}">
                    <a16:rowId xmlns:a16="http://schemas.microsoft.com/office/drawing/2014/main" val="500508463"/>
                  </a:ext>
                </a:extLst>
              </a:tr>
            </a:tbl>
          </a:graphicData>
        </a:graphic>
      </p:graphicFrame>
      <p:sp>
        <p:nvSpPr>
          <p:cNvPr id="3" name="Content Placeholder 2"/>
          <p:cNvSpPr>
            <a:spLocks noGrp="1"/>
          </p:cNvSpPr>
          <p:nvPr>
            <p:ph idx="1"/>
          </p:nvPr>
        </p:nvSpPr>
        <p:spPr>
          <a:xfrm>
            <a:off x="508001" y="1620442"/>
            <a:ext cx="6447501" cy="1122758"/>
          </a:xfrm>
        </p:spPr>
        <p:txBody>
          <a:bodyPr/>
          <a:lstStyle/>
          <a:p>
            <a:r>
              <a:rPr lang="en-US" dirty="0"/>
              <a:t>Evaluation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Confusion Matrix</a:t>
            </a:r>
            <a:endParaRPr/>
          </a:p>
        </p:txBody>
      </p:sp>
      <p:pic>
        <p:nvPicPr>
          <p:cNvPr id="90" name="Google Shape;90;p11"/>
          <p:cNvPicPr preferRelativeResize="0"/>
          <p:nvPr/>
        </p:nvPicPr>
        <p:blipFill>
          <a:blip r:embed="rId3">
            <a:alphaModFix/>
          </a:blip>
          <a:stretch>
            <a:fillRect/>
          </a:stretch>
        </p:blipFill>
        <p:spPr>
          <a:xfrm>
            <a:off x="442179" y="3863790"/>
            <a:ext cx="6579144" cy="1171575"/>
          </a:xfrm>
          <a:prstGeom prst="rect">
            <a:avLst/>
          </a:prstGeom>
          <a:noFill/>
          <a:ln>
            <a:noFill/>
          </a:ln>
        </p:spPr>
      </p:pic>
      <p:sp>
        <p:nvSpPr>
          <p:cNvPr id="5" name="TextBox 4">
            <a:extLst>
              <a:ext uri="{FF2B5EF4-FFF2-40B4-BE49-F238E27FC236}">
                <a16:creationId xmlns:a16="http://schemas.microsoft.com/office/drawing/2014/main" id="{0B69480D-777F-2402-C2D1-0544F9AFF465}"/>
              </a:ext>
            </a:extLst>
          </p:cNvPr>
          <p:cNvSpPr txBox="1"/>
          <p:nvPr/>
        </p:nvSpPr>
        <p:spPr>
          <a:xfrm>
            <a:off x="247105" y="1277395"/>
            <a:ext cx="6579144" cy="2554545"/>
          </a:xfrm>
          <a:prstGeom prst="rect">
            <a:avLst/>
          </a:prstGeom>
          <a:noFill/>
        </p:spPr>
        <p:txBody>
          <a:bodyPr wrap="square">
            <a:spAutoFit/>
          </a:bodyPr>
          <a:lstStyle/>
          <a:p>
            <a:pPr marL="171450" indent="-171450">
              <a:buFont typeface="Wingdings" pitchFamily="2" charset="2"/>
              <a:buChar char="Ø"/>
            </a:pPr>
            <a:r>
              <a:rPr lang="en-US" sz="1000"/>
              <a:t>A confusion matrix is a table that is commonly used to evaluate the performance of a classification machine learning model. It helps in summarizing the model’s predictions by comparing them to the actual ground truth values. </a:t>
            </a:r>
          </a:p>
          <a:p>
            <a:pPr marL="171450" indent="-171450">
              <a:buFont typeface="Wingdings" pitchFamily="2" charset="2"/>
              <a:buChar char="Ø"/>
            </a:pPr>
            <a:r>
              <a:rPr lang="en-US" sz="1000"/>
              <a:t>the four main components of a confusion matrix:	</a:t>
            </a:r>
          </a:p>
          <a:p>
            <a:pPr marL="171450" indent="-171450">
              <a:buFont typeface="Wingdings" pitchFamily="2" charset="2"/>
              <a:buChar char="Ø"/>
            </a:pPr>
            <a:endParaRPr lang="en-US" sz="1000"/>
          </a:p>
          <a:p>
            <a:pPr marL="628650" lvl="1" indent="-171450">
              <a:buFont typeface="Wingdings" pitchFamily="2" charset="2"/>
              <a:buChar char="Ø"/>
            </a:pPr>
            <a:r>
              <a:rPr lang="en-US" sz="1000"/>
              <a:t>True Positives (TP): These are instances that the model correctly predicted as the positive class.</a:t>
            </a:r>
          </a:p>
          <a:p>
            <a:pPr marL="628650" lvl="1" indent="-171450">
              <a:buFont typeface="Wingdings" pitchFamily="2" charset="2"/>
              <a:buChar char="Ø"/>
            </a:pPr>
            <a:r>
              <a:rPr lang="en-US" sz="1000"/>
              <a:t>True Negatives (TN): These are instances that the model correctly predicted as the negative class.</a:t>
            </a:r>
          </a:p>
          <a:p>
            <a:pPr marL="628650" lvl="1" indent="-171450">
              <a:buFont typeface="Wingdings" pitchFamily="2" charset="2"/>
              <a:buChar char="Ø"/>
            </a:pPr>
            <a:r>
              <a:rPr lang="en-US" sz="1000"/>
              <a:t>False Positives (FP): These are instances that the model incorrectly predicted as the positive class when they are actually negative. These are also known as Type I errors.	</a:t>
            </a:r>
          </a:p>
          <a:p>
            <a:pPr marL="628650" lvl="1" indent="-171450">
              <a:buFont typeface="Wingdings" pitchFamily="2" charset="2"/>
              <a:buChar char="Ø"/>
            </a:pPr>
            <a:r>
              <a:rPr lang="en-US" sz="1000"/>
              <a:t>False Negatives (FN): These are instances that the model incorrectly predicted as the negative class when they are actually positive. These are also known as Type II errors.</a:t>
            </a:r>
          </a:p>
          <a:p>
            <a:pPr marL="171450" indent="-171450">
              <a:buFont typeface="Wingdings" pitchFamily="2" charset="2"/>
              <a:buChar char="Ø"/>
            </a:pPr>
            <a:endParaRPr lang="en-US" sz="1000"/>
          </a:p>
          <a:p>
            <a:pPr marL="171450" indent="-171450">
              <a:buFont typeface="Wingdings" pitchFamily="2" charset="2"/>
              <a:buChar char="Ø"/>
            </a:pPr>
            <a:r>
              <a:rPr lang="en-US" sz="1000"/>
              <a:t>The confusion matrix provides a clear breakdown of these four types of predictions, allowing you to calculate various evaluation metrics, such as accuracy, precision, recall, F1 score, and specificity. These metrics help assess the model’s performance, and the choice of which metric to focus on depends on the specific requirements of your classification problem.</a:t>
            </a:r>
            <a:endParaRPr lang="en-SA"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47501" cy="990600"/>
          </a:xfrm>
        </p:spPr>
        <p:txBody>
          <a:bodyPr/>
          <a:lstStyle/>
          <a:p>
            <a:r>
              <a:rPr lang="en-US" dirty="0">
                <a:latin typeface="Times New Roman" panose="02020603050405020304" pitchFamily="18" charset="0"/>
                <a:cs typeface="Times New Roman" panose="02020603050405020304" pitchFamily="18" charset="0"/>
              </a:rPr>
              <a:t>ROC_AUC</a:t>
            </a:r>
          </a:p>
        </p:txBody>
      </p:sp>
      <p:sp>
        <p:nvSpPr>
          <p:cNvPr id="3" name="Content Placeholder 2"/>
          <p:cNvSpPr>
            <a:spLocks noGrp="1"/>
          </p:cNvSpPr>
          <p:nvPr>
            <p:ph idx="1"/>
          </p:nvPr>
        </p:nvSpPr>
        <p:spPr>
          <a:xfrm>
            <a:off x="409114" y="606985"/>
            <a:ext cx="6447501" cy="4536515"/>
          </a:xfrm>
        </p:spPr>
        <p:txBody>
          <a:bodyPr>
            <a:normAutofit/>
          </a:bodyPr>
          <a:lstStyle/>
          <a:p>
            <a:r>
              <a:rPr lang="en-US" dirty="0">
                <a:latin typeface="Times New Roman" panose="02020603050405020304" pitchFamily="18" charset="0"/>
                <a:cs typeface="Times New Roman" panose="02020603050405020304" pitchFamily="18" charset="0"/>
              </a:rPr>
              <a:t>ROC AUC stands for “Receiver Operating Characteristic Area Under the Curve.” It is a popular metric used to evaluate the performance of binary classification models, especially in cases where imbalanced datasets are involved.</a:t>
            </a:r>
          </a:p>
          <a:p>
            <a:r>
              <a:rPr lang="en-US" dirty="0">
                <a:latin typeface="Times New Roman" panose="02020603050405020304" pitchFamily="18" charset="0"/>
                <a:cs typeface="Times New Roman" panose="02020603050405020304" pitchFamily="18" charset="0"/>
              </a:rPr>
              <a:t>The ROC AUC value ranges from 0 to 1, where:	</a:t>
            </a:r>
          </a:p>
          <a:p>
            <a:pPr lvl="1"/>
            <a:r>
              <a:rPr lang="en-US" dirty="0">
                <a:latin typeface="Times New Roman" panose="02020603050405020304" pitchFamily="18" charset="0"/>
                <a:cs typeface="Times New Roman" panose="02020603050405020304" pitchFamily="18" charset="0"/>
              </a:rPr>
              <a:t>An AUC of 0.5 indicates that the model’s performance is no better than random chance.	</a:t>
            </a:r>
          </a:p>
          <a:p>
            <a:pPr lvl="1"/>
            <a:r>
              <a:rPr lang="en-US" dirty="0">
                <a:latin typeface="Times New Roman" panose="02020603050405020304" pitchFamily="18" charset="0"/>
                <a:cs typeface="Times New Roman" panose="02020603050405020304" pitchFamily="18" charset="0"/>
              </a:rPr>
              <a:t>An AUC of 1.0 represents a perfect classifier that can perfectly distinguish between the two classes.	</a:t>
            </a:r>
          </a:p>
          <a:p>
            <a:pPr lvl="1"/>
            <a:r>
              <a:rPr lang="en-US" dirty="0">
                <a:latin typeface="Times New Roman" panose="02020603050405020304" pitchFamily="18" charset="0"/>
                <a:cs typeface="Times New Roman" panose="02020603050405020304" pitchFamily="18" charset="0"/>
              </a:rPr>
              <a:t>An AUC greater than 0.5 suggests that the model is better than random chance, with a higher AUC indicating better performance.</a:t>
            </a:r>
          </a:p>
          <a:p>
            <a:r>
              <a:rPr lang="en-US" dirty="0">
                <a:latin typeface="Times New Roman" panose="02020603050405020304" pitchFamily="18" charset="0"/>
                <a:cs typeface="Times New Roman" panose="02020603050405020304" pitchFamily="18" charset="0"/>
              </a:rPr>
              <a:t>In general, a higher ROC AUC value is desirable because it indicates that the model has a better ability to distinguish between positive and negative instances. However, it’s essential to consider the specific problem and requirements when interpreting ROC AUC, as some applications may prioritize precision, recall, or other evaluation metrics over AUC, depending on the context.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83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Performance metrics</a:t>
            </a:r>
            <a:endParaRPr/>
          </a:p>
        </p:txBody>
      </p:sp>
      <p:pic>
        <p:nvPicPr>
          <p:cNvPr id="97" name="Google Shape;97;p12"/>
          <p:cNvPicPr preferRelativeResize="0"/>
          <p:nvPr/>
        </p:nvPicPr>
        <p:blipFill>
          <a:blip r:embed="rId3">
            <a:alphaModFix/>
          </a:blip>
          <a:stretch>
            <a:fillRect/>
          </a:stretch>
        </p:blipFill>
        <p:spPr>
          <a:xfrm>
            <a:off x="508001" y="1797970"/>
            <a:ext cx="6726988" cy="14264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p>
        </p:txBody>
      </p:sp>
      <p:sp>
        <p:nvSpPr>
          <p:cNvPr id="3" name="Content Placeholder 2"/>
          <p:cNvSpPr>
            <a:spLocks noGrp="1"/>
          </p:cNvSpPr>
          <p:nvPr>
            <p:ph idx="1"/>
          </p:nvPr>
        </p:nvSpPr>
        <p:spPr>
          <a:xfrm>
            <a:off x="508000" y="1116460"/>
            <a:ext cx="6447501" cy="2910580"/>
          </a:xfrm>
        </p:spPr>
        <p:txBody>
          <a:bodyPr/>
          <a:lstStyle/>
          <a:p>
            <a:r>
              <a:rPr lang="en-US"/>
              <a:t>Accuracy is one of the most basic and commonly used metrics for evaluating the performance of a classification model. </a:t>
            </a:r>
          </a:p>
          <a:p>
            <a:r>
              <a:rPr lang="en-US"/>
              <a:t>It measures the proportion of correctly predicted instances out of the total instances in the dataset. </a:t>
            </a:r>
          </a:p>
          <a:p>
            <a:pPr lvl="1"/>
            <a:r>
              <a:rPr lang="en-US"/>
              <a:t>The accuracy formula is as follows:Accuracy = (True Positives + True Negatives) / (True Positives + True Negatives + False Positives + False Negatives)</a:t>
            </a:r>
          </a:p>
          <a:p>
            <a:r>
              <a:rPr lang="en-US"/>
              <a:t>Be </a:t>
            </a:r>
            <a:r>
              <a:rPr lang="en-US" dirty="0"/>
              <a:t>careful from imbalance dataset!</a:t>
            </a:r>
          </a:p>
        </p:txBody>
      </p:sp>
      <p:pic>
        <p:nvPicPr>
          <p:cNvPr id="4" name="Picture 3"/>
          <p:cNvPicPr>
            <a:picLocks noChangeAspect="1"/>
          </p:cNvPicPr>
          <p:nvPr/>
        </p:nvPicPr>
        <p:blipFill>
          <a:blip r:embed="rId2"/>
          <a:stretch>
            <a:fillRect/>
          </a:stretch>
        </p:blipFill>
        <p:spPr>
          <a:xfrm>
            <a:off x="1760872" y="3495676"/>
            <a:ext cx="3552825" cy="400050"/>
          </a:xfrm>
          <a:prstGeom prst="rect">
            <a:avLst/>
          </a:prstGeom>
        </p:spPr>
      </p:pic>
    </p:spTree>
    <p:extLst>
      <p:ext uri="{BB962C8B-B14F-4D97-AF65-F5344CB8AC3E}">
        <p14:creationId xmlns:p14="http://schemas.microsoft.com/office/powerpoint/2010/main" val="343077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F1-Score</a:t>
            </a:r>
          </a:p>
        </p:txBody>
      </p:sp>
      <p:sp>
        <p:nvSpPr>
          <p:cNvPr id="3" name="Content Placeholder 2"/>
          <p:cNvSpPr>
            <a:spLocks noGrp="1"/>
          </p:cNvSpPr>
          <p:nvPr>
            <p:ph idx="1"/>
          </p:nvPr>
        </p:nvSpPr>
        <p:spPr>
          <a:xfrm>
            <a:off x="564148" y="1339705"/>
            <a:ext cx="6447501" cy="2910580"/>
          </a:xfrm>
        </p:spPr>
        <p:txBody>
          <a:bodyPr/>
          <a:lstStyle/>
          <a:p>
            <a:r>
              <a:rPr lang="en-US" dirty="0"/>
              <a:t>F1 Score is used to measure a test’s accuracy</a:t>
            </a:r>
          </a:p>
          <a:p>
            <a:r>
              <a:rPr lang="en-US" dirty="0"/>
              <a:t>F1 Score is the Harmonic Mean between precision and recall. The range for F1 Score is [0, 1]. It tells you how precise your classifier is (how many instances it classifies correctly), as well as how robust it is (it does not miss a significant number of instances).</a:t>
            </a:r>
          </a:p>
          <a:p>
            <a:r>
              <a:rPr lang="en-US" dirty="0"/>
              <a:t>High precision but lower recall, gives you an extremely accurate, but it then misses a large number of instances that are difficult to classify. The greater the F1 Score, the better is the performance of our model. Mathematically, it can be expressed as :</a:t>
            </a:r>
          </a:p>
        </p:txBody>
      </p:sp>
      <p:pic>
        <p:nvPicPr>
          <p:cNvPr id="5" name="Picture 4"/>
          <p:cNvPicPr>
            <a:picLocks noChangeAspect="1"/>
          </p:cNvPicPr>
          <p:nvPr/>
        </p:nvPicPr>
        <p:blipFill>
          <a:blip r:embed="rId2"/>
          <a:stretch>
            <a:fillRect/>
          </a:stretch>
        </p:blipFill>
        <p:spPr>
          <a:xfrm>
            <a:off x="2723899" y="3798789"/>
            <a:ext cx="1819275" cy="447675"/>
          </a:xfrm>
          <a:prstGeom prst="rect">
            <a:avLst/>
          </a:prstGeom>
        </p:spPr>
      </p:pic>
    </p:spTree>
    <p:extLst>
      <p:ext uri="{BB962C8B-B14F-4D97-AF65-F5344CB8AC3E}">
        <p14:creationId xmlns:p14="http://schemas.microsoft.com/office/powerpoint/2010/main" val="5847830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125</TotalTime>
  <Words>1270</Words>
  <Application>Microsoft Macintosh PowerPoint</Application>
  <PresentationFormat>On-screen Show (16:9)</PresentationFormat>
  <Paragraphs>220</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Data Science Fundamentals</vt:lpstr>
      <vt:lpstr>Introduction.  </vt:lpstr>
      <vt:lpstr>Introduction continue. </vt:lpstr>
      <vt:lpstr>Tools</vt:lpstr>
      <vt:lpstr>Confusion Matrix</vt:lpstr>
      <vt:lpstr>ROC_AUC</vt:lpstr>
      <vt:lpstr>Performance metrics</vt:lpstr>
      <vt:lpstr>Accuracy</vt:lpstr>
      <vt:lpstr>F1-Score</vt:lpstr>
      <vt:lpstr>F1-score</vt:lpstr>
      <vt:lpstr>Mean Absolute Error (MAE)</vt:lpstr>
      <vt:lpstr>Mean Squared Error (MSE)</vt:lpstr>
      <vt:lpstr>Root Mean Squared Error (RMSE)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Fundamentals</dc:title>
  <cp:lastModifiedBy>HANI MOHAMMED ALNAMI</cp:lastModifiedBy>
  <cp:revision>21</cp:revision>
  <dcterms:modified xsi:type="dcterms:W3CDTF">2024-03-03T08:41:45Z</dcterms:modified>
</cp:coreProperties>
</file>