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5"/>
  </p:notesMasterIdLst>
  <p:sldIdLst>
    <p:sldId id="271" r:id="rId2"/>
    <p:sldId id="259" r:id="rId3"/>
    <p:sldId id="260" r:id="rId4"/>
    <p:sldId id="262" r:id="rId5"/>
    <p:sldId id="263" r:id="rId6"/>
    <p:sldId id="264" r:id="rId7"/>
    <p:sldId id="265" r:id="rId8"/>
    <p:sldId id="267" r:id="rId9"/>
    <p:sldId id="272" r:id="rId10"/>
    <p:sldId id="268" r:id="rId11"/>
    <p:sldId id="269" r:id="rId12"/>
    <p:sldId id="274" r:id="rId13"/>
    <p:sldId id="27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CB58D-1DA0-3B4E-A004-E37D3A626C46}" v="1" dt="2024-03-03T08:42:21.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I MOHAMMED ALNAMI" userId="f3385e89-3052-47db-ba56-ce46353b9259" providerId="ADAL" clId="{43FCB58D-1DA0-3B4E-A004-E37D3A626C46}"/>
    <pc:docChg chg="undo custSel addSld delSld modSld">
      <pc:chgData name="HANI MOHAMMED ALNAMI" userId="f3385e89-3052-47db-ba56-ce46353b9259" providerId="ADAL" clId="{43FCB58D-1DA0-3B4E-A004-E37D3A626C46}" dt="2024-03-03T08:46:34.969" v="381" actId="20577"/>
      <pc:docMkLst>
        <pc:docMk/>
      </pc:docMkLst>
      <pc:sldChg chg="delSp mod">
        <pc:chgData name="HANI MOHAMMED ALNAMI" userId="f3385e89-3052-47db-ba56-ce46353b9259" providerId="ADAL" clId="{43FCB58D-1DA0-3B4E-A004-E37D3A626C46}" dt="2024-03-03T08:42:18.324" v="147" actId="21"/>
        <pc:sldMkLst>
          <pc:docMk/>
          <pc:sldMk cId="1206873014" sldId="267"/>
        </pc:sldMkLst>
        <pc:picChg chg="del">
          <ac:chgData name="HANI MOHAMMED ALNAMI" userId="f3385e89-3052-47db-ba56-ce46353b9259" providerId="ADAL" clId="{43FCB58D-1DA0-3B4E-A004-E37D3A626C46}" dt="2024-03-03T08:42:18.324" v="147" actId="21"/>
          <ac:picMkLst>
            <pc:docMk/>
            <pc:sldMk cId="1206873014" sldId="267"/>
            <ac:picMk id="4" creationId="{00000000-0000-0000-0000-000000000000}"/>
          </ac:picMkLst>
        </pc:picChg>
      </pc:sldChg>
      <pc:sldChg chg="modSp mod">
        <pc:chgData name="HANI MOHAMMED ALNAMI" userId="f3385e89-3052-47db-ba56-ce46353b9259" providerId="ADAL" clId="{43FCB58D-1DA0-3B4E-A004-E37D3A626C46}" dt="2024-03-03T08:43:56.313" v="160" actId="20577"/>
        <pc:sldMkLst>
          <pc:docMk/>
          <pc:sldMk cId="1197874205" sldId="268"/>
        </pc:sldMkLst>
        <pc:spChg chg="mod">
          <ac:chgData name="HANI MOHAMMED ALNAMI" userId="f3385e89-3052-47db-ba56-ce46353b9259" providerId="ADAL" clId="{43FCB58D-1DA0-3B4E-A004-E37D3A626C46}" dt="2024-03-03T08:43:56.313" v="160" actId="20577"/>
          <ac:spMkLst>
            <pc:docMk/>
            <pc:sldMk cId="1197874205" sldId="268"/>
            <ac:spMk id="3" creationId="{00000000-0000-0000-0000-000000000000}"/>
          </ac:spMkLst>
        </pc:spChg>
      </pc:sldChg>
      <pc:sldChg chg="modSp mod">
        <pc:chgData name="HANI MOHAMMED ALNAMI" userId="f3385e89-3052-47db-ba56-ce46353b9259" providerId="ADAL" clId="{43FCB58D-1DA0-3B4E-A004-E37D3A626C46}" dt="2024-03-03T08:46:34.969" v="381" actId="20577"/>
        <pc:sldMkLst>
          <pc:docMk/>
          <pc:sldMk cId="1353997104" sldId="270"/>
        </pc:sldMkLst>
        <pc:spChg chg="mod">
          <ac:chgData name="HANI MOHAMMED ALNAMI" userId="f3385e89-3052-47db-ba56-ce46353b9259" providerId="ADAL" clId="{43FCB58D-1DA0-3B4E-A004-E37D3A626C46}" dt="2024-03-03T08:46:34.969" v="381" actId="20577"/>
          <ac:spMkLst>
            <pc:docMk/>
            <pc:sldMk cId="1353997104" sldId="270"/>
            <ac:spMk id="3" creationId="{00000000-0000-0000-0000-000000000000}"/>
          </ac:spMkLst>
        </pc:spChg>
      </pc:sldChg>
      <pc:sldChg chg="modSp mod">
        <pc:chgData name="HANI MOHAMMED ALNAMI" userId="f3385e89-3052-47db-ba56-ce46353b9259" providerId="ADAL" clId="{43FCB58D-1DA0-3B4E-A004-E37D3A626C46}" dt="2024-02-22T13:42:27.899" v="12" actId="1036"/>
        <pc:sldMkLst>
          <pc:docMk/>
          <pc:sldMk cId="2113480853" sldId="271"/>
        </pc:sldMkLst>
        <pc:spChg chg="mod">
          <ac:chgData name="HANI MOHAMMED ALNAMI" userId="f3385e89-3052-47db-ba56-ce46353b9259" providerId="ADAL" clId="{43FCB58D-1DA0-3B4E-A004-E37D3A626C46}" dt="2024-02-22T13:42:24.998" v="10" actId="1076"/>
          <ac:spMkLst>
            <pc:docMk/>
            <pc:sldMk cId="2113480853" sldId="271"/>
            <ac:spMk id="6" creationId="{7E0E8055-17FA-43CE-9F03-E712F496B7CF}"/>
          </ac:spMkLst>
        </pc:spChg>
        <pc:spChg chg="mod">
          <ac:chgData name="HANI MOHAMMED ALNAMI" userId="f3385e89-3052-47db-ba56-ce46353b9259" providerId="ADAL" clId="{43FCB58D-1DA0-3B4E-A004-E37D3A626C46}" dt="2024-02-22T13:42:27.899" v="12" actId="1036"/>
          <ac:spMkLst>
            <pc:docMk/>
            <pc:sldMk cId="2113480853" sldId="271"/>
            <ac:spMk id="35" creationId="{B6C8E487-ADDC-4F1B-A30A-BAABB4998F49}"/>
          </ac:spMkLst>
        </pc:spChg>
      </pc:sldChg>
      <pc:sldChg chg="addSp delSp modSp new mod setBg">
        <pc:chgData name="HANI MOHAMMED ALNAMI" userId="f3385e89-3052-47db-ba56-ce46353b9259" providerId="ADAL" clId="{43FCB58D-1DA0-3B4E-A004-E37D3A626C46}" dt="2024-03-03T08:42:44.693" v="157" actId="962"/>
        <pc:sldMkLst>
          <pc:docMk/>
          <pc:sldMk cId="4104255349" sldId="272"/>
        </pc:sldMkLst>
        <pc:spChg chg="mod">
          <ac:chgData name="HANI MOHAMMED ALNAMI" userId="f3385e89-3052-47db-ba56-ce46353b9259" providerId="ADAL" clId="{43FCB58D-1DA0-3B4E-A004-E37D3A626C46}" dt="2024-03-03T08:42:44.693" v="157" actId="962"/>
          <ac:spMkLst>
            <pc:docMk/>
            <pc:sldMk cId="4104255349" sldId="272"/>
            <ac:spMk id="2" creationId="{4A8A5B82-C3CC-0DD2-8BE8-E6C8A63D2081}"/>
          </ac:spMkLst>
        </pc:spChg>
        <pc:spChg chg="del">
          <ac:chgData name="HANI MOHAMMED ALNAMI" userId="f3385e89-3052-47db-ba56-ce46353b9259" providerId="ADAL" clId="{43FCB58D-1DA0-3B4E-A004-E37D3A626C46}" dt="2024-03-03T08:42:21.857" v="148"/>
          <ac:spMkLst>
            <pc:docMk/>
            <pc:sldMk cId="4104255349" sldId="272"/>
            <ac:spMk id="3" creationId="{8620ECC6-7243-1B15-8E29-9FF284B92D91}"/>
          </ac:spMkLst>
        </pc:spChg>
        <pc:spChg chg="add">
          <ac:chgData name="HANI MOHAMMED ALNAMI" userId="f3385e89-3052-47db-ba56-ce46353b9259" providerId="ADAL" clId="{43FCB58D-1DA0-3B4E-A004-E37D3A626C46}" dt="2024-03-03T08:42:35.979" v="152" actId="26606"/>
          <ac:spMkLst>
            <pc:docMk/>
            <pc:sldMk cId="4104255349" sldId="272"/>
            <ac:spMk id="21" creationId="{5A7802B6-FF37-40CF-A7E2-6F2A0D9A91EF}"/>
          </ac:spMkLst>
        </pc:spChg>
        <pc:grpChg chg="add">
          <ac:chgData name="HANI MOHAMMED ALNAMI" userId="f3385e89-3052-47db-ba56-ce46353b9259" providerId="ADAL" clId="{43FCB58D-1DA0-3B4E-A004-E37D3A626C46}" dt="2024-03-03T08:42:35.979" v="152" actId="26606"/>
          <ac:grpSpMkLst>
            <pc:docMk/>
            <pc:sldMk cId="4104255349" sldId="272"/>
            <ac:grpSpMk id="9" creationId="{B4DE830A-B531-4A3B-96F6-0ECE88B08555}"/>
          </ac:grpSpMkLst>
        </pc:grpChg>
        <pc:picChg chg="add mod">
          <ac:chgData name="HANI MOHAMMED ALNAMI" userId="f3385e89-3052-47db-ba56-ce46353b9259" providerId="ADAL" clId="{43FCB58D-1DA0-3B4E-A004-E37D3A626C46}" dt="2024-03-03T08:42:44.691" v="156" actId="27614"/>
          <ac:picMkLst>
            <pc:docMk/>
            <pc:sldMk cId="4104255349" sldId="272"/>
            <ac:picMk id="4" creationId="{3EA69D3B-3201-F12B-0EC7-8DEC50107228}"/>
          </ac:picMkLst>
        </pc:picChg>
      </pc:sldChg>
      <pc:sldChg chg="modSp new del mod">
        <pc:chgData name="HANI MOHAMMED ALNAMI" userId="f3385e89-3052-47db-ba56-ce46353b9259" providerId="ADAL" clId="{43FCB58D-1DA0-3B4E-A004-E37D3A626C46}" dt="2024-03-03T08:44:06.200" v="161" actId="2696"/>
        <pc:sldMkLst>
          <pc:docMk/>
          <pc:sldMk cId="1422710612" sldId="273"/>
        </pc:sldMkLst>
        <pc:spChg chg="mod">
          <ac:chgData name="HANI MOHAMMED ALNAMI" userId="f3385e89-3052-47db-ba56-ce46353b9259" providerId="ADAL" clId="{43FCB58D-1DA0-3B4E-A004-E37D3A626C46}" dt="2024-02-22T13:44:17.533" v="114" actId="20577"/>
          <ac:spMkLst>
            <pc:docMk/>
            <pc:sldMk cId="1422710612" sldId="273"/>
            <ac:spMk id="2" creationId="{8EC21BAF-D47B-0E09-E712-671C52D96B2B}"/>
          </ac:spMkLst>
        </pc:spChg>
      </pc:sldChg>
      <pc:sldChg chg="modSp new mod">
        <pc:chgData name="HANI MOHAMMED ALNAMI" userId="f3385e89-3052-47db-ba56-ce46353b9259" providerId="ADAL" clId="{43FCB58D-1DA0-3B4E-A004-E37D3A626C46}" dt="2024-03-03T08:46:09.923" v="380" actId="20577"/>
        <pc:sldMkLst>
          <pc:docMk/>
          <pc:sldMk cId="3281953480" sldId="274"/>
        </pc:sldMkLst>
        <pc:spChg chg="mod">
          <ac:chgData name="HANI MOHAMMED ALNAMI" userId="f3385e89-3052-47db-ba56-ce46353b9259" providerId="ADAL" clId="{43FCB58D-1DA0-3B4E-A004-E37D3A626C46}" dt="2024-02-22T13:44:39.465" v="146" actId="20577"/>
          <ac:spMkLst>
            <pc:docMk/>
            <pc:sldMk cId="3281953480" sldId="274"/>
            <ac:spMk id="2" creationId="{35B1DA80-AC2B-CD54-74B7-04E3D632AFFC}"/>
          </ac:spMkLst>
        </pc:spChg>
        <pc:spChg chg="mod">
          <ac:chgData name="HANI MOHAMMED ALNAMI" userId="f3385e89-3052-47db-ba56-ce46353b9259" providerId="ADAL" clId="{43FCB58D-1DA0-3B4E-A004-E37D3A626C46}" dt="2024-03-03T08:46:09.923" v="380" actId="20577"/>
          <ac:spMkLst>
            <pc:docMk/>
            <pc:sldMk cId="3281953480" sldId="274"/>
            <ac:spMk id="3" creationId="{26BFD783-931C-26DA-3A82-08FEAE4D1FF9}"/>
          </ac:spMkLst>
        </pc:spChg>
      </pc:sldChg>
      <pc:sldChg chg="del">
        <pc:chgData name="HANI MOHAMMED ALNAMI" userId="f3385e89-3052-47db-ba56-ce46353b9259" providerId="ADAL" clId="{43FCB58D-1DA0-3B4E-A004-E37D3A626C46}" dt="2024-02-22T13:42:05.085" v="0" actId="2696"/>
        <pc:sldMkLst>
          <pc:docMk/>
          <pc:sldMk cId="1324568774" sldId="288"/>
        </pc:sldMkLst>
      </pc:sldChg>
      <pc:sldChg chg="del">
        <pc:chgData name="HANI MOHAMMED ALNAMI" userId="f3385e89-3052-47db-ba56-ce46353b9259" providerId="ADAL" clId="{43FCB58D-1DA0-3B4E-A004-E37D3A626C46}" dt="2024-02-22T13:42:05.675" v="1" actId="2696"/>
        <pc:sldMkLst>
          <pc:docMk/>
          <pc:sldMk cId="412055047" sldId="294"/>
        </pc:sldMkLst>
      </pc:sldChg>
      <pc:sldChg chg="del">
        <pc:chgData name="HANI MOHAMMED ALNAMI" userId="f3385e89-3052-47db-ba56-ce46353b9259" providerId="ADAL" clId="{43FCB58D-1DA0-3B4E-A004-E37D3A626C46}" dt="2024-02-22T13:42:06.017" v="2" actId="2696"/>
        <pc:sldMkLst>
          <pc:docMk/>
          <pc:sldMk cId="2727885510" sldId="295"/>
        </pc:sldMkLst>
      </pc:sldChg>
      <pc:sldChg chg="del">
        <pc:chgData name="HANI MOHAMMED ALNAMI" userId="f3385e89-3052-47db-ba56-ce46353b9259" providerId="ADAL" clId="{43FCB58D-1DA0-3B4E-A004-E37D3A626C46}" dt="2024-02-22T13:42:06.292" v="3" actId="2696"/>
        <pc:sldMkLst>
          <pc:docMk/>
          <pc:sldMk cId="143119869" sldId="296"/>
        </pc:sldMkLst>
      </pc:sldChg>
      <pc:sldChg chg="del">
        <pc:chgData name="HANI MOHAMMED ALNAMI" userId="f3385e89-3052-47db-ba56-ce46353b9259" providerId="ADAL" clId="{43FCB58D-1DA0-3B4E-A004-E37D3A626C46}" dt="2024-02-22T13:42:07.200" v="5" actId="2696"/>
        <pc:sldMkLst>
          <pc:docMk/>
          <pc:sldMk cId="557512492" sldId="297"/>
        </pc:sldMkLst>
      </pc:sldChg>
      <pc:sldChg chg="del">
        <pc:chgData name="HANI MOHAMMED ALNAMI" userId="f3385e89-3052-47db-ba56-ce46353b9259" providerId="ADAL" clId="{43FCB58D-1DA0-3B4E-A004-E37D3A626C46}" dt="2024-02-22T13:42:06.791" v="4" actId="2696"/>
        <pc:sldMkLst>
          <pc:docMk/>
          <pc:sldMk cId="773569793" sldId="298"/>
        </pc:sldMkLst>
      </pc:sldChg>
      <pc:sldChg chg="del">
        <pc:chgData name="HANI MOHAMMED ALNAMI" userId="f3385e89-3052-47db-ba56-ce46353b9259" providerId="ADAL" clId="{43FCB58D-1DA0-3B4E-A004-E37D3A626C46}" dt="2024-02-22T13:42:07.870" v="6" actId="2696"/>
        <pc:sldMkLst>
          <pc:docMk/>
          <pc:sldMk cId="1274850542" sldId="299"/>
        </pc:sldMkLst>
      </pc:sldChg>
      <pc:sldChg chg="del">
        <pc:chgData name="HANI MOHAMMED ALNAMI" userId="f3385e89-3052-47db-ba56-ce46353b9259" providerId="ADAL" clId="{43FCB58D-1DA0-3B4E-A004-E37D3A626C46}" dt="2024-02-22T13:42:08.243" v="7" actId="2696"/>
        <pc:sldMkLst>
          <pc:docMk/>
          <pc:sldMk cId="2433091006" sldId="304"/>
        </pc:sldMkLst>
      </pc:sldChg>
      <pc:sldChg chg="del">
        <pc:chgData name="HANI MOHAMMED ALNAMI" userId="f3385e89-3052-47db-ba56-ce46353b9259" providerId="ADAL" clId="{43FCB58D-1DA0-3B4E-A004-E37D3A626C46}" dt="2024-02-22T13:42:08.879" v="8" actId="2696"/>
        <pc:sldMkLst>
          <pc:docMk/>
          <pc:sldMk cId="2080030039"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400" b="1" i="0" u="none" strike="noStrike" cap="none" dirty="0">
                <a:solidFill>
                  <a:srgbClr val="000000"/>
                </a:solidFill>
                <a:effectLst/>
                <a:latin typeface="Arial"/>
                <a:ea typeface="Arial"/>
                <a:cs typeface="Arial"/>
                <a:sym typeface="Arial"/>
              </a:rPr>
              <a:t>Text Summarization:</a:t>
            </a:r>
            <a:r>
              <a:rPr lang="en-US" sz="1400" b="0" i="0" u="none" strike="noStrike" cap="none" dirty="0">
                <a:solidFill>
                  <a:srgbClr val="000000"/>
                </a:solidFill>
                <a:effectLst/>
                <a:latin typeface="Arial"/>
                <a:ea typeface="Arial"/>
                <a:cs typeface="Arial"/>
                <a:sym typeface="Arial"/>
              </a:rPr>
              <a:t> To extract its partial content reflection its whole content automatically.</a:t>
            </a:r>
          </a:p>
          <a:p>
            <a:pPr fontAlgn="base"/>
            <a:r>
              <a:rPr lang="en-US" sz="1400" b="1" i="0" u="none" strike="noStrike" cap="none" dirty="0">
                <a:solidFill>
                  <a:srgbClr val="000000"/>
                </a:solidFill>
                <a:effectLst/>
                <a:latin typeface="Arial"/>
                <a:ea typeface="Arial"/>
                <a:cs typeface="Arial"/>
                <a:sym typeface="Arial"/>
              </a:rPr>
              <a:t>Text Categorization: </a:t>
            </a:r>
            <a:r>
              <a:rPr lang="en-US" sz="1400" b="0" i="0" u="none" strike="noStrike" cap="none" dirty="0">
                <a:solidFill>
                  <a:srgbClr val="000000"/>
                </a:solidFill>
                <a:effectLst/>
                <a:latin typeface="Arial"/>
                <a:ea typeface="Arial"/>
                <a:cs typeface="Arial"/>
                <a:sym typeface="Arial"/>
              </a:rPr>
              <a:t>To assign a category to the text among categories predefined by users.</a:t>
            </a:r>
          </a:p>
          <a:p>
            <a:pPr fontAlgn="base"/>
            <a:r>
              <a:rPr lang="en-US" sz="1400" b="1" i="0" u="none" strike="noStrike" cap="none" dirty="0">
                <a:solidFill>
                  <a:srgbClr val="000000"/>
                </a:solidFill>
                <a:effectLst/>
                <a:latin typeface="Arial"/>
                <a:ea typeface="Arial"/>
                <a:cs typeface="Arial"/>
                <a:sym typeface="Arial"/>
              </a:rPr>
              <a:t>Text Clustering: </a:t>
            </a:r>
            <a:r>
              <a:rPr lang="en-US" sz="1400" b="0" i="0" u="none" strike="noStrike" cap="none" dirty="0">
                <a:solidFill>
                  <a:srgbClr val="000000"/>
                </a:solidFill>
                <a:effectLst/>
                <a:latin typeface="Arial"/>
                <a:ea typeface="Arial"/>
                <a:cs typeface="Arial"/>
                <a:sym typeface="Arial"/>
              </a:rPr>
              <a:t>To segment texts into several clusters, depending on the substantial relevance.</a:t>
            </a:r>
          </a:p>
          <a:p>
            <a:endParaRPr lang="en-US" dirty="0"/>
          </a:p>
        </p:txBody>
      </p:sp>
      <p:sp>
        <p:nvSpPr>
          <p:cNvPr id="4" name="Slide Number Placeholder 3"/>
          <p:cNvSpPr>
            <a:spLocks noGrp="1"/>
          </p:cNvSpPr>
          <p:nvPr>
            <p:ph type="sldNum" idx="10"/>
          </p:nvPr>
        </p:nvSpPr>
        <p:spPr/>
        <p:txBody>
          <a:bodyPr/>
          <a:lstStyle/>
          <a:p>
            <a:pPr marL="0" marR="0" lvl="0" indent="-88900" algn="r" rtl="0">
              <a:spcBef>
                <a:spcPts val="0"/>
              </a:spcBef>
              <a:spcAft>
                <a:spcPts val="0"/>
              </a:spcAft>
              <a:buSzPts val="1400"/>
              <a:buChar char="●"/>
            </a:pPr>
            <a:endParaRPr lang="en-US"/>
          </a:p>
          <a:p>
            <a:pPr marL="457200" marR="0" lvl="1" indent="-88900" algn="l" rtl="0">
              <a:spcBef>
                <a:spcPts val="0"/>
              </a:spcBef>
              <a:spcAft>
                <a:spcPts val="0"/>
              </a:spcAft>
              <a:buSzPts val="1400"/>
              <a:buChar char="○"/>
            </a:pPr>
            <a:endParaRPr lang="en-US"/>
          </a:p>
          <a:p>
            <a:pPr marL="914400" marR="0" lvl="2" indent="-88900" algn="l" rtl="0">
              <a:spcBef>
                <a:spcPts val="0"/>
              </a:spcBef>
              <a:spcAft>
                <a:spcPts val="0"/>
              </a:spcAft>
              <a:buSzPts val="1400"/>
              <a:buChar char="■"/>
            </a:pPr>
            <a:endParaRPr lang="en-US"/>
          </a:p>
          <a:p>
            <a:pPr marL="1371600" marR="0" lvl="3" indent="-88900" algn="l" rtl="0">
              <a:spcBef>
                <a:spcPts val="0"/>
              </a:spcBef>
              <a:spcAft>
                <a:spcPts val="0"/>
              </a:spcAft>
              <a:buSzPts val="1400"/>
              <a:buChar char="●"/>
            </a:pPr>
            <a:endParaRPr lang="en-US"/>
          </a:p>
          <a:p>
            <a:pPr marL="1828800" marR="0" lvl="4" indent="-88900" algn="l" rtl="0">
              <a:spcBef>
                <a:spcPts val="0"/>
              </a:spcBef>
              <a:spcAft>
                <a:spcPts val="0"/>
              </a:spcAft>
              <a:buSzPts val="1400"/>
              <a:buChar char="○"/>
            </a:pPr>
            <a:endParaRPr lang="en-US"/>
          </a:p>
          <a:p>
            <a:pPr marL="2286000" marR="0" lvl="5" indent="-88900" algn="l" rtl="0">
              <a:spcBef>
                <a:spcPts val="0"/>
              </a:spcBef>
              <a:spcAft>
                <a:spcPts val="0"/>
              </a:spcAft>
              <a:buSzPts val="1400"/>
              <a:buChar char="■"/>
            </a:pPr>
            <a:endParaRPr lang="en-US"/>
          </a:p>
          <a:p>
            <a:pPr marL="2743200" marR="0" lvl="6" indent="-88900" algn="l" rtl="0">
              <a:spcBef>
                <a:spcPts val="0"/>
              </a:spcBef>
              <a:spcAft>
                <a:spcPts val="0"/>
              </a:spcAft>
              <a:buSzPts val="1400"/>
              <a:buChar char="●"/>
            </a:pPr>
            <a:endParaRPr lang="en-US"/>
          </a:p>
          <a:p>
            <a:pPr marL="3200400" marR="0" lvl="7" indent="-88900" algn="l" rtl="0">
              <a:spcBef>
                <a:spcPts val="0"/>
              </a:spcBef>
              <a:spcAft>
                <a:spcPts val="0"/>
              </a:spcAft>
              <a:buSzPts val="1400"/>
              <a:buChar char="○"/>
            </a:pPr>
            <a:endParaRPr lang="en-US"/>
          </a:p>
          <a:p>
            <a:pPr marL="3657600" marR="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112542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56170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96120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555094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98817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7872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9510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9241067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6802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53261" y="0"/>
            <a:ext cx="9197261" cy="51435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557151" y="1030708"/>
            <a:ext cx="5493320" cy="2912642"/>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a:t>
              </a:r>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1050" dirty="0"/>
                <a:t>+</a:t>
              </a:r>
            </a:p>
            <a:p>
              <a:pPr algn="ctr"/>
              <a:endParaRPr lang="en-US" sz="1050"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093529" y="1678819"/>
            <a:ext cx="4956942" cy="1131095"/>
          </a:xfrm>
        </p:spPr>
        <p:txBody>
          <a:bodyPr anchor="b">
            <a:normAutofit/>
          </a:bodyPr>
          <a:lstStyle>
            <a:lvl1pPr algn="ctr">
              <a:defRPr sz="36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093529" y="2878971"/>
            <a:ext cx="4956942" cy="337877"/>
          </a:xfrm>
        </p:spPr>
        <p:txBody>
          <a:bodyPr/>
          <a:lstStyle>
            <a:lvl1pPr marL="0" indent="0" algn="ctr">
              <a:buNone/>
              <a:defRPr sz="1800" spc="225">
                <a:solidFill>
                  <a:srgbClr val="2F334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6592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88900" algn="r" rtl="0">
              <a:spcBef>
                <a:spcPts val="0"/>
              </a:spcBef>
              <a:spcAft>
                <a:spcPts val="0"/>
              </a:spcAft>
              <a:buSzPts val="1400"/>
              <a:buChar char="●"/>
            </a:pPr>
            <a:endParaRPr lang="en-US"/>
          </a:p>
          <a:p>
            <a:pPr marL="457200" lvl="1" indent="-88900" algn="l" rtl="0">
              <a:spcBef>
                <a:spcPts val="0"/>
              </a:spcBef>
              <a:spcAft>
                <a:spcPts val="0"/>
              </a:spcAft>
              <a:buSzPts val="1400"/>
              <a:buChar char="○"/>
            </a:pPr>
            <a:endParaRPr lang="en-US"/>
          </a:p>
          <a:p>
            <a:pPr marL="914400" lvl="2" indent="-88900" algn="l" rtl="0">
              <a:spcBef>
                <a:spcPts val="0"/>
              </a:spcBef>
              <a:spcAft>
                <a:spcPts val="0"/>
              </a:spcAft>
              <a:buSzPts val="1400"/>
              <a:buChar char="■"/>
            </a:pPr>
            <a:endParaRPr lang="en-US"/>
          </a:p>
          <a:p>
            <a:pPr marL="1371600" lvl="3" indent="-88900" algn="l" rtl="0">
              <a:spcBef>
                <a:spcPts val="0"/>
              </a:spcBef>
              <a:spcAft>
                <a:spcPts val="0"/>
              </a:spcAft>
              <a:buSzPts val="1400"/>
              <a:buChar char="●"/>
            </a:pPr>
            <a:endParaRPr lang="en-US"/>
          </a:p>
          <a:p>
            <a:pPr marL="1828800" lvl="4" indent="-88900" algn="l" rtl="0">
              <a:spcBef>
                <a:spcPts val="0"/>
              </a:spcBef>
              <a:spcAft>
                <a:spcPts val="0"/>
              </a:spcAft>
              <a:buSzPts val="1400"/>
              <a:buChar char="○"/>
            </a:pPr>
            <a:endParaRPr lang="en-US"/>
          </a:p>
          <a:p>
            <a:pPr marL="2286000" lvl="5" indent="-88900" algn="l" rtl="0">
              <a:spcBef>
                <a:spcPts val="0"/>
              </a:spcBef>
              <a:spcAft>
                <a:spcPts val="0"/>
              </a:spcAft>
              <a:buSzPts val="1400"/>
              <a:buChar char="■"/>
            </a:pPr>
            <a:endParaRPr lang="en-US"/>
          </a:p>
          <a:p>
            <a:pPr marL="2743200" lvl="6" indent="-88900" algn="l" rtl="0">
              <a:spcBef>
                <a:spcPts val="0"/>
              </a:spcBef>
              <a:spcAft>
                <a:spcPts val="0"/>
              </a:spcAft>
              <a:buSzPts val="1400"/>
              <a:buChar char="●"/>
            </a:pPr>
            <a:endParaRPr lang="en-US"/>
          </a:p>
          <a:p>
            <a:pPr marL="3200400" lvl="7" indent="-88900" algn="l" rtl="0">
              <a:spcBef>
                <a:spcPts val="0"/>
              </a:spcBef>
              <a:spcAft>
                <a:spcPts val="0"/>
              </a:spcAft>
              <a:buSzPts val="1400"/>
              <a:buChar char="○"/>
            </a:pPr>
            <a:endParaRPr lang="en-US"/>
          </a:p>
          <a:p>
            <a:pPr marL="3657600" lvl="8" indent="-88900" algn="l" rtl="0">
              <a:spcBef>
                <a:spcPts val="0"/>
              </a:spcBef>
              <a:spcAft>
                <a:spcPts val="0"/>
              </a:spcAft>
              <a:buSzPts val="1400"/>
              <a:buChar char="■"/>
            </a:pPr>
            <a:endParaRPr lang="en-US"/>
          </a:p>
        </p:txBody>
      </p:sp>
    </p:spTree>
    <p:extLst>
      <p:ext uri="{BB962C8B-B14F-4D97-AF65-F5344CB8AC3E}">
        <p14:creationId xmlns:p14="http://schemas.microsoft.com/office/powerpoint/2010/main" val="1184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50266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8599820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9676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34258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787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6947634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34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3/3/24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210113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clustering-in-machine-learning/" TargetMode="External"/><Relationship Id="rId2" Type="http://schemas.openxmlformats.org/officeDocument/2006/relationships/hyperlink" Target="https://www.geeksforgeeks.org/introduction-to-natural-language-process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53262" y="15902"/>
            <a:ext cx="9197261" cy="51435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r>
              <a:rPr lang="en-US" sz="1013" dirty="0"/>
              <a:t>2</a:t>
            </a:r>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r>
              <a:rPr lang="en-US" sz="1013" dirty="0"/>
              <a:t>+</a:t>
            </a:r>
          </a:p>
          <a:p>
            <a:pPr algn="ctr"/>
            <a:endParaRPr lang="en-US" sz="1013"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57151" y="1040102"/>
            <a:ext cx="5493320" cy="2912642"/>
            <a:chOff x="252031" y="-22763"/>
            <a:chExt cx="7324426" cy="7269965"/>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2"/>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r>
                <a:rPr lang="en-US" sz="1013" dirty="0"/>
                <a:t>2</a:t>
              </a:r>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endParaRPr lang="en-US" sz="1013" dirty="0"/>
            </a:p>
            <a:p>
              <a:pPr algn="ctr"/>
              <a:r>
                <a:rPr lang="en-US" sz="1013" dirty="0"/>
                <a:t>+</a:t>
              </a:r>
            </a:p>
            <a:p>
              <a:pPr algn="ctr"/>
              <a:endParaRPr lang="en-US" sz="1013"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endParaRPr lang="en-US" sz="1013"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endParaRPr lang="en-US" sz="1013"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540119" y="1583292"/>
            <a:ext cx="4956942" cy="1131095"/>
          </a:xfrm>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2700" dirty="0">
                <a:solidFill>
                  <a:schemeClr val="accent1">
                    <a:lumMod val="60000"/>
                    <a:lumOff val="40000"/>
                  </a:schemeClr>
                </a:solidFill>
              </a:rPr>
              <a:t>Text Mining</a:t>
            </a:r>
            <a:endParaRPr lang="en-US" sz="27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0438" y="93946"/>
            <a:ext cx="730952" cy="946156"/>
          </a:xfrm>
          <a:prstGeom prst="roundRect">
            <a:avLst>
              <a:gd name="adj" fmla="val 16667"/>
            </a:avLst>
          </a:prstGeom>
          <a:ln>
            <a:noFill/>
          </a:ln>
          <a:effectLst>
            <a:outerShdw blurRad="76200" dist="38100" dir="7800000" algn="tl" rotWithShape="0">
              <a:srgbClr val="000000">
                <a:alpha val="40000"/>
              </a:srgbClr>
            </a:outerShdw>
            <a:softEdge rad="31750"/>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497061" y="28185"/>
            <a:ext cx="1611277" cy="1246495"/>
          </a:xfrm>
          <a:prstGeom prst="rect">
            <a:avLst/>
          </a:prstGeom>
          <a:noFill/>
        </p:spPr>
        <p:txBody>
          <a:bodyPr wrap="square" rtlCol="0">
            <a:sp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r>
              <a:rPr lang="en-US" sz="1500" dirty="0">
                <a:solidFill>
                  <a:srgbClr val="2F3342"/>
                </a:solidFill>
                <a:effectLst>
                  <a:outerShdw blurRad="38100" dist="38100" dir="2700000" algn="tl">
                    <a:srgbClr val="000000">
                      <a:alpha val="43137"/>
                    </a:srgbClr>
                  </a:outerShdw>
                </a:effectLst>
              </a:rPr>
              <a:t>College of Computer Science And Information Technology</a:t>
            </a:r>
          </a:p>
        </p:txBody>
      </p:sp>
    </p:spTree>
    <p:extLst>
      <p:ext uri="{BB962C8B-B14F-4D97-AF65-F5344CB8AC3E}">
        <p14:creationId xmlns:p14="http://schemas.microsoft.com/office/powerpoint/2010/main" val="211348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dirty="0">
                <a:solidFill>
                  <a:schemeClr val="accent2"/>
                </a:solidFill>
              </a:rPr>
              <a:t>Lemmatization</a:t>
            </a:r>
          </a:p>
        </p:txBody>
      </p:sp>
      <p:sp>
        <p:nvSpPr>
          <p:cNvPr id="3" name="Content Placeholder 2"/>
          <p:cNvSpPr>
            <a:spLocks noGrp="1"/>
          </p:cNvSpPr>
          <p:nvPr>
            <p:ph idx="1"/>
          </p:nvPr>
        </p:nvSpPr>
        <p:spPr>
          <a:xfrm>
            <a:off x="508001" y="1116460"/>
            <a:ext cx="6447501" cy="2910580"/>
          </a:xfrm>
        </p:spPr>
        <p:txBody>
          <a:bodyP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975" dirty="0"/>
              <a:t>Lemmatization is a text mining and natural language processing (NLP) technique that goes beyond stemming to reduce words to their base or dictionary form, known as the “lemma.” The purpose of lemmatization is to normalize words while considering their grammatical and semantic context, resulting in valid words that make more sense. </a:t>
            </a:r>
          </a:p>
          <a:p>
            <a:pPr lvl="1"/>
            <a:r>
              <a:rPr lang="en-US" sz="975" b="1" dirty="0"/>
              <a:t>Lemmatization Algorithm:</a:t>
            </a:r>
            <a:r>
              <a:rPr lang="en-US" sz="975" dirty="0"/>
              <a:t> Lemmatization algorithms use linguistic rules and dictionaries to determine the lemma of a word. These algorithms take into account the word’s part of speech, its context in the sentence, and its morphological variations.</a:t>
            </a:r>
          </a:p>
          <a:p>
            <a:pPr lvl="1"/>
            <a:r>
              <a:rPr lang="en-US" sz="975" b="1" dirty="0"/>
              <a:t>Example: </a:t>
            </a:r>
            <a:r>
              <a:rPr lang="en-US" sz="975" dirty="0"/>
              <a:t>For the word “jumps,” lemmatization would correctly reduce it to “jump,” while for “running,” it would be reduced to “run.”	</a:t>
            </a:r>
          </a:p>
          <a:p>
            <a:pPr lvl="1"/>
            <a:r>
              <a:rPr lang="en-US" sz="975" b="1" dirty="0"/>
              <a:t>Semantic and Grammatical Accuracy: </a:t>
            </a:r>
            <a:r>
              <a:rPr lang="en-US" sz="975" dirty="0"/>
              <a:t>Lemmatization provides more semantically accurate results compared to stemming because it ensures that the resulting words are valid and meaningful in the language. It considers the word’s context and meaning within the sentence.</a:t>
            </a:r>
          </a:p>
          <a:p>
            <a:pPr lvl="1"/>
            <a:r>
              <a:rPr lang="en-US" sz="975" b="1" dirty="0"/>
              <a:t>Context-Aware: </a:t>
            </a:r>
            <a:r>
              <a:rPr lang="en-US" sz="975" dirty="0"/>
              <a:t>Lemmatization is context-aware, which means that it considers the different meanings and usages of a word based on its grammatical role. For instance, “better” might be lemmatized to “good” (adjective) or “well” (adverb) depending on the context.</a:t>
            </a:r>
          </a:p>
        </p:txBody>
      </p:sp>
    </p:spTree>
    <p:extLst>
      <p:ext uri="{BB962C8B-B14F-4D97-AF65-F5344CB8AC3E}">
        <p14:creationId xmlns:p14="http://schemas.microsoft.com/office/powerpoint/2010/main" val="119787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dirty="0">
                <a:solidFill>
                  <a:schemeClr val="accent2"/>
                </a:solidFill>
              </a:rPr>
              <a:t>Stop words</a:t>
            </a:r>
          </a:p>
        </p:txBody>
      </p:sp>
      <p:sp>
        <p:nvSpPr>
          <p:cNvPr id="3" name="Content Placeholder 2"/>
          <p:cNvSpPr>
            <a:spLocks noGrp="1"/>
          </p:cNvSpPr>
          <p:nvPr>
            <p:ph idx="1"/>
          </p:nvPr>
        </p:nvSpPr>
        <p:spPr>
          <a:xfrm>
            <a:off x="508001" y="1017868"/>
            <a:ext cx="6447501" cy="3947165"/>
          </a:xfrm>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a:t>In text mining and natural language processing (NLP), “stop words” refer to common words that are often filtered out or excluded from text data because they are considered to be of little value for analysis. These words are typically very frequent in a language and appear in many documents. Examples of stop words in English include “the,” “and,” “in,” “is,” “it,” “of,” “a,” and so on.</a:t>
            </a:r>
          </a:p>
          <a:p>
            <a:r>
              <a:rPr lang="en-US"/>
              <a:t>Here’s why stop words are removed in text mining:	</a:t>
            </a:r>
          </a:p>
          <a:p>
            <a:pPr lvl="1"/>
            <a:r>
              <a:rPr lang="en-US" b="1"/>
              <a:t>Reducing Noise:</a:t>
            </a:r>
            <a:r>
              <a:rPr lang="en-US"/>
              <a:t> Stop words add noise to the data and can make it harder to identify important terms or concepts. Removing them can improve the signal-to-noise ratio.	</a:t>
            </a:r>
          </a:p>
          <a:p>
            <a:pPr lvl="1"/>
            <a:r>
              <a:rPr lang="en-US" b="1"/>
              <a:t>Efficiency: </a:t>
            </a:r>
            <a:r>
              <a:rPr lang="en-US"/>
              <a:t>By excluding stop words, you reduce the size of the dataset, which can speed up text processing and analysis.	</a:t>
            </a:r>
          </a:p>
          <a:p>
            <a:pPr lvl="1"/>
            <a:r>
              <a:rPr lang="en-US" b="1"/>
              <a:t>Focus on Keywords: </a:t>
            </a:r>
            <a:r>
              <a:rPr lang="en-US"/>
              <a:t>Text mining often focuses on identifying keywords or significant terms in the data. Removing stop words helps in highlighting these keywords.	</a:t>
            </a:r>
          </a:p>
          <a:p>
            <a:pPr lvl="1"/>
            <a:r>
              <a:rPr lang="en-US" b="1"/>
              <a:t>Memory and Storage: </a:t>
            </a:r>
            <a:r>
              <a:rPr lang="en-US"/>
              <a:t>Stop words consume memory and storage space, and excluding them can be especially important in large-scale text analysis.</a:t>
            </a:r>
            <a:endParaRPr lang="en-US" dirty="0"/>
          </a:p>
        </p:txBody>
      </p:sp>
    </p:spTree>
    <p:extLst>
      <p:ext uri="{BB962C8B-B14F-4D97-AF65-F5344CB8AC3E}">
        <p14:creationId xmlns:p14="http://schemas.microsoft.com/office/powerpoint/2010/main" val="2284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DA80-AC2B-CD54-74B7-04E3D632AFFC}"/>
              </a:ext>
            </a:extLst>
          </p:cNvPr>
          <p:cNvSpPr>
            <a:spLocks noGrp="1"/>
          </p:cNvSpPr>
          <p:nvPr>
            <p:ph type="title"/>
          </p:nvPr>
        </p:nvSpPr>
        <p:spPr/>
        <p:txBody>
          <a:bodyPr/>
          <a:lstStyle/>
          <a:p>
            <a:r>
              <a:rPr lang="en-SA" dirty="0"/>
              <a:t>Example of removing stop word</a:t>
            </a:r>
          </a:p>
        </p:txBody>
      </p:sp>
      <p:sp>
        <p:nvSpPr>
          <p:cNvPr id="3" name="Content Placeholder 2">
            <a:extLst>
              <a:ext uri="{FF2B5EF4-FFF2-40B4-BE49-F238E27FC236}">
                <a16:creationId xmlns:a16="http://schemas.microsoft.com/office/drawing/2014/main" id="{26BFD783-931C-26DA-3A82-08FEAE4D1FF9}"/>
              </a:ext>
            </a:extLst>
          </p:cNvPr>
          <p:cNvSpPr>
            <a:spLocks noGrp="1"/>
          </p:cNvSpPr>
          <p:nvPr>
            <p:ph idx="1"/>
          </p:nvPr>
        </p:nvSpPr>
        <p:spPr/>
        <p:txBody>
          <a:bodyPr/>
          <a:lstStyle/>
          <a:p>
            <a:r>
              <a:rPr lang="en-SA" dirty="0"/>
              <a:t>Text = “My name is Ahmad, I live in Jazan”</a:t>
            </a:r>
          </a:p>
          <a:p>
            <a:r>
              <a:rPr lang="en-SA" dirty="0"/>
              <a:t>Remove stop word:</a:t>
            </a:r>
          </a:p>
          <a:p>
            <a:pPr lvl="1"/>
            <a:r>
              <a:rPr lang="en-SA" dirty="0"/>
              <a:t>[“name”, “Ahmad”, “live”, “Jazan”]</a:t>
            </a:r>
          </a:p>
          <a:p>
            <a:r>
              <a:rPr lang="en-SA" dirty="0"/>
              <a:t>We still can get the meaning after removing stop words.</a:t>
            </a:r>
          </a:p>
        </p:txBody>
      </p:sp>
    </p:spTree>
    <p:extLst>
      <p:ext uri="{BB962C8B-B14F-4D97-AF65-F5344CB8AC3E}">
        <p14:creationId xmlns:p14="http://schemas.microsoft.com/office/powerpoint/2010/main" val="328195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dirty="0">
                <a:solidFill>
                  <a:schemeClr val="accent2"/>
                </a:solidFill>
              </a:rPr>
              <a:t>Part of speech tagging (POS)</a:t>
            </a:r>
            <a:br>
              <a:rPr lang="en-US" sz="1800" dirty="0">
                <a:solidFill>
                  <a:schemeClr val="accent2"/>
                </a:solidFill>
              </a:rPr>
            </a:br>
            <a:endParaRPr lang="en-US" sz="1800" dirty="0">
              <a:solidFill>
                <a:schemeClr val="accent2"/>
              </a:solidFill>
            </a:endParaRPr>
          </a:p>
        </p:txBody>
      </p:sp>
      <p:sp>
        <p:nvSpPr>
          <p:cNvPr id="3" name="Content Placeholder 2"/>
          <p:cNvSpPr>
            <a:spLocks noGrp="1"/>
          </p:cNvSpPr>
          <p:nvPr>
            <p:ph idx="1"/>
          </p:nvPr>
        </p:nvSpPr>
        <p:spPr>
          <a:xfrm>
            <a:off x="508001" y="1017868"/>
            <a:ext cx="6447501" cy="3931397"/>
          </a:xfrm>
        </p:spPr>
        <p:txBody>
          <a:bodyPr>
            <a:normAutofit fontScale="92500" lnSpcReduction="20000"/>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dirty="0"/>
              <a:t>Part-of-speech (POS) tagging, also known as speech tagging or word-category disambiguation, is a fundamental task in natural language processing (NLP). It involves the process of assigning a grammatical category or “part of speech” (e.g., noun, verb, adjective, adverb) to each word in a given text. POS tagging is crucial for understanding the structure and meaning of sentences, and it serves as a foundation for various NLP tasks. </a:t>
            </a:r>
          </a:p>
          <a:p>
            <a:pPr lvl="1"/>
            <a:r>
              <a:rPr lang="en-US"/>
              <a:t>Word </a:t>
            </a:r>
            <a:r>
              <a:rPr lang="en-US" dirty="0"/>
              <a:t>Categorization: POS tagging categorizes words based on their grammatical roles and functions within a sentence. For example, it determines whether a word is a noun, verb, adjective, adverb, pronoun, conjunction, etc.	</a:t>
            </a:r>
          </a:p>
          <a:p>
            <a:pPr lvl="1"/>
            <a:r>
              <a:rPr lang="en-US" dirty="0"/>
              <a:t>Context Dependency: The choice of a word’s part of speech can depend on its context in the sentence. For instance, “book” can be a noun (“I read a book”) or a verb (“Please book a table”).	</a:t>
            </a:r>
          </a:p>
          <a:p>
            <a:pPr lvl="1"/>
            <a:r>
              <a:rPr lang="en-US" dirty="0"/>
              <a:t>POS Tags: Each part of speech is typically represented by a specific POS tag or label. Common POS tags include “NN” for nouns, “VB” for verbs, “JJ” for adjectives, “RB” for adverbs, and so on.	</a:t>
            </a:r>
          </a:p>
          <a:p>
            <a:pPr lvl="1"/>
            <a:r>
              <a:rPr lang="en-US" dirty="0"/>
              <a:t>Applications: POS tagging is used in a wide range of NLP applications, including text analysis, information retrieval, machine translation, sentiment analysis, and named entity recognition.	</a:t>
            </a:r>
          </a:p>
          <a:p>
            <a:pPr lvl="1"/>
            <a:r>
              <a:rPr lang="en-US" dirty="0"/>
              <a:t>Accuracy: Accurate POS tagging is essential for maintaining the grammatical structure and meaning of text, and it can significantly improve the performance of downstream NLP tasks.</a:t>
            </a:r>
          </a:p>
        </p:txBody>
      </p:sp>
    </p:spTree>
    <p:extLst>
      <p:ext uri="{BB962C8B-B14F-4D97-AF65-F5344CB8AC3E}">
        <p14:creationId xmlns:p14="http://schemas.microsoft.com/office/powerpoint/2010/main" val="135399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900" dirty="0">
                <a:solidFill>
                  <a:schemeClr val="accent2"/>
                </a:solidFill>
              </a:rPr>
              <a:t>What is text mining?</a:t>
            </a:r>
          </a:p>
        </p:txBody>
      </p:sp>
      <p:sp>
        <p:nvSpPr>
          <p:cNvPr id="3" name="Content Placeholder 2"/>
          <p:cNvSpPr>
            <a:spLocks noGrp="1"/>
          </p:cNvSpPr>
          <p:nvPr>
            <p:ph idx="1"/>
          </p:nvPr>
        </p:nvSpPr>
        <p:spPr/>
        <p:txBody>
          <a:bodyPr>
            <a:normAutofit fontScale="92500" lnSpcReduction="10000"/>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dirty="0"/>
              <a:t>Text mining is a component of data mining that deals specifically with unstructured text data. It involves the use of natural language processing (NLP) techniques to extract useful information and insights from large amounts of unstructured text data. </a:t>
            </a:r>
          </a:p>
          <a:p>
            <a:r>
              <a:rPr lang="en-US" dirty="0"/>
              <a:t>For instance:</a:t>
            </a:r>
          </a:p>
          <a:p>
            <a:pPr lvl="1" fontAlgn="base"/>
            <a:r>
              <a:rPr lang="en-US" dirty="0"/>
              <a:t>Named Entity Recognition (NER): Identifying and classifying named entities such as people, organizations, and locations in text data.</a:t>
            </a:r>
          </a:p>
          <a:p>
            <a:pPr lvl="1" fontAlgn="base"/>
            <a:r>
              <a:rPr lang="en-US" dirty="0"/>
              <a:t>Sentiment Analysis: Identifying and extracting the sentiment (e.g. positive, negative, neutral) of text data.</a:t>
            </a:r>
          </a:p>
          <a:p>
            <a:pPr lvl="1" fontAlgn="base"/>
            <a:r>
              <a:rPr lang="en-US" dirty="0"/>
              <a:t>Text Summarization: Creating a condensed version of a text document that captures the main points.</a:t>
            </a:r>
          </a:p>
          <a:p>
            <a:pPr lvl="1" fontAlgn="base"/>
            <a:r>
              <a:rPr lang="en-US" dirty="0"/>
              <a:t>Topic Modeling: Identifying the main topics present in a document or collection of documents.</a:t>
            </a:r>
          </a:p>
          <a:p>
            <a:pPr lvl="1" fontAlgn="base"/>
            <a:r>
              <a:rPr lang="en-US" dirty="0"/>
              <a:t>Text Classification: Assigning predefined categories to text data</a:t>
            </a:r>
          </a:p>
          <a:p>
            <a:pPr lvl="1" fontAlgn="base"/>
            <a:endParaRPr lang="en-US" dirty="0"/>
          </a:p>
          <a:p>
            <a:pPr lvl="1"/>
            <a:endParaRPr lang="en-US" dirty="0"/>
          </a:p>
        </p:txBody>
      </p:sp>
    </p:spTree>
    <p:extLst>
      <p:ext uri="{BB962C8B-B14F-4D97-AF65-F5344CB8AC3E}">
        <p14:creationId xmlns:p14="http://schemas.microsoft.com/office/powerpoint/2010/main" val="294599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b="1" dirty="0">
                <a:solidFill>
                  <a:schemeClr val="accent2"/>
                </a:solidFill>
              </a:rPr>
              <a:t>Conventional process of text mining</a:t>
            </a:r>
            <a:endParaRPr lang="en-US" sz="1800" dirty="0">
              <a:solidFill>
                <a:schemeClr val="accent2"/>
              </a:solidFill>
            </a:endParaRPr>
          </a:p>
        </p:txBody>
      </p:sp>
      <p:sp>
        <p:nvSpPr>
          <p:cNvPr id="3" name="Content Placeholder 2"/>
          <p:cNvSpPr>
            <a:spLocks noGrp="1"/>
          </p:cNvSpPr>
          <p:nvPr>
            <p:ph idx="1"/>
          </p:nvPr>
        </p:nvSpPr>
        <p:spPr>
          <a:xfrm>
            <a:off x="508001" y="1355558"/>
            <a:ext cx="6447501" cy="3175464"/>
          </a:xfrm>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dirty="0"/>
              <a:t>Gathering unstructured information from various sources accessible in various document organizations, for example, plain text, web pages, PDF records, etc.</a:t>
            </a:r>
          </a:p>
          <a:p>
            <a:r>
              <a:rPr lang="en-US" dirty="0"/>
              <a:t>Pre-processing and data cleansing tasks are performed to distinguish and eliminate inconsistency from the data. The data cleansing process makes sure to capture the genuine text, and it is performed to eliminate stop words stemming (the process of identifying the root of a certain word and indexing the data.</a:t>
            </a:r>
          </a:p>
          <a:p>
            <a:pPr fontAlgn="base"/>
            <a:r>
              <a:rPr lang="en-US" dirty="0"/>
              <a:t>Processing and controlling tasks are applied to review and further clean the data set.</a:t>
            </a:r>
          </a:p>
          <a:p>
            <a:pPr fontAlgn="base"/>
            <a:r>
              <a:rPr lang="en-US" dirty="0"/>
              <a:t>Pattern analysis is implemented in Management Information System.</a:t>
            </a:r>
          </a:p>
          <a:p>
            <a:pPr fontAlgn="base"/>
            <a:r>
              <a:rPr lang="en-US" dirty="0"/>
              <a:t>Information processed in the above steps is utilized to extract important and applicable data for a powerful and convenient decision-making process and trend analysis.</a:t>
            </a:r>
          </a:p>
          <a:p>
            <a:endParaRPr lang="en-US" dirty="0"/>
          </a:p>
        </p:txBody>
      </p:sp>
    </p:spTree>
    <p:extLst>
      <p:ext uri="{BB962C8B-B14F-4D97-AF65-F5344CB8AC3E}">
        <p14:creationId xmlns:p14="http://schemas.microsoft.com/office/powerpoint/2010/main" val="213633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b="1" dirty="0"/>
              <a:t>Procedures of analyzing Text Mining</a:t>
            </a:r>
            <a:endParaRPr lang="en-US" dirty="0"/>
          </a:p>
        </p:txBody>
      </p:sp>
      <p:pic>
        <p:nvPicPr>
          <p:cNvPr id="4" name="Picture 3"/>
          <p:cNvPicPr>
            <a:picLocks noChangeAspect="1"/>
          </p:cNvPicPr>
          <p:nvPr/>
        </p:nvPicPr>
        <p:blipFill>
          <a:blip r:embed="rId3"/>
          <a:stretch>
            <a:fillRect/>
          </a:stretch>
        </p:blipFill>
        <p:spPr>
          <a:xfrm>
            <a:off x="812473" y="952500"/>
            <a:ext cx="5489023" cy="3946608"/>
          </a:xfrm>
          <a:prstGeom prst="rect">
            <a:avLst/>
          </a:prstGeom>
        </p:spPr>
      </p:pic>
      <p:sp>
        <p:nvSpPr>
          <p:cNvPr id="5" name="Oval 4"/>
          <p:cNvSpPr/>
          <p:nvPr/>
        </p:nvSpPr>
        <p:spPr>
          <a:xfrm>
            <a:off x="812473" y="3264569"/>
            <a:ext cx="1818433" cy="1491916"/>
          </a:xfrm>
          <a:prstGeom prst="ellipse">
            <a:avLst/>
          </a:prstGeom>
          <a:noFill/>
          <a:ln w="38100">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ctr"/>
            <a:endParaRPr lang="en-US" sz="1800"/>
          </a:p>
        </p:txBody>
      </p:sp>
    </p:spTree>
    <p:extLst>
      <p:ext uri="{BB962C8B-B14F-4D97-AF65-F5344CB8AC3E}">
        <p14:creationId xmlns:p14="http://schemas.microsoft.com/office/powerpoint/2010/main" val="351270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2000" b="1" dirty="0">
                <a:solidFill>
                  <a:schemeClr val="accent2"/>
                </a:solidFill>
              </a:rPr>
              <a:t>Text Mining Techniques:</a:t>
            </a:r>
            <a:br>
              <a:rPr lang="en-US" sz="2000" b="1" dirty="0">
                <a:solidFill>
                  <a:schemeClr val="accent2"/>
                </a:solidFill>
              </a:rPr>
            </a:br>
            <a:endParaRPr lang="en-US" sz="2000" dirty="0">
              <a:solidFill>
                <a:schemeClr val="accent2"/>
              </a:solidFill>
            </a:endParaRPr>
          </a:p>
        </p:txBody>
      </p:sp>
      <p:sp>
        <p:nvSpPr>
          <p:cNvPr id="3" name="Content Placeholder 2"/>
          <p:cNvSpPr>
            <a:spLocks noGrp="1"/>
          </p:cNvSpPr>
          <p:nvPr>
            <p:ph idx="1"/>
          </p:nvPr>
        </p:nvSpPr>
        <p:spPr/>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fontAlgn="base"/>
            <a:r>
              <a:rPr lang="en-US" b="1" dirty="0"/>
              <a:t>Information Extraction</a:t>
            </a:r>
            <a:r>
              <a:rPr lang="en-US" dirty="0"/>
              <a:t>: It is a process of extract meaningful words from documents.</a:t>
            </a:r>
          </a:p>
          <a:p>
            <a:pPr fontAlgn="base"/>
            <a:r>
              <a:rPr lang="en-US" b="1" dirty="0"/>
              <a:t>Information Retrieval</a:t>
            </a:r>
            <a:r>
              <a:rPr lang="en-US" dirty="0"/>
              <a:t>: It is a process of extracting relevant and associated patterns according to a given set of words or text documents. </a:t>
            </a:r>
          </a:p>
          <a:p>
            <a:pPr fontAlgn="base"/>
            <a:r>
              <a:rPr lang="en-US" b="1" u="sng" dirty="0">
                <a:hlinkClick r:id="rId2"/>
              </a:rPr>
              <a:t>Natural Language Processing:</a:t>
            </a:r>
            <a:r>
              <a:rPr lang="en-US" dirty="0"/>
              <a:t> It concerns the automatic processing and analysis of unstructured text information.</a:t>
            </a:r>
          </a:p>
          <a:p>
            <a:pPr fontAlgn="base"/>
            <a:r>
              <a:rPr lang="en-US" b="1" u="sng" dirty="0">
                <a:hlinkClick r:id="rId3"/>
              </a:rPr>
              <a:t>Clustering:</a:t>
            </a:r>
            <a:r>
              <a:rPr lang="en-US" dirty="0"/>
              <a:t> It is an unsupervised learning process that grouping of text according to their similar characteristics.</a:t>
            </a:r>
          </a:p>
          <a:p>
            <a:pPr fontAlgn="base"/>
            <a:r>
              <a:rPr lang="en-US" b="1" dirty="0"/>
              <a:t>Text Summarization:</a:t>
            </a:r>
            <a:r>
              <a:rPr lang="en-US" dirty="0"/>
              <a:t> To extract its partial content reflection it’s whole content automatically.</a:t>
            </a:r>
          </a:p>
        </p:txBody>
      </p:sp>
      <p:sp>
        <p:nvSpPr>
          <p:cNvPr id="4" name="Rectangle 3"/>
          <p:cNvSpPr/>
          <p:nvPr/>
        </p:nvSpPr>
        <p:spPr>
          <a:xfrm>
            <a:off x="379665" y="4916648"/>
            <a:ext cx="945211" cy="400110"/>
          </a:xfrm>
          <a:prstGeom prst="rect">
            <a:avLst/>
          </a:prstGeom>
        </p:spPr>
        <p:txBody>
          <a:bodyPr wrap="square">
            <a:sp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000" dirty="0" err="1"/>
              <a:t>geeksforgeeks</a:t>
            </a:r>
            <a:endParaRPr lang="en-US" sz="1000" dirty="0"/>
          </a:p>
        </p:txBody>
      </p:sp>
    </p:spTree>
    <p:extLst>
      <p:ext uri="{BB962C8B-B14F-4D97-AF65-F5344CB8AC3E}">
        <p14:creationId xmlns:p14="http://schemas.microsoft.com/office/powerpoint/2010/main" val="297349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7683" y="32085"/>
          <a:ext cx="8668084" cy="5054440"/>
        </p:xfrm>
        <a:graphic>
          <a:graphicData uri="http://schemas.openxmlformats.org/drawingml/2006/table">
            <a:tbl>
              <a:tblPr firstRow="1" bandRow="1">
                <a:tableStyleId>{5C22544A-7EE6-4342-B048-85BDC9FD1C3A}</a:tableStyleId>
              </a:tblPr>
              <a:tblGrid>
                <a:gridCol w="1184443">
                  <a:extLst>
                    <a:ext uri="{9D8B030D-6E8A-4147-A177-3AD203B41FA5}">
                      <a16:colId xmlns:a16="http://schemas.microsoft.com/office/drawing/2014/main" val="2952090335"/>
                    </a:ext>
                  </a:extLst>
                </a:gridCol>
                <a:gridCol w="1562057">
                  <a:extLst>
                    <a:ext uri="{9D8B030D-6E8A-4147-A177-3AD203B41FA5}">
                      <a16:colId xmlns:a16="http://schemas.microsoft.com/office/drawing/2014/main" val="3217407604"/>
                    </a:ext>
                  </a:extLst>
                </a:gridCol>
                <a:gridCol w="2454350">
                  <a:extLst>
                    <a:ext uri="{9D8B030D-6E8A-4147-A177-3AD203B41FA5}">
                      <a16:colId xmlns:a16="http://schemas.microsoft.com/office/drawing/2014/main" val="1924892869"/>
                    </a:ext>
                  </a:extLst>
                </a:gridCol>
                <a:gridCol w="1733617">
                  <a:extLst>
                    <a:ext uri="{9D8B030D-6E8A-4147-A177-3AD203B41FA5}">
                      <a16:colId xmlns:a16="http://schemas.microsoft.com/office/drawing/2014/main" val="3158445591"/>
                    </a:ext>
                  </a:extLst>
                </a:gridCol>
                <a:gridCol w="1733617">
                  <a:extLst>
                    <a:ext uri="{9D8B030D-6E8A-4147-A177-3AD203B41FA5}">
                      <a16:colId xmlns:a16="http://schemas.microsoft.com/office/drawing/2014/main" val="974145270"/>
                    </a:ext>
                  </a:extLst>
                </a:gridCol>
              </a:tblGrid>
              <a:tr h="495300">
                <a:tc>
                  <a:txBody>
                    <a:bodyPr/>
                    <a:lstStyle/>
                    <a:p>
                      <a:pPr algn="ctr" fontAlgn="base"/>
                      <a:r>
                        <a:rPr lang="en-US" sz="1000" b="1" dirty="0">
                          <a:effectLst/>
                        </a:rPr>
                        <a:t>Text Mining Process Phase</a:t>
                      </a:r>
                    </a:p>
                  </a:txBody>
                  <a:tcPr marL="95250" marR="95250" marT="95250" marB="95250" anchor="ctr">
                    <a:cell3D prstMaterial="dkEdge">
                      <a:bevel w="25400" h="25400" prst="angle"/>
                      <a:lightRig rig="flood" dir="t"/>
                    </a:cell3D>
                  </a:tcPr>
                </a:tc>
                <a:tc>
                  <a:txBody>
                    <a:bodyPr/>
                    <a:lstStyle/>
                    <a:p>
                      <a:pPr algn="ctr" fontAlgn="base"/>
                      <a:r>
                        <a:rPr lang="en-US" sz="1000" b="1" dirty="0">
                          <a:effectLst/>
                        </a:rPr>
                        <a:t>Algorithm</a:t>
                      </a:r>
                    </a:p>
                  </a:txBody>
                  <a:tcPr marL="95250" marR="95250" marT="95250" marB="95250" anchor="ctr">
                    <a:cell3D prstMaterial="dkEdge">
                      <a:bevel w="25400" h="25400" prst="angle"/>
                      <a:lightRig rig="flood" dir="t"/>
                    </a:cell3D>
                  </a:tcPr>
                </a:tc>
                <a:tc>
                  <a:txBody>
                    <a:bodyPr/>
                    <a:lstStyle/>
                    <a:p>
                      <a:pPr algn="ctr" fontAlgn="base"/>
                      <a:r>
                        <a:rPr lang="en-US" sz="1000" b="1" dirty="0">
                          <a:effectLst/>
                        </a:rPr>
                        <a:t>Selected Question</a:t>
                      </a:r>
                    </a:p>
                  </a:txBody>
                  <a:tcPr marL="95250" marR="95250" marT="95250" marB="95250" anchor="ctr">
                    <a:cell3D prstMaterial="dkEdge">
                      <a:bevel w="25400" h="25400" prst="angle"/>
                      <a:lightRig rig="flood" dir="t"/>
                    </a:cell3D>
                  </a:tcPr>
                </a:tc>
                <a:tc>
                  <a:txBody>
                    <a:bodyPr/>
                    <a:lstStyle/>
                    <a:p>
                      <a:pPr algn="ctr" fontAlgn="base"/>
                      <a:r>
                        <a:rPr lang="en-US" sz="1000" b="1" dirty="0">
                          <a:effectLst/>
                        </a:rPr>
                        <a:t>Motive</a:t>
                      </a:r>
                    </a:p>
                  </a:txBody>
                  <a:tcPr marL="95250" marR="95250" marT="95250" marB="95250" anchor="ctr">
                    <a:cell3D prstMaterial="dkEdge">
                      <a:bevel w="25400" h="25400" prst="angle"/>
                      <a:lightRig rig="flood" dir="t"/>
                    </a:cell3D>
                  </a:tcPr>
                </a:tc>
                <a:tc>
                  <a:txBody>
                    <a:bodyPr/>
                    <a:lstStyle/>
                    <a:p>
                      <a:pPr algn="ctr" fontAlgn="base"/>
                      <a:r>
                        <a:rPr lang="en-US" sz="1000" b="1" dirty="0">
                          <a:effectLst/>
                        </a:rPr>
                        <a:t>Techniques</a:t>
                      </a:r>
                    </a:p>
                  </a:txBody>
                  <a:tcPr marL="95250" marR="95250" marT="95250" marB="95250" anchor="ctr">
                    <a:cell3D prstMaterial="dkEdge">
                      <a:bevel w="25400" h="25400" prst="angle"/>
                      <a:lightRig rig="flood" dir="t"/>
                    </a:cell3D>
                  </a:tcPr>
                </a:tc>
                <a:extLst>
                  <a:ext uri="{0D108BD9-81ED-4DB2-BD59-A6C34878D82A}">
                    <a16:rowId xmlns:a16="http://schemas.microsoft.com/office/drawing/2014/main" val="1336344957"/>
                  </a:ext>
                </a:extLst>
              </a:tr>
              <a:tr h="541020">
                <a:tc rowSpan="4">
                  <a:txBody>
                    <a:bodyPr/>
                    <a:lstStyle/>
                    <a:p>
                      <a:pPr algn="l" fontAlgn="base"/>
                      <a:r>
                        <a:rPr lang="en-US" sz="900" b="1" dirty="0">
                          <a:effectLst/>
                        </a:rPr>
                        <a:t>1. </a:t>
                      </a:r>
                      <a:r>
                        <a:rPr lang="en-US" sz="900" b="0" dirty="0">
                          <a:effectLst/>
                        </a:rPr>
                        <a:t>Text Preprocessing phase</a:t>
                      </a:r>
                    </a:p>
                  </a:txBody>
                  <a:tcPr marL="68580" marR="68580" marT="34290" marB="34290" anchor="ctr">
                    <a:cell3D prstMaterial="dkEdge">
                      <a:bevel w="25400" h="25400" prst="angle"/>
                      <a:lightRig rig="flood" dir="t"/>
                    </a:cell3D>
                  </a:tcPr>
                </a:tc>
                <a:tc>
                  <a:txBody>
                    <a:bodyPr/>
                    <a:lstStyle/>
                    <a:p>
                      <a:pPr algn="l" fontAlgn="base"/>
                      <a:r>
                        <a:rPr lang="en-US" sz="900" b="0">
                          <a:effectLst/>
                        </a:rPr>
                        <a:t>Tokenization</a:t>
                      </a: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transform a text into words or text format?</a:t>
                      </a:r>
                    </a:p>
                  </a:txBody>
                  <a:tcPr marL="95250" marR="95250" marT="133350" marB="133350" anchor="ctr">
                    <a:cell3D prstMaterial="dkEdge">
                      <a:bevel w="25400" h="25400" prst="angle"/>
                      <a:lightRig rig="flood" dir="t"/>
                    </a:cell3D>
                  </a:tcPr>
                </a:tc>
                <a:tc>
                  <a:txBody>
                    <a:bodyPr/>
                    <a:lstStyle/>
                    <a:p>
                      <a:pPr algn="l" fontAlgn="base"/>
                      <a:r>
                        <a:rPr lang="en-US" sz="900" b="0">
                          <a:effectLst/>
                        </a:rPr>
                        <a:t>Transferring strings into a single textual token.</a:t>
                      </a:r>
                    </a:p>
                  </a:txBody>
                  <a:tcPr marL="95250" marR="95250" marT="133350" marB="133350" anchor="ctr">
                    <a:cell3D prstMaterial="dkEdge">
                      <a:bevel w="25400" h="25400" prst="angle"/>
                      <a:lightRig rig="flood" dir="t"/>
                    </a:cell3D>
                  </a:tcPr>
                </a:tc>
                <a:tc>
                  <a:txBody>
                    <a:bodyPr/>
                    <a:lstStyle/>
                    <a:p>
                      <a:pPr algn="l" fontAlgn="base"/>
                      <a:r>
                        <a:rPr lang="en-US" sz="900" b="0">
                          <a:effectLst/>
                        </a:rPr>
                        <a:t>White space separation.</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339820069"/>
                  </a:ext>
                </a:extLst>
              </a:tr>
              <a:tr h="627220">
                <a:tc vMerge="1">
                  <a:txBody>
                    <a:bodyPr/>
                    <a:lstStyle/>
                    <a:p>
                      <a:endParaRPr lang="en-US"/>
                    </a:p>
                  </a:txBody>
                  <a:tcPr/>
                </a:tc>
                <a:tc>
                  <a:txBody>
                    <a:bodyPr/>
                    <a:lstStyle/>
                    <a:p>
                      <a:pPr algn="l" fontAlgn="base"/>
                      <a:r>
                        <a:rPr lang="en-US" sz="900" b="0">
                          <a:effectLst/>
                        </a:rPr>
                        <a:t>Compound word identification</a:t>
                      </a: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I identify words that have a joint meaning?</a:t>
                      </a:r>
                    </a:p>
                  </a:txBody>
                  <a:tcPr marL="95250" marR="95250" marT="133350" marB="133350" anchor="ctr">
                    <a:cell3D prstMaterial="dkEdge">
                      <a:bevel w="25400" h="25400" prst="angle"/>
                      <a:lightRig rig="flood" dir="t"/>
                    </a:cell3D>
                  </a:tcPr>
                </a:tc>
                <a:tc>
                  <a:txBody>
                    <a:bodyPr/>
                    <a:lstStyle/>
                    <a:p>
                      <a:pPr algn="l" fontAlgn="base"/>
                      <a:r>
                        <a:rPr lang="en-US" sz="900" b="0">
                          <a:effectLst/>
                        </a:rPr>
                        <a:t>Identifying words with a joint meaning that gets lost word</a:t>
                      </a:r>
                    </a:p>
                  </a:txBody>
                  <a:tcPr marL="95250" marR="95250" marT="133350" marB="133350" anchor="ctr">
                    <a:cell3D prstMaterial="dkEdge">
                      <a:bevel w="25400" h="25400" prst="angle"/>
                      <a:lightRig rig="flood" dir="t"/>
                    </a:cell3D>
                  </a:tcPr>
                </a:tc>
                <a:tc>
                  <a:txBody>
                    <a:bodyPr/>
                    <a:lstStyle/>
                    <a:p>
                      <a:pPr algn="l" fontAlgn="base"/>
                      <a:r>
                        <a:rPr lang="en-US" sz="900" b="0" dirty="0">
                          <a:effectLst/>
                        </a:rPr>
                        <a:t>n-</a:t>
                      </a:r>
                      <a:r>
                        <a:rPr lang="en-US" sz="900" b="0" dirty="0" err="1">
                          <a:effectLst/>
                        </a:rPr>
                        <a:t>grms</a:t>
                      </a:r>
                      <a:endParaRPr lang="en-US" sz="900" b="0" dirty="0">
                        <a:effectLst/>
                      </a:endParaRP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2768683626"/>
                  </a:ext>
                </a:extLst>
              </a:tr>
              <a:tr h="678180">
                <a:tc vMerge="1">
                  <a:txBody>
                    <a:bodyPr/>
                    <a:lstStyle/>
                    <a:p>
                      <a:endParaRPr lang="en-US"/>
                    </a:p>
                  </a:txBody>
                  <a:tcPr/>
                </a:tc>
                <a:tc>
                  <a:txBody>
                    <a:bodyPr/>
                    <a:lstStyle/>
                    <a:p>
                      <a:pPr algn="l" fontAlgn="base"/>
                      <a:r>
                        <a:rPr lang="en-US" sz="900" b="0">
                          <a:effectLst/>
                        </a:rPr>
                        <a:t>Normalization and noise reduction</a:t>
                      </a: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I cope with too many variables in my Document‐Term‐Matrix?</a:t>
                      </a:r>
                    </a:p>
                  </a:txBody>
                  <a:tcPr marL="95250" marR="95250" marT="133350" marB="133350" anchor="ctr">
                    <a:cell3D prstMaterial="dkEdge">
                      <a:bevel w="25400" h="25400" prst="angle"/>
                      <a:lightRig rig="flood" dir="t"/>
                    </a:cell3D>
                  </a:tcPr>
                </a:tc>
                <a:tc>
                  <a:txBody>
                    <a:bodyPr/>
                    <a:lstStyle/>
                    <a:p>
                      <a:pPr algn="l" fontAlgn="base"/>
                      <a:r>
                        <a:rPr lang="en-US" sz="900" b="0">
                          <a:effectLst/>
                        </a:rPr>
                        <a:t>Reducing the dimensionality of Document‐Term‐Matrix </a:t>
                      </a:r>
                    </a:p>
                  </a:txBody>
                  <a:tcPr marL="95250" marR="95250" marT="133350" marB="133350" anchor="ctr">
                    <a:cell3D prstMaterial="dkEdge">
                      <a:bevel w="25400" h="25400" prst="angle"/>
                      <a:lightRig rig="flood" dir="t"/>
                    </a:cell3D>
                  </a:tcPr>
                </a:tc>
                <a:tc>
                  <a:txBody>
                    <a:bodyPr/>
                    <a:lstStyle/>
                    <a:p>
                      <a:pPr algn="l" fontAlgn="base"/>
                      <a:r>
                        <a:rPr lang="en-US" sz="900" b="0">
                          <a:effectLst/>
                        </a:rPr>
                        <a:t>Stemming, Lemmatization, Deletion of stop words. infrequent term.</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1434566424"/>
                  </a:ext>
                </a:extLst>
              </a:tr>
              <a:tr h="541020">
                <a:tc vMerge="1">
                  <a:txBody>
                    <a:bodyPr/>
                    <a:lstStyle/>
                    <a:p>
                      <a:endParaRPr lang="en-US"/>
                    </a:p>
                  </a:txBody>
                  <a:tcPr/>
                </a:tc>
                <a:tc>
                  <a:txBody>
                    <a:bodyPr/>
                    <a:lstStyle/>
                    <a:p>
                      <a:pPr algn="l" fontAlgn="base"/>
                      <a:r>
                        <a:rPr lang="en-US" sz="900" b="0">
                          <a:effectLst/>
                        </a:rPr>
                        <a:t>Linguistic analysis</a:t>
                      </a:r>
                    </a:p>
                  </a:txBody>
                  <a:tcPr marL="95250" marR="95250" marT="133350" marB="133350" anchor="ctr">
                    <a:cell3D prstMaterial="dkEdge">
                      <a:bevel w="25400" h="25400" prst="angle"/>
                      <a:lightRig rig="flood" dir="t"/>
                    </a:cell3D>
                  </a:tcPr>
                </a:tc>
                <a:tc>
                  <a:txBody>
                    <a:bodyPr/>
                    <a:lstStyle/>
                    <a:p>
                      <a:pPr algn="l" fontAlgn="base"/>
                      <a:r>
                        <a:rPr lang="en-US" sz="900" b="0" dirty="0">
                          <a:effectLst/>
                        </a:rPr>
                        <a:t>How can I identify words with a special meaning or grammatical function?</a:t>
                      </a:r>
                    </a:p>
                  </a:txBody>
                  <a:tcPr marL="95250" marR="95250" marT="133350" marB="133350" anchor="ctr">
                    <a:cell3D prstMaterial="dkEdge">
                      <a:bevel w="25400" h="25400" prst="angle"/>
                      <a:lightRig rig="flood" dir="t"/>
                    </a:cell3D>
                  </a:tcPr>
                </a:tc>
                <a:tc>
                  <a:txBody>
                    <a:bodyPr/>
                    <a:lstStyle/>
                    <a:p>
                      <a:pPr algn="l" fontAlgn="base"/>
                      <a:r>
                        <a:rPr lang="en-US" sz="900" b="0">
                          <a:effectLst/>
                        </a:rPr>
                        <a:t>Tagging of words</a:t>
                      </a:r>
                    </a:p>
                  </a:txBody>
                  <a:tcPr marL="95250" marR="95250" marT="133350" marB="133350" anchor="ctr">
                    <a:cell3D prstMaterial="dkEdge">
                      <a:bevel w="25400" h="25400" prst="angle"/>
                      <a:lightRig rig="flood" dir="t"/>
                    </a:cell3D>
                  </a:tcPr>
                </a:tc>
                <a:tc>
                  <a:txBody>
                    <a:bodyPr/>
                    <a:lstStyle/>
                    <a:p>
                      <a:pPr algn="l" fontAlgn="base"/>
                      <a:r>
                        <a:rPr lang="en-US" sz="900" b="0">
                          <a:effectLst/>
                        </a:rPr>
                        <a:t>Named‐entity recognition, Part‐of‐speech tagging</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1929498705"/>
                  </a:ext>
                </a:extLst>
              </a:tr>
              <a:tr h="815340">
                <a:tc rowSpan="3">
                  <a:txBody>
                    <a:bodyPr/>
                    <a:lstStyle/>
                    <a:p>
                      <a:pPr algn="l" fontAlgn="base"/>
                      <a:r>
                        <a:rPr lang="en-US" sz="900" b="1" dirty="0">
                          <a:effectLst/>
                        </a:rPr>
                        <a:t>2.</a:t>
                      </a:r>
                      <a:r>
                        <a:rPr lang="en-US" sz="900" b="0" dirty="0">
                          <a:effectLst/>
                        </a:rPr>
                        <a:t>Content Analysis</a:t>
                      </a:r>
                    </a:p>
                  </a:txBody>
                  <a:tcPr marL="68580" marR="68580" marT="34290" marB="34290" anchor="ctr">
                    <a:cell3D prstMaterial="dkEdge">
                      <a:bevel w="25400" h="25400" prst="angle"/>
                      <a:lightRig rig="flood" dir="t"/>
                    </a:cell3D>
                  </a:tcPr>
                </a:tc>
                <a:tc>
                  <a:txBody>
                    <a:bodyPr/>
                    <a:lstStyle/>
                    <a:p>
                      <a:pPr algn="l" fontAlgn="base"/>
                      <a:r>
                        <a:rPr lang="en-US" sz="900" b="0">
                          <a:effectLst/>
                        </a:rPr>
                        <a:t>Dictionary‐based</a:t>
                      </a: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I identify how latent sociological or psychological traits and states are reflected in natural language?</a:t>
                      </a:r>
                    </a:p>
                  </a:txBody>
                  <a:tcPr marL="95250" marR="95250" marT="133350" marB="133350" anchor="ctr">
                    <a:cell3D prstMaterial="dkEdge">
                      <a:bevel w="25400" h="25400" prst="angle"/>
                      <a:lightRig rig="flood" dir="t"/>
                    </a:cell3D>
                  </a:tcPr>
                </a:tc>
                <a:tc>
                  <a:txBody>
                    <a:bodyPr/>
                    <a:lstStyle/>
                    <a:p>
                      <a:pPr algn="l" fontAlgn="base"/>
                      <a:r>
                        <a:rPr lang="en-US" sz="900" b="0">
                          <a:effectLst/>
                        </a:rPr>
                        <a:t>Measuring contextual, psychological, linguistic, or semantic concepts and constructs</a:t>
                      </a:r>
                    </a:p>
                  </a:txBody>
                  <a:tcPr marL="95250" marR="95250" marT="133350" marB="133350" anchor="ctr">
                    <a:cell3D prstMaterial="dkEdge">
                      <a:bevel w="25400" h="25400" prst="angle"/>
                      <a:lightRig rig="flood" dir="t"/>
                    </a:cell3D>
                  </a:tcPr>
                </a:tc>
                <a:tc>
                  <a:txBody>
                    <a:bodyPr/>
                    <a:lstStyle/>
                    <a:p>
                      <a:pPr algn="l" fontAlgn="base"/>
                      <a:r>
                        <a:rPr lang="en-US" sz="900" b="0">
                          <a:effectLst/>
                        </a:rPr>
                        <a:t>pre‐defined dictionaries</a:t>
                      </a:r>
                    </a:p>
                    <a:p>
                      <a:pPr algn="l" fontAlgn="base"/>
                      <a:r>
                        <a:rPr lang="en-US" sz="900" b="0">
                          <a:effectLst/>
                        </a:rPr>
                        <a:t>Customized dictionaries</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3011348535"/>
                  </a:ext>
                </a:extLst>
              </a:tr>
              <a:tr h="678180">
                <a:tc vMerge="1">
                  <a:txBody>
                    <a:bodyPr/>
                    <a:lstStyle/>
                    <a:p>
                      <a:endParaRPr lang="en-US"/>
                    </a:p>
                  </a:txBody>
                  <a:tcPr/>
                </a:tc>
                <a:tc>
                  <a:txBody>
                    <a:bodyPr/>
                    <a:lstStyle/>
                    <a:p>
                      <a:pPr algn="l" fontAlgn="base"/>
                      <a:r>
                        <a:rPr lang="en-US" sz="900" b="0">
                          <a:effectLst/>
                        </a:rPr>
                        <a:t>Algorithmic techniques</a:t>
                      </a: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I assign texts to predefined classes?</a:t>
                      </a:r>
                    </a:p>
                  </a:txBody>
                  <a:tcPr marL="95250" marR="95250" marT="133350" marB="133350" anchor="ctr">
                    <a:cell3D prstMaterial="dkEdge">
                      <a:bevel w="25400" h="25400" prst="angle"/>
                      <a:lightRig rig="flood" dir="t"/>
                    </a:cell3D>
                  </a:tcPr>
                </a:tc>
                <a:tc>
                  <a:txBody>
                    <a:bodyPr/>
                    <a:lstStyle/>
                    <a:p>
                      <a:pPr algn="l" fontAlgn="base"/>
                      <a:r>
                        <a:rPr lang="en-US" sz="900" b="0">
                          <a:effectLst/>
                        </a:rPr>
                        <a:t>Classifying of textual entities into predefined categories</a:t>
                      </a:r>
                    </a:p>
                  </a:txBody>
                  <a:tcPr marL="95250" marR="95250" marT="133350" marB="133350" anchor="ctr">
                    <a:cell3D prstMaterial="dkEdge">
                      <a:bevel w="25400" h="25400" prst="angle"/>
                      <a:lightRig rig="flood" dir="t"/>
                    </a:cell3D>
                  </a:tcPr>
                </a:tc>
                <a:tc>
                  <a:txBody>
                    <a:bodyPr/>
                    <a:lstStyle/>
                    <a:p>
                      <a:pPr algn="l" fontAlgn="base"/>
                      <a:r>
                        <a:rPr lang="en-US" sz="900" b="0">
                          <a:effectLst/>
                        </a:rPr>
                        <a:t>Supervised learning techniques such as binary or multi‐class classifiers</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3539293380"/>
                  </a:ext>
                </a:extLst>
              </a:tr>
              <a:tr h="678180">
                <a:tc vMerge="1">
                  <a:txBody>
                    <a:bodyPr/>
                    <a:lstStyle/>
                    <a:p>
                      <a:endParaRPr lang="en-US"/>
                    </a:p>
                  </a:txBody>
                  <a:tcPr/>
                </a:tc>
                <a:tc>
                  <a:txBody>
                    <a:bodyPr/>
                    <a:lstStyle/>
                    <a:p>
                      <a:pPr algn="l" fontAlgn="base"/>
                      <a:r>
                        <a:rPr lang="en-US" sz="900" b="0" dirty="0">
                          <a:effectLst/>
                        </a:rPr>
                        <a:t> </a:t>
                      </a:r>
                      <a:r>
                        <a:rPr lang="en-US" sz="900" b="0" dirty="0" err="1">
                          <a:effectLst/>
                        </a:rPr>
                        <a:t>Clustring</a:t>
                      </a:r>
                      <a:endParaRPr lang="en-US" sz="900" b="0" dirty="0">
                        <a:effectLst/>
                      </a:endParaRPr>
                    </a:p>
                  </a:txBody>
                  <a:tcPr marL="95250" marR="95250" marT="133350" marB="133350" anchor="ctr">
                    <a:cell3D prstMaterial="dkEdge">
                      <a:bevel w="25400" h="25400" prst="angle"/>
                      <a:lightRig rig="flood" dir="t"/>
                    </a:cell3D>
                  </a:tcPr>
                </a:tc>
                <a:tc>
                  <a:txBody>
                    <a:bodyPr/>
                    <a:lstStyle/>
                    <a:p>
                      <a:pPr algn="l" fontAlgn="base"/>
                      <a:r>
                        <a:rPr lang="en-US" sz="900" b="0">
                          <a:effectLst/>
                        </a:rPr>
                        <a:t>How can I group together similar documents?</a:t>
                      </a:r>
                    </a:p>
                  </a:txBody>
                  <a:tcPr marL="95250" marR="95250" marT="133350" marB="133350" anchor="ctr">
                    <a:cell3D prstMaterial="dkEdge">
                      <a:bevel w="25400" h="25400" prst="angle"/>
                      <a:lightRig rig="flood" dir="t"/>
                    </a:cell3D>
                  </a:tcPr>
                </a:tc>
                <a:tc>
                  <a:txBody>
                    <a:bodyPr/>
                    <a:lstStyle/>
                    <a:p>
                      <a:pPr algn="l" fontAlgn="base"/>
                      <a:r>
                        <a:rPr lang="en-US" sz="900" b="0">
                          <a:effectLst/>
                        </a:rPr>
                        <a:t>Clustering of textual entities into formerly undefined and unknown</a:t>
                      </a:r>
                    </a:p>
                  </a:txBody>
                  <a:tcPr marL="95250" marR="95250" marT="133350" marB="133350" anchor="ctr">
                    <a:cell3D prstMaterial="dkEdge">
                      <a:bevel w="25400" h="25400" prst="angle"/>
                      <a:lightRig rig="flood" dir="t"/>
                    </a:cell3D>
                  </a:tcPr>
                </a:tc>
                <a:tc>
                  <a:txBody>
                    <a:bodyPr/>
                    <a:lstStyle/>
                    <a:p>
                      <a:pPr algn="l" fontAlgn="base"/>
                      <a:r>
                        <a:rPr lang="en-US" sz="900" b="0" dirty="0">
                          <a:effectLst/>
                        </a:rPr>
                        <a:t>Unsupervised learning techniques such as LDA, k‐means or non‐negative</a:t>
                      </a:r>
                    </a:p>
                  </a:txBody>
                  <a:tcPr marL="95250" marR="95250" marT="133350" marB="133350" anchor="ctr">
                    <a:cell3D prstMaterial="dkEdge">
                      <a:bevel w="25400" h="25400" prst="angle"/>
                      <a:lightRig rig="flood" dir="t"/>
                    </a:cell3D>
                  </a:tcPr>
                </a:tc>
                <a:extLst>
                  <a:ext uri="{0D108BD9-81ED-4DB2-BD59-A6C34878D82A}">
                    <a16:rowId xmlns:a16="http://schemas.microsoft.com/office/drawing/2014/main" val="3280924844"/>
                  </a:ext>
                </a:extLst>
              </a:tr>
            </a:tbl>
          </a:graphicData>
        </a:graphic>
      </p:graphicFrame>
    </p:spTree>
    <p:extLst>
      <p:ext uri="{BB962C8B-B14F-4D97-AF65-F5344CB8AC3E}">
        <p14:creationId xmlns:p14="http://schemas.microsoft.com/office/powerpoint/2010/main" val="188769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dirty="0">
                <a:solidFill>
                  <a:schemeClr val="accent2"/>
                </a:solidFill>
              </a:rPr>
              <a:t>Tokenization</a:t>
            </a:r>
            <a:br>
              <a:rPr lang="en-US" sz="1800" dirty="0">
                <a:solidFill>
                  <a:schemeClr val="accent2"/>
                </a:solidFill>
              </a:rPr>
            </a:br>
            <a:endParaRPr lang="en-US" sz="1800" dirty="0">
              <a:solidFill>
                <a:schemeClr val="accent2"/>
              </a:solidFill>
            </a:endParaRPr>
          </a:p>
        </p:txBody>
      </p:sp>
      <p:sp>
        <p:nvSpPr>
          <p:cNvPr id="4" name="Content Placeholder 3">
            <a:extLst>
              <a:ext uri="{FF2B5EF4-FFF2-40B4-BE49-F238E27FC236}">
                <a16:creationId xmlns:a16="http://schemas.microsoft.com/office/drawing/2014/main" id="{C19487E0-86C8-4AF9-A0B3-141D98D88098}"/>
              </a:ext>
            </a:extLst>
          </p:cNvPr>
          <p:cNvSpPr>
            <a:spLocks noGrp="1"/>
          </p:cNvSpPr>
          <p:nvPr>
            <p:ph idx="1"/>
          </p:nvPr>
        </p:nvSpPr>
        <p:spPr>
          <a:xfrm>
            <a:off x="508001" y="1260663"/>
            <a:ext cx="6447501" cy="3569183"/>
          </a:xfrm>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a:t>Tokenization is the process of breaking down a text document into smaller units called tokens, which are usually words or subwords. This step is essential for various NLP tasks, including text analysis, sentiment analysis, and machine learning. Here’s how tokenization works:</a:t>
            </a:r>
          </a:p>
          <a:p>
            <a:pPr lvl="1"/>
            <a:r>
              <a:rPr lang="en-US" b="1"/>
              <a:t>Word Tokenization: </a:t>
            </a:r>
            <a:r>
              <a:rPr lang="en-US"/>
              <a:t>This is the most common form of tokenization, where the text is split into individual words. For example, the sentence “Text mining is fascinating!” would be tokenized into [“Text”, “mining”, “is”, “fascinating”, “!”].</a:t>
            </a:r>
          </a:p>
          <a:p>
            <a:pPr lvl="1"/>
            <a:r>
              <a:rPr lang="en-US" b="1"/>
              <a:t>Sentence Tokenization: </a:t>
            </a:r>
            <a:r>
              <a:rPr lang="en-US"/>
              <a:t>Sometimes, it’s necessary to split text into sentences. Sentence tokenization breaks a text into its constituent sentences. For example, “Text mining is fascinating! It can extract valuable insights from unstructured data.” would be tokenized into [“Text mining is fascinating!”, “It can extract valuable insights from unstructured data.”].</a:t>
            </a:r>
          </a:p>
        </p:txBody>
      </p:sp>
    </p:spTree>
    <p:extLst>
      <p:ext uri="{BB962C8B-B14F-4D97-AF65-F5344CB8AC3E}">
        <p14:creationId xmlns:p14="http://schemas.microsoft.com/office/powerpoint/2010/main" val="94399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800" dirty="0">
                <a:solidFill>
                  <a:schemeClr val="accent2"/>
                </a:solidFill>
              </a:rPr>
              <a:t>Steaming</a:t>
            </a:r>
          </a:p>
        </p:txBody>
      </p:sp>
      <p:sp>
        <p:nvSpPr>
          <p:cNvPr id="6" name="Content Placeholder 5">
            <a:extLst>
              <a:ext uri="{FF2B5EF4-FFF2-40B4-BE49-F238E27FC236}">
                <a16:creationId xmlns:a16="http://schemas.microsoft.com/office/drawing/2014/main" id="{B8EBB927-8B6A-0806-D979-080217CA8CA4}"/>
              </a:ext>
            </a:extLst>
          </p:cNvPr>
          <p:cNvSpPr>
            <a:spLocks noGrp="1"/>
          </p:cNvSpPr>
          <p:nvPr>
            <p:ph idx="1"/>
          </p:nvPr>
        </p:nvSpPr>
        <p:spPr>
          <a:xfrm>
            <a:off x="508001" y="1036545"/>
            <a:ext cx="6447501" cy="3912721"/>
          </a:xfrm>
        </p:spPr>
        <p:txBody>
          <a:bodyPr>
            <a:no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125"/>
              <a:t>Stemming is a text mining and natural language processing (NLP) technique used to reduce words to their root or base form. The purpose of stemming is to normalize words so that variations of a word are treated as the same word. For example, “jump,” “jumps,” “jumped,” and “jumping” would all be stemmed to “jump.”</a:t>
            </a:r>
          </a:p>
          <a:p>
            <a:r>
              <a:rPr lang="en-US" sz="1125"/>
              <a:t>Here’s how stemming works:	</a:t>
            </a:r>
          </a:p>
          <a:p>
            <a:pPr lvl="1"/>
            <a:r>
              <a:rPr lang="en-US" sz="1125" b="1"/>
              <a:t>Word Reduction: </a:t>
            </a:r>
            <a:r>
              <a:rPr lang="en-US" sz="1125"/>
              <a:t>Stemming algorithms work by removing prefixes or suffixes from words, ultimately reducing them to their root form. This process often involves heuristic rules rather than linguistic analysis.</a:t>
            </a:r>
          </a:p>
          <a:p>
            <a:pPr lvl="1"/>
            <a:r>
              <a:rPr lang="en-US" sz="1125" b="1"/>
              <a:t>Example: </a:t>
            </a:r>
            <a:r>
              <a:rPr lang="en-US" sz="1125"/>
              <a:t>Using a simple stemming algorithm, the word “jumps” might be stemmed to “jump,” and “running” might be stemmed to “run.”	</a:t>
            </a:r>
          </a:p>
          <a:p>
            <a:pPr lvl="1"/>
            <a:r>
              <a:rPr lang="en-US" sz="1125" b="1"/>
              <a:t>Normalization: </a:t>
            </a:r>
            <a:r>
              <a:rPr lang="en-US" sz="1125"/>
              <a:t>Stemming helps with text analysis tasks where it’s beneficial to treat different inflections of a word as the same word, such as information retrieval or sentiment analysis.</a:t>
            </a:r>
          </a:p>
          <a:p>
            <a:r>
              <a:rPr lang="en-US" sz="1125"/>
              <a:t>It’s important to note that stemming is a more aggressive and less precise technique compared to lemmatization, which aims to reduce words to their grammatical root and considers the word’s context in the sentence. Stemming is faster and easier to implement but may not always produce valid words. The choice between stemming and lemmatization depends on the specific requirements of the NLP task.</a:t>
            </a:r>
          </a:p>
          <a:p>
            <a:r>
              <a:rPr lang="en-US" sz="1125"/>
              <a:t>There are various stemming algorithms available, such as the Porter Stemmer and Snowball Stemmer, which can be applied to different languages and domains.</a:t>
            </a:r>
            <a:endParaRPr lang="en-SA" sz="1125"/>
          </a:p>
        </p:txBody>
      </p:sp>
    </p:spTree>
    <p:extLst>
      <p:ext uri="{BB962C8B-B14F-4D97-AF65-F5344CB8AC3E}">
        <p14:creationId xmlns:p14="http://schemas.microsoft.com/office/powerpoint/2010/main" val="120687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grpSp>
      <p:sp>
        <p:nvSpPr>
          <p:cNvPr id="2" name="Title 1">
            <a:extLst>
              <a:ext uri="{FF2B5EF4-FFF2-40B4-BE49-F238E27FC236}">
                <a16:creationId xmlns:a16="http://schemas.microsoft.com/office/drawing/2014/main" id="{4A8A5B82-C3CC-0DD2-8BE8-E6C8A63D2081}"/>
              </a:ext>
            </a:extLst>
          </p:cNvPr>
          <p:cNvSpPr>
            <a:spLocks noGrp="1"/>
          </p:cNvSpPr>
          <p:nvPr>
            <p:ph type="title"/>
          </p:nvPr>
        </p:nvSpPr>
        <p:spPr>
          <a:xfrm>
            <a:off x="3730752" y="948985"/>
            <a:ext cx="3224750" cy="2436848"/>
          </a:xfrm>
        </p:spPr>
        <p:txBody>
          <a:bodyPr vert="horz" lIns="91440" tIns="45720" rIns="91440" bIns="45720" rtlCol="0" anchor="b">
            <a:normAutofit/>
          </a:bodyPr>
          <a:lstStyle/>
          <a:p>
            <a:pPr defTabSz="457200">
              <a:lnSpc>
                <a:spcPct val="90000"/>
              </a:lnSpc>
            </a:pPr>
            <a:r>
              <a:rPr lang="en-US" sz="3600" kern="1200" dirty="0">
                <a:solidFill>
                  <a:schemeClr val="accent1"/>
                </a:solidFill>
                <a:latin typeface="+mj-lt"/>
                <a:ea typeface="+mj-ea"/>
                <a:cs typeface="+mj-cs"/>
              </a:rPr>
              <a:t>Example of steaming in text</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9525"/>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A"/>
          </a:p>
        </p:txBody>
      </p:sp>
      <p:pic>
        <p:nvPicPr>
          <p:cNvPr id="4" name="Content Placeholder 3" descr="A diagram of a process&#10;&#10;Description automatically generated">
            <a:extLst>
              <a:ext uri="{FF2B5EF4-FFF2-40B4-BE49-F238E27FC236}">
                <a16:creationId xmlns:a16="http://schemas.microsoft.com/office/drawing/2014/main" id="{3EA69D3B-3201-F12B-0EC7-8DEC50107228}"/>
              </a:ext>
            </a:extLst>
          </p:cNvPr>
          <p:cNvPicPr>
            <a:picLocks noGrp="1" noChangeAspect="1"/>
          </p:cNvPicPr>
          <p:nvPr>
            <p:ph idx="1"/>
          </p:nvPr>
        </p:nvPicPr>
        <p:blipFill>
          <a:blip r:embed="rId2"/>
          <a:stretch>
            <a:fillRect/>
          </a:stretch>
        </p:blipFill>
        <p:spPr>
          <a:xfrm>
            <a:off x="666453" y="1617798"/>
            <a:ext cx="2824269" cy="1913881"/>
          </a:xfrm>
          <a:prstGeom prst="rect">
            <a:avLst/>
          </a:prstGeom>
        </p:spPr>
      </p:pic>
    </p:spTree>
    <p:extLst>
      <p:ext uri="{BB962C8B-B14F-4D97-AF65-F5344CB8AC3E}">
        <p14:creationId xmlns:p14="http://schemas.microsoft.com/office/powerpoint/2010/main" val="41042553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TotalTime>
  <Words>1867</Words>
  <Application>Microsoft Macintosh PowerPoint</Application>
  <PresentationFormat>On-screen Show (16:9)</PresentationFormat>
  <Paragraphs>242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Text Mining</vt:lpstr>
      <vt:lpstr>What is text mining?</vt:lpstr>
      <vt:lpstr>Conventional process of text mining</vt:lpstr>
      <vt:lpstr>Procedures of analyzing Text Mining</vt:lpstr>
      <vt:lpstr>Text Mining Techniques: </vt:lpstr>
      <vt:lpstr>PowerPoint Presentation</vt:lpstr>
      <vt:lpstr>Tokenization </vt:lpstr>
      <vt:lpstr>Steaming</vt:lpstr>
      <vt:lpstr>Example of steaming in text</vt:lpstr>
      <vt:lpstr>Lemmatization</vt:lpstr>
      <vt:lpstr>Stop words</vt:lpstr>
      <vt:lpstr>Example of removing stop word</vt:lpstr>
      <vt:lpstr>Part of speech tagging (POS)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Fundamentals</dc:title>
  <cp:lastModifiedBy>HANI MOHAMMED ALNAMI</cp:lastModifiedBy>
  <cp:revision>16</cp:revision>
  <dcterms:modified xsi:type="dcterms:W3CDTF">2024-03-03T08:46:45Z</dcterms:modified>
</cp:coreProperties>
</file>