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3" r:id="rId13"/>
    <p:sldId id="284" r:id="rId14"/>
    <p:sldId id="268" r:id="rId15"/>
    <p:sldId id="285" r:id="rId16"/>
    <p:sldId id="286" r:id="rId17"/>
    <p:sldId id="287" r:id="rId18"/>
    <p:sldId id="28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 MOHAMMED ALNAMI" userId="f3385e89-3052-47db-ba56-ce46353b9259" providerId="ADAL" clId="{51174D04-E241-124D-A2B3-BFD1BFF73C87}"/>
    <pc:docChg chg="modSld">
      <pc:chgData name="HANI MOHAMMED ALNAMI" userId="f3385e89-3052-47db-ba56-ce46353b9259" providerId="ADAL" clId="{51174D04-E241-124D-A2B3-BFD1BFF73C87}" dt="2024-02-22T13:45:06.906" v="3" actId="5793"/>
      <pc:docMkLst>
        <pc:docMk/>
      </pc:docMkLst>
      <pc:sldChg chg="modSp mod">
        <pc:chgData name="HANI MOHAMMED ALNAMI" userId="f3385e89-3052-47db-ba56-ce46353b9259" providerId="ADAL" clId="{51174D04-E241-124D-A2B3-BFD1BFF73C87}" dt="2024-02-20T04:59:22.186" v="1" actId="20577"/>
        <pc:sldMkLst>
          <pc:docMk/>
          <pc:sldMk cId="0" sldId="268"/>
        </pc:sldMkLst>
        <pc:spChg chg="mod">
          <ac:chgData name="HANI MOHAMMED ALNAMI" userId="f3385e89-3052-47db-ba56-ce46353b9259" providerId="ADAL" clId="{51174D04-E241-124D-A2B3-BFD1BFF73C87}" dt="2024-02-20T04:59:22.186" v="1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HANI MOHAMMED ALNAMI" userId="f3385e89-3052-47db-ba56-ce46353b9259" providerId="ADAL" clId="{51174D04-E241-124D-A2B3-BFD1BFF73C87}" dt="2024-02-22T13:45:06.906" v="3" actId="5793"/>
        <pc:sldMkLst>
          <pc:docMk/>
          <pc:sldMk cId="1878509327" sldId="286"/>
        </pc:sldMkLst>
        <pc:spChg chg="mod">
          <ac:chgData name="HANI MOHAMMED ALNAMI" userId="f3385e89-3052-47db-ba56-ce46353b9259" providerId="ADAL" clId="{51174D04-E241-124D-A2B3-BFD1BFF73C87}" dt="2024-02-22T13:45:06.906" v="3" actId="5793"/>
          <ac:spMkLst>
            <pc:docMk/>
            <pc:sldMk cId="1878509327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erarchical_cluster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arest_neighbor_graph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65b23e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65b23e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665b23e0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65b23e0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65b23e0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665b23e03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https://www.javatpoint.com/k-means-clustering-algorithm-in-machine-learning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65b23e0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65b23e03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g1665b23e0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As a rule of thumb, a minimum 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can be derived from the number of dimensions </a:t>
            </a:r>
            <a:r>
              <a:rPr lang="en-US" sz="14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 the data set, as </a:t>
            </a:r>
            <a:r>
              <a:rPr lang="en-US" sz="1400" b="1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≥ </a:t>
            </a:r>
            <a:r>
              <a:rPr lang="en-US" sz="14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+ 1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low value </a:t>
            </a:r>
            <a:r>
              <a:rPr lang="en-US" sz="1400" b="1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= 1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does not make sense, as then every point on its own will already be a cluster. With </a:t>
            </a:r>
            <a:r>
              <a:rPr lang="en-US" sz="1400" b="1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≤ 2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result will be the same as of </a:t>
            </a:r>
            <a:r>
              <a:rPr lang="en-US" sz="14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hierarchical clustering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with the single link metric, with 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dendrogram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cut at height ε. Therefore, 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must be chosen at least 3. However, larger values are usually better for data sets with noise and will yield more significant clusters. As a rule of thumb,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400" b="1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= 2·</a:t>
            </a:r>
            <a:r>
              <a:rPr lang="en-US" sz="14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can be used, but it may be necessary to choose larger values for very large data, for noisy data or for data that contains many duplicates.</a:t>
            </a:r>
          </a:p>
          <a:p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value for ε can then be chosen by using a </a:t>
            </a:r>
            <a:r>
              <a:rPr lang="en-US" sz="14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k-distance graph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plotting the distance to the </a:t>
            </a:r>
            <a:r>
              <a:rPr lang="en-US" sz="14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en-US" sz="1400" b="1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nearest neighbor ordered from the largest to the smallest value. Good values of ε are where this plot shows an “elbow”: if ε is chosen much too small, a large part of the data will not be clustered; whereas for a too high value of ε, clusters will merge and the majority of objects will be in the same cluster. In general, small values of ε are preferable, and as a rule of thumb, only a small fraction of points should be within this distance of each other.</a:t>
            </a:r>
          </a:p>
          <a:p>
            <a:r>
              <a:rPr lang="en-US" sz="14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Distance function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The choice of distance function is tightly linked to the choice of ε, and has a major impact on the outcomes. In general, it will be necessary to first identify a reasonable measure of similarity for the data set, before the parameter ε can be chosen. There is no estimation for this parameter, but the distance functions need to be chosen appropriately for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65b23e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65b23e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65b23e0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65b23e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65b23e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665b23e0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5b23e0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65b23e0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665b23e0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65b23e03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65b23e03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665b23e03_1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65b23e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65b23e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65b23e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65b23e0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65b23e0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665b23e03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65b23e0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65b23e0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665b23e03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65b23e03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65b23e03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665b23e03_1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8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57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8545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00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092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0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302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90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3261" y="0"/>
            <a:ext cx="9197261" cy="51435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1557151" y="1030708"/>
            <a:ext cx="5493320" cy="2912642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r>
                <a:rPr lang="en-US" sz="1050" dirty="0"/>
                <a:t>+</a:t>
              </a:r>
            </a:p>
            <a:p>
              <a:pPr algn="ctr"/>
              <a:endParaRPr lang="en-U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93529" y="1678819"/>
            <a:ext cx="4956942" cy="1131095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529" y="2878971"/>
            <a:ext cx="4956942" cy="337877"/>
          </a:xfrm>
        </p:spPr>
        <p:txBody>
          <a:bodyPr/>
          <a:lstStyle>
            <a:lvl1pPr marL="0" indent="0" algn="ctr">
              <a:buNone/>
              <a:defRPr sz="1800" spc="225">
                <a:solidFill>
                  <a:srgbClr val="2F3342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6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38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184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316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40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8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465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r="77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F3342"/>
                </a:solidFill>
              </a:rPr>
              <a:t>Data Science </a:t>
            </a:r>
            <a:r>
              <a:rPr lang="en-US" dirty="0">
                <a:solidFill>
                  <a:srgbClr val="2F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529" y="2878970"/>
            <a:ext cx="4956942" cy="50681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2F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rgbClr val="2F33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3262" y="8021"/>
            <a:ext cx="9197261" cy="51435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+</a:t>
            </a:r>
          </a:p>
          <a:p>
            <a:pPr algn="ctr"/>
            <a:endParaRPr lang="en-US" sz="105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557151" y="956487"/>
            <a:ext cx="5493320" cy="2912642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r>
                <a:rPr lang="en-US" sz="1050" dirty="0"/>
                <a:t>+</a:t>
              </a:r>
            </a:p>
            <a:p>
              <a:pPr algn="ctr"/>
              <a:endParaRPr lang="en-US" sz="105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Clustering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" y="93946"/>
            <a:ext cx="730952" cy="946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497061" y="28185"/>
            <a:ext cx="16112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2F33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Computer Science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82691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305925" y="170125"/>
            <a:ext cx="7891591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Repeat Assignment and Calculate New Centroids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185863"/>
            <a:ext cx="3507004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334000" y="1748589"/>
            <a:ext cx="1989221" cy="641684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Better to be removed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5: Termination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further change in assignment of data points happens or, in other words, no significant change in centroids are noted.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Clusters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Minimize total SSE (Sum of Squared Error)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Davies-Bouldin index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 clustering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179095"/>
            <a:ext cx="6447501" cy="3351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Step-1: Select the number K to decide the number of clusters.</a:t>
            </a:r>
          </a:p>
          <a:p>
            <a:endParaRPr lang="en-US" dirty="0"/>
          </a:p>
          <a:p>
            <a:r>
              <a:rPr lang="en-US" dirty="0"/>
              <a:t>Step-2: Select random K points or centroids. (It can be other from the input dataset).</a:t>
            </a:r>
          </a:p>
          <a:p>
            <a:endParaRPr lang="en-US" dirty="0"/>
          </a:p>
          <a:p>
            <a:r>
              <a:rPr lang="en-US" dirty="0"/>
              <a:t>Step-3: Assign each data point to their closest centroid, which will form the predefined K clusters.</a:t>
            </a:r>
          </a:p>
          <a:p>
            <a:endParaRPr lang="en-US" dirty="0"/>
          </a:p>
          <a:p>
            <a:r>
              <a:rPr lang="en-US" dirty="0"/>
              <a:t>Step-4: Calculate the variance and place a new centroid of each cluster.</a:t>
            </a:r>
          </a:p>
          <a:p>
            <a:endParaRPr lang="en-US" dirty="0"/>
          </a:p>
          <a:p>
            <a:r>
              <a:rPr lang="en-US" dirty="0"/>
              <a:t>Step-5: Repeat the third steps, which means reassign </a:t>
            </a:r>
            <a:r>
              <a:rPr lang="en-US"/>
              <a:t>each data-point </a:t>
            </a:r>
            <a:r>
              <a:rPr lang="en-US" dirty="0"/>
              <a:t>to the new closest centroid of each cluster.</a:t>
            </a:r>
          </a:p>
          <a:p>
            <a:endParaRPr lang="en-US" dirty="0"/>
          </a:p>
          <a:p>
            <a:r>
              <a:rPr lang="en-US" dirty="0"/>
              <a:t>Step-6: If any reassignment occurs, then go to step-4 else go to FINISH.</a:t>
            </a:r>
          </a:p>
          <a:p>
            <a:endParaRPr lang="en-US" dirty="0"/>
          </a:p>
          <a:p>
            <a:r>
              <a:rPr lang="en-US" dirty="0"/>
              <a:t>Step-7: The model is ready.</a:t>
            </a:r>
          </a:p>
        </p:txBody>
      </p:sp>
    </p:spTree>
    <p:extLst>
      <p:ext uri="{BB962C8B-B14F-4D97-AF65-F5344CB8AC3E}">
        <p14:creationId xmlns:p14="http://schemas.microsoft.com/office/powerpoint/2010/main" val="266904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20320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DBSCAN CLUSTERING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182264"/>
            <a:ext cx="8229600" cy="3864984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Centrally, all clustering methods use the same approach i.e. first we calculate similarities and then we use it to cluster the data points into groups or batches.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we need DBSCAN since we already have K-Means?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K-Means clustering may cluster loosely related observations together. Every observation becomes a part of some cluster eventually, even if the observations are scattered far away in the vector space. 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A slight change in data points </a:t>
            </a:r>
            <a:r>
              <a:rPr lang="en-US" i="1" dirty="0"/>
              <a:t>might</a:t>
            </a:r>
            <a:r>
              <a:rPr lang="en-US" dirty="0"/>
              <a:t> affect the clustering outcome.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problem is greatly reduced in DBSCAN due to the way clusters are formed. 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Another challenge with </a:t>
            </a:r>
            <a:r>
              <a:rPr lang="en-US" i="1" dirty="0"/>
              <a:t>k</a:t>
            </a:r>
            <a:r>
              <a:rPr lang="en-US" dirty="0"/>
              <a:t>-means is that you need to specify the number of clusters (“</a:t>
            </a:r>
            <a:r>
              <a:rPr lang="en-US" i="1" dirty="0"/>
              <a:t>k</a:t>
            </a:r>
            <a:r>
              <a:rPr lang="en-US" dirty="0"/>
              <a:t>”) in order to use it. Much of the time, we won’t know what a reasonable </a:t>
            </a:r>
            <a:r>
              <a:rPr lang="en-US" i="1" dirty="0"/>
              <a:t>k</a:t>
            </a:r>
            <a:r>
              <a:rPr lang="en-US" dirty="0"/>
              <a:t> value is </a:t>
            </a:r>
            <a:r>
              <a:rPr lang="en-US" i="1" dirty="0"/>
              <a:t>a priori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 is no need to specify the number of cluster in DBSCAN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 you need is a function to calculate the distance between values and some guidance for what amount of distance is considered “close”.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90" y="264694"/>
            <a:ext cx="7315500" cy="625817"/>
          </a:xfrm>
        </p:spPr>
        <p:txBody>
          <a:bodyPr/>
          <a:lstStyle/>
          <a:p>
            <a:r>
              <a:rPr lang="en-US" dirty="0"/>
              <a:t>DBSCAN VS K_MEANS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0" y="1636295"/>
            <a:ext cx="6689805" cy="24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4553"/>
            <a:ext cx="7315500" cy="717046"/>
          </a:xfrm>
        </p:spPr>
        <p:txBody>
          <a:bodyPr/>
          <a:lstStyle/>
          <a:p>
            <a:r>
              <a:rPr lang="en-US" b="1" dirty="0"/>
              <a:t>Density-based spatial clustering of applications with noise</a:t>
            </a:r>
            <a:r>
              <a:rPr lang="en-US" dirty="0"/>
              <a:t> (</a:t>
            </a:r>
            <a:r>
              <a:rPr lang="en-US" b="1" dirty="0"/>
              <a:t>DBSCAN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05" y="1013076"/>
            <a:ext cx="6970295" cy="3630300"/>
          </a:xfrm>
        </p:spPr>
        <p:txBody>
          <a:bodyPr/>
          <a:lstStyle/>
          <a:p>
            <a:r>
              <a:rPr lang="en-US" dirty="0"/>
              <a:t>Is a base algorithm for density-based clustering. It can discover clusters of different shapes and sizes from a large amount of data, which is containing noise and outliers.</a:t>
            </a:r>
          </a:p>
          <a:p>
            <a:endParaRPr lang="en-US" dirty="0"/>
          </a:p>
          <a:p>
            <a:r>
              <a:rPr lang="en-US" dirty="0"/>
              <a:t>The DBSCAN algorithm uses two parameters:</a:t>
            </a:r>
          </a:p>
          <a:p>
            <a:endParaRPr lang="en-US" dirty="0"/>
          </a:p>
          <a:p>
            <a:pPr lvl="1"/>
            <a:r>
              <a:rPr lang="en-US" dirty="0" err="1"/>
              <a:t>minPts</a:t>
            </a:r>
            <a:r>
              <a:rPr lang="en-US" dirty="0"/>
              <a:t>: The minimum number of points (a threshold) clustered together for a region to be considered dense.</a:t>
            </a:r>
          </a:p>
          <a:p>
            <a:pPr lvl="1"/>
            <a:r>
              <a:rPr lang="en-US" dirty="0"/>
              <a:t>eps (ε): A distance measure that will be used to locate the points in the neighborhood of any point.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types in DBSCAN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37" y="2146454"/>
            <a:ext cx="3735717" cy="2442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893" y="1306119"/>
            <a:ext cx="6679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latin typeface="open sans"/>
              </a:rPr>
              <a:t>Core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— This is a point that has at least </a:t>
            </a:r>
            <a:r>
              <a:rPr lang="en-US" sz="1200" i="1" dirty="0">
                <a:solidFill>
                  <a:srgbClr val="111111"/>
                </a:solidFill>
                <a:latin typeface="open sans"/>
              </a:rPr>
              <a:t>m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points within distance </a:t>
            </a:r>
            <a:r>
              <a:rPr lang="en-US" sz="1200" i="1" dirty="0">
                <a:solidFill>
                  <a:srgbClr val="111111"/>
                </a:solidFill>
                <a:latin typeface="open sans"/>
              </a:rPr>
              <a:t>n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from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latin typeface="open sans"/>
              </a:rPr>
              <a:t>Border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— This is a point that has at least one Core point at a distance </a:t>
            </a:r>
            <a:r>
              <a:rPr lang="en-US" sz="1200" i="1" dirty="0">
                <a:solidFill>
                  <a:srgbClr val="111111"/>
                </a:solidFill>
                <a:latin typeface="open sans"/>
              </a:rPr>
              <a:t>n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11111"/>
                </a:solidFill>
                <a:latin typeface="open sans"/>
              </a:rPr>
              <a:t>Noise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— This is a point that is neither a Core nor a Border. And it has less than </a:t>
            </a:r>
            <a:r>
              <a:rPr lang="en-US" sz="1200" i="1" dirty="0">
                <a:solidFill>
                  <a:srgbClr val="111111"/>
                </a:solidFill>
                <a:latin typeface="open sans"/>
              </a:rPr>
              <a:t>m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points within distance </a:t>
            </a:r>
            <a:r>
              <a:rPr lang="en-US" sz="1200" i="1" dirty="0">
                <a:solidFill>
                  <a:srgbClr val="111111"/>
                </a:solidFill>
                <a:latin typeface="open sans"/>
              </a:rPr>
              <a:t>n</a:t>
            </a:r>
            <a:r>
              <a:rPr lang="en-US" sz="1200" dirty="0">
                <a:solidFill>
                  <a:srgbClr val="111111"/>
                </a:solidFill>
                <a:latin typeface="open sans"/>
              </a:rPr>
              <a:t> from itself.</a:t>
            </a:r>
            <a:endParaRPr lang="en-US" sz="1200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93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6"/>
            <a:ext cx="6424863" cy="3630300"/>
          </a:xfrm>
        </p:spPr>
        <p:txBody>
          <a:bodyPr/>
          <a:lstStyle/>
          <a:p>
            <a:r>
              <a:rPr lang="en-US" dirty="0"/>
              <a:t>The algorithm proceeds by arbitrarily picking up a point in the dataset (until all points have been visited).</a:t>
            </a:r>
          </a:p>
          <a:p>
            <a:endParaRPr lang="en-US" dirty="0"/>
          </a:p>
          <a:p>
            <a:r>
              <a:rPr lang="en-US" dirty="0"/>
              <a:t>If there are at least ‘</a:t>
            </a:r>
            <a:r>
              <a:rPr lang="en-US" dirty="0" err="1"/>
              <a:t>minPoint</a:t>
            </a:r>
            <a:r>
              <a:rPr lang="en-US" dirty="0"/>
              <a:t>’ points within a radius of ‘ε’ to the point then we consider all these points to be part of the same cluster.</a:t>
            </a:r>
          </a:p>
          <a:p>
            <a:endParaRPr lang="en-US" dirty="0"/>
          </a:p>
          <a:p>
            <a:r>
              <a:rPr lang="en-US" dirty="0"/>
              <a:t>The clusters are then expanded by recursively repeating the neighborhood calculation for each neighboring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the process of finding meaningful groups in data.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customers of a company can be grouped based on the purchase behavior. In recent years, clustering has even found its use in political elections</a:t>
            </a:r>
            <a:endParaRPr i="1">
              <a:solidFill>
                <a:srgbClr val="99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to describe the data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pre-processing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128337"/>
            <a:ext cx="6447501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clustering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idx="1"/>
          </p:nvPr>
        </p:nvSpPr>
        <p:spPr>
          <a:xfrm>
            <a:off x="457200" y="819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or strict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clusters</a:t>
            </a:r>
          </a:p>
          <a:p>
            <a:pPr marL="757238" lvl="1" indent="-342900">
              <a:lnSpc>
                <a:spcPct val="150000"/>
              </a:lnSpc>
              <a:spcBef>
                <a:spcPts val="640"/>
              </a:spcBef>
              <a:buSzPts val="1800"/>
              <a:buAutoNum type="arabicPeriod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Google Sans"/>
              </a:rPr>
              <a:t>is the hard clustering in which data point exclusively belongs to one cluster</a:t>
            </a:r>
            <a:r>
              <a:rPr lang="en-US">
                <a:solidFill>
                  <a:schemeClr val="tx1"/>
                </a:solidFill>
                <a:latin typeface="Google Sans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clusters</a:t>
            </a:r>
          </a:p>
          <a:p>
            <a:pPr marL="757238" lvl="1" indent="-3429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Google Sans"/>
              </a:rPr>
              <a:t>is a condition of nodes in the network to be a part of another community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clusters</a:t>
            </a:r>
          </a:p>
          <a:p>
            <a:pPr marL="757238" lvl="1" indent="-3429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Google Sans"/>
              </a:rPr>
              <a:t>In fuzzy clustering, data points can potentially belong to multiple clusters</a:t>
            </a:r>
            <a:r>
              <a:rPr lang="en-US" b="0" i="0" u="none" strike="noStrike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Algorithmic approach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Prototype-based clustering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clustering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clustering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379665" y="168442"/>
            <a:ext cx="6447501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(k-Means)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idx="1"/>
          </p:nvPr>
        </p:nvSpPr>
        <p:spPr>
          <a:xfrm>
            <a:off x="457200" y="895350"/>
            <a:ext cx="60960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is a prototype-based clustering method where the data set is divided into k clusters.</a:t>
            </a:r>
          </a:p>
          <a:p>
            <a:pPr>
              <a:spcBef>
                <a:spcPts val="64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dirty="0"/>
              <a:t>K-Means Clustering is an Unsupervised Learning algorithm, which groups the unlabeled dataset into different clusters. Here K defines the number of pre-defined clusters that need to be created in the process, as if K=2, there will be two clusters, and for K=3, there will be three clusters, and so 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find a prototype  data point for each cluster; all the data points are then assigned to the nearest prototype, which then forms a cluster.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 Partitions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02" y="1307500"/>
            <a:ext cx="2699500" cy="26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231125" y="4665512"/>
            <a:ext cx="6875528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Voronoi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partition. (“Euclidean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Voronoi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Diagram” by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Raincomplex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 work. Licensed under Creative Commons Zero, Public Domain Dedication via Wikimedia Commons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319902" y="1447800"/>
            <a:ext cx="4083530" cy="1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divides the data space into k partitions or boundaries, where the centroid in each partition is the prototype of the clusters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 Partitions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40041" y="2058480"/>
            <a:ext cx="2423812" cy="1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divides the data space into k partitions or boundaries, where the centroid in each partition is the prototype of the clusters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65" y="1394200"/>
            <a:ext cx="4760376" cy="3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1: Initiate Centroids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26" y="1349850"/>
            <a:ext cx="3608100" cy="2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1" y="1437174"/>
            <a:ext cx="33432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6593305" y="2211205"/>
            <a:ext cx="465221" cy="433137"/>
          </a:xfrm>
          <a:prstGeom prst="ellipse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61417" y="1536552"/>
            <a:ext cx="1588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</a:t>
            </a:r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6825915" y="1844329"/>
            <a:ext cx="1" cy="36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Assign Data Points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243013"/>
            <a:ext cx="33147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463" y="3900488"/>
            <a:ext cx="42386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New Centroids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1367088"/>
            <a:ext cx="33909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425621" y="4150900"/>
            <a:ext cx="24702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sum of squared errors (SSE)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088" y="4232200"/>
            <a:ext cx="2314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1304</Words>
  <Application>Microsoft Macintosh PowerPoint</Application>
  <PresentationFormat>On-screen Show (16:9)</PresentationFormat>
  <Paragraphs>326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Google Sans</vt:lpstr>
      <vt:lpstr>open sans</vt:lpstr>
      <vt:lpstr>Times New Roman</vt:lpstr>
      <vt:lpstr>Trebuchet MS</vt:lpstr>
      <vt:lpstr>Wingdings</vt:lpstr>
      <vt:lpstr>Wingdings 3</vt:lpstr>
      <vt:lpstr>Facet</vt:lpstr>
      <vt:lpstr>Data Science Fundamentals</vt:lpstr>
      <vt:lpstr>Clustering</vt:lpstr>
      <vt:lpstr>Types of clustering</vt:lpstr>
      <vt:lpstr>k-Means Clustering (k-Means)</vt:lpstr>
      <vt:lpstr>k Partitions</vt:lpstr>
      <vt:lpstr>k Partitions</vt:lpstr>
      <vt:lpstr>Step 1: Initiate Centroids</vt:lpstr>
      <vt:lpstr>Step 2: Assign Data Points</vt:lpstr>
      <vt:lpstr>Step 3: Calculate New Centroids</vt:lpstr>
      <vt:lpstr>Step 4: Repeat Assignment and Calculate New Centroids</vt:lpstr>
      <vt:lpstr>Step 5: Termination</vt:lpstr>
      <vt:lpstr>K mean clustering steps</vt:lpstr>
      <vt:lpstr>DBSCAN CLUSTERING</vt:lpstr>
      <vt:lpstr>DBSCAN CLUSTERING</vt:lpstr>
      <vt:lpstr>DBSCAN VS K_MEANS</vt:lpstr>
      <vt:lpstr>Density-based spatial clustering of applications with noise (DBSCAN) </vt:lpstr>
      <vt:lpstr>Point types in DBSCAN</vt:lpstr>
      <vt:lpstr>DBSCAN algorithm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Fundamentals</dc:title>
  <cp:lastModifiedBy>HANI MOHAMMED ALNAMI</cp:lastModifiedBy>
  <cp:revision>17</cp:revision>
  <dcterms:modified xsi:type="dcterms:W3CDTF">2024-02-22T13:45:12Z</dcterms:modified>
</cp:coreProperties>
</file>