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4" r:id="rId16"/>
    <p:sldId id="276" r:id="rId17"/>
    <p:sldId id="277" r:id="rId18"/>
    <p:sldId id="278" r:id="rId19"/>
    <p:sldId id="279" r:id="rId20"/>
    <p:sldId id="280" r:id="rId21"/>
    <p:sldId id="281" r:id="rId22"/>
    <p:sldId id="282" r:id="rId23"/>
    <p:sldId id="283" r:id="rId24"/>
    <p:sldId id="284"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658"/>
  </p:normalViewPr>
  <p:slideViewPr>
    <p:cSldViewPr snapToGrid="0">
      <p:cViewPr varScale="1">
        <p:scale>
          <a:sx n="120" d="100"/>
          <a:sy n="120" d="100"/>
        </p:scale>
        <p:origin x="14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D5677-D282-2944-B60A-2F10AEC5A9AA}" type="datetimeFigureOut">
              <a:rPr lang="en-SA" smtClean="0"/>
              <a:t>19/08/2024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063F7-68FB-FE44-BBC4-23E23A904ED7}" type="slidenum">
              <a:rPr lang="en-SA" smtClean="0"/>
              <a:t>‹#›</a:t>
            </a:fld>
            <a:endParaRPr lang="en-SA"/>
          </a:p>
        </p:txBody>
      </p:sp>
    </p:spTree>
    <p:extLst>
      <p:ext uri="{BB962C8B-B14F-4D97-AF65-F5344CB8AC3E}">
        <p14:creationId xmlns:p14="http://schemas.microsoft.com/office/powerpoint/2010/main" val="405485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8/19/24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8/19/24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E0B6-F081-1BA3-CAA7-8A0D9ACA3173}"/>
              </a:ext>
            </a:extLst>
          </p:cNvPr>
          <p:cNvSpPr>
            <a:spLocks noGrp="1"/>
          </p:cNvSpPr>
          <p:nvPr>
            <p:ph type="ctrTitle"/>
          </p:nvPr>
        </p:nvSpPr>
        <p:spPr/>
        <p:txBody>
          <a:bodyPr/>
          <a:lstStyle/>
          <a:p>
            <a:r>
              <a:rPr lang="en-SA" dirty="0"/>
              <a:t>Deep Learning</a:t>
            </a:r>
          </a:p>
        </p:txBody>
      </p:sp>
    </p:spTree>
    <p:extLst>
      <p:ext uri="{BB962C8B-B14F-4D97-AF65-F5344CB8AC3E}">
        <p14:creationId xmlns:p14="http://schemas.microsoft.com/office/powerpoint/2010/main" val="1146185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8062-302D-E242-958C-7A54E5DD3B2C}"/>
              </a:ext>
            </a:extLst>
          </p:cNvPr>
          <p:cNvSpPr>
            <a:spLocks noGrp="1"/>
          </p:cNvSpPr>
          <p:nvPr>
            <p:ph type="title"/>
          </p:nvPr>
        </p:nvSpPr>
        <p:spPr/>
        <p:txBody>
          <a:bodyPr/>
          <a:lstStyle/>
          <a:p>
            <a:r>
              <a:rPr lang="en-US" sz="3200" dirty="0"/>
              <a:t>Artificial Neural Networks</a:t>
            </a:r>
            <a:endParaRPr lang="en-SA" dirty="0"/>
          </a:p>
        </p:txBody>
      </p:sp>
      <p:sp>
        <p:nvSpPr>
          <p:cNvPr id="3" name="Content Placeholder 2">
            <a:extLst>
              <a:ext uri="{FF2B5EF4-FFF2-40B4-BE49-F238E27FC236}">
                <a16:creationId xmlns:a16="http://schemas.microsoft.com/office/drawing/2014/main" id="{90038277-0482-6C5C-2AC8-D4A4E2A7783D}"/>
              </a:ext>
            </a:extLst>
          </p:cNvPr>
          <p:cNvSpPr>
            <a:spLocks noGrp="1"/>
          </p:cNvSpPr>
          <p:nvPr>
            <p:ph idx="1"/>
          </p:nvPr>
        </p:nvSpPr>
        <p:spPr/>
        <p:txBody>
          <a:bodyPr>
            <a:normAutofit fontScale="77500" lnSpcReduction="20000"/>
          </a:bodyPr>
          <a:lstStyle/>
          <a:p>
            <a:pPr marL="285750" indent="-285750" algn="justLow">
              <a:lnSpc>
                <a:spcPct val="150000"/>
              </a:lnSpc>
            </a:pPr>
            <a:r>
              <a:rPr lang="en-US" dirty="0">
                <a:latin typeface="Calibri" panose="020F0502020204030204" pitchFamily="34" charset="0"/>
              </a:rPr>
              <a:t>A neural network is a massively parallel, distributed processor made up of simple processing units (artificial neurons). </a:t>
            </a:r>
          </a:p>
          <a:p>
            <a:pPr marL="285750" indent="-285750" algn="justLow">
              <a:lnSpc>
                <a:spcPct val="150000"/>
              </a:lnSpc>
            </a:pPr>
            <a:r>
              <a:rPr lang="en-US" dirty="0">
                <a:latin typeface="Calibri" panose="020F0502020204030204" pitchFamily="34" charset="0"/>
              </a:rPr>
              <a:t>Its is a computing system made up of a number of simple, highly interconnected processing elements, which process information by their dynamic state response to external inputs.</a:t>
            </a:r>
          </a:p>
          <a:p>
            <a:pPr marL="285750" indent="-285750" algn="justLow">
              <a:lnSpc>
                <a:spcPct val="150000"/>
              </a:lnSpc>
            </a:pPr>
            <a:r>
              <a:rPr lang="en-US" dirty="0">
                <a:latin typeface="Calibri" panose="020F0502020204030204" pitchFamily="34" charset="0"/>
              </a:rPr>
              <a:t>It can be simply expressed as an information processing system designed to imitate the human brain structure and functions.</a:t>
            </a:r>
          </a:p>
          <a:p>
            <a:pPr marL="285750" indent="-285750" algn="justLow">
              <a:lnSpc>
                <a:spcPct val="150000"/>
              </a:lnSpc>
            </a:pPr>
            <a:r>
              <a:rPr lang="en-US" dirty="0">
                <a:latin typeface="Calibri" panose="020F0502020204030204" pitchFamily="34" charset="0"/>
              </a:rPr>
              <a:t>It resembles the brain in two respects: </a:t>
            </a:r>
          </a:p>
          <a:p>
            <a:pPr marL="742950" lvl="1" indent="-285750" algn="justLow">
              <a:lnSpc>
                <a:spcPct val="150000"/>
              </a:lnSpc>
            </a:pPr>
            <a:r>
              <a:rPr lang="en-US" dirty="0">
                <a:latin typeface="Calibri" panose="020F0502020204030204" pitchFamily="34" charset="0"/>
              </a:rPr>
              <a:t>Knowledge is acquired by the network from its environment through a learning process </a:t>
            </a:r>
          </a:p>
          <a:p>
            <a:pPr marL="742950" lvl="1" indent="-285750" algn="justLow">
              <a:lnSpc>
                <a:spcPct val="150000"/>
              </a:lnSpc>
            </a:pPr>
            <a:r>
              <a:rPr lang="en-US" dirty="0">
                <a:latin typeface="Calibri" panose="020F0502020204030204" pitchFamily="34" charset="0"/>
              </a:rPr>
              <a:t>Synaptic connection strengths among neurons are used to store the acquired knowledge.</a:t>
            </a:r>
            <a:endParaRPr lang="en-US" b="1" dirty="0">
              <a:latin typeface="Calibri" panose="020F0502020204030204" pitchFamily="34" charset="0"/>
            </a:endParaRPr>
          </a:p>
          <a:p>
            <a:endParaRPr lang="en-SA" dirty="0"/>
          </a:p>
        </p:txBody>
      </p:sp>
    </p:spTree>
    <p:extLst>
      <p:ext uri="{BB962C8B-B14F-4D97-AF65-F5344CB8AC3E}">
        <p14:creationId xmlns:p14="http://schemas.microsoft.com/office/powerpoint/2010/main" val="275321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4684-3EEE-295F-F48C-E3A008931C67}"/>
              </a:ext>
            </a:extLst>
          </p:cNvPr>
          <p:cNvSpPr>
            <a:spLocks noGrp="1"/>
          </p:cNvSpPr>
          <p:nvPr>
            <p:ph type="title"/>
          </p:nvPr>
        </p:nvSpPr>
        <p:spPr/>
        <p:txBody>
          <a:bodyPr/>
          <a:lstStyle/>
          <a:p>
            <a:r>
              <a:rPr lang="en-US" dirty="0"/>
              <a:t>Different ANN Topologies</a:t>
            </a:r>
            <a:endParaRPr lang="en-SA" dirty="0"/>
          </a:p>
        </p:txBody>
      </p:sp>
    </p:spTree>
    <p:extLst>
      <p:ext uri="{BB962C8B-B14F-4D97-AF65-F5344CB8AC3E}">
        <p14:creationId xmlns:p14="http://schemas.microsoft.com/office/powerpoint/2010/main" val="2388700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BD41-C941-9755-E347-7D1380962BBE}"/>
              </a:ext>
            </a:extLst>
          </p:cNvPr>
          <p:cNvSpPr>
            <a:spLocks noGrp="1"/>
          </p:cNvSpPr>
          <p:nvPr>
            <p:ph type="title"/>
          </p:nvPr>
        </p:nvSpPr>
        <p:spPr>
          <a:xfrm>
            <a:off x="1451579" y="804519"/>
            <a:ext cx="9603275" cy="1049235"/>
          </a:xfrm>
        </p:spPr>
        <p:txBody>
          <a:bodyPr>
            <a:normAutofit/>
          </a:bodyPr>
          <a:lstStyle/>
          <a:p>
            <a:r>
              <a:rPr lang="en-US"/>
              <a:t>Single Layer Feed-Forward Networks</a:t>
            </a:r>
            <a:endParaRPr lang="en-SA" dirty="0"/>
          </a:p>
        </p:txBody>
      </p:sp>
      <p:sp>
        <p:nvSpPr>
          <p:cNvPr id="8" name="Content Placeholder 7">
            <a:extLst>
              <a:ext uri="{FF2B5EF4-FFF2-40B4-BE49-F238E27FC236}">
                <a16:creationId xmlns:a16="http://schemas.microsoft.com/office/drawing/2014/main" id="{5D4DC0B3-C9DF-66A3-359E-57A37F1F743E}"/>
              </a:ext>
            </a:extLst>
          </p:cNvPr>
          <p:cNvSpPr>
            <a:spLocks noGrp="1"/>
          </p:cNvSpPr>
          <p:nvPr>
            <p:ph idx="1"/>
          </p:nvPr>
        </p:nvSpPr>
        <p:spPr>
          <a:xfrm>
            <a:off x="1451579" y="2015734"/>
            <a:ext cx="5622284" cy="3450613"/>
          </a:xfrm>
        </p:spPr>
        <p:txBody>
          <a:bodyPr>
            <a:normAutofit/>
          </a:bodyPr>
          <a:lstStyle/>
          <a:p>
            <a:pPr marL="285750" indent="-285750" algn="justLow">
              <a:lnSpc>
                <a:spcPct val="150000"/>
              </a:lnSpc>
            </a:pPr>
            <a:r>
              <a:rPr lang="en-US" dirty="0">
                <a:latin typeface="Calibri" panose="020F0502020204030204" pitchFamily="34" charset="0"/>
              </a:rPr>
              <a:t> Input layer is directly projected into the output layer.</a:t>
            </a:r>
          </a:p>
          <a:p>
            <a:pPr marL="285750" indent="-285750" algn="justLow">
              <a:lnSpc>
                <a:spcPct val="150000"/>
              </a:lnSpc>
            </a:pPr>
            <a:r>
              <a:rPr lang="en-US" dirty="0">
                <a:latin typeface="Calibri" panose="020F0502020204030204" pitchFamily="34" charset="0"/>
              </a:rPr>
              <a:t>The simplest form of neural networks.</a:t>
            </a:r>
          </a:p>
          <a:p>
            <a:pPr marL="285750" indent="-285750" algn="justLow">
              <a:lnSpc>
                <a:spcPct val="150000"/>
              </a:lnSpc>
            </a:pPr>
            <a:r>
              <a:rPr lang="en-US" dirty="0">
                <a:latin typeface="Calibri" panose="020F0502020204030204" pitchFamily="34" charset="0"/>
              </a:rPr>
              <a:t>The input layer is not counted as a layer because no computation is  performed there.   </a:t>
            </a:r>
          </a:p>
          <a:p>
            <a:endParaRPr lang="en-US" dirty="0"/>
          </a:p>
        </p:txBody>
      </p:sp>
      <p:pic>
        <p:nvPicPr>
          <p:cNvPr id="4" name="Content Placeholder 3" descr="A diagram of a machine&#10;&#10;Description automatically generated">
            <a:extLst>
              <a:ext uri="{FF2B5EF4-FFF2-40B4-BE49-F238E27FC236}">
                <a16:creationId xmlns:a16="http://schemas.microsoft.com/office/drawing/2014/main" id="{C84A2383-218C-C40C-EED6-0A26C05AD608}"/>
              </a:ext>
            </a:extLst>
          </p:cNvPr>
          <p:cNvPicPr>
            <a:picLocks noChangeAspect="1"/>
          </p:cNvPicPr>
          <p:nvPr/>
        </p:nvPicPr>
        <p:blipFill>
          <a:blip r:embed="rId2"/>
          <a:stretch>
            <a:fillRect/>
          </a:stretch>
        </p:blipFill>
        <p:spPr>
          <a:xfrm>
            <a:off x="7554139" y="2323251"/>
            <a:ext cx="3500715" cy="2835578"/>
          </a:xfrm>
          <a:prstGeom prst="rect">
            <a:avLst/>
          </a:prstGeom>
        </p:spPr>
      </p:pic>
    </p:spTree>
    <p:extLst>
      <p:ext uri="{BB962C8B-B14F-4D97-AF65-F5344CB8AC3E}">
        <p14:creationId xmlns:p14="http://schemas.microsoft.com/office/powerpoint/2010/main" val="36359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2029-BE75-FAAA-7FA4-B2B2B5BB0E2B}"/>
              </a:ext>
            </a:extLst>
          </p:cNvPr>
          <p:cNvSpPr>
            <a:spLocks noGrp="1"/>
          </p:cNvSpPr>
          <p:nvPr>
            <p:ph type="title"/>
          </p:nvPr>
        </p:nvSpPr>
        <p:spPr>
          <a:xfrm>
            <a:off x="1451579" y="804519"/>
            <a:ext cx="9603275" cy="1049235"/>
          </a:xfrm>
        </p:spPr>
        <p:txBody>
          <a:bodyPr>
            <a:normAutofit/>
          </a:bodyPr>
          <a:lstStyle/>
          <a:p>
            <a:r>
              <a:rPr lang="en-US"/>
              <a:t>Multi-Layer Feed-Forward Networks</a:t>
            </a:r>
            <a:endParaRPr lang="en-SA" dirty="0"/>
          </a:p>
        </p:txBody>
      </p:sp>
      <p:sp>
        <p:nvSpPr>
          <p:cNvPr id="8" name="Content Placeholder 7">
            <a:extLst>
              <a:ext uri="{FF2B5EF4-FFF2-40B4-BE49-F238E27FC236}">
                <a16:creationId xmlns:a16="http://schemas.microsoft.com/office/drawing/2014/main" id="{1AAFB5F8-C90B-2926-9147-2491630EA78C}"/>
              </a:ext>
            </a:extLst>
          </p:cNvPr>
          <p:cNvSpPr>
            <a:spLocks noGrp="1"/>
          </p:cNvSpPr>
          <p:nvPr>
            <p:ph idx="1"/>
          </p:nvPr>
        </p:nvSpPr>
        <p:spPr>
          <a:xfrm>
            <a:off x="1451579" y="2015734"/>
            <a:ext cx="4162555" cy="3450613"/>
          </a:xfrm>
        </p:spPr>
        <p:txBody>
          <a:bodyPr>
            <a:normAutofit fontScale="92500" lnSpcReduction="20000"/>
          </a:bodyPr>
          <a:lstStyle/>
          <a:p>
            <a:pPr marL="285750" indent="-285750" algn="justLow">
              <a:lnSpc>
                <a:spcPct val="150000"/>
              </a:lnSpc>
            </a:pPr>
            <a:r>
              <a:rPr lang="en-US" dirty="0">
                <a:latin typeface="Calibri" panose="020F0502020204030204" pitchFamily="34" charset="0"/>
              </a:rPr>
              <a:t>It has at least one or more hidden layers. </a:t>
            </a:r>
          </a:p>
          <a:p>
            <a:pPr marL="285750" indent="-285750" algn="justLow">
              <a:lnSpc>
                <a:spcPct val="150000"/>
              </a:lnSpc>
            </a:pPr>
            <a:r>
              <a:rPr lang="en-US" dirty="0">
                <a:latin typeface="Calibri" panose="020F0502020204030204" pitchFamily="34" charset="0"/>
              </a:rPr>
              <a:t>The hidden neurons can extract higher-order statistics and acquire  more global information.  </a:t>
            </a:r>
          </a:p>
          <a:p>
            <a:pPr marL="285750" indent="-285750" algn="justLow">
              <a:lnSpc>
                <a:spcPct val="150000"/>
              </a:lnSpc>
            </a:pPr>
            <a:r>
              <a:rPr lang="en-US" dirty="0">
                <a:latin typeface="Calibri" panose="020F0502020204030204" pitchFamily="34" charset="0"/>
              </a:rPr>
              <a:t>Typically, the input signals of a layer consist of the output signals of  the preceding layer only. </a:t>
            </a:r>
            <a:endParaRPr lang="en-US" b="1" dirty="0">
              <a:latin typeface="Calibri" panose="020F0502020204030204" pitchFamily="34" charset="0"/>
            </a:endParaRPr>
          </a:p>
          <a:p>
            <a:endParaRPr lang="en-US" dirty="0"/>
          </a:p>
        </p:txBody>
      </p:sp>
      <p:pic>
        <p:nvPicPr>
          <p:cNvPr id="4" name="Content Placeholder 3" descr="A diagram of a machine&#10;&#10;Description automatically generated">
            <a:extLst>
              <a:ext uri="{FF2B5EF4-FFF2-40B4-BE49-F238E27FC236}">
                <a16:creationId xmlns:a16="http://schemas.microsoft.com/office/drawing/2014/main" id="{248AE2D7-0679-78E3-F5BF-CCBDB442E8FB}"/>
              </a:ext>
            </a:extLst>
          </p:cNvPr>
          <p:cNvPicPr>
            <a:picLocks noChangeAspect="1"/>
          </p:cNvPicPr>
          <p:nvPr/>
        </p:nvPicPr>
        <p:blipFill>
          <a:blip r:embed="rId2"/>
          <a:stretch>
            <a:fillRect/>
          </a:stretch>
        </p:blipFill>
        <p:spPr>
          <a:xfrm>
            <a:off x="6094411" y="2767554"/>
            <a:ext cx="4960443" cy="1946973"/>
          </a:xfrm>
          <a:prstGeom prst="rect">
            <a:avLst/>
          </a:prstGeom>
        </p:spPr>
      </p:pic>
    </p:spTree>
    <p:extLst>
      <p:ext uri="{BB962C8B-B14F-4D97-AF65-F5344CB8AC3E}">
        <p14:creationId xmlns:p14="http://schemas.microsoft.com/office/powerpoint/2010/main" val="307025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BF9A8C7-CF31-6937-B2CB-52EFE2821F2B}"/>
              </a:ext>
            </a:extLst>
          </p:cNvPr>
          <p:cNvSpPr>
            <a:spLocks noGrp="1"/>
          </p:cNvSpPr>
          <p:nvPr>
            <p:ph type="title"/>
          </p:nvPr>
        </p:nvSpPr>
        <p:spPr>
          <a:xfrm>
            <a:off x="1451580" y="804520"/>
            <a:ext cx="4176511" cy="1049235"/>
          </a:xfrm>
        </p:spPr>
        <p:txBody>
          <a:bodyPr>
            <a:normAutofit/>
          </a:bodyPr>
          <a:lstStyle/>
          <a:p>
            <a:r>
              <a:rPr lang="en-US"/>
              <a:t>Recurrent Neural Networks</a:t>
            </a:r>
            <a:endParaRPr lang="en-SA" dirty="0"/>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Content Placeholder 7">
            <a:extLst>
              <a:ext uri="{FF2B5EF4-FFF2-40B4-BE49-F238E27FC236}">
                <a16:creationId xmlns:a16="http://schemas.microsoft.com/office/drawing/2014/main" id="{B1509334-0E58-9E93-00FE-8B0BE161822B}"/>
              </a:ext>
            </a:extLst>
          </p:cNvPr>
          <p:cNvSpPr>
            <a:spLocks noGrp="1"/>
          </p:cNvSpPr>
          <p:nvPr>
            <p:ph idx="1"/>
          </p:nvPr>
        </p:nvSpPr>
        <p:spPr>
          <a:xfrm>
            <a:off x="1451581" y="2015732"/>
            <a:ext cx="4172212" cy="3450613"/>
          </a:xfrm>
        </p:spPr>
        <p:txBody>
          <a:bodyPr>
            <a:normAutofit/>
          </a:bodyPr>
          <a:lstStyle/>
          <a:p>
            <a:pPr marL="285750" indent="-285750" algn="justLow">
              <a:lnSpc>
                <a:spcPct val="150000"/>
              </a:lnSpc>
            </a:pPr>
            <a:r>
              <a:rPr lang="en-US" dirty="0">
                <a:latin typeface="Calibri" panose="020F0502020204030204" pitchFamily="34" charset="0"/>
              </a:rPr>
              <a:t> A network with feedback, where some of its inputs are connected to some of its outputs (discrete time).</a:t>
            </a:r>
          </a:p>
          <a:p>
            <a:pPr marL="285750" indent="-285750" algn="justLow">
              <a:lnSpc>
                <a:spcPct val="150000"/>
              </a:lnSpc>
            </a:pPr>
            <a:r>
              <a:rPr lang="en-US" altLang="en-SA" dirty="0">
                <a:latin typeface="Calibri" panose="020F0502020204030204" pitchFamily="34" charset="0"/>
              </a:rPr>
              <a:t>In a feedforward network there  are no feedback loops.</a:t>
            </a:r>
          </a:p>
          <a:p>
            <a:endParaRPr lang="en-US" dirty="0"/>
          </a:p>
        </p:txBody>
      </p:sp>
      <p:pic>
        <p:nvPicPr>
          <p:cNvPr id="4" name="Content Placeholder 3" descr="A diagram of a machine&#10;&#10;Description automatically generated">
            <a:extLst>
              <a:ext uri="{FF2B5EF4-FFF2-40B4-BE49-F238E27FC236}">
                <a16:creationId xmlns:a16="http://schemas.microsoft.com/office/drawing/2014/main" id="{0DBECA1B-632D-DA0A-2531-35FD9DF18529}"/>
              </a:ext>
            </a:extLst>
          </p:cNvPr>
          <p:cNvPicPr>
            <a:picLocks noChangeAspect="1"/>
          </p:cNvPicPr>
          <p:nvPr/>
        </p:nvPicPr>
        <p:blipFill>
          <a:blip r:embed="rId2"/>
          <a:stretch>
            <a:fillRect/>
          </a:stretch>
        </p:blipFill>
        <p:spPr>
          <a:xfrm>
            <a:off x="6108620" y="805583"/>
            <a:ext cx="4932024" cy="4660762"/>
          </a:xfrm>
          <a:prstGeom prst="rect">
            <a:avLst/>
          </a:prstGeom>
        </p:spPr>
      </p:pic>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781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4D9B3-CE44-E5CB-2E66-709EF0185832}"/>
              </a:ext>
            </a:extLst>
          </p:cNvPr>
          <p:cNvSpPr>
            <a:spLocks noGrp="1"/>
          </p:cNvSpPr>
          <p:nvPr>
            <p:ph type="title"/>
          </p:nvPr>
        </p:nvSpPr>
        <p:spPr/>
        <p:txBody>
          <a:bodyPr/>
          <a:lstStyle/>
          <a:p>
            <a:r>
              <a:rPr lang="en-SA" dirty="0"/>
              <a:t>DEEP LEARNING LAYERS </a:t>
            </a:r>
          </a:p>
        </p:txBody>
      </p:sp>
      <p:sp>
        <p:nvSpPr>
          <p:cNvPr id="3" name="Text Placeholder 2">
            <a:extLst>
              <a:ext uri="{FF2B5EF4-FFF2-40B4-BE49-F238E27FC236}">
                <a16:creationId xmlns:a16="http://schemas.microsoft.com/office/drawing/2014/main" id="{F2B7BA76-7E7D-691C-7C23-255D6722BBA1}"/>
              </a:ext>
            </a:extLst>
          </p:cNvPr>
          <p:cNvSpPr>
            <a:spLocks noGrp="1"/>
          </p:cNvSpPr>
          <p:nvPr>
            <p:ph type="body" idx="1"/>
          </p:nvPr>
        </p:nvSpPr>
        <p:spPr/>
        <p:txBody>
          <a:bodyPr/>
          <a:lstStyle/>
          <a:p>
            <a:r>
              <a:rPr lang="en-US" dirty="0"/>
              <a:t>Single Layer Perceptron (SLP) &amp; Multi-Layer Perceptron (MLP)</a:t>
            </a:r>
            <a:endParaRPr lang="en-SA" dirty="0"/>
          </a:p>
        </p:txBody>
      </p:sp>
    </p:spTree>
    <p:extLst>
      <p:ext uri="{BB962C8B-B14F-4D97-AF65-F5344CB8AC3E}">
        <p14:creationId xmlns:p14="http://schemas.microsoft.com/office/powerpoint/2010/main" val="2495339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0D0E-446C-2B6E-E007-93227DE9A818}"/>
              </a:ext>
            </a:extLst>
          </p:cNvPr>
          <p:cNvSpPr>
            <a:spLocks noGrp="1"/>
          </p:cNvSpPr>
          <p:nvPr>
            <p:ph type="title"/>
          </p:nvPr>
        </p:nvSpPr>
        <p:spPr/>
        <p:txBody>
          <a:bodyPr/>
          <a:lstStyle/>
          <a:p>
            <a:r>
              <a:rPr lang="en-US" dirty="0"/>
              <a:t>Single Layer Perceptron (SLP)</a:t>
            </a:r>
            <a:endParaRPr lang="en-SA" dirty="0"/>
          </a:p>
        </p:txBody>
      </p:sp>
      <p:sp>
        <p:nvSpPr>
          <p:cNvPr id="3" name="Content Placeholder 2">
            <a:extLst>
              <a:ext uri="{FF2B5EF4-FFF2-40B4-BE49-F238E27FC236}">
                <a16:creationId xmlns:a16="http://schemas.microsoft.com/office/drawing/2014/main" id="{10E2A8ED-2515-51F9-8D02-E3151ABDE56A}"/>
              </a:ext>
            </a:extLst>
          </p:cNvPr>
          <p:cNvSpPr>
            <a:spLocks noGrp="1"/>
          </p:cNvSpPr>
          <p:nvPr>
            <p:ph idx="1"/>
          </p:nvPr>
        </p:nvSpPr>
        <p:spPr>
          <a:xfrm>
            <a:off x="1451579" y="2015732"/>
            <a:ext cx="9603275" cy="3800452"/>
          </a:xfrm>
        </p:spPr>
        <p:txBody>
          <a:bodyPr>
            <a:normAutofit/>
          </a:bodyPr>
          <a:lstStyle/>
          <a:p>
            <a:r>
              <a:rPr lang="en-US" b="0" i="0" u="none" strike="noStrike" dirty="0">
                <a:solidFill>
                  <a:srgbClr val="000000"/>
                </a:solidFill>
                <a:effectLst/>
                <a:latin typeface="-webkit-standard"/>
              </a:rPr>
              <a:t>A </a:t>
            </a:r>
            <a:r>
              <a:rPr lang="en-US" b="1" i="0" u="none" strike="noStrike" dirty="0">
                <a:solidFill>
                  <a:srgbClr val="000000"/>
                </a:solidFill>
                <a:effectLst/>
              </a:rPr>
              <a:t>Single Layer Perceptron (SLP)</a:t>
            </a:r>
            <a:r>
              <a:rPr lang="en-US" b="0" i="0" u="none" strike="noStrike" dirty="0">
                <a:solidFill>
                  <a:srgbClr val="000000"/>
                </a:solidFill>
                <a:effectLst/>
                <a:latin typeface="-webkit-standard"/>
              </a:rPr>
              <a:t> is one of the simplest types of artificial neural networks. It serves as the foundational building block for more complex deep learning models.</a:t>
            </a:r>
          </a:p>
          <a:p>
            <a:r>
              <a:rPr lang="en-US" b="1" i="0" u="none" strike="noStrike" dirty="0">
                <a:solidFill>
                  <a:srgbClr val="000000"/>
                </a:solidFill>
                <a:effectLst/>
              </a:rPr>
              <a:t>Structure of a Single Layer Perceptron</a:t>
            </a:r>
          </a:p>
          <a:p>
            <a:pPr lvl="1"/>
            <a:r>
              <a:rPr lang="en-US" b="1" i="0" u="none" strike="noStrike" dirty="0">
                <a:solidFill>
                  <a:srgbClr val="000000"/>
                </a:solidFill>
                <a:effectLst/>
              </a:rPr>
              <a:t>Input Layer</a:t>
            </a:r>
            <a:r>
              <a:rPr lang="en-US" b="0" i="0" u="none" strike="noStrike" dirty="0">
                <a:solidFill>
                  <a:srgbClr val="000000"/>
                </a:solidFill>
                <a:effectLst/>
                <a:latin typeface="-webkit-standard"/>
              </a:rPr>
              <a:t>: The perceptron has one input layer where each neuron (also called a node) represents one feature from the input data. If you have </a:t>
            </a:r>
            <a:r>
              <a:rPr lang="en-US" b="0" i="0" u="none" strike="noStrike" dirty="0" err="1">
                <a:solidFill>
                  <a:srgbClr val="000000"/>
                </a:solidFill>
                <a:effectLst/>
              </a:rPr>
              <a:t>nn</a:t>
            </a:r>
            <a:r>
              <a:rPr lang="en-US" b="0" i="0" u="none" strike="noStrike" dirty="0">
                <a:solidFill>
                  <a:srgbClr val="000000"/>
                </a:solidFill>
                <a:effectLst/>
                <a:latin typeface="-webkit-standard"/>
              </a:rPr>
              <a:t> features, you’ll have </a:t>
            </a:r>
            <a:r>
              <a:rPr lang="en-US" b="0" i="0" u="none" strike="noStrike" dirty="0" err="1">
                <a:solidFill>
                  <a:srgbClr val="000000"/>
                </a:solidFill>
                <a:effectLst/>
              </a:rPr>
              <a:t>nn</a:t>
            </a:r>
            <a:r>
              <a:rPr lang="en-US" b="0" i="0" u="none" strike="noStrike" dirty="0">
                <a:solidFill>
                  <a:srgbClr val="000000"/>
                </a:solidFill>
                <a:effectLst/>
                <a:latin typeface="-webkit-standard"/>
              </a:rPr>
              <a:t> input neurons.</a:t>
            </a:r>
          </a:p>
          <a:p>
            <a:pPr lvl="1"/>
            <a:r>
              <a:rPr lang="en-US" b="1" i="0" u="none" strike="noStrike" dirty="0">
                <a:solidFill>
                  <a:srgbClr val="000000"/>
                </a:solidFill>
                <a:effectLst/>
              </a:rPr>
              <a:t>Output Layer</a:t>
            </a:r>
            <a:r>
              <a:rPr lang="en-US" b="0" i="0" u="none" strike="noStrike" dirty="0">
                <a:solidFill>
                  <a:srgbClr val="000000"/>
                </a:solidFill>
                <a:effectLst/>
                <a:latin typeface="-webkit-standard"/>
              </a:rPr>
              <a:t>: There’s a single output layer with one or more neurons, depending on the task. For binary classification, there is usually one output neuron; for multi-class classification, there are as many output neurons as there are classes.</a:t>
            </a:r>
            <a:endParaRPr lang="en-SA" dirty="0"/>
          </a:p>
        </p:txBody>
      </p:sp>
    </p:spTree>
    <p:extLst>
      <p:ext uri="{BB962C8B-B14F-4D97-AF65-F5344CB8AC3E}">
        <p14:creationId xmlns:p14="http://schemas.microsoft.com/office/powerpoint/2010/main" val="2481044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3950-6BB4-6A20-06CA-A3F4F707F13B}"/>
              </a:ext>
            </a:extLst>
          </p:cNvPr>
          <p:cNvSpPr>
            <a:spLocks noGrp="1"/>
          </p:cNvSpPr>
          <p:nvPr>
            <p:ph type="title"/>
          </p:nvPr>
        </p:nvSpPr>
        <p:spPr>
          <a:xfrm>
            <a:off x="1451579" y="804519"/>
            <a:ext cx="9603275" cy="1049235"/>
          </a:xfrm>
        </p:spPr>
        <p:txBody>
          <a:bodyPr>
            <a:normAutofit/>
          </a:bodyPr>
          <a:lstStyle/>
          <a:p>
            <a:r>
              <a:rPr lang="en-US" dirty="0"/>
              <a:t>Single Layer Perceptron (SLP)</a:t>
            </a:r>
            <a:endParaRPr lang="en-SA" dirty="0"/>
          </a:p>
        </p:txBody>
      </p:sp>
      <p:sp>
        <p:nvSpPr>
          <p:cNvPr id="3" name="Content Placeholder 2">
            <a:extLst>
              <a:ext uri="{FF2B5EF4-FFF2-40B4-BE49-F238E27FC236}">
                <a16:creationId xmlns:a16="http://schemas.microsoft.com/office/drawing/2014/main" id="{9F28B4FB-5014-3F68-B383-D98489A224C7}"/>
              </a:ext>
            </a:extLst>
          </p:cNvPr>
          <p:cNvSpPr>
            <a:spLocks noGrp="1"/>
          </p:cNvSpPr>
          <p:nvPr>
            <p:ph idx="1"/>
          </p:nvPr>
        </p:nvSpPr>
        <p:spPr>
          <a:xfrm>
            <a:off x="1451579" y="2015732"/>
            <a:ext cx="8172106" cy="3450613"/>
          </a:xfrm>
        </p:spPr>
        <p:txBody>
          <a:bodyPr>
            <a:normAutofit/>
          </a:bodyPr>
          <a:lstStyle/>
          <a:p>
            <a:pPr>
              <a:lnSpc>
                <a:spcPct val="110000"/>
              </a:lnSpc>
            </a:pPr>
            <a:r>
              <a:rPr lang="en-SA" sz="1500" dirty="0"/>
              <a:t>SPL Parameters:</a:t>
            </a:r>
          </a:p>
          <a:p>
            <a:pPr lvl="1">
              <a:lnSpc>
                <a:spcPct val="110000"/>
              </a:lnSpc>
            </a:pPr>
            <a:r>
              <a:rPr lang="en-US" sz="1500" b="1" i="0" u="none" strike="noStrike" dirty="0">
                <a:effectLst/>
              </a:rPr>
              <a:t>Weighted Sum</a:t>
            </a:r>
            <a:r>
              <a:rPr lang="en-US" sz="1500" b="0" i="0" u="none" strike="noStrike" dirty="0">
                <a:effectLst/>
                <a:latin typeface="-webkit-standard"/>
              </a:rPr>
              <a:t>: Each input </a:t>
            </a:r>
            <a:r>
              <a:rPr lang="en-US" sz="1500" b="0" i="0" u="none" strike="noStrike" dirty="0" err="1">
                <a:effectLst/>
              </a:rPr>
              <a:t>xixi</a:t>
            </a:r>
            <a:r>
              <a:rPr lang="en-US" sz="1500" b="0" i="0" u="none" strike="noStrike" dirty="0">
                <a:effectLst/>
              </a:rPr>
              <a:t>​</a:t>
            </a:r>
            <a:r>
              <a:rPr lang="en-US" sz="1500" b="0" i="0" u="none" strike="noStrike" dirty="0">
                <a:effectLst/>
                <a:latin typeface="-webkit-standard"/>
              </a:rPr>
              <a:t> is associated with a weight </a:t>
            </a:r>
            <a:r>
              <a:rPr lang="en-US" sz="1500" b="0" i="0" u="none" strike="noStrike" dirty="0" err="1">
                <a:effectLst/>
              </a:rPr>
              <a:t>wiwi</a:t>
            </a:r>
            <a:r>
              <a:rPr lang="en-US" sz="1500" b="0" i="0" u="none" strike="noStrike" dirty="0">
                <a:effectLst/>
              </a:rPr>
              <a:t>​</a:t>
            </a:r>
            <a:r>
              <a:rPr lang="en-US" sz="1500" b="0" i="0" u="none" strike="noStrike" dirty="0">
                <a:effectLst/>
                <a:latin typeface="-webkit-standard"/>
              </a:rPr>
              <a:t>. The perceptron computes a weighted sum of the inputs:</a:t>
            </a:r>
          </a:p>
          <a:p>
            <a:pPr lvl="1">
              <a:lnSpc>
                <a:spcPct val="110000"/>
              </a:lnSpc>
            </a:pPr>
            <a:endParaRPr lang="en-US" sz="1500" b="0" i="0" u="none" strike="noStrike" dirty="0">
              <a:effectLst/>
              <a:latin typeface="-webkit-standard"/>
            </a:endParaRPr>
          </a:p>
          <a:p>
            <a:pPr lvl="1">
              <a:lnSpc>
                <a:spcPct val="110000"/>
              </a:lnSpc>
            </a:pPr>
            <a:r>
              <a:rPr lang="en-US" sz="1500" b="0" i="0" u="none" strike="noStrike" dirty="0">
                <a:effectLst/>
                <a:latin typeface="-webkit-standard"/>
              </a:rPr>
              <a:t>where </a:t>
            </a:r>
            <a:r>
              <a:rPr lang="en-US" sz="1500" b="0" i="0" u="none" strike="noStrike" dirty="0">
                <a:effectLst/>
              </a:rPr>
              <a:t>bb</a:t>
            </a:r>
            <a:r>
              <a:rPr lang="en-US" sz="1500" b="0" i="0" u="none" strike="noStrike" dirty="0">
                <a:effectLst/>
                <a:latin typeface="-webkit-standard"/>
              </a:rPr>
              <a:t> is the bias term, which allows the perceptron to shift the decision boundary away from the origin.</a:t>
            </a:r>
          </a:p>
          <a:p>
            <a:pPr lvl="1">
              <a:lnSpc>
                <a:spcPct val="110000"/>
              </a:lnSpc>
            </a:pPr>
            <a:r>
              <a:rPr lang="en-US" sz="1500" b="1" i="0" u="none" strike="noStrike" dirty="0">
                <a:effectLst/>
              </a:rPr>
              <a:t>Activation Function</a:t>
            </a:r>
            <a:r>
              <a:rPr lang="en-US" sz="1500" b="0" i="0" u="none" strike="noStrike" dirty="0">
                <a:effectLst/>
                <a:latin typeface="-webkit-standard"/>
              </a:rPr>
              <a:t>: The weighted sum </a:t>
            </a:r>
            <a:r>
              <a:rPr lang="en-US" sz="1500" b="0" i="0" u="none" strike="noStrike" dirty="0" err="1">
                <a:effectLst/>
              </a:rPr>
              <a:t>zz</a:t>
            </a:r>
            <a:r>
              <a:rPr lang="en-US" sz="1500" b="0" i="0" u="none" strike="noStrike" dirty="0">
                <a:effectLst/>
                <a:latin typeface="-webkit-standard"/>
              </a:rPr>
              <a:t> is then passed through an activation function </a:t>
            </a:r>
            <a:r>
              <a:rPr lang="el-GR" sz="1500" b="0" i="0" u="none" strike="noStrike" dirty="0" err="1">
                <a:effectLst/>
              </a:rPr>
              <a:t>ϕ</a:t>
            </a:r>
            <a:r>
              <a:rPr lang="el-GR" sz="1500" b="0" i="0" u="none" strike="noStrike" dirty="0">
                <a:effectLst/>
              </a:rPr>
              <a:t>(</a:t>
            </a:r>
            <a:r>
              <a:rPr lang="en-US" sz="1500" b="0" i="0" u="none" strike="noStrike" dirty="0">
                <a:effectLst/>
              </a:rPr>
              <a:t>z)</a:t>
            </a:r>
            <a:r>
              <a:rPr lang="el-GR" sz="1500" b="0" i="0" u="none" strike="noStrike" dirty="0" err="1">
                <a:effectLst/>
              </a:rPr>
              <a:t>ϕ</a:t>
            </a:r>
            <a:r>
              <a:rPr lang="el-GR" sz="1500" b="0" i="0" u="none" strike="noStrike" dirty="0">
                <a:effectLst/>
              </a:rPr>
              <a:t>(</a:t>
            </a:r>
            <a:r>
              <a:rPr lang="en-US" sz="1500" b="0" i="0" u="none" strike="noStrike" dirty="0">
                <a:effectLst/>
              </a:rPr>
              <a:t>z)</a:t>
            </a:r>
            <a:r>
              <a:rPr lang="en-US" sz="1500" b="0" i="0" u="none" strike="noStrike" dirty="0">
                <a:effectLst/>
                <a:latin typeface="-webkit-standard"/>
              </a:rPr>
              <a:t> to produce the output. In a basic perceptron, the activation function is typically a step function:</a:t>
            </a:r>
          </a:p>
          <a:p>
            <a:pPr lvl="1">
              <a:lnSpc>
                <a:spcPct val="110000"/>
              </a:lnSpc>
            </a:pPr>
            <a:endParaRPr lang="en-US" sz="1500" dirty="0">
              <a:latin typeface="-webkit-standard"/>
            </a:endParaRPr>
          </a:p>
          <a:p>
            <a:pPr lvl="1">
              <a:lnSpc>
                <a:spcPct val="110000"/>
              </a:lnSpc>
            </a:pPr>
            <a:r>
              <a:rPr lang="en-US" sz="1600" b="0" i="0" u="none" strike="noStrike" dirty="0">
                <a:solidFill>
                  <a:srgbClr val="000000"/>
                </a:solidFill>
                <a:effectLst/>
                <a:latin typeface="-webkit-standard"/>
              </a:rPr>
              <a:t>This results in a binary output, making the perceptron a linear classifier.</a:t>
            </a:r>
            <a:endParaRPr lang="en-US" sz="1500" b="0" i="0" u="none" strike="noStrike" dirty="0">
              <a:effectLst/>
              <a:latin typeface="-webkit-standard"/>
            </a:endParaRPr>
          </a:p>
          <a:p>
            <a:pPr lvl="1">
              <a:lnSpc>
                <a:spcPct val="110000"/>
              </a:lnSpc>
            </a:pPr>
            <a:endParaRPr lang="en-US" sz="1500" dirty="0">
              <a:latin typeface="-webkit-standard"/>
            </a:endParaRPr>
          </a:p>
          <a:p>
            <a:pPr lvl="1">
              <a:lnSpc>
                <a:spcPct val="110000"/>
              </a:lnSpc>
            </a:pPr>
            <a:endParaRPr lang="en-US" sz="1500" dirty="0">
              <a:latin typeface="-webkit-standard"/>
            </a:endParaRPr>
          </a:p>
          <a:p>
            <a:pPr lvl="1">
              <a:lnSpc>
                <a:spcPct val="110000"/>
              </a:lnSpc>
            </a:pPr>
            <a:endParaRPr lang="en-SA" sz="1500" dirty="0"/>
          </a:p>
          <a:p>
            <a:pPr lvl="1">
              <a:lnSpc>
                <a:spcPct val="110000"/>
              </a:lnSpc>
            </a:pPr>
            <a:endParaRPr lang="en-SA" sz="1500" dirty="0"/>
          </a:p>
        </p:txBody>
      </p:sp>
      <p:pic>
        <p:nvPicPr>
          <p:cNvPr id="5" name="Picture 4" descr="A black and white math symbol&#10;&#10;Description automatically generated">
            <a:extLst>
              <a:ext uri="{FF2B5EF4-FFF2-40B4-BE49-F238E27FC236}">
                <a16:creationId xmlns:a16="http://schemas.microsoft.com/office/drawing/2014/main" id="{E429F624-B3BD-7F6D-897A-08C171853A24}"/>
              </a:ext>
            </a:extLst>
          </p:cNvPr>
          <p:cNvPicPr>
            <a:picLocks noChangeAspect="1"/>
          </p:cNvPicPr>
          <p:nvPr/>
        </p:nvPicPr>
        <p:blipFill>
          <a:blip r:embed="rId2"/>
          <a:stretch>
            <a:fillRect/>
          </a:stretch>
        </p:blipFill>
        <p:spPr>
          <a:xfrm>
            <a:off x="9927175" y="2546899"/>
            <a:ext cx="1626492" cy="802684"/>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88EA1BCD-336E-64FD-D747-11B1A6205843}"/>
              </a:ext>
            </a:extLst>
          </p:cNvPr>
          <p:cNvPicPr>
            <a:picLocks noChangeAspect="1"/>
          </p:cNvPicPr>
          <p:nvPr/>
        </p:nvPicPr>
        <p:blipFill>
          <a:blip r:embed="rId3"/>
          <a:stretch>
            <a:fillRect/>
          </a:stretch>
        </p:blipFill>
        <p:spPr>
          <a:xfrm>
            <a:off x="9372539" y="4380007"/>
            <a:ext cx="1761794" cy="708446"/>
          </a:xfrm>
          <a:prstGeom prst="rect">
            <a:avLst/>
          </a:prstGeom>
        </p:spPr>
      </p:pic>
    </p:spTree>
    <p:extLst>
      <p:ext uri="{BB962C8B-B14F-4D97-AF65-F5344CB8AC3E}">
        <p14:creationId xmlns:p14="http://schemas.microsoft.com/office/powerpoint/2010/main" val="439287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2DEF-1BCF-1DE8-36C8-41F20CF4DAEE}"/>
              </a:ext>
            </a:extLst>
          </p:cNvPr>
          <p:cNvSpPr>
            <a:spLocks noGrp="1"/>
          </p:cNvSpPr>
          <p:nvPr>
            <p:ph type="title"/>
          </p:nvPr>
        </p:nvSpPr>
        <p:spPr>
          <a:xfrm>
            <a:off x="1451579" y="804519"/>
            <a:ext cx="9603275" cy="1049235"/>
          </a:xfrm>
        </p:spPr>
        <p:txBody>
          <a:bodyPr>
            <a:normAutofit/>
          </a:bodyPr>
          <a:lstStyle/>
          <a:p>
            <a:r>
              <a:rPr lang="en-US" dirty="0"/>
              <a:t>Single Layer Perceptron (SLP) – training process</a:t>
            </a:r>
            <a:endParaRPr lang="en-SA" dirty="0"/>
          </a:p>
        </p:txBody>
      </p:sp>
      <p:sp>
        <p:nvSpPr>
          <p:cNvPr id="3" name="Content Placeholder 2">
            <a:extLst>
              <a:ext uri="{FF2B5EF4-FFF2-40B4-BE49-F238E27FC236}">
                <a16:creationId xmlns:a16="http://schemas.microsoft.com/office/drawing/2014/main" id="{1131D8DB-7FE4-0525-5B48-15AB49536591}"/>
              </a:ext>
            </a:extLst>
          </p:cNvPr>
          <p:cNvSpPr>
            <a:spLocks noGrp="1"/>
          </p:cNvSpPr>
          <p:nvPr>
            <p:ph idx="1"/>
          </p:nvPr>
        </p:nvSpPr>
        <p:spPr>
          <a:xfrm>
            <a:off x="1451579" y="2015734"/>
            <a:ext cx="7572500" cy="3450613"/>
          </a:xfrm>
        </p:spPr>
        <p:txBody>
          <a:bodyPr>
            <a:normAutofit/>
          </a:bodyPr>
          <a:lstStyle/>
          <a:p>
            <a:pPr>
              <a:lnSpc>
                <a:spcPct val="110000"/>
              </a:lnSpc>
            </a:pPr>
            <a:r>
              <a:rPr lang="en-US" sz="1900" b="1" dirty="0"/>
              <a:t>Initialization</a:t>
            </a:r>
            <a:r>
              <a:rPr lang="en-US" sz="1900" dirty="0"/>
              <a:t>: Start with random weights and bias.</a:t>
            </a:r>
          </a:p>
          <a:p>
            <a:pPr>
              <a:lnSpc>
                <a:spcPct val="110000"/>
              </a:lnSpc>
            </a:pPr>
            <a:r>
              <a:rPr lang="en-US" sz="1900" b="1" dirty="0"/>
              <a:t>Forward Pass</a:t>
            </a:r>
            <a:r>
              <a:rPr lang="en-US" sz="1900" dirty="0"/>
              <a:t>: Compute the output using the current weights.</a:t>
            </a:r>
          </a:p>
          <a:p>
            <a:pPr>
              <a:lnSpc>
                <a:spcPct val="110000"/>
              </a:lnSpc>
            </a:pPr>
            <a:r>
              <a:rPr lang="en-US" sz="1900" b="1" dirty="0"/>
              <a:t>Error Calculation</a:t>
            </a:r>
            <a:r>
              <a:rPr lang="en-US" sz="1900" dirty="0"/>
              <a:t>: Compare the perceptron’s output with the actual target value to calculate the error.</a:t>
            </a:r>
          </a:p>
          <a:p>
            <a:pPr>
              <a:lnSpc>
                <a:spcPct val="110000"/>
              </a:lnSpc>
            </a:pPr>
            <a:r>
              <a:rPr lang="en-US" sz="1900" b="1" dirty="0"/>
              <a:t>Weight Update (Learning Rule)</a:t>
            </a:r>
            <a:r>
              <a:rPr lang="en-US" sz="1900" dirty="0"/>
              <a:t>: Adjust the weights and bias to reduce the error. This is done using the Perceptron Learning Rule:</a:t>
            </a:r>
          </a:p>
          <a:p>
            <a:pPr lvl="1">
              <a:lnSpc>
                <a:spcPct val="110000"/>
              </a:lnSpc>
            </a:pPr>
            <a:r>
              <a:rPr lang="en-US" sz="1600" b="0" i="0" u="none" strike="noStrike" dirty="0">
                <a:solidFill>
                  <a:srgbClr val="000000"/>
                </a:solidFill>
                <a:effectLst/>
                <a:latin typeface="-webkit-standard"/>
              </a:rPr>
              <a:t>where </a:t>
            </a:r>
            <a:r>
              <a:rPr lang="el-GR" sz="1600" b="0" i="0" u="none" strike="noStrike" dirty="0">
                <a:solidFill>
                  <a:srgbClr val="000000"/>
                </a:solidFill>
                <a:effectLst/>
              </a:rPr>
              <a:t>η</a:t>
            </a:r>
            <a:r>
              <a:rPr lang="el-GR" sz="1600" b="0" i="0" u="none" strike="noStrike" dirty="0">
                <a:solidFill>
                  <a:srgbClr val="000000"/>
                </a:solidFill>
                <a:effectLst/>
                <a:latin typeface="-webkit-standard"/>
              </a:rPr>
              <a:t> </a:t>
            </a:r>
            <a:r>
              <a:rPr lang="en-US" sz="1600" b="0" i="0" u="none" strike="noStrike" dirty="0">
                <a:solidFill>
                  <a:srgbClr val="000000"/>
                </a:solidFill>
                <a:effectLst/>
                <a:latin typeface="-webkit-standard"/>
              </a:rPr>
              <a:t>is the learning rate, </a:t>
            </a:r>
            <a:r>
              <a:rPr lang="en-US" sz="1600" b="0" i="0" u="none" strike="noStrike" dirty="0">
                <a:solidFill>
                  <a:srgbClr val="000000"/>
                </a:solidFill>
                <a:effectLst/>
              </a:rPr>
              <a:t>y</a:t>
            </a:r>
            <a:r>
              <a:rPr lang="en-US" sz="1600" b="0" i="0" u="none" strike="noStrike" dirty="0">
                <a:solidFill>
                  <a:srgbClr val="000000"/>
                </a:solidFill>
                <a:effectLst/>
                <a:latin typeface="-webkit-standard"/>
              </a:rPr>
              <a:t> is the true label, and </a:t>
            </a:r>
            <a:r>
              <a:rPr lang="en-US" sz="1600" b="0" i="0" u="none" strike="noStrike" dirty="0">
                <a:solidFill>
                  <a:srgbClr val="000000"/>
                </a:solidFill>
                <a:effectLst/>
              </a:rPr>
              <a:t>y^</a:t>
            </a:r>
            <a:r>
              <a:rPr lang="en-US" sz="1600" b="0" i="0" u="none" strike="noStrike" dirty="0">
                <a:solidFill>
                  <a:srgbClr val="000000"/>
                </a:solidFill>
                <a:effectLst/>
                <a:latin typeface="-webkit-standard"/>
              </a:rPr>
              <a:t> is the predicted label.</a:t>
            </a:r>
            <a:endParaRPr lang="en-SA" sz="1700" dirty="0"/>
          </a:p>
        </p:txBody>
      </p:sp>
      <p:pic>
        <p:nvPicPr>
          <p:cNvPr id="5" name="Picture 4" descr="A math equations on a white background&#10;&#10;Description automatically generated">
            <a:extLst>
              <a:ext uri="{FF2B5EF4-FFF2-40B4-BE49-F238E27FC236}">
                <a16:creationId xmlns:a16="http://schemas.microsoft.com/office/drawing/2014/main" id="{ED218B84-C688-3EC7-DF2A-45469279C860}"/>
              </a:ext>
            </a:extLst>
          </p:cNvPr>
          <p:cNvPicPr>
            <a:picLocks noChangeAspect="1"/>
          </p:cNvPicPr>
          <p:nvPr/>
        </p:nvPicPr>
        <p:blipFill>
          <a:blip r:embed="rId2"/>
          <a:stretch>
            <a:fillRect/>
          </a:stretch>
        </p:blipFill>
        <p:spPr>
          <a:xfrm>
            <a:off x="9241437" y="3618124"/>
            <a:ext cx="2173181" cy="1168688"/>
          </a:xfrm>
          <a:prstGeom prst="rect">
            <a:avLst/>
          </a:prstGeom>
        </p:spPr>
      </p:pic>
    </p:spTree>
    <p:extLst>
      <p:ext uri="{BB962C8B-B14F-4D97-AF65-F5344CB8AC3E}">
        <p14:creationId xmlns:p14="http://schemas.microsoft.com/office/powerpoint/2010/main" val="1169220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F4197-C6F8-2A3D-0FCE-38AD41D973A6}"/>
              </a:ext>
            </a:extLst>
          </p:cNvPr>
          <p:cNvSpPr>
            <a:spLocks noGrp="1"/>
          </p:cNvSpPr>
          <p:nvPr>
            <p:ph type="title"/>
          </p:nvPr>
        </p:nvSpPr>
        <p:spPr/>
        <p:txBody>
          <a:bodyPr/>
          <a:lstStyle/>
          <a:p>
            <a:r>
              <a:rPr lang="en-US" dirty="0"/>
              <a:t>Single Layer Perceptron (SLP) – Limitations</a:t>
            </a:r>
            <a:endParaRPr lang="en-SA" dirty="0"/>
          </a:p>
        </p:txBody>
      </p:sp>
      <p:sp>
        <p:nvSpPr>
          <p:cNvPr id="3" name="Content Placeholder 2">
            <a:extLst>
              <a:ext uri="{FF2B5EF4-FFF2-40B4-BE49-F238E27FC236}">
                <a16:creationId xmlns:a16="http://schemas.microsoft.com/office/drawing/2014/main" id="{F2B909AA-27F4-0C28-D14E-43CCAE11FF94}"/>
              </a:ext>
            </a:extLst>
          </p:cNvPr>
          <p:cNvSpPr>
            <a:spLocks noGrp="1"/>
          </p:cNvSpPr>
          <p:nvPr>
            <p:ph idx="1"/>
          </p:nvPr>
        </p:nvSpPr>
        <p:spPr/>
        <p:txBody>
          <a:bodyPr/>
          <a:lstStyle/>
          <a:p>
            <a:r>
              <a:rPr lang="en-US" b="1" dirty="0"/>
              <a:t>Linearly Separable Data</a:t>
            </a:r>
            <a:r>
              <a:rPr lang="en-US" dirty="0"/>
              <a:t>: The perceptron can only solve problems where the data is linearly separable. This means that it can only find a linear decision boundary (a straight line in 2D space) to separate the classes.</a:t>
            </a:r>
          </a:p>
          <a:p>
            <a:r>
              <a:rPr lang="en-US" b="1" dirty="0"/>
              <a:t>No Non-Linearity</a:t>
            </a:r>
            <a:r>
              <a:rPr lang="en-US" dirty="0"/>
              <a:t>: The step function is a simple threshold function, which limits the perceptron’s ability to model complex, non-linear relationships in the data.</a:t>
            </a:r>
            <a:endParaRPr lang="en-SA" dirty="0"/>
          </a:p>
        </p:txBody>
      </p:sp>
    </p:spTree>
    <p:extLst>
      <p:ext uri="{BB962C8B-B14F-4D97-AF65-F5344CB8AC3E}">
        <p14:creationId xmlns:p14="http://schemas.microsoft.com/office/powerpoint/2010/main" val="1095706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EDD02-ED3F-EA3E-6C29-ED416AB1CE46}"/>
              </a:ext>
            </a:extLst>
          </p:cNvPr>
          <p:cNvSpPr>
            <a:spLocks noGrp="1"/>
          </p:cNvSpPr>
          <p:nvPr>
            <p:ph type="title"/>
          </p:nvPr>
        </p:nvSpPr>
        <p:spPr/>
        <p:txBody>
          <a:bodyPr/>
          <a:lstStyle/>
          <a:p>
            <a:r>
              <a:rPr lang="en-SA" dirty="0"/>
              <a:t>Introduction</a:t>
            </a:r>
          </a:p>
        </p:txBody>
      </p:sp>
      <p:sp>
        <p:nvSpPr>
          <p:cNvPr id="3" name="Content Placeholder 2">
            <a:extLst>
              <a:ext uri="{FF2B5EF4-FFF2-40B4-BE49-F238E27FC236}">
                <a16:creationId xmlns:a16="http://schemas.microsoft.com/office/drawing/2014/main" id="{2A35C10D-543A-B5D6-C184-DF6FCDBC087C}"/>
              </a:ext>
            </a:extLst>
          </p:cNvPr>
          <p:cNvSpPr>
            <a:spLocks noGrp="1"/>
          </p:cNvSpPr>
          <p:nvPr>
            <p:ph idx="1"/>
          </p:nvPr>
        </p:nvSpPr>
        <p:spPr/>
        <p:txBody>
          <a:bodyPr>
            <a:normAutofit fontScale="92500" lnSpcReduction="20000"/>
          </a:bodyPr>
          <a:lstStyle/>
          <a:p>
            <a:r>
              <a:rPr lang="en-US" b="0" i="0" u="none" strike="noStrike" dirty="0">
                <a:solidFill>
                  <a:srgbClr val="000000"/>
                </a:solidFill>
                <a:effectLst/>
                <a:latin typeface="-webkit-standard"/>
              </a:rPr>
              <a:t>Deep learning (DL) is a subset of machine learning and artificial intelligence (AI) that is concerned with algorithms inspired by the structure and function of the brain called artificial neural networks.</a:t>
            </a:r>
          </a:p>
          <a:p>
            <a:r>
              <a:rPr lang="en-US" dirty="0">
                <a:solidFill>
                  <a:srgbClr val="000000"/>
                </a:solidFill>
                <a:latin typeface="-webkit-standard"/>
              </a:rPr>
              <a:t>Major concepts in DL:</a:t>
            </a:r>
          </a:p>
          <a:p>
            <a:pPr lvl="1"/>
            <a:r>
              <a:rPr lang="en-US" b="0" i="0" u="none" strike="noStrike" dirty="0">
                <a:solidFill>
                  <a:srgbClr val="000000"/>
                </a:solidFill>
                <a:effectLst/>
                <a:latin typeface="-webkit-standard"/>
              </a:rPr>
              <a:t>Artificial Neural Networks (ANNs)</a:t>
            </a:r>
          </a:p>
          <a:p>
            <a:pPr lvl="1"/>
            <a:r>
              <a:rPr lang="en-SA" dirty="0"/>
              <a:t>DL layers</a:t>
            </a:r>
          </a:p>
          <a:p>
            <a:pPr lvl="1"/>
            <a:r>
              <a:rPr lang="en-SA" dirty="0"/>
              <a:t>Training DL models</a:t>
            </a:r>
          </a:p>
          <a:p>
            <a:pPr lvl="1"/>
            <a:r>
              <a:rPr lang="en-SA" dirty="0"/>
              <a:t>Activation Function</a:t>
            </a:r>
          </a:p>
          <a:p>
            <a:pPr lvl="1"/>
            <a:r>
              <a:rPr lang="en-SA" dirty="0"/>
              <a:t>Deep Networks in DL</a:t>
            </a:r>
          </a:p>
          <a:p>
            <a:pPr lvl="1"/>
            <a:r>
              <a:rPr lang="en-SA" dirty="0"/>
              <a:t>Type of Deep Learning Models</a:t>
            </a:r>
          </a:p>
        </p:txBody>
      </p:sp>
    </p:spTree>
    <p:extLst>
      <p:ext uri="{BB962C8B-B14F-4D97-AF65-F5344CB8AC3E}">
        <p14:creationId xmlns:p14="http://schemas.microsoft.com/office/powerpoint/2010/main" val="911156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4787-A2F0-128E-439D-6533E98FE3C0}"/>
              </a:ext>
            </a:extLst>
          </p:cNvPr>
          <p:cNvSpPr>
            <a:spLocks noGrp="1"/>
          </p:cNvSpPr>
          <p:nvPr>
            <p:ph type="title"/>
          </p:nvPr>
        </p:nvSpPr>
        <p:spPr>
          <a:xfrm>
            <a:off x="1451579" y="804519"/>
            <a:ext cx="9603275" cy="1049235"/>
          </a:xfrm>
        </p:spPr>
        <p:txBody>
          <a:bodyPr>
            <a:normAutofit/>
          </a:bodyPr>
          <a:lstStyle/>
          <a:p>
            <a:r>
              <a:rPr lang="en-US" dirty="0"/>
              <a:t>Multi-Layer Perceptron</a:t>
            </a:r>
            <a:endParaRPr lang="en-SA" dirty="0"/>
          </a:p>
        </p:txBody>
      </p:sp>
      <p:sp>
        <p:nvSpPr>
          <p:cNvPr id="3" name="Content Placeholder 2">
            <a:extLst>
              <a:ext uri="{FF2B5EF4-FFF2-40B4-BE49-F238E27FC236}">
                <a16:creationId xmlns:a16="http://schemas.microsoft.com/office/drawing/2014/main" id="{ABAAF820-60BB-22CB-0144-F4D7792F0927}"/>
              </a:ext>
            </a:extLst>
          </p:cNvPr>
          <p:cNvSpPr>
            <a:spLocks noGrp="1"/>
          </p:cNvSpPr>
          <p:nvPr>
            <p:ph idx="1"/>
          </p:nvPr>
        </p:nvSpPr>
        <p:spPr>
          <a:xfrm>
            <a:off x="1451579" y="2015734"/>
            <a:ext cx="6195784" cy="3450613"/>
          </a:xfrm>
        </p:spPr>
        <p:txBody>
          <a:bodyPr>
            <a:normAutofit/>
          </a:bodyPr>
          <a:lstStyle/>
          <a:p>
            <a:pPr marL="285750" indent="-285750">
              <a:lnSpc>
                <a:spcPct val="110000"/>
              </a:lnSpc>
            </a:pPr>
            <a:r>
              <a:rPr lang="en-US" sz="1300" dirty="0">
                <a:latin typeface="Calibri" panose="020F0502020204030204" pitchFamily="34" charset="0"/>
              </a:rPr>
              <a:t>In multilayer networks, the output of a node can feed into other hidden nodes, which in turn can feed into other hidden or output nodes.</a:t>
            </a:r>
            <a:endParaRPr lang="en-US" sz="1300">
              <a:latin typeface="Calibri" panose="020F0502020204030204" pitchFamily="34" charset="0"/>
            </a:endParaRPr>
          </a:p>
          <a:p>
            <a:pPr marL="285750" indent="-285750">
              <a:lnSpc>
                <a:spcPct val="110000"/>
              </a:lnSpc>
            </a:pPr>
            <a:r>
              <a:rPr lang="en-US" sz="1300">
                <a:latin typeface="Calibri" panose="020F0502020204030204" pitchFamily="34" charset="0"/>
              </a:rPr>
              <a:t>Multilayer neural networks are always directed acyclic graphs and usually arranged in layer wise fashion. </a:t>
            </a:r>
          </a:p>
          <a:p>
            <a:pPr marL="285750" indent="-285750">
              <a:lnSpc>
                <a:spcPct val="110000"/>
              </a:lnSpc>
            </a:pPr>
            <a:r>
              <a:rPr lang="en-US" sz="1300" b="1">
                <a:latin typeface="Calibri" panose="020F0502020204030204" pitchFamily="34" charset="0"/>
              </a:rPr>
              <a:t>Multilayer networks with non-linear activations ⇒ Good for data with a lot of structure.</a:t>
            </a:r>
          </a:p>
          <a:p>
            <a:pPr marL="742950" lvl="1" indent="-285750">
              <a:lnSpc>
                <a:spcPct val="110000"/>
              </a:lnSpc>
            </a:pPr>
            <a:r>
              <a:rPr lang="en-US" sz="1300">
                <a:latin typeface="Calibri" panose="020F0502020204030204" pitchFamily="34" charset="0"/>
              </a:rPr>
              <a:t>Datasets that have complex relationships among their features. This complexity could be due to high dimensionality or non-linear relationships that simple models (like linear regressors or single-layer perceptron) cannot capture effectively.</a:t>
            </a:r>
          </a:p>
          <a:p>
            <a:pPr marL="742950" lvl="1" indent="-285750">
              <a:lnSpc>
                <a:spcPct val="110000"/>
              </a:lnSpc>
            </a:pPr>
            <a:r>
              <a:rPr lang="en-US" sz="1300">
                <a:latin typeface="Calibri" panose="020F0502020204030204" pitchFamily="34" charset="0"/>
              </a:rPr>
              <a:t>Multilayer networks with non-linear activations excel in handling such data because they can learn from the complexity and structure of the data.</a:t>
            </a:r>
          </a:p>
          <a:p>
            <a:pPr>
              <a:lnSpc>
                <a:spcPct val="110000"/>
              </a:lnSpc>
            </a:pPr>
            <a:endParaRPr lang="en-SA" sz="1300"/>
          </a:p>
        </p:txBody>
      </p:sp>
      <p:pic>
        <p:nvPicPr>
          <p:cNvPr id="4" name="Picture 3" descr="A diagram of a network&#10;&#10;Description automatically generated">
            <a:extLst>
              <a:ext uri="{FF2B5EF4-FFF2-40B4-BE49-F238E27FC236}">
                <a16:creationId xmlns:a16="http://schemas.microsoft.com/office/drawing/2014/main" id="{36AF5FC0-8258-4B05-0EDE-D8077B2DC83A}"/>
              </a:ext>
            </a:extLst>
          </p:cNvPr>
          <p:cNvPicPr>
            <a:picLocks noChangeAspect="1"/>
          </p:cNvPicPr>
          <p:nvPr/>
        </p:nvPicPr>
        <p:blipFill>
          <a:blip r:embed="rId2"/>
          <a:stretch>
            <a:fillRect/>
          </a:stretch>
        </p:blipFill>
        <p:spPr>
          <a:xfrm>
            <a:off x="7760113" y="2683239"/>
            <a:ext cx="3294741" cy="1902711"/>
          </a:xfrm>
          <a:prstGeom prst="rect">
            <a:avLst/>
          </a:prstGeom>
        </p:spPr>
      </p:pic>
    </p:spTree>
    <p:extLst>
      <p:ext uri="{BB962C8B-B14F-4D97-AF65-F5344CB8AC3E}">
        <p14:creationId xmlns:p14="http://schemas.microsoft.com/office/powerpoint/2010/main" val="2419407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650F4-DD51-E66F-7235-631C8782FEA5}"/>
              </a:ext>
            </a:extLst>
          </p:cNvPr>
          <p:cNvSpPr>
            <a:spLocks noGrp="1"/>
          </p:cNvSpPr>
          <p:nvPr>
            <p:ph type="title"/>
          </p:nvPr>
        </p:nvSpPr>
        <p:spPr>
          <a:xfrm>
            <a:off x="1451579" y="804519"/>
            <a:ext cx="9603275" cy="1049235"/>
          </a:xfrm>
        </p:spPr>
        <p:txBody>
          <a:bodyPr>
            <a:normAutofit/>
          </a:bodyPr>
          <a:lstStyle/>
          <a:p>
            <a:r>
              <a:rPr lang="en-US"/>
              <a:t>Architecture and Components of MLP</a:t>
            </a:r>
            <a:endParaRPr lang="en-SA" dirty="0"/>
          </a:p>
        </p:txBody>
      </p:sp>
      <p:sp>
        <p:nvSpPr>
          <p:cNvPr id="3" name="Content Placeholder 2">
            <a:extLst>
              <a:ext uri="{FF2B5EF4-FFF2-40B4-BE49-F238E27FC236}">
                <a16:creationId xmlns:a16="http://schemas.microsoft.com/office/drawing/2014/main" id="{DB14D868-722E-8ABD-BD91-D6BD086F40D7}"/>
              </a:ext>
            </a:extLst>
          </p:cNvPr>
          <p:cNvSpPr>
            <a:spLocks noGrp="1"/>
          </p:cNvSpPr>
          <p:nvPr>
            <p:ph idx="1"/>
          </p:nvPr>
        </p:nvSpPr>
        <p:spPr>
          <a:xfrm>
            <a:off x="1451579" y="2015734"/>
            <a:ext cx="5622284" cy="3450613"/>
          </a:xfrm>
        </p:spPr>
        <p:txBody>
          <a:bodyPr>
            <a:normAutofit/>
          </a:bodyPr>
          <a:lstStyle/>
          <a:p>
            <a:pPr marL="285750" indent="-285750">
              <a:lnSpc>
                <a:spcPct val="110000"/>
              </a:lnSpc>
            </a:pPr>
            <a:r>
              <a:rPr lang="en-US">
                <a:latin typeface="Calibri" panose="020F0502020204030204" pitchFamily="34" charset="0"/>
              </a:rPr>
              <a:t>The layers between the input and output are referred to as </a:t>
            </a:r>
            <a:r>
              <a:rPr lang="en-US" b="1">
                <a:latin typeface="Calibri" panose="020F0502020204030204" pitchFamily="34" charset="0"/>
              </a:rPr>
              <a:t>hidden</a:t>
            </a:r>
            <a:r>
              <a:rPr lang="en-US">
                <a:latin typeface="Calibri" panose="020F0502020204030204" pitchFamily="34" charset="0"/>
              </a:rPr>
              <a:t> because they </a:t>
            </a:r>
            <a:r>
              <a:rPr lang="en-US" b="1">
                <a:latin typeface="Calibri" panose="020F0502020204030204" pitchFamily="34" charset="0"/>
              </a:rPr>
              <a:t>perform intermediate computations. </a:t>
            </a:r>
          </a:p>
          <a:p>
            <a:pPr marL="285750" indent="-285750">
              <a:lnSpc>
                <a:spcPct val="110000"/>
              </a:lnSpc>
            </a:pPr>
            <a:r>
              <a:rPr lang="en-US">
                <a:latin typeface="Calibri" panose="020F0502020204030204" pitchFamily="34" charset="0"/>
              </a:rPr>
              <a:t>Each hidden node uses a combination of a </a:t>
            </a:r>
            <a:r>
              <a:rPr lang="en-US" b="1">
                <a:latin typeface="Calibri" panose="020F0502020204030204" pitchFamily="34" charset="0"/>
              </a:rPr>
              <a:t>linear transformation </a:t>
            </a:r>
            <a:r>
              <a:rPr lang="en-US">
                <a:latin typeface="Calibri" panose="020F0502020204030204" pitchFamily="34" charset="0"/>
              </a:rPr>
              <a:t>and an </a:t>
            </a:r>
            <a:r>
              <a:rPr lang="en-US" b="1">
                <a:latin typeface="Calibri" panose="020F0502020204030204" pitchFamily="34" charset="0"/>
              </a:rPr>
              <a:t>activation function </a:t>
            </a:r>
            <a:r>
              <a:rPr lang="el-GR">
                <a:latin typeface="Calibri" panose="020F0502020204030204" pitchFamily="34" charset="0"/>
              </a:rPr>
              <a:t>Φ(·) (</a:t>
            </a:r>
            <a:r>
              <a:rPr lang="en-US">
                <a:latin typeface="Calibri" panose="020F0502020204030204" pitchFamily="34" charset="0"/>
              </a:rPr>
              <a:t>like the output node of the perceptron).</a:t>
            </a:r>
          </a:p>
          <a:p>
            <a:pPr marL="285750" indent="-285750">
              <a:lnSpc>
                <a:spcPct val="110000"/>
              </a:lnSpc>
            </a:pPr>
            <a:r>
              <a:rPr lang="en-US">
                <a:latin typeface="Calibri" panose="020F0502020204030204" pitchFamily="34" charset="0"/>
              </a:rPr>
              <a:t>The use of nonlinear activation functions in the hidden layer is crucial in increasing learning capacity.</a:t>
            </a:r>
          </a:p>
          <a:p>
            <a:pPr>
              <a:lnSpc>
                <a:spcPct val="110000"/>
              </a:lnSpc>
            </a:pPr>
            <a:endParaRPr lang="en-SA"/>
          </a:p>
        </p:txBody>
      </p:sp>
      <p:pic>
        <p:nvPicPr>
          <p:cNvPr id="4" name="Picture 3" descr="A diagram of a network&#10;&#10;Description automatically generated">
            <a:extLst>
              <a:ext uri="{FF2B5EF4-FFF2-40B4-BE49-F238E27FC236}">
                <a16:creationId xmlns:a16="http://schemas.microsoft.com/office/drawing/2014/main" id="{59FD4163-44B9-1DA4-8118-CA11A2716638}"/>
              </a:ext>
            </a:extLst>
          </p:cNvPr>
          <p:cNvPicPr>
            <a:picLocks noChangeAspect="1"/>
          </p:cNvPicPr>
          <p:nvPr/>
        </p:nvPicPr>
        <p:blipFill>
          <a:blip r:embed="rId2"/>
          <a:stretch>
            <a:fillRect/>
          </a:stretch>
        </p:blipFill>
        <p:spPr>
          <a:xfrm>
            <a:off x="7554139" y="2730209"/>
            <a:ext cx="3500715" cy="2021662"/>
          </a:xfrm>
          <a:prstGeom prst="rect">
            <a:avLst/>
          </a:prstGeom>
        </p:spPr>
      </p:pic>
    </p:spTree>
    <p:extLst>
      <p:ext uri="{BB962C8B-B14F-4D97-AF65-F5344CB8AC3E}">
        <p14:creationId xmlns:p14="http://schemas.microsoft.com/office/powerpoint/2010/main" val="4055679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64771-062A-7A13-9E43-93A4D0AC407F}"/>
              </a:ext>
            </a:extLst>
          </p:cNvPr>
          <p:cNvSpPr>
            <a:spLocks noGrp="1"/>
          </p:cNvSpPr>
          <p:nvPr>
            <p:ph type="title"/>
          </p:nvPr>
        </p:nvSpPr>
        <p:spPr>
          <a:xfrm>
            <a:off x="1451579" y="804519"/>
            <a:ext cx="9603275" cy="1049235"/>
          </a:xfrm>
        </p:spPr>
        <p:txBody>
          <a:bodyPr>
            <a:normAutofit/>
          </a:bodyPr>
          <a:lstStyle/>
          <a:p>
            <a:r>
              <a:rPr lang="en-US"/>
              <a:t>Role of Hidden Layers</a:t>
            </a:r>
            <a:endParaRPr lang="en-SA" dirty="0"/>
          </a:p>
        </p:txBody>
      </p:sp>
      <p:sp>
        <p:nvSpPr>
          <p:cNvPr id="3" name="Content Placeholder 2">
            <a:extLst>
              <a:ext uri="{FF2B5EF4-FFF2-40B4-BE49-F238E27FC236}">
                <a16:creationId xmlns:a16="http://schemas.microsoft.com/office/drawing/2014/main" id="{2929A0D3-8681-C791-FB6F-04F118C15332}"/>
              </a:ext>
            </a:extLst>
          </p:cNvPr>
          <p:cNvSpPr>
            <a:spLocks noGrp="1"/>
          </p:cNvSpPr>
          <p:nvPr>
            <p:ph idx="1"/>
          </p:nvPr>
        </p:nvSpPr>
        <p:spPr>
          <a:xfrm>
            <a:off x="1451579" y="2015734"/>
            <a:ext cx="6195784" cy="3450613"/>
          </a:xfrm>
        </p:spPr>
        <p:txBody>
          <a:bodyPr>
            <a:normAutofit/>
          </a:bodyPr>
          <a:lstStyle/>
          <a:p>
            <a:pPr marL="285750" indent="-285750">
              <a:lnSpc>
                <a:spcPct val="110000"/>
              </a:lnSpc>
            </a:pPr>
            <a:r>
              <a:rPr lang="en-US" sz="1500" dirty="0">
                <a:latin typeface="Calibri" panose="020F0502020204030204" pitchFamily="34" charset="0"/>
              </a:rPr>
              <a:t>Nonlinear hidden layers perform the role of </a:t>
            </a:r>
            <a:r>
              <a:rPr lang="en-US" sz="1500" b="1" dirty="0">
                <a:latin typeface="Calibri" panose="020F0502020204030204" pitchFamily="34" charset="0"/>
              </a:rPr>
              <a:t>hierarchical feature engineering. </a:t>
            </a:r>
          </a:p>
          <a:p>
            <a:pPr marL="742950" lvl="1" indent="-285750">
              <a:lnSpc>
                <a:spcPct val="110000"/>
              </a:lnSpc>
            </a:pPr>
            <a:r>
              <a:rPr lang="en-US" sz="1500" dirty="0">
                <a:latin typeface="Calibri" panose="020F0502020204030204" pitchFamily="34" charset="0"/>
              </a:rPr>
              <a:t>Early layers learn </a:t>
            </a:r>
            <a:r>
              <a:rPr lang="en-US" sz="1500" b="1" dirty="0">
                <a:latin typeface="Calibri" panose="020F0502020204030204" pitchFamily="34" charset="0"/>
              </a:rPr>
              <a:t>primitive features</a:t>
            </a:r>
            <a:r>
              <a:rPr lang="en-US" sz="1500" dirty="0">
                <a:latin typeface="Calibri" panose="020F0502020204030204" pitchFamily="34" charset="0"/>
              </a:rPr>
              <a:t> and later layers learn more </a:t>
            </a:r>
            <a:r>
              <a:rPr lang="en-US" sz="1500" b="1" dirty="0">
                <a:latin typeface="Calibri" panose="020F0502020204030204" pitchFamily="34" charset="0"/>
              </a:rPr>
              <a:t>complex features.</a:t>
            </a:r>
          </a:p>
          <a:p>
            <a:pPr marL="742950" lvl="1" indent="-285750">
              <a:lnSpc>
                <a:spcPct val="110000"/>
              </a:lnSpc>
            </a:pPr>
            <a:r>
              <a:rPr lang="en-US" sz="1500" b="1" dirty="0">
                <a:latin typeface="Calibri" panose="020F0502020204030204" pitchFamily="34" charset="0"/>
              </a:rPr>
              <a:t>Image data: Early layers learn elementary edges, the middle layers contain complex features like honeycombs, and later layers contain complex features like a part of a face.</a:t>
            </a:r>
            <a:endParaRPr lang="en-US" sz="1500" dirty="0">
              <a:latin typeface="Calibri" panose="020F0502020204030204" pitchFamily="34" charset="0"/>
            </a:endParaRPr>
          </a:p>
          <a:p>
            <a:pPr marL="285750" indent="-285750">
              <a:lnSpc>
                <a:spcPct val="110000"/>
              </a:lnSpc>
            </a:pPr>
            <a:r>
              <a:rPr lang="en-US" sz="1500" dirty="0">
                <a:latin typeface="Calibri" panose="020F0502020204030204" pitchFamily="34" charset="0"/>
              </a:rPr>
              <a:t>The final output layer is often able to perform inference with transformed features in penultimate layer relatively easily.  </a:t>
            </a:r>
          </a:p>
          <a:p>
            <a:pPr marL="285750" indent="-285750">
              <a:lnSpc>
                <a:spcPct val="110000"/>
              </a:lnSpc>
            </a:pPr>
            <a:r>
              <a:rPr lang="en-US" sz="1500" dirty="0">
                <a:latin typeface="Calibri" panose="020F0502020204030204" pitchFamily="34" charset="0"/>
              </a:rPr>
              <a:t>Perceptron: Cannot classify linearly inseparable data but can do so with nonlinear hidden layers.</a:t>
            </a:r>
          </a:p>
          <a:p>
            <a:pPr>
              <a:lnSpc>
                <a:spcPct val="110000"/>
              </a:lnSpc>
            </a:pPr>
            <a:endParaRPr lang="en-SA" sz="1500" dirty="0"/>
          </a:p>
        </p:txBody>
      </p:sp>
      <p:pic>
        <p:nvPicPr>
          <p:cNvPr id="4" name="Picture 3" descr="A diagram of a machine learning process&#10;&#10;Description automatically generated">
            <a:extLst>
              <a:ext uri="{FF2B5EF4-FFF2-40B4-BE49-F238E27FC236}">
                <a16:creationId xmlns:a16="http://schemas.microsoft.com/office/drawing/2014/main" id="{BB0EEAF9-ED87-2CA2-0AE3-548C36A953AC}"/>
              </a:ext>
            </a:extLst>
          </p:cNvPr>
          <p:cNvPicPr>
            <a:picLocks noChangeAspect="1"/>
          </p:cNvPicPr>
          <p:nvPr/>
        </p:nvPicPr>
        <p:blipFill>
          <a:blip r:embed="rId2"/>
          <a:stretch>
            <a:fillRect/>
          </a:stretch>
        </p:blipFill>
        <p:spPr>
          <a:xfrm>
            <a:off x="7647362" y="2218544"/>
            <a:ext cx="4409665" cy="2458387"/>
          </a:xfrm>
          <a:prstGeom prst="rect">
            <a:avLst/>
          </a:prstGeom>
        </p:spPr>
      </p:pic>
    </p:spTree>
    <p:extLst>
      <p:ext uri="{BB962C8B-B14F-4D97-AF65-F5344CB8AC3E}">
        <p14:creationId xmlns:p14="http://schemas.microsoft.com/office/powerpoint/2010/main" val="308818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99BFC-FF5F-0B95-DA80-F99D08528112}"/>
              </a:ext>
            </a:extLst>
          </p:cNvPr>
          <p:cNvSpPr>
            <a:spLocks noGrp="1"/>
          </p:cNvSpPr>
          <p:nvPr>
            <p:ph type="title"/>
          </p:nvPr>
        </p:nvSpPr>
        <p:spPr>
          <a:xfrm>
            <a:off x="1451579" y="804519"/>
            <a:ext cx="9603275" cy="1049235"/>
          </a:xfrm>
        </p:spPr>
        <p:txBody>
          <a:bodyPr>
            <a:normAutofit/>
          </a:bodyPr>
          <a:lstStyle/>
          <a:p>
            <a:r>
              <a:rPr lang="en-US"/>
              <a:t>Learning Process</a:t>
            </a:r>
            <a:endParaRPr lang="en-SA" dirty="0"/>
          </a:p>
        </p:txBody>
      </p:sp>
      <p:sp>
        <p:nvSpPr>
          <p:cNvPr id="3" name="Content Placeholder 2">
            <a:extLst>
              <a:ext uri="{FF2B5EF4-FFF2-40B4-BE49-F238E27FC236}">
                <a16:creationId xmlns:a16="http://schemas.microsoft.com/office/drawing/2014/main" id="{2D061AB6-BF00-6A20-2738-12EB7A501BED}"/>
              </a:ext>
            </a:extLst>
          </p:cNvPr>
          <p:cNvSpPr>
            <a:spLocks noGrp="1"/>
          </p:cNvSpPr>
          <p:nvPr>
            <p:ph idx="1"/>
          </p:nvPr>
        </p:nvSpPr>
        <p:spPr>
          <a:xfrm>
            <a:off x="1451579" y="2015734"/>
            <a:ext cx="5622284" cy="3450613"/>
          </a:xfrm>
        </p:spPr>
        <p:txBody>
          <a:bodyPr>
            <a:normAutofit/>
          </a:bodyPr>
          <a:lstStyle/>
          <a:p>
            <a:pPr marL="285750" indent="-285750"/>
            <a:r>
              <a:rPr lang="en-US">
                <a:latin typeface="Calibri" panose="020F0502020204030204" pitchFamily="34" charset="0"/>
              </a:rPr>
              <a:t>We want to compute the derivatives with respect to the parameters in all layers to perform gradient descent. </a:t>
            </a:r>
          </a:p>
          <a:p>
            <a:pPr marL="285750" indent="-285750"/>
            <a:r>
              <a:rPr lang="en-US">
                <a:latin typeface="Calibri" panose="020F0502020204030204" pitchFamily="34" charset="0"/>
              </a:rPr>
              <a:t>The complex nature of the composition function makes this difficult. </a:t>
            </a:r>
          </a:p>
          <a:p>
            <a:pPr marL="285750" indent="-285750"/>
            <a:r>
              <a:rPr lang="en-US">
                <a:latin typeface="Calibri" panose="020F0502020204030204" pitchFamily="34" charset="0"/>
              </a:rPr>
              <a:t>The key idea to achieve this goal is </a:t>
            </a:r>
            <a:r>
              <a:rPr lang="en-US" b="1">
                <a:latin typeface="Calibri" panose="020F0502020204030204" pitchFamily="34" charset="0"/>
              </a:rPr>
              <a:t>backpropagation</a:t>
            </a:r>
            <a:r>
              <a:rPr lang="en-US">
                <a:latin typeface="Calibri" panose="020F0502020204030204" pitchFamily="34" charset="0"/>
              </a:rPr>
              <a:t>. </a:t>
            </a:r>
            <a:r>
              <a:rPr lang="en-US" altLang="en-SA" dirty="0">
                <a:latin typeface="Calibri" panose="020F0502020204030204" pitchFamily="34" charset="0"/>
              </a:rPr>
              <a:t>It adjusts the weights of the NN in order to minimize the average squared error.</a:t>
            </a:r>
            <a:endParaRPr lang="en-US">
              <a:latin typeface="Calibri" panose="020F0502020204030204" pitchFamily="34" charset="0"/>
            </a:endParaRPr>
          </a:p>
          <a:p>
            <a:endParaRPr lang="en-SA" dirty="0"/>
          </a:p>
        </p:txBody>
      </p:sp>
      <p:pic>
        <p:nvPicPr>
          <p:cNvPr id="4" name="Picture 3" descr="A diagram of a diagram&#10;&#10;Description automatically generated with medium confidence">
            <a:extLst>
              <a:ext uri="{FF2B5EF4-FFF2-40B4-BE49-F238E27FC236}">
                <a16:creationId xmlns:a16="http://schemas.microsoft.com/office/drawing/2014/main" id="{9628086B-8F03-D896-267A-77568AF8EA1D}"/>
              </a:ext>
            </a:extLst>
          </p:cNvPr>
          <p:cNvPicPr>
            <a:picLocks noChangeAspect="1"/>
          </p:cNvPicPr>
          <p:nvPr/>
        </p:nvPicPr>
        <p:blipFill>
          <a:blip r:embed="rId2"/>
          <a:stretch>
            <a:fillRect/>
          </a:stretch>
        </p:blipFill>
        <p:spPr>
          <a:xfrm>
            <a:off x="7554139" y="3067153"/>
            <a:ext cx="3500715" cy="1347774"/>
          </a:xfrm>
          <a:prstGeom prst="rect">
            <a:avLst/>
          </a:prstGeom>
        </p:spPr>
      </p:pic>
    </p:spTree>
    <p:extLst>
      <p:ext uri="{BB962C8B-B14F-4D97-AF65-F5344CB8AC3E}">
        <p14:creationId xmlns:p14="http://schemas.microsoft.com/office/powerpoint/2010/main" val="2070729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650C-6B5D-5A64-6324-1B1A72CC5248}"/>
              </a:ext>
            </a:extLst>
          </p:cNvPr>
          <p:cNvSpPr>
            <a:spLocks noGrp="1"/>
          </p:cNvSpPr>
          <p:nvPr>
            <p:ph type="title"/>
          </p:nvPr>
        </p:nvSpPr>
        <p:spPr>
          <a:xfrm>
            <a:off x="1451579" y="804519"/>
            <a:ext cx="9603275" cy="1049235"/>
          </a:xfrm>
        </p:spPr>
        <p:txBody>
          <a:bodyPr>
            <a:normAutofit/>
          </a:bodyPr>
          <a:lstStyle/>
          <a:p>
            <a:r>
              <a:rPr lang="en-US"/>
              <a:t>Learning Process</a:t>
            </a:r>
            <a:endParaRPr lang="en-SA" dirty="0"/>
          </a:p>
        </p:txBody>
      </p:sp>
      <p:sp>
        <p:nvSpPr>
          <p:cNvPr id="3" name="Content Placeholder 2">
            <a:extLst>
              <a:ext uri="{FF2B5EF4-FFF2-40B4-BE49-F238E27FC236}">
                <a16:creationId xmlns:a16="http://schemas.microsoft.com/office/drawing/2014/main" id="{5DC2CFDE-940B-3A15-A5BD-A080AA8ADA4E}"/>
              </a:ext>
            </a:extLst>
          </p:cNvPr>
          <p:cNvSpPr>
            <a:spLocks noGrp="1"/>
          </p:cNvSpPr>
          <p:nvPr>
            <p:ph idx="1"/>
          </p:nvPr>
        </p:nvSpPr>
        <p:spPr>
          <a:xfrm>
            <a:off x="1451579" y="2015734"/>
            <a:ext cx="5622284" cy="3450613"/>
          </a:xfrm>
        </p:spPr>
        <p:txBody>
          <a:bodyPr>
            <a:normAutofit/>
          </a:bodyPr>
          <a:lstStyle/>
          <a:p>
            <a:pPr marL="285750" indent="-285750">
              <a:lnSpc>
                <a:spcPct val="110000"/>
              </a:lnSpc>
            </a:pPr>
            <a:r>
              <a:rPr lang="en-US" sz="1400" b="1">
                <a:latin typeface="Calibri" panose="020F0502020204030204" pitchFamily="34" charset="0"/>
              </a:rPr>
              <a:t>Forward Pass: </a:t>
            </a:r>
            <a:r>
              <a:rPr lang="en-US" sz="1400">
                <a:latin typeface="Calibri" panose="020F0502020204030204" pitchFamily="34" charset="0"/>
              </a:rPr>
              <a:t>Input data is fed into the network, and its output is computed layer by layer. This phase uses the network's current parameters to calculate the predicted output for each input.</a:t>
            </a:r>
          </a:p>
          <a:p>
            <a:pPr marL="285750" indent="-285750">
              <a:lnSpc>
                <a:spcPct val="110000"/>
              </a:lnSpc>
            </a:pPr>
            <a:r>
              <a:rPr lang="en-US" sz="1400" b="1">
                <a:latin typeface="Calibri" panose="020F0502020204030204" pitchFamily="34" charset="0"/>
              </a:rPr>
              <a:t>Loss Calculation: </a:t>
            </a:r>
            <a:r>
              <a:rPr lang="en-US" sz="1400">
                <a:latin typeface="Calibri" panose="020F0502020204030204" pitchFamily="34" charset="0"/>
              </a:rPr>
              <a:t>Once the network produces an output, the difference between this output and the true target values (known as the loss or error) is calculated using a loss function. Common loss functions include Mean Squared Error (MSE) for regression tasks and Cross-Entropy for classification tasks.</a:t>
            </a:r>
          </a:p>
          <a:p>
            <a:pPr marL="285750" indent="-285750">
              <a:lnSpc>
                <a:spcPct val="110000"/>
              </a:lnSpc>
            </a:pPr>
            <a:r>
              <a:rPr lang="en-US" sz="1400" b="1">
                <a:latin typeface="Calibri" panose="020F0502020204030204" pitchFamily="34" charset="0"/>
              </a:rPr>
              <a:t>Backward Pass (Back-Propagation): </a:t>
            </a:r>
            <a:r>
              <a:rPr lang="en-US" sz="1400">
                <a:latin typeface="Calibri" panose="020F0502020204030204" pitchFamily="34" charset="0"/>
              </a:rPr>
              <a:t>The goal of back-propagation is to compute the gradient of the loss function with respect to each parameter (weight and bias) in the network. This involves applying the chain rule of calculus to propagate the error backward from the output layer through the hidden layers to the input layer.</a:t>
            </a:r>
          </a:p>
          <a:p>
            <a:pPr>
              <a:lnSpc>
                <a:spcPct val="110000"/>
              </a:lnSpc>
            </a:pPr>
            <a:endParaRPr lang="en-SA" sz="1400"/>
          </a:p>
        </p:txBody>
      </p:sp>
      <p:pic>
        <p:nvPicPr>
          <p:cNvPr id="4" name="Picture 3" descr="A diagram of a diagram&#10;&#10;Description automatically generated with medium confidence">
            <a:extLst>
              <a:ext uri="{FF2B5EF4-FFF2-40B4-BE49-F238E27FC236}">
                <a16:creationId xmlns:a16="http://schemas.microsoft.com/office/drawing/2014/main" id="{3BC28A9D-2D8A-7F8D-FA3C-0AD5F483D12A}"/>
              </a:ext>
            </a:extLst>
          </p:cNvPr>
          <p:cNvPicPr>
            <a:picLocks noChangeAspect="1"/>
          </p:cNvPicPr>
          <p:nvPr/>
        </p:nvPicPr>
        <p:blipFill>
          <a:blip r:embed="rId2"/>
          <a:stretch>
            <a:fillRect/>
          </a:stretch>
        </p:blipFill>
        <p:spPr>
          <a:xfrm>
            <a:off x="7554139" y="3067153"/>
            <a:ext cx="3500715" cy="1347774"/>
          </a:xfrm>
          <a:prstGeom prst="rect">
            <a:avLst/>
          </a:prstGeom>
        </p:spPr>
      </p:pic>
    </p:spTree>
    <p:extLst>
      <p:ext uri="{BB962C8B-B14F-4D97-AF65-F5344CB8AC3E}">
        <p14:creationId xmlns:p14="http://schemas.microsoft.com/office/powerpoint/2010/main" val="3589156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04F9-92F5-9AD2-7770-C565DCEAEA5D}"/>
              </a:ext>
            </a:extLst>
          </p:cNvPr>
          <p:cNvSpPr>
            <a:spLocks noGrp="1"/>
          </p:cNvSpPr>
          <p:nvPr>
            <p:ph type="title"/>
          </p:nvPr>
        </p:nvSpPr>
        <p:spPr/>
        <p:txBody>
          <a:bodyPr/>
          <a:lstStyle/>
          <a:p>
            <a:r>
              <a:rPr lang="en-US" sz="3200" dirty="0"/>
              <a:t>Difference Between SLP and MLP</a:t>
            </a:r>
            <a:endParaRPr lang="en-SA" dirty="0"/>
          </a:p>
        </p:txBody>
      </p:sp>
      <p:sp>
        <p:nvSpPr>
          <p:cNvPr id="3" name="Content Placeholder 2">
            <a:extLst>
              <a:ext uri="{FF2B5EF4-FFF2-40B4-BE49-F238E27FC236}">
                <a16:creationId xmlns:a16="http://schemas.microsoft.com/office/drawing/2014/main" id="{6B007D10-1193-042F-A011-3561DFC553B9}"/>
              </a:ext>
            </a:extLst>
          </p:cNvPr>
          <p:cNvSpPr>
            <a:spLocks noGrp="1"/>
          </p:cNvSpPr>
          <p:nvPr>
            <p:ph idx="1"/>
          </p:nvPr>
        </p:nvSpPr>
        <p:spPr/>
        <p:txBody>
          <a:bodyPr>
            <a:normAutofit fontScale="62500" lnSpcReduction="20000"/>
          </a:bodyPr>
          <a:lstStyle/>
          <a:p>
            <a:pPr marL="285750" indent="-285750" algn="justLow">
              <a:lnSpc>
                <a:spcPct val="150000"/>
              </a:lnSpc>
            </a:pPr>
            <a:r>
              <a:rPr lang="en-US" b="1" dirty="0">
                <a:latin typeface="Calibri" panose="020F0502020204030204" pitchFamily="34" charset="0"/>
              </a:rPr>
              <a:t>The key differences between Single Layer Perceptron (SLP) and Multi-Layer Perceptron (MLP):</a:t>
            </a:r>
          </a:p>
          <a:p>
            <a:pPr marL="742950" lvl="1" indent="-285750" algn="justLow">
              <a:lnSpc>
                <a:spcPct val="150000"/>
              </a:lnSpc>
            </a:pPr>
            <a:r>
              <a:rPr lang="en-US" b="1" dirty="0">
                <a:latin typeface="Calibri" panose="020F0502020204030204" pitchFamily="34" charset="0"/>
              </a:rPr>
              <a:t>Architecture:</a:t>
            </a:r>
          </a:p>
          <a:p>
            <a:pPr marL="1200150" lvl="2" indent="-285750" algn="justLow">
              <a:lnSpc>
                <a:spcPct val="150000"/>
              </a:lnSpc>
            </a:pPr>
            <a:r>
              <a:rPr lang="en-US" dirty="0">
                <a:latin typeface="Calibri" panose="020F0502020204030204" pitchFamily="34" charset="0"/>
              </a:rPr>
              <a:t>SLP: Consists of a single layer of output nodes; the inputs are directly connected to the outputs without any hidden layers in between. </a:t>
            </a:r>
          </a:p>
          <a:p>
            <a:pPr marL="1200150" lvl="2" indent="-285750" algn="justLow">
              <a:lnSpc>
                <a:spcPct val="150000"/>
              </a:lnSpc>
            </a:pPr>
            <a:r>
              <a:rPr lang="en-US" dirty="0">
                <a:latin typeface="Calibri" panose="020F0502020204030204" pitchFamily="34" charset="0"/>
              </a:rPr>
              <a:t>MLP: Contains one or more hidden layers in addition to the input and output layers. These hidden layers enable MLPs to model complex functions.</a:t>
            </a:r>
          </a:p>
          <a:p>
            <a:pPr marL="742950" lvl="1" indent="-285750" algn="justLow">
              <a:lnSpc>
                <a:spcPct val="150000"/>
              </a:lnSpc>
            </a:pPr>
            <a:r>
              <a:rPr lang="en-US" b="1" dirty="0">
                <a:latin typeface="Calibri" panose="020F0502020204030204" pitchFamily="34" charset="0"/>
              </a:rPr>
              <a:t>Complexity and Non-linearity:</a:t>
            </a:r>
          </a:p>
          <a:p>
            <a:pPr marL="1200150" lvl="2" indent="-285750" algn="justLow">
              <a:lnSpc>
                <a:spcPct val="150000"/>
              </a:lnSpc>
            </a:pPr>
            <a:r>
              <a:rPr lang="en-US" dirty="0">
                <a:latin typeface="Calibri" panose="020F0502020204030204" pitchFamily="34" charset="0"/>
              </a:rPr>
              <a:t>LP: Can only model linear decision boundaries due to its lack of hidden layers. It's limited to solving linearly separable problems. </a:t>
            </a:r>
          </a:p>
          <a:p>
            <a:pPr marL="1200150" lvl="2" indent="-285750" algn="justLow">
              <a:lnSpc>
                <a:spcPct val="150000"/>
              </a:lnSpc>
            </a:pPr>
            <a:r>
              <a:rPr lang="en-US" dirty="0">
                <a:latin typeface="Calibri" panose="020F0502020204030204" pitchFamily="34" charset="0"/>
              </a:rPr>
              <a:t>MLP: Can model complex, non-linear decision boundaries thanks to its multiple layers and non-linear activation functions, making it suitable for a wide range of complex tasks.</a:t>
            </a:r>
          </a:p>
          <a:p>
            <a:pPr marL="742950" lvl="1" indent="-285750" algn="justLow">
              <a:lnSpc>
                <a:spcPct val="150000"/>
              </a:lnSpc>
            </a:pPr>
            <a:r>
              <a:rPr lang="en-US" b="1" dirty="0">
                <a:latin typeface="Calibri" panose="020F0502020204030204" pitchFamily="34" charset="0"/>
              </a:rPr>
              <a:t>Activation Functions:</a:t>
            </a:r>
          </a:p>
          <a:p>
            <a:pPr marL="1200150" lvl="2" indent="-285750" algn="justLow">
              <a:lnSpc>
                <a:spcPct val="150000"/>
              </a:lnSpc>
            </a:pPr>
            <a:r>
              <a:rPr lang="en-US" dirty="0">
                <a:latin typeface="Calibri" panose="020F0502020204030204" pitchFamily="34" charset="0"/>
              </a:rPr>
              <a:t>SLP: Often uses a simple step function or linear activation function.</a:t>
            </a:r>
          </a:p>
          <a:p>
            <a:pPr marL="1200150" lvl="2" indent="-285750" algn="justLow">
              <a:lnSpc>
                <a:spcPct val="150000"/>
              </a:lnSpc>
            </a:pPr>
            <a:r>
              <a:rPr lang="en-US" dirty="0">
                <a:latin typeface="Calibri" panose="020F0502020204030204" pitchFamily="34" charset="0"/>
              </a:rPr>
              <a:t>MLP: Employs non-linear activation functions such as sigmoid, tanh, or </a:t>
            </a:r>
            <a:r>
              <a:rPr lang="en-US" dirty="0" err="1">
                <a:latin typeface="Calibri" panose="020F0502020204030204" pitchFamily="34" charset="0"/>
              </a:rPr>
              <a:t>ReLU</a:t>
            </a:r>
            <a:r>
              <a:rPr lang="en-US" dirty="0">
                <a:latin typeface="Calibri" panose="020F0502020204030204" pitchFamily="34" charset="0"/>
              </a:rPr>
              <a:t> (Rectified Linear Unit) in its hidden layers, which are key to its ability to learn complex patterns.</a:t>
            </a:r>
          </a:p>
          <a:p>
            <a:endParaRPr lang="en-SA" dirty="0"/>
          </a:p>
        </p:txBody>
      </p:sp>
    </p:spTree>
    <p:extLst>
      <p:ext uri="{BB962C8B-B14F-4D97-AF65-F5344CB8AC3E}">
        <p14:creationId xmlns:p14="http://schemas.microsoft.com/office/powerpoint/2010/main" val="390307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8746-9805-FE2A-5E43-2FB83CC91957}"/>
              </a:ext>
            </a:extLst>
          </p:cNvPr>
          <p:cNvSpPr>
            <a:spLocks noGrp="1"/>
          </p:cNvSpPr>
          <p:nvPr>
            <p:ph type="title"/>
          </p:nvPr>
        </p:nvSpPr>
        <p:spPr>
          <a:xfrm>
            <a:off x="1451579" y="804519"/>
            <a:ext cx="9603275" cy="1049235"/>
          </a:xfrm>
        </p:spPr>
        <p:txBody>
          <a:bodyPr>
            <a:normAutofit/>
          </a:bodyPr>
          <a:lstStyle/>
          <a:p>
            <a:r>
              <a:rPr lang="en-US"/>
              <a:t>Artificial Neural Networks</a:t>
            </a:r>
            <a:endParaRPr lang="en-SA" dirty="0"/>
          </a:p>
        </p:txBody>
      </p:sp>
      <p:sp>
        <p:nvSpPr>
          <p:cNvPr id="8" name="Content Placeholder 7">
            <a:extLst>
              <a:ext uri="{FF2B5EF4-FFF2-40B4-BE49-F238E27FC236}">
                <a16:creationId xmlns:a16="http://schemas.microsoft.com/office/drawing/2014/main" id="{95CCB2F9-2FE5-8F62-408F-D73955F3CB3F}"/>
              </a:ext>
            </a:extLst>
          </p:cNvPr>
          <p:cNvSpPr>
            <a:spLocks noGrp="1"/>
          </p:cNvSpPr>
          <p:nvPr>
            <p:ph idx="1"/>
          </p:nvPr>
        </p:nvSpPr>
        <p:spPr>
          <a:xfrm>
            <a:off x="1451579" y="2015734"/>
            <a:ext cx="4162555" cy="3450613"/>
          </a:xfrm>
        </p:spPr>
        <p:txBody>
          <a:bodyPr>
            <a:normAutofit fontScale="77500" lnSpcReduction="20000"/>
          </a:bodyPr>
          <a:lstStyle/>
          <a:p>
            <a:pPr marL="285750" indent="-285750" algn="justLow">
              <a:lnSpc>
                <a:spcPct val="150000"/>
              </a:lnSpc>
            </a:pPr>
            <a:r>
              <a:rPr lang="en-US" dirty="0">
                <a:latin typeface="Calibri" panose="020F0502020204030204" pitchFamily="34" charset="0"/>
              </a:rPr>
              <a:t>Computational models </a:t>
            </a:r>
            <a:r>
              <a:rPr lang="en-US" b="1" dirty="0">
                <a:solidFill>
                  <a:schemeClr val="tx1"/>
                </a:solidFill>
                <a:latin typeface="Calibri" panose="020F0502020204030204" pitchFamily="34" charset="0"/>
              </a:rPr>
              <a:t>inspired by the human brain:</a:t>
            </a:r>
          </a:p>
          <a:p>
            <a:pPr marL="742950" lvl="1" indent="-285750" algn="justLow">
              <a:lnSpc>
                <a:spcPct val="150000"/>
              </a:lnSpc>
            </a:pPr>
            <a:r>
              <a:rPr lang="en-US" dirty="0">
                <a:latin typeface="Calibri" panose="020F0502020204030204" pitchFamily="34" charset="0"/>
              </a:rPr>
              <a:t>Massively parallel, distributed system, made up of simple processing units (neurons).</a:t>
            </a:r>
          </a:p>
          <a:p>
            <a:pPr marL="742950" lvl="1" indent="-285750" algn="justLow">
              <a:lnSpc>
                <a:spcPct val="150000"/>
              </a:lnSpc>
            </a:pPr>
            <a:r>
              <a:rPr lang="en-US" dirty="0">
                <a:latin typeface="Calibri" panose="020F0502020204030204" pitchFamily="34" charset="0"/>
              </a:rPr>
              <a:t>Synaptic connection strengths among neurons are used to store the acquired knowledge.</a:t>
            </a:r>
          </a:p>
          <a:p>
            <a:pPr marL="742950" lvl="1" indent="-285750" algn="justLow">
              <a:lnSpc>
                <a:spcPct val="150000"/>
              </a:lnSpc>
            </a:pPr>
            <a:r>
              <a:rPr lang="en-US" dirty="0">
                <a:latin typeface="Calibri" panose="020F0502020204030204" pitchFamily="34" charset="0"/>
              </a:rPr>
              <a:t>Knowledge is acquired by the network from its environment through a learning process.</a:t>
            </a:r>
            <a:endParaRPr lang="en-US" dirty="0">
              <a:solidFill>
                <a:schemeClr val="tx1"/>
              </a:solidFill>
              <a:latin typeface="Calibri" panose="020F0502020204030204" pitchFamily="34" charset="0"/>
            </a:endParaRPr>
          </a:p>
          <a:p>
            <a:endParaRPr lang="en-US" dirty="0"/>
          </a:p>
        </p:txBody>
      </p:sp>
      <p:pic>
        <p:nvPicPr>
          <p:cNvPr id="4" name="Content Placeholder 3" descr="A diagram of a network&#10;&#10;Description automatically generated">
            <a:extLst>
              <a:ext uri="{FF2B5EF4-FFF2-40B4-BE49-F238E27FC236}">
                <a16:creationId xmlns:a16="http://schemas.microsoft.com/office/drawing/2014/main" id="{179592A2-6AAC-BA5E-CE5E-5EDCD0994945}"/>
              </a:ext>
            </a:extLst>
          </p:cNvPr>
          <p:cNvPicPr>
            <a:picLocks noChangeAspect="1"/>
          </p:cNvPicPr>
          <p:nvPr/>
        </p:nvPicPr>
        <p:blipFill>
          <a:blip r:embed="rId2"/>
          <a:stretch>
            <a:fillRect/>
          </a:stretch>
        </p:blipFill>
        <p:spPr>
          <a:xfrm>
            <a:off x="6161616" y="2015734"/>
            <a:ext cx="4826032" cy="3450613"/>
          </a:xfrm>
          <a:prstGeom prst="rect">
            <a:avLst/>
          </a:prstGeom>
        </p:spPr>
      </p:pic>
    </p:spTree>
    <p:extLst>
      <p:ext uri="{BB962C8B-B14F-4D97-AF65-F5344CB8AC3E}">
        <p14:creationId xmlns:p14="http://schemas.microsoft.com/office/powerpoint/2010/main" val="1573140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02A4-F1DB-04BA-F215-B8285A2AAFCF}"/>
              </a:ext>
            </a:extLst>
          </p:cNvPr>
          <p:cNvSpPr>
            <a:spLocks noGrp="1"/>
          </p:cNvSpPr>
          <p:nvPr>
            <p:ph type="title"/>
          </p:nvPr>
        </p:nvSpPr>
        <p:spPr/>
        <p:txBody>
          <a:bodyPr/>
          <a:lstStyle/>
          <a:p>
            <a:r>
              <a:rPr lang="en-US" sz="3200" dirty="0"/>
              <a:t>Properties of ANNs</a:t>
            </a:r>
            <a:endParaRPr lang="en-SA" dirty="0"/>
          </a:p>
        </p:txBody>
      </p:sp>
      <p:sp>
        <p:nvSpPr>
          <p:cNvPr id="3" name="Content Placeholder 2">
            <a:extLst>
              <a:ext uri="{FF2B5EF4-FFF2-40B4-BE49-F238E27FC236}">
                <a16:creationId xmlns:a16="http://schemas.microsoft.com/office/drawing/2014/main" id="{3F4C14CD-15D7-A14E-3402-360367D1FBEE}"/>
              </a:ext>
            </a:extLst>
          </p:cNvPr>
          <p:cNvSpPr>
            <a:spLocks noGrp="1"/>
          </p:cNvSpPr>
          <p:nvPr>
            <p:ph idx="1"/>
          </p:nvPr>
        </p:nvSpPr>
        <p:spPr/>
        <p:txBody>
          <a:bodyPr>
            <a:normAutofit fontScale="85000" lnSpcReduction="20000"/>
          </a:bodyPr>
          <a:lstStyle/>
          <a:p>
            <a:pPr marL="285750" indent="-285750" algn="justLow">
              <a:lnSpc>
                <a:spcPct val="150000"/>
              </a:lnSpc>
            </a:pPr>
            <a:r>
              <a:rPr lang="en-US" b="1" dirty="0">
                <a:solidFill>
                  <a:schemeClr val="accent3"/>
                </a:solidFill>
                <a:latin typeface="Calibri" panose="020F0502020204030204" pitchFamily="34" charset="0"/>
              </a:rPr>
              <a:t>Learning from examples: </a:t>
            </a:r>
            <a:r>
              <a:rPr lang="en-US" dirty="0">
                <a:latin typeface="Calibri" panose="020F0502020204030204" pitchFamily="34" charset="0"/>
              </a:rPr>
              <a:t>labeled or unlabeled </a:t>
            </a:r>
          </a:p>
          <a:p>
            <a:pPr marL="285750" indent="-285750" algn="justLow">
              <a:lnSpc>
                <a:spcPct val="150000"/>
              </a:lnSpc>
            </a:pPr>
            <a:r>
              <a:rPr lang="en-US" b="1" dirty="0">
                <a:solidFill>
                  <a:schemeClr val="accent3"/>
                </a:solidFill>
                <a:latin typeface="Calibri" panose="020F0502020204030204" pitchFamily="34" charset="0"/>
              </a:rPr>
              <a:t>Adaptivity:</a:t>
            </a:r>
            <a:r>
              <a:rPr lang="en-US" dirty="0">
                <a:latin typeface="Calibri" panose="020F0502020204030204" pitchFamily="34" charset="0"/>
              </a:rPr>
              <a:t> changing the connection strengths to learn things </a:t>
            </a:r>
          </a:p>
          <a:p>
            <a:pPr marL="285750" indent="-285750" algn="justLow">
              <a:lnSpc>
                <a:spcPct val="150000"/>
              </a:lnSpc>
            </a:pPr>
            <a:r>
              <a:rPr lang="en-US" b="1" dirty="0">
                <a:solidFill>
                  <a:schemeClr val="accent3"/>
                </a:solidFill>
                <a:latin typeface="Calibri" panose="020F0502020204030204" pitchFamily="34" charset="0"/>
              </a:rPr>
              <a:t>Non-linearity:</a:t>
            </a:r>
            <a:r>
              <a:rPr lang="en-US" dirty="0">
                <a:latin typeface="Calibri" panose="020F0502020204030204" pitchFamily="34" charset="0"/>
              </a:rPr>
              <a:t> the non-linear activation functions are essential </a:t>
            </a:r>
          </a:p>
          <a:p>
            <a:pPr marL="285750" indent="-285750" algn="justLow">
              <a:lnSpc>
                <a:spcPct val="150000"/>
              </a:lnSpc>
            </a:pPr>
            <a:r>
              <a:rPr lang="en-US" b="1" dirty="0">
                <a:solidFill>
                  <a:schemeClr val="accent3"/>
                </a:solidFill>
                <a:latin typeface="Calibri" panose="020F0502020204030204" pitchFamily="34" charset="0"/>
              </a:rPr>
              <a:t>Fault tolerance: </a:t>
            </a:r>
            <a:r>
              <a:rPr lang="en-US" dirty="0">
                <a:latin typeface="Calibri" panose="020F0502020204030204" pitchFamily="34" charset="0"/>
              </a:rPr>
              <a:t>if one of the neurons or connections is damaged, the whole network still works quite well.</a:t>
            </a:r>
          </a:p>
          <a:p>
            <a:pPr marL="285750" indent="-285750" algn="justLow">
              <a:lnSpc>
                <a:spcPct val="150000"/>
              </a:lnSpc>
            </a:pPr>
            <a:r>
              <a:rPr lang="en-US" b="1" dirty="0">
                <a:solidFill>
                  <a:schemeClr val="tx1"/>
                </a:solidFill>
                <a:latin typeface="Calibri" panose="020F0502020204030204" pitchFamily="34" charset="0"/>
              </a:rPr>
              <a:t>Thus, they might be better alternatives than classical solutions for problems characterized by:</a:t>
            </a:r>
          </a:p>
          <a:p>
            <a:pPr marL="742950" lvl="1" indent="-285750" algn="justLow">
              <a:lnSpc>
                <a:spcPct val="150000"/>
              </a:lnSpc>
            </a:pPr>
            <a:r>
              <a:rPr lang="en-US" b="1" dirty="0">
                <a:solidFill>
                  <a:schemeClr val="tx1"/>
                </a:solidFill>
                <a:latin typeface="Calibri" panose="020F0502020204030204" pitchFamily="34" charset="0"/>
              </a:rPr>
              <a:t>High dimensionality, noisy, imprecise or imperfect data; </a:t>
            </a:r>
          </a:p>
          <a:p>
            <a:pPr marL="742950" lvl="1" indent="-285750" algn="justLow">
              <a:lnSpc>
                <a:spcPct val="150000"/>
              </a:lnSpc>
            </a:pPr>
            <a:r>
              <a:rPr lang="en-US" b="1" dirty="0">
                <a:solidFill>
                  <a:schemeClr val="tx1"/>
                </a:solidFill>
                <a:latin typeface="Calibri" panose="020F0502020204030204" pitchFamily="34" charset="0"/>
              </a:rPr>
              <a:t>a lack of a clearly stated mathematical solution or algorithm.</a:t>
            </a:r>
          </a:p>
          <a:p>
            <a:endParaRPr lang="en-SA" dirty="0"/>
          </a:p>
        </p:txBody>
      </p:sp>
    </p:spTree>
    <p:extLst>
      <p:ext uri="{BB962C8B-B14F-4D97-AF65-F5344CB8AC3E}">
        <p14:creationId xmlns:p14="http://schemas.microsoft.com/office/powerpoint/2010/main" val="329288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9563E0C-8665-081A-6B02-2004072896CC}"/>
              </a:ext>
            </a:extLst>
          </p:cNvPr>
          <p:cNvSpPr>
            <a:spLocks noGrp="1"/>
          </p:cNvSpPr>
          <p:nvPr>
            <p:ph type="title"/>
          </p:nvPr>
        </p:nvSpPr>
        <p:spPr>
          <a:xfrm>
            <a:off x="1451580" y="804520"/>
            <a:ext cx="4176511" cy="1049235"/>
          </a:xfrm>
        </p:spPr>
        <p:txBody>
          <a:bodyPr>
            <a:normAutofit/>
          </a:bodyPr>
          <a:lstStyle/>
          <a:p>
            <a:r>
              <a:rPr lang="en-US"/>
              <a:t>Artificial Neuron Model</a:t>
            </a:r>
            <a:endParaRPr lang="en-SA" dirty="0"/>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Content Placeholder 7">
            <a:extLst>
              <a:ext uri="{FF2B5EF4-FFF2-40B4-BE49-F238E27FC236}">
                <a16:creationId xmlns:a16="http://schemas.microsoft.com/office/drawing/2014/main" id="{5B72A1C2-E6F6-4185-20F5-C83172482279}"/>
              </a:ext>
            </a:extLst>
          </p:cNvPr>
          <p:cNvSpPr>
            <a:spLocks noGrp="1"/>
          </p:cNvSpPr>
          <p:nvPr>
            <p:ph idx="1"/>
          </p:nvPr>
        </p:nvSpPr>
        <p:spPr>
          <a:xfrm>
            <a:off x="1451581" y="2015732"/>
            <a:ext cx="4172212" cy="3450613"/>
          </a:xfrm>
        </p:spPr>
        <p:txBody>
          <a:bodyPr>
            <a:normAutofit lnSpcReduction="10000"/>
          </a:bodyPr>
          <a:lstStyle/>
          <a:p>
            <a:pPr marL="285750" indent="-285750" algn="justLow">
              <a:lnSpc>
                <a:spcPct val="150000"/>
              </a:lnSpc>
            </a:pPr>
            <a:r>
              <a:rPr lang="en-US" dirty="0">
                <a:latin typeface="Calibri" panose="020F0502020204030204" pitchFamily="34" charset="0"/>
              </a:rPr>
              <a:t>An artificial neuron: </a:t>
            </a:r>
          </a:p>
          <a:p>
            <a:pPr marL="742950" lvl="1" indent="-285750" algn="justLow">
              <a:lnSpc>
                <a:spcPct val="150000"/>
              </a:lnSpc>
            </a:pPr>
            <a:r>
              <a:rPr lang="en-US" dirty="0">
                <a:solidFill>
                  <a:schemeClr val="accent3"/>
                </a:solidFill>
                <a:latin typeface="Calibri" panose="020F0502020204030204" pitchFamily="34" charset="0"/>
              </a:rPr>
              <a:t>computes the weighted sum of its input (called its net input) </a:t>
            </a:r>
          </a:p>
          <a:p>
            <a:pPr marL="742950" lvl="1" indent="-285750" algn="justLow">
              <a:lnSpc>
                <a:spcPct val="150000"/>
              </a:lnSpc>
            </a:pPr>
            <a:r>
              <a:rPr lang="en-US" dirty="0">
                <a:solidFill>
                  <a:schemeClr val="accent3"/>
                </a:solidFill>
                <a:latin typeface="Calibri" panose="020F0502020204030204" pitchFamily="34" charset="0"/>
              </a:rPr>
              <a:t>adds its bias </a:t>
            </a:r>
          </a:p>
          <a:p>
            <a:pPr marL="742950" lvl="1" indent="-285750" algn="justLow">
              <a:lnSpc>
                <a:spcPct val="150000"/>
              </a:lnSpc>
            </a:pPr>
            <a:r>
              <a:rPr lang="en-US" dirty="0">
                <a:solidFill>
                  <a:schemeClr val="accent3"/>
                </a:solidFill>
                <a:latin typeface="Calibri" panose="020F0502020204030204" pitchFamily="34" charset="0"/>
              </a:rPr>
              <a:t>passes this value through an activation function </a:t>
            </a:r>
          </a:p>
          <a:p>
            <a:pPr marL="285750" lvl="1" indent="-285750" algn="justLow">
              <a:lnSpc>
                <a:spcPct val="150000"/>
              </a:lnSpc>
              <a:buSzPts val="1300"/>
              <a:buFont typeface="Lato"/>
              <a:buChar char="●"/>
            </a:pPr>
            <a:r>
              <a:rPr lang="en-US" sz="1300" dirty="0">
                <a:latin typeface="Calibri" panose="020F0502020204030204" pitchFamily="34" charset="0"/>
              </a:rPr>
              <a:t>We say that the neuron “fires” (i.e. becomes active) if its output is above zero.</a:t>
            </a:r>
          </a:p>
          <a:p>
            <a:endParaRPr lang="en-US" dirty="0"/>
          </a:p>
        </p:txBody>
      </p:sp>
      <p:pic>
        <p:nvPicPr>
          <p:cNvPr id="4" name="Content Placeholder 3" descr="A diagram of a function&#10;&#10;Description automatically generated">
            <a:extLst>
              <a:ext uri="{FF2B5EF4-FFF2-40B4-BE49-F238E27FC236}">
                <a16:creationId xmlns:a16="http://schemas.microsoft.com/office/drawing/2014/main" id="{DC2045A7-7E59-635E-11F9-31743B693CEB}"/>
              </a:ext>
            </a:extLst>
          </p:cNvPr>
          <p:cNvPicPr>
            <a:picLocks noChangeAspect="1"/>
          </p:cNvPicPr>
          <p:nvPr/>
        </p:nvPicPr>
        <p:blipFill>
          <a:blip r:embed="rId2"/>
          <a:stretch>
            <a:fillRect/>
          </a:stretch>
        </p:blipFill>
        <p:spPr>
          <a:xfrm>
            <a:off x="7238569" y="1248041"/>
            <a:ext cx="4261701" cy="3590483"/>
          </a:xfrm>
          <a:prstGeom prst="rect">
            <a:avLst/>
          </a:prstGeom>
        </p:spPr>
      </p:pic>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A mathematical equation with numbers and symbols&#10;&#10;Description automatically generated with medium confidence">
            <a:extLst>
              <a:ext uri="{FF2B5EF4-FFF2-40B4-BE49-F238E27FC236}">
                <a16:creationId xmlns:a16="http://schemas.microsoft.com/office/drawing/2014/main" id="{6622A082-8894-072A-8F77-A826F57853FC}"/>
              </a:ext>
            </a:extLst>
          </p:cNvPr>
          <p:cNvPicPr>
            <a:picLocks noChangeAspect="1"/>
          </p:cNvPicPr>
          <p:nvPr/>
        </p:nvPicPr>
        <p:blipFill>
          <a:blip r:embed="rId4"/>
          <a:stretch>
            <a:fillRect/>
          </a:stretch>
        </p:blipFill>
        <p:spPr>
          <a:xfrm>
            <a:off x="8187737" y="4970369"/>
            <a:ext cx="2363364" cy="853049"/>
          </a:xfrm>
          <a:prstGeom prst="rect">
            <a:avLst/>
          </a:prstGeom>
        </p:spPr>
      </p:pic>
    </p:spTree>
    <p:extLst>
      <p:ext uri="{BB962C8B-B14F-4D97-AF65-F5344CB8AC3E}">
        <p14:creationId xmlns:p14="http://schemas.microsoft.com/office/powerpoint/2010/main" val="1182828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75A68C1-740A-4A1E-71E6-C57E7A47407B}"/>
              </a:ext>
            </a:extLst>
          </p:cNvPr>
          <p:cNvSpPr>
            <a:spLocks noGrp="1"/>
          </p:cNvSpPr>
          <p:nvPr>
            <p:ph type="title"/>
          </p:nvPr>
        </p:nvSpPr>
        <p:spPr>
          <a:xfrm>
            <a:off x="1451579" y="804519"/>
            <a:ext cx="5550357" cy="1049235"/>
          </a:xfrm>
        </p:spPr>
        <p:txBody>
          <a:bodyPr>
            <a:normAutofit/>
          </a:bodyPr>
          <a:lstStyle/>
          <a:p>
            <a:r>
              <a:rPr lang="en-US"/>
              <a:t>Input</a:t>
            </a:r>
            <a:endParaRPr lang="en-SA" dirty="0"/>
          </a:p>
        </p:txBody>
      </p:sp>
      <p:sp>
        <p:nvSpPr>
          <p:cNvPr id="19" name="Rectangle 18">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Content Placeholder 9">
            <a:extLst>
              <a:ext uri="{FF2B5EF4-FFF2-40B4-BE49-F238E27FC236}">
                <a16:creationId xmlns:a16="http://schemas.microsoft.com/office/drawing/2014/main" id="{9D7607CB-2BC2-7751-0F31-E9038D0E95BC}"/>
              </a:ext>
            </a:extLst>
          </p:cNvPr>
          <p:cNvSpPr>
            <a:spLocks noGrp="1"/>
          </p:cNvSpPr>
          <p:nvPr>
            <p:ph idx="1"/>
          </p:nvPr>
        </p:nvSpPr>
        <p:spPr>
          <a:xfrm>
            <a:off x="1451579" y="2015732"/>
            <a:ext cx="5550357" cy="3450613"/>
          </a:xfrm>
        </p:spPr>
        <p:txBody>
          <a:bodyPr>
            <a:normAutofit/>
          </a:bodyPr>
          <a:lstStyle/>
          <a:p>
            <a:pPr marL="285750" indent="-285750" algn="justLow">
              <a:lnSpc>
                <a:spcPct val="150000"/>
              </a:lnSpc>
            </a:pPr>
            <a:r>
              <a:rPr lang="en-US" dirty="0">
                <a:latin typeface="Calibri" panose="020F0502020204030204" pitchFamily="34" charset="0"/>
              </a:rPr>
              <a:t>One principle of neural modeling is that the inputs are known, or they can be measured. </a:t>
            </a:r>
          </a:p>
          <a:p>
            <a:pPr marL="285750" indent="-285750" algn="justLow">
              <a:lnSpc>
                <a:spcPct val="150000"/>
              </a:lnSpc>
            </a:pPr>
            <a:r>
              <a:rPr lang="en-US" dirty="0">
                <a:latin typeface="Calibri" panose="020F0502020204030204" pitchFamily="34" charset="0"/>
              </a:rPr>
              <a:t>The behavior of outputs is investigated when input  varies. </a:t>
            </a:r>
          </a:p>
          <a:p>
            <a:pPr marL="285750" indent="-285750" algn="justLow">
              <a:lnSpc>
                <a:spcPct val="150000"/>
              </a:lnSpc>
            </a:pPr>
            <a:r>
              <a:rPr lang="en-US" dirty="0">
                <a:latin typeface="Calibri" panose="020F0502020204030204" pitchFamily="34" charset="0"/>
              </a:rPr>
              <a:t>All information has to be converted into </a:t>
            </a:r>
            <a:r>
              <a:rPr lang="en-US" b="1" dirty="0">
                <a:latin typeface="Calibri" panose="020F0502020204030204" pitchFamily="34" charset="0"/>
              </a:rPr>
              <a:t>vector</a:t>
            </a:r>
            <a:r>
              <a:rPr lang="en-US" dirty="0">
                <a:latin typeface="Calibri" panose="020F0502020204030204" pitchFamily="34" charset="0"/>
              </a:rPr>
              <a:t>  form. </a:t>
            </a:r>
          </a:p>
          <a:p>
            <a:endParaRPr lang="en-US" dirty="0"/>
          </a:p>
        </p:txBody>
      </p:sp>
      <p:pic>
        <p:nvPicPr>
          <p:cNvPr id="6" name="Content Placeholder 5" descr="A diagram of a function&#10;&#10;Description automatically generated">
            <a:extLst>
              <a:ext uri="{FF2B5EF4-FFF2-40B4-BE49-F238E27FC236}">
                <a16:creationId xmlns:a16="http://schemas.microsoft.com/office/drawing/2014/main" id="{9AFE3BF3-0D01-9A74-72B7-8E8F7441BDB3}"/>
              </a:ext>
            </a:extLst>
          </p:cNvPr>
          <p:cNvPicPr>
            <a:picLocks noChangeAspect="1"/>
          </p:cNvPicPr>
          <p:nvPr/>
        </p:nvPicPr>
        <p:blipFill>
          <a:blip r:embed="rId2"/>
          <a:stretch>
            <a:fillRect/>
          </a:stretch>
        </p:blipFill>
        <p:spPr>
          <a:xfrm>
            <a:off x="7797592" y="1358509"/>
            <a:ext cx="3757674" cy="3165841"/>
          </a:xfrm>
          <a:prstGeom prst="rect">
            <a:avLst/>
          </a:prstGeom>
        </p:spPr>
      </p:pic>
      <p:pic>
        <p:nvPicPr>
          <p:cNvPr id="7" name="Picture 6" descr="A mathematical equation with numbers and symbols&#10;&#10;Description automatically generated with medium confidence">
            <a:extLst>
              <a:ext uri="{FF2B5EF4-FFF2-40B4-BE49-F238E27FC236}">
                <a16:creationId xmlns:a16="http://schemas.microsoft.com/office/drawing/2014/main" id="{30BA52EC-9861-4611-C56C-908DCCBDD47D}"/>
              </a:ext>
            </a:extLst>
          </p:cNvPr>
          <p:cNvPicPr>
            <a:picLocks noChangeAspect="1"/>
          </p:cNvPicPr>
          <p:nvPr/>
        </p:nvPicPr>
        <p:blipFill>
          <a:blip r:embed="rId3"/>
          <a:stretch>
            <a:fillRect/>
          </a:stretch>
        </p:blipFill>
        <p:spPr>
          <a:xfrm>
            <a:off x="8612438" y="4976404"/>
            <a:ext cx="2127983" cy="766073"/>
          </a:xfrm>
          <a:prstGeom prst="rect">
            <a:avLst/>
          </a:prstGeom>
        </p:spPr>
      </p:pic>
      <p:pic>
        <p:nvPicPr>
          <p:cNvPr id="21" name="Picture 20">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945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A61446E-A981-EA3A-CF94-C764424BC130}"/>
              </a:ext>
            </a:extLst>
          </p:cNvPr>
          <p:cNvSpPr>
            <a:spLocks noGrp="1"/>
          </p:cNvSpPr>
          <p:nvPr>
            <p:ph type="title"/>
          </p:nvPr>
        </p:nvSpPr>
        <p:spPr>
          <a:xfrm>
            <a:off x="1451580" y="804520"/>
            <a:ext cx="4176511" cy="1049235"/>
          </a:xfrm>
        </p:spPr>
        <p:txBody>
          <a:bodyPr>
            <a:normAutofit/>
          </a:bodyPr>
          <a:lstStyle/>
          <a:p>
            <a:r>
              <a:rPr lang="en-US"/>
              <a:t>Synaptic weights</a:t>
            </a:r>
            <a:endParaRPr lang="en-SA" dirty="0"/>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Content Placeholder 7">
            <a:extLst>
              <a:ext uri="{FF2B5EF4-FFF2-40B4-BE49-F238E27FC236}">
                <a16:creationId xmlns:a16="http://schemas.microsoft.com/office/drawing/2014/main" id="{55309EB7-5E1A-D17A-FE51-0D625AC88593}"/>
              </a:ext>
            </a:extLst>
          </p:cNvPr>
          <p:cNvSpPr>
            <a:spLocks noGrp="1"/>
          </p:cNvSpPr>
          <p:nvPr>
            <p:ph idx="1"/>
          </p:nvPr>
        </p:nvSpPr>
        <p:spPr>
          <a:xfrm>
            <a:off x="1451581" y="2015732"/>
            <a:ext cx="4172212" cy="3450613"/>
          </a:xfrm>
        </p:spPr>
        <p:txBody>
          <a:bodyPr>
            <a:normAutofit/>
          </a:bodyPr>
          <a:lstStyle/>
          <a:p>
            <a:r>
              <a:rPr lang="en-US" b="1" dirty="0">
                <a:latin typeface="Calibri" panose="020F0502020204030204" pitchFamily="34" charset="0"/>
              </a:rPr>
              <a:t>Synaptic weights: </a:t>
            </a:r>
            <a:r>
              <a:rPr lang="en-US" dirty="0">
                <a:latin typeface="Calibri" panose="020F0502020204030204" pitchFamily="34" charset="0"/>
              </a:rPr>
              <a:t>are interneuron connection  strengths, are used to </a:t>
            </a:r>
            <a:r>
              <a:rPr lang="en-US" b="1" dirty="0">
                <a:latin typeface="Calibri" panose="020F0502020204030204" pitchFamily="34" charset="0"/>
              </a:rPr>
              <a:t>store</a:t>
            </a:r>
            <a:r>
              <a:rPr lang="en-US" dirty="0">
                <a:latin typeface="Calibri" panose="020F0502020204030204" pitchFamily="34" charset="0"/>
              </a:rPr>
              <a:t> the  </a:t>
            </a:r>
            <a:r>
              <a:rPr lang="en-US" b="1" dirty="0">
                <a:latin typeface="Calibri" panose="020F0502020204030204" pitchFamily="34" charset="0"/>
              </a:rPr>
              <a:t>learned information</a:t>
            </a:r>
            <a:r>
              <a:rPr lang="en-US" dirty="0">
                <a:latin typeface="Calibri" panose="020F0502020204030204" pitchFamily="34" charset="0"/>
              </a:rPr>
              <a:t>. </a:t>
            </a:r>
            <a:endParaRPr lang="en-US" sz="2000" dirty="0">
              <a:latin typeface="Calibri" panose="020F0502020204030204" pitchFamily="34" charset="0"/>
            </a:endParaRPr>
          </a:p>
          <a:p>
            <a:endParaRPr lang="en-US" dirty="0"/>
          </a:p>
        </p:txBody>
      </p:sp>
      <p:pic>
        <p:nvPicPr>
          <p:cNvPr id="4" name="Content Placeholder 3" descr="A diagram of a function&#10;&#10;Description automatically generated">
            <a:extLst>
              <a:ext uri="{FF2B5EF4-FFF2-40B4-BE49-F238E27FC236}">
                <a16:creationId xmlns:a16="http://schemas.microsoft.com/office/drawing/2014/main" id="{2CF19EF9-1B79-E416-54C4-7AA11D68F124}"/>
              </a:ext>
            </a:extLst>
          </p:cNvPr>
          <p:cNvPicPr>
            <a:picLocks noChangeAspect="1"/>
          </p:cNvPicPr>
          <p:nvPr/>
        </p:nvPicPr>
        <p:blipFill>
          <a:blip r:embed="rId2"/>
          <a:stretch>
            <a:fillRect/>
          </a:stretch>
        </p:blipFill>
        <p:spPr>
          <a:xfrm>
            <a:off x="6959179" y="1046378"/>
            <a:ext cx="4095674" cy="3450605"/>
          </a:xfrm>
          <a:prstGeom prst="rect">
            <a:avLst/>
          </a:prstGeom>
        </p:spPr>
      </p:pic>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A mathematical equation with numbers and symbols&#10;&#10;Description automatically generated with medium confidence">
            <a:extLst>
              <a:ext uri="{FF2B5EF4-FFF2-40B4-BE49-F238E27FC236}">
                <a16:creationId xmlns:a16="http://schemas.microsoft.com/office/drawing/2014/main" id="{EB3D5DD0-F6D5-8543-B9AE-AB0AB431C8F0}"/>
              </a:ext>
            </a:extLst>
          </p:cNvPr>
          <p:cNvPicPr>
            <a:picLocks noChangeAspect="1"/>
          </p:cNvPicPr>
          <p:nvPr/>
        </p:nvPicPr>
        <p:blipFill>
          <a:blip r:embed="rId4"/>
          <a:stretch>
            <a:fillRect/>
          </a:stretch>
        </p:blipFill>
        <p:spPr>
          <a:xfrm>
            <a:off x="7619337" y="4543845"/>
            <a:ext cx="2363364" cy="853049"/>
          </a:xfrm>
          <a:prstGeom prst="rect">
            <a:avLst/>
          </a:prstGeom>
        </p:spPr>
      </p:pic>
    </p:spTree>
    <p:extLst>
      <p:ext uri="{BB962C8B-B14F-4D97-AF65-F5344CB8AC3E}">
        <p14:creationId xmlns:p14="http://schemas.microsoft.com/office/powerpoint/2010/main" val="3300848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6782800-53A9-7C7D-30DF-9F9F5A6FE174}"/>
              </a:ext>
            </a:extLst>
          </p:cNvPr>
          <p:cNvSpPr>
            <a:spLocks noGrp="1"/>
          </p:cNvSpPr>
          <p:nvPr>
            <p:ph type="title"/>
          </p:nvPr>
        </p:nvSpPr>
        <p:spPr>
          <a:xfrm>
            <a:off x="1451580" y="804520"/>
            <a:ext cx="4176511" cy="1049235"/>
          </a:xfrm>
        </p:spPr>
        <p:txBody>
          <a:bodyPr>
            <a:normAutofit/>
          </a:bodyPr>
          <a:lstStyle/>
          <a:p>
            <a:r>
              <a:rPr lang="en-US" sz="3200" dirty="0"/>
              <a:t>Bias</a:t>
            </a:r>
            <a:endParaRPr lang="en-SA" dirty="0"/>
          </a:p>
        </p:txBody>
      </p:sp>
      <p:sp>
        <p:nvSpPr>
          <p:cNvPr id="29" name="Rectangle 28">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Content Placeholder 7">
            <a:extLst>
              <a:ext uri="{FF2B5EF4-FFF2-40B4-BE49-F238E27FC236}">
                <a16:creationId xmlns:a16="http://schemas.microsoft.com/office/drawing/2014/main" id="{13873111-719B-EC56-455B-4381F5DB4BF3}"/>
              </a:ext>
            </a:extLst>
          </p:cNvPr>
          <p:cNvSpPr>
            <a:spLocks noGrp="1"/>
          </p:cNvSpPr>
          <p:nvPr>
            <p:ph idx="1"/>
          </p:nvPr>
        </p:nvSpPr>
        <p:spPr>
          <a:xfrm>
            <a:off x="1451581" y="2015732"/>
            <a:ext cx="4172212" cy="3450613"/>
          </a:xfrm>
        </p:spPr>
        <p:txBody>
          <a:bodyPr>
            <a:normAutofit/>
          </a:bodyPr>
          <a:lstStyle/>
          <a:p>
            <a:pPr marL="285750" indent="-285750" algn="justLow">
              <a:lnSpc>
                <a:spcPct val="150000"/>
              </a:lnSpc>
            </a:pPr>
            <a:r>
              <a:rPr lang="en-US" b="1" dirty="0">
                <a:solidFill>
                  <a:schemeClr val="accent3"/>
                </a:solidFill>
                <a:latin typeface="Calibri" panose="020F0502020204030204" pitchFamily="34" charset="0"/>
              </a:rPr>
              <a:t>Bias</a:t>
            </a:r>
            <a:r>
              <a:rPr lang="en-US" dirty="0">
                <a:latin typeface="Calibri" panose="020F0502020204030204" pitchFamily="34" charset="0"/>
              </a:rPr>
              <a:t> can be incorporated as another weight clamped to a fixed input of +1.0 </a:t>
            </a:r>
          </a:p>
          <a:p>
            <a:pPr marL="285750" indent="-285750" algn="justLow">
              <a:lnSpc>
                <a:spcPct val="150000"/>
              </a:lnSpc>
            </a:pPr>
            <a:r>
              <a:rPr lang="en-US" dirty="0">
                <a:latin typeface="Calibri" panose="020F0502020204030204" pitchFamily="34" charset="0"/>
              </a:rPr>
              <a:t>This extra free variable (bias) makes the neuron more powerful.</a:t>
            </a:r>
            <a:endParaRPr lang="en-US" sz="2000" dirty="0">
              <a:latin typeface="Calibri" panose="020F0502020204030204" pitchFamily="34" charset="0"/>
            </a:endParaRPr>
          </a:p>
          <a:p>
            <a:endParaRPr lang="en-US" dirty="0"/>
          </a:p>
        </p:txBody>
      </p:sp>
      <p:pic>
        <p:nvPicPr>
          <p:cNvPr id="4" name="Content Placeholder 3" descr="A diagram of a function&#10;&#10;Description automatically generated">
            <a:extLst>
              <a:ext uri="{FF2B5EF4-FFF2-40B4-BE49-F238E27FC236}">
                <a16:creationId xmlns:a16="http://schemas.microsoft.com/office/drawing/2014/main" id="{27CC6551-3191-2564-3397-8D6119A558A5}"/>
              </a:ext>
            </a:extLst>
          </p:cNvPr>
          <p:cNvPicPr>
            <a:picLocks noChangeAspect="1"/>
          </p:cNvPicPr>
          <p:nvPr/>
        </p:nvPicPr>
        <p:blipFill>
          <a:blip r:embed="rId2"/>
          <a:stretch>
            <a:fillRect/>
          </a:stretch>
        </p:blipFill>
        <p:spPr>
          <a:xfrm>
            <a:off x="6959179" y="1046377"/>
            <a:ext cx="4095674" cy="3450605"/>
          </a:xfrm>
          <a:prstGeom prst="rect">
            <a:avLst/>
          </a:prstGeom>
        </p:spPr>
      </p:pic>
      <p:pic>
        <p:nvPicPr>
          <p:cNvPr id="30" name="Picture 29">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A mathematical equation with numbers and symbols&#10;&#10;Description automatically generated with medium confidence">
            <a:extLst>
              <a:ext uri="{FF2B5EF4-FFF2-40B4-BE49-F238E27FC236}">
                <a16:creationId xmlns:a16="http://schemas.microsoft.com/office/drawing/2014/main" id="{A8C22A2F-C315-01E2-D3FA-FE17C906DE73}"/>
              </a:ext>
            </a:extLst>
          </p:cNvPr>
          <p:cNvPicPr>
            <a:picLocks noChangeAspect="1"/>
          </p:cNvPicPr>
          <p:nvPr/>
        </p:nvPicPr>
        <p:blipFill>
          <a:blip r:embed="rId4"/>
          <a:stretch>
            <a:fillRect/>
          </a:stretch>
        </p:blipFill>
        <p:spPr>
          <a:xfrm>
            <a:off x="7825334" y="4690310"/>
            <a:ext cx="2363364" cy="853049"/>
          </a:xfrm>
          <a:prstGeom prst="rect">
            <a:avLst/>
          </a:prstGeom>
        </p:spPr>
      </p:pic>
    </p:spTree>
    <p:extLst>
      <p:ext uri="{BB962C8B-B14F-4D97-AF65-F5344CB8AC3E}">
        <p14:creationId xmlns:p14="http://schemas.microsoft.com/office/powerpoint/2010/main" val="806818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1F851F8-22F2-5FA8-A9A1-642513FB9D81}"/>
              </a:ext>
            </a:extLst>
          </p:cNvPr>
          <p:cNvSpPr>
            <a:spLocks noGrp="1"/>
          </p:cNvSpPr>
          <p:nvPr>
            <p:ph type="title"/>
          </p:nvPr>
        </p:nvSpPr>
        <p:spPr>
          <a:xfrm>
            <a:off x="1451579" y="804520"/>
            <a:ext cx="4927955" cy="1049235"/>
          </a:xfrm>
        </p:spPr>
        <p:txBody>
          <a:bodyPr>
            <a:normAutofit/>
          </a:bodyPr>
          <a:lstStyle/>
          <a:p>
            <a:r>
              <a:rPr lang="en-US" sz="3200" dirty="0"/>
              <a:t>Activation functions</a:t>
            </a:r>
            <a:endParaRPr lang="en-SA" dirty="0"/>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Content Placeholder 7">
            <a:extLst>
              <a:ext uri="{FF2B5EF4-FFF2-40B4-BE49-F238E27FC236}">
                <a16:creationId xmlns:a16="http://schemas.microsoft.com/office/drawing/2014/main" id="{DA37CBCE-C644-10D3-F473-EF902D6585F9}"/>
              </a:ext>
            </a:extLst>
          </p:cNvPr>
          <p:cNvSpPr>
            <a:spLocks noGrp="1"/>
          </p:cNvSpPr>
          <p:nvPr>
            <p:ph idx="1"/>
          </p:nvPr>
        </p:nvSpPr>
        <p:spPr>
          <a:xfrm>
            <a:off x="1451580" y="2015732"/>
            <a:ext cx="5304671" cy="3694519"/>
          </a:xfrm>
        </p:spPr>
        <p:txBody>
          <a:bodyPr>
            <a:normAutofit fontScale="70000" lnSpcReduction="20000"/>
          </a:bodyPr>
          <a:lstStyle/>
          <a:p>
            <a:pPr marL="285750" indent="-285750" algn="justLow">
              <a:lnSpc>
                <a:spcPct val="150000"/>
              </a:lnSpc>
            </a:pPr>
            <a:r>
              <a:rPr lang="en-US" b="1" dirty="0"/>
              <a:t>Activation functions: </a:t>
            </a:r>
            <a:r>
              <a:rPr lang="en-US" dirty="0">
                <a:latin typeface="Calibri" panose="020F0502020204030204" pitchFamily="34" charset="0"/>
              </a:rPr>
              <a:t>Also called the squashing function as it limits the amplitude of the output of the neuron. </a:t>
            </a:r>
          </a:p>
          <a:p>
            <a:pPr marL="285750" indent="-285750" algn="justLow">
              <a:lnSpc>
                <a:spcPct val="150000"/>
              </a:lnSpc>
            </a:pPr>
            <a:r>
              <a:rPr lang="en-US" b="1" dirty="0"/>
              <a:t>Activation functions:</a:t>
            </a:r>
            <a:r>
              <a:rPr lang="en-US" sz="4000" dirty="0">
                <a:latin typeface="Calibri" panose="020F0502020204030204" pitchFamily="34" charset="0"/>
              </a:rPr>
              <a:t> </a:t>
            </a:r>
            <a:r>
              <a:rPr lang="en-US" dirty="0">
                <a:latin typeface="Calibri" panose="020F0502020204030204" pitchFamily="34" charset="0"/>
              </a:rPr>
              <a:t>is a function between outputs of nodes at the previous layer and inputs of nodes at the next layer. </a:t>
            </a:r>
          </a:p>
          <a:p>
            <a:pPr marL="285750" indent="-285750" algn="justLow">
              <a:lnSpc>
                <a:spcPct val="150000"/>
              </a:lnSpc>
            </a:pPr>
            <a:r>
              <a:rPr lang="en-US" b="1" dirty="0">
                <a:latin typeface="Calibri" panose="020F0502020204030204" pitchFamily="34" charset="0"/>
              </a:rPr>
              <a:t>Purpose of Activation Functions:</a:t>
            </a:r>
          </a:p>
          <a:p>
            <a:pPr marL="742950" lvl="1" indent="-285750" algn="justLow">
              <a:lnSpc>
                <a:spcPct val="150000"/>
              </a:lnSpc>
            </a:pPr>
            <a:r>
              <a:rPr lang="en-US" dirty="0">
                <a:latin typeface="Calibri" panose="020F0502020204030204" pitchFamily="34" charset="0"/>
              </a:rPr>
              <a:t>The complexity of linear functions is limited, and the capability of learning complex function mappings from data is low.</a:t>
            </a:r>
          </a:p>
          <a:p>
            <a:pPr marL="742950" lvl="1" indent="-285750" algn="justLow">
              <a:lnSpc>
                <a:spcPct val="150000"/>
              </a:lnSpc>
            </a:pPr>
            <a:r>
              <a:rPr lang="en-US" dirty="0">
                <a:latin typeface="Calibri" panose="020F0502020204030204" pitchFamily="34" charset="0"/>
              </a:rPr>
              <a:t>The activation function is equivalent to adding nonlinear factors to a neural network, which transforms the neural network into a nonlinear model.</a:t>
            </a:r>
          </a:p>
          <a:p>
            <a:endParaRPr lang="en-US" dirty="0"/>
          </a:p>
        </p:txBody>
      </p:sp>
      <p:pic>
        <p:nvPicPr>
          <p:cNvPr id="4" name="Content Placeholder 3" descr="A diagram of a function&#10;&#10;Description automatically generated">
            <a:extLst>
              <a:ext uri="{FF2B5EF4-FFF2-40B4-BE49-F238E27FC236}">
                <a16:creationId xmlns:a16="http://schemas.microsoft.com/office/drawing/2014/main" id="{6B76EC39-A101-72B0-026C-09CC75755C62}"/>
              </a:ext>
            </a:extLst>
          </p:cNvPr>
          <p:cNvPicPr>
            <a:picLocks noChangeAspect="1"/>
          </p:cNvPicPr>
          <p:nvPr/>
        </p:nvPicPr>
        <p:blipFill>
          <a:blip r:embed="rId2"/>
          <a:stretch>
            <a:fillRect/>
          </a:stretch>
        </p:blipFill>
        <p:spPr>
          <a:xfrm>
            <a:off x="6756555" y="1046378"/>
            <a:ext cx="4298297" cy="3621315"/>
          </a:xfrm>
          <a:prstGeom prst="rect">
            <a:avLst/>
          </a:prstGeom>
        </p:spPr>
      </p:pic>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A mathematical equation with numbers and symbols&#10;&#10;Description automatically generated with medium confidence">
            <a:extLst>
              <a:ext uri="{FF2B5EF4-FFF2-40B4-BE49-F238E27FC236}">
                <a16:creationId xmlns:a16="http://schemas.microsoft.com/office/drawing/2014/main" id="{11755461-926B-34BA-C379-78BE5EC45956}"/>
              </a:ext>
            </a:extLst>
          </p:cNvPr>
          <p:cNvPicPr>
            <a:picLocks noChangeAspect="1"/>
          </p:cNvPicPr>
          <p:nvPr/>
        </p:nvPicPr>
        <p:blipFill>
          <a:blip r:embed="rId4"/>
          <a:stretch>
            <a:fillRect/>
          </a:stretch>
        </p:blipFill>
        <p:spPr>
          <a:xfrm>
            <a:off x="7842620" y="4833414"/>
            <a:ext cx="2363364" cy="853049"/>
          </a:xfrm>
          <a:prstGeom prst="rect">
            <a:avLst/>
          </a:prstGeom>
        </p:spPr>
      </p:pic>
    </p:spTree>
    <p:extLst>
      <p:ext uri="{BB962C8B-B14F-4D97-AF65-F5344CB8AC3E}">
        <p14:creationId xmlns:p14="http://schemas.microsoft.com/office/powerpoint/2010/main" val="5315923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84</TotalTime>
  <Words>1754</Words>
  <Application>Microsoft Macintosh PowerPoint</Application>
  <PresentationFormat>Widescreen</PresentationFormat>
  <Paragraphs>124</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-webkit-standard</vt:lpstr>
      <vt:lpstr>Aptos</vt:lpstr>
      <vt:lpstr>Arial</vt:lpstr>
      <vt:lpstr>Calibri</vt:lpstr>
      <vt:lpstr>Gill Sans MT</vt:lpstr>
      <vt:lpstr>Lato</vt:lpstr>
      <vt:lpstr>Gallery</vt:lpstr>
      <vt:lpstr>Deep Learning</vt:lpstr>
      <vt:lpstr>Introduction</vt:lpstr>
      <vt:lpstr>Artificial Neural Networks</vt:lpstr>
      <vt:lpstr>Properties of ANNs</vt:lpstr>
      <vt:lpstr>Artificial Neuron Model</vt:lpstr>
      <vt:lpstr>Input</vt:lpstr>
      <vt:lpstr>Synaptic weights</vt:lpstr>
      <vt:lpstr>Bias</vt:lpstr>
      <vt:lpstr>Activation functions</vt:lpstr>
      <vt:lpstr>Artificial Neural Networks</vt:lpstr>
      <vt:lpstr>Different ANN Topologies</vt:lpstr>
      <vt:lpstr>Single Layer Feed-Forward Networks</vt:lpstr>
      <vt:lpstr>Multi-Layer Feed-Forward Networks</vt:lpstr>
      <vt:lpstr>Recurrent Neural Networks</vt:lpstr>
      <vt:lpstr>DEEP LEARNING LAYERS </vt:lpstr>
      <vt:lpstr>Single Layer Perceptron (SLP)</vt:lpstr>
      <vt:lpstr>Single Layer Perceptron (SLP)</vt:lpstr>
      <vt:lpstr>Single Layer Perceptron (SLP) – training process</vt:lpstr>
      <vt:lpstr>Single Layer Perceptron (SLP) – Limitations</vt:lpstr>
      <vt:lpstr>Multi-Layer Perceptron</vt:lpstr>
      <vt:lpstr>Architecture and Components of MLP</vt:lpstr>
      <vt:lpstr>Role of Hidden Layers</vt:lpstr>
      <vt:lpstr>Learning Process</vt:lpstr>
      <vt:lpstr>Learning Process</vt:lpstr>
      <vt:lpstr>Difference Between SLP and MLP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HANI MOHAMMED ALNAMI</dc:creator>
  <cp:lastModifiedBy>HANI MOHAMMED ALNAMI</cp:lastModifiedBy>
  <cp:revision>8</cp:revision>
  <dcterms:created xsi:type="dcterms:W3CDTF">2024-07-25T11:17:02Z</dcterms:created>
  <dcterms:modified xsi:type="dcterms:W3CDTF">2024-08-19T05:31:55Z</dcterms:modified>
</cp:coreProperties>
</file>