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58" r:id="rId4"/>
  </p:sldMasterIdLst>
  <p:notesMasterIdLst>
    <p:notesMasterId r:id="rId34"/>
  </p:notesMasterIdLst>
  <p:handoutMasterIdLst>
    <p:handoutMasterId r:id="rId35"/>
  </p:handoutMasterIdLst>
  <p:sldIdLst>
    <p:sldId id="410" r:id="rId5"/>
    <p:sldId id="443" r:id="rId6"/>
    <p:sldId id="450" r:id="rId7"/>
    <p:sldId id="451" r:id="rId8"/>
    <p:sldId id="452" r:id="rId9"/>
    <p:sldId id="453" r:id="rId10"/>
    <p:sldId id="454" r:id="rId11"/>
    <p:sldId id="456" r:id="rId12"/>
    <p:sldId id="457" r:id="rId13"/>
    <p:sldId id="458" r:id="rId14"/>
    <p:sldId id="459" r:id="rId15"/>
    <p:sldId id="460" r:id="rId16"/>
    <p:sldId id="461" r:id="rId17"/>
    <p:sldId id="462" r:id="rId18"/>
    <p:sldId id="464" r:id="rId19"/>
    <p:sldId id="465" r:id="rId20"/>
    <p:sldId id="466" r:id="rId21"/>
    <p:sldId id="467" r:id="rId22"/>
    <p:sldId id="469" r:id="rId23"/>
    <p:sldId id="468" r:id="rId24"/>
    <p:sldId id="470" r:id="rId25"/>
    <p:sldId id="471" r:id="rId26"/>
    <p:sldId id="472" r:id="rId27"/>
    <p:sldId id="473" r:id="rId28"/>
    <p:sldId id="483" r:id="rId29"/>
    <p:sldId id="478" r:id="rId30"/>
    <p:sldId id="480" r:id="rId31"/>
    <p:sldId id="479" r:id="rId32"/>
    <p:sldId id="47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6327" autoAdjust="0"/>
  </p:normalViewPr>
  <p:slideViewPr>
    <p:cSldViewPr snapToGrid="0">
      <p:cViewPr varScale="1">
        <p:scale>
          <a:sx n="74" d="100"/>
          <a:sy n="74" d="100"/>
        </p:scale>
        <p:origin x="576"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83"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8/13/2024</a:t>
            </a:fld>
            <a:endParaRPr lang="en-US" dirty="0"/>
          </a:p>
        </p:txBody>
      </p:sp>
      <p:sp>
        <p:nvSpPr>
          <p:cNvPr id="6" name="Slide Number Placeholder 5">
            <a:extLst>
              <a:ext uri="{FF2B5EF4-FFF2-40B4-BE49-F238E27FC236}">
                <a16:creationId xmlns=""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8/13/2024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4103398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570457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372009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2764317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2527365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36137889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19920891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17</a:t>
            </a:fld>
            <a:endParaRPr lang="en-US" dirty="0"/>
          </a:p>
        </p:txBody>
      </p:sp>
    </p:spTree>
    <p:extLst>
      <p:ext uri="{BB962C8B-B14F-4D97-AF65-F5344CB8AC3E}">
        <p14:creationId xmlns:p14="http://schemas.microsoft.com/office/powerpoint/2010/main" val="8401535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18</a:t>
            </a:fld>
            <a:endParaRPr lang="en-US" dirty="0"/>
          </a:p>
        </p:txBody>
      </p:sp>
    </p:spTree>
    <p:extLst>
      <p:ext uri="{BB962C8B-B14F-4D97-AF65-F5344CB8AC3E}">
        <p14:creationId xmlns:p14="http://schemas.microsoft.com/office/powerpoint/2010/main" val="11885774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19</a:t>
            </a:fld>
            <a:endParaRPr lang="en-US" dirty="0"/>
          </a:p>
        </p:txBody>
      </p:sp>
    </p:spTree>
    <p:extLst>
      <p:ext uri="{BB962C8B-B14F-4D97-AF65-F5344CB8AC3E}">
        <p14:creationId xmlns:p14="http://schemas.microsoft.com/office/powerpoint/2010/main" val="1448457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16103058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20</a:t>
            </a:fld>
            <a:endParaRPr lang="en-US" dirty="0"/>
          </a:p>
        </p:txBody>
      </p:sp>
    </p:spTree>
    <p:extLst>
      <p:ext uri="{BB962C8B-B14F-4D97-AF65-F5344CB8AC3E}">
        <p14:creationId xmlns:p14="http://schemas.microsoft.com/office/powerpoint/2010/main" val="619972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21</a:t>
            </a:fld>
            <a:endParaRPr lang="en-US" dirty="0"/>
          </a:p>
        </p:txBody>
      </p:sp>
    </p:spTree>
    <p:extLst>
      <p:ext uri="{BB962C8B-B14F-4D97-AF65-F5344CB8AC3E}">
        <p14:creationId xmlns:p14="http://schemas.microsoft.com/office/powerpoint/2010/main" val="24386339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22</a:t>
            </a:fld>
            <a:endParaRPr lang="en-US" dirty="0"/>
          </a:p>
        </p:txBody>
      </p:sp>
    </p:spTree>
    <p:extLst>
      <p:ext uri="{BB962C8B-B14F-4D97-AF65-F5344CB8AC3E}">
        <p14:creationId xmlns:p14="http://schemas.microsoft.com/office/powerpoint/2010/main" val="39311945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23</a:t>
            </a:fld>
            <a:endParaRPr lang="en-US" dirty="0"/>
          </a:p>
        </p:txBody>
      </p:sp>
    </p:spTree>
    <p:extLst>
      <p:ext uri="{BB962C8B-B14F-4D97-AF65-F5344CB8AC3E}">
        <p14:creationId xmlns:p14="http://schemas.microsoft.com/office/powerpoint/2010/main" val="37445701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24</a:t>
            </a:fld>
            <a:endParaRPr lang="en-US" dirty="0"/>
          </a:p>
        </p:txBody>
      </p:sp>
    </p:spTree>
    <p:extLst>
      <p:ext uri="{BB962C8B-B14F-4D97-AF65-F5344CB8AC3E}">
        <p14:creationId xmlns:p14="http://schemas.microsoft.com/office/powerpoint/2010/main" val="32882835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25</a:t>
            </a:fld>
            <a:endParaRPr lang="en-US" dirty="0"/>
          </a:p>
        </p:txBody>
      </p:sp>
    </p:spTree>
    <p:extLst>
      <p:ext uri="{BB962C8B-B14F-4D97-AF65-F5344CB8AC3E}">
        <p14:creationId xmlns:p14="http://schemas.microsoft.com/office/powerpoint/2010/main" val="22735415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26</a:t>
            </a:fld>
            <a:endParaRPr lang="en-US" dirty="0"/>
          </a:p>
        </p:txBody>
      </p:sp>
    </p:spTree>
    <p:extLst>
      <p:ext uri="{BB962C8B-B14F-4D97-AF65-F5344CB8AC3E}">
        <p14:creationId xmlns:p14="http://schemas.microsoft.com/office/powerpoint/2010/main" val="29242882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27</a:t>
            </a:fld>
            <a:endParaRPr lang="en-US" dirty="0"/>
          </a:p>
        </p:txBody>
      </p:sp>
    </p:spTree>
    <p:extLst>
      <p:ext uri="{BB962C8B-B14F-4D97-AF65-F5344CB8AC3E}">
        <p14:creationId xmlns:p14="http://schemas.microsoft.com/office/powerpoint/2010/main" val="26228073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28</a:t>
            </a:fld>
            <a:endParaRPr lang="en-US" dirty="0"/>
          </a:p>
        </p:txBody>
      </p:sp>
    </p:spTree>
    <p:extLst>
      <p:ext uri="{BB962C8B-B14F-4D97-AF65-F5344CB8AC3E}">
        <p14:creationId xmlns:p14="http://schemas.microsoft.com/office/powerpoint/2010/main" val="29532835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29</a:t>
            </a:fld>
            <a:endParaRPr lang="en-US" dirty="0"/>
          </a:p>
        </p:txBody>
      </p:sp>
    </p:spTree>
    <p:extLst>
      <p:ext uri="{BB962C8B-B14F-4D97-AF65-F5344CB8AC3E}">
        <p14:creationId xmlns:p14="http://schemas.microsoft.com/office/powerpoint/2010/main" val="1367138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1676695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484322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137662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4024323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117116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123077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1965124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 xmlns:a16="http://schemas.microsoft.com/office/drawing/2014/main" id="{C26C18C3-ED25-DD4B-BA72-24932D54DE37}"/>
              </a:ext>
              <a:ext uri="{C183D7F6-B498-43B3-948B-1728B52AA6E4}">
                <adec:decorative xmlns=""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 xmlns:a16="http://schemas.microsoft.com/office/drawing/2014/main" id="{A69706A2-3726-FE4E-B923-E75D48597816}"/>
              </a:ext>
              <a:ext uri="{C183D7F6-B498-43B3-948B-1728B52AA6E4}">
                <adec:decorative xmlns=""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 xmlns:a16="http://schemas.microsoft.com/office/drawing/2014/main" id="{CF555767-B3D8-BD57-1D42-7F6E1E66892B}"/>
              </a:ext>
              <a:ext uri="{C183D7F6-B498-43B3-948B-1728B52AA6E4}">
                <adec:decorative xmlns=""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 xmlns:a16="http://schemas.microsoft.com/office/drawing/2014/main" id="{E66081BA-9135-73B1-DCE5-77FD12431F13}"/>
              </a:ext>
              <a:ext uri="{C183D7F6-B498-43B3-948B-1728B52AA6E4}">
                <adec:decorative xmlns=""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C97D5AF2-684A-4A8D-3D82-B57D7AC44677}"/>
              </a:ext>
              <a:ext uri="{C183D7F6-B498-43B3-948B-1728B52AA6E4}">
                <adec:decorative xmlns=""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 xmlns:a16="http://schemas.microsoft.com/office/drawing/2014/main" id="{E66081BA-9135-73B1-DCE5-77FD12431F13}"/>
              </a:ext>
              <a:ext uri="{C183D7F6-B498-43B3-948B-1728B52AA6E4}">
                <adec:decorative xmlns=""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dirty="0"/>
              <a:t>Click icon to add table</a:t>
            </a:r>
          </a:p>
        </p:txBody>
      </p:sp>
      <p:sp>
        <p:nvSpPr>
          <p:cNvPr id="10" name="Slide Number Placeholder 9">
            <a:extLst>
              <a:ext uri="{FF2B5EF4-FFF2-40B4-BE49-F238E27FC236}">
                <a16:creationId xmlns=""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 xmlns:a16="http://schemas.microsoft.com/office/drawing/2014/main" id="{E66081BA-9135-73B1-DCE5-77FD12431F13}"/>
              </a:ext>
              <a:ext uri="{C183D7F6-B498-43B3-948B-1728B52AA6E4}">
                <adec:decorative xmlns=""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 xmlns:a16="http://schemas.microsoft.com/office/drawing/2014/main" id="{C26C18C3-ED25-DD4B-BA72-24932D54DE37}"/>
              </a:ext>
              <a:ext uri="{C183D7F6-B498-43B3-948B-1728B52AA6E4}">
                <adec:decorative xmlns=""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 xmlns:a16="http://schemas.microsoft.com/office/drawing/2014/main" id="{58B149C6-5AAC-B8E5-5411-EA38821F6754}"/>
              </a:ext>
              <a:ext uri="{C183D7F6-B498-43B3-948B-1728B52AA6E4}">
                <adec:decorative xmlns=""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806C6F65-35CD-D64B-992A-0C1C1E00384D}"/>
              </a:ext>
              <a:ext uri="{C183D7F6-B498-43B3-948B-1728B52AA6E4}">
                <adec:decorative xmlns=""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 xmlns:a16="http://schemas.microsoft.com/office/drawing/2014/main" id="{979826C1-7A52-DA25-F422-EE62DED7D1B6}"/>
              </a:ext>
              <a:ext uri="{C183D7F6-B498-43B3-948B-1728B52AA6E4}">
                <adec:decorative xmlns=""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Freeform: Shape 3">
            <a:extLst>
              <a:ext uri="{FF2B5EF4-FFF2-40B4-BE49-F238E27FC236}">
                <a16:creationId xmlns=""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dirty="0"/>
              <a:t>Click icon to add picture</a:t>
            </a:r>
          </a:p>
        </p:txBody>
      </p:sp>
      <p:sp>
        <p:nvSpPr>
          <p:cNvPr id="18" name="Title 1">
            <a:extLst>
              <a:ext uri="{FF2B5EF4-FFF2-40B4-BE49-F238E27FC236}">
                <a16:creationId xmlns=""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 xmlns:a16="http://schemas.microsoft.com/office/drawing/2014/main" id="{D96BA398-1ED2-1FCA-63B9-8915A8C7A524}"/>
              </a:ext>
              <a:ext uri="{C183D7F6-B498-43B3-948B-1728B52AA6E4}">
                <adec:decorative xmlns=""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dirty="0"/>
              <a:t>Click icon to add picture</a:t>
            </a:r>
          </a:p>
        </p:txBody>
      </p:sp>
      <p:sp>
        <p:nvSpPr>
          <p:cNvPr id="18" name="Text Placeholder 29">
            <a:extLst>
              <a:ext uri="{FF2B5EF4-FFF2-40B4-BE49-F238E27FC236}">
                <a16:creationId xmlns=""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 xmlns:a16="http://schemas.microsoft.com/office/drawing/2014/main" id="{29169ED6-4B82-6844-119F-AC15CDF2D3E5}"/>
              </a:ext>
              <a:ext uri="{C183D7F6-B498-43B3-948B-1728B52AA6E4}">
                <adec:decorative xmlns=""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 xmlns:a16="http://schemas.microsoft.com/office/drawing/2014/main" id="{C57F1500-1A16-D1EF-4F0C-030852B291FC}"/>
              </a:ext>
              <a:ext uri="{C183D7F6-B498-43B3-948B-1728B52AA6E4}">
                <adec:decorative xmlns=""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 xmlns:a16="http://schemas.microsoft.com/office/drawing/2014/main" id="{2D07A0BE-3890-193E-9439-F294E61A71B9}"/>
              </a:ext>
              <a:ext uri="{C183D7F6-B498-43B3-948B-1728B52AA6E4}">
                <adec:decorative xmlns=""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 xmlns:a16="http://schemas.microsoft.com/office/drawing/2014/main" id="{C26C18C3-ED25-DD4B-BA72-24932D54DE37}"/>
              </a:ext>
              <a:ext uri="{C183D7F6-B498-43B3-948B-1728B52AA6E4}">
                <adec:decorative xmlns=""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 xmlns:a16="http://schemas.microsoft.com/office/drawing/2014/main" id="{A69706A2-3726-FE4E-B923-E75D48597816}"/>
              </a:ext>
              <a:ext uri="{C183D7F6-B498-43B3-948B-1728B52AA6E4}">
                <adec:decorative xmlns=""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C97D5AF2-684A-4A8D-3D82-B57D7AC44677}"/>
              </a:ext>
              <a:ext uri="{C183D7F6-B498-43B3-948B-1728B52AA6E4}">
                <adec:decorative xmlns=""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 xmlns:a16="http://schemas.microsoft.com/office/drawing/2014/main" id="{E66081BA-9135-73B1-DCE5-77FD12431F13}"/>
              </a:ext>
              <a:ext uri="{C183D7F6-B498-43B3-948B-1728B52AA6E4}">
                <adec:decorative xmlns=""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42E558A9-6DD6-E21D-3A8F-6707E1DD19F1}"/>
              </a:ext>
              <a:ext uri="{C183D7F6-B498-43B3-948B-1728B52AA6E4}">
                <adec:decorative xmlns=""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 xmlns:a16="http://schemas.microsoft.com/office/drawing/2014/main" id="{E66081BA-9135-73B1-DCE5-77FD12431F13}"/>
              </a:ext>
              <a:ext uri="{C183D7F6-B498-43B3-948B-1728B52AA6E4}">
                <adec:decorative xmlns=""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 xmlns:a16="http://schemas.microsoft.com/office/drawing/2014/main" id="{E66081BA-9135-73B1-DCE5-77FD12431F13}"/>
              </a:ext>
              <a:ext uri="{C183D7F6-B498-43B3-948B-1728B52AA6E4}">
                <adec:decorative xmlns=""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dirty="0"/>
              <a:t>Click icon to add picture</a:t>
            </a:r>
          </a:p>
        </p:txBody>
      </p:sp>
      <p:sp>
        <p:nvSpPr>
          <p:cNvPr id="10" name="Slide Number Placeholder 9">
            <a:extLst>
              <a:ext uri="{FF2B5EF4-FFF2-40B4-BE49-F238E27FC236}">
                <a16:creationId xmlns=""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Placeholder 11">
            <a:extLst>
              <a:ext uri="{FF2B5EF4-FFF2-40B4-BE49-F238E27FC236}">
                <a16:creationId xmlns=""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dirty="0"/>
              <a:t>Click to edit Master title style</a:t>
            </a:r>
          </a:p>
        </p:txBody>
      </p:sp>
      <p:sp>
        <p:nvSpPr>
          <p:cNvPr id="30" name="Date Placeholder 3">
            <a:extLst>
              <a:ext uri="{FF2B5EF4-FFF2-40B4-BE49-F238E27FC236}">
                <a16:creationId xmlns=""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B1D9D6-2977-ABCD-FDF8-51AFA5064E54}"/>
              </a:ext>
            </a:extLst>
          </p:cNvPr>
          <p:cNvSpPr>
            <a:spLocks noGrp="1"/>
          </p:cNvSpPr>
          <p:nvPr>
            <p:ph type="ctrTitle"/>
          </p:nvPr>
        </p:nvSpPr>
        <p:spPr>
          <a:xfrm>
            <a:off x="3400023" y="411479"/>
            <a:ext cx="8396281" cy="3291840"/>
          </a:xfrm>
        </p:spPr>
        <p:txBody>
          <a:bodyPr/>
          <a:lstStyle/>
          <a:p>
            <a:r>
              <a:rPr lang="en-US" dirty="0" smtClean="0"/>
              <a:t>Comp 591</a:t>
            </a:r>
            <a:br>
              <a:rPr lang="en-US" dirty="0" smtClean="0"/>
            </a:br>
            <a:r>
              <a:rPr lang="en-US" sz="4800" dirty="0" smtClean="0"/>
              <a:t>Computer Professional Ethics</a:t>
            </a:r>
            <a:endParaRPr lang="en-US" sz="4800" dirty="0"/>
          </a:p>
        </p:txBody>
      </p:sp>
    </p:spTree>
    <p:extLst>
      <p:ext uri="{BB962C8B-B14F-4D97-AF65-F5344CB8AC3E}">
        <p14:creationId xmlns:p14="http://schemas.microsoft.com/office/powerpoint/2010/main" val="3390304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B530BF65-C84B-45C3-72CA-AFDA68851174}"/>
              </a:ext>
            </a:extLst>
          </p:cNvPr>
          <p:cNvSpPr txBox="1">
            <a:spLocks/>
          </p:cNvSpPr>
          <p:nvPr/>
        </p:nvSpPr>
        <p:spPr>
          <a:xfrm>
            <a:off x="594360" y="377372"/>
            <a:ext cx="7854181" cy="1478279"/>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Computer ethics : an </a:t>
            </a:r>
            <a:r>
              <a:rPr lang="en-US" dirty="0"/>
              <a:t>o</a:t>
            </a:r>
            <a:r>
              <a:rPr lang="en-US" dirty="0" smtClean="0"/>
              <a:t>verview</a:t>
            </a:r>
            <a:endParaRPr lang="en-US" dirty="0"/>
          </a:p>
        </p:txBody>
      </p:sp>
      <p:sp>
        <p:nvSpPr>
          <p:cNvPr id="7" name="Text Placeholder 2">
            <a:extLst>
              <a:ext uri="{FF2B5EF4-FFF2-40B4-BE49-F238E27FC236}">
                <a16:creationId xmlns="" xmlns:a16="http://schemas.microsoft.com/office/drawing/2014/main" id="{3B8EBC2C-6DD7-5003-38EB-40753046FE8C}"/>
              </a:ext>
            </a:extLst>
          </p:cNvPr>
          <p:cNvSpPr>
            <a:spLocks noGrp="1"/>
          </p:cNvSpPr>
          <p:nvPr>
            <p:ph sz="quarter" idx="4294967295"/>
          </p:nvPr>
        </p:nvSpPr>
        <p:spPr>
          <a:xfrm>
            <a:off x="608239" y="2281238"/>
            <a:ext cx="10945132" cy="3501376"/>
          </a:xfrm>
          <a:prstGeom prst="rect">
            <a:avLst/>
          </a:prstGeom>
        </p:spPr>
        <p:txBody>
          <a:bodyPr tIns="457200">
            <a:noAutofit/>
          </a:bodyPr>
          <a:lstStyle/>
          <a:p>
            <a:pPr marL="0" indent="0">
              <a:buNone/>
            </a:pPr>
            <a:r>
              <a:rPr lang="en-US" sz="2400" b="1" dirty="0">
                <a:solidFill>
                  <a:schemeClr val="tx2">
                    <a:lumMod val="75000"/>
                  </a:schemeClr>
                </a:solidFill>
              </a:rPr>
              <a:t>Invisibility </a:t>
            </a:r>
            <a:r>
              <a:rPr lang="en-US" sz="2400" b="1" dirty="0" smtClean="0">
                <a:solidFill>
                  <a:schemeClr val="tx2">
                    <a:lumMod val="75000"/>
                  </a:schemeClr>
                </a:solidFill>
              </a:rPr>
              <a:t>factor</a:t>
            </a:r>
          </a:p>
          <a:p>
            <a:pPr marL="0" indent="0">
              <a:buNone/>
            </a:pPr>
            <a:r>
              <a:rPr lang="en-US" sz="2000" dirty="0"/>
              <a:t>An important fact about computers is that most of the time, and under most conditions, computer operations are invisible. Moor identifies three kinds of invisibility that can have ethical significance: </a:t>
            </a:r>
            <a:endParaRPr lang="en-US" sz="2000" dirty="0" smtClean="0"/>
          </a:p>
          <a:p>
            <a:pPr marL="0" indent="0">
              <a:buNone/>
            </a:pPr>
            <a:endParaRPr lang="en-US" sz="2000" dirty="0"/>
          </a:p>
          <a:p>
            <a:pPr marL="342900" indent="-342900">
              <a:buFont typeface="Wingdings" panose="05000000000000000000" pitchFamily="2" charset="2"/>
              <a:buChar char="v"/>
            </a:pPr>
            <a:r>
              <a:rPr lang="en-US" sz="2000" b="1" dirty="0" smtClean="0">
                <a:solidFill>
                  <a:schemeClr val="tx2">
                    <a:lumMod val="75000"/>
                  </a:schemeClr>
                </a:solidFill>
              </a:rPr>
              <a:t>Invisible abuse</a:t>
            </a:r>
          </a:p>
          <a:p>
            <a:pPr marL="342900" indent="-342900">
              <a:buFont typeface="Wingdings" panose="05000000000000000000" pitchFamily="2" charset="2"/>
              <a:buChar char="v"/>
            </a:pPr>
            <a:r>
              <a:rPr lang="en-US" sz="2000" b="1" dirty="0" smtClean="0">
                <a:solidFill>
                  <a:schemeClr val="tx2">
                    <a:lumMod val="75000"/>
                  </a:schemeClr>
                </a:solidFill>
              </a:rPr>
              <a:t>Invisible programming</a:t>
            </a:r>
          </a:p>
          <a:p>
            <a:pPr marL="342900" indent="-342900">
              <a:buFont typeface="Wingdings" panose="05000000000000000000" pitchFamily="2" charset="2"/>
              <a:buChar char="v"/>
            </a:pPr>
            <a:r>
              <a:rPr lang="en-US" sz="2000" b="1" dirty="0" smtClean="0">
                <a:solidFill>
                  <a:schemeClr val="tx2">
                    <a:lumMod val="75000"/>
                  </a:schemeClr>
                </a:solidFill>
              </a:rPr>
              <a:t>Invisible </a:t>
            </a:r>
            <a:r>
              <a:rPr lang="en-US" sz="2000" b="1" dirty="0">
                <a:solidFill>
                  <a:schemeClr val="tx2">
                    <a:lumMod val="75000"/>
                  </a:schemeClr>
                </a:solidFill>
              </a:rPr>
              <a:t>complex calculation</a:t>
            </a:r>
          </a:p>
        </p:txBody>
      </p:sp>
    </p:spTree>
    <p:extLst>
      <p:ext uri="{BB962C8B-B14F-4D97-AF65-F5344CB8AC3E}">
        <p14:creationId xmlns:p14="http://schemas.microsoft.com/office/powerpoint/2010/main" val="31223055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B530BF65-C84B-45C3-72CA-AFDA68851174}"/>
              </a:ext>
            </a:extLst>
          </p:cNvPr>
          <p:cNvSpPr txBox="1">
            <a:spLocks/>
          </p:cNvSpPr>
          <p:nvPr/>
        </p:nvSpPr>
        <p:spPr>
          <a:xfrm>
            <a:off x="594360" y="377372"/>
            <a:ext cx="7854181" cy="1478279"/>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Computer ethics : an </a:t>
            </a:r>
            <a:r>
              <a:rPr lang="en-US" dirty="0"/>
              <a:t>o</a:t>
            </a:r>
            <a:r>
              <a:rPr lang="en-US" dirty="0" smtClean="0"/>
              <a:t>verview</a:t>
            </a:r>
            <a:endParaRPr lang="en-US" dirty="0"/>
          </a:p>
        </p:txBody>
      </p:sp>
      <p:sp>
        <p:nvSpPr>
          <p:cNvPr id="7" name="Text Placeholder 2">
            <a:extLst>
              <a:ext uri="{FF2B5EF4-FFF2-40B4-BE49-F238E27FC236}">
                <a16:creationId xmlns="" xmlns:a16="http://schemas.microsoft.com/office/drawing/2014/main" id="{3B8EBC2C-6DD7-5003-38EB-40753046FE8C}"/>
              </a:ext>
            </a:extLst>
          </p:cNvPr>
          <p:cNvSpPr>
            <a:spLocks noGrp="1"/>
          </p:cNvSpPr>
          <p:nvPr>
            <p:ph sz="quarter" idx="4294967295"/>
          </p:nvPr>
        </p:nvSpPr>
        <p:spPr>
          <a:xfrm>
            <a:off x="608239" y="2281238"/>
            <a:ext cx="10945132" cy="3501376"/>
          </a:xfrm>
          <a:prstGeom prst="rect">
            <a:avLst/>
          </a:prstGeom>
        </p:spPr>
        <p:txBody>
          <a:bodyPr tIns="457200">
            <a:noAutofit/>
          </a:bodyPr>
          <a:lstStyle/>
          <a:p>
            <a:pPr marL="0" indent="0" algn="just">
              <a:buNone/>
            </a:pPr>
            <a:r>
              <a:rPr lang="en-US" sz="2400" b="1" dirty="0">
                <a:solidFill>
                  <a:schemeClr val="tx2">
                    <a:lumMod val="75000"/>
                  </a:schemeClr>
                </a:solidFill>
              </a:rPr>
              <a:t>Invisible abuse </a:t>
            </a:r>
            <a:endParaRPr lang="en-US" sz="2400" b="1" dirty="0" smtClean="0">
              <a:solidFill>
                <a:schemeClr val="tx2">
                  <a:lumMod val="75000"/>
                </a:schemeClr>
              </a:solidFill>
            </a:endParaRPr>
          </a:p>
          <a:p>
            <a:pPr marL="0" indent="0" algn="just">
              <a:buNone/>
            </a:pPr>
            <a:r>
              <a:rPr lang="en-US" sz="2400" dirty="0" smtClean="0"/>
              <a:t>Moor </a:t>
            </a:r>
            <a:r>
              <a:rPr lang="en-US" sz="2400" dirty="0"/>
              <a:t>describes this as: ‘the intentional use of the invisible operations of a computer to engage in unethical conduct’. </a:t>
            </a:r>
            <a:endParaRPr lang="en-US" sz="2400" dirty="0" smtClean="0"/>
          </a:p>
          <a:p>
            <a:pPr marL="0" indent="0" algn="just">
              <a:buNone/>
            </a:pPr>
            <a:r>
              <a:rPr lang="en-US" sz="2400" dirty="0" smtClean="0"/>
              <a:t>He </a:t>
            </a:r>
            <a:r>
              <a:rPr lang="en-US" sz="2400" dirty="0"/>
              <a:t>cites the example of the programmer who </a:t>
            </a:r>
            <a:r>
              <a:rPr lang="en-US" sz="2400" dirty="0" smtClean="0"/>
              <a:t>realized </a:t>
            </a:r>
            <a:r>
              <a:rPr lang="en-US" sz="2400" dirty="0"/>
              <a:t>he could steal excess interest from a bank: When interest on a bank account is calculated, there is often a fraction of a cent left over after rounding off. </a:t>
            </a:r>
            <a:endParaRPr lang="en-US" sz="2400" dirty="0" smtClean="0"/>
          </a:p>
          <a:p>
            <a:pPr marL="0" indent="0" algn="just">
              <a:buNone/>
            </a:pPr>
            <a:r>
              <a:rPr lang="en-US" sz="2400" dirty="0" smtClean="0"/>
              <a:t>This </a:t>
            </a:r>
            <a:r>
              <a:rPr lang="en-US" sz="2400" dirty="0"/>
              <a:t>programmer instructed a computer to deposit these fractions of a cent to his own account. Another example of invisible abuse is the invasion of the property and privacy of others – for example, computers can be programmed to surreptitiously remove or alter confidential information.</a:t>
            </a:r>
            <a:endParaRPr lang="en-US" sz="2000" b="1" dirty="0">
              <a:solidFill>
                <a:schemeClr val="tx2">
                  <a:lumMod val="75000"/>
                </a:schemeClr>
              </a:solidFill>
            </a:endParaRPr>
          </a:p>
        </p:txBody>
      </p:sp>
    </p:spTree>
    <p:extLst>
      <p:ext uri="{BB962C8B-B14F-4D97-AF65-F5344CB8AC3E}">
        <p14:creationId xmlns:p14="http://schemas.microsoft.com/office/powerpoint/2010/main" val="29963157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B530BF65-C84B-45C3-72CA-AFDA68851174}"/>
              </a:ext>
            </a:extLst>
          </p:cNvPr>
          <p:cNvSpPr txBox="1">
            <a:spLocks/>
          </p:cNvSpPr>
          <p:nvPr/>
        </p:nvSpPr>
        <p:spPr>
          <a:xfrm>
            <a:off x="594360" y="377372"/>
            <a:ext cx="7854181" cy="1478279"/>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Computer ethics : an </a:t>
            </a:r>
            <a:r>
              <a:rPr lang="en-US" dirty="0"/>
              <a:t>o</a:t>
            </a:r>
            <a:r>
              <a:rPr lang="en-US" dirty="0" smtClean="0"/>
              <a:t>verview</a:t>
            </a:r>
            <a:endParaRPr lang="en-US" dirty="0"/>
          </a:p>
        </p:txBody>
      </p:sp>
      <p:sp>
        <p:nvSpPr>
          <p:cNvPr id="7" name="Text Placeholder 2">
            <a:extLst>
              <a:ext uri="{FF2B5EF4-FFF2-40B4-BE49-F238E27FC236}">
                <a16:creationId xmlns="" xmlns:a16="http://schemas.microsoft.com/office/drawing/2014/main" id="{3B8EBC2C-6DD7-5003-38EB-40753046FE8C}"/>
              </a:ext>
            </a:extLst>
          </p:cNvPr>
          <p:cNvSpPr>
            <a:spLocks noGrp="1"/>
          </p:cNvSpPr>
          <p:nvPr>
            <p:ph sz="quarter" idx="4294967295"/>
          </p:nvPr>
        </p:nvSpPr>
        <p:spPr>
          <a:xfrm>
            <a:off x="608239" y="2281238"/>
            <a:ext cx="10945132" cy="3501376"/>
          </a:xfrm>
          <a:prstGeom prst="rect">
            <a:avLst/>
          </a:prstGeom>
        </p:spPr>
        <p:txBody>
          <a:bodyPr tIns="457200">
            <a:noAutofit/>
          </a:bodyPr>
          <a:lstStyle/>
          <a:p>
            <a:pPr marL="0" indent="0" algn="just">
              <a:buNone/>
            </a:pPr>
            <a:r>
              <a:rPr lang="en-US" sz="2400" b="1" dirty="0">
                <a:solidFill>
                  <a:schemeClr val="tx2">
                    <a:lumMod val="75000"/>
                  </a:schemeClr>
                </a:solidFill>
              </a:rPr>
              <a:t>Invisible </a:t>
            </a:r>
            <a:r>
              <a:rPr lang="en-US" sz="2400" b="1" dirty="0" smtClean="0">
                <a:solidFill>
                  <a:schemeClr val="tx2">
                    <a:lumMod val="75000"/>
                  </a:schemeClr>
                </a:solidFill>
              </a:rPr>
              <a:t>programming values</a:t>
            </a:r>
          </a:p>
          <a:p>
            <a:pPr marL="0" indent="0" algn="just">
              <a:buNone/>
            </a:pPr>
            <a:endParaRPr lang="en-US" sz="2400" b="1" dirty="0">
              <a:solidFill>
                <a:schemeClr val="tx2">
                  <a:lumMod val="75000"/>
                </a:schemeClr>
              </a:solidFill>
            </a:endParaRPr>
          </a:p>
          <a:p>
            <a:pPr marL="0" indent="0" algn="just">
              <a:buNone/>
            </a:pPr>
            <a:r>
              <a:rPr lang="en-US" sz="2400" dirty="0" smtClean="0"/>
              <a:t>These </a:t>
            </a:r>
            <a:r>
              <a:rPr lang="en-US" sz="2400" dirty="0"/>
              <a:t>are values which, according to Moor, are embedded into a computer program: </a:t>
            </a:r>
            <a:endParaRPr lang="en-US" sz="2400" dirty="0" smtClean="0"/>
          </a:p>
          <a:p>
            <a:pPr marL="0" indent="0" algn="just">
              <a:buNone/>
            </a:pPr>
            <a:endParaRPr lang="en-US" sz="2400" dirty="0" smtClean="0"/>
          </a:p>
          <a:p>
            <a:pPr marL="0" indent="0" algn="just">
              <a:buNone/>
            </a:pPr>
            <a:r>
              <a:rPr lang="en-US" sz="2400" dirty="0" smtClean="0"/>
              <a:t>A </a:t>
            </a:r>
            <a:r>
              <a:rPr lang="en-US" sz="2400" dirty="0"/>
              <a:t>programmer makes some value </a:t>
            </a:r>
            <a:r>
              <a:rPr lang="en-US" sz="2400" dirty="0" smtClean="0"/>
              <a:t>judgments </a:t>
            </a:r>
            <a:r>
              <a:rPr lang="en-US" sz="2400" dirty="0"/>
              <a:t>about what is important and </a:t>
            </a:r>
            <a:r>
              <a:rPr lang="en-US" sz="2400" dirty="0" smtClean="0"/>
              <a:t>what </a:t>
            </a:r>
            <a:r>
              <a:rPr lang="en-US" sz="2400" dirty="0"/>
              <a:t>is not. These values become embedded in the final product and </a:t>
            </a:r>
            <a:r>
              <a:rPr lang="en-US" sz="2400" dirty="0" smtClean="0"/>
              <a:t>may be </a:t>
            </a:r>
            <a:r>
              <a:rPr lang="en-US" sz="2400" dirty="0"/>
              <a:t>invisible to someone who runs the program. </a:t>
            </a:r>
            <a:endParaRPr lang="en-US" sz="2000" b="1" dirty="0">
              <a:solidFill>
                <a:schemeClr val="tx2">
                  <a:lumMod val="75000"/>
                </a:schemeClr>
              </a:solidFill>
            </a:endParaRPr>
          </a:p>
        </p:txBody>
      </p:sp>
    </p:spTree>
    <p:extLst>
      <p:ext uri="{BB962C8B-B14F-4D97-AF65-F5344CB8AC3E}">
        <p14:creationId xmlns:p14="http://schemas.microsoft.com/office/powerpoint/2010/main" val="3582170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B530BF65-C84B-45C3-72CA-AFDA68851174}"/>
              </a:ext>
            </a:extLst>
          </p:cNvPr>
          <p:cNvSpPr txBox="1">
            <a:spLocks/>
          </p:cNvSpPr>
          <p:nvPr/>
        </p:nvSpPr>
        <p:spPr>
          <a:xfrm>
            <a:off x="594360" y="377372"/>
            <a:ext cx="7854181" cy="1478279"/>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Computer ethics : an </a:t>
            </a:r>
            <a:r>
              <a:rPr lang="en-US" dirty="0"/>
              <a:t>o</a:t>
            </a:r>
            <a:r>
              <a:rPr lang="en-US" dirty="0" smtClean="0"/>
              <a:t>verview</a:t>
            </a:r>
            <a:endParaRPr lang="en-US" dirty="0"/>
          </a:p>
        </p:txBody>
      </p:sp>
      <p:sp>
        <p:nvSpPr>
          <p:cNvPr id="7" name="Text Placeholder 2">
            <a:extLst>
              <a:ext uri="{FF2B5EF4-FFF2-40B4-BE49-F238E27FC236}">
                <a16:creationId xmlns="" xmlns:a16="http://schemas.microsoft.com/office/drawing/2014/main" id="{3B8EBC2C-6DD7-5003-38EB-40753046FE8C}"/>
              </a:ext>
            </a:extLst>
          </p:cNvPr>
          <p:cNvSpPr>
            <a:spLocks noGrp="1"/>
          </p:cNvSpPr>
          <p:nvPr>
            <p:ph sz="quarter" idx="4294967295"/>
          </p:nvPr>
        </p:nvSpPr>
        <p:spPr>
          <a:xfrm>
            <a:off x="608239" y="2281238"/>
            <a:ext cx="10945132" cy="3501376"/>
          </a:xfrm>
          <a:prstGeom prst="rect">
            <a:avLst/>
          </a:prstGeom>
        </p:spPr>
        <p:txBody>
          <a:bodyPr tIns="457200">
            <a:noAutofit/>
          </a:bodyPr>
          <a:lstStyle/>
          <a:p>
            <a:pPr marL="0" indent="0" algn="just">
              <a:buNone/>
            </a:pPr>
            <a:r>
              <a:rPr lang="en-US" sz="2400" b="1" dirty="0">
                <a:solidFill>
                  <a:schemeClr val="tx2">
                    <a:lumMod val="75000"/>
                  </a:schemeClr>
                </a:solidFill>
              </a:rPr>
              <a:t>Invisible complex calculation </a:t>
            </a:r>
            <a:endParaRPr lang="en-US" sz="2400" b="1" dirty="0" smtClean="0">
              <a:solidFill>
                <a:schemeClr val="tx2">
                  <a:lumMod val="75000"/>
                </a:schemeClr>
              </a:solidFill>
            </a:endParaRPr>
          </a:p>
          <a:p>
            <a:pPr marL="0" indent="0" algn="just">
              <a:buNone/>
            </a:pPr>
            <a:endParaRPr lang="en-US" sz="2400" dirty="0" smtClean="0"/>
          </a:p>
          <a:p>
            <a:pPr marL="0" indent="0" algn="just">
              <a:buNone/>
            </a:pPr>
            <a:r>
              <a:rPr lang="en-US" sz="2400" dirty="0" smtClean="0"/>
              <a:t>In </a:t>
            </a:r>
            <a:r>
              <a:rPr lang="en-US" sz="2400" dirty="0"/>
              <a:t>this context, Moor writes: </a:t>
            </a:r>
            <a:endParaRPr lang="en-US" sz="2400" dirty="0" smtClean="0"/>
          </a:p>
          <a:p>
            <a:pPr marL="0" indent="0" algn="just">
              <a:buNone/>
            </a:pPr>
            <a:endParaRPr lang="en-US" sz="2400" dirty="0" smtClean="0"/>
          </a:p>
          <a:p>
            <a:pPr marL="0" indent="0" algn="just">
              <a:buNone/>
            </a:pPr>
            <a:r>
              <a:rPr lang="en-US" sz="2400" dirty="0" smtClean="0"/>
              <a:t>Computers </a:t>
            </a:r>
            <a:r>
              <a:rPr lang="en-US" sz="2400" dirty="0"/>
              <a:t>today are capable of enormous calculations beyond human comprehension. Even if a program is understood, it does not follow that the respective calculations are understood. Computers today perform … calculations which are too complex for human inspection and understanding</a:t>
            </a:r>
            <a:endParaRPr lang="en-US" sz="2000" b="1" dirty="0">
              <a:solidFill>
                <a:schemeClr val="tx2">
                  <a:lumMod val="75000"/>
                </a:schemeClr>
              </a:solidFill>
            </a:endParaRPr>
          </a:p>
        </p:txBody>
      </p:sp>
    </p:spTree>
    <p:extLst>
      <p:ext uri="{BB962C8B-B14F-4D97-AF65-F5344CB8AC3E}">
        <p14:creationId xmlns:p14="http://schemas.microsoft.com/office/powerpoint/2010/main" val="3160025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B530BF65-C84B-45C3-72CA-AFDA68851174}"/>
              </a:ext>
            </a:extLst>
          </p:cNvPr>
          <p:cNvSpPr txBox="1">
            <a:spLocks/>
          </p:cNvSpPr>
          <p:nvPr/>
        </p:nvSpPr>
        <p:spPr>
          <a:xfrm>
            <a:off x="594360" y="377372"/>
            <a:ext cx="7854181" cy="1478279"/>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Identifying an ethical issue</a:t>
            </a:r>
          </a:p>
        </p:txBody>
      </p:sp>
      <p:sp>
        <p:nvSpPr>
          <p:cNvPr id="7" name="Text Placeholder 2">
            <a:extLst>
              <a:ext uri="{FF2B5EF4-FFF2-40B4-BE49-F238E27FC236}">
                <a16:creationId xmlns="" xmlns:a16="http://schemas.microsoft.com/office/drawing/2014/main" id="{3B8EBC2C-6DD7-5003-38EB-40753046FE8C}"/>
              </a:ext>
            </a:extLst>
          </p:cNvPr>
          <p:cNvSpPr>
            <a:spLocks noGrp="1"/>
          </p:cNvSpPr>
          <p:nvPr>
            <p:ph sz="quarter" idx="4294967295"/>
          </p:nvPr>
        </p:nvSpPr>
        <p:spPr>
          <a:xfrm>
            <a:off x="608239" y="2281238"/>
            <a:ext cx="10945132" cy="3501376"/>
          </a:xfrm>
          <a:prstGeom prst="rect">
            <a:avLst/>
          </a:prstGeom>
        </p:spPr>
        <p:txBody>
          <a:bodyPr tIns="457200">
            <a:noAutofit/>
          </a:bodyPr>
          <a:lstStyle/>
          <a:p>
            <a:pPr marL="342900" indent="-342900" algn="just">
              <a:buFont typeface="Wingdings" panose="05000000000000000000" pitchFamily="2" charset="2"/>
              <a:buChar char="ü"/>
            </a:pPr>
            <a:r>
              <a:rPr lang="en-US" sz="2400" dirty="0"/>
              <a:t>Most people have a clear ability to distinguish between what is ‘</a:t>
            </a:r>
            <a:r>
              <a:rPr lang="en-US" sz="2400" b="1" dirty="0"/>
              <a:t>ethical</a:t>
            </a:r>
            <a:r>
              <a:rPr lang="en-US" sz="2400" dirty="0"/>
              <a:t>’ and what is ‘</a:t>
            </a:r>
            <a:r>
              <a:rPr lang="en-US" sz="2400" b="1" dirty="0"/>
              <a:t>not ethical</a:t>
            </a:r>
            <a:r>
              <a:rPr lang="en-US" sz="2400" dirty="0"/>
              <a:t>’. </a:t>
            </a:r>
            <a:endParaRPr lang="en-US" sz="2400" dirty="0" smtClean="0"/>
          </a:p>
          <a:p>
            <a:pPr marL="342900" indent="-342900" algn="just">
              <a:buFont typeface="Wingdings" panose="05000000000000000000" pitchFamily="2" charset="2"/>
              <a:buChar char="ü"/>
            </a:pPr>
            <a:r>
              <a:rPr lang="en-US" sz="2400" dirty="0" smtClean="0"/>
              <a:t>However</a:t>
            </a:r>
            <a:r>
              <a:rPr lang="en-US" sz="2400" dirty="0"/>
              <a:t>, when asked to explain our reasons for deeming an action to be ethical or unethical, we often experience difficulty. </a:t>
            </a:r>
            <a:endParaRPr lang="en-US" sz="2400" dirty="0" smtClean="0"/>
          </a:p>
          <a:p>
            <a:pPr marL="342900" indent="-342900" algn="just">
              <a:buFont typeface="Wingdings" panose="05000000000000000000" pitchFamily="2" charset="2"/>
              <a:buChar char="ü"/>
            </a:pPr>
            <a:r>
              <a:rPr lang="en-US" sz="2400" dirty="0" smtClean="0"/>
              <a:t>This </a:t>
            </a:r>
            <a:r>
              <a:rPr lang="en-US" sz="2400" dirty="0"/>
              <a:t>is often because we base our </a:t>
            </a:r>
            <a:r>
              <a:rPr lang="en-US" sz="2400" b="1" dirty="0" smtClean="0"/>
              <a:t>judgment</a:t>
            </a:r>
            <a:r>
              <a:rPr lang="en-US" sz="2400" dirty="0" smtClean="0"/>
              <a:t> </a:t>
            </a:r>
            <a:r>
              <a:rPr lang="en-US" sz="2400" dirty="0"/>
              <a:t>on a complex set of criteria that may include those remarkable human traits – </a:t>
            </a:r>
            <a:r>
              <a:rPr lang="en-US" sz="2400" b="1" dirty="0"/>
              <a:t>common sense</a:t>
            </a:r>
            <a:r>
              <a:rPr lang="en-US" sz="2400" dirty="0"/>
              <a:t>, </a:t>
            </a:r>
            <a:r>
              <a:rPr lang="en-US" sz="2400" b="1" dirty="0"/>
              <a:t>instinct</a:t>
            </a:r>
            <a:r>
              <a:rPr lang="en-US" sz="2400" dirty="0"/>
              <a:t> and </a:t>
            </a:r>
            <a:r>
              <a:rPr lang="en-US" sz="2400" b="1" dirty="0"/>
              <a:t>wisdom</a:t>
            </a:r>
            <a:r>
              <a:rPr lang="en-US" sz="2400" dirty="0"/>
              <a:t> (based on experience). In addition, we tend to use the terms ‘</a:t>
            </a:r>
            <a:r>
              <a:rPr lang="en-US" sz="2400" b="1" dirty="0"/>
              <a:t>ethical</a:t>
            </a:r>
            <a:r>
              <a:rPr lang="en-US" sz="2400" dirty="0"/>
              <a:t>’ and ‘</a:t>
            </a:r>
            <a:r>
              <a:rPr lang="en-US" sz="2400" b="1" dirty="0"/>
              <a:t>moral</a:t>
            </a:r>
            <a:r>
              <a:rPr lang="en-US" sz="2400" dirty="0"/>
              <a:t>’ interchangeably – although it is interesting to note that we normally use their opposites ‘unethical’ and ‘immoral’ more specifically</a:t>
            </a:r>
            <a:endParaRPr lang="en-US" sz="2000" b="1" dirty="0">
              <a:solidFill>
                <a:schemeClr val="tx2">
                  <a:lumMod val="75000"/>
                </a:schemeClr>
              </a:solidFill>
            </a:endParaRPr>
          </a:p>
        </p:txBody>
      </p:sp>
    </p:spTree>
    <p:extLst>
      <p:ext uri="{BB962C8B-B14F-4D97-AF65-F5344CB8AC3E}">
        <p14:creationId xmlns:p14="http://schemas.microsoft.com/office/powerpoint/2010/main" val="26539664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B530BF65-C84B-45C3-72CA-AFDA68851174}"/>
              </a:ext>
            </a:extLst>
          </p:cNvPr>
          <p:cNvSpPr txBox="1">
            <a:spLocks/>
          </p:cNvSpPr>
          <p:nvPr/>
        </p:nvSpPr>
        <p:spPr>
          <a:xfrm>
            <a:off x="594360" y="377372"/>
            <a:ext cx="7854181" cy="1478279"/>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Identifying an ethical issue</a:t>
            </a:r>
          </a:p>
        </p:txBody>
      </p:sp>
      <p:sp>
        <p:nvSpPr>
          <p:cNvPr id="7" name="Text Placeholder 2">
            <a:extLst>
              <a:ext uri="{FF2B5EF4-FFF2-40B4-BE49-F238E27FC236}">
                <a16:creationId xmlns="" xmlns:a16="http://schemas.microsoft.com/office/drawing/2014/main" id="{3B8EBC2C-6DD7-5003-38EB-40753046FE8C}"/>
              </a:ext>
            </a:extLst>
          </p:cNvPr>
          <p:cNvSpPr>
            <a:spLocks noGrp="1"/>
          </p:cNvSpPr>
          <p:nvPr>
            <p:ph sz="quarter" idx="4294967295"/>
          </p:nvPr>
        </p:nvSpPr>
        <p:spPr>
          <a:xfrm>
            <a:off x="608239" y="2281238"/>
            <a:ext cx="10945132" cy="3501376"/>
          </a:xfrm>
          <a:prstGeom prst="rect">
            <a:avLst/>
          </a:prstGeom>
        </p:spPr>
        <p:txBody>
          <a:bodyPr tIns="457200">
            <a:noAutofit/>
          </a:bodyPr>
          <a:lstStyle/>
          <a:p>
            <a:pPr marL="0" indent="0" algn="just">
              <a:buNone/>
            </a:pPr>
            <a:r>
              <a:rPr lang="en-US" sz="2400" dirty="0"/>
              <a:t>In fact, ‘</a:t>
            </a:r>
            <a:r>
              <a:rPr lang="en-US" sz="2400" b="1" dirty="0">
                <a:solidFill>
                  <a:schemeClr val="tx2">
                    <a:lumMod val="75000"/>
                  </a:schemeClr>
                </a:solidFill>
              </a:rPr>
              <a:t>ethics</a:t>
            </a:r>
            <a:r>
              <a:rPr lang="en-US" sz="2400" dirty="0"/>
              <a:t>’ is derived from the Greek ‘ethos,’ whereas ‘</a:t>
            </a:r>
            <a:r>
              <a:rPr lang="en-US" sz="2400" b="1" dirty="0"/>
              <a:t>morality</a:t>
            </a:r>
            <a:r>
              <a:rPr lang="en-US" sz="2400" dirty="0"/>
              <a:t>’ is derived from the Latin word ‘</a:t>
            </a:r>
            <a:r>
              <a:rPr lang="en-US" sz="2400" dirty="0" err="1"/>
              <a:t>moralis</a:t>
            </a:r>
            <a:r>
              <a:rPr lang="en-US" sz="2400" dirty="0"/>
              <a:t>’. </a:t>
            </a:r>
            <a:endParaRPr lang="en-US" sz="2400" dirty="0" smtClean="0"/>
          </a:p>
          <a:p>
            <a:pPr marL="0" indent="0" algn="just">
              <a:buNone/>
            </a:pPr>
            <a:r>
              <a:rPr lang="en-US" sz="2400" dirty="0" smtClean="0"/>
              <a:t>The </a:t>
            </a:r>
            <a:r>
              <a:rPr lang="en-US" sz="2400" dirty="0"/>
              <a:t>ancient Greeks were greatly interested in issues of philosophy and thus we may consider ethics to relate to the philosophical study of the way in which we act. </a:t>
            </a:r>
            <a:endParaRPr lang="en-US" sz="2400" dirty="0" smtClean="0"/>
          </a:p>
          <a:p>
            <a:pPr marL="0" indent="0" algn="just">
              <a:buNone/>
            </a:pPr>
            <a:r>
              <a:rPr lang="en-US" sz="2400" dirty="0" smtClean="0"/>
              <a:t>The </a:t>
            </a:r>
            <a:r>
              <a:rPr lang="en-US" sz="2400" dirty="0"/>
              <a:t>Oxford English Dictionary defines ‘</a:t>
            </a:r>
            <a:r>
              <a:rPr lang="en-US" sz="2400" b="1" dirty="0">
                <a:solidFill>
                  <a:schemeClr val="tx2">
                    <a:lumMod val="75000"/>
                  </a:schemeClr>
                </a:solidFill>
              </a:rPr>
              <a:t>ethics</a:t>
            </a:r>
            <a:r>
              <a:rPr lang="en-US" sz="2400" dirty="0"/>
              <a:t>’ as: </a:t>
            </a:r>
            <a:endParaRPr lang="en-US" sz="2400" dirty="0" smtClean="0"/>
          </a:p>
          <a:p>
            <a:pPr marL="0" indent="0" algn="just">
              <a:buNone/>
            </a:pPr>
            <a:r>
              <a:rPr lang="en-US" sz="2400" dirty="0"/>
              <a:t>	</a:t>
            </a:r>
            <a:r>
              <a:rPr lang="en-US" sz="2400" b="1" i="1" dirty="0" smtClean="0">
                <a:solidFill>
                  <a:schemeClr val="tx2">
                    <a:lumMod val="75000"/>
                  </a:schemeClr>
                </a:solidFill>
              </a:rPr>
              <a:t>the </a:t>
            </a:r>
            <a:r>
              <a:rPr lang="en-US" sz="2400" b="1" i="1" dirty="0">
                <a:solidFill>
                  <a:schemeClr val="tx2">
                    <a:lumMod val="75000"/>
                  </a:schemeClr>
                </a:solidFill>
              </a:rPr>
              <a:t>science of morals in human conduct. </a:t>
            </a:r>
            <a:endParaRPr lang="en-US" sz="2000" b="1" i="1" dirty="0">
              <a:solidFill>
                <a:schemeClr val="tx2">
                  <a:lumMod val="75000"/>
                </a:schemeClr>
              </a:solidFill>
            </a:endParaRPr>
          </a:p>
        </p:txBody>
      </p:sp>
    </p:spTree>
    <p:extLst>
      <p:ext uri="{BB962C8B-B14F-4D97-AF65-F5344CB8AC3E}">
        <p14:creationId xmlns:p14="http://schemas.microsoft.com/office/powerpoint/2010/main" val="14004979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B530BF65-C84B-45C3-72CA-AFDA68851174}"/>
              </a:ext>
            </a:extLst>
          </p:cNvPr>
          <p:cNvSpPr txBox="1">
            <a:spLocks/>
          </p:cNvSpPr>
          <p:nvPr/>
        </p:nvSpPr>
        <p:spPr>
          <a:xfrm>
            <a:off x="594360" y="377372"/>
            <a:ext cx="7854181" cy="1478279"/>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Identifying an ethical issue</a:t>
            </a:r>
          </a:p>
        </p:txBody>
      </p:sp>
      <p:sp>
        <p:nvSpPr>
          <p:cNvPr id="7" name="Text Placeholder 2">
            <a:extLst>
              <a:ext uri="{FF2B5EF4-FFF2-40B4-BE49-F238E27FC236}">
                <a16:creationId xmlns="" xmlns:a16="http://schemas.microsoft.com/office/drawing/2014/main" id="{3B8EBC2C-6DD7-5003-38EB-40753046FE8C}"/>
              </a:ext>
            </a:extLst>
          </p:cNvPr>
          <p:cNvSpPr>
            <a:spLocks noGrp="1"/>
          </p:cNvSpPr>
          <p:nvPr>
            <p:ph sz="quarter" idx="4294967295"/>
          </p:nvPr>
        </p:nvSpPr>
        <p:spPr>
          <a:xfrm>
            <a:off x="608239" y="2281238"/>
            <a:ext cx="10945132" cy="3501376"/>
          </a:xfrm>
          <a:prstGeom prst="rect">
            <a:avLst/>
          </a:prstGeom>
        </p:spPr>
        <p:txBody>
          <a:bodyPr tIns="457200">
            <a:noAutofit/>
          </a:bodyPr>
          <a:lstStyle/>
          <a:p>
            <a:pPr marL="0" indent="0" algn="just">
              <a:buNone/>
            </a:pPr>
            <a:r>
              <a:rPr lang="en-US" sz="2400" b="1" dirty="0">
                <a:solidFill>
                  <a:schemeClr val="tx2">
                    <a:lumMod val="75000"/>
                  </a:schemeClr>
                </a:solidFill>
              </a:rPr>
              <a:t>Morals</a:t>
            </a:r>
            <a:r>
              <a:rPr lang="en-US" sz="2400" dirty="0">
                <a:solidFill>
                  <a:schemeClr val="tx2">
                    <a:lumMod val="75000"/>
                  </a:schemeClr>
                </a:solidFill>
              </a:rPr>
              <a:t> </a:t>
            </a:r>
            <a:r>
              <a:rPr lang="en-US" sz="2400" dirty="0"/>
              <a:t>are concerned with good and </a:t>
            </a:r>
            <a:r>
              <a:rPr lang="en-US" sz="2400" b="1" dirty="0"/>
              <a:t>bad, right </a:t>
            </a:r>
            <a:r>
              <a:rPr lang="en-US" sz="2400" dirty="0"/>
              <a:t>and </a:t>
            </a:r>
            <a:r>
              <a:rPr lang="en-US" sz="2400" b="1" dirty="0"/>
              <a:t>wrong</a:t>
            </a:r>
            <a:r>
              <a:rPr lang="en-US" sz="2400" dirty="0"/>
              <a:t>, </a:t>
            </a:r>
            <a:r>
              <a:rPr lang="en-US" sz="2400" b="1" dirty="0"/>
              <a:t>justice</a:t>
            </a:r>
            <a:r>
              <a:rPr lang="en-US" sz="2400" dirty="0"/>
              <a:t> and </a:t>
            </a:r>
            <a:r>
              <a:rPr lang="en-US" sz="2400" b="1" dirty="0"/>
              <a:t>injustice</a:t>
            </a:r>
            <a:r>
              <a:rPr lang="en-US" sz="2400" dirty="0"/>
              <a:t>. </a:t>
            </a:r>
            <a:endParaRPr lang="en-US" sz="2400" dirty="0" smtClean="0"/>
          </a:p>
          <a:p>
            <a:pPr marL="0" indent="0" algn="just">
              <a:buNone/>
            </a:pPr>
            <a:r>
              <a:rPr lang="en-US" sz="2400" dirty="0" smtClean="0"/>
              <a:t>In </a:t>
            </a:r>
            <a:r>
              <a:rPr lang="en-US" sz="2400" dirty="0"/>
              <a:t>certain cases the distinction between right and wrong is clear – helping someone in trouble is acting ethically; stealing from someone is acting unethically. </a:t>
            </a:r>
            <a:endParaRPr lang="en-US" sz="2400" dirty="0" smtClean="0"/>
          </a:p>
          <a:p>
            <a:pPr marL="0" indent="0" algn="just">
              <a:buNone/>
            </a:pPr>
            <a:r>
              <a:rPr lang="en-US" sz="2400" dirty="0" smtClean="0"/>
              <a:t>However</a:t>
            </a:r>
            <a:r>
              <a:rPr lang="en-US" sz="2400" dirty="0"/>
              <a:t>, there are many cases where the degree of ‘wrongness’ is not clear, or where choosing the right action conflicts with another action that causes harm. </a:t>
            </a:r>
            <a:endParaRPr lang="en-US" sz="2000" b="1" i="1" dirty="0">
              <a:solidFill>
                <a:schemeClr val="tx2">
                  <a:lumMod val="75000"/>
                </a:schemeClr>
              </a:solidFill>
            </a:endParaRPr>
          </a:p>
        </p:txBody>
      </p:sp>
    </p:spTree>
    <p:extLst>
      <p:ext uri="{BB962C8B-B14F-4D97-AF65-F5344CB8AC3E}">
        <p14:creationId xmlns:p14="http://schemas.microsoft.com/office/powerpoint/2010/main" val="17744753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B530BF65-C84B-45C3-72CA-AFDA68851174}"/>
              </a:ext>
            </a:extLst>
          </p:cNvPr>
          <p:cNvSpPr txBox="1">
            <a:spLocks/>
          </p:cNvSpPr>
          <p:nvPr/>
        </p:nvSpPr>
        <p:spPr>
          <a:xfrm>
            <a:off x="594360" y="377372"/>
            <a:ext cx="7854181" cy="1478279"/>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Identifying an ethical issue</a:t>
            </a:r>
          </a:p>
        </p:txBody>
      </p:sp>
      <p:sp>
        <p:nvSpPr>
          <p:cNvPr id="7" name="Text Placeholder 2">
            <a:extLst>
              <a:ext uri="{FF2B5EF4-FFF2-40B4-BE49-F238E27FC236}">
                <a16:creationId xmlns="" xmlns:a16="http://schemas.microsoft.com/office/drawing/2014/main" id="{3B8EBC2C-6DD7-5003-38EB-40753046FE8C}"/>
              </a:ext>
            </a:extLst>
          </p:cNvPr>
          <p:cNvSpPr>
            <a:spLocks noGrp="1"/>
          </p:cNvSpPr>
          <p:nvPr>
            <p:ph sz="quarter" idx="4294967295"/>
          </p:nvPr>
        </p:nvSpPr>
        <p:spPr>
          <a:xfrm>
            <a:off x="608239" y="2281238"/>
            <a:ext cx="10945132" cy="3501376"/>
          </a:xfrm>
          <a:prstGeom prst="rect">
            <a:avLst/>
          </a:prstGeom>
        </p:spPr>
        <p:txBody>
          <a:bodyPr tIns="457200">
            <a:noAutofit/>
          </a:bodyPr>
          <a:lstStyle/>
          <a:p>
            <a:pPr marL="0" indent="0" algn="just">
              <a:buNone/>
            </a:pPr>
            <a:r>
              <a:rPr lang="en-US" sz="2200" dirty="0"/>
              <a:t>In this </a:t>
            </a:r>
            <a:r>
              <a:rPr lang="en-US" sz="2200" dirty="0" smtClean="0"/>
              <a:t>course we </a:t>
            </a:r>
            <a:r>
              <a:rPr lang="en-US" sz="2200" dirty="0"/>
              <a:t>will generally not distinguish between ethics and morality – for simplicity, we will use these concepts interchangeably. </a:t>
            </a:r>
            <a:endParaRPr lang="en-US" sz="2200" dirty="0" smtClean="0"/>
          </a:p>
          <a:p>
            <a:pPr marL="0" indent="0" algn="just">
              <a:buNone/>
            </a:pPr>
            <a:r>
              <a:rPr lang="en-US" sz="2200" dirty="0" smtClean="0"/>
              <a:t>Let </a:t>
            </a:r>
            <a:r>
              <a:rPr lang="en-US" sz="2200" dirty="0"/>
              <a:t>us turn now to issues that relate directly to computer ethics (morals). Key issues include: </a:t>
            </a:r>
            <a:endParaRPr lang="en-US" sz="2200" dirty="0" smtClean="0"/>
          </a:p>
          <a:p>
            <a:pPr marL="342900" indent="-342900" algn="just">
              <a:buFont typeface="Wingdings" panose="05000000000000000000" pitchFamily="2" charset="2"/>
              <a:buChar char="ü"/>
            </a:pPr>
            <a:r>
              <a:rPr lang="en-US" sz="2200" b="1" dirty="0" smtClean="0"/>
              <a:t>Stealing </a:t>
            </a:r>
            <a:r>
              <a:rPr lang="en-US" sz="2200" b="1" dirty="0"/>
              <a:t>(to be discussed under the topic of hacking in Chapter 2) </a:t>
            </a:r>
            <a:endParaRPr lang="en-US" sz="2200" b="1" dirty="0" smtClean="0"/>
          </a:p>
          <a:p>
            <a:pPr marL="342900" indent="-342900" algn="just">
              <a:buFont typeface="Wingdings" panose="05000000000000000000" pitchFamily="2" charset="2"/>
              <a:buChar char="ü"/>
            </a:pPr>
            <a:r>
              <a:rPr lang="en-US" sz="2200" b="1" dirty="0" smtClean="0"/>
              <a:t>Intellectual </a:t>
            </a:r>
            <a:r>
              <a:rPr lang="en-US" sz="2200" b="1" dirty="0"/>
              <a:t>property (Chapter 4) </a:t>
            </a:r>
            <a:endParaRPr lang="en-US" sz="2200" b="1" dirty="0" smtClean="0"/>
          </a:p>
          <a:p>
            <a:pPr marL="342900" indent="-342900" algn="just">
              <a:buFont typeface="Wingdings" panose="05000000000000000000" pitchFamily="2" charset="2"/>
              <a:buChar char="ü"/>
            </a:pPr>
            <a:r>
              <a:rPr lang="en-US" sz="2200" b="1" dirty="0" smtClean="0"/>
              <a:t>The </a:t>
            </a:r>
            <a:r>
              <a:rPr lang="en-US" sz="2200" b="1" dirty="0"/>
              <a:t>right of privacy (Chapter 6) </a:t>
            </a:r>
            <a:endParaRPr lang="en-US" sz="2200" b="1" dirty="0" smtClean="0"/>
          </a:p>
          <a:p>
            <a:pPr marL="342900" indent="-342900" algn="just">
              <a:buFont typeface="Wingdings" panose="05000000000000000000" pitchFamily="2" charset="2"/>
              <a:buChar char="ü"/>
            </a:pPr>
            <a:r>
              <a:rPr lang="en-US" sz="2200" b="1" dirty="0" smtClean="0"/>
              <a:t>The </a:t>
            </a:r>
            <a:r>
              <a:rPr lang="en-US" sz="2200" b="1" dirty="0"/>
              <a:t>right of equality (Chapter 7) </a:t>
            </a:r>
            <a:endParaRPr lang="en-US" sz="2200" b="1" dirty="0" smtClean="0"/>
          </a:p>
          <a:p>
            <a:pPr marL="342900" indent="-342900" algn="just">
              <a:buFont typeface="Wingdings" panose="05000000000000000000" pitchFamily="2" charset="2"/>
              <a:buChar char="ü"/>
            </a:pPr>
            <a:r>
              <a:rPr lang="en-US" sz="2200" b="1" dirty="0" smtClean="0"/>
              <a:t>Keeping </a:t>
            </a:r>
            <a:r>
              <a:rPr lang="en-US" sz="2200" b="1" dirty="0"/>
              <a:t>promises (such as professionals meeting a deadline) </a:t>
            </a:r>
            <a:endParaRPr lang="en-US" sz="2200" b="1" dirty="0" smtClean="0"/>
          </a:p>
          <a:p>
            <a:pPr marL="342900" indent="-342900" algn="just">
              <a:buFont typeface="Wingdings" panose="05000000000000000000" pitchFamily="2" charset="2"/>
              <a:buChar char="ü"/>
            </a:pPr>
            <a:r>
              <a:rPr lang="en-US" sz="2200" b="1" dirty="0" smtClean="0"/>
              <a:t>Not </a:t>
            </a:r>
            <a:r>
              <a:rPr lang="en-US" sz="2200" b="1" dirty="0"/>
              <a:t>lying</a:t>
            </a:r>
            <a:endParaRPr lang="en-US" sz="2200" b="1" i="1" dirty="0">
              <a:solidFill>
                <a:schemeClr val="tx2">
                  <a:lumMod val="75000"/>
                </a:schemeClr>
              </a:solidFill>
            </a:endParaRPr>
          </a:p>
        </p:txBody>
      </p:sp>
    </p:spTree>
    <p:extLst>
      <p:ext uri="{BB962C8B-B14F-4D97-AF65-F5344CB8AC3E}">
        <p14:creationId xmlns:p14="http://schemas.microsoft.com/office/powerpoint/2010/main" val="1367075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B530BF65-C84B-45C3-72CA-AFDA68851174}"/>
              </a:ext>
            </a:extLst>
          </p:cNvPr>
          <p:cNvSpPr txBox="1">
            <a:spLocks/>
          </p:cNvSpPr>
          <p:nvPr/>
        </p:nvSpPr>
        <p:spPr>
          <a:xfrm>
            <a:off x="594360" y="377372"/>
            <a:ext cx="7854181" cy="1478279"/>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Ethical theories </a:t>
            </a:r>
            <a:endParaRPr lang="en-US" dirty="0"/>
          </a:p>
        </p:txBody>
      </p:sp>
      <p:sp>
        <p:nvSpPr>
          <p:cNvPr id="7" name="Text Placeholder 2">
            <a:extLst>
              <a:ext uri="{FF2B5EF4-FFF2-40B4-BE49-F238E27FC236}">
                <a16:creationId xmlns="" xmlns:a16="http://schemas.microsoft.com/office/drawing/2014/main" id="{3B8EBC2C-6DD7-5003-38EB-40753046FE8C}"/>
              </a:ext>
            </a:extLst>
          </p:cNvPr>
          <p:cNvSpPr>
            <a:spLocks noGrp="1"/>
          </p:cNvSpPr>
          <p:nvPr>
            <p:ph sz="quarter" idx="4294967295"/>
          </p:nvPr>
        </p:nvSpPr>
        <p:spPr>
          <a:xfrm>
            <a:off x="608239" y="2281238"/>
            <a:ext cx="10945132" cy="3501376"/>
          </a:xfrm>
          <a:prstGeom prst="rect">
            <a:avLst/>
          </a:prstGeom>
        </p:spPr>
        <p:txBody>
          <a:bodyPr tIns="457200">
            <a:noAutofit/>
          </a:bodyPr>
          <a:lstStyle/>
          <a:p>
            <a:pPr marL="0" indent="0" algn="just">
              <a:buNone/>
            </a:pPr>
            <a:r>
              <a:rPr lang="en-US" sz="2200" dirty="0"/>
              <a:t>Theories are commonly used to explain natural phenomena and so provide us with an understanding of the world in which we live. </a:t>
            </a:r>
            <a:endParaRPr lang="en-US" sz="2200" dirty="0" smtClean="0"/>
          </a:p>
          <a:p>
            <a:pPr marL="0" indent="0" algn="just">
              <a:buNone/>
            </a:pPr>
            <a:r>
              <a:rPr lang="en-US" sz="2200" dirty="0" smtClean="0"/>
              <a:t>Theories </a:t>
            </a:r>
            <a:r>
              <a:rPr lang="en-US" sz="2200" dirty="0"/>
              <a:t>are put forward, assessed and discussed – and either generally accepted, revised, or discarded. There is also usually more than one theory put forward on a specific topic, and some people will be convinced by one theory and not by another. </a:t>
            </a:r>
            <a:endParaRPr lang="en-US" sz="2200" b="1" i="1" dirty="0">
              <a:solidFill>
                <a:schemeClr val="tx2">
                  <a:lumMod val="75000"/>
                </a:schemeClr>
              </a:solidFill>
            </a:endParaRPr>
          </a:p>
          <a:p>
            <a:pPr marL="0" indent="0" algn="just">
              <a:buNone/>
            </a:pPr>
            <a:r>
              <a:rPr lang="en-US" sz="2200" dirty="0" smtClean="0"/>
              <a:t>Ethical </a:t>
            </a:r>
            <a:r>
              <a:rPr lang="en-US" sz="2200" dirty="0"/>
              <a:t>theories attempt to explain human morality, and why we think some actions are good, while other actions are bad. </a:t>
            </a:r>
            <a:endParaRPr lang="en-US" sz="2200" dirty="0" smtClean="0"/>
          </a:p>
          <a:p>
            <a:pPr marL="0" indent="0" algn="just">
              <a:buNone/>
            </a:pPr>
            <a:r>
              <a:rPr lang="en-US" sz="2200" dirty="0" smtClean="0"/>
              <a:t>Ethics </a:t>
            </a:r>
            <a:r>
              <a:rPr lang="en-US" sz="2200" dirty="0"/>
              <a:t>falls within the domain of philosophy and, as with other theories, different philosophers have come up with different ethical theories. </a:t>
            </a:r>
            <a:endParaRPr lang="en-US" sz="2200" dirty="0" smtClean="0"/>
          </a:p>
          <a:p>
            <a:pPr marL="0" indent="0" algn="just">
              <a:buNone/>
            </a:pPr>
            <a:endParaRPr lang="en-US" sz="2200" b="1" i="1" dirty="0">
              <a:solidFill>
                <a:schemeClr val="tx2">
                  <a:lumMod val="75000"/>
                </a:schemeClr>
              </a:solidFill>
            </a:endParaRPr>
          </a:p>
        </p:txBody>
      </p:sp>
    </p:spTree>
    <p:extLst>
      <p:ext uri="{BB962C8B-B14F-4D97-AF65-F5344CB8AC3E}">
        <p14:creationId xmlns:p14="http://schemas.microsoft.com/office/powerpoint/2010/main" val="17512998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B530BF65-C84B-45C3-72CA-AFDA68851174}"/>
              </a:ext>
            </a:extLst>
          </p:cNvPr>
          <p:cNvSpPr txBox="1">
            <a:spLocks/>
          </p:cNvSpPr>
          <p:nvPr/>
        </p:nvSpPr>
        <p:spPr>
          <a:xfrm>
            <a:off x="594360" y="377372"/>
            <a:ext cx="7854181" cy="1478279"/>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Ethical theories </a:t>
            </a:r>
            <a:endParaRPr lang="en-US" dirty="0"/>
          </a:p>
        </p:txBody>
      </p:sp>
      <p:sp>
        <p:nvSpPr>
          <p:cNvPr id="7" name="Text Placeholder 2">
            <a:extLst>
              <a:ext uri="{FF2B5EF4-FFF2-40B4-BE49-F238E27FC236}">
                <a16:creationId xmlns="" xmlns:a16="http://schemas.microsoft.com/office/drawing/2014/main" id="{3B8EBC2C-6DD7-5003-38EB-40753046FE8C}"/>
              </a:ext>
            </a:extLst>
          </p:cNvPr>
          <p:cNvSpPr>
            <a:spLocks noGrp="1"/>
          </p:cNvSpPr>
          <p:nvPr>
            <p:ph sz="quarter" idx="4294967295"/>
          </p:nvPr>
        </p:nvSpPr>
        <p:spPr>
          <a:xfrm>
            <a:off x="608239" y="2281238"/>
            <a:ext cx="10945132" cy="3501376"/>
          </a:xfrm>
          <a:prstGeom prst="rect">
            <a:avLst/>
          </a:prstGeom>
        </p:spPr>
        <p:txBody>
          <a:bodyPr tIns="457200">
            <a:noAutofit/>
          </a:bodyPr>
          <a:lstStyle/>
          <a:p>
            <a:pPr marL="0" indent="0" algn="just">
              <a:buNone/>
            </a:pPr>
            <a:r>
              <a:rPr lang="en-US" sz="2200" dirty="0" smtClean="0"/>
              <a:t>Here</a:t>
            </a:r>
            <a:r>
              <a:rPr lang="en-US" sz="2200" dirty="0"/>
              <a:t>, we briefly refer to two influential western ethical theories. These theories can be useful in ethical decision making, and they are also helpful in providing a basis for critical thinking. Taking different perspectives on an issue provokes thinking, and helps to form opinion. Aspects of two theories are outlined below. These are: </a:t>
            </a:r>
            <a:endParaRPr lang="en-US" sz="2200" dirty="0" smtClean="0"/>
          </a:p>
          <a:p>
            <a:pPr marL="0" indent="0" algn="just">
              <a:buNone/>
            </a:pPr>
            <a:endParaRPr lang="en-US" sz="2200" dirty="0" smtClean="0"/>
          </a:p>
          <a:p>
            <a:pPr marL="0" indent="0" algn="just">
              <a:buNone/>
            </a:pPr>
            <a:r>
              <a:rPr lang="en-US" sz="2200" dirty="0" smtClean="0"/>
              <a:t> </a:t>
            </a:r>
            <a:r>
              <a:rPr lang="en-US" sz="2200" b="1" dirty="0">
                <a:solidFill>
                  <a:schemeClr val="tx2">
                    <a:lumMod val="75000"/>
                  </a:schemeClr>
                </a:solidFill>
              </a:rPr>
              <a:t>Kantianism (a theory provided by Immanuel Kant) </a:t>
            </a:r>
            <a:endParaRPr lang="en-US" sz="2200" b="1" dirty="0" smtClean="0">
              <a:solidFill>
                <a:schemeClr val="tx2">
                  <a:lumMod val="75000"/>
                </a:schemeClr>
              </a:solidFill>
            </a:endParaRPr>
          </a:p>
          <a:p>
            <a:pPr marL="0" indent="0" algn="just">
              <a:buNone/>
            </a:pPr>
            <a:r>
              <a:rPr lang="en-US" sz="2200" b="1" dirty="0" smtClean="0">
                <a:solidFill>
                  <a:schemeClr val="tx2">
                    <a:lumMod val="75000"/>
                  </a:schemeClr>
                </a:solidFill>
              </a:rPr>
              <a:t> </a:t>
            </a:r>
            <a:r>
              <a:rPr lang="en-US" sz="2200" b="1" dirty="0">
                <a:solidFill>
                  <a:schemeClr val="tx2">
                    <a:lumMod val="75000"/>
                  </a:schemeClr>
                </a:solidFill>
              </a:rPr>
              <a:t>Consequentialism (sometimes called utilitarianism). </a:t>
            </a:r>
            <a:endParaRPr lang="en-US" sz="2200" b="1" i="1" dirty="0">
              <a:solidFill>
                <a:schemeClr val="tx2">
                  <a:lumMod val="75000"/>
                </a:schemeClr>
              </a:solidFill>
            </a:endParaRPr>
          </a:p>
        </p:txBody>
      </p:sp>
    </p:spTree>
    <p:extLst>
      <p:ext uri="{BB962C8B-B14F-4D97-AF65-F5344CB8AC3E}">
        <p14:creationId xmlns:p14="http://schemas.microsoft.com/office/powerpoint/2010/main" val="39238739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B1D9D6-2977-ABCD-FDF8-51AFA5064E54}"/>
              </a:ext>
            </a:extLst>
          </p:cNvPr>
          <p:cNvSpPr>
            <a:spLocks noGrp="1"/>
          </p:cNvSpPr>
          <p:nvPr>
            <p:ph type="ctrTitle"/>
          </p:nvPr>
        </p:nvSpPr>
        <p:spPr>
          <a:xfrm>
            <a:off x="3400023" y="411479"/>
            <a:ext cx="8396281" cy="3291840"/>
          </a:xfrm>
        </p:spPr>
        <p:txBody>
          <a:bodyPr/>
          <a:lstStyle/>
          <a:p>
            <a:r>
              <a:rPr lang="en-US" dirty="0" smtClean="0"/>
              <a:t>Chapter-1</a:t>
            </a:r>
            <a:br>
              <a:rPr lang="en-US" dirty="0" smtClean="0"/>
            </a:br>
            <a:r>
              <a:rPr lang="en-US" dirty="0" smtClean="0"/>
              <a:t>Introduction</a:t>
            </a:r>
            <a:br>
              <a:rPr lang="en-US" dirty="0" smtClean="0"/>
            </a:br>
            <a:r>
              <a:rPr lang="en-US" sz="4800" dirty="0" smtClean="0"/>
              <a:t>Computer Professional Ethics</a:t>
            </a:r>
            <a:endParaRPr lang="en-US" sz="4800" dirty="0"/>
          </a:p>
        </p:txBody>
      </p:sp>
    </p:spTree>
    <p:extLst>
      <p:ext uri="{BB962C8B-B14F-4D97-AF65-F5344CB8AC3E}">
        <p14:creationId xmlns:p14="http://schemas.microsoft.com/office/powerpoint/2010/main" val="2504079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B530BF65-C84B-45C3-72CA-AFDA68851174}"/>
              </a:ext>
            </a:extLst>
          </p:cNvPr>
          <p:cNvSpPr txBox="1">
            <a:spLocks/>
          </p:cNvSpPr>
          <p:nvPr/>
        </p:nvSpPr>
        <p:spPr>
          <a:xfrm>
            <a:off x="594360" y="377372"/>
            <a:ext cx="7854181" cy="1478279"/>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Identifying an ethical issue</a:t>
            </a:r>
          </a:p>
        </p:txBody>
      </p:sp>
      <p:sp>
        <p:nvSpPr>
          <p:cNvPr id="7" name="Text Placeholder 2">
            <a:extLst>
              <a:ext uri="{FF2B5EF4-FFF2-40B4-BE49-F238E27FC236}">
                <a16:creationId xmlns="" xmlns:a16="http://schemas.microsoft.com/office/drawing/2014/main" id="{3B8EBC2C-6DD7-5003-38EB-40753046FE8C}"/>
              </a:ext>
            </a:extLst>
          </p:cNvPr>
          <p:cNvSpPr>
            <a:spLocks noGrp="1"/>
          </p:cNvSpPr>
          <p:nvPr>
            <p:ph sz="quarter" idx="4294967295"/>
          </p:nvPr>
        </p:nvSpPr>
        <p:spPr>
          <a:xfrm>
            <a:off x="608239" y="2281238"/>
            <a:ext cx="10945132" cy="3501376"/>
          </a:xfrm>
          <a:prstGeom prst="rect">
            <a:avLst/>
          </a:prstGeom>
        </p:spPr>
        <p:txBody>
          <a:bodyPr tIns="457200">
            <a:noAutofit/>
          </a:bodyPr>
          <a:lstStyle/>
          <a:p>
            <a:pPr marL="0" indent="0" algn="just">
              <a:buNone/>
            </a:pPr>
            <a:r>
              <a:rPr lang="en-US" sz="2400" b="1" dirty="0">
                <a:solidFill>
                  <a:schemeClr val="tx2">
                    <a:lumMod val="75000"/>
                  </a:schemeClr>
                </a:solidFill>
              </a:rPr>
              <a:t>Kantianism </a:t>
            </a:r>
            <a:endParaRPr lang="en-US" sz="2400" b="1" dirty="0" smtClean="0">
              <a:solidFill>
                <a:schemeClr val="tx2">
                  <a:lumMod val="75000"/>
                </a:schemeClr>
              </a:solidFill>
            </a:endParaRPr>
          </a:p>
          <a:p>
            <a:pPr marL="0" indent="0" algn="just">
              <a:buNone/>
            </a:pPr>
            <a:endParaRPr lang="en-US" sz="2400" dirty="0"/>
          </a:p>
          <a:p>
            <a:pPr marL="0" indent="0" algn="just">
              <a:buNone/>
            </a:pPr>
            <a:r>
              <a:rPr lang="en-US" sz="2400" dirty="0" smtClean="0"/>
              <a:t>The </a:t>
            </a:r>
            <a:r>
              <a:rPr lang="en-US" sz="2400" dirty="0"/>
              <a:t>German philosopher Immanuel Kant (1724-1804) believed that how we behave ethically comes from within us, and the things that we decide are ‘good’ or ‘bad’ are based on whether we could imagine everyone doing them. </a:t>
            </a:r>
            <a:endParaRPr lang="en-US" sz="2400" dirty="0" smtClean="0"/>
          </a:p>
          <a:p>
            <a:pPr marL="0" indent="0" algn="just">
              <a:buNone/>
            </a:pPr>
            <a:r>
              <a:rPr lang="en-US" sz="2400" dirty="0" smtClean="0"/>
              <a:t>He </a:t>
            </a:r>
            <a:r>
              <a:rPr lang="en-US" sz="2400" dirty="0"/>
              <a:t>embodies this idea within a ‘categorical imperative’ (that is to say, a moral rule that is absolute and which therefore has no conditions attached to it): Act only according to that maxim by which you can at the same time will that it should become a universal law. </a:t>
            </a:r>
            <a:endParaRPr lang="en-US" sz="2200" b="1" i="1" dirty="0">
              <a:solidFill>
                <a:schemeClr val="tx2">
                  <a:lumMod val="75000"/>
                </a:schemeClr>
              </a:solidFill>
            </a:endParaRPr>
          </a:p>
        </p:txBody>
      </p:sp>
    </p:spTree>
    <p:extLst>
      <p:ext uri="{BB962C8B-B14F-4D97-AF65-F5344CB8AC3E}">
        <p14:creationId xmlns:p14="http://schemas.microsoft.com/office/powerpoint/2010/main" val="5612861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B530BF65-C84B-45C3-72CA-AFDA68851174}"/>
              </a:ext>
            </a:extLst>
          </p:cNvPr>
          <p:cNvSpPr txBox="1">
            <a:spLocks/>
          </p:cNvSpPr>
          <p:nvPr/>
        </p:nvSpPr>
        <p:spPr>
          <a:xfrm>
            <a:off x="594360" y="377372"/>
            <a:ext cx="7854181" cy="1478279"/>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Identifying an ethical issue</a:t>
            </a:r>
          </a:p>
        </p:txBody>
      </p:sp>
      <p:sp>
        <p:nvSpPr>
          <p:cNvPr id="7" name="Text Placeholder 2">
            <a:extLst>
              <a:ext uri="{FF2B5EF4-FFF2-40B4-BE49-F238E27FC236}">
                <a16:creationId xmlns="" xmlns:a16="http://schemas.microsoft.com/office/drawing/2014/main" id="{3B8EBC2C-6DD7-5003-38EB-40753046FE8C}"/>
              </a:ext>
            </a:extLst>
          </p:cNvPr>
          <p:cNvSpPr>
            <a:spLocks noGrp="1"/>
          </p:cNvSpPr>
          <p:nvPr>
            <p:ph sz="quarter" idx="4294967295"/>
          </p:nvPr>
        </p:nvSpPr>
        <p:spPr>
          <a:xfrm>
            <a:off x="608238" y="2281238"/>
            <a:ext cx="11583761" cy="3501376"/>
          </a:xfrm>
          <a:prstGeom prst="rect">
            <a:avLst/>
          </a:prstGeom>
        </p:spPr>
        <p:txBody>
          <a:bodyPr tIns="457200">
            <a:noAutofit/>
          </a:bodyPr>
          <a:lstStyle/>
          <a:p>
            <a:pPr marL="0" indent="0" algn="just">
              <a:buNone/>
            </a:pPr>
            <a:r>
              <a:rPr lang="en-US" sz="2200" b="1" dirty="0" smtClean="0">
                <a:solidFill>
                  <a:schemeClr val="tx2">
                    <a:lumMod val="75000"/>
                  </a:schemeClr>
                </a:solidFill>
              </a:rPr>
              <a:t>Consequentialism</a:t>
            </a:r>
          </a:p>
          <a:p>
            <a:pPr marL="0" indent="0" algn="just">
              <a:buNone/>
            </a:pPr>
            <a:r>
              <a:rPr lang="en-US" sz="2000" dirty="0" smtClean="0"/>
              <a:t>Consequentialism</a:t>
            </a:r>
            <a:r>
              <a:rPr lang="en-US" sz="2000" dirty="0"/>
              <a:t>, as its name suggests, deals with consequences of actions rather than the actions themselves (in contrast to Kant’s theory). </a:t>
            </a:r>
            <a:endParaRPr lang="en-US" sz="2000" dirty="0" smtClean="0"/>
          </a:p>
          <a:p>
            <a:pPr marL="0" indent="0" algn="just">
              <a:buNone/>
            </a:pPr>
            <a:r>
              <a:rPr lang="en-US" sz="2000" dirty="0" smtClean="0"/>
              <a:t>So</a:t>
            </a:r>
            <a:r>
              <a:rPr lang="en-US" sz="2000" dirty="0"/>
              <a:t>, for example, it could be argued that stealing could sometimes be the right action to take, provided the outcome is for the ‘good’. What ‘good’ is has always been a matter for extensive discussion among philosophers, but for our purposes we use the definition provided by utilitarianism (which is a type of consequentialism). </a:t>
            </a:r>
            <a:endParaRPr lang="en-US" sz="2000" dirty="0" smtClean="0"/>
          </a:p>
          <a:p>
            <a:pPr marL="0" indent="0" algn="just">
              <a:buNone/>
            </a:pPr>
            <a:r>
              <a:rPr lang="en-US" sz="2000" dirty="0" smtClean="0"/>
              <a:t>Utilitarian </a:t>
            </a:r>
            <a:r>
              <a:rPr lang="en-US" sz="2000" dirty="0"/>
              <a:t>theory says that a good outcome is that which brings ‘the greatest benefit to the greatest number of people’. </a:t>
            </a:r>
            <a:endParaRPr lang="en-US" sz="2000" dirty="0" smtClean="0"/>
          </a:p>
          <a:p>
            <a:pPr marL="0" indent="0" algn="just">
              <a:buNone/>
            </a:pPr>
            <a:r>
              <a:rPr lang="en-US" sz="2000" dirty="0" smtClean="0"/>
              <a:t>Therefore </a:t>
            </a:r>
            <a:r>
              <a:rPr lang="en-US" sz="2000" dirty="0"/>
              <a:t>stealing, for example, is a morally permissible act if it brings greater benefit to the greatest number. Consider, for instance, that a dictator has a warehouse full of food while most of the people in the country are starving. In this instance, stealing the food to distribute it to the starving people would be considered the ‘right’ thing to do. </a:t>
            </a:r>
            <a:endParaRPr lang="en-US" sz="2000" b="1" i="1" dirty="0">
              <a:solidFill>
                <a:schemeClr val="tx2">
                  <a:lumMod val="75000"/>
                </a:schemeClr>
              </a:solidFill>
            </a:endParaRPr>
          </a:p>
        </p:txBody>
      </p:sp>
    </p:spTree>
    <p:extLst>
      <p:ext uri="{BB962C8B-B14F-4D97-AF65-F5344CB8AC3E}">
        <p14:creationId xmlns:p14="http://schemas.microsoft.com/office/powerpoint/2010/main" val="19072154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B530BF65-C84B-45C3-72CA-AFDA68851174}"/>
              </a:ext>
            </a:extLst>
          </p:cNvPr>
          <p:cNvSpPr txBox="1">
            <a:spLocks/>
          </p:cNvSpPr>
          <p:nvPr/>
        </p:nvSpPr>
        <p:spPr>
          <a:xfrm>
            <a:off x="594360" y="377372"/>
            <a:ext cx="7854181" cy="1478279"/>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Discussion of the theories</a:t>
            </a:r>
          </a:p>
        </p:txBody>
      </p:sp>
      <p:sp>
        <p:nvSpPr>
          <p:cNvPr id="7" name="Text Placeholder 2">
            <a:extLst>
              <a:ext uri="{FF2B5EF4-FFF2-40B4-BE49-F238E27FC236}">
                <a16:creationId xmlns="" xmlns:a16="http://schemas.microsoft.com/office/drawing/2014/main" id="{3B8EBC2C-6DD7-5003-38EB-40753046FE8C}"/>
              </a:ext>
            </a:extLst>
          </p:cNvPr>
          <p:cNvSpPr>
            <a:spLocks noGrp="1"/>
          </p:cNvSpPr>
          <p:nvPr>
            <p:ph sz="quarter" idx="4294967295"/>
          </p:nvPr>
        </p:nvSpPr>
        <p:spPr>
          <a:xfrm>
            <a:off x="608238" y="2281238"/>
            <a:ext cx="11583761" cy="3501376"/>
          </a:xfrm>
          <a:prstGeom prst="rect">
            <a:avLst/>
          </a:prstGeom>
        </p:spPr>
        <p:txBody>
          <a:bodyPr tIns="457200">
            <a:noAutofit/>
          </a:bodyPr>
          <a:lstStyle/>
          <a:p>
            <a:pPr marL="0" indent="0" algn="just">
              <a:buNone/>
            </a:pPr>
            <a:r>
              <a:rPr lang="en-US" sz="2200" dirty="0"/>
              <a:t>Both of the above theories have strengths and weaknesses. </a:t>
            </a:r>
            <a:endParaRPr lang="en-US" sz="2200" dirty="0" smtClean="0"/>
          </a:p>
          <a:p>
            <a:pPr marL="0" indent="0" algn="just">
              <a:buNone/>
            </a:pPr>
            <a:r>
              <a:rPr lang="en-US" sz="2200" dirty="0" smtClean="0"/>
              <a:t>In favor </a:t>
            </a:r>
            <a:r>
              <a:rPr lang="en-US" sz="2200" dirty="0"/>
              <a:t>of </a:t>
            </a:r>
            <a:r>
              <a:rPr lang="en-US" sz="2200" b="1" dirty="0"/>
              <a:t>Kant’s theory </a:t>
            </a:r>
            <a:r>
              <a:rPr lang="en-US" sz="2200" dirty="0"/>
              <a:t>is that it assumes equality. It is based on logic and rationality (on the premise that human beings are rational agents). Therefore, if something is good enough for one person, logically it must be good enough for another person. Arguments against this theory are that it does not take into account conflicting priorities, or special circumstances, such as those given in the example regarding the stealing of food. To claim that stealing food from someone who has more than enough is wrong, seems to go against human intuition. </a:t>
            </a:r>
            <a:endParaRPr lang="en-US" sz="2200" dirty="0" smtClean="0"/>
          </a:p>
          <a:p>
            <a:pPr marL="0" indent="0" algn="just">
              <a:buNone/>
            </a:pPr>
            <a:r>
              <a:rPr lang="en-US" sz="2200" b="1" dirty="0" smtClean="0"/>
              <a:t>Consequentialism</a:t>
            </a:r>
            <a:r>
              <a:rPr lang="en-US" sz="2200" dirty="0"/>
              <a:t>, on the other hand, takes into account different circumstances and can (as the example of stealing shows) accommodate conflicting priorities. A major argument made against this type of theory is that it does not take into account the individual, or accommodate minority groups. This theory, as we have said, looks for the greatest benefit for the greatest number of people. </a:t>
            </a:r>
            <a:endParaRPr lang="en-US" sz="2200" b="1" i="1" dirty="0">
              <a:solidFill>
                <a:schemeClr val="tx2">
                  <a:lumMod val="75000"/>
                </a:schemeClr>
              </a:solidFill>
            </a:endParaRPr>
          </a:p>
        </p:txBody>
      </p:sp>
    </p:spTree>
    <p:extLst>
      <p:ext uri="{BB962C8B-B14F-4D97-AF65-F5344CB8AC3E}">
        <p14:creationId xmlns:p14="http://schemas.microsoft.com/office/powerpoint/2010/main" val="42710376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B530BF65-C84B-45C3-72CA-AFDA68851174}"/>
              </a:ext>
            </a:extLst>
          </p:cNvPr>
          <p:cNvSpPr txBox="1">
            <a:spLocks/>
          </p:cNvSpPr>
          <p:nvPr/>
        </p:nvSpPr>
        <p:spPr>
          <a:xfrm>
            <a:off x="594360" y="377372"/>
            <a:ext cx="7854181" cy="1478279"/>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Professional codes of conduct</a:t>
            </a:r>
          </a:p>
        </p:txBody>
      </p:sp>
      <p:sp>
        <p:nvSpPr>
          <p:cNvPr id="7" name="Text Placeholder 2">
            <a:extLst>
              <a:ext uri="{FF2B5EF4-FFF2-40B4-BE49-F238E27FC236}">
                <a16:creationId xmlns="" xmlns:a16="http://schemas.microsoft.com/office/drawing/2014/main" id="{3B8EBC2C-6DD7-5003-38EB-40753046FE8C}"/>
              </a:ext>
            </a:extLst>
          </p:cNvPr>
          <p:cNvSpPr>
            <a:spLocks noGrp="1"/>
          </p:cNvSpPr>
          <p:nvPr>
            <p:ph sz="quarter" idx="4294967295"/>
          </p:nvPr>
        </p:nvSpPr>
        <p:spPr>
          <a:xfrm>
            <a:off x="608238" y="2281238"/>
            <a:ext cx="11583761" cy="3501376"/>
          </a:xfrm>
          <a:prstGeom prst="rect">
            <a:avLst/>
          </a:prstGeom>
        </p:spPr>
        <p:txBody>
          <a:bodyPr tIns="457200">
            <a:noAutofit/>
          </a:bodyPr>
          <a:lstStyle/>
          <a:p>
            <a:pPr marL="0" indent="0" algn="just">
              <a:buNone/>
            </a:pPr>
            <a:r>
              <a:rPr lang="en-US" sz="2200" dirty="0"/>
              <a:t>Most professional bodies have codes of conduct, or codes of ethics (for our purposes the precise title is unimportant). Their purpose is to offer guidance to members, and set standards for the professional body</a:t>
            </a:r>
            <a:r>
              <a:rPr lang="en-US" sz="2200"/>
              <a:t>. </a:t>
            </a:r>
            <a:endParaRPr lang="en-US" sz="2200" smtClean="0"/>
          </a:p>
          <a:p>
            <a:pPr marL="0" indent="0" algn="just">
              <a:buNone/>
            </a:pPr>
            <a:r>
              <a:rPr lang="en-US" sz="2200" smtClean="0"/>
              <a:t>The </a:t>
            </a:r>
            <a:r>
              <a:rPr lang="en-US" sz="2200" dirty="0"/>
              <a:t>British Computer Society Code of Conduct, </a:t>
            </a:r>
            <a:r>
              <a:rPr lang="en-US" sz="2200" dirty="0" smtClean="0"/>
              <a:t>2001 </a:t>
            </a:r>
            <a:r>
              <a:rPr lang="en-US" sz="2200" dirty="0"/>
              <a:t>sets standards for computing professionals in the UK and lays out a number of principles. </a:t>
            </a:r>
            <a:endParaRPr lang="en-US" sz="2200" dirty="0" smtClean="0"/>
          </a:p>
          <a:p>
            <a:pPr marL="0" indent="0" algn="just">
              <a:buNone/>
            </a:pPr>
            <a:r>
              <a:rPr lang="en-US" sz="2200" dirty="0" smtClean="0"/>
              <a:t>Under </a:t>
            </a:r>
            <a:r>
              <a:rPr lang="en-US" sz="2200" dirty="0"/>
              <a:t>the heading ‘</a:t>
            </a:r>
            <a:r>
              <a:rPr lang="en-US" sz="2200" b="1" dirty="0"/>
              <a:t>The Public Interest</a:t>
            </a:r>
            <a:r>
              <a:rPr lang="en-US" sz="2200" dirty="0"/>
              <a:t>’, the Code states: In your professional role you shall have regard for the public health, safety and environment. </a:t>
            </a:r>
            <a:endParaRPr lang="en-US" sz="2200" dirty="0" smtClean="0"/>
          </a:p>
          <a:p>
            <a:pPr marL="0" indent="0" algn="just">
              <a:buNone/>
            </a:pPr>
            <a:r>
              <a:rPr lang="en-US" sz="2200" dirty="0" smtClean="0"/>
              <a:t>Therefore</a:t>
            </a:r>
            <a:r>
              <a:rPr lang="en-US" sz="2200" dirty="0"/>
              <a:t>, in any situation where public health, safety or the environment is affected, members of the British Computer Society must always make sure these aspects are not threatened. Not only do codes of conduct offer guidance; they are also useful as a </a:t>
            </a:r>
            <a:r>
              <a:rPr lang="en-US" sz="2200" dirty="0" err="1"/>
              <a:t>defence</a:t>
            </a:r>
            <a:r>
              <a:rPr lang="en-US" sz="2200"/>
              <a:t>. </a:t>
            </a:r>
            <a:endParaRPr lang="en-US" sz="2200" b="1" i="1" dirty="0">
              <a:solidFill>
                <a:schemeClr val="tx2">
                  <a:lumMod val="75000"/>
                </a:schemeClr>
              </a:solidFill>
            </a:endParaRPr>
          </a:p>
        </p:txBody>
      </p:sp>
    </p:spTree>
    <p:extLst>
      <p:ext uri="{BB962C8B-B14F-4D97-AF65-F5344CB8AC3E}">
        <p14:creationId xmlns:p14="http://schemas.microsoft.com/office/powerpoint/2010/main" val="27060047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B530BF65-C84B-45C3-72CA-AFDA68851174}"/>
              </a:ext>
            </a:extLst>
          </p:cNvPr>
          <p:cNvSpPr txBox="1">
            <a:spLocks/>
          </p:cNvSpPr>
          <p:nvPr/>
        </p:nvSpPr>
        <p:spPr>
          <a:xfrm>
            <a:off x="594360" y="377372"/>
            <a:ext cx="7854181" cy="1478279"/>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An ethical dilemma</a:t>
            </a:r>
          </a:p>
        </p:txBody>
      </p:sp>
      <p:sp>
        <p:nvSpPr>
          <p:cNvPr id="7" name="Text Placeholder 2">
            <a:extLst>
              <a:ext uri="{FF2B5EF4-FFF2-40B4-BE49-F238E27FC236}">
                <a16:creationId xmlns="" xmlns:a16="http://schemas.microsoft.com/office/drawing/2014/main" id="{3B8EBC2C-6DD7-5003-38EB-40753046FE8C}"/>
              </a:ext>
            </a:extLst>
          </p:cNvPr>
          <p:cNvSpPr>
            <a:spLocks noGrp="1"/>
          </p:cNvSpPr>
          <p:nvPr>
            <p:ph sz="quarter" idx="4294967295"/>
          </p:nvPr>
        </p:nvSpPr>
        <p:spPr>
          <a:xfrm>
            <a:off x="608238" y="2281238"/>
            <a:ext cx="11583761" cy="3501376"/>
          </a:xfrm>
          <a:prstGeom prst="rect">
            <a:avLst/>
          </a:prstGeom>
        </p:spPr>
        <p:txBody>
          <a:bodyPr tIns="457200">
            <a:noAutofit/>
          </a:bodyPr>
          <a:lstStyle/>
          <a:p>
            <a:pPr marL="0" indent="0" algn="just">
              <a:buNone/>
            </a:pPr>
            <a:r>
              <a:rPr lang="en-US" sz="2400" dirty="0"/>
              <a:t>In some of the chapters of this </a:t>
            </a:r>
            <a:r>
              <a:rPr lang="en-US" sz="2400" dirty="0" smtClean="0"/>
              <a:t>course we </a:t>
            </a:r>
            <a:r>
              <a:rPr lang="en-US" sz="2400" dirty="0"/>
              <a:t>present ethical dilemmas. Some of these describe actual, real-world situations; others are of a hypothetical nature</a:t>
            </a:r>
            <a:r>
              <a:rPr lang="en-US" sz="2400" dirty="0" smtClean="0"/>
              <a:t>. </a:t>
            </a:r>
          </a:p>
          <a:p>
            <a:pPr marL="0" indent="0" algn="just">
              <a:buNone/>
            </a:pPr>
            <a:r>
              <a:rPr lang="en-US" sz="2400" dirty="0" smtClean="0"/>
              <a:t>By </a:t>
            </a:r>
            <a:r>
              <a:rPr lang="en-US" sz="2400" dirty="0"/>
              <a:t>and large, we do not place ourselves in situations in which we seek out ethical dilemmas – these are simply situations that we encounter (often by chance) and must deal with. As mentioned previously in this chapter, in the case of the BCS Code of Conduct, the first statement made under the heading of ‘</a:t>
            </a:r>
            <a:r>
              <a:rPr lang="en-US" sz="2400" b="1" dirty="0"/>
              <a:t>Public Interest</a:t>
            </a:r>
            <a:r>
              <a:rPr lang="en-US" sz="2400" dirty="0"/>
              <a:t>’ is that members of the BCS shall have regard to the protection of the environment. </a:t>
            </a:r>
            <a:endParaRPr lang="en-US" sz="2200" b="1" i="1" dirty="0">
              <a:solidFill>
                <a:schemeClr val="tx2">
                  <a:lumMod val="75000"/>
                </a:schemeClr>
              </a:solidFill>
            </a:endParaRPr>
          </a:p>
        </p:txBody>
      </p:sp>
    </p:spTree>
    <p:extLst>
      <p:ext uri="{BB962C8B-B14F-4D97-AF65-F5344CB8AC3E}">
        <p14:creationId xmlns:p14="http://schemas.microsoft.com/office/powerpoint/2010/main" val="30116871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B530BF65-C84B-45C3-72CA-AFDA68851174}"/>
              </a:ext>
            </a:extLst>
          </p:cNvPr>
          <p:cNvSpPr txBox="1">
            <a:spLocks/>
          </p:cNvSpPr>
          <p:nvPr/>
        </p:nvSpPr>
        <p:spPr>
          <a:xfrm>
            <a:off x="594360" y="189572"/>
            <a:ext cx="9167826" cy="1593507"/>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An ethical dilemma</a:t>
            </a:r>
          </a:p>
        </p:txBody>
      </p:sp>
      <p:sp>
        <p:nvSpPr>
          <p:cNvPr id="7" name="Text Placeholder 2">
            <a:extLst>
              <a:ext uri="{FF2B5EF4-FFF2-40B4-BE49-F238E27FC236}">
                <a16:creationId xmlns:a16="http://schemas.microsoft.com/office/drawing/2014/main" xmlns="" id="{3B8EBC2C-6DD7-5003-38EB-40753046FE8C}"/>
              </a:ext>
            </a:extLst>
          </p:cNvPr>
          <p:cNvSpPr>
            <a:spLocks noGrp="1"/>
          </p:cNvSpPr>
          <p:nvPr>
            <p:ph sz="quarter" idx="4294967295"/>
          </p:nvPr>
        </p:nvSpPr>
        <p:spPr>
          <a:xfrm>
            <a:off x="594360" y="2294115"/>
            <a:ext cx="10799989" cy="1968793"/>
          </a:xfrm>
          <a:prstGeom prst="rect">
            <a:avLst/>
          </a:prstGeom>
        </p:spPr>
        <p:txBody>
          <a:bodyPr tIns="457200">
            <a:noAutofit/>
          </a:bodyPr>
          <a:lstStyle/>
          <a:p>
            <a:pPr marL="0" indent="0" algn="just">
              <a:buNone/>
            </a:pPr>
            <a:r>
              <a:rPr lang="en-US" sz="2400" b="1" dirty="0" smtClean="0">
                <a:solidFill>
                  <a:schemeClr val="tx2">
                    <a:lumMod val="75000"/>
                  </a:schemeClr>
                </a:solidFill>
              </a:rPr>
              <a:t>Case study – 1</a:t>
            </a:r>
          </a:p>
          <a:p>
            <a:pPr marL="0" indent="0" algn="just">
              <a:buNone/>
            </a:pPr>
            <a:r>
              <a:rPr lang="en-US" sz="2400" b="1" dirty="0" smtClean="0">
                <a:solidFill>
                  <a:schemeClr val="tx2">
                    <a:lumMod val="75000"/>
                  </a:schemeClr>
                </a:solidFill>
              </a:rPr>
              <a:t>Kindly go through case study file.</a:t>
            </a:r>
            <a:endParaRPr lang="en-US" sz="2400" b="1" dirty="0">
              <a:solidFill>
                <a:schemeClr val="tx2">
                  <a:lumMod val="75000"/>
                </a:schemeClr>
              </a:solidFill>
            </a:endParaRPr>
          </a:p>
        </p:txBody>
      </p:sp>
    </p:spTree>
    <p:extLst>
      <p:ext uri="{BB962C8B-B14F-4D97-AF65-F5344CB8AC3E}">
        <p14:creationId xmlns:p14="http://schemas.microsoft.com/office/powerpoint/2010/main" val="1816048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B530BF65-C84B-45C3-72CA-AFDA68851174}"/>
              </a:ext>
            </a:extLst>
          </p:cNvPr>
          <p:cNvSpPr txBox="1">
            <a:spLocks/>
          </p:cNvSpPr>
          <p:nvPr/>
        </p:nvSpPr>
        <p:spPr>
          <a:xfrm>
            <a:off x="594360" y="377372"/>
            <a:ext cx="8781869" cy="1478279"/>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500" dirty="0"/>
              <a:t>A framework for ethical decision making</a:t>
            </a:r>
          </a:p>
        </p:txBody>
      </p:sp>
      <p:sp>
        <p:nvSpPr>
          <p:cNvPr id="7" name="Text Placeholder 2">
            <a:extLst>
              <a:ext uri="{FF2B5EF4-FFF2-40B4-BE49-F238E27FC236}">
                <a16:creationId xmlns="" xmlns:a16="http://schemas.microsoft.com/office/drawing/2014/main" id="{3B8EBC2C-6DD7-5003-38EB-40753046FE8C}"/>
              </a:ext>
            </a:extLst>
          </p:cNvPr>
          <p:cNvSpPr>
            <a:spLocks noGrp="1"/>
          </p:cNvSpPr>
          <p:nvPr>
            <p:ph sz="quarter" idx="4294967295"/>
          </p:nvPr>
        </p:nvSpPr>
        <p:spPr>
          <a:xfrm>
            <a:off x="608238" y="2223182"/>
            <a:ext cx="11583761" cy="3501376"/>
          </a:xfrm>
          <a:prstGeom prst="rect">
            <a:avLst/>
          </a:prstGeom>
        </p:spPr>
        <p:txBody>
          <a:bodyPr tIns="457200">
            <a:noAutofit/>
          </a:bodyPr>
          <a:lstStyle/>
          <a:p>
            <a:pPr marL="0" indent="0" algn="just">
              <a:buNone/>
            </a:pPr>
            <a:r>
              <a:rPr lang="en-US" sz="1900" dirty="0"/>
              <a:t>Many ethical issues are complex; deciding on the best course of action can be difficult. We have briefly outlined aspects of the relationship between </a:t>
            </a:r>
            <a:r>
              <a:rPr lang="en-US" sz="1900" b="1" dirty="0"/>
              <a:t>ethics and the law</a:t>
            </a:r>
            <a:r>
              <a:rPr lang="en-US" sz="1900" dirty="0"/>
              <a:t>, </a:t>
            </a:r>
            <a:r>
              <a:rPr lang="en-US" sz="1900" b="1" dirty="0"/>
              <a:t>the role of codes of conduct</a:t>
            </a:r>
            <a:r>
              <a:rPr lang="en-US" sz="1900" dirty="0"/>
              <a:t>, and have introduced </a:t>
            </a:r>
            <a:r>
              <a:rPr lang="en-US" sz="1900" b="1" dirty="0"/>
              <a:t>two ethical theories</a:t>
            </a:r>
            <a:r>
              <a:rPr lang="en-US" sz="1900" dirty="0"/>
              <a:t>. </a:t>
            </a:r>
            <a:endParaRPr lang="en-US" sz="1900" dirty="0" smtClean="0"/>
          </a:p>
          <a:p>
            <a:pPr marL="0" indent="0" algn="just">
              <a:buNone/>
            </a:pPr>
            <a:r>
              <a:rPr lang="en-US" sz="1900" dirty="0" smtClean="0"/>
              <a:t>These </a:t>
            </a:r>
            <a:r>
              <a:rPr lang="en-US" sz="1900" dirty="0"/>
              <a:t>ideas, coupled with social norms and that remarkable human attribute ‘</a:t>
            </a:r>
            <a:r>
              <a:rPr lang="en-US" sz="1900" b="1" dirty="0"/>
              <a:t>common sense</a:t>
            </a:r>
            <a:r>
              <a:rPr lang="en-US" sz="1900" dirty="0"/>
              <a:t>’, can help us to develop a rational approach to making an ethical choice. </a:t>
            </a:r>
            <a:endParaRPr lang="en-US" sz="1900" dirty="0" smtClean="0"/>
          </a:p>
          <a:p>
            <a:pPr marL="0" indent="0" algn="just">
              <a:buNone/>
            </a:pPr>
            <a:r>
              <a:rPr lang="en-US" sz="1900" dirty="0" smtClean="0"/>
              <a:t>Ethical </a:t>
            </a:r>
            <a:r>
              <a:rPr lang="en-US" sz="1900" dirty="0"/>
              <a:t>choices are not made with absolute certainty; they are not deductive, in the same way as mathematical problems and solutions. </a:t>
            </a:r>
            <a:endParaRPr lang="en-US" sz="1900" dirty="0" smtClean="0"/>
          </a:p>
          <a:p>
            <a:pPr marL="0" indent="0" algn="just">
              <a:buNone/>
            </a:pPr>
            <a:r>
              <a:rPr lang="en-US" sz="1900" dirty="0" smtClean="0"/>
              <a:t>Ethical </a:t>
            </a:r>
            <a:r>
              <a:rPr lang="en-US" sz="1900" dirty="0"/>
              <a:t>decisions are made through </a:t>
            </a:r>
            <a:r>
              <a:rPr lang="en-US" sz="1900" dirty="0" err="1"/>
              <a:t>judgement</a:t>
            </a:r>
            <a:r>
              <a:rPr lang="en-US" sz="1900" dirty="0"/>
              <a:t> and by validation through a rational appeal to a number of principles (see, for example, Table 1.1). There is often no unique correct solution to a moral dilemma. However, in assessing moral positions, a person can rationally examine alternative options and choose the correct one for themselves. </a:t>
            </a:r>
            <a:endParaRPr lang="en-US" sz="1900" dirty="0" smtClean="0"/>
          </a:p>
          <a:p>
            <a:pPr marL="0" indent="0" algn="just">
              <a:buNone/>
            </a:pPr>
            <a:r>
              <a:rPr lang="en-US" sz="1900" dirty="0" smtClean="0"/>
              <a:t>This </a:t>
            </a:r>
            <a:r>
              <a:rPr lang="en-US" sz="1900" dirty="0"/>
              <a:t>does not mean others will necessarily agree with them but, by </a:t>
            </a:r>
            <a:r>
              <a:rPr lang="en-US" sz="1900" dirty="0" err="1"/>
              <a:t>rationalising</a:t>
            </a:r>
            <a:r>
              <a:rPr lang="en-US" sz="1900" dirty="0"/>
              <a:t> their point of view, individuals can be confident that they have thought thoroughly about the issue, and are not simply ‘following the crowd’. </a:t>
            </a:r>
            <a:endParaRPr lang="en-US" sz="1900" b="1" i="1" dirty="0">
              <a:solidFill>
                <a:schemeClr val="tx2">
                  <a:lumMod val="75000"/>
                </a:schemeClr>
              </a:solidFill>
            </a:endParaRPr>
          </a:p>
        </p:txBody>
      </p:sp>
    </p:spTree>
    <p:extLst>
      <p:ext uri="{BB962C8B-B14F-4D97-AF65-F5344CB8AC3E}">
        <p14:creationId xmlns:p14="http://schemas.microsoft.com/office/powerpoint/2010/main" val="32322812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B530BF65-C84B-45C3-72CA-AFDA68851174}"/>
              </a:ext>
            </a:extLst>
          </p:cNvPr>
          <p:cNvSpPr txBox="1">
            <a:spLocks/>
          </p:cNvSpPr>
          <p:nvPr/>
        </p:nvSpPr>
        <p:spPr>
          <a:xfrm>
            <a:off x="594360" y="377372"/>
            <a:ext cx="8781869" cy="1478279"/>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500" dirty="0"/>
              <a:t>A framework for ethical decision making</a:t>
            </a:r>
          </a:p>
        </p:txBody>
      </p:sp>
      <p:graphicFrame>
        <p:nvGraphicFramePr>
          <p:cNvPr id="2" name="Table 1"/>
          <p:cNvGraphicFramePr>
            <a:graphicFrameLocks noGrp="1"/>
          </p:cNvGraphicFramePr>
          <p:nvPr>
            <p:extLst>
              <p:ext uri="{D42A27DB-BD31-4B8C-83A1-F6EECF244321}">
                <p14:modId xmlns:p14="http://schemas.microsoft.com/office/powerpoint/2010/main" val="995470777"/>
              </p:ext>
            </p:extLst>
          </p:nvPr>
        </p:nvGraphicFramePr>
        <p:xfrm>
          <a:off x="594360" y="2610151"/>
          <a:ext cx="10726170" cy="3830611"/>
        </p:xfrm>
        <a:graphic>
          <a:graphicData uri="http://schemas.openxmlformats.org/drawingml/2006/table">
            <a:tbl>
              <a:tblPr firstRow="1" bandRow="1">
                <a:tableStyleId>{8A107856-5554-42FB-B03E-39F5DBC370BA}</a:tableStyleId>
              </a:tblPr>
              <a:tblGrid>
                <a:gridCol w="3544893"/>
                <a:gridCol w="7181277"/>
              </a:tblGrid>
              <a:tr h="276129">
                <a:tc>
                  <a:txBody>
                    <a:bodyPr/>
                    <a:lstStyle/>
                    <a:p>
                      <a:r>
                        <a:rPr lang="en-US" sz="1800" dirty="0" smtClean="0"/>
                        <a:t>Guiding principles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Questions to consider</a:t>
                      </a:r>
                      <a:endParaRPr lang="en-US" dirty="0" smtClean="0"/>
                    </a:p>
                  </a:txBody>
                  <a:tcPr/>
                </a:tc>
              </a:tr>
              <a:tr h="680866">
                <a:tc>
                  <a:txBody>
                    <a:bodyPr/>
                    <a:lstStyle/>
                    <a:p>
                      <a:r>
                        <a:rPr lang="en-US" dirty="0" smtClean="0"/>
                        <a:t>Law</a:t>
                      </a:r>
                      <a:endParaRPr lang="en-US" dirty="0"/>
                    </a:p>
                  </a:txBody>
                  <a:tcPr/>
                </a:tc>
                <a:tc>
                  <a:txBody>
                    <a:bodyPr/>
                    <a:lstStyle/>
                    <a:p>
                      <a:r>
                        <a:rPr lang="en-US" sz="1800" dirty="0" smtClean="0"/>
                        <a:t>Is there a law applicable to this issue?</a:t>
                      </a:r>
                    </a:p>
                    <a:p>
                      <a:r>
                        <a:rPr lang="en-US" sz="1800" dirty="0" smtClean="0"/>
                        <a:t>What does it say? </a:t>
                      </a:r>
                    </a:p>
                    <a:p>
                      <a:r>
                        <a:rPr lang="en-US" sz="1800" dirty="0" smtClean="0"/>
                        <a:t>Is it a good law?</a:t>
                      </a:r>
                      <a:endParaRPr lang="en-US" dirty="0"/>
                    </a:p>
                  </a:txBody>
                  <a:tcPr/>
                </a:tc>
              </a:tr>
              <a:tr h="476606">
                <a:tc>
                  <a:txBody>
                    <a:bodyPr/>
                    <a:lstStyle/>
                    <a:p>
                      <a:r>
                        <a:rPr lang="en-US" sz="1800" dirty="0" smtClean="0"/>
                        <a:t>Codes of conduct</a:t>
                      </a:r>
                      <a:endParaRPr lang="en-US" dirty="0"/>
                    </a:p>
                  </a:txBody>
                  <a:tcPr/>
                </a:tc>
                <a:tc>
                  <a:txBody>
                    <a:bodyPr/>
                    <a:lstStyle/>
                    <a:p>
                      <a:r>
                        <a:rPr lang="en-US" sz="1800" dirty="0" smtClean="0"/>
                        <a:t>Do professional codes of conduct have anything to offer on this issue? </a:t>
                      </a:r>
                      <a:endParaRPr lang="en-US" dirty="0"/>
                    </a:p>
                  </a:txBody>
                  <a:tcPr/>
                </a:tc>
              </a:tr>
              <a:tr h="1089385">
                <a:tc>
                  <a:txBody>
                    <a:bodyPr/>
                    <a:lstStyle/>
                    <a:p>
                      <a:r>
                        <a:rPr lang="en-US" sz="1800" dirty="0" smtClean="0"/>
                        <a:t>Ethical theories</a:t>
                      </a:r>
                      <a:endParaRPr lang="en-US" dirty="0"/>
                    </a:p>
                  </a:txBody>
                  <a:tcPr/>
                </a:tc>
                <a:tc>
                  <a:txBody>
                    <a:bodyPr/>
                    <a:lstStyle/>
                    <a:p>
                      <a:r>
                        <a:rPr lang="en-US" sz="1800" dirty="0" smtClean="0"/>
                        <a:t>What solution does a Kantian approach offer? </a:t>
                      </a:r>
                    </a:p>
                    <a:p>
                      <a:r>
                        <a:rPr lang="en-US" sz="1800" dirty="0" smtClean="0"/>
                        <a:t>What solution does a consequentialist approach offer?</a:t>
                      </a:r>
                    </a:p>
                    <a:p>
                      <a:r>
                        <a:rPr lang="en-US" sz="1800" dirty="0" smtClean="0"/>
                        <a:t>Are their conclusions the same? If not, which provides the most convincing argument?</a:t>
                      </a:r>
                      <a:endParaRPr lang="en-US" dirty="0"/>
                    </a:p>
                  </a:txBody>
                  <a:tcPr/>
                </a:tc>
              </a:tr>
              <a:tr h="885125">
                <a:tc>
                  <a:txBody>
                    <a:bodyPr/>
                    <a:lstStyle/>
                    <a:p>
                      <a:r>
                        <a:rPr lang="en-US" sz="1800" dirty="0" smtClean="0"/>
                        <a:t>Social norms and other arguments</a:t>
                      </a:r>
                      <a:endParaRPr lang="en-US" dirty="0"/>
                    </a:p>
                  </a:txBody>
                  <a:tcPr/>
                </a:tc>
                <a:tc>
                  <a:txBody>
                    <a:bodyPr/>
                    <a:lstStyle/>
                    <a:p>
                      <a:r>
                        <a:rPr lang="en-US" sz="1800" dirty="0" smtClean="0"/>
                        <a:t>What do social norms say about this? Are the arguments valid? </a:t>
                      </a:r>
                    </a:p>
                    <a:p>
                      <a:r>
                        <a:rPr lang="en-US" sz="1800" dirty="0" smtClean="0"/>
                        <a:t>Are there other arguments that might help – for example, economics? </a:t>
                      </a:r>
                      <a:endParaRPr lang="en-US" dirty="0"/>
                    </a:p>
                  </a:txBody>
                  <a:tcPr/>
                </a:tc>
              </a:tr>
            </a:tbl>
          </a:graphicData>
        </a:graphic>
      </p:graphicFrame>
    </p:spTree>
    <p:extLst>
      <p:ext uri="{BB962C8B-B14F-4D97-AF65-F5344CB8AC3E}">
        <p14:creationId xmlns:p14="http://schemas.microsoft.com/office/powerpoint/2010/main" val="11132603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B530BF65-C84B-45C3-72CA-AFDA68851174}"/>
              </a:ext>
            </a:extLst>
          </p:cNvPr>
          <p:cNvSpPr txBox="1">
            <a:spLocks/>
          </p:cNvSpPr>
          <p:nvPr/>
        </p:nvSpPr>
        <p:spPr>
          <a:xfrm>
            <a:off x="594360" y="377372"/>
            <a:ext cx="7854181" cy="1478279"/>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Summary</a:t>
            </a:r>
            <a:endParaRPr lang="en-US" dirty="0"/>
          </a:p>
        </p:txBody>
      </p:sp>
      <p:sp>
        <p:nvSpPr>
          <p:cNvPr id="7" name="Text Placeholder 2">
            <a:extLst>
              <a:ext uri="{FF2B5EF4-FFF2-40B4-BE49-F238E27FC236}">
                <a16:creationId xmlns="" xmlns:a16="http://schemas.microsoft.com/office/drawing/2014/main" id="{3B8EBC2C-6DD7-5003-38EB-40753046FE8C}"/>
              </a:ext>
            </a:extLst>
          </p:cNvPr>
          <p:cNvSpPr>
            <a:spLocks noGrp="1"/>
          </p:cNvSpPr>
          <p:nvPr>
            <p:ph sz="quarter" idx="4294967295"/>
          </p:nvPr>
        </p:nvSpPr>
        <p:spPr>
          <a:xfrm>
            <a:off x="608238" y="2281238"/>
            <a:ext cx="11583761" cy="3501376"/>
          </a:xfrm>
          <a:prstGeom prst="rect">
            <a:avLst/>
          </a:prstGeom>
        </p:spPr>
        <p:txBody>
          <a:bodyPr tIns="457200">
            <a:noAutofit/>
          </a:bodyPr>
          <a:lstStyle/>
          <a:p>
            <a:pPr marL="342900" indent="-342900" algn="just">
              <a:buFont typeface="Wingdings" panose="05000000000000000000" pitchFamily="2" charset="2"/>
              <a:buChar char="v"/>
            </a:pPr>
            <a:r>
              <a:rPr lang="en-US" sz="2000" dirty="0"/>
              <a:t>This chapter has set the context for the module as a whole by introducing some general concepts relating to computer ethics. </a:t>
            </a:r>
            <a:endParaRPr lang="en-US" sz="2000" dirty="0" smtClean="0"/>
          </a:p>
          <a:p>
            <a:pPr marL="342900" indent="-342900" algn="just">
              <a:buFont typeface="Wingdings" panose="05000000000000000000" pitchFamily="2" charset="2"/>
              <a:buChar char="v"/>
            </a:pPr>
            <a:r>
              <a:rPr lang="en-US" sz="2000" dirty="0" smtClean="0"/>
              <a:t>We </a:t>
            </a:r>
            <a:r>
              <a:rPr lang="en-US" sz="2000" dirty="0"/>
              <a:t>have shown how discussions of ethics, and the major ethical theories, are relevant to debates surrounding the use of computer technology, and the decisions that face today’s computing professionals. </a:t>
            </a:r>
            <a:endParaRPr lang="en-US" sz="2000" dirty="0" smtClean="0"/>
          </a:p>
          <a:p>
            <a:pPr marL="342900" indent="-342900" algn="just">
              <a:buFont typeface="Wingdings" panose="05000000000000000000" pitchFamily="2" charset="2"/>
              <a:buChar char="v"/>
            </a:pPr>
            <a:r>
              <a:rPr lang="en-US" sz="2000" dirty="0" smtClean="0"/>
              <a:t>An </a:t>
            </a:r>
            <a:r>
              <a:rPr lang="en-US" sz="2000" dirty="0"/>
              <a:t>important part of this chapter is the ability to </a:t>
            </a:r>
            <a:r>
              <a:rPr lang="en-US" sz="2000" dirty="0" err="1"/>
              <a:t>recognise</a:t>
            </a:r>
            <a:r>
              <a:rPr lang="en-US" sz="2000" dirty="0"/>
              <a:t> what is an ethical issue, rather than just a decision between taking one action and another. </a:t>
            </a:r>
            <a:r>
              <a:rPr lang="en-US" sz="2000" dirty="0" err="1"/>
              <a:t>Recognising</a:t>
            </a:r>
            <a:r>
              <a:rPr lang="en-US" sz="2000" dirty="0"/>
              <a:t> an ethical issue, identifying stakeholders (those affected), </a:t>
            </a:r>
            <a:endParaRPr lang="en-US" sz="2000" dirty="0" smtClean="0"/>
          </a:p>
          <a:p>
            <a:pPr marL="342900" indent="-342900" algn="just">
              <a:buFont typeface="Wingdings" panose="05000000000000000000" pitchFamily="2" charset="2"/>
              <a:buChar char="v"/>
            </a:pPr>
            <a:r>
              <a:rPr lang="en-US" sz="2000" dirty="0" smtClean="0"/>
              <a:t>We </a:t>
            </a:r>
            <a:r>
              <a:rPr lang="en-US" sz="2000" dirty="0"/>
              <a:t>have outlined aspects of two of the major ethical theories and have discussed the role played by professional codes of conduct in the decision-making process. Finally, </a:t>
            </a:r>
            <a:endParaRPr lang="en-US" sz="2000" dirty="0" smtClean="0"/>
          </a:p>
          <a:p>
            <a:pPr marL="342900" indent="-342900" algn="just">
              <a:buFont typeface="Wingdings" panose="05000000000000000000" pitchFamily="2" charset="2"/>
              <a:buChar char="v"/>
            </a:pPr>
            <a:r>
              <a:rPr lang="en-US" sz="2000" dirty="0" smtClean="0"/>
              <a:t>we </a:t>
            </a:r>
            <a:r>
              <a:rPr lang="en-US" sz="2000" dirty="0"/>
              <a:t>brought together ethical theory, social norms (the approved conduct of a society that is laid down by that society), the law, and professional codes of conduct as guiding principles for forming an opinion, and making an informed and rational </a:t>
            </a:r>
            <a:r>
              <a:rPr lang="en-US" sz="2000" dirty="0" err="1"/>
              <a:t>judgement</a:t>
            </a:r>
            <a:r>
              <a:rPr lang="en-US" sz="2000" dirty="0"/>
              <a:t> that can be </a:t>
            </a:r>
            <a:r>
              <a:rPr lang="en-US" sz="2000" dirty="0" smtClean="0"/>
              <a:t>understood by others.</a:t>
            </a:r>
            <a:endParaRPr lang="en-US" sz="2000" b="1" i="1" dirty="0">
              <a:solidFill>
                <a:schemeClr val="tx2">
                  <a:lumMod val="75000"/>
                </a:schemeClr>
              </a:solidFill>
            </a:endParaRPr>
          </a:p>
        </p:txBody>
      </p:sp>
    </p:spTree>
    <p:extLst>
      <p:ext uri="{BB962C8B-B14F-4D97-AF65-F5344CB8AC3E}">
        <p14:creationId xmlns:p14="http://schemas.microsoft.com/office/powerpoint/2010/main" val="7649765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B530BF65-C84B-45C3-72CA-AFDA68851174}"/>
              </a:ext>
            </a:extLst>
          </p:cNvPr>
          <p:cNvSpPr txBox="1">
            <a:spLocks/>
          </p:cNvSpPr>
          <p:nvPr/>
        </p:nvSpPr>
        <p:spPr>
          <a:xfrm>
            <a:off x="594360" y="377372"/>
            <a:ext cx="7854181" cy="1478279"/>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Review questions</a:t>
            </a:r>
          </a:p>
        </p:txBody>
      </p:sp>
      <p:sp>
        <p:nvSpPr>
          <p:cNvPr id="7" name="Text Placeholder 2">
            <a:extLst>
              <a:ext uri="{FF2B5EF4-FFF2-40B4-BE49-F238E27FC236}">
                <a16:creationId xmlns="" xmlns:a16="http://schemas.microsoft.com/office/drawing/2014/main" id="{3B8EBC2C-6DD7-5003-38EB-40753046FE8C}"/>
              </a:ext>
            </a:extLst>
          </p:cNvPr>
          <p:cNvSpPr>
            <a:spLocks noGrp="1"/>
          </p:cNvSpPr>
          <p:nvPr>
            <p:ph sz="quarter" idx="4294967295"/>
          </p:nvPr>
        </p:nvSpPr>
        <p:spPr>
          <a:xfrm>
            <a:off x="608239" y="2281238"/>
            <a:ext cx="10872562" cy="3501376"/>
          </a:xfrm>
          <a:prstGeom prst="rect">
            <a:avLst/>
          </a:prstGeom>
        </p:spPr>
        <p:txBody>
          <a:bodyPr tIns="457200">
            <a:noAutofit/>
          </a:bodyPr>
          <a:lstStyle/>
          <a:p>
            <a:pPr marL="457200" indent="-457200" algn="just">
              <a:buFont typeface="+mj-lt"/>
              <a:buAutoNum type="arabicPeriod"/>
            </a:pPr>
            <a:r>
              <a:rPr lang="en-US" sz="2000" dirty="0" smtClean="0"/>
              <a:t>Briefly </a:t>
            </a:r>
            <a:r>
              <a:rPr lang="en-US" sz="2000" dirty="0"/>
              <a:t>describe the three kinds of invisibility mentioned by James Moor with regard to computer operations. </a:t>
            </a:r>
            <a:endParaRPr lang="en-US" sz="2000" dirty="0" smtClean="0"/>
          </a:p>
          <a:p>
            <a:pPr marL="457200" indent="-457200" algn="just">
              <a:buFont typeface="+mj-lt"/>
              <a:buAutoNum type="arabicPeriod"/>
            </a:pPr>
            <a:endParaRPr lang="en-US" sz="2000" dirty="0" smtClean="0"/>
          </a:p>
          <a:p>
            <a:pPr marL="457200" indent="-457200" algn="just">
              <a:buFont typeface="+mj-lt"/>
              <a:buAutoNum type="arabicPeriod"/>
            </a:pPr>
            <a:r>
              <a:rPr lang="en-US" sz="2000" dirty="0" smtClean="0"/>
              <a:t>What </a:t>
            </a:r>
            <a:r>
              <a:rPr lang="en-US" sz="2000" dirty="0"/>
              <a:t>are the arguments for and against a Kantian position? </a:t>
            </a:r>
            <a:endParaRPr lang="en-US" sz="2000" dirty="0" smtClean="0"/>
          </a:p>
          <a:p>
            <a:pPr marL="457200" indent="-457200" algn="just">
              <a:buFont typeface="+mj-lt"/>
              <a:buAutoNum type="arabicPeriod"/>
            </a:pPr>
            <a:endParaRPr lang="en-US" sz="2000" dirty="0" smtClean="0"/>
          </a:p>
          <a:p>
            <a:pPr marL="457200" indent="-457200" algn="just">
              <a:buFont typeface="+mj-lt"/>
              <a:buAutoNum type="arabicPeriod"/>
            </a:pPr>
            <a:r>
              <a:rPr lang="en-US" sz="2000" dirty="0" smtClean="0"/>
              <a:t>Explain </a:t>
            </a:r>
            <a:r>
              <a:rPr lang="en-US" sz="2000" dirty="0"/>
              <a:t>utilitarianism in your own words, giving your own example. </a:t>
            </a:r>
            <a:endParaRPr lang="en-US" sz="2000" dirty="0" smtClean="0"/>
          </a:p>
          <a:p>
            <a:pPr marL="457200" indent="-457200" algn="just">
              <a:buFont typeface="+mj-lt"/>
              <a:buAutoNum type="arabicPeriod"/>
            </a:pPr>
            <a:endParaRPr lang="en-US" sz="2000" dirty="0" smtClean="0"/>
          </a:p>
          <a:p>
            <a:pPr marL="457200" indent="-457200" algn="just">
              <a:buFont typeface="+mj-lt"/>
              <a:buAutoNum type="arabicPeriod"/>
            </a:pPr>
            <a:r>
              <a:rPr lang="en-US" sz="2000" dirty="0" smtClean="0"/>
              <a:t>What </a:t>
            </a:r>
            <a:r>
              <a:rPr lang="en-US" sz="2000" dirty="0"/>
              <a:t>are the four guiding principles for understanding ethical issues, and making </a:t>
            </a:r>
            <a:endParaRPr lang="en-US" sz="2000" b="1" i="1" dirty="0">
              <a:solidFill>
                <a:schemeClr val="tx2">
                  <a:lumMod val="75000"/>
                </a:schemeClr>
              </a:solidFill>
            </a:endParaRPr>
          </a:p>
        </p:txBody>
      </p:sp>
    </p:spTree>
    <p:extLst>
      <p:ext uri="{BB962C8B-B14F-4D97-AF65-F5344CB8AC3E}">
        <p14:creationId xmlns:p14="http://schemas.microsoft.com/office/powerpoint/2010/main" val="21097385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B530BF65-C84B-45C3-72CA-AFDA68851174}"/>
              </a:ext>
            </a:extLst>
          </p:cNvPr>
          <p:cNvSpPr txBox="1">
            <a:spLocks/>
          </p:cNvSpPr>
          <p:nvPr/>
        </p:nvSpPr>
        <p:spPr>
          <a:xfrm>
            <a:off x="594360" y="189572"/>
            <a:ext cx="6787747" cy="1593507"/>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Chapter Overview</a:t>
            </a:r>
            <a:endParaRPr lang="en-US" dirty="0"/>
          </a:p>
        </p:txBody>
      </p:sp>
      <p:sp>
        <p:nvSpPr>
          <p:cNvPr id="7" name="Text Placeholder 2">
            <a:extLst>
              <a:ext uri="{FF2B5EF4-FFF2-40B4-BE49-F238E27FC236}">
                <a16:creationId xmlns="" xmlns:a16="http://schemas.microsoft.com/office/drawing/2014/main" id="{3B8EBC2C-6DD7-5003-38EB-40753046FE8C}"/>
              </a:ext>
            </a:extLst>
          </p:cNvPr>
          <p:cNvSpPr>
            <a:spLocks noGrp="1"/>
          </p:cNvSpPr>
          <p:nvPr>
            <p:ph sz="quarter" idx="4294967295"/>
          </p:nvPr>
        </p:nvSpPr>
        <p:spPr>
          <a:xfrm>
            <a:off x="593725" y="2281238"/>
            <a:ext cx="11460900" cy="3501376"/>
          </a:xfrm>
          <a:prstGeom prst="rect">
            <a:avLst/>
          </a:prstGeom>
        </p:spPr>
        <p:txBody>
          <a:bodyPr tIns="457200">
            <a:noAutofit/>
          </a:bodyPr>
          <a:lstStyle/>
          <a:p>
            <a:pPr algn="just">
              <a:buClr>
                <a:schemeClr val="tx2">
                  <a:lumMod val="50000"/>
                </a:schemeClr>
              </a:buClr>
              <a:buFont typeface="Wingdings" panose="05000000000000000000" pitchFamily="2" charset="2"/>
              <a:buChar char="v"/>
            </a:pPr>
            <a:r>
              <a:rPr lang="en-US" sz="1600" b="0" dirty="0" smtClean="0">
                <a:solidFill>
                  <a:schemeClr val="bg1"/>
                </a:solidFill>
              </a:rPr>
              <a:t>We </a:t>
            </a:r>
            <a:r>
              <a:rPr lang="en-US" sz="1600" b="0" dirty="0">
                <a:solidFill>
                  <a:schemeClr val="bg1"/>
                </a:solidFill>
              </a:rPr>
              <a:t>will show how discussion of </a:t>
            </a:r>
            <a:r>
              <a:rPr lang="en-US" sz="1600" b="1" dirty="0">
                <a:solidFill>
                  <a:schemeClr val="tx2">
                    <a:lumMod val="75000"/>
                  </a:schemeClr>
                </a:solidFill>
              </a:rPr>
              <a:t>ethics</a:t>
            </a:r>
            <a:r>
              <a:rPr lang="en-US" sz="1600" b="0" dirty="0">
                <a:solidFill>
                  <a:schemeClr val="tx2">
                    <a:lumMod val="75000"/>
                  </a:schemeClr>
                </a:solidFill>
              </a:rPr>
              <a:t> </a:t>
            </a:r>
            <a:r>
              <a:rPr lang="en-US" sz="1600" b="0" dirty="0">
                <a:solidFill>
                  <a:schemeClr val="bg1"/>
                </a:solidFill>
              </a:rPr>
              <a:t>and the major </a:t>
            </a:r>
            <a:r>
              <a:rPr lang="en-US" sz="1600" b="1" dirty="0">
                <a:solidFill>
                  <a:schemeClr val="tx2">
                    <a:lumMod val="75000"/>
                  </a:schemeClr>
                </a:solidFill>
              </a:rPr>
              <a:t>ethical theories</a:t>
            </a:r>
            <a:r>
              <a:rPr lang="en-US" sz="1600" b="0" dirty="0">
                <a:solidFill>
                  <a:schemeClr val="bg1"/>
                </a:solidFill>
              </a:rPr>
              <a:t> are relevant to debates surrounding the use of computer technology, and to the increasingly complex decisions that face today’s computing professionals. </a:t>
            </a:r>
            <a:endParaRPr lang="en-US" sz="1600" b="0" dirty="0" smtClean="0">
              <a:solidFill>
                <a:schemeClr val="bg1"/>
              </a:solidFill>
            </a:endParaRPr>
          </a:p>
          <a:p>
            <a:pPr algn="just">
              <a:buClr>
                <a:schemeClr val="tx2">
                  <a:lumMod val="50000"/>
                </a:schemeClr>
              </a:buClr>
              <a:buFont typeface="Wingdings" panose="05000000000000000000" pitchFamily="2" charset="2"/>
              <a:buChar char="v"/>
            </a:pPr>
            <a:r>
              <a:rPr lang="en-US" sz="1600" b="0" dirty="0" smtClean="0">
                <a:solidFill>
                  <a:schemeClr val="bg1"/>
                </a:solidFill>
              </a:rPr>
              <a:t>We </a:t>
            </a:r>
            <a:r>
              <a:rPr lang="en-US" sz="1600" b="0" dirty="0">
                <a:solidFill>
                  <a:schemeClr val="bg1"/>
                </a:solidFill>
              </a:rPr>
              <a:t>will also address the question of why making a ‘good’ decision does not always necessarily mean following the law blindly. Not all law is good law, and laws should be looked at critically for their impact on citizens. </a:t>
            </a:r>
            <a:endParaRPr lang="en-US" sz="1600" b="0" dirty="0" smtClean="0">
              <a:solidFill>
                <a:schemeClr val="bg1"/>
              </a:solidFill>
            </a:endParaRPr>
          </a:p>
          <a:p>
            <a:pPr algn="just">
              <a:buClr>
                <a:schemeClr val="tx2">
                  <a:lumMod val="50000"/>
                </a:schemeClr>
              </a:buClr>
              <a:buFont typeface="Wingdings" panose="05000000000000000000" pitchFamily="2" charset="2"/>
              <a:buChar char="v"/>
            </a:pPr>
            <a:r>
              <a:rPr lang="en-US" sz="1600" b="0" dirty="0" smtClean="0">
                <a:solidFill>
                  <a:schemeClr val="bg1"/>
                </a:solidFill>
              </a:rPr>
              <a:t>Most </a:t>
            </a:r>
            <a:r>
              <a:rPr lang="en-US" sz="1600" b="0" dirty="0">
                <a:solidFill>
                  <a:schemeClr val="bg1"/>
                </a:solidFill>
              </a:rPr>
              <a:t>people have some idea of what is ‘ethical’ and what is ‘unethical’, but are not generally confident about articulating why this should be so. </a:t>
            </a:r>
            <a:endParaRPr lang="en-US" sz="1600" b="0" dirty="0" smtClean="0">
              <a:solidFill>
                <a:schemeClr val="bg1"/>
              </a:solidFill>
            </a:endParaRPr>
          </a:p>
          <a:p>
            <a:pPr algn="just">
              <a:buClr>
                <a:schemeClr val="tx2">
                  <a:lumMod val="50000"/>
                </a:schemeClr>
              </a:buClr>
              <a:buFont typeface="Wingdings" panose="05000000000000000000" pitchFamily="2" charset="2"/>
              <a:buChar char="v"/>
            </a:pPr>
            <a:r>
              <a:rPr lang="en-US" sz="1600" b="0" dirty="0" smtClean="0">
                <a:solidFill>
                  <a:schemeClr val="bg1"/>
                </a:solidFill>
              </a:rPr>
              <a:t>An </a:t>
            </a:r>
            <a:r>
              <a:rPr lang="en-US" sz="1600" b="0" dirty="0">
                <a:solidFill>
                  <a:schemeClr val="bg1"/>
                </a:solidFill>
              </a:rPr>
              <a:t>important part of this chapter concerns the ability to </a:t>
            </a:r>
            <a:r>
              <a:rPr lang="en-US" sz="1600" b="0" dirty="0" smtClean="0">
                <a:solidFill>
                  <a:schemeClr val="bg1"/>
                </a:solidFill>
              </a:rPr>
              <a:t>recognize </a:t>
            </a:r>
            <a:r>
              <a:rPr lang="en-US" sz="1600" b="0" dirty="0">
                <a:solidFill>
                  <a:schemeClr val="bg1"/>
                </a:solidFill>
              </a:rPr>
              <a:t>what is actually an ethical issue, rather than just a decision between taking one action or another. We shall therefore spend some time on </a:t>
            </a:r>
            <a:r>
              <a:rPr lang="en-US" sz="1600" b="0" dirty="0" smtClean="0">
                <a:solidFill>
                  <a:schemeClr val="bg1"/>
                </a:solidFill>
              </a:rPr>
              <a:t>recognizing </a:t>
            </a:r>
            <a:r>
              <a:rPr lang="en-US" sz="1600" b="0" dirty="0">
                <a:solidFill>
                  <a:schemeClr val="bg1"/>
                </a:solidFill>
              </a:rPr>
              <a:t>an ethical issue, identifying stakeholders (those affected), and the winners and losers in a given situation. Even if we understand the issue, it can be difficult to know what the right course of action might be. </a:t>
            </a:r>
            <a:endParaRPr lang="en-US" sz="1600" b="0" dirty="0" smtClean="0">
              <a:solidFill>
                <a:schemeClr val="bg1"/>
              </a:solidFill>
            </a:endParaRPr>
          </a:p>
          <a:p>
            <a:pPr algn="just">
              <a:buClr>
                <a:schemeClr val="tx2">
                  <a:lumMod val="50000"/>
                </a:schemeClr>
              </a:buClr>
              <a:buFont typeface="Wingdings" panose="05000000000000000000" pitchFamily="2" charset="2"/>
              <a:buChar char="v"/>
            </a:pPr>
            <a:r>
              <a:rPr lang="en-US" sz="1600" b="0" dirty="0" smtClean="0">
                <a:solidFill>
                  <a:schemeClr val="bg1"/>
                </a:solidFill>
              </a:rPr>
              <a:t>We </a:t>
            </a:r>
            <a:r>
              <a:rPr lang="en-US" sz="1600" b="0" dirty="0">
                <a:solidFill>
                  <a:schemeClr val="bg1"/>
                </a:solidFill>
              </a:rPr>
              <a:t>will present two of the major ethical theories that are useful in decision making, and discuss the role of professional codes of conduct in the decision-making process. </a:t>
            </a:r>
            <a:endParaRPr lang="en-US" sz="1600" b="0" dirty="0" smtClean="0">
              <a:solidFill>
                <a:schemeClr val="bg1"/>
              </a:solidFill>
            </a:endParaRPr>
          </a:p>
          <a:p>
            <a:pPr algn="just">
              <a:buClr>
                <a:schemeClr val="tx2">
                  <a:lumMod val="50000"/>
                </a:schemeClr>
              </a:buClr>
              <a:buFont typeface="Wingdings" panose="05000000000000000000" pitchFamily="2" charset="2"/>
              <a:buChar char="v"/>
            </a:pPr>
            <a:r>
              <a:rPr lang="en-US" sz="1600" b="0" dirty="0" smtClean="0">
                <a:solidFill>
                  <a:schemeClr val="bg1"/>
                </a:solidFill>
              </a:rPr>
              <a:t>Finally</a:t>
            </a:r>
            <a:r>
              <a:rPr lang="en-US" sz="1600" b="0" dirty="0">
                <a:solidFill>
                  <a:schemeClr val="bg1"/>
                </a:solidFill>
              </a:rPr>
              <a:t>, we bring together ethical theory, social norms (approved conduct that is laid down by society), the law, and professional codes of conduct as guiding principles for forming an opinion, and making an informed and rational </a:t>
            </a:r>
            <a:r>
              <a:rPr lang="en-US" sz="1600" b="0" dirty="0" smtClean="0">
                <a:solidFill>
                  <a:schemeClr val="bg1"/>
                </a:solidFill>
              </a:rPr>
              <a:t>judgment </a:t>
            </a:r>
            <a:r>
              <a:rPr lang="en-US" sz="1600" b="0" dirty="0">
                <a:solidFill>
                  <a:schemeClr val="bg1"/>
                </a:solidFill>
              </a:rPr>
              <a:t>that can be understood by others. </a:t>
            </a:r>
          </a:p>
        </p:txBody>
      </p:sp>
    </p:spTree>
    <p:extLst>
      <p:ext uri="{BB962C8B-B14F-4D97-AF65-F5344CB8AC3E}">
        <p14:creationId xmlns:p14="http://schemas.microsoft.com/office/powerpoint/2010/main" val="14168250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B530BF65-C84B-45C3-72CA-AFDA68851174}"/>
              </a:ext>
            </a:extLst>
          </p:cNvPr>
          <p:cNvSpPr txBox="1">
            <a:spLocks/>
          </p:cNvSpPr>
          <p:nvPr/>
        </p:nvSpPr>
        <p:spPr>
          <a:xfrm>
            <a:off x="594360" y="189572"/>
            <a:ext cx="6787747" cy="1593507"/>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Learning Outcomes</a:t>
            </a:r>
            <a:endParaRPr lang="en-US" dirty="0"/>
          </a:p>
        </p:txBody>
      </p:sp>
      <p:sp>
        <p:nvSpPr>
          <p:cNvPr id="7" name="Text Placeholder 2">
            <a:extLst>
              <a:ext uri="{FF2B5EF4-FFF2-40B4-BE49-F238E27FC236}">
                <a16:creationId xmlns="" xmlns:a16="http://schemas.microsoft.com/office/drawing/2014/main" id="{3B8EBC2C-6DD7-5003-38EB-40753046FE8C}"/>
              </a:ext>
            </a:extLst>
          </p:cNvPr>
          <p:cNvSpPr>
            <a:spLocks noGrp="1"/>
          </p:cNvSpPr>
          <p:nvPr>
            <p:ph sz="quarter" idx="4294967295"/>
          </p:nvPr>
        </p:nvSpPr>
        <p:spPr>
          <a:xfrm>
            <a:off x="593725" y="2281238"/>
            <a:ext cx="11460900" cy="3501376"/>
          </a:xfrm>
          <a:prstGeom prst="rect">
            <a:avLst/>
          </a:prstGeom>
        </p:spPr>
        <p:txBody>
          <a:bodyPr tIns="457200">
            <a:noAutofit/>
          </a:bodyPr>
          <a:lstStyle/>
          <a:p>
            <a:pPr marL="0" indent="0" algn="just">
              <a:buNone/>
            </a:pPr>
            <a:r>
              <a:rPr lang="en-US" sz="2000" b="1" i="1" dirty="0">
                <a:solidFill>
                  <a:schemeClr val="tx2">
                    <a:lumMod val="75000"/>
                  </a:schemeClr>
                </a:solidFill>
              </a:rPr>
              <a:t>By the end of this chapter you should be able to: </a:t>
            </a:r>
            <a:endParaRPr lang="en-US" sz="2000" b="1" i="1" dirty="0" smtClean="0">
              <a:solidFill>
                <a:schemeClr val="tx2">
                  <a:lumMod val="75000"/>
                </a:schemeClr>
              </a:solidFill>
            </a:endParaRPr>
          </a:p>
          <a:p>
            <a:pPr marL="0" indent="0" algn="just">
              <a:buNone/>
            </a:pPr>
            <a:endParaRPr lang="en-US" sz="2000" dirty="0" smtClean="0"/>
          </a:p>
          <a:p>
            <a:pPr marL="342900" indent="-342900" algn="just">
              <a:buFont typeface="Wingdings" panose="05000000000000000000" pitchFamily="2" charset="2"/>
              <a:buChar char="v"/>
            </a:pPr>
            <a:r>
              <a:rPr lang="en-US" sz="2000" dirty="0" smtClean="0"/>
              <a:t>Understand </a:t>
            </a:r>
            <a:r>
              <a:rPr lang="en-US" sz="2000" dirty="0"/>
              <a:t>the relationship between the law, ethics and computer </a:t>
            </a:r>
            <a:r>
              <a:rPr lang="en-US" sz="2000" dirty="0" smtClean="0"/>
              <a:t>technology</a:t>
            </a:r>
          </a:p>
          <a:p>
            <a:pPr marL="342900" indent="-342900" algn="just">
              <a:buFont typeface="Wingdings" panose="05000000000000000000" pitchFamily="2" charset="2"/>
              <a:buChar char="v"/>
            </a:pPr>
            <a:r>
              <a:rPr lang="en-US" sz="2000" dirty="0" smtClean="0"/>
              <a:t>Identify </a:t>
            </a:r>
            <a:r>
              <a:rPr lang="en-US" sz="2000" dirty="0"/>
              <a:t>an ethical </a:t>
            </a:r>
            <a:r>
              <a:rPr lang="en-US" sz="2000" dirty="0" smtClean="0"/>
              <a:t>issue</a:t>
            </a:r>
          </a:p>
          <a:p>
            <a:pPr marL="342900" indent="-342900" algn="just">
              <a:buFont typeface="Wingdings" panose="05000000000000000000" pitchFamily="2" charset="2"/>
              <a:buChar char="v"/>
            </a:pPr>
            <a:r>
              <a:rPr lang="en-US" sz="2000" dirty="0" smtClean="0"/>
              <a:t>Understand </a:t>
            </a:r>
            <a:r>
              <a:rPr lang="en-US" sz="2000" dirty="0"/>
              <a:t>at least two basic ethical </a:t>
            </a:r>
            <a:r>
              <a:rPr lang="en-US" sz="2000" dirty="0" smtClean="0"/>
              <a:t>theories</a:t>
            </a:r>
          </a:p>
          <a:p>
            <a:pPr marL="342900" indent="-342900" algn="just">
              <a:buFont typeface="Wingdings" panose="05000000000000000000" pitchFamily="2" charset="2"/>
              <a:buChar char="v"/>
            </a:pPr>
            <a:r>
              <a:rPr lang="en-US" sz="2000" dirty="0" smtClean="0"/>
              <a:t>Understand </a:t>
            </a:r>
            <a:r>
              <a:rPr lang="en-US" sz="2000" dirty="0"/>
              <a:t>the application of law and professional codes of conduct to the IT and computing industries. </a:t>
            </a:r>
            <a:endParaRPr lang="en-US" sz="2000" b="0" dirty="0">
              <a:solidFill>
                <a:schemeClr val="bg1"/>
              </a:solidFill>
            </a:endParaRPr>
          </a:p>
        </p:txBody>
      </p:sp>
    </p:spTree>
    <p:extLst>
      <p:ext uri="{BB962C8B-B14F-4D97-AF65-F5344CB8AC3E}">
        <p14:creationId xmlns:p14="http://schemas.microsoft.com/office/powerpoint/2010/main" val="11613777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B530BF65-C84B-45C3-72CA-AFDA68851174}"/>
              </a:ext>
            </a:extLst>
          </p:cNvPr>
          <p:cNvSpPr txBox="1">
            <a:spLocks/>
          </p:cNvSpPr>
          <p:nvPr/>
        </p:nvSpPr>
        <p:spPr>
          <a:xfrm>
            <a:off x="594360" y="189572"/>
            <a:ext cx="7854181" cy="1593507"/>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Computer ethics : an </a:t>
            </a:r>
            <a:r>
              <a:rPr lang="en-US" dirty="0"/>
              <a:t>o</a:t>
            </a:r>
            <a:r>
              <a:rPr lang="en-US" dirty="0" smtClean="0"/>
              <a:t>verview</a:t>
            </a:r>
            <a:endParaRPr lang="en-US" dirty="0"/>
          </a:p>
        </p:txBody>
      </p:sp>
      <p:sp>
        <p:nvSpPr>
          <p:cNvPr id="7" name="Text Placeholder 2">
            <a:extLst>
              <a:ext uri="{FF2B5EF4-FFF2-40B4-BE49-F238E27FC236}">
                <a16:creationId xmlns="" xmlns:a16="http://schemas.microsoft.com/office/drawing/2014/main" id="{3B8EBC2C-6DD7-5003-38EB-40753046FE8C}"/>
              </a:ext>
            </a:extLst>
          </p:cNvPr>
          <p:cNvSpPr>
            <a:spLocks noGrp="1"/>
          </p:cNvSpPr>
          <p:nvPr>
            <p:ph sz="quarter" idx="4294967295"/>
          </p:nvPr>
        </p:nvSpPr>
        <p:spPr>
          <a:xfrm>
            <a:off x="593725" y="2281238"/>
            <a:ext cx="10799989" cy="3501376"/>
          </a:xfrm>
          <a:prstGeom prst="rect">
            <a:avLst/>
          </a:prstGeom>
        </p:spPr>
        <p:txBody>
          <a:bodyPr tIns="457200">
            <a:noAutofit/>
          </a:bodyPr>
          <a:lstStyle/>
          <a:p>
            <a:pPr marL="0" indent="0" algn="just">
              <a:buNone/>
            </a:pPr>
            <a:r>
              <a:rPr lang="en-US" sz="2000" dirty="0"/>
              <a:t>Computer systems perform tasks and the way they perform tasks has moral consequences, consequences that affect human interests. </a:t>
            </a:r>
            <a:endParaRPr lang="en-US" sz="2000" dirty="0" smtClean="0"/>
          </a:p>
          <a:p>
            <a:pPr marL="0" indent="0" algn="just">
              <a:buNone/>
            </a:pPr>
            <a:r>
              <a:rPr lang="en-US" sz="2000" dirty="0"/>
              <a:t>	</a:t>
            </a:r>
            <a:r>
              <a:rPr lang="en-US" sz="2000" dirty="0" smtClean="0"/>
              <a:t>							</a:t>
            </a:r>
            <a:r>
              <a:rPr lang="en-US" sz="2000" b="1" dirty="0" smtClean="0">
                <a:solidFill>
                  <a:schemeClr val="tx2">
                    <a:lumMod val="75000"/>
                  </a:schemeClr>
                </a:solidFill>
              </a:rPr>
              <a:t>Johnson </a:t>
            </a:r>
            <a:r>
              <a:rPr lang="en-US" sz="2000" b="1" dirty="0">
                <a:solidFill>
                  <a:schemeClr val="tx2">
                    <a:lumMod val="75000"/>
                  </a:schemeClr>
                </a:solidFill>
              </a:rPr>
              <a:t>&amp; Powers, (2004</a:t>
            </a:r>
            <a:r>
              <a:rPr lang="en-US" sz="2000" b="1" dirty="0" smtClean="0">
                <a:solidFill>
                  <a:schemeClr val="tx2">
                    <a:lumMod val="75000"/>
                  </a:schemeClr>
                </a:solidFill>
              </a:rPr>
              <a:t>)</a:t>
            </a:r>
          </a:p>
          <a:p>
            <a:pPr marL="0" indent="0" algn="just">
              <a:buNone/>
            </a:pPr>
            <a:r>
              <a:rPr lang="en-US" sz="2000" dirty="0"/>
              <a:t>As a field of academic research, computer ethics had its beginnings in the early 1980s, and was defined by </a:t>
            </a:r>
            <a:r>
              <a:rPr lang="en-US" sz="2000" b="1" dirty="0">
                <a:solidFill>
                  <a:schemeClr val="tx2">
                    <a:lumMod val="75000"/>
                  </a:schemeClr>
                </a:solidFill>
              </a:rPr>
              <a:t>James Moor</a:t>
            </a:r>
            <a:r>
              <a:rPr lang="en-US" sz="2000" dirty="0"/>
              <a:t> in a paper published in 1985: What is Computer Ethics? </a:t>
            </a:r>
            <a:endParaRPr lang="en-US" sz="2000" dirty="0" smtClean="0"/>
          </a:p>
          <a:p>
            <a:pPr marL="0" indent="0" algn="just">
              <a:buNone/>
            </a:pPr>
            <a:endParaRPr lang="en-US" sz="2000" b="1" dirty="0" smtClean="0">
              <a:solidFill>
                <a:schemeClr val="tx2">
                  <a:lumMod val="75000"/>
                </a:schemeClr>
              </a:solidFill>
            </a:endParaRPr>
          </a:p>
          <a:p>
            <a:pPr marL="0" indent="0" algn="just">
              <a:buNone/>
            </a:pPr>
            <a:r>
              <a:rPr lang="en-US" sz="2000" b="1" dirty="0" smtClean="0">
                <a:solidFill>
                  <a:schemeClr val="tx2">
                    <a:lumMod val="75000"/>
                  </a:schemeClr>
                </a:solidFill>
              </a:rPr>
              <a:t>Computer </a:t>
            </a:r>
            <a:r>
              <a:rPr lang="en-US" sz="2000" b="1" dirty="0">
                <a:solidFill>
                  <a:schemeClr val="tx2">
                    <a:lumMod val="75000"/>
                  </a:schemeClr>
                </a:solidFill>
              </a:rPr>
              <a:t>ethics represents:</a:t>
            </a:r>
            <a:r>
              <a:rPr lang="en-US" sz="2000" dirty="0"/>
              <a:t> </a:t>
            </a:r>
            <a:endParaRPr lang="en-US" sz="2000" dirty="0" smtClean="0"/>
          </a:p>
          <a:p>
            <a:pPr marL="0" indent="0" algn="just">
              <a:buNone/>
            </a:pPr>
            <a:r>
              <a:rPr lang="en-US" sz="2000" b="1" dirty="0" smtClean="0"/>
              <a:t>The </a:t>
            </a:r>
            <a:r>
              <a:rPr lang="en-US" sz="2000" b="1" dirty="0"/>
              <a:t>analysis of the nature and the social impact of computer technology and the corresponding formulation and justification of policies for the ethical use of such </a:t>
            </a:r>
            <a:r>
              <a:rPr lang="en-US" sz="2000" b="1" dirty="0" smtClean="0"/>
              <a:t>technology.</a:t>
            </a:r>
            <a:endParaRPr lang="en-US" sz="2000" b="1" dirty="0">
              <a:solidFill>
                <a:schemeClr val="bg1"/>
              </a:solidFill>
            </a:endParaRPr>
          </a:p>
        </p:txBody>
      </p:sp>
    </p:spTree>
    <p:extLst>
      <p:ext uri="{BB962C8B-B14F-4D97-AF65-F5344CB8AC3E}">
        <p14:creationId xmlns:p14="http://schemas.microsoft.com/office/powerpoint/2010/main" val="25416767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B530BF65-C84B-45C3-72CA-AFDA68851174}"/>
              </a:ext>
            </a:extLst>
          </p:cNvPr>
          <p:cNvSpPr txBox="1">
            <a:spLocks/>
          </p:cNvSpPr>
          <p:nvPr/>
        </p:nvSpPr>
        <p:spPr>
          <a:xfrm>
            <a:off x="594360" y="377372"/>
            <a:ext cx="7854181" cy="1478279"/>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Computer ethics : an </a:t>
            </a:r>
            <a:r>
              <a:rPr lang="en-US" dirty="0"/>
              <a:t>o</a:t>
            </a:r>
            <a:r>
              <a:rPr lang="en-US" dirty="0" smtClean="0"/>
              <a:t>verview</a:t>
            </a:r>
            <a:endParaRPr lang="en-US" dirty="0"/>
          </a:p>
        </p:txBody>
      </p:sp>
      <p:sp>
        <p:nvSpPr>
          <p:cNvPr id="7" name="Text Placeholder 2">
            <a:extLst>
              <a:ext uri="{FF2B5EF4-FFF2-40B4-BE49-F238E27FC236}">
                <a16:creationId xmlns="" xmlns:a16="http://schemas.microsoft.com/office/drawing/2014/main" id="{3B8EBC2C-6DD7-5003-38EB-40753046FE8C}"/>
              </a:ext>
            </a:extLst>
          </p:cNvPr>
          <p:cNvSpPr>
            <a:spLocks noGrp="1"/>
          </p:cNvSpPr>
          <p:nvPr>
            <p:ph sz="quarter" idx="4294967295"/>
          </p:nvPr>
        </p:nvSpPr>
        <p:spPr>
          <a:xfrm>
            <a:off x="608239" y="2281238"/>
            <a:ext cx="10945132" cy="3501376"/>
          </a:xfrm>
          <a:prstGeom prst="rect">
            <a:avLst/>
          </a:prstGeom>
        </p:spPr>
        <p:txBody>
          <a:bodyPr tIns="457200">
            <a:noAutofit/>
          </a:bodyPr>
          <a:lstStyle/>
          <a:p>
            <a:pPr marL="0" indent="0" algn="just">
              <a:buNone/>
            </a:pPr>
            <a:r>
              <a:rPr lang="en-US" sz="2000" b="1" dirty="0" smtClean="0">
                <a:solidFill>
                  <a:schemeClr val="tx2">
                    <a:lumMod val="75000"/>
                  </a:schemeClr>
                </a:solidFill>
              </a:rPr>
              <a:t>Moor</a:t>
            </a:r>
            <a:r>
              <a:rPr lang="en-US" sz="2000" dirty="0" smtClean="0">
                <a:solidFill>
                  <a:schemeClr val="tx2">
                    <a:lumMod val="75000"/>
                  </a:schemeClr>
                </a:solidFill>
              </a:rPr>
              <a:t> </a:t>
            </a:r>
            <a:r>
              <a:rPr lang="en-US" sz="2000" dirty="0" smtClean="0"/>
              <a:t>argues that </a:t>
            </a:r>
            <a:r>
              <a:rPr lang="en-US" sz="2000" b="1" dirty="0" smtClean="0">
                <a:solidFill>
                  <a:schemeClr val="tx2">
                    <a:lumMod val="75000"/>
                  </a:schemeClr>
                </a:solidFill>
              </a:rPr>
              <a:t>computer ethics</a:t>
            </a:r>
            <a:r>
              <a:rPr lang="en-US" sz="2000" dirty="0" smtClean="0"/>
              <a:t> is unique because computers have certain properties that raise unique issues and, according to Moor, there are three properties that make computers a special case:</a:t>
            </a:r>
          </a:p>
          <a:p>
            <a:pPr marL="0" indent="0" algn="just">
              <a:buNone/>
            </a:pPr>
            <a:r>
              <a:rPr lang="en-US" sz="2000" dirty="0" smtClean="0"/>
              <a:t> </a:t>
            </a:r>
          </a:p>
          <a:p>
            <a:pPr marL="342900" indent="-342900" algn="just">
              <a:buFont typeface="Wingdings" panose="05000000000000000000" pitchFamily="2" charset="2"/>
              <a:buChar char="v"/>
            </a:pPr>
            <a:r>
              <a:rPr lang="en-US" sz="2000" b="1" dirty="0" smtClean="0">
                <a:solidFill>
                  <a:schemeClr val="tx2">
                    <a:lumMod val="75000"/>
                  </a:schemeClr>
                </a:solidFill>
              </a:rPr>
              <a:t>Logical malleability</a:t>
            </a:r>
          </a:p>
          <a:p>
            <a:pPr marL="342900" indent="-342900" algn="just">
              <a:buFont typeface="Wingdings" panose="05000000000000000000" pitchFamily="2" charset="2"/>
              <a:buChar char="v"/>
            </a:pPr>
            <a:r>
              <a:rPr lang="en-US" sz="2000" b="1" dirty="0" smtClean="0">
                <a:solidFill>
                  <a:schemeClr val="tx2">
                    <a:lumMod val="75000"/>
                  </a:schemeClr>
                </a:solidFill>
              </a:rPr>
              <a:t>Impact on society</a:t>
            </a:r>
          </a:p>
          <a:p>
            <a:pPr marL="342900" indent="-342900" algn="just">
              <a:buFont typeface="Wingdings" panose="05000000000000000000" pitchFamily="2" charset="2"/>
              <a:buChar char="v"/>
            </a:pPr>
            <a:r>
              <a:rPr lang="en-US" sz="2000" b="1" dirty="0" smtClean="0">
                <a:solidFill>
                  <a:schemeClr val="tx2">
                    <a:lumMod val="75000"/>
                  </a:schemeClr>
                </a:solidFill>
              </a:rPr>
              <a:t>Invisibility factor. </a:t>
            </a:r>
            <a:endParaRPr lang="en-US" sz="2000" b="1" dirty="0">
              <a:solidFill>
                <a:schemeClr val="tx2">
                  <a:lumMod val="75000"/>
                </a:schemeClr>
              </a:solidFill>
            </a:endParaRPr>
          </a:p>
        </p:txBody>
      </p:sp>
    </p:spTree>
    <p:extLst>
      <p:ext uri="{BB962C8B-B14F-4D97-AF65-F5344CB8AC3E}">
        <p14:creationId xmlns:p14="http://schemas.microsoft.com/office/powerpoint/2010/main" val="24946678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B530BF65-C84B-45C3-72CA-AFDA68851174}"/>
              </a:ext>
            </a:extLst>
          </p:cNvPr>
          <p:cNvSpPr txBox="1">
            <a:spLocks/>
          </p:cNvSpPr>
          <p:nvPr/>
        </p:nvSpPr>
        <p:spPr>
          <a:xfrm>
            <a:off x="594360" y="377372"/>
            <a:ext cx="7854181" cy="1478279"/>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Computer ethics : an </a:t>
            </a:r>
            <a:r>
              <a:rPr lang="en-US" dirty="0"/>
              <a:t>o</a:t>
            </a:r>
            <a:r>
              <a:rPr lang="en-US" dirty="0" smtClean="0"/>
              <a:t>verview</a:t>
            </a:r>
            <a:endParaRPr lang="en-US" dirty="0"/>
          </a:p>
        </p:txBody>
      </p:sp>
      <p:sp>
        <p:nvSpPr>
          <p:cNvPr id="2" name="Rectangle 1"/>
          <p:cNvSpPr/>
          <p:nvPr/>
        </p:nvSpPr>
        <p:spPr>
          <a:xfrm>
            <a:off x="3294744" y="2525486"/>
            <a:ext cx="5399315" cy="39188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Computers are a special case? </a:t>
            </a:r>
          </a:p>
        </p:txBody>
      </p:sp>
      <p:sp>
        <p:nvSpPr>
          <p:cNvPr id="3" name="Rectangle 2"/>
          <p:cNvSpPr/>
          <p:nvPr/>
        </p:nvSpPr>
        <p:spPr>
          <a:xfrm>
            <a:off x="3018973" y="3483426"/>
            <a:ext cx="1640114" cy="63613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Logical malleability</a:t>
            </a:r>
          </a:p>
        </p:txBody>
      </p:sp>
      <p:sp>
        <p:nvSpPr>
          <p:cNvPr id="6" name="Rectangle 5"/>
          <p:cNvSpPr/>
          <p:nvPr/>
        </p:nvSpPr>
        <p:spPr>
          <a:xfrm>
            <a:off x="5177974" y="3490683"/>
            <a:ext cx="1640114" cy="62887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Invisibility factor</a:t>
            </a:r>
            <a:endParaRPr lang="en-US" b="1" dirty="0"/>
          </a:p>
        </p:txBody>
      </p:sp>
      <p:sp>
        <p:nvSpPr>
          <p:cNvPr id="8" name="Rectangle 7"/>
          <p:cNvSpPr/>
          <p:nvPr/>
        </p:nvSpPr>
        <p:spPr>
          <a:xfrm>
            <a:off x="7336975" y="3490683"/>
            <a:ext cx="1640114" cy="62887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Impact on </a:t>
            </a:r>
            <a:r>
              <a:rPr lang="en-US" b="1" dirty="0" smtClean="0"/>
              <a:t>society</a:t>
            </a:r>
            <a:endParaRPr lang="en-US" b="1" dirty="0"/>
          </a:p>
        </p:txBody>
      </p:sp>
      <p:sp>
        <p:nvSpPr>
          <p:cNvPr id="9" name="Rectangle 8"/>
          <p:cNvSpPr/>
          <p:nvPr/>
        </p:nvSpPr>
        <p:spPr>
          <a:xfrm>
            <a:off x="2779488" y="4796968"/>
            <a:ext cx="1640114" cy="63613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Logical malleability</a:t>
            </a:r>
          </a:p>
        </p:txBody>
      </p:sp>
      <p:sp>
        <p:nvSpPr>
          <p:cNvPr id="10" name="Rectangle 9"/>
          <p:cNvSpPr/>
          <p:nvPr/>
        </p:nvSpPr>
        <p:spPr>
          <a:xfrm>
            <a:off x="5177974" y="4811479"/>
            <a:ext cx="1640114" cy="62887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Invisibility factor</a:t>
            </a:r>
            <a:endParaRPr lang="en-US" b="1" dirty="0"/>
          </a:p>
        </p:txBody>
      </p:sp>
      <p:sp>
        <p:nvSpPr>
          <p:cNvPr id="11" name="Rectangle 10"/>
          <p:cNvSpPr/>
          <p:nvPr/>
        </p:nvSpPr>
        <p:spPr>
          <a:xfrm>
            <a:off x="7808688" y="4804225"/>
            <a:ext cx="1640114" cy="62887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Impact on </a:t>
            </a:r>
            <a:r>
              <a:rPr lang="en-US" b="1" dirty="0" smtClean="0"/>
              <a:t>society</a:t>
            </a:r>
            <a:endParaRPr lang="en-US" b="1" dirty="0"/>
          </a:p>
        </p:txBody>
      </p:sp>
      <p:cxnSp>
        <p:nvCxnSpPr>
          <p:cNvPr id="12" name="Straight Connector 11"/>
          <p:cNvCxnSpPr/>
          <p:nvPr/>
        </p:nvCxnSpPr>
        <p:spPr>
          <a:xfrm>
            <a:off x="3599545" y="2917371"/>
            <a:ext cx="0" cy="566055"/>
          </a:xfrm>
          <a:prstGeom prst="line">
            <a:avLst/>
          </a:prstGeom>
          <a:ln w="15875" cmpd="sng">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972629" y="2895603"/>
            <a:ext cx="0" cy="566055"/>
          </a:xfrm>
          <a:prstGeom prst="line">
            <a:avLst/>
          </a:prstGeom>
          <a:ln w="15875" cmpd="sng">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403770" y="2931891"/>
            <a:ext cx="0" cy="566055"/>
          </a:xfrm>
          <a:prstGeom prst="line">
            <a:avLst/>
          </a:prstGeom>
          <a:ln w="15875" cmpd="sng">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99545" y="4451009"/>
            <a:ext cx="0" cy="345959"/>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8403770" y="4451009"/>
            <a:ext cx="0" cy="353216"/>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5987149" y="4112305"/>
            <a:ext cx="0" cy="677409"/>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3599545" y="4451009"/>
            <a:ext cx="4804225" cy="0"/>
          </a:xfrm>
          <a:prstGeom prst="line">
            <a:avLst/>
          </a:prstGeom>
        </p:spPr>
        <p:style>
          <a:lnRef idx="1">
            <a:schemeClr val="dk1"/>
          </a:lnRef>
          <a:fillRef idx="0">
            <a:schemeClr val="dk1"/>
          </a:fillRef>
          <a:effectRef idx="0">
            <a:schemeClr val="dk1"/>
          </a:effectRef>
          <a:fontRef idx="minor">
            <a:schemeClr val="tx1"/>
          </a:fontRef>
        </p:style>
      </p:cxnSp>
      <p:sp>
        <p:nvSpPr>
          <p:cNvPr id="29" name="Rectangle 28"/>
          <p:cNvSpPr/>
          <p:nvPr/>
        </p:nvSpPr>
        <p:spPr>
          <a:xfrm>
            <a:off x="493485" y="5752851"/>
            <a:ext cx="11146972" cy="1015663"/>
          </a:xfrm>
          <a:prstGeom prst="rect">
            <a:avLst/>
          </a:prstGeom>
        </p:spPr>
        <p:txBody>
          <a:bodyPr wrap="square">
            <a:spAutoFit/>
          </a:bodyPr>
          <a:lstStyle/>
          <a:p>
            <a:pPr algn="just"/>
            <a:r>
              <a:rPr lang="en-US" sz="2000" b="1" dirty="0">
                <a:solidFill>
                  <a:schemeClr val="tx2">
                    <a:lumMod val="75000"/>
                  </a:schemeClr>
                </a:solidFill>
              </a:rPr>
              <a:t>Figure 1.1:</a:t>
            </a:r>
            <a:r>
              <a:rPr lang="en-US" sz="2000" dirty="0">
                <a:solidFill>
                  <a:schemeClr val="bg1"/>
                </a:solidFill>
              </a:rPr>
              <a:t> Moor makes the case that characteristics of computer-based technologies are such that they raise ethical issues that are somewhat unique. Others have suggested that computer ethics is no different from any other branch of professional ethics.</a:t>
            </a:r>
          </a:p>
        </p:txBody>
      </p:sp>
    </p:spTree>
    <p:extLst>
      <p:ext uri="{BB962C8B-B14F-4D97-AF65-F5344CB8AC3E}">
        <p14:creationId xmlns:p14="http://schemas.microsoft.com/office/powerpoint/2010/main" val="17424768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B530BF65-C84B-45C3-72CA-AFDA68851174}"/>
              </a:ext>
            </a:extLst>
          </p:cNvPr>
          <p:cNvSpPr txBox="1">
            <a:spLocks/>
          </p:cNvSpPr>
          <p:nvPr/>
        </p:nvSpPr>
        <p:spPr>
          <a:xfrm>
            <a:off x="594360" y="377372"/>
            <a:ext cx="7854181" cy="1478279"/>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Computer ethics : an </a:t>
            </a:r>
            <a:r>
              <a:rPr lang="en-US" dirty="0"/>
              <a:t>o</a:t>
            </a:r>
            <a:r>
              <a:rPr lang="en-US" dirty="0" smtClean="0"/>
              <a:t>verview</a:t>
            </a:r>
            <a:endParaRPr lang="en-US" dirty="0"/>
          </a:p>
        </p:txBody>
      </p:sp>
      <p:sp>
        <p:nvSpPr>
          <p:cNvPr id="7" name="Text Placeholder 2">
            <a:extLst>
              <a:ext uri="{FF2B5EF4-FFF2-40B4-BE49-F238E27FC236}">
                <a16:creationId xmlns="" xmlns:a16="http://schemas.microsoft.com/office/drawing/2014/main" id="{3B8EBC2C-6DD7-5003-38EB-40753046FE8C}"/>
              </a:ext>
            </a:extLst>
          </p:cNvPr>
          <p:cNvSpPr>
            <a:spLocks noGrp="1"/>
          </p:cNvSpPr>
          <p:nvPr>
            <p:ph sz="quarter" idx="4294967295"/>
          </p:nvPr>
        </p:nvSpPr>
        <p:spPr>
          <a:xfrm>
            <a:off x="608239" y="2281238"/>
            <a:ext cx="10945132" cy="3501376"/>
          </a:xfrm>
          <a:prstGeom prst="rect">
            <a:avLst/>
          </a:prstGeom>
        </p:spPr>
        <p:txBody>
          <a:bodyPr tIns="457200">
            <a:noAutofit/>
          </a:bodyPr>
          <a:lstStyle/>
          <a:p>
            <a:pPr marL="0" indent="0">
              <a:buNone/>
            </a:pPr>
            <a:r>
              <a:rPr lang="en-US" sz="2400" b="1" dirty="0">
                <a:solidFill>
                  <a:schemeClr val="tx2">
                    <a:lumMod val="75000"/>
                  </a:schemeClr>
                </a:solidFill>
              </a:rPr>
              <a:t>Logical malleability</a:t>
            </a:r>
          </a:p>
          <a:p>
            <a:pPr marL="0" indent="0">
              <a:buNone/>
            </a:pPr>
            <a:r>
              <a:rPr lang="en-US" sz="2000" dirty="0" smtClean="0"/>
              <a:t>Logical malleability </a:t>
            </a:r>
            <a:r>
              <a:rPr lang="en-US" sz="2000" dirty="0"/>
              <a:t>is that computers can be shaped and </a:t>
            </a:r>
            <a:r>
              <a:rPr lang="en-US" sz="2000" dirty="0" err="1"/>
              <a:t>moulded</a:t>
            </a:r>
            <a:r>
              <a:rPr lang="en-US" sz="2000" dirty="0"/>
              <a:t> to perform any activity that can be </a:t>
            </a:r>
            <a:r>
              <a:rPr lang="en-US" sz="2000" dirty="0" smtClean="0"/>
              <a:t>characterized </a:t>
            </a:r>
            <a:r>
              <a:rPr lang="en-US" sz="2000" dirty="0"/>
              <a:t>in terms of inputs, outputs and connecting logical operations. </a:t>
            </a:r>
          </a:p>
          <a:p>
            <a:pPr marL="0" indent="0">
              <a:buNone/>
            </a:pPr>
            <a:r>
              <a:rPr lang="en-US" sz="2000" dirty="0"/>
              <a:t>This is in contrast to the majority of manufactured products. For example, a car, television or refrigerator has well-defined, and quite specific, functions. </a:t>
            </a:r>
            <a:endParaRPr lang="en-US" sz="2000" dirty="0" smtClean="0"/>
          </a:p>
          <a:p>
            <a:pPr marL="0" indent="0">
              <a:buNone/>
            </a:pPr>
            <a:r>
              <a:rPr lang="en-US" sz="2000" dirty="0" smtClean="0"/>
              <a:t>The </a:t>
            </a:r>
            <a:r>
              <a:rPr lang="en-US" sz="2000" dirty="0"/>
              <a:t>logic of computers, however, can be shaped in infinite ways through changes in hardware and software and in terms of their usage. This enables computer-based technologies to exhibit tremendous flexibility. </a:t>
            </a:r>
            <a:endParaRPr lang="en-US" sz="2000" dirty="0" smtClean="0"/>
          </a:p>
        </p:txBody>
      </p:sp>
    </p:spTree>
    <p:extLst>
      <p:ext uri="{BB962C8B-B14F-4D97-AF65-F5344CB8AC3E}">
        <p14:creationId xmlns:p14="http://schemas.microsoft.com/office/powerpoint/2010/main" val="12404027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B530BF65-C84B-45C3-72CA-AFDA68851174}"/>
              </a:ext>
            </a:extLst>
          </p:cNvPr>
          <p:cNvSpPr txBox="1">
            <a:spLocks/>
          </p:cNvSpPr>
          <p:nvPr/>
        </p:nvSpPr>
        <p:spPr>
          <a:xfrm>
            <a:off x="594360" y="377372"/>
            <a:ext cx="7854181" cy="1478279"/>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Computer ethics : an </a:t>
            </a:r>
            <a:r>
              <a:rPr lang="en-US" dirty="0"/>
              <a:t>o</a:t>
            </a:r>
            <a:r>
              <a:rPr lang="en-US" dirty="0" smtClean="0"/>
              <a:t>verview</a:t>
            </a:r>
            <a:endParaRPr lang="en-US" dirty="0"/>
          </a:p>
        </p:txBody>
      </p:sp>
      <p:sp>
        <p:nvSpPr>
          <p:cNvPr id="7" name="Text Placeholder 2">
            <a:extLst>
              <a:ext uri="{FF2B5EF4-FFF2-40B4-BE49-F238E27FC236}">
                <a16:creationId xmlns="" xmlns:a16="http://schemas.microsoft.com/office/drawing/2014/main" id="{3B8EBC2C-6DD7-5003-38EB-40753046FE8C}"/>
              </a:ext>
            </a:extLst>
          </p:cNvPr>
          <p:cNvSpPr>
            <a:spLocks noGrp="1"/>
          </p:cNvSpPr>
          <p:nvPr>
            <p:ph sz="quarter" idx="4294967295"/>
          </p:nvPr>
        </p:nvSpPr>
        <p:spPr>
          <a:xfrm>
            <a:off x="608239" y="2281238"/>
            <a:ext cx="10945132" cy="3501376"/>
          </a:xfrm>
          <a:prstGeom prst="rect">
            <a:avLst/>
          </a:prstGeom>
        </p:spPr>
        <p:txBody>
          <a:bodyPr tIns="457200">
            <a:noAutofit/>
          </a:bodyPr>
          <a:lstStyle/>
          <a:p>
            <a:pPr marL="0" indent="0">
              <a:buNone/>
            </a:pPr>
            <a:r>
              <a:rPr lang="en-US" sz="2400" b="1" dirty="0">
                <a:solidFill>
                  <a:schemeClr val="tx2">
                    <a:lumMod val="75000"/>
                  </a:schemeClr>
                </a:solidFill>
              </a:rPr>
              <a:t>Impact on </a:t>
            </a:r>
            <a:r>
              <a:rPr lang="en-US" sz="2400" b="1" dirty="0" smtClean="0">
                <a:solidFill>
                  <a:schemeClr val="tx2">
                    <a:lumMod val="75000"/>
                  </a:schemeClr>
                </a:solidFill>
              </a:rPr>
              <a:t>society</a:t>
            </a:r>
          </a:p>
          <a:p>
            <a:pPr marL="0" indent="0">
              <a:buNone/>
            </a:pPr>
            <a:r>
              <a:rPr lang="en-US" sz="2000" dirty="0"/>
              <a:t>The extensive impact of </a:t>
            </a:r>
            <a:r>
              <a:rPr lang="en-US" sz="2000" dirty="0" smtClean="0"/>
              <a:t>computerization </a:t>
            </a:r>
            <a:r>
              <a:rPr lang="en-US" sz="2000" dirty="0"/>
              <a:t>on society is clear. </a:t>
            </a:r>
            <a:endParaRPr lang="en-US" sz="2000" dirty="0" smtClean="0"/>
          </a:p>
          <a:p>
            <a:pPr marL="0" indent="0">
              <a:buNone/>
            </a:pPr>
            <a:r>
              <a:rPr lang="en-US" sz="2000" dirty="0" smtClean="0"/>
              <a:t>Naturally</a:t>
            </a:r>
            <a:r>
              <a:rPr lang="en-US" sz="2000" dirty="0"/>
              <a:t>, in 1985, when Moor wrote his paper, relatively few could foresee the extent of that impact, nor did anyone envisage the Internet and the World Wide Web. </a:t>
            </a:r>
            <a:endParaRPr lang="en-US" sz="2000" dirty="0" smtClean="0"/>
          </a:p>
          <a:p>
            <a:pPr marL="0" indent="0">
              <a:buNone/>
            </a:pPr>
            <a:r>
              <a:rPr lang="en-US" sz="2000" dirty="0" smtClean="0"/>
              <a:t>Moor </a:t>
            </a:r>
            <a:r>
              <a:rPr lang="en-US" sz="2000" dirty="0"/>
              <a:t>did, however, foresee the changing workplace, and the nature of work: </a:t>
            </a:r>
            <a:endParaRPr lang="en-US" sz="2000" dirty="0" smtClean="0"/>
          </a:p>
          <a:p>
            <a:pPr marL="0" indent="0">
              <a:buNone/>
            </a:pPr>
            <a:r>
              <a:rPr lang="en-US" sz="2000" dirty="0" smtClean="0"/>
              <a:t>Computers </a:t>
            </a:r>
            <a:r>
              <a:rPr lang="en-US" sz="2000" dirty="0"/>
              <a:t>have been used for years by businesses to expedite routine work, such as calculating payrolls. However, as personal computers become widespread and allow executives to work at home, as robots do more and more factory work, the emerging question will not be merely How well do computers help us work? but What is </a:t>
            </a:r>
            <a:r>
              <a:rPr lang="en-US" sz="2000" dirty="0" smtClean="0"/>
              <a:t>the nature of work?</a:t>
            </a:r>
            <a:endParaRPr lang="en-US" sz="2000" dirty="0">
              <a:solidFill>
                <a:schemeClr val="tx2">
                  <a:lumMod val="50000"/>
                </a:schemeClr>
              </a:solidFill>
            </a:endParaRPr>
          </a:p>
        </p:txBody>
      </p:sp>
    </p:spTree>
    <p:extLst>
      <p:ext uri="{BB962C8B-B14F-4D97-AF65-F5344CB8AC3E}">
        <p14:creationId xmlns:p14="http://schemas.microsoft.com/office/powerpoint/2010/main" val="2406130885"/>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36D24F1A-6251-4B9A-A918-7D6F3A8F7E2A}">
  <ds:schemaRefs>
    <ds:schemaRef ds:uri="http://schemas.microsoft.com/sharepoint/v3/contenttype/forms"/>
  </ds:schemaRefs>
</ds:datastoreItem>
</file>

<file path=customXml/itemProps2.xml><?xml version="1.0" encoding="utf-8"?>
<ds:datastoreItem xmlns:ds="http://schemas.openxmlformats.org/officeDocument/2006/customXml" ds:itemID="{A8A8ECD1-788F-484B-9043-D957FCFDF1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A0FE134-9032-4C7F-BC57-C7DE3F833363}">
  <ds:schemaRefs>
    <ds:schemaRef ds:uri="http://schemas.microsoft.com/office/2006/documentManagement/types"/>
    <ds:schemaRef ds:uri="http://schemas.microsoft.com/sharepoint/v3"/>
    <ds:schemaRef ds:uri="http://purl.org/dc/elements/1.1/"/>
    <ds:schemaRef ds:uri="http://schemas.microsoft.com/office/2006/metadata/properties"/>
    <ds:schemaRef ds:uri="http://schemas.openxmlformats.org/package/2006/metadata/core-properties"/>
    <ds:schemaRef ds:uri="16c05727-aa75-4e4a-9b5f-8a80a1165891"/>
    <ds:schemaRef ds:uri="http://schemas.microsoft.com/office/infopath/2007/PartnerControls"/>
    <ds:schemaRef ds:uri="http://purl.org/dc/terms/"/>
    <ds:schemaRef ds:uri="230e9df3-be65-4c73-a93b-d1236ebd677e"/>
    <ds:schemaRef ds:uri="71af3243-3dd4-4a8d-8c0d-dd76da1f02a5"/>
    <ds:schemaRef ds:uri="http://www.w3.org/XML/1998/namespace"/>
    <ds:schemaRef ds:uri="http://purl.org/dc/dcmityp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2877</Words>
  <Application>Microsoft Office PowerPoint</Application>
  <PresentationFormat>Widescreen</PresentationFormat>
  <Paragraphs>196</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Franklin Gothic Book</vt:lpstr>
      <vt:lpstr>Franklin Gothic Demi</vt:lpstr>
      <vt:lpstr>Wingdings</vt:lpstr>
      <vt:lpstr>Custom</vt:lpstr>
      <vt:lpstr>Comp 591 Computer Professional Ethics</vt:lpstr>
      <vt:lpstr>Chapter-1 Introduction Computer Professional Ethics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2023-12-20T08:12:12Z</dcterms:created>
  <dcterms:modified xsi:type="dcterms:W3CDTF">2024-08-13T07:33:43Z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