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7" r:id="rId2"/>
    <p:sldId id="680" r:id="rId3"/>
    <p:sldId id="389" r:id="rId4"/>
    <p:sldId id="275" r:id="rId5"/>
    <p:sldId id="383" r:id="rId6"/>
    <p:sldId id="388" r:id="rId7"/>
    <p:sldId id="392" r:id="rId8"/>
    <p:sldId id="718" r:id="rId9"/>
    <p:sldId id="714" r:id="rId10"/>
    <p:sldId id="265" r:id="rId11"/>
    <p:sldId id="266" r:id="rId12"/>
    <p:sldId id="267" r:id="rId13"/>
    <p:sldId id="715" r:id="rId14"/>
    <p:sldId id="716" r:id="rId15"/>
    <p:sldId id="717" r:id="rId16"/>
    <p:sldId id="259" r:id="rId17"/>
    <p:sldId id="260" r:id="rId18"/>
    <p:sldId id="396" r:id="rId19"/>
    <p:sldId id="397" r:id="rId20"/>
    <p:sldId id="263" r:id="rId21"/>
    <p:sldId id="261" r:id="rId22"/>
    <p:sldId id="264" r:id="rId23"/>
    <p:sldId id="398" r:id="rId24"/>
    <p:sldId id="641" r:id="rId25"/>
    <p:sldId id="645" r:id="rId26"/>
    <p:sldId id="646" r:id="rId27"/>
    <p:sldId id="647" r:id="rId28"/>
    <p:sldId id="643" r:id="rId29"/>
    <p:sldId id="656" r:id="rId30"/>
    <p:sldId id="657" r:id="rId31"/>
    <p:sldId id="660" r:id="rId32"/>
    <p:sldId id="661" r:id="rId33"/>
    <p:sldId id="662" r:id="rId34"/>
    <p:sldId id="663" r:id="rId35"/>
    <p:sldId id="664" r:id="rId36"/>
    <p:sldId id="665" r:id="rId37"/>
    <p:sldId id="666" r:id="rId38"/>
    <p:sldId id="667" r:id="rId39"/>
    <p:sldId id="668" r:id="rId40"/>
    <p:sldId id="652" r:id="rId41"/>
    <p:sldId id="681" r:id="rId42"/>
    <p:sldId id="676" r:id="rId43"/>
    <p:sldId id="721" r:id="rId44"/>
    <p:sldId id="720" r:id="rId45"/>
    <p:sldId id="395" r:id="rId46"/>
    <p:sldId id="673" r:id="rId47"/>
    <p:sldId id="674" r:id="rId48"/>
    <p:sldId id="675" r:id="rId49"/>
    <p:sldId id="677" r:id="rId50"/>
    <p:sldId id="678" r:id="rId51"/>
    <p:sldId id="648" r:id="rId52"/>
    <p:sldId id="670" r:id="rId53"/>
    <p:sldId id="669" r:id="rId54"/>
    <p:sldId id="719" r:id="rId55"/>
    <p:sldId id="682" r:id="rId56"/>
    <p:sldId id="683" r:id="rId57"/>
    <p:sldId id="684" r:id="rId58"/>
    <p:sldId id="685" r:id="rId59"/>
    <p:sldId id="686" r:id="rId60"/>
    <p:sldId id="687" r:id="rId61"/>
    <p:sldId id="688" r:id="rId62"/>
    <p:sldId id="689" r:id="rId63"/>
    <p:sldId id="690" r:id="rId64"/>
    <p:sldId id="691" r:id="rId65"/>
    <p:sldId id="692" r:id="rId66"/>
    <p:sldId id="693" r:id="rId67"/>
    <p:sldId id="694" r:id="rId68"/>
    <p:sldId id="695" r:id="rId6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بلا نمط، شبكة جدول">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p:cViewPr varScale="1">
        <p:scale>
          <a:sx n="58" d="100"/>
          <a:sy n="58" d="100"/>
        </p:scale>
        <p:origin x="1536"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3BD65C-2ACC-4E03-8166-F56ABA0D95ED}"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B9A081D1-7624-4EBC-86A4-16CC8BF8957B}">
      <dgm:prSet/>
      <dgm:spPr/>
      <dgm:t>
        <a:bodyPr/>
        <a:lstStyle/>
        <a:p>
          <a:r>
            <a:rPr lang="en-US" dirty="0">
              <a:solidFill>
                <a:schemeClr val="bg1"/>
              </a:solidFill>
            </a:rPr>
            <a:t>Transparency</a:t>
          </a:r>
        </a:p>
      </dgm:t>
    </dgm:pt>
    <dgm:pt modelId="{1C87D288-F037-4DB4-AB03-6CA6AD383F42}" type="parTrans" cxnId="{F588259B-DC9E-4C15-8308-590FD485FDC0}">
      <dgm:prSet/>
      <dgm:spPr/>
      <dgm:t>
        <a:bodyPr/>
        <a:lstStyle/>
        <a:p>
          <a:endParaRPr lang="en-US"/>
        </a:p>
      </dgm:t>
    </dgm:pt>
    <dgm:pt modelId="{8A25CEEB-6FCD-41D2-A8C3-5A9BD45B9139}" type="sibTrans" cxnId="{F588259B-DC9E-4C15-8308-590FD485FDC0}">
      <dgm:prSet/>
      <dgm:spPr/>
      <dgm:t>
        <a:bodyPr/>
        <a:lstStyle/>
        <a:p>
          <a:endParaRPr lang="en-US"/>
        </a:p>
      </dgm:t>
    </dgm:pt>
    <dgm:pt modelId="{F11C6FAC-B62F-4B56-9B95-08AE03876C5D}">
      <dgm:prSet/>
      <dgm:spPr>
        <a:solidFill>
          <a:srgbClr val="00B0F0"/>
        </a:solidFill>
      </dgm:spPr>
      <dgm:t>
        <a:bodyPr/>
        <a:lstStyle/>
        <a:p>
          <a:r>
            <a:rPr lang="en-US" dirty="0">
              <a:solidFill>
                <a:schemeClr val="tx1"/>
              </a:solidFill>
            </a:rPr>
            <a:t>Autonomous</a:t>
          </a:r>
        </a:p>
      </dgm:t>
    </dgm:pt>
    <dgm:pt modelId="{23FFC3B1-7978-41E3-8E1E-1B5270A5E75E}" type="parTrans" cxnId="{9B24BC1C-DA77-407E-944B-F8FA42A93088}">
      <dgm:prSet/>
      <dgm:spPr/>
      <dgm:t>
        <a:bodyPr/>
        <a:lstStyle/>
        <a:p>
          <a:endParaRPr lang="en-US"/>
        </a:p>
      </dgm:t>
    </dgm:pt>
    <dgm:pt modelId="{330F1083-E546-4B6C-A86F-BFE8020EEEF9}" type="sibTrans" cxnId="{9B24BC1C-DA77-407E-944B-F8FA42A93088}">
      <dgm:prSet/>
      <dgm:spPr/>
      <dgm:t>
        <a:bodyPr/>
        <a:lstStyle/>
        <a:p>
          <a:endParaRPr lang="en-US"/>
        </a:p>
      </dgm:t>
    </dgm:pt>
    <dgm:pt modelId="{BA170AD0-771F-4434-96B0-FFD2A9F5AAB8}">
      <dgm:prSet/>
      <dgm:spPr/>
      <dgm:t>
        <a:bodyPr/>
        <a:lstStyle/>
        <a:p>
          <a:r>
            <a:rPr lang="en-US" dirty="0"/>
            <a:t>Scalability</a:t>
          </a:r>
        </a:p>
      </dgm:t>
    </dgm:pt>
    <dgm:pt modelId="{10B5F507-D008-464F-B594-F935791CEED0}" type="parTrans" cxnId="{3570DC68-0391-4DAA-A764-CE7E5741641A}">
      <dgm:prSet/>
      <dgm:spPr/>
      <dgm:t>
        <a:bodyPr/>
        <a:lstStyle/>
        <a:p>
          <a:endParaRPr lang="en-US"/>
        </a:p>
      </dgm:t>
    </dgm:pt>
    <dgm:pt modelId="{D7820FB9-E41C-4503-8B38-093E04DE7DA2}" type="sibTrans" cxnId="{3570DC68-0391-4DAA-A764-CE7E5741641A}">
      <dgm:prSet/>
      <dgm:spPr/>
      <dgm:t>
        <a:bodyPr/>
        <a:lstStyle/>
        <a:p>
          <a:endParaRPr lang="en-US"/>
        </a:p>
      </dgm:t>
    </dgm:pt>
    <dgm:pt modelId="{4D2E11A6-5C65-4228-B4F5-EB66FFFE102D}">
      <dgm:prSet/>
      <dgm:spPr/>
      <dgm:t>
        <a:bodyPr/>
        <a:lstStyle/>
        <a:p>
          <a:r>
            <a:rPr lang="en-US" dirty="0">
              <a:solidFill>
                <a:schemeClr val="tx1"/>
              </a:solidFill>
            </a:rPr>
            <a:t>Efficiency</a:t>
          </a:r>
        </a:p>
      </dgm:t>
    </dgm:pt>
    <dgm:pt modelId="{ECCD75FC-5C07-405E-8DE6-4EA35548AED6}" type="parTrans" cxnId="{A693CF99-48B1-4066-92E8-53F930E771FF}">
      <dgm:prSet/>
      <dgm:spPr/>
      <dgm:t>
        <a:bodyPr/>
        <a:lstStyle/>
        <a:p>
          <a:endParaRPr lang="en-US"/>
        </a:p>
      </dgm:t>
    </dgm:pt>
    <dgm:pt modelId="{D173EA59-F900-4CF3-AA18-016FB139D65D}" type="sibTrans" cxnId="{A693CF99-48B1-4066-92E8-53F930E771FF}">
      <dgm:prSet/>
      <dgm:spPr/>
      <dgm:t>
        <a:bodyPr/>
        <a:lstStyle/>
        <a:p>
          <a:endParaRPr lang="en-US"/>
        </a:p>
      </dgm:t>
    </dgm:pt>
    <dgm:pt modelId="{BA24F5CB-9D19-49C8-8F0C-C83020EC76FE}">
      <dgm:prSet/>
      <dgm:spPr/>
      <dgm:t>
        <a:bodyPr/>
        <a:lstStyle/>
        <a:p>
          <a:r>
            <a:rPr lang="en-US" dirty="0"/>
            <a:t>Openness</a:t>
          </a:r>
        </a:p>
      </dgm:t>
    </dgm:pt>
    <dgm:pt modelId="{A8863601-64E6-4E48-90D1-A72FF113A99E}" type="parTrans" cxnId="{34D37A5B-2BC0-4BBA-BA58-90E12EA2AD3B}">
      <dgm:prSet/>
      <dgm:spPr/>
      <dgm:t>
        <a:bodyPr/>
        <a:lstStyle/>
        <a:p>
          <a:endParaRPr lang="en-US"/>
        </a:p>
      </dgm:t>
    </dgm:pt>
    <dgm:pt modelId="{8F9331C8-C5C5-47A3-8DCE-A9C900C45C0F}" type="sibTrans" cxnId="{34D37A5B-2BC0-4BBA-BA58-90E12EA2AD3B}">
      <dgm:prSet/>
      <dgm:spPr/>
      <dgm:t>
        <a:bodyPr/>
        <a:lstStyle/>
        <a:p>
          <a:endParaRPr lang="en-US"/>
        </a:p>
      </dgm:t>
    </dgm:pt>
    <dgm:pt modelId="{B153CAA1-3666-402E-8836-6A272E0EB76F}">
      <dgm:prSet/>
      <dgm:spPr/>
      <dgm:t>
        <a:bodyPr/>
        <a:lstStyle/>
        <a:p>
          <a:r>
            <a:rPr lang="en-US" dirty="0"/>
            <a:t>Single Point of Failure</a:t>
          </a:r>
        </a:p>
      </dgm:t>
    </dgm:pt>
    <dgm:pt modelId="{15584D8F-EDDA-421B-B206-892FCE7896F0}" type="parTrans" cxnId="{CDD7C1BF-D61F-42FB-B3C5-8D15A6327C52}">
      <dgm:prSet/>
      <dgm:spPr/>
      <dgm:t>
        <a:bodyPr/>
        <a:lstStyle/>
        <a:p>
          <a:endParaRPr lang="en-US"/>
        </a:p>
      </dgm:t>
    </dgm:pt>
    <dgm:pt modelId="{4F22F380-32B5-4DE2-9552-DD51D33756B3}" type="sibTrans" cxnId="{CDD7C1BF-D61F-42FB-B3C5-8D15A6327C52}">
      <dgm:prSet/>
      <dgm:spPr/>
      <dgm:t>
        <a:bodyPr/>
        <a:lstStyle/>
        <a:p>
          <a:endParaRPr lang="en-US"/>
        </a:p>
      </dgm:t>
    </dgm:pt>
    <dgm:pt modelId="{16E0965B-889D-4ED3-BCC6-E3915045FF10}" type="pres">
      <dgm:prSet presAssocID="{053BD65C-2ACC-4E03-8166-F56ABA0D95ED}" presName="Name0" presStyleCnt="0">
        <dgm:presLayoutVars>
          <dgm:dir/>
          <dgm:resizeHandles val="exact"/>
        </dgm:presLayoutVars>
      </dgm:prSet>
      <dgm:spPr/>
    </dgm:pt>
    <dgm:pt modelId="{BB8E91C5-CA35-4537-9117-5C34BDEA8973}" type="pres">
      <dgm:prSet presAssocID="{B9A081D1-7624-4EBC-86A4-16CC8BF8957B}" presName="node" presStyleLbl="node1" presStyleIdx="0" presStyleCnt="6">
        <dgm:presLayoutVars>
          <dgm:bulletEnabled val="1"/>
        </dgm:presLayoutVars>
      </dgm:prSet>
      <dgm:spPr/>
    </dgm:pt>
    <dgm:pt modelId="{C8E2449E-B499-4912-BCFA-4C6DED1BD1E7}" type="pres">
      <dgm:prSet presAssocID="{8A25CEEB-6FCD-41D2-A8C3-5A9BD45B9139}" presName="sibTrans" presStyleLbl="sibTrans1D1" presStyleIdx="0" presStyleCnt="5"/>
      <dgm:spPr/>
    </dgm:pt>
    <dgm:pt modelId="{0A043EA7-F125-45CA-8C73-7AA247113994}" type="pres">
      <dgm:prSet presAssocID="{8A25CEEB-6FCD-41D2-A8C3-5A9BD45B9139}" presName="connectorText" presStyleLbl="sibTrans1D1" presStyleIdx="0" presStyleCnt="5"/>
      <dgm:spPr/>
    </dgm:pt>
    <dgm:pt modelId="{1F4D2389-18C6-406A-96A9-0881050CA793}" type="pres">
      <dgm:prSet presAssocID="{F11C6FAC-B62F-4B56-9B95-08AE03876C5D}" presName="node" presStyleLbl="node1" presStyleIdx="1" presStyleCnt="6">
        <dgm:presLayoutVars>
          <dgm:bulletEnabled val="1"/>
        </dgm:presLayoutVars>
      </dgm:prSet>
      <dgm:spPr/>
    </dgm:pt>
    <dgm:pt modelId="{A89D1871-7458-4085-B2E8-334F635F4DA8}" type="pres">
      <dgm:prSet presAssocID="{330F1083-E546-4B6C-A86F-BFE8020EEEF9}" presName="sibTrans" presStyleLbl="sibTrans1D1" presStyleIdx="1" presStyleCnt="5"/>
      <dgm:spPr/>
    </dgm:pt>
    <dgm:pt modelId="{E237C283-EDCD-435E-88D6-363864935B63}" type="pres">
      <dgm:prSet presAssocID="{330F1083-E546-4B6C-A86F-BFE8020EEEF9}" presName="connectorText" presStyleLbl="sibTrans1D1" presStyleIdx="1" presStyleCnt="5"/>
      <dgm:spPr/>
    </dgm:pt>
    <dgm:pt modelId="{767C2191-9B53-487C-BF8A-DD9D1982C20D}" type="pres">
      <dgm:prSet presAssocID="{BA170AD0-771F-4434-96B0-FFD2A9F5AAB8}" presName="node" presStyleLbl="node1" presStyleIdx="2" presStyleCnt="6">
        <dgm:presLayoutVars>
          <dgm:bulletEnabled val="1"/>
        </dgm:presLayoutVars>
      </dgm:prSet>
      <dgm:spPr/>
    </dgm:pt>
    <dgm:pt modelId="{EFE23E43-ED6B-493C-BF98-AAB831B8B791}" type="pres">
      <dgm:prSet presAssocID="{D7820FB9-E41C-4503-8B38-093E04DE7DA2}" presName="sibTrans" presStyleLbl="sibTrans1D1" presStyleIdx="2" presStyleCnt="5"/>
      <dgm:spPr/>
    </dgm:pt>
    <dgm:pt modelId="{58FB4E2B-5DF5-4064-B2B0-406E9454CEC3}" type="pres">
      <dgm:prSet presAssocID="{D7820FB9-E41C-4503-8B38-093E04DE7DA2}" presName="connectorText" presStyleLbl="sibTrans1D1" presStyleIdx="2" presStyleCnt="5"/>
      <dgm:spPr/>
    </dgm:pt>
    <dgm:pt modelId="{9FF71DA4-6CF0-4D46-AFD0-2CF24D8A19DD}" type="pres">
      <dgm:prSet presAssocID="{4D2E11A6-5C65-4228-B4F5-EB66FFFE102D}" presName="node" presStyleLbl="node1" presStyleIdx="3" presStyleCnt="6" custLinFactNeighborX="-266" custLinFactNeighborY="551">
        <dgm:presLayoutVars>
          <dgm:bulletEnabled val="1"/>
        </dgm:presLayoutVars>
      </dgm:prSet>
      <dgm:spPr/>
    </dgm:pt>
    <dgm:pt modelId="{638C4C83-3795-4879-9EB7-FC5577AFB5FF}" type="pres">
      <dgm:prSet presAssocID="{D173EA59-F900-4CF3-AA18-016FB139D65D}" presName="sibTrans" presStyleLbl="sibTrans1D1" presStyleIdx="3" presStyleCnt="5"/>
      <dgm:spPr/>
    </dgm:pt>
    <dgm:pt modelId="{EB70841B-3A8B-4C48-86C8-BA4EA0B7535D}" type="pres">
      <dgm:prSet presAssocID="{D173EA59-F900-4CF3-AA18-016FB139D65D}" presName="connectorText" presStyleLbl="sibTrans1D1" presStyleIdx="3" presStyleCnt="5"/>
      <dgm:spPr/>
    </dgm:pt>
    <dgm:pt modelId="{2C09756E-EEB7-424C-A3F2-2C85F7C46AC2}" type="pres">
      <dgm:prSet presAssocID="{BA24F5CB-9D19-49C8-8F0C-C83020EC76FE}" presName="node" presStyleLbl="node1" presStyleIdx="4" presStyleCnt="6">
        <dgm:presLayoutVars>
          <dgm:bulletEnabled val="1"/>
        </dgm:presLayoutVars>
      </dgm:prSet>
      <dgm:spPr/>
    </dgm:pt>
    <dgm:pt modelId="{0CC537B5-27C1-4ACF-99BC-495C9B918C3D}" type="pres">
      <dgm:prSet presAssocID="{8F9331C8-C5C5-47A3-8DCE-A9C900C45C0F}" presName="sibTrans" presStyleLbl="sibTrans1D1" presStyleIdx="4" presStyleCnt="5"/>
      <dgm:spPr/>
    </dgm:pt>
    <dgm:pt modelId="{3BCA782C-1F62-496D-BBCC-9ADFF03C1718}" type="pres">
      <dgm:prSet presAssocID="{8F9331C8-C5C5-47A3-8DCE-A9C900C45C0F}" presName="connectorText" presStyleLbl="sibTrans1D1" presStyleIdx="4" presStyleCnt="5"/>
      <dgm:spPr/>
    </dgm:pt>
    <dgm:pt modelId="{C84BF749-3F1C-4CA7-A626-4D3F9D719A3F}" type="pres">
      <dgm:prSet presAssocID="{B153CAA1-3666-402E-8836-6A272E0EB76F}" presName="node" presStyleLbl="node1" presStyleIdx="5" presStyleCnt="6">
        <dgm:presLayoutVars>
          <dgm:bulletEnabled val="1"/>
        </dgm:presLayoutVars>
      </dgm:prSet>
      <dgm:spPr/>
    </dgm:pt>
  </dgm:ptLst>
  <dgm:cxnLst>
    <dgm:cxn modelId="{1BC75615-034E-4F58-B628-9280464401F7}" type="presOf" srcId="{F11C6FAC-B62F-4B56-9B95-08AE03876C5D}" destId="{1F4D2389-18C6-406A-96A9-0881050CA793}" srcOrd="0" destOrd="0" presId="urn:microsoft.com/office/officeart/2016/7/layout/RepeatingBendingProcessNew"/>
    <dgm:cxn modelId="{9B24BC1C-DA77-407E-944B-F8FA42A93088}" srcId="{053BD65C-2ACC-4E03-8166-F56ABA0D95ED}" destId="{F11C6FAC-B62F-4B56-9B95-08AE03876C5D}" srcOrd="1" destOrd="0" parTransId="{23FFC3B1-7978-41E3-8E1E-1B5270A5E75E}" sibTransId="{330F1083-E546-4B6C-A86F-BFE8020EEEF9}"/>
    <dgm:cxn modelId="{7DEE5C25-C0CD-40C7-AB30-0F66A7D0BAEF}" type="presOf" srcId="{B9A081D1-7624-4EBC-86A4-16CC8BF8957B}" destId="{BB8E91C5-CA35-4537-9117-5C34BDEA8973}" srcOrd="0" destOrd="0" presId="urn:microsoft.com/office/officeart/2016/7/layout/RepeatingBendingProcessNew"/>
    <dgm:cxn modelId="{F8A9C335-6265-4094-8994-CC4321E9EFC4}" type="presOf" srcId="{BA170AD0-771F-4434-96B0-FFD2A9F5AAB8}" destId="{767C2191-9B53-487C-BF8A-DD9D1982C20D}" srcOrd="0" destOrd="0" presId="urn:microsoft.com/office/officeart/2016/7/layout/RepeatingBendingProcessNew"/>
    <dgm:cxn modelId="{113CF935-144C-4AF7-8C2F-13FD30DA9753}" type="presOf" srcId="{4D2E11A6-5C65-4228-B4F5-EB66FFFE102D}" destId="{9FF71DA4-6CF0-4D46-AFD0-2CF24D8A19DD}" srcOrd="0" destOrd="0" presId="urn:microsoft.com/office/officeart/2016/7/layout/RepeatingBendingProcessNew"/>
    <dgm:cxn modelId="{B503C33D-23E8-466F-988C-7541110CF705}" type="presOf" srcId="{8A25CEEB-6FCD-41D2-A8C3-5A9BD45B9139}" destId="{C8E2449E-B499-4912-BCFA-4C6DED1BD1E7}" srcOrd="0" destOrd="0" presId="urn:microsoft.com/office/officeart/2016/7/layout/RepeatingBendingProcessNew"/>
    <dgm:cxn modelId="{34D37A5B-2BC0-4BBA-BA58-90E12EA2AD3B}" srcId="{053BD65C-2ACC-4E03-8166-F56ABA0D95ED}" destId="{BA24F5CB-9D19-49C8-8F0C-C83020EC76FE}" srcOrd="4" destOrd="0" parTransId="{A8863601-64E6-4E48-90D1-A72FF113A99E}" sibTransId="{8F9331C8-C5C5-47A3-8DCE-A9C900C45C0F}"/>
    <dgm:cxn modelId="{3570DC68-0391-4DAA-A764-CE7E5741641A}" srcId="{053BD65C-2ACC-4E03-8166-F56ABA0D95ED}" destId="{BA170AD0-771F-4434-96B0-FFD2A9F5AAB8}" srcOrd="2" destOrd="0" parTransId="{10B5F507-D008-464F-B594-F935791CEED0}" sibTransId="{D7820FB9-E41C-4503-8B38-093E04DE7DA2}"/>
    <dgm:cxn modelId="{655CBA5A-A042-4681-A683-2C945BF0EFCC}" type="presOf" srcId="{8A25CEEB-6FCD-41D2-A8C3-5A9BD45B9139}" destId="{0A043EA7-F125-45CA-8C73-7AA247113994}" srcOrd="1" destOrd="0" presId="urn:microsoft.com/office/officeart/2016/7/layout/RepeatingBendingProcessNew"/>
    <dgm:cxn modelId="{775CD198-A3EF-41ED-BB86-87F26A63663B}" type="presOf" srcId="{D7820FB9-E41C-4503-8B38-093E04DE7DA2}" destId="{EFE23E43-ED6B-493C-BF98-AAB831B8B791}" srcOrd="0" destOrd="0" presId="urn:microsoft.com/office/officeart/2016/7/layout/RepeatingBendingProcessNew"/>
    <dgm:cxn modelId="{A693CF99-48B1-4066-92E8-53F930E771FF}" srcId="{053BD65C-2ACC-4E03-8166-F56ABA0D95ED}" destId="{4D2E11A6-5C65-4228-B4F5-EB66FFFE102D}" srcOrd="3" destOrd="0" parTransId="{ECCD75FC-5C07-405E-8DE6-4EA35548AED6}" sibTransId="{D173EA59-F900-4CF3-AA18-016FB139D65D}"/>
    <dgm:cxn modelId="{F588259B-DC9E-4C15-8308-590FD485FDC0}" srcId="{053BD65C-2ACC-4E03-8166-F56ABA0D95ED}" destId="{B9A081D1-7624-4EBC-86A4-16CC8BF8957B}" srcOrd="0" destOrd="0" parTransId="{1C87D288-F037-4DB4-AB03-6CA6AD383F42}" sibTransId="{8A25CEEB-6FCD-41D2-A8C3-5A9BD45B9139}"/>
    <dgm:cxn modelId="{02EDDDAB-E041-436C-A0D4-23E9150363EA}" type="presOf" srcId="{BA24F5CB-9D19-49C8-8F0C-C83020EC76FE}" destId="{2C09756E-EEB7-424C-A3F2-2C85F7C46AC2}" srcOrd="0" destOrd="0" presId="urn:microsoft.com/office/officeart/2016/7/layout/RepeatingBendingProcessNew"/>
    <dgm:cxn modelId="{75DDA5AE-1F03-4A1E-8F70-D0AD9281CEA6}" type="presOf" srcId="{8F9331C8-C5C5-47A3-8DCE-A9C900C45C0F}" destId="{3BCA782C-1F62-496D-BBCC-9ADFF03C1718}" srcOrd="1" destOrd="0" presId="urn:microsoft.com/office/officeart/2016/7/layout/RepeatingBendingProcessNew"/>
    <dgm:cxn modelId="{081C6CB7-800C-45DA-AA96-5A0DDABBD316}" type="presOf" srcId="{330F1083-E546-4B6C-A86F-BFE8020EEEF9}" destId="{E237C283-EDCD-435E-88D6-363864935B63}" srcOrd="1" destOrd="0" presId="urn:microsoft.com/office/officeart/2016/7/layout/RepeatingBendingProcessNew"/>
    <dgm:cxn modelId="{688BBCB8-824D-4057-B9B5-4F4C364A1BE3}" type="presOf" srcId="{D173EA59-F900-4CF3-AA18-016FB139D65D}" destId="{638C4C83-3795-4879-9EB7-FC5577AFB5FF}" srcOrd="0" destOrd="0" presId="urn:microsoft.com/office/officeart/2016/7/layout/RepeatingBendingProcessNew"/>
    <dgm:cxn modelId="{4E003DBB-B2E7-441E-AF92-DFCC4D029B12}" type="presOf" srcId="{D173EA59-F900-4CF3-AA18-016FB139D65D}" destId="{EB70841B-3A8B-4C48-86C8-BA4EA0B7535D}" srcOrd="1" destOrd="0" presId="urn:microsoft.com/office/officeart/2016/7/layout/RepeatingBendingProcessNew"/>
    <dgm:cxn modelId="{CDD7C1BF-D61F-42FB-B3C5-8D15A6327C52}" srcId="{053BD65C-2ACC-4E03-8166-F56ABA0D95ED}" destId="{B153CAA1-3666-402E-8836-6A272E0EB76F}" srcOrd="5" destOrd="0" parTransId="{15584D8F-EDDA-421B-B206-892FCE7896F0}" sibTransId="{4F22F380-32B5-4DE2-9552-DD51D33756B3}"/>
    <dgm:cxn modelId="{35E29FC1-28C5-4238-B849-51B2305E0219}" type="presOf" srcId="{330F1083-E546-4B6C-A86F-BFE8020EEEF9}" destId="{A89D1871-7458-4085-B2E8-334F635F4DA8}" srcOrd="0" destOrd="0" presId="urn:microsoft.com/office/officeart/2016/7/layout/RepeatingBendingProcessNew"/>
    <dgm:cxn modelId="{A6824FE0-1648-469D-813E-6F35204D5C5A}" type="presOf" srcId="{B153CAA1-3666-402E-8836-6A272E0EB76F}" destId="{C84BF749-3F1C-4CA7-A626-4D3F9D719A3F}" srcOrd="0" destOrd="0" presId="urn:microsoft.com/office/officeart/2016/7/layout/RepeatingBendingProcessNew"/>
    <dgm:cxn modelId="{01CB30E7-C5A0-4D89-AD80-D8882C68C394}" type="presOf" srcId="{053BD65C-2ACC-4E03-8166-F56ABA0D95ED}" destId="{16E0965B-889D-4ED3-BCC6-E3915045FF10}" srcOrd="0" destOrd="0" presId="urn:microsoft.com/office/officeart/2016/7/layout/RepeatingBendingProcessNew"/>
    <dgm:cxn modelId="{30C618F9-3931-415D-BD77-0D0B6D2CA7A9}" type="presOf" srcId="{D7820FB9-E41C-4503-8B38-093E04DE7DA2}" destId="{58FB4E2B-5DF5-4064-B2B0-406E9454CEC3}" srcOrd="1" destOrd="0" presId="urn:microsoft.com/office/officeart/2016/7/layout/RepeatingBendingProcessNew"/>
    <dgm:cxn modelId="{A4C09AFF-E5BD-49B9-9600-47C50BD2F41B}" type="presOf" srcId="{8F9331C8-C5C5-47A3-8DCE-A9C900C45C0F}" destId="{0CC537B5-27C1-4ACF-99BC-495C9B918C3D}" srcOrd="0" destOrd="0" presId="urn:microsoft.com/office/officeart/2016/7/layout/RepeatingBendingProcessNew"/>
    <dgm:cxn modelId="{1A329B24-7ADF-4775-BBEF-69981B6DD8BB}" type="presParOf" srcId="{16E0965B-889D-4ED3-BCC6-E3915045FF10}" destId="{BB8E91C5-CA35-4537-9117-5C34BDEA8973}" srcOrd="0" destOrd="0" presId="urn:microsoft.com/office/officeart/2016/7/layout/RepeatingBendingProcessNew"/>
    <dgm:cxn modelId="{5CD80F11-A645-452E-9FD1-A670F9C55D0A}" type="presParOf" srcId="{16E0965B-889D-4ED3-BCC6-E3915045FF10}" destId="{C8E2449E-B499-4912-BCFA-4C6DED1BD1E7}" srcOrd="1" destOrd="0" presId="urn:microsoft.com/office/officeart/2016/7/layout/RepeatingBendingProcessNew"/>
    <dgm:cxn modelId="{6F2EEF38-A22E-48D1-8C16-4FC81500105C}" type="presParOf" srcId="{C8E2449E-B499-4912-BCFA-4C6DED1BD1E7}" destId="{0A043EA7-F125-45CA-8C73-7AA247113994}" srcOrd="0" destOrd="0" presId="urn:microsoft.com/office/officeart/2016/7/layout/RepeatingBendingProcessNew"/>
    <dgm:cxn modelId="{37F184FA-9DE1-4081-8118-360B3CC2EAD4}" type="presParOf" srcId="{16E0965B-889D-4ED3-BCC6-E3915045FF10}" destId="{1F4D2389-18C6-406A-96A9-0881050CA793}" srcOrd="2" destOrd="0" presId="urn:microsoft.com/office/officeart/2016/7/layout/RepeatingBendingProcessNew"/>
    <dgm:cxn modelId="{99EF4706-EFA9-4844-864A-13543397D1E1}" type="presParOf" srcId="{16E0965B-889D-4ED3-BCC6-E3915045FF10}" destId="{A89D1871-7458-4085-B2E8-334F635F4DA8}" srcOrd="3" destOrd="0" presId="urn:microsoft.com/office/officeart/2016/7/layout/RepeatingBendingProcessNew"/>
    <dgm:cxn modelId="{3FAB16AA-A9EF-4C5B-8BA2-DAB369102198}" type="presParOf" srcId="{A89D1871-7458-4085-B2E8-334F635F4DA8}" destId="{E237C283-EDCD-435E-88D6-363864935B63}" srcOrd="0" destOrd="0" presId="urn:microsoft.com/office/officeart/2016/7/layout/RepeatingBendingProcessNew"/>
    <dgm:cxn modelId="{2023234C-30DB-4BF3-8E09-C09D2D37E941}" type="presParOf" srcId="{16E0965B-889D-4ED3-BCC6-E3915045FF10}" destId="{767C2191-9B53-487C-BF8A-DD9D1982C20D}" srcOrd="4" destOrd="0" presId="urn:microsoft.com/office/officeart/2016/7/layout/RepeatingBendingProcessNew"/>
    <dgm:cxn modelId="{50396F0D-E521-446E-A8C9-90FEEA2EBB94}" type="presParOf" srcId="{16E0965B-889D-4ED3-BCC6-E3915045FF10}" destId="{EFE23E43-ED6B-493C-BF98-AAB831B8B791}" srcOrd="5" destOrd="0" presId="urn:microsoft.com/office/officeart/2016/7/layout/RepeatingBendingProcessNew"/>
    <dgm:cxn modelId="{61891C4B-65FF-4EAF-99B9-0303E3AFEB21}" type="presParOf" srcId="{EFE23E43-ED6B-493C-BF98-AAB831B8B791}" destId="{58FB4E2B-5DF5-4064-B2B0-406E9454CEC3}" srcOrd="0" destOrd="0" presId="urn:microsoft.com/office/officeart/2016/7/layout/RepeatingBendingProcessNew"/>
    <dgm:cxn modelId="{45BEE04E-9C9B-4469-8B10-796C748956F5}" type="presParOf" srcId="{16E0965B-889D-4ED3-BCC6-E3915045FF10}" destId="{9FF71DA4-6CF0-4D46-AFD0-2CF24D8A19DD}" srcOrd="6" destOrd="0" presId="urn:microsoft.com/office/officeart/2016/7/layout/RepeatingBendingProcessNew"/>
    <dgm:cxn modelId="{FC57DC39-D04F-478A-992D-D608952E2EAA}" type="presParOf" srcId="{16E0965B-889D-4ED3-BCC6-E3915045FF10}" destId="{638C4C83-3795-4879-9EB7-FC5577AFB5FF}" srcOrd="7" destOrd="0" presId="urn:microsoft.com/office/officeart/2016/7/layout/RepeatingBendingProcessNew"/>
    <dgm:cxn modelId="{0A6088CD-A855-4824-958E-C24451E51769}" type="presParOf" srcId="{638C4C83-3795-4879-9EB7-FC5577AFB5FF}" destId="{EB70841B-3A8B-4C48-86C8-BA4EA0B7535D}" srcOrd="0" destOrd="0" presId="urn:microsoft.com/office/officeart/2016/7/layout/RepeatingBendingProcessNew"/>
    <dgm:cxn modelId="{A993D5B9-B862-45CB-96FF-14D4FAB5E80D}" type="presParOf" srcId="{16E0965B-889D-4ED3-BCC6-E3915045FF10}" destId="{2C09756E-EEB7-424C-A3F2-2C85F7C46AC2}" srcOrd="8" destOrd="0" presId="urn:microsoft.com/office/officeart/2016/7/layout/RepeatingBendingProcessNew"/>
    <dgm:cxn modelId="{0BB75DD6-4644-4412-ADB1-59F2C1D34175}" type="presParOf" srcId="{16E0965B-889D-4ED3-BCC6-E3915045FF10}" destId="{0CC537B5-27C1-4ACF-99BC-495C9B918C3D}" srcOrd="9" destOrd="0" presId="urn:microsoft.com/office/officeart/2016/7/layout/RepeatingBendingProcessNew"/>
    <dgm:cxn modelId="{BA30A1C7-AF43-4962-A183-4AECE8B769F3}" type="presParOf" srcId="{0CC537B5-27C1-4ACF-99BC-495C9B918C3D}" destId="{3BCA782C-1F62-496D-BBCC-9ADFF03C1718}" srcOrd="0" destOrd="0" presId="urn:microsoft.com/office/officeart/2016/7/layout/RepeatingBendingProcessNew"/>
    <dgm:cxn modelId="{73F8E620-03BD-48CC-8713-23B076899D7C}" type="presParOf" srcId="{16E0965B-889D-4ED3-BCC6-E3915045FF10}" destId="{C84BF749-3F1C-4CA7-A626-4D3F9D719A3F}"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3BD65C-2ACC-4E03-8166-F56ABA0D95ED}"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B9A081D1-7624-4EBC-86A4-16CC8BF8957B}">
      <dgm:prSet/>
      <dgm:spPr/>
      <dgm:t>
        <a:bodyPr/>
        <a:lstStyle/>
        <a:p>
          <a:r>
            <a:rPr lang="en-US" b="1" dirty="0">
              <a:solidFill>
                <a:schemeClr val="bg1"/>
              </a:solidFill>
            </a:rPr>
            <a:t>Network is reliable</a:t>
          </a:r>
        </a:p>
      </dgm:t>
    </dgm:pt>
    <dgm:pt modelId="{1C87D288-F037-4DB4-AB03-6CA6AD383F42}" type="parTrans" cxnId="{F588259B-DC9E-4C15-8308-590FD485FDC0}">
      <dgm:prSet/>
      <dgm:spPr/>
      <dgm:t>
        <a:bodyPr/>
        <a:lstStyle/>
        <a:p>
          <a:endParaRPr lang="en-US"/>
        </a:p>
      </dgm:t>
    </dgm:pt>
    <dgm:pt modelId="{8A25CEEB-6FCD-41D2-A8C3-5A9BD45B9139}" type="sibTrans" cxnId="{F588259B-DC9E-4C15-8308-590FD485FDC0}">
      <dgm:prSet/>
      <dgm:spPr/>
      <dgm:t>
        <a:bodyPr/>
        <a:lstStyle/>
        <a:p>
          <a:endParaRPr lang="en-US"/>
        </a:p>
      </dgm:t>
    </dgm:pt>
    <dgm:pt modelId="{F11C6FAC-B62F-4B56-9B95-08AE03876C5D}">
      <dgm:prSet/>
      <dgm:spPr/>
      <dgm:t>
        <a:bodyPr/>
        <a:lstStyle/>
        <a:p>
          <a:r>
            <a:rPr lang="en-US" b="1" dirty="0">
              <a:solidFill>
                <a:schemeClr val="tx1"/>
              </a:solidFill>
            </a:rPr>
            <a:t>Network is secure</a:t>
          </a:r>
        </a:p>
      </dgm:t>
    </dgm:pt>
    <dgm:pt modelId="{23FFC3B1-7978-41E3-8E1E-1B5270A5E75E}" type="parTrans" cxnId="{9B24BC1C-DA77-407E-944B-F8FA42A93088}">
      <dgm:prSet/>
      <dgm:spPr/>
      <dgm:t>
        <a:bodyPr/>
        <a:lstStyle/>
        <a:p>
          <a:endParaRPr lang="en-US"/>
        </a:p>
      </dgm:t>
    </dgm:pt>
    <dgm:pt modelId="{330F1083-E546-4B6C-A86F-BFE8020EEEF9}" type="sibTrans" cxnId="{9B24BC1C-DA77-407E-944B-F8FA42A93088}">
      <dgm:prSet/>
      <dgm:spPr/>
      <dgm:t>
        <a:bodyPr/>
        <a:lstStyle/>
        <a:p>
          <a:endParaRPr lang="en-US"/>
        </a:p>
      </dgm:t>
    </dgm:pt>
    <dgm:pt modelId="{BA170AD0-771F-4434-96B0-FFD2A9F5AAB8}">
      <dgm:prSet/>
      <dgm:spPr/>
      <dgm:t>
        <a:bodyPr/>
        <a:lstStyle/>
        <a:p>
          <a:r>
            <a:rPr lang="en-US" b="1" dirty="0">
              <a:solidFill>
                <a:schemeClr val="bg1"/>
              </a:solidFill>
            </a:rPr>
            <a:t>Network is homogeneous</a:t>
          </a:r>
        </a:p>
      </dgm:t>
    </dgm:pt>
    <dgm:pt modelId="{10B5F507-D008-464F-B594-F935791CEED0}" type="parTrans" cxnId="{3570DC68-0391-4DAA-A764-CE7E5741641A}">
      <dgm:prSet/>
      <dgm:spPr/>
      <dgm:t>
        <a:bodyPr/>
        <a:lstStyle/>
        <a:p>
          <a:endParaRPr lang="en-US"/>
        </a:p>
      </dgm:t>
    </dgm:pt>
    <dgm:pt modelId="{D7820FB9-E41C-4503-8B38-093E04DE7DA2}" type="sibTrans" cxnId="{3570DC68-0391-4DAA-A764-CE7E5741641A}">
      <dgm:prSet/>
      <dgm:spPr/>
      <dgm:t>
        <a:bodyPr/>
        <a:lstStyle/>
        <a:p>
          <a:endParaRPr lang="en-US"/>
        </a:p>
      </dgm:t>
    </dgm:pt>
    <dgm:pt modelId="{4D2E11A6-5C65-4228-B4F5-EB66FFFE102D}">
      <dgm:prSet/>
      <dgm:spPr/>
      <dgm:t>
        <a:bodyPr/>
        <a:lstStyle/>
        <a:p>
          <a:r>
            <a:rPr lang="en-US" b="1" dirty="0">
              <a:solidFill>
                <a:schemeClr val="tx1"/>
              </a:solidFill>
            </a:rPr>
            <a:t>Topology does not change </a:t>
          </a:r>
        </a:p>
      </dgm:t>
    </dgm:pt>
    <dgm:pt modelId="{ECCD75FC-5C07-405E-8DE6-4EA35548AED6}" type="parTrans" cxnId="{A693CF99-48B1-4066-92E8-53F930E771FF}">
      <dgm:prSet/>
      <dgm:spPr/>
      <dgm:t>
        <a:bodyPr/>
        <a:lstStyle/>
        <a:p>
          <a:endParaRPr lang="en-US"/>
        </a:p>
      </dgm:t>
    </dgm:pt>
    <dgm:pt modelId="{D173EA59-F900-4CF3-AA18-016FB139D65D}" type="sibTrans" cxnId="{A693CF99-48B1-4066-92E8-53F930E771FF}">
      <dgm:prSet/>
      <dgm:spPr/>
      <dgm:t>
        <a:bodyPr/>
        <a:lstStyle/>
        <a:p>
          <a:endParaRPr lang="en-US"/>
        </a:p>
      </dgm:t>
    </dgm:pt>
    <dgm:pt modelId="{BA24F5CB-9D19-49C8-8F0C-C83020EC76FE}">
      <dgm:prSet/>
      <dgm:spPr/>
      <dgm:t>
        <a:bodyPr/>
        <a:lstStyle/>
        <a:p>
          <a:r>
            <a:rPr lang="en-US" b="1" dirty="0">
              <a:solidFill>
                <a:schemeClr val="bg1"/>
              </a:solidFill>
            </a:rPr>
            <a:t>Latency is zero</a:t>
          </a:r>
        </a:p>
      </dgm:t>
    </dgm:pt>
    <dgm:pt modelId="{A8863601-64E6-4E48-90D1-A72FF113A99E}" type="parTrans" cxnId="{34D37A5B-2BC0-4BBA-BA58-90E12EA2AD3B}">
      <dgm:prSet/>
      <dgm:spPr/>
      <dgm:t>
        <a:bodyPr/>
        <a:lstStyle/>
        <a:p>
          <a:endParaRPr lang="en-US"/>
        </a:p>
      </dgm:t>
    </dgm:pt>
    <dgm:pt modelId="{8F9331C8-C5C5-47A3-8DCE-A9C900C45C0F}" type="sibTrans" cxnId="{34D37A5B-2BC0-4BBA-BA58-90E12EA2AD3B}">
      <dgm:prSet/>
      <dgm:spPr/>
      <dgm:t>
        <a:bodyPr/>
        <a:lstStyle/>
        <a:p>
          <a:endParaRPr lang="en-US"/>
        </a:p>
      </dgm:t>
    </dgm:pt>
    <dgm:pt modelId="{B153CAA1-3666-402E-8836-6A272E0EB76F}">
      <dgm:prSet/>
      <dgm:spPr>
        <a:solidFill>
          <a:schemeClr val="accent5">
            <a:lumMod val="75000"/>
          </a:schemeClr>
        </a:solidFill>
      </dgm:spPr>
      <dgm:t>
        <a:bodyPr/>
        <a:lstStyle/>
        <a:p>
          <a:r>
            <a:rPr lang="en-US" b="1" dirty="0">
              <a:solidFill>
                <a:schemeClr val="tx1"/>
              </a:solidFill>
            </a:rPr>
            <a:t>Bandwidth is infinite</a:t>
          </a:r>
        </a:p>
      </dgm:t>
    </dgm:pt>
    <dgm:pt modelId="{15584D8F-EDDA-421B-B206-892FCE7896F0}" type="parTrans" cxnId="{CDD7C1BF-D61F-42FB-B3C5-8D15A6327C52}">
      <dgm:prSet/>
      <dgm:spPr/>
      <dgm:t>
        <a:bodyPr/>
        <a:lstStyle/>
        <a:p>
          <a:endParaRPr lang="en-US"/>
        </a:p>
      </dgm:t>
    </dgm:pt>
    <dgm:pt modelId="{4F22F380-32B5-4DE2-9552-DD51D33756B3}" type="sibTrans" cxnId="{CDD7C1BF-D61F-42FB-B3C5-8D15A6327C52}">
      <dgm:prSet/>
      <dgm:spPr/>
      <dgm:t>
        <a:bodyPr/>
        <a:lstStyle/>
        <a:p>
          <a:endParaRPr lang="en-US"/>
        </a:p>
      </dgm:t>
    </dgm:pt>
    <dgm:pt modelId="{6CF755BD-016E-4587-B971-6C0D5DB9D438}">
      <dgm:prSet/>
      <dgm:spPr/>
      <dgm:t>
        <a:bodyPr/>
        <a:lstStyle/>
        <a:p>
          <a:pPr rtl="1"/>
          <a:r>
            <a:rPr lang="en-US" b="1" dirty="0">
              <a:solidFill>
                <a:schemeClr val="tx1"/>
              </a:solidFill>
            </a:rPr>
            <a:t>Transport cost is zero</a:t>
          </a:r>
          <a:endParaRPr lang="ar-SA" b="1" dirty="0">
            <a:solidFill>
              <a:schemeClr val="tx1"/>
            </a:solidFill>
          </a:endParaRPr>
        </a:p>
      </dgm:t>
    </dgm:pt>
    <dgm:pt modelId="{812BDE48-D307-4F02-83DF-A8C6AD99E39B}" type="parTrans" cxnId="{6A0AEDE9-1E9C-493E-BB14-939AAF83B558}">
      <dgm:prSet/>
      <dgm:spPr/>
      <dgm:t>
        <a:bodyPr/>
        <a:lstStyle/>
        <a:p>
          <a:pPr rtl="1"/>
          <a:endParaRPr lang="ar-SA"/>
        </a:p>
      </dgm:t>
    </dgm:pt>
    <dgm:pt modelId="{968D326B-985D-4789-9399-F16C20E930EF}" type="sibTrans" cxnId="{6A0AEDE9-1E9C-493E-BB14-939AAF83B558}">
      <dgm:prSet/>
      <dgm:spPr/>
      <dgm:t>
        <a:bodyPr/>
        <a:lstStyle/>
        <a:p>
          <a:pPr rtl="1"/>
          <a:endParaRPr lang="ar-SA"/>
        </a:p>
      </dgm:t>
    </dgm:pt>
    <dgm:pt modelId="{16E0965B-889D-4ED3-BCC6-E3915045FF10}" type="pres">
      <dgm:prSet presAssocID="{053BD65C-2ACC-4E03-8166-F56ABA0D95ED}" presName="Name0" presStyleCnt="0">
        <dgm:presLayoutVars>
          <dgm:dir/>
          <dgm:resizeHandles val="exact"/>
        </dgm:presLayoutVars>
      </dgm:prSet>
      <dgm:spPr/>
    </dgm:pt>
    <dgm:pt modelId="{BB8E91C5-CA35-4537-9117-5C34BDEA8973}" type="pres">
      <dgm:prSet presAssocID="{B9A081D1-7624-4EBC-86A4-16CC8BF8957B}" presName="node" presStyleLbl="node1" presStyleIdx="0" presStyleCnt="7">
        <dgm:presLayoutVars>
          <dgm:bulletEnabled val="1"/>
        </dgm:presLayoutVars>
      </dgm:prSet>
      <dgm:spPr/>
    </dgm:pt>
    <dgm:pt modelId="{C8E2449E-B499-4912-BCFA-4C6DED1BD1E7}" type="pres">
      <dgm:prSet presAssocID="{8A25CEEB-6FCD-41D2-A8C3-5A9BD45B9139}" presName="sibTrans" presStyleLbl="sibTrans1D1" presStyleIdx="0" presStyleCnt="6"/>
      <dgm:spPr/>
    </dgm:pt>
    <dgm:pt modelId="{0A043EA7-F125-45CA-8C73-7AA247113994}" type="pres">
      <dgm:prSet presAssocID="{8A25CEEB-6FCD-41D2-A8C3-5A9BD45B9139}" presName="connectorText" presStyleLbl="sibTrans1D1" presStyleIdx="0" presStyleCnt="6"/>
      <dgm:spPr/>
    </dgm:pt>
    <dgm:pt modelId="{1F4D2389-18C6-406A-96A9-0881050CA793}" type="pres">
      <dgm:prSet presAssocID="{F11C6FAC-B62F-4B56-9B95-08AE03876C5D}" presName="node" presStyleLbl="node1" presStyleIdx="1" presStyleCnt="7">
        <dgm:presLayoutVars>
          <dgm:bulletEnabled val="1"/>
        </dgm:presLayoutVars>
      </dgm:prSet>
      <dgm:spPr/>
    </dgm:pt>
    <dgm:pt modelId="{A89D1871-7458-4085-B2E8-334F635F4DA8}" type="pres">
      <dgm:prSet presAssocID="{330F1083-E546-4B6C-A86F-BFE8020EEEF9}" presName="sibTrans" presStyleLbl="sibTrans1D1" presStyleIdx="1" presStyleCnt="6"/>
      <dgm:spPr/>
    </dgm:pt>
    <dgm:pt modelId="{E237C283-EDCD-435E-88D6-363864935B63}" type="pres">
      <dgm:prSet presAssocID="{330F1083-E546-4B6C-A86F-BFE8020EEEF9}" presName="connectorText" presStyleLbl="sibTrans1D1" presStyleIdx="1" presStyleCnt="6"/>
      <dgm:spPr/>
    </dgm:pt>
    <dgm:pt modelId="{767C2191-9B53-487C-BF8A-DD9D1982C20D}" type="pres">
      <dgm:prSet presAssocID="{BA170AD0-771F-4434-96B0-FFD2A9F5AAB8}" presName="node" presStyleLbl="node1" presStyleIdx="2" presStyleCnt="7">
        <dgm:presLayoutVars>
          <dgm:bulletEnabled val="1"/>
        </dgm:presLayoutVars>
      </dgm:prSet>
      <dgm:spPr/>
    </dgm:pt>
    <dgm:pt modelId="{EFE23E43-ED6B-493C-BF98-AAB831B8B791}" type="pres">
      <dgm:prSet presAssocID="{D7820FB9-E41C-4503-8B38-093E04DE7DA2}" presName="sibTrans" presStyleLbl="sibTrans1D1" presStyleIdx="2" presStyleCnt="6"/>
      <dgm:spPr/>
    </dgm:pt>
    <dgm:pt modelId="{58FB4E2B-5DF5-4064-B2B0-406E9454CEC3}" type="pres">
      <dgm:prSet presAssocID="{D7820FB9-E41C-4503-8B38-093E04DE7DA2}" presName="connectorText" presStyleLbl="sibTrans1D1" presStyleIdx="2" presStyleCnt="6"/>
      <dgm:spPr/>
    </dgm:pt>
    <dgm:pt modelId="{9FF71DA4-6CF0-4D46-AFD0-2CF24D8A19DD}" type="pres">
      <dgm:prSet presAssocID="{4D2E11A6-5C65-4228-B4F5-EB66FFFE102D}" presName="node" presStyleLbl="node1" presStyleIdx="3" presStyleCnt="7" custLinFactNeighborX="-266" custLinFactNeighborY="551">
        <dgm:presLayoutVars>
          <dgm:bulletEnabled val="1"/>
        </dgm:presLayoutVars>
      </dgm:prSet>
      <dgm:spPr/>
    </dgm:pt>
    <dgm:pt modelId="{638C4C83-3795-4879-9EB7-FC5577AFB5FF}" type="pres">
      <dgm:prSet presAssocID="{D173EA59-F900-4CF3-AA18-016FB139D65D}" presName="sibTrans" presStyleLbl="sibTrans1D1" presStyleIdx="3" presStyleCnt="6"/>
      <dgm:spPr/>
    </dgm:pt>
    <dgm:pt modelId="{EB70841B-3A8B-4C48-86C8-BA4EA0B7535D}" type="pres">
      <dgm:prSet presAssocID="{D173EA59-F900-4CF3-AA18-016FB139D65D}" presName="connectorText" presStyleLbl="sibTrans1D1" presStyleIdx="3" presStyleCnt="6"/>
      <dgm:spPr/>
    </dgm:pt>
    <dgm:pt modelId="{2C09756E-EEB7-424C-A3F2-2C85F7C46AC2}" type="pres">
      <dgm:prSet presAssocID="{BA24F5CB-9D19-49C8-8F0C-C83020EC76FE}" presName="node" presStyleLbl="node1" presStyleIdx="4" presStyleCnt="7">
        <dgm:presLayoutVars>
          <dgm:bulletEnabled val="1"/>
        </dgm:presLayoutVars>
      </dgm:prSet>
      <dgm:spPr/>
    </dgm:pt>
    <dgm:pt modelId="{0CC537B5-27C1-4ACF-99BC-495C9B918C3D}" type="pres">
      <dgm:prSet presAssocID="{8F9331C8-C5C5-47A3-8DCE-A9C900C45C0F}" presName="sibTrans" presStyleLbl="sibTrans1D1" presStyleIdx="4" presStyleCnt="6"/>
      <dgm:spPr/>
    </dgm:pt>
    <dgm:pt modelId="{3BCA782C-1F62-496D-BBCC-9ADFF03C1718}" type="pres">
      <dgm:prSet presAssocID="{8F9331C8-C5C5-47A3-8DCE-A9C900C45C0F}" presName="connectorText" presStyleLbl="sibTrans1D1" presStyleIdx="4" presStyleCnt="6"/>
      <dgm:spPr/>
    </dgm:pt>
    <dgm:pt modelId="{C84BF749-3F1C-4CA7-A626-4D3F9D719A3F}" type="pres">
      <dgm:prSet presAssocID="{B153CAA1-3666-402E-8836-6A272E0EB76F}" presName="node" presStyleLbl="node1" presStyleIdx="5" presStyleCnt="7">
        <dgm:presLayoutVars>
          <dgm:bulletEnabled val="1"/>
        </dgm:presLayoutVars>
      </dgm:prSet>
      <dgm:spPr/>
    </dgm:pt>
    <dgm:pt modelId="{3F38724A-CDA1-4931-B2EA-1E03C251F430}" type="pres">
      <dgm:prSet presAssocID="{4F22F380-32B5-4DE2-9552-DD51D33756B3}" presName="sibTrans" presStyleLbl="sibTrans1D1" presStyleIdx="5" presStyleCnt="6"/>
      <dgm:spPr/>
    </dgm:pt>
    <dgm:pt modelId="{A9D9BAFF-3586-4327-ABBD-59B01C8172C5}" type="pres">
      <dgm:prSet presAssocID="{4F22F380-32B5-4DE2-9552-DD51D33756B3}" presName="connectorText" presStyleLbl="sibTrans1D1" presStyleIdx="5" presStyleCnt="6"/>
      <dgm:spPr/>
    </dgm:pt>
    <dgm:pt modelId="{882930EC-5B33-4EAD-8538-76468B068A1D}" type="pres">
      <dgm:prSet presAssocID="{6CF755BD-016E-4587-B971-6C0D5DB9D438}" presName="node" presStyleLbl="node1" presStyleIdx="6" presStyleCnt="7">
        <dgm:presLayoutVars>
          <dgm:bulletEnabled val="1"/>
        </dgm:presLayoutVars>
      </dgm:prSet>
      <dgm:spPr/>
    </dgm:pt>
  </dgm:ptLst>
  <dgm:cxnLst>
    <dgm:cxn modelId="{1BC75615-034E-4F58-B628-9280464401F7}" type="presOf" srcId="{F11C6FAC-B62F-4B56-9B95-08AE03876C5D}" destId="{1F4D2389-18C6-406A-96A9-0881050CA793}" srcOrd="0" destOrd="0" presId="urn:microsoft.com/office/officeart/2016/7/layout/RepeatingBendingProcessNew"/>
    <dgm:cxn modelId="{9B24BC1C-DA77-407E-944B-F8FA42A93088}" srcId="{053BD65C-2ACC-4E03-8166-F56ABA0D95ED}" destId="{F11C6FAC-B62F-4B56-9B95-08AE03876C5D}" srcOrd="1" destOrd="0" parTransId="{23FFC3B1-7978-41E3-8E1E-1B5270A5E75E}" sibTransId="{330F1083-E546-4B6C-A86F-BFE8020EEEF9}"/>
    <dgm:cxn modelId="{7DEE5C25-C0CD-40C7-AB30-0F66A7D0BAEF}" type="presOf" srcId="{B9A081D1-7624-4EBC-86A4-16CC8BF8957B}" destId="{BB8E91C5-CA35-4537-9117-5C34BDEA8973}" srcOrd="0" destOrd="0" presId="urn:microsoft.com/office/officeart/2016/7/layout/RepeatingBendingProcessNew"/>
    <dgm:cxn modelId="{F8A9C335-6265-4094-8994-CC4321E9EFC4}" type="presOf" srcId="{BA170AD0-771F-4434-96B0-FFD2A9F5AAB8}" destId="{767C2191-9B53-487C-BF8A-DD9D1982C20D}" srcOrd="0" destOrd="0" presId="urn:microsoft.com/office/officeart/2016/7/layout/RepeatingBendingProcessNew"/>
    <dgm:cxn modelId="{113CF935-144C-4AF7-8C2F-13FD30DA9753}" type="presOf" srcId="{4D2E11A6-5C65-4228-B4F5-EB66FFFE102D}" destId="{9FF71DA4-6CF0-4D46-AFD0-2CF24D8A19DD}" srcOrd="0" destOrd="0" presId="urn:microsoft.com/office/officeart/2016/7/layout/RepeatingBendingProcessNew"/>
    <dgm:cxn modelId="{B503C33D-23E8-466F-988C-7541110CF705}" type="presOf" srcId="{8A25CEEB-6FCD-41D2-A8C3-5A9BD45B9139}" destId="{C8E2449E-B499-4912-BCFA-4C6DED1BD1E7}" srcOrd="0" destOrd="0" presId="urn:microsoft.com/office/officeart/2016/7/layout/RepeatingBendingProcessNew"/>
    <dgm:cxn modelId="{34D37A5B-2BC0-4BBA-BA58-90E12EA2AD3B}" srcId="{053BD65C-2ACC-4E03-8166-F56ABA0D95ED}" destId="{BA24F5CB-9D19-49C8-8F0C-C83020EC76FE}" srcOrd="4" destOrd="0" parTransId="{A8863601-64E6-4E48-90D1-A72FF113A99E}" sibTransId="{8F9331C8-C5C5-47A3-8DCE-A9C900C45C0F}"/>
    <dgm:cxn modelId="{3570DC68-0391-4DAA-A764-CE7E5741641A}" srcId="{053BD65C-2ACC-4E03-8166-F56ABA0D95ED}" destId="{BA170AD0-771F-4434-96B0-FFD2A9F5AAB8}" srcOrd="2" destOrd="0" parTransId="{10B5F507-D008-464F-B594-F935791CEED0}" sibTransId="{D7820FB9-E41C-4503-8B38-093E04DE7DA2}"/>
    <dgm:cxn modelId="{655CBA5A-A042-4681-A683-2C945BF0EFCC}" type="presOf" srcId="{8A25CEEB-6FCD-41D2-A8C3-5A9BD45B9139}" destId="{0A043EA7-F125-45CA-8C73-7AA247113994}" srcOrd="1" destOrd="0" presId="urn:microsoft.com/office/officeart/2016/7/layout/RepeatingBendingProcessNew"/>
    <dgm:cxn modelId="{2C10CB81-2EBE-4FB0-B722-58699CBD005B}" type="presOf" srcId="{4F22F380-32B5-4DE2-9552-DD51D33756B3}" destId="{A9D9BAFF-3586-4327-ABBD-59B01C8172C5}" srcOrd="1" destOrd="0" presId="urn:microsoft.com/office/officeart/2016/7/layout/RepeatingBendingProcessNew"/>
    <dgm:cxn modelId="{775CD198-A3EF-41ED-BB86-87F26A63663B}" type="presOf" srcId="{D7820FB9-E41C-4503-8B38-093E04DE7DA2}" destId="{EFE23E43-ED6B-493C-BF98-AAB831B8B791}" srcOrd="0" destOrd="0" presId="urn:microsoft.com/office/officeart/2016/7/layout/RepeatingBendingProcessNew"/>
    <dgm:cxn modelId="{A693CF99-48B1-4066-92E8-53F930E771FF}" srcId="{053BD65C-2ACC-4E03-8166-F56ABA0D95ED}" destId="{4D2E11A6-5C65-4228-B4F5-EB66FFFE102D}" srcOrd="3" destOrd="0" parTransId="{ECCD75FC-5C07-405E-8DE6-4EA35548AED6}" sibTransId="{D173EA59-F900-4CF3-AA18-016FB139D65D}"/>
    <dgm:cxn modelId="{F588259B-DC9E-4C15-8308-590FD485FDC0}" srcId="{053BD65C-2ACC-4E03-8166-F56ABA0D95ED}" destId="{B9A081D1-7624-4EBC-86A4-16CC8BF8957B}" srcOrd="0" destOrd="0" parTransId="{1C87D288-F037-4DB4-AB03-6CA6AD383F42}" sibTransId="{8A25CEEB-6FCD-41D2-A8C3-5A9BD45B9139}"/>
    <dgm:cxn modelId="{02EDDDAB-E041-436C-A0D4-23E9150363EA}" type="presOf" srcId="{BA24F5CB-9D19-49C8-8F0C-C83020EC76FE}" destId="{2C09756E-EEB7-424C-A3F2-2C85F7C46AC2}" srcOrd="0" destOrd="0" presId="urn:microsoft.com/office/officeart/2016/7/layout/RepeatingBendingProcessNew"/>
    <dgm:cxn modelId="{75DDA5AE-1F03-4A1E-8F70-D0AD9281CEA6}" type="presOf" srcId="{8F9331C8-C5C5-47A3-8DCE-A9C900C45C0F}" destId="{3BCA782C-1F62-496D-BBCC-9ADFF03C1718}" srcOrd="1" destOrd="0" presId="urn:microsoft.com/office/officeart/2016/7/layout/RepeatingBendingProcessNew"/>
    <dgm:cxn modelId="{108012AF-ACBE-4CED-8295-7F0D32728AD7}" type="presOf" srcId="{6CF755BD-016E-4587-B971-6C0D5DB9D438}" destId="{882930EC-5B33-4EAD-8538-76468B068A1D}" srcOrd="0" destOrd="0" presId="urn:microsoft.com/office/officeart/2016/7/layout/RepeatingBendingProcessNew"/>
    <dgm:cxn modelId="{081C6CB7-800C-45DA-AA96-5A0DDABBD316}" type="presOf" srcId="{330F1083-E546-4B6C-A86F-BFE8020EEEF9}" destId="{E237C283-EDCD-435E-88D6-363864935B63}" srcOrd="1" destOrd="0" presId="urn:microsoft.com/office/officeart/2016/7/layout/RepeatingBendingProcessNew"/>
    <dgm:cxn modelId="{688BBCB8-824D-4057-B9B5-4F4C364A1BE3}" type="presOf" srcId="{D173EA59-F900-4CF3-AA18-016FB139D65D}" destId="{638C4C83-3795-4879-9EB7-FC5577AFB5FF}" srcOrd="0" destOrd="0" presId="urn:microsoft.com/office/officeart/2016/7/layout/RepeatingBendingProcessNew"/>
    <dgm:cxn modelId="{4E003DBB-B2E7-441E-AF92-DFCC4D029B12}" type="presOf" srcId="{D173EA59-F900-4CF3-AA18-016FB139D65D}" destId="{EB70841B-3A8B-4C48-86C8-BA4EA0B7535D}" srcOrd="1" destOrd="0" presId="urn:microsoft.com/office/officeart/2016/7/layout/RepeatingBendingProcessNew"/>
    <dgm:cxn modelId="{40B62ABE-8118-4297-8C6F-CC6261368EFD}" type="presOf" srcId="{4F22F380-32B5-4DE2-9552-DD51D33756B3}" destId="{3F38724A-CDA1-4931-B2EA-1E03C251F430}" srcOrd="0" destOrd="0" presId="urn:microsoft.com/office/officeart/2016/7/layout/RepeatingBendingProcessNew"/>
    <dgm:cxn modelId="{CDD7C1BF-D61F-42FB-B3C5-8D15A6327C52}" srcId="{053BD65C-2ACC-4E03-8166-F56ABA0D95ED}" destId="{B153CAA1-3666-402E-8836-6A272E0EB76F}" srcOrd="5" destOrd="0" parTransId="{15584D8F-EDDA-421B-B206-892FCE7896F0}" sibTransId="{4F22F380-32B5-4DE2-9552-DD51D33756B3}"/>
    <dgm:cxn modelId="{35E29FC1-28C5-4238-B849-51B2305E0219}" type="presOf" srcId="{330F1083-E546-4B6C-A86F-BFE8020EEEF9}" destId="{A89D1871-7458-4085-B2E8-334F635F4DA8}" srcOrd="0" destOrd="0" presId="urn:microsoft.com/office/officeart/2016/7/layout/RepeatingBendingProcessNew"/>
    <dgm:cxn modelId="{A6824FE0-1648-469D-813E-6F35204D5C5A}" type="presOf" srcId="{B153CAA1-3666-402E-8836-6A272E0EB76F}" destId="{C84BF749-3F1C-4CA7-A626-4D3F9D719A3F}" srcOrd="0" destOrd="0" presId="urn:microsoft.com/office/officeart/2016/7/layout/RepeatingBendingProcessNew"/>
    <dgm:cxn modelId="{01CB30E7-C5A0-4D89-AD80-D8882C68C394}" type="presOf" srcId="{053BD65C-2ACC-4E03-8166-F56ABA0D95ED}" destId="{16E0965B-889D-4ED3-BCC6-E3915045FF10}" srcOrd="0" destOrd="0" presId="urn:microsoft.com/office/officeart/2016/7/layout/RepeatingBendingProcessNew"/>
    <dgm:cxn modelId="{6A0AEDE9-1E9C-493E-BB14-939AAF83B558}" srcId="{053BD65C-2ACC-4E03-8166-F56ABA0D95ED}" destId="{6CF755BD-016E-4587-B971-6C0D5DB9D438}" srcOrd="6" destOrd="0" parTransId="{812BDE48-D307-4F02-83DF-A8C6AD99E39B}" sibTransId="{968D326B-985D-4789-9399-F16C20E930EF}"/>
    <dgm:cxn modelId="{30C618F9-3931-415D-BD77-0D0B6D2CA7A9}" type="presOf" srcId="{D7820FB9-E41C-4503-8B38-093E04DE7DA2}" destId="{58FB4E2B-5DF5-4064-B2B0-406E9454CEC3}" srcOrd="1" destOrd="0" presId="urn:microsoft.com/office/officeart/2016/7/layout/RepeatingBendingProcessNew"/>
    <dgm:cxn modelId="{A4C09AFF-E5BD-49B9-9600-47C50BD2F41B}" type="presOf" srcId="{8F9331C8-C5C5-47A3-8DCE-A9C900C45C0F}" destId="{0CC537B5-27C1-4ACF-99BC-495C9B918C3D}" srcOrd="0" destOrd="0" presId="urn:microsoft.com/office/officeart/2016/7/layout/RepeatingBendingProcessNew"/>
    <dgm:cxn modelId="{1A329B24-7ADF-4775-BBEF-69981B6DD8BB}" type="presParOf" srcId="{16E0965B-889D-4ED3-BCC6-E3915045FF10}" destId="{BB8E91C5-CA35-4537-9117-5C34BDEA8973}" srcOrd="0" destOrd="0" presId="urn:microsoft.com/office/officeart/2016/7/layout/RepeatingBendingProcessNew"/>
    <dgm:cxn modelId="{5CD80F11-A645-452E-9FD1-A670F9C55D0A}" type="presParOf" srcId="{16E0965B-889D-4ED3-BCC6-E3915045FF10}" destId="{C8E2449E-B499-4912-BCFA-4C6DED1BD1E7}" srcOrd="1" destOrd="0" presId="urn:microsoft.com/office/officeart/2016/7/layout/RepeatingBendingProcessNew"/>
    <dgm:cxn modelId="{6F2EEF38-A22E-48D1-8C16-4FC81500105C}" type="presParOf" srcId="{C8E2449E-B499-4912-BCFA-4C6DED1BD1E7}" destId="{0A043EA7-F125-45CA-8C73-7AA247113994}" srcOrd="0" destOrd="0" presId="urn:microsoft.com/office/officeart/2016/7/layout/RepeatingBendingProcessNew"/>
    <dgm:cxn modelId="{37F184FA-9DE1-4081-8118-360B3CC2EAD4}" type="presParOf" srcId="{16E0965B-889D-4ED3-BCC6-E3915045FF10}" destId="{1F4D2389-18C6-406A-96A9-0881050CA793}" srcOrd="2" destOrd="0" presId="urn:microsoft.com/office/officeart/2016/7/layout/RepeatingBendingProcessNew"/>
    <dgm:cxn modelId="{99EF4706-EFA9-4844-864A-13543397D1E1}" type="presParOf" srcId="{16E0965B-889D-4ED3-BCC6-E3915045FF10}" destId="{A89D1871-7458-4085-B2E8-334F635F4DA8}" srcOrd="3" destOrd="0" presId="urn:microsoft.com/office/officeart/2016/7/layout/RepeatingBendingProcessNew"/>
    <dgm:cxn modelId="{3FAB16AA-A9EF-4C5B-8BA2-DAB369102198}" type="presParOf" srcId="{A89D1871-7458-4085-B2E8-334F635F4DA8}" destId="{E237C283-EDCD-435E-88D6-363864935B63}" srcOrd="0" destOrd="0" presId="urn:microsoft.com/office/officeart/2016/7/layout/RepeatingBendingProcessNew"/>
    <dgm:cxn modelId="{2023234C-30DB-4BF3-8E09-C09D2D37E941}" type="presParOf" srcId="{16E0965B-889D-4ED3-BCC6-E3915045FF10}" destId="{767C2191-9B53-487C-BF8A-DD9D1982C20D}" srcOrd="4" destOrd="0" presId="urn:microsoft.com/office/officeart/2016/7/layout/RepeatingBendingProcessNew"/>
    <dgm:cxn modelId="{50396F0D-E521-446E-A8C9-90FEEA2EBB94}" type="presParOf" srcId="{16E0965B-889D-4ED3-BCC6-E3915045FF10}" destId="{EFE23E43-ED6B-493C-BF98-AAB831B8B791}" srcOrd="5" destOrd="0" presId="urn:microsoft.com/office/officeart/2016/7/layout/RepeatingBendingProcessNew"/>
    <dgm:cxn modelId="{61891C4B-65FF-4EAF-99B9-0303E3AFEB21}" type="presParOf" srcId="{EFE23E43-ED6B-493C-BF98-AAB831B8B791}" destId="{58FB4E2B-5DF5-4064-B2B0-406E9454CEC3}" srcOrd="0" destOrd="0" presId="urn:microsoft.com/office/officeart/2016/7/layout/RepeatingBendingProcessNew"/>
    <dgm:cxn modelId="{45BEE04E-9C9B-4469-8B10-796C748956F5}" type="presParOf" srcId="{16E0965B-889D-4ED3-BCC6-E3915045FF10}" destId="{9FF71DA4-6CF0-4D46-AFD0-2CF24D8A19DD}" srcOrd="6" destOrd="0" presId="urn:microsoft.com/office/officeart/2016/7/layout/RepeatingBendingProcessNew"/>
    <dgm:cxn modelId="{FC57DC39-D04F-478A-992D-D608952E2EAA}" type="presParOf" srcId="{16E0965B-889D-4ED3-BCC6-E3915045FF10}" destId="{638C4C83-3795-4879-9EB7-FC5577AFB5FF}" srcOrd="7" destOrd="0" presId="urn:microsoft.com/office/officeart/2016/7/layout/RepeatingBendingProcessNew"/>
    <dgm:cxn modelId="{0A6088CD-A855-4824-958E-C24451E51769}" type="presParOf" srcId="{638C4C83-3795-4879-9EB7-FC5577AFB5FF}" destId="{EB70841B-3A8B-4C48-86C8-BA4EA0B7535D}" srcOrd="0" destOrd="0" presId="urn:microsoft.com/office/officeart/2016/7/layout/RepeatingBendingProcessNew"/>
    <dgm:cxn modelId="{A993D5B9-B862-45CB-96FF-14D4FAB5E80D}" type="presParOf" srcId="{16E0965B-889D-4ED3-BCC6-E3915045FF10}" destId="{2C09756E-EEB7-424C-A3F2-2C85F7C46AC2}" srcOrd="8" destOrd="0" presId="urn:microsoft.com/office/officeart/2016/7/layout/RepeatingBendingProcessNew"/>
    <dgm:cxn modelId="{0BB75DD6-4644-4412-ADB1-59F2C1D34175}" type="presParOf" srcId="{16E0965B-889D-4ED3-BCC6-E3915045FF10}" destId="{0CC537B5-27C1-4ACF-99BC-495C9B918C3D}" srcOrd="9" destOrd="0" presId="urn:microsoft.com/office/officeart/2016/7/layout/RepeatingBendingProcessNew"/>
    <dgm:cxn modelId="{BA30A1C7-AF43-4962-A183-4AECE8B769F3}" type="presParOf" srcId="{0CC537B5-27C1-4ACF-99BC-495C9B918C3D}" destId="{3BCA782C-1F62-496D-BBCC-9ADFF03C1718}" srcOrd="0" destOrd="0" presId="urn:microsoft.com/office/officeart/2016/7/layout/RepeatingBendingProcessNew"/>
    <dgm:cxn modelId="{73F8E620-03BD-48CC-8713-23B076899D7C}" type="presParOf" srcId="{16E0965B-889D-4ED3-BCC6-E3915045FF10}" destId="{C84BF749-3F1C-4CA7-A626-4D3F9D719A3F}" srcOrd="10" destOrd="0" presId="urn:microsoft.com/office/officeart/2016/7/layout/RepeatingBendingProcessNew"/>
    <dgm:cxn modelId="{21AF1A8F-4BC0-4506-9172-0CEE128F9416}" type="presParOf" srcId="{16E0965B-889D-4ED3-BCC6-E3915045FF10}" destId="{3F38724A-CDA1-4931-B2EA-1E03C251F430}" srcOrd="11" destOrd="0" presId="urn:microsoft.com/office/officeart/2016/7/layout/RepeatingBendingProcessNew"/>
    <dgm:cxn modelId="{C0E6B33B-940A-450A-99EE-A876B3031FC6}" type="presParOf" srcId="{3F38724A-CDA1-4931-B2EA-1E03C251F430}" destId="{A9D9BAFF-3586-4327-ABBD-59B01C8172C5}" srcOrd="0" destOrd="0" presId="urn:microsoft.com/office/officeart/2016/7/layout/RepeatingBendingProcessNew"/>
    <dgm:cxn modelId="{58F19FD1-0652-4209-93A9-07217AA74ACF}" type="presParOf" srcId="{16E0965B-889D-4ED3-BCC6-E3915045FF10}" destId="{882930EC-5B33-4EAD-8538-76468B068A1D}"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E2449E-B499-4912-BCFA-4C6DED1BD1E7}">
      <dsp:nvSpPr>
        <dsp:cNvPr id="0" name=""/>
        <dsp:cNvSpPr/>
      </dsp:nvSpPr>
      <dsp:spPr>
        <a:xfrm>
          <a:off x="2038997" y="627108"/>
          <a:ext cx="437539" cy="91440"/>
        </a:xfrm>
        <a:custGeom>
          <a:avLst/>
          <a:gdLst/>
          <a:ahLst/>
          <a:cxnLst/>
          <a:rect l="0" t="0" r="0" b="0"/>
          <a:pathLst>
            <a:path>
              <a:moveTo>
                <a:pt x="0" y="45720"/>
              </a:moveTo>
              <a:lnTo>
                <a:pt x="437539"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46063" y="670487"/>
        <a:ext cx="23406" cy="4681"/>
      </dsp:txXfrm>
    </dsp:sp>
    <dsp:sp modelId="{BB8E91C5-CA35-4537-9117-5C34BDEA8973}">
      <dsp:nvSpPr>
        <dsp:cNvPr id="0" name=""/>
        <dsp:cNvSpPr/>
      </dsp:nvSpPr>
      <dsp:spPr>
        <a:xfrm>
          <a:off x="5407" y="62211"/>
          <a:ext cx="2035390" cy="122123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736" tIns="104690" rIns="99736" bIns="10469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bg1"/>
              </a:solidFill>
            </a:rPr>
            <a:t>Transparency</a:t>
          </a:r>
        </a:p>
      </dsp:txBody>
      <dsp:txXfrm>
        <a:off x="5407" y="62211"/>
        <a:ext cx="2035390" cy="1221234"/>
      </dsp:txXfrm>
    </dsp:sp>
    <dsp:sp modelId="{A89D1871-7458-4085-B2E8-334F635F4DA8}">
      <dsp:nvSpPr>
        <dsp:cNvPr id="0" name=""/>
        <dsp:cNvSpPr/>
      </dsp:nvSpPr>
      <dsp:spPr>
        <a:xfrm>
          <a:off x="4542527" y="627108"/>
          <a:ext cx="437539" cy="91440"/>
        </a:xfrm>
        <a:custGeom>
          <a:avLst/>
          <a:gdLst/>
          <a:ahLst/>
          <a:cxnLst/>
          <a:rect l="0" t="0" r="0" b="0"/>
          <a:pathLst>
            <a:path>
              <a:moveTo>
                <a:pt x="0" y="45720"/>
              </a:moveTo>
              <a:lnTo>
                <a:pt x="437539"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49593" y="670487"/>
        <a:ext cx="23406" cy="4681"/>
      </dsp:txXfrm>
    </dsp:sp>
    <dsp:sp modelId="{1F4D2389-18C6-406A-96A9-0881050CA793}">
      <dsp:nvSpPr>
        <dsp:cNvPr id="0" name=""/>
        <dsp:cNvSpPr/>
      </dsp:nvSpPr>
      <dsp:spPr>
        <a:xfrm>
          <a:off x="2508936" y="62211"/>
          <a:ext cx="2035390" cy="1221234"/>
        </a:xfrm>
        <a:prstGeom prst="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736" tIns="104690" rIns="99736" bIns="10469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rPr>
            <a:t>Autonomous</a:t>
          </a:r>
        </a:p>
      </dsp:txBody>
      <dsp:txXfrm>
        <a:off x="2508936" y="62211"/>
        <a:ext cx="2035390" cy="1221234"/>
      </dsp:txXfrm>
    </dsp:sp>
    <dsp:sp modelId="{EFE23E43-ED6B-493C-BF98-AAB831B8B791}">
      <dsp:nvSpPr>
        <dsp:cNvPr id="0" name=""/>
        <dsp:cNvSpPr/>
      </dsp:nvSpPr>
      <dsp:spPr>
        <a:xfrm>
          <a:off x="1017695" y="1281645"/>
          <a:ext cx="5012466" cy="444268"/>
        </a:xfrm>
        <a:custGeom>
          <a:avLst/>
          <a:gdLst/>
          <a:ahLst/>
          <a:cxnLst/>
          <a:rect l="0" t="0" r="0" b="0"/>
          <a:pathLst>
            <a:path>
              <a:moveTo>
                <a:pt x="5012466" y="0"/>
              </a:moveTo>
              <a:lnTo>
                <a:pt x="5012466" y="239234"/>
              </a:lnTo>
              <a:lnTo>
                <a:pt x="0" y="239234"/>
              </a:lnTo>
              <a:lnTo>
                <a:pt x="0" y="444268"/>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98055" y="1501438"/>
        <a:ext cx="251745" cy="4681"/>
      </dsp:txXfrm>
    </dsp:sp>
    <dsp:sp modelId="{767C2191-9B53-487C-BF8A-DD9D1982C20D}">
      <dsp:nvSpPr>
        <dsp:cNvPr id="0" name=""/>
        <dsp:cNvSpPr/>
      </dsp:nvSpPr>
      <dsp:spPr>
        <a:xfrm>
          <a:off x="5012466" y="62211"/>
          <a:ext cx="2035390" cy="122123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736" tIns="104690" rIns="99736" bIns="104690" numCol="1" spcCol="1270" anchor="ctr" anchorCtr="0">
          <a:noAutofit/>
        </a:bodyPr>
        <a:lstStyle/>
        <a:p>
          <a:pPr marL="0" lvl="0" indent="0" algn="ctr" defTabSz="977900">
            <a:lnSpc>
              <a:spcPct val="90000"/>
            </a:lnSpc>
            <a:spcBef>
              <a:spcPct val="0"/>
            </a:spcBef>
            <a:spcAft>
              <a:spcPct val="35000"/>
            </a:spcAft>
            <a:buNone/>
          </a:pPr>
          <a:r>
            <a:rPr lang="en-US" sz="2200" kern="1200" dirty="0"/>
            <a:t>Scalability</a:t>
          </a:r>
        </a:p>
      </dsp:txBody>
      <dsp:txXfrm>
        <a:off x="5012466" y="62211"/>
        <a:ext cx="2035390" cy="1221234"/>
      </dsp:txXfrm>
    </dsp:sp>
    <dsp:sp modelId="{638C4C83-3795-4879-9EB7-FC5577AFB5FF}">
      <dsp:nvSpPr>
        <dsp:cNvPr id="0" name=""/>
        <dsp:cNvSpPr/>
      </dsp:nvSpPr>
      <dsp:spPr>
        <a:xfrm>
          <a:off x="2033590" y="2316481"/>
          <a:ext cx="442946" cy="91440"/>
        </a:xfrm>
        <a:custGeom>
          <a:avLst/>
          <a:gdLst/>
          <a:ahLst/>
          <a:cxnLst/>
          <a:rect l="0" t="0" r="0" b="0"/>
          <a:pathLst>
            <a:path>
              <a:moveTo>
                <a:pt x="0" y="52448"/>
              </a:moveTo>
              <a:lnTo>
                <a:pt x="238573" y="52448"/>
              </a:lnTo>
              <a:lnTo>
                <a:pt x="238573" y="45720"/>
              </a:lnTo>
              <a:lnTo>
                <a:pt x="442946"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43223" y="2359861"/>
        <a:ext cx="23679" cy="4681"/>
      </dsp:txXfrm>
    </dsp:sp>
    <dsp:sp modelId="{9FF71DA4-6CF0-4D46-AFD0-2CF24D8A19DD}">
      <dsp:nvSpPr>
        <dsp:cNvPr id="0" name=""/>
        <dsp:cNvSpPr/>
      </dsp:nvSpPr>
      <dsp:spPr>
        <a:xfrm>
          <a:off x="0" y="1758313"/>
          <a:ext cx="2035390" cy="122123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736" tIns="104690" rIns="99736" bIns="10469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rPr>
            <a:t>Efficiency</a:t>
          </a:r>
        </a:p>
      </dsp:txBody>
      <dsp:txXfrm>
        <a:off x="0" y="1758313"/>
        <a:ext cx="2035390" cy="1221234"/>
      </dsp:txXfrm>
    </dsp:sp>
    <dsp:sp modelId="{0CC537B5-27C1-4ACF-99BC-495C9B918C3D}">
      <dsp:nvSpPr>
        <dsp:cNvPr id="0" name=""/>
        <dsp:cNvSpPr/>
      </dsp:nvSpPr>
      <dsp:spPr>
        <a:xfrm>
          <a:off x="4542527" y="2316481"/>
          <a:ext cx="437539" cy="91440"/>
        </a:xfrm>
        <a:custGeom>
          <a:avLst/>
          <a:gdLst/>
          <a:ahLst/>
          <a:cxnLst/>
          <a:rect l="0" t="0" r="0" b="0"/>
          <a:pathLst>
            <a:path>
              <a:moveTo>
                <a:pt x="0" y="45720"/>
              </a:moveTo>
              <a:lnTo>
                <a:pt x="437539" y="45720"/>
              </a:lnTo>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49593" y="2359861"/>
        <a:ext cx="23406" cy="4681"/>
      </dsp:txXfrm>
    </dsp:sp>
    <dsp:sp modelId="{2C09756E-EEB7-424C-A3F2-2C85F7C46AC2}">
      <dsp:nvSpPr>
        <dsp:cNvPr id="0" name=""/>
        <dsp:cNvSpPr/>
      </dsp:nvSpPr>
      <dsp:spPr>
        <a:xfrm>
          <a:off x="2508936" y="1751584"/>
          <a:ext cx="2035390" cy="122123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736" tIns="104690" rIns="99736" bIns="104690" numCol="1" spcCol="1270" anchor="ctr" anchorCtr="0">
          <a:noAutofit/>
        </a:bodyPr>
        <a:lstStyle/>
        <a:p>
          <a:pPr marL="0" lvl="0" indent="0" algn="ctr" defTabSz="977900">
            <a:lnSpc>
              <a:spcPct val="90000"/>
            </a:lnSpc>
            <a:spcBef>
              <a:spcPct val="0"/>
            </a:spcBef>
            <a:spcAft>
              <a:spcPct val="35000"/>
            </a:spcAft>
            <a:buNone/>
          </a:pPr>
          <a:r>
            <a:rPr lang="en-US" sz="2200" kern="1200" dirty="0"/>
            <a:t>Openness</a:t>
          </a:r>
        </a:p>
      </dsp:txBody>
      <dsp:txXfrm>
        <a:off x="2508936" y="1751584"/>
        <a:ext cx="2035390" cy="1221234"/>
      </dsp:txXfrm>
    </dsp:sp>
    <dsp:sp modelId="{C84BF749-3F1C-4CA7-A626-4D3F9D719A3F}">
      <dsp:nvSpPr>
        <dsp:cNvPr id="0" name=""/>
        <dsp:cNvSpPr/>
      </dsp:nvSpPr>
      <dsp:spPr>
        <a:xfrm>
          <a:off x="5012466" y="1751584"/>
          <a:ext cx="2035390" cy="122123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736" tIns="104690" rIns="99736" bIns="104690" numCol="1" spcCol="1270" anchor="ctr" anchorCtr="0">
          <a:noAutofit/>
        </a:bodyPr>
        <a:lstStyle/>
        <a:p>
          <a:pPr marL="0" lvl="0" indent="0" algn="ctr" defTabSz="977900">
            <a:lnSpc>
              <a:spcPct val="90000"/>
            </a:lnSpc>
            <a:spcBef>
              <a:spcPct val="0"/>
            </a:spcBef>
            <a:spcAft>
              <a:spcPct val="35000"/>
            </a:spcAft>
            <a:buNone/>
          </a:pPr>
          <a:r>
            <a:rPr lang="en-US" sz="2200" kern="1200" dirty="0"/>
            <a:t>Single Point of Failure</a:t>
          </a:r>
        </a:p>
      </dsp:txBody>
      <dsp:txXfrm>
        <a:off x="5012466" y="1751584"/>
        <a:ext cx="2035390" cy="12212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E2449E-B499-4912-BCFA-4C6DED1BD1E7}">
      <dsp:nvSpPr>
        <dsp:cNvPr id="0" name=""/>
        <dsp:cNvSpPr/>
      </dsp:nvSpPr>
      <dsp:spPr>
        <a:xfrm>
          <a:off x="1742167" y="1016305"/>
          <a:ext cx="370138" cy="91440"/>
        </a:xfrm>
        <a:custGeom>
          <a:avLst/>
          <a:gdLst/>
          <a:ahLst/>
          <a:cxnLst/>
          <a:rect l="0" t="0" r="0" b="0"/>
          <a:pathLst>
            <a:path>
              <a:moveTo>
                <a:pt x="0" y="45720"/>
              </a:moveTo>
              <a:lnTo>
                <a:pt x="370138"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17218" y="1060021"/>
        <a:ext cx="20036" cy="4007"/>
      </dsp:txXfrm>
    </dsp:sp>
    <dsp:sp modelId="{BB8E91C5-CA35-4537-9117-5C34BDEA8973}">
      <dsp:nvSpPr>
        <dsp:cNvPr id="0" name=""/>
        <dsp:cNvSpPr/>
      </dsp:nvSpPr>
      <dsp:spPr>
        <a:xfrm>
          <a:off x="1626" y="539322"/>
          <a:ext cx="1742341" cy="104540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76" tIns="89617" rIns="85376" bIns="89617"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bg1"/>
              </a:solidFill>
            </a:rPr>
            <a:t>Network is reliable</a:t>
          </a:r>
        </a:p>
      </dsp:txBody>
      <dsp:txXfrm>
        <a:off x="1626" y="539322"/>
        <a:ext cx="1742341" cy="1045404"/>
      </dsp:txXfrm>
    </dsp:sp>
    <dsp:sp modelId="{A89D1871-7458-4085-B2E8-334F635F4DA8}">
      <dsp:nvSpPr>
        <dsp:cNvPr id="0" name=""/>
        <dsp:cNvSpPr/>
      </dsp:nvSpPr>
      <dsp:spPr>
        <a:xfrm>
          <a:off x="3885247" y="1016305"/>
          <a:ext cx="370138" cy="91440"/>
        </a:xfrm>
        <a:custGeom>
          <a:avLst/>
          <a:gdLst/>
          <a:ahLst/>
          <a:cxnLst/>
          <a:rect l="0" t="0" r="0" b="0"/>
          <a:pathLst>
            <a:path>
              <a:moveTo>
                <a:pt x="0" y="45720"/>
              </a:moveTo>
              <a:lnTo>
                <a:pt x="370138"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60298" y="1060021"/>
        <a:ext cx="20036" cy="4007"/>
      </dsp:txXfrm>
    </dsp:sp>
    <dsp:sp modelId="{1F4D2389-18C6-406A-96A9-0881050CA793}">
      <dsp:nvSpPr>
        <dsp:cNvPr id="0" name=""/>
        <dsp:cNvSpPr/>
      </dsp:nvSpPr>
      <dsp:spPr>
        <a:xfrm>
          <a:off x="2144706" y="539322"/>
          <a:ext cx="1742341" cy="104540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76" tIns="89617" rIns="85376" bIns="89617"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Network is secure</a:t>
          </a:r>
        </a:p>
      </dsp:txBody>
      <dsp:txXfrm>
        <a:off x="2144706" y="539322"/>
        <a:ext cx="1742341" cy="1045404"/>
      </dsp:txXfrm>
    </dsp:sp>
    <dsp:sp modelId="{EFE23E43-ED6B-493C-BF98-AAB831B8B791}">
      <dsp:nvSpPr>
        <dsp:cNvPr id="0" name=""/>
        <dsp:cNvSpPr/>
      </dsp:nvSpPr>
      <dsp:spPr>
        <a:xfrm>
          <a:off x="6028327" y="1016305"/>
          <a:ext cx="365503" cy="91440"/>
        </a:xfrm>
        <a:custGeom>
          <a:avLst/>
          <a:gdLst/>
          <a:ahLst/>
          <a:cxnLst/>
          <a:rect l="0" t="0" r="0" b="0"/>
          <a:pathLst>
            <a:path>
              <a:moveTo>
                <a:pt x="0" y="45720"/>
              </a:moveTo>
              <a:lnTo>
                <a:pt x="199851" y="45720"/>
              </a:lnTo>
              <a:lnTo>
                <a:pt x="199851" y="51480"/>
              </a:lnTo>
              <a:lnTo>
                <a:pt x="365503" y="5148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1175" y="1060021"/>
        <a:ext cx="19807" cy="4007"/>
      </dsp:txXfrm>
    </dsp:sp>
    <dsp:sp modelId="{767C2191-9B53-487C-BF8A-DD9D1982C20D}">
      <dsp:nvSpPr>
        <dsp:cNvPr id="0" name=""/>
        <dsp:cNvSpPr/>
      </dsp:nvSpPr>
      <dsp:spPr>
        <a:xfrm>
          <a:off x="4287786" y="539322"/>
          <a:ext cx="1742341" cy="104540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76" tIns="89617" rIns="85376" bIns="89617"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bg1"/>
              </a:solidFill>
            </a:rPr>
            <a:t>Network is homogeneous</a:t>
          </a:r>
        </a:p>
      </dsp:txBody>
      <dsp:txXfrm>
        <a:off x="4287786" y="539322"/>
        <a:ext cx="1742341" cy="1045404"/>
      </dsp:txXfrm>
    </dsp:sp>
    <dsp:sp modelId="{638C4C83-3795-4879-9EB7-FC5577AFB5FF}">
      <dsp:nvSpPr>
        <dsp:cNvPr id="0" name=""/>
        <dsp:cNvSpPr/>
      </dsp:nvSpPr>
      <dsp:spPr>
        <a:xfrm>
          <a:off x="872797" y="1588687"/>
          <a:ext cx="6424604" cy="364378"/>
        </a:xfrm>
        <a:custGeom>
          <a:avLst/>
          <a:gdLst/>
          <a:ahLst/>
          <a:cxnLst/>
          <a:rect l="0" t="0" r="0" b="0"/>
          <a:pathLst>
            <a:path>
              <a:moveTo>
                <a:pt x="6424604" y="0"/>
              </a:moveTo>
              <a:lnTo>
                <a:pt x="6424604" y="199289"/>
              </a:lnTo>
              <a:lnTo>
                <a:pt x="0" y="199289"/>
              </a:lnTo>
              <a:lnTo>
                <a:pt x="0" y="364378"/>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24181" y="1768873"/>
        <a:ext cx="321836" cy="4007"/>
      </dsp:txXfrm>
    </dsp:sp>
    <dsp:sp modelId="{9FF71DA4-6CF0-4D46-AFD0-2CF24D8A19DD}">
      <dsp:nvSpPr>
        <dsp:cNvPr id="0" name=""/>
        <dsp:cNvSpPr/>
      </dsp:nvSpPr>
      <dsp:spPr>
        <a:xfrm>
          <a:off x="6426231" y="545083"/>
          <a:ext cx="1742341" cy="104540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76" tIns="89617" rIns="85376" bIns="89617"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Topology does not change </a:t>
          </a:r>
        </a:p>
      </dsp:txBody>
      <dsp:txXfrm>
        <a:off x="6426231" y="545083"/>
        <a:ext cx="1742341" cy="1045404"/>
      </dsp:txXfrm>
    </dsp:sp>
    <dsp:sp modelId="{0CC537B5-27C1-4ACF-99BC-495C9B918C3D}">
      <dsp:nvSpPr>
        <dsp:cNvPr id="0" name=""/>
        <dsp:cNvSpPr/>
      </dsp:nvSpPr>
      <dsp:spPr>
        <a:xfrm>
          <a:off x="1742167" y="2462448"/>
          <a:ext cx="370138" cy="91440"/>
        </a:xfrm>
        <a:custGeom>
          <a:avLst/>
          <a:gdLst/>
          <a:ahLst/>
          <a:cxnLst/>
          <a:rect l="0" t="0" r="0" b="0"/>
          <a:pathLst>
            <a:path>
              <a:moveTo>
                <a:pt x="0" y="45720"/>
              </a:moveTo>
              <a:lnTo>
                <a:pt x="370138" y="45720"/>
              </a:lnTo>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17218" y="2506164"/>
        <a:ext cx="20036" cy="4007"/>
      </dsp:txXfrm>
    </dsp:sp>
    <dsp:sp modelId="{2C09756E-EEB7-424C-A3F2-2C85F7C46AC2}">
      <dsp:nvSpPr>
        <dsp:cNvPr id="0" name=""/>
        <dsp:cNvSpPr/>
      </dsp:nvSpPr>
      <dsp:spPr>
        <a:xfrm>
          <a:off x="1626" y="1985466"/>
          <a:ext cx="1742341" cy="104540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76" tIns="89617" rIns="85376" bIns="89617"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bg1"/>
              </a:solidFill>
            </a:rPr>
            <a:t>Latency is zero</a:t>
          </a:r>
        </a:p>
      </dsp:txBody>
      <dsp:txXfrm>
        <a:off x="1626" y="1985466"/>
        <a:ext cx="1742341" cy="1045404"/>
      </dsp:txXfrm>
    </dsp:sp>
    <dsp:sp modelId="{3F38724A-CDA1-4931-B2EA-1E03C251F430}">
      <dsp:nvSpPr>
        <dsp:cNvPr id="0" name=""/>
        <dsp:cNvSpPr/>
      </dsp:nvSpPr>
      <dsp:spPr>
        <a:xfrm>
          <a:off x="3885247" y="2462448"/>
          <a:ext cx="370138" cy="91440"/>
        </a:xfrm>
        <a:custGeom>
          <a:avLst/>
          <a:gdLst/>
          <a:ahLst/>
          <a:cxnLst/>
          <a:rect l="0" t="0" r="0" b="0"/>
          <a:pathLst>
            <a:path>
              <a:moveTo>
                <a:pt x="0" y="45720"/>
              </a:moveTo>
              <a:lnTo>
                <a:pt x="370138"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60298" y="2506164"/>
        <a:ext cx="20036" cy="4007"/>
      </dsp:txXfrm>
    </dsp:sp>
    <dsp:sp modelId="{C84BF749-3F1C-4CA7-A626-4D3F9D719A3F}">
      <dsp:nvSpPr>
        <dsp:cNvPr id="0" name=""/>
        <dsp:cNvSpPr/>
      </dsp:nvSpPr>
      <dsp:spPr>
        <a:xfrm>
          <a:off x="2144706" y="1985466"/>
          <a:ext cx="1742341" cy="1045404"/>
        </a:xfrm>
        <a:prstGeom prst="rect">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76" tIns="89617" rIns="85376" bIns="89617"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Bandwidth is infinite</a:t>
          </a:r>
        </a:p>
      </dsp:txBody>
      <dsp:txXfrm>
        <a:off x="2144706" y="1985466"/>
        <a:ext cx="1742341" cy="1045404"/>
      </dsp:txXfrm>
    </dsp:sp>
    <dsp:sp modelId="{882930EC-5B33-4EAD-8538-76468B068A1D}">
      <dsp:nvSpPr>
        <dsp:cNvPr id="0" name=""/>
        <dsp:cNvSpPr/>
      </dsp:nvSpPr>
      <dsp:spPr>
        <a:xfrm>
          <a:off x="4287786" y="1985466"/>
          <a:ext cx="1742341" cy="104540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76" tIns="89617" rIns="85376" bIns="89617" numCol="1" spcCol="1270" anchor="ctr" anchorCtr="0">
          <a:noAutofit/>
        </a:bodyPr>
        <a:lstStyle/>
        <a:p>
          <a:pPr marL="0" lvl="0" indent="0" algn="ctr" defTabSz="800100" rtl="1">
            <a:lnSpc>
              <a:spcPct val="90000"/>
            </a:lnSpc>
            <a:spcBef>
              <a:spcPct val="0"/>
            </a:spcBef>
            <a:spcAft>
              <a:spcPct val="35000"/>
            </a:spcAft>
            <a:buNone/>
          </a:pPr>
          <a:r>
            <a:rPr lang="en-US" sz="1800" b="1" kern="1200" dirty="0">
              <a:solidFill>
                <a:schemeClr val="tx1"/>
              </a:solidFill>
            </a:rPr>
            <a:t>Transport cost is zero</a:t>
          </a:r>
          <a:endParaRPr lang="ar-SA" sz="1800" b="1" kern="1200" dirty="0">
            <a:solidFill>
              <a:schemeClr val="tx1"/>
            </a:solidFill>
          </a:endParaRPr>
        </a:p>
      </dsp:txBody>
      <dsp:txXfrm>
        <a:off x="4287786" y="1985466"/>
        <a:ext cx="1742341" cy="1045404"/>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136EF30-AF08-4E4F-ACBE-B7E91B16477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18C608E-EE0F-433D-BFEB-DE265B61B3FA}" type="slidenum">
              <a:rPr lang="en-US"/>
              <a:pPr/>
              <a:t>1</a:t>
            </a:fld>
            <a:endParaRPr lang="en-US"/>
          </a:p>
        </p:txBody>
      </p:sp>
      <p:sp>
        <p:nvSpPr>
          <p:cNvPr id="614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4AF87DD0-A627-4EBD-82BC-B932426052A0}" type="slidenum">
              <a:rPr lang="ar-SA" sz="1200">
                <a:solidFill>
                  <a:srgbClr val="0000FF"/>
                </a:solidFill>
                <a:latin typeface="Marlett" pitchFamily="2" charset="2"/>
              </a:rPr>
              <a:pPr algn="r" eaLnBrk="0" hangingPunct="0"/>
              <a:t>1</a:t>
            </a:fld>
            <a:endParaRPr lang="en-US" sz="1200">
              <a:solidFill>
                <a:srgbClr val="0000FF"/>
              </a:solidFill>
              <a:latin typeface="Marlett" pitchFamily="2" charset="2"/>
            </a:endParaRPr>
          </a:p>
        </p:txBody>
      </p:sp>
      <p:sp>
        <p:nvSpPr>
          <p:cNvPr id="6147" name="Rectangle 2"/>
          <p:cNvSpPr>
            <a:spLocks noGrp="1" noRot="1" noChangeAspect="1" noChangeArrowheads="1" noTextEdit="1"/>
          </p:cNvSpPr>
          <p:nvPr>
            <p:ph type="sldImg"/>
          </p:nvPr>
        </p:nvSpPr>
        <p:spPr>
          <a:xfrm>
            <a:off x="1144588" y="685800"/>
            <a:ext cx="4572000" cy="3429000"/>
          </a:xfrm>
          <a:ln/>
        </p:spPr>
      </p:sp>
      <p:sp>
        <p:nvSpPr>
          <p:cNvPr id="6148"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77CBB3A-6FE2-4BE0-A84D-20B3D0D67A22}" type="slidenum">
              <a:rPr lang="en-US"/>
              <a:pPr/>
              <a:t>56</a:t>
            </a:fld>
            <a:endParaRPr lang="en-US"/>
          </a:p>
        </p:txBody>
      </p:sp>
      <p:sp>
        <p:nvSpPr>
          <p:cNvPr id="22323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5B64967C-6A36-429F-9ED2-5A6E3A646F8F}" type="slidenum">
              <a:rPr lang="ar-SA" sz="1200">
                <a:solidFill>
                  <a:srgbClr val="0000FF"/>
                </a:solidFill>
                <a:latin typeface="Marlett" pitchFamily="2" charset="2"/>
              </a:rPr>
              <a:pPr algn="r" eaLnBrk="0" hangingPunct="0"/>
              <a:t>56</a:t>
            </a:fld>
            <a:endParaRPr lang="en-US" sz="1200">
              <a:solidFill>
                <a:srgbClr val="0000FF"/>
              </a:solidFill>
              <a:latin typeface="Marlett" pitchFamily="2" charset="2"/>
            </a:endParaRPr>
          </a:p>
        </p:txBody>
      </p:sp>
      <p:sp>
        <p:nvSpPr>
          <p:cNvPr id="223235" name="Rectangle 2"/>
          <p:cNvSpPr>
            <a:spLocks noGrp="1" noRot="1" noChangeAspect="1" noChangeArrowheads="1" noTextEdit="1"/>
          </p:cNvSpPr>
          <p:nvPr>
            <p:ph type="sldImg"/>
          </p:nvPr>
        </p:nvSpPr>
        <p:spPr>
          <a:xfrm>
            <a:off x="1144588" y="685800"/>
            <a:ext cx="4572000" cy="3429000"/>
          </a:xfrm>
          <a:ln/>
        </p:spPr>
      </p:sp>
      <p:sp>
        <p:nvSpPr>
          <p:cNvPr id="223236" name="Rectangle 3"/>
          <p:cNvSpPr>
            <a:spLocks noGrp="1" noChangeArrowheads="1"/>
          </p:cNvSpPr>
          <p:nvPr>
            <p:ph type="body" idx="1"/>
          </p:nvPr>
        </p:nvSpPr>
        <p:spPr>
          <a:xfrm>
            <a:off x="915988" y="4343400"/>
            <a:ext cx="5026025" cy="4114800"/>
          </a:xfrm>
        </p:spPr>
        <p:txBody>
          <a:bodyPr lIns="91432" tIns="45716" rIns="91432" bIns="45716"/>
          <a:lstStyle/>
          <a:p>
            <a:r>
              <a:rPr lang="en-US"/>
              <a:t>AVOID USING THE WORD “CODE”, P is not a fraction of the code but if the execution time of the solution algorithm. It could be that 5% of the code are executed in a loop and account for 90% of the execution time. </a:t>
            </a:r>
          </a:p>
        </p:txBody>
      </p:sp>
    </p:spTree>
    <p:extLst>
      <p:ext uri="{BB962C8B-B14F-4D97-AF65-F5344CB8AC3E}">
        <p14:creationId xmlns:p14="http://schemas.microsoft.com/office/powerpoint/2010/main" val="1227004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F49E58A-27A4-4F08-9325-BE1E165769CC}" type="slidenum">
              <a:rPr lang="en-US"/>
              <a:pPr/>
              <a:t>57</a:t>
            </a:fld>
            <a:endParaRPr lang="en-US"/>
          </a:p>
        </p:txBody>
      </p:sp>
      <p:sp>
        <p:nvSpPr>
          <p:cNvPr id="22528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EDB3C2E1-F999-4FE7-9CD7-981293F50B96}" type="slidenum">
              <a:rPr lang="ar-SA" sz="1200">
                <a:solidFill>
                  <a:srgbClr val="0000FF"/>
                </a:solidFill>
                <a:latin typeface="Marlett" pitchFamily="2" charset="2"/>
              </a:rPr>
              <a:pPr algn="r" eaLnBrk="0" hangingPunct="0"/>
              <a:t>57</a:t>
            </a:fld>
            <a:endParaRPr lang="en-US" sz="1200">
              <a:solidFill>
                <a:srgbClr val="0000FF"/>
              </a:solidFill>
              <a:latin typeface="Marlett" pitchFamily="2" charset="2"/>
            </a:endParaRPr>
          </a:p>
        </p:txBody>
      </p:sp>
      <p:sp>
        <p:nvSpPr>
          <p:cNvPr id="225283" name="Rectangle 2"/>
          <p:cNvSpPr>
            <a:spLocks noGrp="1" noRot="1" noChangeAspect="1" noChangeArrowheads="1" noTextEdit="1"/>
          </p:cNvSpPr>
          <p:nvPr>
            <p:ph type="sldImg"/>
          </p:nvPr>
        </p:nvSpPr>
        <p:spPr>
          <a:xfrm>
            <a:off x="1144588" y="685800"/>
            <a:ext cx="4572000" cy="3429000"/>
          </a:xfrm>
          <a:ln/>
        </p:spPr>
      </p:sp>
      <p:sp>
        <p:nvSpPr>
          <p:cNvPr id="225284" name="Rectangle 3"/>
          <p:cNvSpPr>
            <a:spLocks noGrp="1" noChangeArrowheads="1"/>
          </p:cNvSpPr>
          <p:nvPr>
            <p:ph type="body" idx="1"/>
          </p:nvPr>
        </p:nvSpPr>
        <p:spPr>
          <a:xfrm>
            <a:off x="915988" y="4343400"/>
            <a:ext cx="5026025" cy="4114800"/>
          </a:xfrm>
        </p:spPr>
        <p:txBody>
          <a:bodyPr lIns="91432" tIns="45716" rIns="91432" bIns="45716"/>
          <a:lstStyle/>
          <a:p>
            <a:endParaRPr lang="en-US"/>
          </a:p>
        </p:txBody>
      </p:sp>
    </p:spTree>
    <p:extLst>
      <p:ext uri="{BB962C8B-B14F-4D97-AF65-F5344CB8AC3E}">
        <p14:creationId xmlns:p14="http://schemas.microsoft.com/office/powerpoint/2010/main" val="3246030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A93A84B-6E58-45A9-858B-DAA27BFD6B79}" type="slidenum">
              <a:rPr lang="en-US"/>
              <a:pPr/>
              <a:t>58</a:t>
            </a:fld>
            <a:endParaRPr lang="en-US"/>
          </a:p>
        </p:txBody>
      </p:sp>
      <p:sp>
        <p:nvSpPr>
          <p:cNvPr id="22733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E78853CA-AD1F-4ADF-BE17-D8C6B4EEB446}" type="slidenum">
              <a:rPr lang="ar-SA" sz="1200">
                <a:solidFill>
                  <a:srgbClr val="0000FF"/>
                </a:solidFill>
                <a:latin typeface="Marlett" pitchFamily="2" charset="2"/>
              </a:rPr>
              <a:pPr algn="r" eaLnBrk="0" hangingPunct="0"/>
              <a:t>58</a:t>
            </a:fld>
            <a:endParaRPr lang="en-US" sz="1200">
              <a:solidFill>
                <a:srgbClr val="0000FF"/>
              </a:solidFill>
              <a:latin typeface="Marlett" pitchFamily="2" charset="2"/>
            </a:endParaRPr>
          </a:p>
        </p:txBody>
      </p:sp>
      <p:sp>
        <p:nvSpPr>
          <p:cNvPr id="227331" name="Rectangle 2"/>
          <p:cNvSpPr>
            <a:spLocks noGrp="1" noRot="1" noChangeAspect="1" noChangeArrowheads="1" noTextEdit="1"/>
          </p:cNvSpPr>
          <p:nvPr>
            <p:ph type="sldImg"/>
          </p:nvPr>
        </p:nvSpPr>
        <p:spPr>
          <a:xfrm>
            <a:off x="1144588" y="685800"/>
            <a:ext cx="4572000" cy="3429000"/>
          </a:xfrm>
          <a:ln/>
        </p:spPr>
      </p:sp>
      <p:sp>
        <p:nvSpPr>
          <p:cNvPr id="227332" name="Rectangle 3"/>
          <p:cNvSpPr>
            <a:spLocks noGrp="1" noChangeArrowheads="1"/>
          </p:cNvSpPr>
          <p:nvPr>
            <p:ph type="body" idx="1"/>
          </p:nvPr>
        </p:nvSpPr>
        <p:spPr>
          <a:xfrm>
            <a:off x="915988" y="4343400"/>
            <a:ext cx="5026025" cy="4114800"/>
          </a:xfrm>
        </p:spPr>
        <p:txBody>
          <a:bodyPr lIns="91432" tIns="45716" rIns="91432" bIns="45716"/>
          <a:lstStyle/>
          <a:p>
            <a:endParaRPr lang="en-US"/>
          </a:p>
        </p:txBody>
      </p:sp>
    </p:spTree>
    <p:extLst>
      <p:ext uri="{BB962C8B-B14F-4D97-AF65-F5344CB8AC3E}">
        <p14:creationId xmlns:p14="http://schemas.microsoft.com/office/powerpoint/2010/main" val="28314794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028A7C0-1EC9-4F09-95FA-C90F0E6977B7}" type="slidenum">
              <a:rPr lang="en-US"/>
              <a:pPr/>
              <a:t>59</a:t>
            </a:fld>
            <a:endParaRPr lang="en-US"/>
          </a:p>
        </p:txBody>
      </p:sp>
      <p:sp>
        <p:nvSpPr>
          <p:cNvPr id="22937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A5C03DCD-1786-46E1-B62B-87520EBFA65E}" type="slidenum">
              <a:rPr lang="ar-SA" sz="1200">
                <a:solidFill>
                  <a:srgbClr val="0000FF"/>
                </a:solidFill>
                <a:latin typeface="Marlett" pitchFamily="2" charset="2"/>
              </a:rPr>
              <a:pPr algn="r" eaLnBrk="0" hangingPunct="0"/>
              <a:t>59</a:t>
            </a:fld>
            <a:endParaRPr lang="en-US" sz="1200">
              <a:solidFill>
                <a:srgbClr val="0000FF"/>
              </a:solidFill>
              <a:latin typeface="Marlett" pitchFamily="2" charset="2"/>
            </a:endParaRPr>
          </a:p>
        </p:txBody>
      </p:sp>
      <p:sp>
        <p:nvSpPr>
          <p:cNvPr id="229379" name="Rectangle 2"/>
          <p:cNvSpPr>
            <a:spLocks noGrp="1" noRot="1" noChangeAspect="1" noChangeArrowheads="1" noTextEdit="1"/>
          </p:cNvSpPr>
          <p:nvPr>
            <p:ph type="sldImg"/>
          </p:nvPr>
        </p:nvSpPr>
        <p:spPr>
          <a:xfrm>
            <a:off x="1144588" y="685800"/>
            <a:ext cx="4572000" cy="3429000"/>
          </a:xfrm>
          <a:ln/>
        </p:spPr>
      </p:sp>
      <p:sp>
        <p:nvSpPr>
          <p:cNvPr id="229380" name="Rectangle 3"/>
          <p:cNvSpPr>
            <a:spLocks noGrp="1" noChangeArrowheads="1"/>
          </p:cNvSpPr>
          <p:nvPr>
            <p:ph type="body" idx="1"/>
          </p:nvPr>
        </p:nvSpPr>
        <p:spPr>
          <a:xfrm>
            <a:off x="915988" y="4343400"/>
            <a:ext cx="5026025" cy="4114800"/>
          </a:xfrm>
        </p:spPr>
        <p:txBody>
          <a:bodyPr lIns="91432" tIns="45716" rIns="91432" bIns="45716"/>
          <a:lstStyle/>
          <a:p>
            <a:endParaRPr lang="en-US"/>
          </a:p>
        </p:txBody>
      </p:sp>
    </p:spTree>
    <p:extLst>
      <p:ext uri="{BB962C8B-B14F-4D97-AF65-F5344CB8AC3E}">
        <p14:creationId xmlns:p14="http://schemas.microsoft.com/office/powerpoint/2010/main" val="4122486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4B2F394-90BB-4084-AF1B-54B794AAB431}" type="slidenum">
              <a:rPr lang="en-US"/>
              <a:pPr/>
              <a:t>60</a:t>
            </a:fld>
            <a:endParaRPr lang="en-US"/>
          </a:p>
        </p:txBody>
      </p:sp>
      <p:sp>
        <p:nvSpPr>
          <p:cNvPr id="23142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56364577-8944-4C05-9195-9D86DA84F811}" type="slidenum">
              <a:rPr lang="ar-SA" sz="1200">
                <a:solidFill>
                  <a:srgbClr val="0000FF"/>
                </a:solidFill>
                <a:latin typeface="Marlett" pitchFamily="2" charset="2"/>
              </a:rPr>
              <a:pPr algn="r" eaLnBrk="0" hangingPunct="0"/>
              <a:t>60</a:t>
            </a:fld>
            <a:endParaRPr lang="en-US" sz="1200">
              <a:solidFill>
                <a:srgbClr val="0000FF"/>
              </a:solidFill>
              <a:latin typeface="Marlett" pitchFamily="2" charset="2"/>
            </a:endParaRPr>
          </a:p>
        </p:txBody>
      </p:sp>
      <p:sp>
        <p:nvSpPr>
          <p:cNvPr id="231427" name="Rectangle 2"/>
          <p:cNvSpPr>
            <a:spLocks noGrp="1" noRot="1" noChangeAspect="1" noChangeArrowheads="1" noTextEdit="1"/>
          </p:cNvSpPr>
          <p:nvPr>
            <p:ph type="sldImg"/>
          </p:nvPr>
        </p:nvSpPr>
        <p:spPr>
          <a:xfrm>
            <a:off x="1144588" y="685800"/>
            <a:ext cx="4572000" cy="3429000"/>
          </a:xfrm>
          <a:ln/>
        </p:spPr>
      </p:sp>
      <p:sp>
        <p:nvSpPr>
          <p:cNvPr id="231428" name="Rectangle 3"/>
          <p:cNvSpPr>
            <a:spLocks noGrp="1" noChangeArrowheads="1"/>
          </p:cNvSpPr>
          <p:nvPr>
            <p:ph type="body" idx="1"/>
          </p:nvPr>
        </p:nvSpPr>
        <p:spPr>
          <a:xfrm>
            <a:off x="915988" y="4343400"/>
            <a:ext cx="5026025" cy="4114800"/>
          </a:xfrm>
        </p:spPr>
        <p:txBody>
          <a:bodyPr lIns="91432" tIns="45716" rIns="91432" bIns="45716"/>
          <a:lstStyle/>
          <a:p>
            <a:endParaRPr lang="en-US"/>
          </a:p>
        </p:txBody>
      </p:sp>
    </p:spTree>
    <p:extLst>
      <p:ext uri="{BB962C8B-B14F-4D97-AF65-F5344CB8AC3E}">
        <p14:creationId xmlns:p14="http://schemas.microsoft.com/office/powerpoint/2010/main" val="2724153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B9F1F35-75DB-4AAC-ABE1-ADA3A0AB53B3}" type="slidenum">
              <a:rPr lang="en-US"/>
              <a:pPr/>
              <a:t>61</a:t>
            </a:fld>
            <a:endParaRPr lang="en-US"/>
          </a:p>
        </p:txBody>
      </p:sp>
      <p:sp>
        <p:nvSpPr>
          <p:cNvPr id="23347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FF18E009-0340-4511-8BEC-5FA369A7D54C}" type="slidenum">
              <a:rPr lang="ar-SA" sz="1200">
                <a:solidFill>
                  <a:srgbClr val="0000FF"/>
                </a:solidFill>
                <a:latin typeface="Marlett" pitchFamily="2" charset="2"/>
              </a:rPr>
              <a:pPr algn="r" eaLnBrk="0" hangingPunct="0"/>
              <a:t>61</a:t>
            </a:fld>
            <a:endParaRPr lang="en-US" sz="1200">
              <a:solidFill>
                <a:srgbClr val="0000FF"/>
              </a:solidFill>
              <a:latin typeface="Marlett" pitchFamily="2" charset="2"/>
            </a:endParaRPr>
          </a:p>
        </p:txBody>
      </p:sp>
      <p:sp>
        <p:nvSpPr>
          <p:cNvPr id="233475" name="Rectangle 2"/>
          <p:cNvSpPr>
            <a:spLocks noGrp="1" noRot="1" noChangeAspect="1" noChangeArrowheads="1" noTextEdit="1"/>
          </p:cNvSpPr>
          <p:nvPr>
            <p:ph type="sldImg"/>
          </p:nvPr>
        </p:nvSpPr>
        <p:spPr>
          <a:xfrm>
            <a:off x="1144588" y="685800"/>
            <a:ext cx="4572000" cy="3429000"/>
          </a:xfrm>
          <a:ln/>
        </p:spPr>
      </p:sp>
      <p:sp>
        <p:nvSpPr>
          <p:cNvPr id="233476" name="Rectangle 3"/>
          <p:cNvSpPr>
            <a:spLocks noGrp="1" noChangeArrowheads="1"/>
          </p:cNvSpPr>
          <p:nvPr>
            <p:ph type="body" idx="1"/>
          </p:nvPr>
        </p:nvSpPr>
        <p:spPr>
          <a:xfrm>
            <a:off x="915988" y="4343400"/>
            <a:ext cx="5026025" cy="4114800"/>
          </a:xfrm>
        </p:spPr>
        <p:txBody>
          <a:bodyPr lIns="91432" tIns="45716" rIns="91432" bIns="45716"/>
          <a:lstStyle/>
          <a:p>
            <a:r>
              <a:rPr lang="en-US"/>
              <a:t>Explain to students that you work really hard and parallelize 60% of the applications execution (NOT ITS CODE, its EXECUTION) </a:t>
            </a:r>
          </a:p>
          <a:p>
            <a:r>
              <a:rPr lang="en-US"/>
              <a:t>and get little for your money</a:t>
            </a:r>
          </a:p>
        </p:txBody>
      </p:sp>
    </p:spTree>
    <p:extLst>
      <p:ext uri="{BB962C8B-B14F-4D97-AF65-F5344CB8AC3E}">
        <p14:creationId xmlns:p14="http://schemas.microsoft.com/office/powerpoint/2010/main" val="32146837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6D707A4-9B8C-4670-9842-CCB88B03127A}" type="slidenum">
              <a:rPr lang="en-US"/>
              <a:pPr/>
              <a:t>62</a:t>
            </a:fld>
            <a:endParaRPr lang="en-US"/>
          </a:p>
        </p:txBody>
      </p:sp>
      <p:sp>
        <p:nvSpPr>
          <p:cNvPr id="2355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EB2BA7A5-191B-4C02-A952-0420679264AD}" type="slidenum">
              <a:rPr lang="ar-SA" sz="1200">
                <a:solidFill>
                  <a:srgbClr val="0000FF"/>
                </a:solidFill>
                <a:latin typeface="Marlett" pitchFamily="2" charset="2"/>
              </a:rPr>
              <a:pPr algn="r" eaLnBrk="0" hangingPunct="0"/>
              <a:t>62</a:t>
            </a:fld>
            <a:endParaRPr lang="en-US" sz="1200">
              <a:solidFill>
                <a:srgbClr val="0000FF"/>
              </a:solidFill>
              <a:latin typeface="Marlett" pitchFamily="2" charset="2"/>
            </a:endParaRPr>
          </a:p>
        </p:txBody>
      </p:sp>
      <p:sp>
        <p:nvSpPr>
          <p:cNvPr id="235523" name="Rectangle 2"/>
          <p:cNvSpPr>
            <a:spLocks noGrp="1" noRot="1" noChangeAspect="1" noChangeArrowheads="1" noTextEdit="1"/>
          </p:cNvSpPr>
          <p:nvPr>
            <p:ph type="sldImg"/>
          </p:nvPr>
        </p:nvSpPr>
        <p:spPr>
          <a:xfrm>
            <a:off x="1144588" y="685800"/>
            <a:ext cx="4572000" cy="3429000"/>
          </a:xfrm>
          <a:ln/>
        </p:spPr>
      </p:sp>
      <p:sp>
        <p:nvSpPr>
          <p:cNvPr id="235524" name="Rectangle 3"/>
          <p:cNvSpPr>
            <a:spLocks noGrp="1" noChangeArrowheads="1"/>
          </p:cNvSpPr>
          <p:nvPr>
            <p:ph type="body" idx="1"/>
          </p:nvPr>
        </p:nvSpPr>
        <p:spPr>
          <a:xfrm>
            <a:off x="915988" y="4343400"/>
            <a:ext cx="5026025" cy="4114800"/>
          </a:xfrm>
        </p:spPr>
        <p:txBody>
          <a:bodyPr lIns="91432" tIns="45716" rIns="91432" bIns="45716"/>
          <a:lstStyle/>
          <a:p>
            <a:endParaRPr lang="en-US"/>
          </a:p>
        </p:txBody>
      </p:sp>
    </p:spTree>
    <p:extLst>
      <p:ext uri="{BB962C8B-B14F-4D97-AF65-F5344CB8AC3E}">
        <p14:creationId xmlns:p14="http://schemas.microsoft.com/office/powerpoint/2010/main" val="2748823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08EC954-AF4B-4136-9BF5-9CCBB4845352}" type="slidenum">
              <a:rPr lang="en-US"/>
              <a:pPr/>
              <a:t>63</a:t>
            </a:fld>
            <a:endParaRPr lang="en-US"/>
          </a:p>
        </p:txBody>
      </p:sp>
      <p:sp>
        <p:nvSpPr>
          <p:cNvPr id="23757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50D3188F-AB36-4C03-B8F3-E9090EE6AC42}" type="slidenum">
              <a:rPr lang="ar-SA" sz="1200">
                <a:solidFill>
                  <a:srgbClr val="0000FF"/>
                </a:solidFill>
                <a:latin typeface="Marlett" pitchFamily="2" charset="2"/>
              </a:rPr>
              <a:pPr algn="r" eaLnBrk="0" hangingPunct="0"/>
              <a:t>63</a:t>
            </a:fld>
            <a:endParaRPr lang="en-US" sz="1200">
              <a:solidFill>
                <a:srgbClr val="0000FF"/>
              </a:solidFill>
              <a:latin typeface="Marlett" pitchFamily="2" charset="2"/>
            </a:endParaRPr>
          </a:p>
        </p:txBody>
      </p:sp>
      <p:sp>
        <p:nvSpPr>
          <p:cNvPr id="237571" name="Rectangle 2"/>
          <p:cNvSpPr>
            <a:spLocks noGrp="1" noRot="1" noChangeAspect="1" noChangeArrowheads="1" noTextEdit="1"/>
          </p:cNvSpPr>
          <p:nvPr>
            <p:ph type="sldImg"/>
          </p:nvPr>
        </p:nvSpPr>
        <p:spPr>
          <a:xfrm>
            <a:off x="1144588" y="685800"/>
            <a:ext cx="4572000" cy="3429000"/>
          </a:xfrm>
          <a:ln/>
        </p:spPr>
      </p:sp>
      <p:sp>
        <p:nvSpPr>
          <p:cNvPr id="237572" name="Rectangle 3"/>
          <p:cNvSpPr>
            <a:spLocks noGrp="1" noChangeArrowheads="1"/>
          </p:cNvSpPr>
          <p:nvPr>
            <p:ph type="body" idx="1"/>
          </p:nvPr>
        </p:nvSpPr>
        <p:spPr>
          <a:xfrm>
            <a:off x="915988" y="4343400"/>
            <a:ext cx="5026025" cy="4114800"/>
          </a:xfrm>
        </p:spPr>
        <p:txBody>
          <a:bodyPr lIns="91432" tIns="45716" rIns="91432" bIns="45716"/>
          <a:lstStyle/>
          <a:p>
            <a:r>
              <a:rPr lang="en-US"/>
              <a:t>Even with 80% we are only 2/5 utilization, we paid for 10 CPUs and got 4…</a:t>
            </a:r>
          </a:p>
        </p:txBody>
      </p:sp>
    </p:spTree>
    <p:extLst>
      <p:ext uri="{BB962C8B-B14F-4D97-AF65-F5344CB8AC3E}">
        <p14:creationId xmlns:p14="http://schemas.microsoft.com/office/powerpoint/2010/main" val="2821378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5CA3297-E1FB-4F9C-8721-CC817336E864}" type="slidenum">
              <a:rPr lang="en-US"/>
              <a:pPr/>
              <a:t>64</a:t>
            </a:fld>
            <a:endParaRPr lang="en-US"/>
          </a:p>
        </p:txBody>
      </p:sp>
      <p:sp>
        <p:nvSpPr>
          <p:cNvPr id="23961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719B08FF-67FA-4798-9560-CD5E87CF8434}" type="slidenum">
              <a:rPr lang="ar-SA" sz="1200">
                <a:solidFill>
                  <a:srgbClr val="0000FF"/>
                </a:solidFill>
                <a:latin typeface="Marlett" pitchFamily="2" charset="2"/>
              </a:rPr>
              <a:pPr algn="r" eaLnBrk="0" hangingPunct="0"/>
              <a:t>64</a:t>
            </a:fld>
            <a:endParaRPr lang="en-US" sz="1200">
              <a:solidFill>
                <a:srgbClr val="0000FF"/>
              </a:solidFill>
              <a:latin typeface="Marlett" pitchFamily="2" charset="2"/>
            </a:endParaRPr>
          </a:p>
        </p:txBody>
      </p:sp>
      <p:sp>
        <p:nvSpPr>
          <p:cNvPr id="239619" name="Rectangle 2"/>
          <p:cNvSpPr>
            <a:spLocks noGrp="1" noRot="1" noChangeAspect="1" noChangeArrowheads="1" noTextEdit="1"/>
          </p:cNvSpPr>
          <p:nvPr>
            <p:ph type="sldImg"/>
          </p:nvPr>
        </p:nvSpPr>
        <p:spPr>
          <a:xfrm>
            <a:off x="1144588" y="685800"/>
            <a:ext cx="4572000" cy="3429000"/>
          </a:xfrm>
          <a:ln/>
        </p:spPr>
      </p:sp>
      <p:sp>
        <p:nvSpPr>
          <p:cNvPr id="239620" name="Rectangle 3"/>
          <p:cNvSpPr>
            <a:spLocks noGrp="1" noChangeArrowheads="1"/>
          </p:cNvSpPr>
          <p:nvPr>
            <p:ph type="body" idx="1"/>
          </p:nvPr>
        </p:nvSpPr>
        <p:spPr>
          <a:xfrm>
            <a:off x="915988" y="4343400"/>
            <a:ext cx="5026025" cy="4114800"/>
          </a:xfrm>
        </p:spPr>
        <p:txBody>
          <a:bodyPr lIns="91432" tIns="45716" rIns="91432" bIns="45716"/>
          <a:lstStyle/>
          <a:p>
            <a:r>
              <a:rPr lang="en-US"/>
              <a:t>With 90% parallelized we are using only half our computing capacity…</a:t>
            </a:r>
          </a:p>
        </p:txBody>
      </p:sp>
    </p:spTree>
    <p:extLst>
      <p:ext uri="{BB962C8B-B14F-4D97-AF65-F5344CB8AC3E}">
        <p14:creationId xmlns:p14="http://schemas.microsoft.com/office/powerpoint/2010/main" val="2893301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8F60493-64C2-4A09-8BC1-76727D6135FC}" type="slidenum">
              <a:rPr lang="en-US"/>
              <a:pPr/>
              <a:t>65</a:t>
            </a:fld>
            <a:endParaRPr lang="en-US"/>
          </a:p>
        </p:txBody>
      </p:sp>
      <p:sp>
        <p:nvSpPr>
          <p:cNvPr id="24166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DF0BCABD-A923-4B38-A1B6-F8F2B22357DC}" type="slidenum">
              <a:rPr lang="ar-SA" sz="1200">
                <a:solidFill>
                  <a:srgbClr val="0000FF"/>
                </a:solidFill>
                <a:latin typeface="Marlett" pitchFamily="2" charset="2"/>
              </a:rPr>
              <a:pPr algn="r" eaLnBrk="0" hangingPunct="0"/>
              <a:t>65</a:t>
            </a:fld>
            <a:endParaRPr lang="en-US" sz="1200">
              <a:solidFill>
                <a:srgbClr val="0000FF"/>
              </a:solidFill>
              <a:latin typeface="Marlett" pitchFamily="2" charset="2"/>
            </a:endParaRPr>
          </a:p>
        </p:txBody>
      </p:sp>
      <p:sp>
        <p:nvSpPr>
          <p:cNvPr id="241667" name="Rectangle 2"/>
          <p:cNvSpPr>
            <a:spLocks noGrp="1" noRot="1" noChangeAspect="1" noChangeArrowheads="1" noTextEdit="1"/>
          </p:cNvSpPr>
          <p:nvPr>
            <p:ph type="sldImg"/>
          </p:nvPr>
        </p:nvSpPr>
        <p:spPr>
          <a:xfrm>
            <a:off x="1144588" y="685800"/>
            <a:ext cx="4572000" cy="3429000"/>
          </a:xfrm>
          <a:ln/>
        </p:spPr>
      </p:sp>
      <p:sp>
        <p:nvSpPr>
          <p:cNvPr id="241668" name="Rectangle 3"/>
          <p:cNvSpPr>
            <a:spLocks noGrp="1" noChangeArrowheads="1"/>
          </p:cNvSpPr>
          <p:nvPr>
            <p:ph type="body" idx="1"/>
          </p:nvPr>
        </p:nvSpPr>
        <p:spPr>
          <a:xfrm>
            <a:off x="915988" y="4343400"/>
            <a:ext cx="5026025" cy="4114800"/>
          </a:xfrm>
        </p:spPr>
        <p:txBody>
          <a:bodyPr lIns="91432" tIns="45716" rIns="91432" bIns="45716"/>
          <a:lstStyle/>
          <a:p>
            <a:r>
              <a:rPr lang="en-US"/>
              <a:t>With 99% parallelized we are now utilizing 9 out of 10. What does this say to us? </a:t>
            </a:r>
          </a:p>
        </p:txBody>
      </p:sp>
    </p:spTree>
    <p:extLst>
      <p:ext uri="{BB962C8B-B14F-4D97-AF65-F5344CB8AC3E}">
        <p14:creationId xmlns:p14="http://schemas.microsoft.com/office/powerpoint/2010/main" val="352357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6A862FF-20E9-4C64-9357-2540C080A52F}" type="slidenum">
              <a:rPr lang="en-US"/>
              <a:pPr/>
              <a:t>4</a:t>
            </a:fld>
            <a:endParaRPr lang="en-US"/>
          </a:p>
        </p:txBody>
      </p:sp>
      <p:sp>
        <p:nvSpPr>
          <p:cNvPr id="4301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EC21586F-B21B-45CB-A342-2B2DCF17535C}" type="slidenum">
              <a:rPr lang="ar-SA" sz="1200">
                <a:solidFill>
                  <a:srgbClr val="0000FF"/>
                </a:solidFill>
                <a:latin typeface="Marlett" pitchFamily="2" charset="2"/>
              </a:rPr>
              <a:pPr algn="r" eaLnBrk="0" hangingPunct="0"/>
              <a:t>4</a:t>
            </a:fld>
            <a:endParaRPr lang="en-US" sz="1200">
              <a:solidFill>
                <a:srgbClr val="0000FF"/>
              </a:solidFill>
              <a:latin typeface="Marlett" pitchFamily="2" charset="2"/>
            </a:endParaRPr>
          </a:p>
        </p:txBody>
      </p:sp>
      <p:sp>
        <p:nvSpPr>
          <p:cNvPr id="43011" name="Rectangle 2"/>
          <p:cNvSpPr>
            <a:spLocks noGrp="1" noRot="1" noChangeAspect="1" noChangeArrowheads="1" noTextEdit="1"/>
          </p:cNvSpPr>
          <p:nvPr>
            <p:ph type="sldImg"/>
          </p:nvPr>
        </p:nvSpPr>
        <p:spPr>
          <a:xfrm>
            <a:off x="1144588" y="685800"/>
            <a:ext cx="4572000" cy="3429000"/>
          </a:xfrm>
          <a:ln/>
        </p:spPr>
      </p:sp>
      <p:sp>
        <p:nvSpPr>
          <p:cNvPr id="43012" name="Rectangle 3"/>
          <p:cNvSpPr>
            <a:spLocks noGrp="1" noChangeArrowheads="1"/>
          </p:cNvSpPr>
          <p:nvPr>
            <p:ph type="body" idx="1"/>
          </p:nvPr>
        </p:nvSpPr>
        <p:spPr>
          <a:xfrm>
            <a:off x="914400" y="4343400"/>
            <a:ext cx="5029200" cy="4114800"/>
          </a:xfrm>
        </p:spPr>
        <p:txBody>
          <a:bodyPr lIns="91432" tIns="45716" rIns="91432" bIns="45716"/>
          <a:lstStyle/>
          <a:p>
            <a:r>
              <a:rPr lang="en-US"/>
              <a:t>We will use the terms above, even though there are also terms like strands, CPUs, chips etc also…</a:t>
            </a:r>
          </a:p>
        </p:txBody>
      </p:sp>
    </p:spTree>
    <p:extLst>
      <p:ext uri="{BB962C8B-B14F-4D97-AF65-F5344CB8AC3E}">
        <p14:creationId xmlns:p14="http://schemas.microsoft.com/office/powerpoint/2010/main" val="17041856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6D2375D-3A7E-4203-991B-088B37484125}" type="slidenum">
              <a:rPr lang="en-US"/>
              <a:pPr/>
              <a:t>66</a:t>
            </a:fld>
            <a:endParaRPr lang="en-US"/>
          </a:p>
        </p:txBody>
      </p:sp>
      <p:sp>
        <p:nvSpPr>
          <p:cNvPr id="24371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B8B66E02-9CA5-470F-BF6D-7E27C8C0C1A8}" type="slidenum">
              <a:rPr lang="ar-SA" sz="1200">
                <a:solidFill>
                  <a:srgbClr val="0000FF"/>
                </a:solidFill>
                <a:latin typeface="Marlett" pitchFamily="2" charset="2"/>
              </a:rPr>
              <a:pPr algn="r" eaLnBrk="0" hangingPunct="0"/>
              <a:t>66</a:t>
            </a:fld>
            <a:endParaRPr lang="en-US" sz="1200">
              <a:solidFill>
                <a:srgbClr val="0000FF"/>
              </a:solidFill>
              <a:latin typeface="Marlett" pitchFamily="2" charset="2"/>
            </a:endParaRPr>
          </a:p>
        </p:txBody>
      </p:sp>
      <p:sp>
        <p:nvSpPr>
          <p:cNvPr id="243715" name="Rectangle 2"/>
          <p:cNvSpPr>
            <a:spLocks noGrp="1" noRot="1" noChangeAspect="1" noChangeArrowheads="1" noTextEdit="1"/>
          </p:cNvSpPr>
          <p:nvPr>
            <p:ph type="sldImg"/>
          </p:nvPr>
        </p:nvSpPr>
        <p:spPr>
          <a:xfrm>
            <a:off x="1144588" y="685800"/>
            <a:ext cx="4572000" cy="3429000"/>
          </a:xfrm>
          <a:ln/>
        </p:spPr>
      </p:sp>
      <p:sp>
        <p:nvSpPr>
          <p:cNvPr id="243716" name="Rectangle 3"/>
          <p:cNvSpPr>
            <a:spLocks noGrp="1" noChangeArrowheads="1"/>
          </p:cNvSpPr>
          <p:nvPr>
            <p:ph type="body" idx="1"/>
          </p:nvPr>
        </p:nvSpPr>
        <p:spPr>
          <a:xfrm>
            <a:off x="915988" y="4343400"/>
            <a:ext cx="5026025" cy="4114800"/>
          </a:xfrm>
        </p:spPr>
        <p:txBody>
          <a:bodyPr lIns="91432" tIns="45716" rIns="91432" bIns="45716"/>
          <a:lstStyle/>
          <a:p>
            <a:endParaRPr lang="en-US"/>
          </a:p>
        </p:txBody>
      </p:sp>
    </p:spTree>
    <p:extLst>
      <p:ext uri="{BB962C8B-B14F-4D97-AF65-F5344CB8AC3E}">
        <p14:creationId xmlns:p14="http://schemas.microsoft.com/office/powerpoint/2010/main" val="40570567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95E02BA-69A8-4016-85F2-F2345B668BBC}" type="slidenum">
              <a:rPr lang="en-US"/>
              <a:pPr/>
              <a:t>67</a:t>
            </a:fld>
            <a:endParaRPr lang="en-US"/>
          </a:p>
        </p:txBody>
      </p:sp>
      <p:sp>
        <p:nvSpPr>
          <p:cNvPr id="24576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36778EC5-1E09-42D2-A876-23CCC2793A60}" type="slidenum">
              <a:rPr lang="ar-SA" sz="1200">
                <a:solidFill>
                  <a:srgbClr val="0000FF"/>
                </a:solidFill>
                <a:latin typeface="Marlett" pitchFamily="2" charset="2"/>
              </a:rPr>
              <a:pPr algn="r" eaLnBrk="0" hangingPunct="0"/>
              <a:t>67</a:t>
            </a:fld>
            <a:endParaRPr lang="en-US" sz="1200">
              <a:solidFill>
                <a:srgbClr val="0000FF"/>
              </a:solidFill>
              <a:latin typeface="Marlett" pitchFamily="2" charset="2"/>
            </a:endParaRPr>
          </a:p>
        </p:txBody>
      </p:sp>
      <p:sp>
        <p:nvSpPr>
          <p:cNvPr id="245763" name="Rectangle 2"/>
          <p:cNvSpPr>
            <a:spLocks noGrp="1" noRot="1" noChangeAspect="1" noChangeArrowheads="1" noTextEdit="1"/>
          </p:cNvSpPr>
          <p:nvPr>
            <p:ph type="sldImg"/>
          </p:nvPr>
        </p:nvSpPr>
        <p:spPr>
          <a:xfrm>
            <a:off x="1144588" y="685800"/>
            <a:ext cx="4572000" cy="3429000"/>
          </a:xfrm>
          <a:ln/>
        </p:spPr>
      </p:sp>
      <p:sp>
        <p:nvSpPr>
          <p:cNvPr id="245764" name="Rectangle 3"/>
          <p:cNvSpPr>
            <a:spLocks noGrp="1" noChangeArrowheads="1"/>
          </p:cNvSpPr>
          <p:nvPr>
            <p:ph type="body" idx="1"/>
          </p:nvPr>
        </p:nvSpPr>
        <p:spPr>
          <a:xfrm>
            <a:off x="915988" y="4343400"/>
            <a:ext cx="5026025" cy="4114800"/>
          </a:xfrm>
        </p:spPr>
        <p:txBody>
          <a:bodyPr lIns="91432" tIns="45716" rIns="91432" bIns="45716"/>
          <a:lstStyle/>
          <a:p>
            <a:endParaRPr lang="en-US"/>
          </a:p>
        </p:txBody>
      </p:sp>
    </p:spTree>
    <p:extLst>
      <p:ext uri="{BB962C8B-B14F-4D97-AF65-F5344CB8AC3E}">
        <p14:creationId xmlns:p14="http://schemas.microsoft.com/office/powerpoint/2010/main" val="21048187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74402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73677D5-6900-4771-95C3-4A537DB2FE79}" type="slidenum">
              <a:rPr lang="en-US"/>
              <a:pPr/>
              <a:t>10</a:t>
            </a:fld>
            <a:endParaRPr lang="en-US"/>
          </a:p>
        </p:txBody>
      </p:sp>
      <p:sp>
        <p:nvSpPr>
          <p:cNvPr id="2253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69EEF91A-CD52-4990-9030-2C30AAF7D351}" type="slidenum">
              <a:rPr lang="ar-SA" sz="1200">
                <a:solidFill>
                  <a:srgbClr val="0000FF"/>
                </a:solidFill>
                <a:latin typeface="Marlett" pitchFamily="2" charset="2"/>
              </a:rPr>
              <a:pPr algn="r" eaLnBrk="0" hangingPunct="0"/>
              <a:t>10</a:t>
            </a:fld>
            <a:endParaRPr lang="en-US" sz="1200">
              <a:solidFill>
                <a:srgbClr val="0000FF"/>
              </a:solidFill>
              <a:latin typeface="Marlett" pitchFamily="2" charset="2"/>
            </a:endParaRPr>
          </a:p>
        </p:txBody>
      </p:sp>
      <p:sp>
        <p:nvSpPr>
          <p:cNvPr id="22531" name="Rectangle 2"/>
          <p:cNvSpPr>
            <a:spLocks noGrp="1" noRot="1" noChangeAspect="1" noChangeArrowheads="1" noTextEdit="1"/>
          </p:cNvSpPr>
          <p:nvPr>
            <p:ph type="sldImg"/>
          </p:nvPr>
        </p:nvSpPr>
        <p:spPr>
          <a:xfrm>
            <a:off x="1144588" y="685800"/>
            <a:ext cx="4572000" cy="3429000"/>
          </a:xfrm>
          <a:ln/>
        </p:spPr>
      </p:sp>
      <p:sp>
        <p:nvSpPr>
          <p:cNvPr id="22532" name="Rectangle 3"/>
          <p:cNvSpPr>
            <a:spLocks noGrp="1" noChangeArrowheads="1"/>
          </p:cNvSpPr>
          <p:nvPr>
            <p:ph type="body" idx="1"/>
          </p:nvPr>
        </p:nvSpPr>
        <p:spPr>
          <a:xfrm>
            <a:off x="914400" y="4343400"/>
            <a:ext cx="5029200" cy="4114800"/>
          </a:xfrm>
        </p:spPr>
        <p:txBody>
          <a:bodyPr lIns="91432" tIns="45716" rIns="91432" bIns="45716"/>
          <a:lstStyle/>
          <a:p>
            <a:r>
              <a:rPr lang="en-US"/>
              <a:t>Recall the traditional scaling process for software: write it once, trust Intel to make the CPU faster to improve performance. </a:t>
            </a:r>
          </a:p>
        </p:txBody>
      </p:sp>
    </p:spTree>
    <p:extLst>
      <p:ext uri="{BB962C8B-B14F-4D97-AF65-F5344CB8AC3E}">
        <p14:creationId xmlns:p14="http://schemas.microsoft.com/office/powerpoint/2010/main" val="992059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6A707F6-055C-4484-AEF7-C4F348BA1BE9}" type="slidenum">
              <a:rPr lang="en-US"/>
              <a:pPr/>
              <a:t>11</a:t>
            </a:fld>
            <a:endParaRPr lang="en-US"/>
          </a:p>
        </p:txBody>
      </p:sp>
      <p:sp>
        <p:nvSpPr>
          <p:cNvPr id="2457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80065ACB-BF85-4B1F-9A3C-3B8C8495FE32}" type="slidenum">
              <a:rPr lang="ar-SA" sz="1200">
                <a:solidFill>
                  <a:srgbClr val="0000FF"/>
                </a:solidFill>
                <a:latin typeface="Marlett" pitchFamily="2" charset="2"/>
              </a:rPr>
              <a:pPr algn="r" eaLnBrk="0" hangingPunct="0"/>
              <a:t>11</a:t>
            </a:fld>
            <a:endParaRPr lang="en-US" sz="1200">
              <a:solidFill>
                <a:srgbClr val="0000FF"/>
              </a:solidFill>
              <a:latin typeface="Marlett" pitchFamily="2" charset="2"/>
            </a:endParaRPr>
          </a:p>
        </p:txBody>
      </p:sp>
      <p:sp>
        <p:nvSpPr>
          <p:cNvPr id="24579" name="Rectangle 2"/>
          <p:cNvSpPr>
            <a:spLocks noGrp="1" noRot="1" noChangeAspect="1" noChangeArrowheads="1" noTextEdit="1"/>
          </p:cNvSpPr>
          <p:nvPr>
            <p:ph type="sldImg"/>
          </p:nvPr>
        </p:nvSpPr>
        <p:spPr>
          <a:xfrm>
            <a:off x="1144588" y="685800"/>
            <a:ext cx="4572000" cy="3429000"/>
          </a:xfrm>
          <a:ln/>
        </p:spPr>
      </p:sp>
      <p:sp>
        <p:nvSpPr>
          <p:cNvPr id="24580" name="Rectangle 3"/>
          <p:cNvSpPr>
            <a:spLocks noGrp="1" noChangeArrowheads="1"/>
          </p:cNvSpPr>
          <p:nvPr>
            <p:ph type="body" idx="1"/>
          </p:nvPr>
        </p:nvSpPr>
        <p:spPr>
          <a:xfrm>
            <a:off x="914400" y="4343400"/>
            <a:ext cx="5029200" cy="4114800"/>
          </a:xfrm>
        </p:spPr>
        <p:txBody>
          <a:bodyPr lIns="91432" tIns="45716" rIns="91432" bIns="45716"/>
          <a:lstStyle/>
          <a:p>
            <a:r>
              <a:rPr lang="en-US"/>
              <a:t>With multicores, we will have to parallelize the code to make software faster, and we cannot do this automatically (except in a limited way on the level of individual instructions). </a:t>
            </a:r>
          </a:p>
        </p:txBody>
      </p:sp>
    </p:spTree>
    <p:extLst>
      <p:ext uri="{BB962C8B-B14F-4D97-AF65-F5344CB8AC3E}">
        <p14:creationId xmlns:p14="http://schemas.microsoft.com/office/powerpoint/2010/main" val="3200024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2CC373C-B61E-4758-ACEA-D763184D501A}" type="slidenum">
              <a:rPr lang="en-US"/>
              <a:pPr/>
              <a:t>12</a:t>
            </a:fld>
            <a:endParaRPr lang="en-US"/>
          </a:p>
        </p:txBody>
      </p:sp>
      <p:sp>
        <p:nvSpPr>
          <p:cNvPr id="2662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A0D23533-26CC-4815-BD17-F6E6C581631D}" type="slidenum">
              <a:rPr lang="ar-SA" sz="1200">
                <a:solidFill>
                  <a:srgbClr val="0000FF"/>
                </a:solidFill>
                <a:latin typeface="Marlett" pitchFamily="2" charset="2"/>
              </a:rPr>
              <a:pPr algn="r" eaLnBrk="0" hangingPunct="0"/>
              <a:t>12</a:t>
            </a:fld>
            <a:endParaRPr lang="en-US" sz="1200">
              <a:solidFill>
                <a:srgbClr val="0000FF"/>
              </a:solidFill>
              <a:latin typeface="Marlett" pitchFamily="2" charset="2"/>
            </a:endParaRPr>
          </a:p>
        </p:txBody>
      </p:sp>
      <p:sp>
        <p:nvSpPr>
          <p:cNvPr id="26627" name="Rectangle 2"/>
          <p:cNvSpPr>
            <a:spLocks noGrp="1" noRot="1" noChangeAspect="1" noChangeArrowheads="1" noTextEdit="1"/>
          </p:cNvSpPr>
          <p:nvPr>
            <p:ph type="sldImg"/>
          </p:nvPr>
        </p:nvSpPr>
        <p:spPr>
          <a:xfrm>
            <a:off x="1144588" y="685800"/>
            <a:ext cx="4572000" cy="3429000"/>
          </a:xfrm>
          <a:ln/>
        </p:spPr>
      </p:sp>
      <p:sp>
        <p:nvSpPr>
          <p:cNvPr id="26628" name="Rectangle 3"/>
          <p:cNvSpPr>
            <a:spLocks noGrp="1" noChangeArrowheads="1"/>
          </p:cNvSpPr>
          <p:nvPr>
            <p:ph type="body" idx="1"/>
          </p:nvPr>
        </p:nvSpPr>
        <p:spPr>
          <a:xfrm>
            <a:off x="914400" y="4343400"/>
            <a:ext cx="5029200" cy="4114800"/>
          </a:xfrm>
        </p:spPr>
        <p:txBody>
          <a:bodyPr lIns="91432" tIns="45716" rIns="91432" bIns="45716"/>
          <a:lstStyle/>
          <a:p>
            <a:r>
              <a:rPr lang="en-US"/>
              <a:t>This is because splitting the application up to utilize the cores is not simple, and coordination among the various code parts requires care.</a:t>
            </a:r>
          </a:p>
        </p:txBody>
      </p:sp>
    </p:spTree>
    <p:extLst>
      <p:ext uri="{BB962C8B-B14F-4D97-AF65-F5344CB8AC3E}">
        <p14:creationId xmlns:p14="http://schemas.microsoft.com/office/powerpoint/2010/main" val="2521754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F4A44F3-ACC6-43D4-B0DC-5E15CFF01F0D}" type="slidenum">
              <a:rPr lang="en-US"/>
              <a:pPr/>
              <a:t>16</a:t>
            </a:fld>
            <a:endParaRPr lang="en-US"/>
          </a:p>
        </p:txBody>
      </p:sp>
      <p:sp>
        <p:nvSpPr>
          <p:cNvPr id="1024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09ADDF05-4173-45EF-B254-28875C9C38F7}" type="slidenum">
              <a:rPr lang="ar-SA" sz="1200">
                <a:solidFill>
                  <a:srgbClr val="0000FF"/>
                </a:solidFill>
                <a:latin typeface="Marlett" pitchFamily="2" charset="2"/>
              </a:rPr>
              <a:pPr algn="r" eaLnBrk="0" hangingPunct="0"/>
              <a:t>16</a:t>
            </a:fld>
            <a:endParaRPr lang="en-US" sz="1200">
              <a:solidFill>
                <a:srgbClr val="0000FF"/>
              </a:solidFill>
              <a:latin typeface="Marlett" pitchFamily="2" charset="2"/>
            </a:endParaRPr>
          </a:p>
        </p:txBody>
      </p:sp>
      <p:sp>
        <p:nvSpPr>
          <p:cNvPr id="10243" name="Rectangle 2"/>
          <p:cNvSpPr>
            <a:spLocks noGrp="1" noRot="1" noChangeAspect="1" noChangeArrowheads="1" noTextEdit="1"/>
          </p:cNvSpPr>
          <p:nvPr>
            <p:ph type="sldImg"/>
          </p:nvPr>
        </p:nvSpPr>
        <p:spPr>
          <a:xfrm>
            <a:off x="1144588" y="685800"/>
            <a:ext cx="4572000" cy="3429000"/>
          </a:xfrm>
          <a:ln/>
        </p:spPr>
      </p:sp>
      <p:sp>
        <p:nvSpPr>
          <p:cNvPr id="10244" name="Rectangle 3"/>
          <p:cNvSpPr>
            <a:spLocks noGrp="1" noChangeArrowheads="1"/>
          </p:cNvSpPr>
          <p:nvPr>
            <p:ph type="body" idx="1"/>
          </p:nvPr>
        </p:nvSpPr>
        <p:spPr>
          <a:xfrm>
            <a:off x="915988" y="4343400"/>
            <a:ext cx="5026025" cy="4114800"/>
          </a:xfrm>
        </p:spPr>
        <p:txBody>
          <a:bodyPr lIns="91432" tIns="45716" rIns="91432" bIns="45716"/>
          <a:lstStyle/>
          <a:p>
            <a:r>
              <a:rPr lang="en-US"/>
              <a:t>Traditionally, we have had inexpensive single processor with an associated memory on a chip, which we call a uniprocessor. </a:t>
            </a:r>
          </a:p>
        </p:txBody>
      </p:sp>
    </p:spTree>
    <p:extLst>
      <p:ext uri="{BB962C8B-B14F-4D97-AF65-F5344CB8AC3E}">
        <p14:creationId xmlns:p14="http://schemas.microsoft.com/office/powerpoint/2010/main" val="1076313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0AF0A50-D1D2-4259-A5EB-194D8B5ED85D}" type="slidenum">
              <a:rPr lang="en-US"/>
              <a:pPr/>
              <a:t>17</a:t>
            </a:fld>
            <a:endParaRPr lang="en-US"/>
          </a:p>
        </p:txBody>
      </p:sp>
      <p:sp>
        <p:nvSpPr>
          <p:cNvPr id="1229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13B69649-7898-4BEC-8BB9-DA186164DB6A}" type="slidenum">
              <a:rPr lang="ar-SA" sz="1200">
                <a:solidFill>
                  <a:srgbClr val="0000FF"/>
                </a:solidFill>
                <a:latin typeface="Marlett" pitchFamily="2" charset="2"/>
              </a:rPr>
              <a:pPr algn="r" eaLnBrk="0" hangingPunct="0"/>
              <a:t>17</a:t>
            </a:fld>
            <a:endParaRPr lang="en-US" sz="1200">
              <a:solidFill>
                <a:srgbClr val="0000FF"/>
              </a:solidFill>
              <a:latin typeface="Marlett" pitchFamily="2" charset="2"/>
            </a:endParaRPr>
          </a:p>
        </p:txBody>
      </p:sp>
      <p:sp>
        <p:nvSpPr>
          <p:cNvPr id="12291" name="Rectangle 2"/>
          <p:cNvSpPr>
            <a:spLocks noGrp="1" noRot="1" noChangeAspect="1" noChangeArrowheads="1" noTextEdit="1"/>
          </p:cNvSpPr>
          <p:nvPr>
            <p:ph type="sldImg"/>
          </p:nvPr>
        </p:nvSpPr>
        <p:spPr>
          <a:xfrm>
            <a:off x="1144588" y="685800"/>
            <a:ext cx="4572000" cy="3429000"/>
          </a:xfrm>
          <a:ln/>
        </p:spPr>
      </p:sp>
      <p:sp>
        <p:nvSpPr>
          <p:cNvPr id="12292" name="Rectangle 3"/>
          <p:cNvSpPr>
            <a:spLocks noGrp="1" noChangeArrowheads="1"/>
          </p:cNvSpPr>
          <p:nvPr>
            <p:ph type="body" idx="1"/>
          </p:nvPr>
        </p:nvSpPr>
        <p:spPr>
          <a:xfrm>
            <a:off x="915988" y="4343400"/>
            <a:ext cx="5026025" cy="4114800"/>
          </a:xfrm>
        </p:spPr>
        <p:txBody>
          <a:bodyPr lIns="91432" tIns="45716" rIns="91432" bIns="45716"/>
          <a:lstStyle/>
          <a:p>
            <a:r>
              <a:rPr lang="en-US"/>
              <a:t>And we had expensive multiprocessor chips in the enterprise, that is, in server farms, high performance computing centers and so on. The </a:t>
            </a:r>
          </a:p>
          <a:p>
            <a:r>
              <a:rPr lang="en-US"/>
              <a:t>Shared memory multiprocessor (SMP) consists of multiple CPUs connected by a bus or interconnect network to a shared memory. </a:t>
            </a:r>
          </a:p>
        </p:txBody>
      </p:sp>
    </p:spTree>
    <p:extLst>
      <p:ext uri="{BB962C8B-B14F-4D97-AF65-F5344CB8AC3E}">
        <p14:creationId xmlns:p14="http://schemas.microsoft.com/office/powerpoint/2010/main" val="3061973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CBAAEA1-4582-4772-8EF7-3299F4B5535C}" type="slidenum">
              <a:rPr lang="en-US"/>
              <a:pPr/>
              <a:t>41</a:t>
            </a:fld>
            <a:endParaRPr lang="en-US"/>
          </a:p>
        </p:txBody>
      </p:sp>
      <p:sp>
        <p:nvSpPr>
          <p:cNvPr id="21913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A6D843A5-1CD8-44AB-A062-96015C8B3FD4}" type="slidenum">
              <a:rPr lang="ar-SA" sz="1200">
                <a:solidFill>
                  <a:srgbClr val="0000FF"/>
                </a:solidFill>
                <a:latin typeface="Marlett" pitchFamily="2" charset="2"/>
              </a:rPr>
              <a:pPr algn="r" eaLnBrk="0" hangingPunct="0"/>
              <a:t>41</a:t>
            </a:fld>
            <a:endParaRPr lang="en-US" sz="1200">
              <a:solidFill>
                <a:srgbClr val="0000FF"/>
              </a:solidFill>
              <a:latin typeface="Marlett" pitchFamily="2" charset="2"/>
            </a:endParaRPr>
          </a:p>
        </p:txBody>
      </p:sp>
      <p:sp>
        <p:nvSpPr>
          <p:cNvPr id="219139" name="Rectangle 2"/>
          <p:cNvSpPr>
            <a:spLocks noGrp="1" noRot="1" noChangeAspect="1" noChangeArrowheads="1" noTextEdit="1"/>
          </p:cNvSpPr>
          <p:nvPr>
            <p:ph type="sldImg"/>
          </p:nvPr>
        </p:nvSpPr>
        <p:spPr>
          <a:xfrm>
            <a:off x="1144588" y="685800"/>
            <a:ext cx="4572000" cy="3429000"/>
          </a:xfrm>
          <a:ln/>
        </p:spPr>
      </p:sp>
      <p:sp>
        <p:nvSpPr>
          <p:cNvPr id="219140" name="Rectangle 3"/>
          <p:cNvSpPr>
            <a:spLocks noGrp="1" noChangeArrowheads="1"/>
          </p:cNvSpPr>
          <p:nvPr>
            <p:ph type="body" idx="1"/>
          </p:nvPr>
        </p:nvSpPr>
        <p:spPr>
          <a:xfrm>
            <a:off x="914400" y="4343400"/>
            <a:ext cx="5029200" cy="4114800"/>
          </a:xfrm>
        </p:spPr>
        <p:txBody>
          <a:bodyPr lIns="91432" tIns="45716" rIns="91432" bIns="45716"/>
          <a:lstStyle/>
          <a:p>
            <a:r>
              <a:rPr lang="en-US"/>
              <a:t>Mutual exclusion and waiting imply that code is essentially executed sequentially, while one is executing it others spin doing nothing useful. The larger these sequential parts, the worst our utilization of the multiple processors on our machine. Moreover, this relation is not linear: if 25% of the code is sequential, it does not mean that on a ten processor machine we will see a 25% loss of speedup…to understand the real realation, we need to understand </a:t>
            </a:r>
          </a:p>
          <a:p>
            <a:r>
              <a:rPr lang="en-US"/>
              <a:t>Amdahl’s law. Gene Amdahl was a computer science pioneer.  </a:t>
            </a:r>
          </a:p>
        </p:txBody>
      </p:sp>
    </p:spTree>
    <p:extLst>
      <p:ext uri="{BB962C8B-B14F-4D97-AF65-F5344CB8AC3E}">
        <p14:creationId xmlns:p14="http://schemas.microsoft.com/office/powerpoint/2010/main" val="1333590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9AFFE50-F3F8-44D5-AC8F-A608841CDE7E}" type="slidenum">
              <a:rPr lang="en-US"/>
              <a:pPr/>
              <a:t>55</a:t>
            </a:fld>
            <a:endParaRPr lang="en-US"/>
          </a:p>
        </p:txBody>
      </p:sp>
      <p:sp>
        <p:nvSpPr>
          <p:cNvPr id="22118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5FE2CB80-73A0-43E0-89F1-31361CF8785E}" type="slidenum">
              <a:rPr lang="ar-SA" sz="1200">
                <a:solidFill>
                  <a:srgbClr val="0000FF"/>
                </a:solidFill>
                <a:latin typeface="Marlett" pitchFamily="2" charset="2"/>
              </a:rPr>
              <a:pPr algn="r" eaLnBrk="0" hangingPunct="0"/>
              <a:t>55</a:t>
            </a:fld>
            <a:endParaRPr lang="en-US" sz="1200">
              <a:solidFill>
                <a:srgbClr val="0000FF"/>
              </a:solidFill>
              <a:latin typeface="Marlett" pitchFamily="2" charset="2"/>
            </a:endParaRPr>
          </a:p>
        </p:txBody>
      </p:sp>
      <p:sp>
        <p:nvSpPr>
          <p:cNvPr id="221187" name="Rectangle 2"/>
          <p:cNvSpPr>
            <a:spLocks noGrp="1" noRot="1" noChangeAspect="1" noChangeArrowheads="1" noTextEdit="1"/>
          </p:cNvSpPr>
          <p:nvPr>
            <p:ph type="sldImg"/>
          </p:nvPr>
        </p:nvSpPr>
        <p:spPr>
          <a:xfrm>
            <a:off x="1144588" y="685800"/>
            <a:ext cx="4572000" cy="3429000"/>
          </a:xfrm>
          <a:ln/>
        </p:spPr>
      </p:sp>
      <p:sp>
        <p:nvSpPr>
          <p:cNvPr id="221188" name="Rectangle 3"/>
          <p:cNvSpPr>
            <a:spLocks noGrp="1" noChangeArrowheads="1"/>
          </p:cNvSpPr>
          <p:nvPr>
            <p:ph type="body" idx="1"/>
          </p:nvPr>
        </p:nvSpPr>
        <p:spPr>
          <a:xfrm>
            <a:off x="915988" y="4343400"/>
            <a:ext cx="5026025" cy="4114800"/>
          </a:xfrm>
        </p:spPr>
        <p:txBody>
          <a:bodyPr lIns="91432" tIns="45716" rIns="91432" bIns="45716"/>
          <a:lstStyle/>
          <a:p>
            <a:r>
              <a:rPr lang="en-US"/>
              <a:t>This kind of analysis is very important for concurrent computation.</a:t>
            </a:r>
          </a:p>
          <a:p>
            <a:r>
              <a:rPr lang="en-US"/>
              <a:t>The formula we need is called \emph{Amdahl's Law}.</a:t>
            </a:r>
          </a:p>
          <a:p>
            <a:r>
              <a:rPr lang="en-US"/>
              <a:t>It captures the notion that the extent to</a:t>
            </a:r>
          </a:p>
          <a:p>
            <a:r>
              <a:rPr lang="en-US"/>
              <a:t>which we can speed up any complex job (not just painting)</a:t>
            </a:r>
          </a:p>
          <a:p>
            <a:r>
              <a:rPr lang="en-US"/>
              <a:t>is limited by how much of the job must be executed sequentially.</a:t>
            </a:r>
          </a:p>
          <a:p>
            <a:endParaRPr lang="en-US"/>
          </a:p>
          <a:p>
            <a:r>
              <a:rPr lang="en-US"/>
              <a:t>Define the \emph{speedup} $S$ of a job to be the ratio between the</a:t>
            </a:r>
          </a:p>
          <a:p>
            <a:r>
              <a:rPr lang="en-US"/>
              <a:t>time it takes one processor to complete the job (as measured by a wall clock)</a:t>
            </a:r>
          </a:p>
          <a:p>
            <a:r>
              <a:rPr lang="en-US"/>
              <a:t>versus the time it takes $n$ concurrent processors to complete the same job.</a:t>
            </a:r>
          </a:p>
          <a:p>
            <a:r>
              <a:rPr lang="en-US"/>
              <a:t>\emph{Amdahl's Law} characterizes the maximum speedup $S$ that can be achieved by $n$</a:t>
            </a:r>
          </a:p>
          <a:p>
            <a:r>
              <a:rPr lang="en-US"/>
              <a:t>processors collaborating on an application where $p$ is the fraction of</a:t>
            </a:r>
          </a:p>
          <a:p>
            <a:r>
              <a:rPr lang="en-US"/>
              <a:t>the job that can be executed in parallel.</a:t>
            </a:r>
          </a:p>
          <a:p>
            <a:r>
              <a:rPr lang="en-US"/>
              <a:t>Assume, for simplicity,</a:t>
            </a:r>
          </a:p>
          <a:p>
            <a:r>
              <a:rPr lang="en-US"/>
              <a:t>that it takes (normalized) time 1 for a single processor to complete the job.</a:t>
            </a:r>
          </a:p>
          <a:p>
            <a:r>
              <a:rPr lang="en-US"/>
              <a:t>With $n$ concurrent processors, the parallel part takes time $p/n$ and the sequential part takes time $1-p$.</a:t>
            </a:r>
          </a:p>
          <a:p>
            <a:r>
              <a:rPr lang="en-US"/>
              <a:t>Overall, the parallelized computation takes time:</a:t>
            </a:r>
          </a:p>
          <a:p>
            <a:r>
              <a:rPr lang="en-US"/>
              <a:t>$$</a:t>
            </a:r>
          </a:p>
          <a:p>
            <a:r>
              <a:rPr lang="en-US"/>
              <a:t>1 - p + \frac{p}{n}</a:t>
            </a:r>
          </a:p>
          <a:p>
            <a:r>
              <a:rPr lang="en-US"/>
              <a:t>$$</a:t>
            </a:r>
          </a:p>
          <a:p>
            <a:r>
              <a:rPr lang="en-US"/>
              <a:t>Amdahl's Law says that the speedup, that is,</a:t>
            </a:r>
          </a:p>
          <a:p>
            <a:r>
              <a:rPr lang="en-US"/>
              <a:t>the ratio between the sequential (single-processor) time and the parallel time,</a:t>
            </a:r>
          </a:p>
          <a:p>
            <a:r>
              <a:rPr lang="en-US"/>
              <a:t>is:</a:t>
            </a:r>
          </a:p>
          <a:p>
            <a:r>
              <a:rPr lang="en-US"/>
              <a:t>$$</a:t>
            </a:r>
          </a:p>
          <a:p>
            <a:r>
              <a:rPr lang="en-US"/>
              <a:t>S = \frac{1}{1 - p + \frac{p}{n}}</a:t>
            </a:r>
          </a:p>
          <a:p>
            <a:r>
              <a:rPr lang="en-US"/>
              <a:t>$$</a:t>
            </a:r>
          </a:p>
          <a:p>
            <a:endParaRPr lang="en-US"/>
          </a:p>
          <a:p>
            <a:r>
              <a:rPr lang="en-US"/>
              <a:t>We show this in the next set of slides</a:t>
            </a:r>
          </a:p>
        </p:txBody>
      </p:sp>
    </p:spTree>
    <p:extLst>
      <p:ext uri="{BB962C8B-B14F-4D97-AF65-F5344CB8AC3E}">
        <p14:creationId xmlns:p14="http://schemas.microsoft.com/office/powerpoint/2010/main" val="3657405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p:cNvSpPr>
            <a:spLocks noGrp="1"/>
          </p:cNvSpPr>
          <p:nvPr>
            <p:ph type="ftr" sz="quarter" idx="10"/>
          </p:nvPr>
        </p:nvSpPr>
        <p:spPr/>
        <p:txBody>
          <a:bodyPr/>
          <a:lstStyle>
            <a:lvl1pPr>
              <a:defRPr/>
            </a:lvl1pPr>
          </a:lstStyle>
          <a:p>
            <a:r>
              <a:rPr lang="en-US"/>
              <a:t>Art of Multiprocessor Programming</a:t>
            </a:r>
          </a:p>
        </p:txBody>
      </p:sp>
      <p:sp>
        <p:nvSpPr>
          <p:cNvPr id="5" name="Slide Number Placeholder 4"/>
          <p:cNvSpPr>
            <a:spLocks noGrp="1"/>
          </p:cNvSpPr>
          <p:nvPr>
            <p:ph type="sldNum" sz="quarter" idx="11"/>
          </p:nvPr>
        </p:nvSpPr>
        <p:spPr/>
        <p:txBody>
          <a:bodyPr/>
          <a:lstStyle>
            <a:lvl1pPr>
              <a:defRPr/>
            </a:lvl1pPr>
          </a:lstStyle>
          <a:p>
            <a:fld id="{32A97D6A-C2B3-4F96-8144-3FF7F26FF972}"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t>Art of Multiprocessor Programming</a:t>
            </a:r>
          </a:p>
        </p:txBody>
      </p:sp>
      <p:sp>
        <p:nvSpPr>
          <p:cNvPr id="5" name="Slide Number Placeholder 4"/>
          <p:cNvSpPr>
            <a:spLocks noGrp="1"/>
          </p:cNvSpPr>
          <p:nvPr>
            <p:ph type="sldNum" sz="quarter" idx="11"/>
          </p:nvPr>
        </p:nvSpPr>
        <p:spPr/>
        <p:txBody>
          <a:bodyPr/>
          <a:lstStyle>
            <a:lvl1pPr>
              <a:defRPr/>
            </a:lvl1pPr>
          </a:lstStyle>
          <a:p>
            <a:fld id="{FCD77155-722A-4021-BE5F-4C95BC13DE7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t>Art of Multiprocessor Programming</a:t>
            </a:r>
          </a:p>
        </p:txBody>
      </p:sp>
      <p:sp>
        <p:nvSpPr>
          <p:cNvPr id="5" name="Slide Number Placeholder 4"/>
          <p:cNvSpPr>
            <a:spLocks noGrp="1"/>
          </p:cNvSpPr>
          <p:nvPr>
            <p:ph type="sldNum" sz="quarter" idx="11"/>
          </p:nvPr>
        </p:nvSpPr>
        <p:spPr/>
        <p:txBody>
          <a:bodyPr/>
          <a:lstStyle>
            <a:lvl1pPr>
              <a:defRPr/>
            </a:lvl1pPr>
          </a:lstStyle>
          <a:p>
            <a:fld id="{6636B731-C99E-46EA-9CDE-655A896A541D}"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hart Placeholder 2"/>
          <p:cNvSpPr>
            <a:spLocks noGrp="1"/>
          </p:cNvSpPr>
          <p:nvPr>
            <p:ph type="chart" idx="1"/>
          </p:nvPr>
        </p:nvSpPr>
        <p:spPr>
          <a:xfrm>
            <a:off x="457200" y="1600200"/>
            <a:ext cx="8229600" cy="4525963"/>
          </a:xfrm>
        </p:spPr>
        <p:txBody>
          <a:bodyPr/>
          <a:lstStyle/>
          <a:p>
            <a:endParaRPr lang="en-US"/>
          </a:p>
        </p:txBody>
      </p:sp>
      <p:sp>
        <p:nvSpPr>
          <p:cNvPr id="4" name="Footer Placeholder 3"/>
          <p:cNvSpPr>
            <a:spLocks noGrp="1"/>
          </p:cNvSpPr>
          <p:nvPr>
            <p:ph type="ftr" sz="quarter" idx="10"/>
          </p:nvPr>
        </p:nvSpPr>
        <p:spPr>
          <a:xfrm>
            <a:off x="3124200" y="6245225"/>
            <a:ext cx="3124200" cy="476250"/>
          </a:xfrm>
        </p:spPr>
        <p:txBody>
          <a:bodyPr/>
          <a:lstStyle>
            <a:lvl1pPr>
              <a:defRPr/>
            </a:lvl1pPr>
          </a:lstStyle>
          <a:p>
            <a:r>
              <a:rPr lang="en-US"/>
              <a:t>Art of Multiprocessor Programming</a:t>
            </a:r>
          </a:p>
        </p:txBody>
      </p:sp>
      <p:sp>
        <p:nvSpPr>
          <p:cNvPr id="5" name="Slide Number Placeholder 4"/>
          <p:cNvSpPr>
            <a:spLocks noGrp="1"/>
          </p:cNvSpPr>
          <p:nvPr>
            <p:ph type="sldNum" sz="quarter" idx="11"/>
          </p:nvPr>
        </p:nvSpPr>
        <p:spPr>
          <a:xfrm>
            <a:off x="6553200" y="6245225"/>
            <a:ext cx="2133600" cy="476250"/>
          </a:xfrm>
        </p:spPr>
        <p:txBody>
          <a:bodyPr/>
          <a:lstStyle>
            <a:lvl1pPr>
              <a:defRPr/>
            </a:lvl1pPr>
          </a:lstStyle>
          <a:p>
            <a:fld id="{1597048A-65B1-4E36-A543-EA5A2CE6CEF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t>Art of Multiprocessor Programming</a:t>
            </a:r>
          </a:p>
        </p:txBody>
      </p:sp>
      <p:sp>
        <p:nvSpPr>
          <p:cNvPr id="5" name="Slide Number Placeholder 4"/>
          <p:cNvSpPr>
            <a:spLocks noGrp="1"/>
          </p:cNvSpPr>
          <p:nvPr>
            <p:ph type="sldNum" sz="quarter" idx="11"/>
          </p:nvPr>
        </p:nvSpPr>
        <p:spPr/>
        <p:txBody>
          <a:bodyPr/>
          <a:lstStyle>
            <a:lvl1pPr>
              <a:defRPr/>
            </a:lvl1pPr>
          </a:lstStyle>
          <a:p>
            <a:fld id="{1EA8ECF1-605C-4D40-BE81-89E3764EAEF1}"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en-US"/>
              <a:t>Art of Multiprocessor Programming</a:t>
            </a:r>
          </a:p>
        </p:txBody>
      </p:sp>
      <p:sp>
        <p:nvSpPr>
          <p:cNvPr id="5" name="Slide Number Placeholder 4"/>
          <p:cNvSpPr>
            <a:spLocks noGrp="1"/>
          </p:cNvSpPr>
          <p:nvPr>
            <p:ph type="sldNum" sz="quarter" idx="11"/>
          </p:nvPr>
        </p:nvSpPr>
        <p:spPr/>
        <p:txBody>
          <a:bodyPr/>
          <a:lstStyle>
            <a:lvl1pPr>
              <a:defRPr/>
            </a:lvl1pPr>
          </a:lstStyle>
          <a:p>
            <a:fld id="{0D31D452-9F4D-4D33-AE7E-DF932EE44420}"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r>
              <a:rPr lang="en-US"/>
              <a:t>Art of Multiprocessor Programming</a:t>
            </a:r>
          </a:p>
        </p:txBody>
      </p:sp>
      <p:sp>
        <p:nvSpPr>
          <p:cNvPr id="6" name="Slide Number Placeholder 5"/>
          <p:cNvSpPr>
            <a:spLocks noGrp="1"/>
          </p:cNvSpPr>
          <p:nvPr>
            <p:ph type="sldNum" sz="quarter" idx="11"/>
          </p:nvPr>
        </p:nvSpPr>
        <p:spPr/>
        <p:txBody>
          <a:bodyPr/>
          <a:lstStyle>
            <a:lvl1pPr>
              <a:defRPr/>
            </a:lvl1pPr>
          </a:lstStyle>
          <a:p>
            <a:fld id="{EB06524F-5FC6-4918-8B14-C5CFC9431B3C}"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r>
              <a:rPr lang="en-US"/>
              <a:t>Art of Multiprocessor Programming</a:t>
            </a:r>
          </a:p>
        </p:txBody>
      </p:sp>
      <p:sp>
        <p:nvSpPr>
          <p:cNvPr id="8" name="Slide Number Placeholder 7"/>
          <p:cNvSpPr>
            <a:spLocks noGrp="1"/>
          </p:cNvSpPr>
          <p:nvPr>
            <p:ph type="sldNum" sz="quarter" idx="11"/>
          </p:nvPr>
        </p:nvSpPr>
        <p:spPr/>
        <p:txBody>
          <a:bodyPr/>
          <a:lstStyle>
            <a:lvl1pPr>
              <a:defRPr/>
            </a:lvl1pPr>
          </a:lstStyle>
          <a:p>
            <a:fld id="{CBFEAE2F-2248-4A32-9EC0-9F0C03DDE0AB}"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r>
              <a:rPr lang="en-US"/>
              <a:t>Art of Multiprocessor Programming</a:t>
            </a:r>
          </a:p>
        </p:txBody>
      </p:sp>
      <p:sp>
        <p:nvSpPr>
          <p:cNvPr id="4" name="Slide Number Placeholder 3"/>
          <p:cNvSpPr>
            <a:spLocks noGrp="1"/>
          </p:cNvSpPr>
          <p:nvPr>
            <p:ph type="sldNum" sz="quarter" idx="11"/>
          </p:nvPr>
        </p:nvSpPr>
        <p:spPr/>
        <p:txBody>
          <a:bodyPr/>
          <a:lstStyle>
            <a:lvl1pPr>
              <a:defRPr/>
            </a:lvl1pPr>
          </a:lstStyle>
          <a:p>
            <a:fld id="{D0C37242-0430-4E99-8EF0-C9BDCFBF29F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Art of Multiprocessor Programming</a:t>
            </a:r>
          </a:p>
        </p:txBody>
      </p:sp>
      <p:sp>
        <p:nvSpPr>
          <p:cNvPr id="3" name="Slide Number Placeholder 2"/>
          <p:cNvSpPr>
            <a:spLocks noGrp="1"/>
          </p:cNvSpPr>
          <p:nvPr>
            <p:ph type="sldNum" sz="quarter" idx="11"/>
          </p:nvPr>
        </p:nvSpPr>
        <p:spPr/>
        <p:txBody>
          <a:bodyPr/>
          <a:lstStyle>
            <a:lvl1pPr>
              <a:defRPr/>
            </a:lvl1pPr>
          </a:lstStyle>
          <a:p>
            <a:fld id="{A5CB42D3-1C1C-44E9-9752-439D2F9D8B9C}"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en-US"/>
              <a:t>Art of Multiprocessor Programming</a:t>
            </a:r>
          </a:p>
        </p:txBody>
      </p:sp>
      <p:sp>
        <p:nvSpPr>
          <p:cNvPr id="6" name="Slide Number Placeholder 5"/>
          <p:cNvSpPr>
            <a:spLocks noGrp="1"/>
          </p:cNvSpPr>
          <p:nvPr>
            <p:ph type="sldNum" sz="quarter" idx="11"/>
          </p:nvPr>
        </p:nvSpPr>
        <p:spPr/>
        <p:txBody>
          <a:bodyPr/>
          <a:lstStyle>
            <a:lvl1pPr>
              <a:defRPr/>
            </a:lvl1pPr>
          </a:lstStyle>
          <a:p>
            <a:fld id="{EFDFAE7C-5220-4234-A2B5-4A1686C30FE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en-US"/>
              <a:t>Art of Multiprocessor Programming</a:t>
            </a:r>
          </a:p>
        </p:txBody>
      </p:sp>
      <p:sp>
        <p:nvSpPr>
          <p:cNvPr id="6" name="Slide Number Placeholder 5"/>
          <p:cNvSpPr>
            <a:spLocks noGrp="1"/>
          </p:cNvSpPr>
          <p:nvPr>
            <p:ph type="sldNum" sz="quarter" idx="11"/>
          </p:nvPr>
        </p:nvSpPr>
        <p:spPr/>
        <p:txBody>
          <a:bodyPr/>
          <a:lstStyle>
            <a:lvl1pPr>
              <a:defRPr/>
            </a:lvl1pPr>
          </a:lstStyle>
          <a:p>
            <a:fld id="{17700639-9A04-4A49-8A02-E2CCD166DAAC}"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3124200" y="6245225"/>
            <a:ext cx="3124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t>Art of Multiprocessor Programming</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F6A85ED-1097-4FD0-B752-F0E80324E5B1}" type="slidenum">
              <a:rPr lang="en-US"/>
              <a:pPr/>
              <a:t>‹#›</a:t>
            </a:fld>
            <a:endParaRPr lang="en-US"/>
          </a:p>
        </p:txBody>
      </p:sp>
      <p:pic>
        <p:nvPicPr>
          <p:cNvPr id="1031" name="Picture 6"/>
          <p:cNvPicPr>
            <a:picLocks noChangeAspect="1" noChangeArrowheads="1"/>
          </p:cNvPicPr>
          <p:nvPr userDrawn="1"/>
        </p:nvPicPr>
        <p:blipFill>
          <a:blip r:embed="rId14" cstate="print"/>
          <a:srcRect/>
          <a:stretch>
            <a:fillRect/>
          </a:stretch>
        </p:blipFill>
        <p:spPr bwMode="auto">
          <a:xfrm>
            <a:off x="655638" y="6157913"/>
            <a:ext cx="587375" cy="5873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Comic Sans MS" pitchFamily="66" charset="0"/>
        </a:defRPr>
      </a:lvl2pPr>
      <a:lvl3pPr algn="ctr" rtl="0" fontAlgn="base">
        <a:spcBef>
          <a:spcPct val="0"/>
        </a:spcBef>
        <a:spcAft>
          <a:spcPct val="0"/>
        </a:spcAft>
        <a:defRPr sz="4400">
          <a:solidFill>
            <a:schemeClr val="tx2"/>
          </a:solidFill>
          <a:latin typeface="Comic Sans MS" pitchFamily="66" charset="0"/>
        </a:defRPr>
      </a:lvl3pPr>
      <a:lvl4pPr algn="ctr" rtl="0" fontAlgn="base">
        <a:spcBef>
          <a:spcPct val="0"/>
        </a:spcBef>
        <a:spcAft>
          <a:spcPct val="0"/>
        </a:spcAft>
        <a:defRPr sz="4400">
          <a:solidFill>
            <a:schemeClr val="tx2"/>
          </a:solidFill>
          <a:latin typeface="Comic Sans MS" pitchFamily="66" charset="0"/>
        </a:defRPr>
      </a:lvl4pPr>
      <a:lvl5pPr algn="ctr" rtl="0" fontAlgn="base">
        <a:spcBef>
          <a:spcPct val="0"/>
        </a:spcBef>
        <a:spcAft>
          <a:spcPct val="0"/>
        </a:spcAft>
        <a:defRPr sz="4400">
          <a:solidFill>
            <a:schemeClr val="tx2"/>
          </a:solidFill>
          <a:latin typeface="Comic Sans MS" pitchFamily="66" charset="0"/>
        </a:defRPr>
      </a:lvl5pPr>
      <a:lvl6pPr marL="457200" algn="ctr" rtl="0" fontAlgn="base">
        <a:spcBef>
          <a:spcPct val="0"/>
        </a:spcBef>
        <a:spcAft>
          <a:spcPct val="0"/>
        </a:spcAft>
        <a:defRPr sz="4400">
          <a:solidFill>
            <a:schemeClr val="tx2"/>
          </a:solidFill>
          <a:latin typeface="Comic Sans MS" pitchFamily="66" charset="0"/>
        </a:defRPr>
      </a:lvl6pPr>
      <a:lvl7pPr marL="914400" algn="ctr" rtl="0" fontAlgn="base">
        <a:spcBef>
          <a:spcPct val="0"/>
        </a:spcBef>
        <a:spcAft>
          <a:spcPct val="0"/>
        </a:spcAft>
        <a:defRPr sz="4400">
          <a:solidFill>
            <a:schemeClr val="tx2"/>
          </a:solidFill>
          <a:latin typeface="Comic Sans MS" pitchFamily="66" charset="0"/>
        </a:defRPr>
      </a:lvl7pPr>
      <a:lvl8pPr marL="1371600" algn="ctr" rtl="0" fontAlgn="base">
        <a:spcBef>
          <a:spcPct val="0"/>
        </a:spcBef>
        <a:spcAft>
          <a:spcPct val="0"/>
        </a:spcAft>
        <a:defRPr sz="4400">
          <a:solidFill>
            <a:schemeClr val="tx2"/>
          </a:solidFill>
          <a:latin typeface="Comic Sans MS" pitchFamily="66" charset="0"/>
        </a:defRPr>
      </a:lvl8pPr>
      <a:lvl9pPr marL="1828800" algn="ctr" rtl="0" fontAlgn="base">
        <a:spcBef>
          <a:spcPct val="0"/>
        </a:spcBef>
        <a:spcAft>
          <a:spcPct val="0"/>
        </a:spcAft>
        <a:defRPr sz="4400">
          <a:solidFill>
            <a:schemeClr val="tx2"/>
          </a:solidFill>
          <a:latin typeface="Comic Sans MS" pitchFamily="66" charset="0"/>
        </a:defRPr>
      </a:lvl9pPr>
    </p:titleStyle>
    <p:bodyStyle>
      <a:lvl1pPr marL="342900" indent="-342900" algn="l" rtl="0" fontAlgn="base">
        <a:spcBef>
          <a:spcPct val="20000"/>
        </a:spcBef>
        <a:spcAft>
          <a:spcPct val="0"/>
        </a:spcAft>
        <a:buChar char="•"/>
        <a:defRPr sz="3200">
          <a:solidFill>
            <a:srgbClr val="0000FF"/>
          </a:solidFill>
          <a:latin typeface="+mn-lt"/>
          <a:ea typeface="+mn-ea"/>
          <a:cs typeface="+mn-cs"/>
        </a:defRPr>
      </a:lvl1pPr>
      <a:lvl2pPr marL="742950" indent="-285750" algn="l" rtl="0" fontAlgn="base">
        <a:spcBef>
          <a:spcPct val="20000"/>
        </a:spcBef>
        <a:spcAft>
          <a:spcPct val="0"/>
        </a:spcAft>
        <a:buChar char="–"/>
        <a:defRPr sz="2800">
          <a:solidFill>
            <a:srgbClr val="0000FF"/>
          </a:solidFill>
          <a:latin typeface="+mn-lt"/>
        </a:defRPr>
      </a:lvl2pPr>
      <a:lvl3pPr marL="1143000" indent="-228600" algn="l" rtl="0" fontAlgn="base">
        <a:spcBef>
          <a:spcPct val="20000"/>
        </a:spcBef>
        <a:spcAft>
          <a:spcPct val="0"/>
        </a:spcAft>
        <a:buChar char="•"/>
        <a:defRPr sz="2400">
          <a:solidFill>
            <a:srgbClr val="0000FF"/>
          </a:solidFill>
          <a:latin typeface="+mn-lt"/>
        </a:defRPr>
      </a:lvl3pPr>
      <a:lvl4pPr marL="1600200" indent="-228600" algn="l" rtl="0" fontAlgn="base">
        <a:spcBef>
          <a:spcPct val="20000"/>
        </a:spcBef>
        <a:spcAft>
          <a:spcPct val="0"/>
        </a:spcAft>
        <a:buChar char="–"/>
        <a:defRPr sz="2000">
          <a:solidFill>
            <a:srgbClr val="0000FF"/>
          </a:solidFill>
          <a:latin typeface="+mn-lt"/>
        </a:defRPr>
      </a:lvl4pPr>
      <a:lvl5pPr marL="2057400" indent="-228600" algn="l" rtl="0" fontAlgn="base">
        <a:spcBef>
          <a:spcPct val="20000"/>
        </a:spcBef>
        <a:spcAft>
          <a:spcPct val="0"/>
        </a:spcAft>
        <a:buChar char="»"/>
        <a:defRPr sz="2000">
          <a:solidFill>
            <a:srgbClr val="0000FF"/>
          </a:solidFill>
          <a:latin typeface="+mn-lt"/>
        </a:defRPr>
      </a:lvl5pPr>
      <a:lvl6pPr marL="2514600" indent="-228600" algn="l" rtl="0" fontAlgn="base">
        <a:spcBef>
          <a:spcPct val="20000"/>
        </a:spcBef>
        <a:spcAft>
          <a:spcPct val="0"/>
        </a:spcAft>
        <a:buChar char="»"/>
        <a:defRPr sz="2000">
          <a:solidFill>
            <a:srgbClr val="0000FF"/>
          </a:solidFill>
          <a:latin typeface="+mn-lt"/>
        </a:defRPr>
      </a:lvl6pPr>
      <a:lvl7pPr marL="2971800" indent="-228600" algn="l" rtl="0" fontAlgn="base">
        <a:spcBef>
          <a:spcPct val="20000"/>
        </a:spcBef>
        <a:spcAft>
          <a:spcPct val="0"/>
        </a:spcAft>
        <a:buChar char="»"/>
        <a:defRPr sz="2000">
          <a:solidFill>
            <a:srgbClr val="0000FF"/>
          </a:solidFill>
          <a:latin typeface="+mn-lt"/>
        </a:defRPr>
      </a:lvl7pPr>
      <a:lvl8pPr marL="3429000" indent="-228600" algn="l" rtl="0" fontAlgn="base">
        <a:spcBef>
          <a:spcPct val="20000"/>
        </a:spcBef>
        <a:spcAft>
          <a:spcPct val="0"/>
        </a:spcAft>
        <a:buChar char="»"/>
        <a:defRPr sz="2000">
          <a:solidFill>
            <a:srgbClr val="0000FF"/>
          </a:solidFill>
          <a:latin typeface="+mn-lt"/>
        </a:defRPr>
      </a:lvl8pPr>
      <a:lvl9pPr marL="3886200" indent="-228600" algn="l" rtl="0" fontAlgn="base">
        <a:spcBef>
          <a:spcPct val="20000"/>
        </a:spcBef>
        <a:spcAft>
          <a:spcPct val="0"/>
        </a:spcAft>
        <a:buChar char="»"/>
        <a:defRPr sz="2000">
          <a:solidFill>
            <a:srgbClr val="0000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wmf"/><Relationship Id="rId1" Type="http://schemas.openxmlformats.org/officeDocument/2006/relationships/slideLayout" Target="../slideLayouts/slideLayout2.xml"/><Relationship Id="rId5" Type="http://schemas.openxmlformats.org/officeDocument/2006/relationships/hyperlink" Target="https://creativecommons.org/licenses/by-nc-sa/3.0/" TargetMode="External"/><Relationship Id="rId4" Type="http://schemas.openxmlformats.org/officeDocument/2006/relationships/hyperlink" Target="https://www.newgrounds.com/art/view/pinkmoth/more-lock"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wmf"/><Relationship Id="rId1" Type="http://schemas.openxmlformats.org/officeDocument/2006/relationships/slideLayout" Target="../slideLayouts/slideLayout2.xml"/><Relationship Id="rId5" Type="http://schemas.openxmlformats.org/officeDocument/2006/relationships/hyperlink" Target="https://creativecommons.org/licenses/by-nc-sa/3.0/" TargetMode="External"/><Relationship Id="rId4" Type="http://schemas.openxmlformats.org/officeDocument/2006/relationships/hyperlink" Target="https://www.newgrounds.com/art/view/pinkmoth/more-lock"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wmf"/><Relationship Id="rId1" Type="http://schemas.openxmlformats.org/officeDocument/2006/relationships/slideLayout" Target="../slideLayouts/slideLayout2.xml"/><Relationship Id="rId5" Type="http://schemas.openxmlformats.org/officeDocument/2006/relationships/hyperlink" Target="https://creativecommons.org/licenses/by-nc-sa/3.0/" TargetMode="External"/><Relationship Id="rId4" Type="http://schemas.openxmlformats.org/officeDocument/2006/relationships/hyperlink" Target="https://www.newgrounds.com/art/view/pinkmoth/more-lock"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wmf"/><Relationship Id="rId1" Type="http://schemas.openxmlformats.org/officeDocument/2006/relationships/slideLayout" Target="../slideLayouts/slideLayout2.xml"/><Relationship Id="rId5" Type="http://schemas.openxmlformats.org/officeDocument/2006/relationships/hyperlink" Target="https://creativecommons.org/licenses/by-nc-sa/3.0/" TargetMode="External"/><Relationship Id="rId4" Type="http://schemas.openxmlformats.org/officeDocument/2006/relationships/hyperlink" Target="https://www.newgrounds.com/art/view/pinkmoth/more-lock"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wmf"/><Relationship Id="rId1" Type="http://schemas.openxmlformats.org/officeDocument/2006/relationships/slideLayout" Target="../slideLayouts/slideLayout2.xml"/><Relationship Id="rId5" Type="http://schemas.openxmlformats.org/officeDocument/2006/relationships/hyperlink" Target="https://creativecommons.org/licenses/by-nc-sa/3.0/" TargetMode="External"/><Relationship Id="rId4" Type="http://schemas.openxmlformats.org/officeDocument/2006/relationships/hyperlink" Target="https://www.newgrounds.com/art/view/pinkmoth/more-lock"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wmf"/><Relationship Id="rId1" Type="http://schemas.openxmlformats.org/officeDocument/2006/relationships/slideLayout" Target="../slideLayouts/slideLayout2.xml"/><Relationship Id="rId5" Type="http://schemas.openxmlformats.org/officeDocument/2006/relationships/hyperlink" Target="https://creativecommons.org/licenses/by-nc-sa/3.0/" TargetMode="External"/><Relationship Id="rId4" Type="http://schemas.openxmlformats.org/officeDocument/2006/relationships/hyperlink" Target="https://www.newgrounds.com/art/view/pinkmoth/more-lock"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wmf"/><Relationship Id="rId1" Type="http://schemas.openxmlformats.org/officeDocument/2006/relationships/slideLayout" Target="../slideLayouts/slideLayout2.xml"/><Relationship Id="rId5" Type="http://schemas.openxmlformats.org/officeDocument/2006/relationships/hyperlink" Target="https://creativecommons.org/licenses/by-nc-sa/3.0/" TargetMode="External"/><Relationship Id="rId4" Type="http://schemas.openxmlformats.org/officeDocument/2006/relationships/hyperlink" Target="https://www.newgrounds.com/art/view/pinkmoth/more-lock"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5.wmf"/><Relationship Id="rId4" Type="http://schemas.openxmlformats.org/officeDocument/2006/relationships/oleObject" Target="../embeddings/oleObject1.bin"/></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6.wmf"/><Relationship Id="rId4" Type="http://schemas.openxmlformats.org/officeDocument/2006/relationships/oleObject" Target="../embeddings/oleObject2.bin"/></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7.wmf"/><Relationship Id="rId4" Type="http://schemas.openxmlformats.org/officeDocument/2006/relationships/oleObject" Target="../embeddings/oleObject3.bin"/></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8.wmf"/><Relationship Id="rId4" Type="http://schemas.openxmlformats.org/officeDocument/2006/relationships/oleObject" Target="../embeddings/oleObject4.bin"/></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9.wmf"/><Relationship Id="rId4"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0.wmf"/><Relationship Id="rId4" Type="http://schemas.openxmlformats.org/officeDocument/2006/relationships/oleObject" Target="../embeddings/oleObject6.bin"/></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21.wmf"/><Relationship Id="rId4" Type="http://schemas.openxmlformats.org/officeDocument/2006/relationships/oleObject" Target="../embeddings/oleObject7.bin"/></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2.wmf"/><Relationship Id="rId4" Type="http://schemas.openxmlformats.org/officeDocument/2006/relationships/oleObject" Target="../embeddings/oleObject8.bin"/></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23.wmf"/><Relationship Id="rId4" Type="http://schemas.openxmlformats.org/officeDocument/2006/relationships/oleObject" Target="../embeddings/oleObject9.bin"/></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pic>
        <p:nvPicPr>
          <p:cNvPr id="5123" name="Picture 3"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5124" name="Rectangle 4"/>
          <p:cNvSpPr>
            <a:spLocks noGrp="1" noChangeArrowheads="1"/>
          </p:cNvSpPr>
          <p:nvPr>
            <p:ph type="ctrTitle" idx="4294967295"/>
          </p:nvPr>
        </p:nvSpPr>
        <p:spPr>
          <a:xfrm>
            <a:off x="685800" y="292100"/>
            <a:ext cx="7772400" cy="4737100"/>
          </a:xfrm>
        </p:spPr>
        <p:txBody>
          <a:bodyPr/>
          <a:lstStyle/>
          <a:p>
            <a:r>
              <a:rPr lang="en-US" altLang="en-US" dirty="0"/>
              <a:t>Introduction Parallel and Distributed Computing</a:t>
            </a:r>
            <a:br>
              <a:rPr lang="en-US" altLang="en-US" dirty="0"/>
            </a:br>
            <a:endParaRPr lang="en-US" dirty="0"/>
          </a:p>
        </p:txBody>
      </p:sp>
      <p:sp>
        <p:nvSpPr>
          <p:cNvPr id="5126" name="Rectangle 6"/>
          <p:cNvSpPr>
            <a:spLocks noChangeArrowheads="1"/>
          </p:cNvSpPr>
          <p:nvPr/>
        </p:nvSpPr>
        <p:spPr bwMode="auto">
          <a:xfrm>
            <a:off x="392113" y="5927725"/>
            <a:ext cx="1509712" cy="930275"/>
          </a:xfrm>
          <a:prstGeom prst="rect">
            <a:avLst/>
          </a:prstGeom>
          <a:solidFill>
            <a:schemeClr val="bg1"/>
          </a:solidFill>
          <a:ln w="9525">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pic>
        <p:nvPicPr>
          <p:cNvPr id="2" name="Picture 8">
            <a:extLst>
              <a:ext uri="{FF2B5EF4-FFF2-40B4-BE49-F238E27FC236}">
                <a16:creationId xmlns:a16="http://schemas.microsoft.com/office/drawing/2014/main" id="{278D661B-4E95-AE8D-63F3-98342025AF4C}"/>
              </a:ext>
            </a:extLst>
          </p:cNvPr>
          <p:cNvPicPr>
            <a:picLocks noChangeAspect="1" noChangeArrowheads="1"/>
          </p:cNvPicPr>
          <p:nvPr/>
        </p:nvPicPr>
        <p:blipFill>
          <a:blip r:embed="rId4" cstate="print"/>
          <a:srcRect/>
          <a:stretch>
            <a:fillRect/>
          </a:stretch>
        </p:blipFill>
        <p:spPr bwMode="auto">
          <a:xfrm>
            <a:off x="3276600" y="3276600"/>
            <a:ext cx="2297113" cy="2297113"/>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idx="4294967295"/>
          </p:nvPr>
        </p:nvSpPr>
        <p:spPr>
          <a:xfrm>
            <a:off x="685800" y="350838"/>
            <a:ext cx="7772400" cy="1143000"/>
          </a:xfrm>
        </p:spPr>
        <p:txBody>
          <a:bodyPr/>
          <a:lstStyle/>
          <a:p>
            <a:r>
              <a:rPr lang="en-US"/>
              <a:t>Traditional Scaling Process</a:t>
            </a:r>
          </a:p>
        </p:txBody>
      </p:sp>
      <p:sp>
        <p:nvSpPr>
          <p:cNvPr id="21509" name="Rectangle 3"/>
          <p:cNvSpPr>
            <a:spLocks noChangeArrowheads="1"/>
          </p:cNvSpPr>
          <p:nvPr/>
        </p:nvSpPr>
        <p:spPr bwMode="auto">
          <a:xfrm>
            <a:off x="2616200" y="3246438"/>
            <a:ext cx="1125538" cy="652462"/>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1510" name="Text Box 4"/>
          <p:cNvSpPr txBox="1">
            <a:spLocks noChangeArrowheads="1"/>
          </p:cNvSpPr>
          <p:nvPr/>
        </p:nvSpPr>
        <p:spPr bwMode="auto">
          <a:xfrm>
            <a:off x="596900" y="3402013"/>
            <a:ext cx="1385888" cy="396875"/>
          </a:xfrm>
          <a:prstGeom prst="rect">
            <a:avLst/>
          </a:prstGeom>
          <a:noFill/>
          <a:ln w="9525">
            <a:noFill/>
            <a:miter lim="800000"/>
            <a:headEnd/>
            <a:tailEnd/>
          </a:ln>
        </p:spPr>
        <p:txBody>
          <a:bodyPr wrap="none">
            <a:spAutoFit/>
          </a:bodyPr>
          <a:lstStyle/>
          <a:p>
            <a:pPr algn="ctr"/>
            <a:r>
              <a:rPr lang="en-US" sz="2000">
                <a:latin typeface="Comic Sans MS" pitchFamily="66" charset="0"/>
                <a:cs typeface="Arial" pitchFamily="34" charset="0"/>
              </a:rPr>
              <a:t>User code</a:t>
            </a:r>
          </a:p>
        </p:txBody>
      </p:sp>
      <p:sp>
        <p:nvSpPr>
          <p:cNvPr id="21511" name="Rectangle 5"/>
          <p:cNvSpPr>
            <a:spLocks noChangeArrowheads="1"/>
          </p:cNvSpPr>
          <p:nvPr/>
        </p:nvSpPr>
        <p:spPr bwMode="auto">
          <a:xfrm>
            <a:off x="6389688" y="3246438"/>
            <a:ext cx="1125537" cy="652462"/>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1512" name="Rectangle 6"/>
          <p:cNvSpPr>
            <a:spLocks noChangeArrowheads="1"/>
          </p:cNvSpPr>
          <p:nvPr/>
        </p:nvSpPr>
        <p:spPr bwMode="auto">
          <a:xfrm>
            <a:off x="4530725" y="3246438"/>
            <a:ext cx="1125538" cy="652462"/>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1513" name="Text Box 7"/>
          <p:cNvSpPr txBox="1">
            <a:spLocks noChangeArrowheads="1"/>
          </p:cNvSpPr>
          <p:nvPr/>
        </p:nvSpPr>
        <p:spPr bwMode="auto">
          <a:xfrm>
            <a:off x="619125" y="4640263"/>
            <a:ext cx="1839913" cy="701675"/>
          </a:xfrm>
          <a:prstGeom prst="rect">
            <a:avLst/>
          </a:prstGeom>
          <a:noFill/>
          <a:ln w="9525">
            <a:noFill/>
            <a:miter lim="800000"/>
            <a:headEnd/>
            <a:tailEnd/>
          </a:ln>
        </p:spPr>
        <p:txBody>
          <a:bodyPr>
            <a:spAutoFit/>
          </a:bodyPr>
          <a:lstStyle/>
          <a:p>
            <a:r>
              <a:rPr lang="en-US" sz="2000">
                <a:latin typeface="Comic Sans MS" pitchFamily="66" charset="0"/>
                <a:cs typeface="Arial" pitchFamily="34" charset="0"/>
              </a:rPr>
              <a:t>Traditional</a:t>
            </a:r>
          </a:p>
          <a:p>
            <a:r>
              <a:rPr lang="en-US" sz="2000">
                <a:latin typeface="Comic Sans MS" pitchFamily="66" charset="0"/>
                <a:cs typeface="Arial" pitchFamily="34" charset="0"/>
              </a:rPr>
              <a:t>Uniprocessor </a:t>
            </a:r>
          </a:p>
        </p:txBody>
      </p:sp>
      <p:sp>
        <p:nvSpPr>
          <p:cNvPr id="562184" name="Rectangle 8"/>
          <p:cNvSpPr>
            <a:spLocks noChangeArrowheads="1"/>
          </p:cNvSpPr>
          <p:nvPr/>
        </p:nvSpPr>
        <p:spPr bwMode="auto">
          <a:xfrm>
            <a:off x="2603500" y="1685925"/>
            <a:ext cx="4935538" cy="1176338"/>
          </a:xfrm>
          <a:prstGeom prst="rect">
            <a:avLst/>
          </a:prstGeom>
          <a:solidFill>
            <a:schemeClr val="bg1">
              <a:alpha val="50000"/>
            </a:schemeClr>
          </a:solidFill>
          <a:ln w="9525">
            <a:solidFill>
              <a:schemeClr val="tx1"/>
            </a:solidFill>
            <a:miter lim="800000"/>
            <a:headEnd/>
            <a:tailEnd/>
          </a:ln>
          <a:effectLst/>
        </p:spPr>
        <p:txBody>
          <a:bodyPr wrap="none" anchor="ctr"/>
          <a:lstStyle/>
          <a:p>
            <a:pPr algn="ctr">
              <a:defRPr/>
            </a:pPr>
            <a:endParaRPr lang="en-US" sz="2400">
              <a:effectLst>
                <a:outerShdw blurRad="38100" dist="38100" dir="2700000" algn="tl">
                  <a:srgbClr val="C0C0C0"/>
                </a:outerShdw>
              </a:effectLst>
              <a:latin typeface="Times New Roman" pitchFamily="18" charset="0"/>
              <a:cs typeface="Times New Roman" pitchFamily="18" charset="0"/>
            </a:endParaRPr>
          </a:p>
        </p:txBody>
      </p:sp>
      <p:sp>
        <p:nvSpPr>
          <p:cNvPr id="21515" name="Freeform 9"/>
          <p:cNvSpPr>
            <a:spLocks/>
          </p:cNvSpPr>
          <p:nvPr/>
        </p:nvSpPr>
        <p:spPr bwMode="auto">
          <a:xfrm>
            <a:off x="2590800" y="1990725"/>
            <a:ext cx="4891088" cy="871538"/>
          </a:xfrm>
          <a:custGeom>
            <a:avLst/>
            <a:gdLst>
              <a:gd name="T0" fmla="*/ 0 w 3081"/>
              <a:gd name="T1" fmla="*/ 2147483647 h 549"/>
              <a:gd name="T2" fmla="*/ 2147483647 w 3081"/>
              <a:gd name="T3" fmla="*/ 2147483647 h 549"/>
              <a:gd name="T4" fmla="*/ 2147483647 w 3081"/>
              <a:gd name="T5" fmla="*/ 0 h 549"/>
              <a:gd name="T6" fmla="*/ 0 60000 65536"/>
              <a:gd name="T7" fmla="*/ 0 60000 65536"/>
              <a:gd name="T8" fmla="*/ 0 60000 65536"/>
              <a:gd name="T9" fmla="*/ 0 w 3081"/>
              <a:gd name="T10" fmla="*/ 0 h 549"/>
              <a:gd name="T11" fmla="*/ 3081 w 3081"/>
              <a:gd name="T12" fmla="*/ 549 h 549"/>
            </a:gdLst>
            <a:ahLst/>
            <a:cxnLst>
              <a:cxn ang="T6">
                <a:pos x="T0" y="T1"/>
              </a:cxn>
              <a:cxn ang="T7">
                <a:pos x="T2" y="T3"/>
              </a:cxn>
              <a:cxn ang="T8">
                <a:pos x="T4" y="T5"/>
              </a:cxn>
            </a:cxnLst>
            <a:rect l="T9" t="T10" r="T11" b="T12"/>
            <a:pathLst>
              <a:path w="3081" h="549">
                <a:moveTo>
                  <a:pt x="0" y="549"/>
                </a:moveTo>
                <a:cubicBezTo>
                  <a:pt x="520" y="535"/>
                  <a:pt x="1041" y="521"/>
                  <a:pt x="1554" y="430"/>
                </a:cubicBezTo>
                <a:cubicBezTo>
                  <a:pt x="2067" y="339"/>
                  <a:pt x="2574" y="169"/>
                  <a:pt x="3081" y="0"/>
                </a:cubicBezTo>
              </a:path>
            </a:pathLst>
          </a:custGeom>
          <a:noFill/>
          <a:ln w="38100">
            <a:solidFill>
              <a:schemeClr val="accent2"/>
            </a:solidFill>
            <a:round/>
            <a:headEnd/>
            <a:tailEnd type="triangle" w="med" len="med"/>
          </a:ln>
        </p:spPr>
        <p:txBody>
          <a:bodyPr wrap="none" anchor="ctr"/>
          <a:lstStyle/>
          <a:p>
            <a:pPr algn="r" eaLnBrk="0" hangingPunct="0"/>
            <a:endParaRPr lang="en-US" sz="4400" b="1">
              <a:solidFill>
                <a:srgbClr val="0000FF"/>
              </a:solidFill>
              <a:latin typeface="Comic Sans MS" pitchFamily="66" charset="0"/>
            </a:endParaRPr>
          </a:p>
        </p:txBody>
      </p:sp>
      <p:sp>
        <p:nvSpPr>
          <p:cNvPr id="21516" name="Oval 10"/>
          <p:cNvSpPr>
            <a:spLocks noChangeArrowheads="1"/>
          </p:cNvSpPr>
          <p:nvPr/>
        </p:nvSpPr>
        <p:spPr bwMode="auto">
          <a:xfrm>
            <a:off x="3068638" y="2776538"/>
            <a:ext cx="88900" cy="115887"/>
          </a:xfrm>
          <a:prstGeom prst="ellipse">
            <a:avLst/>
          </a:prstGeom>
          <a:solidFill>
            <a:srgbClr val="0033CC">
              <a:alpha val="50195"/>
            </a:srgbClr>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1517" name="Oval 11"/>
          <p:cNvSpPr>
            <a:spLocks noChangeArrowheads="1"/>
          </p:cNvSpPr>
          <p:nvPr/>
        </p:nvSpPr>
        <p:spPr bwMode="auto">
          <a:xfrm>
            <a:off x="4924425" y="2614613"/>
            <a:ext cx="88900" cy="115887"/>
          </a:xfrm>
          <a:prstGeom prst="ellipse">
            <a:avLst/>
          </a:prstGeom>
          <a:solidFill>
            <a:srgbClr val="0033CC">
              <a:alpha val="50195"/>
            </a:srgbClr>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1518" name="Oval 12"/>
          <p:cNvSpPr>
            <a:spLocks noChangeArrowheads="1"/>
          </p:cNvSpPr>
          <p:nvPr/>
        </p:nvSpPr>
        <p:spPr bwMode="auto">
          <a:xfrm>
            <a:off x="7042150" y="2062163"/>
            <a:ext cx="88900" cy="115887"/>
          </a:xfrm>
          <a:prstGeom prst="ellipse">
            <a:avLst/>
          </a:prstGeom>
          <a:solidFill>
            <a:srgbClr val="0033CC">
              <a:alpha val="50195"/>
            </a:srgbClr>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1519" name="Text Box 13"/>
          <p:cNvSpPr txBox="1">
            <a:spLocks noChangeArrowheads="1"/>
          </p:cNvSpPr>
          <p:nvPr/>
        </p:nvSpPr>
        <p:spPr bwMode="auto">
          <a:xfrm>
            <a:off x="641350" y="2063750"/>
            <a:ext cx="1193800" cy="396875"/>
          </a:xfrm>
          <a:prstGeom prst="rect">
            <a:avLst/>
          </a:prstGeom>
          <a:noFill/>
          <a:ln w="9525">
            <a:noFill/>
            <a:miter lim="800000"/>
            <a:headEnd/>
            <a:tailEnd/>
          </a:ln>
        </p:spPr>
        <p:txBody>
          <a:bodyPr wrap="none">
            <a:spAutoFit/>
          </a:bodyPr>
          <a:lstStyle/>
          <a:p>
            <a:pPr algn="ctr"/>
            <a:r>
              <a:rPr lang="en-US" sz="2000">
                <a:latin typeface="Comic Sans MS" pitchFamily="66" charset="0"/>
                <a:cs typeface="Arial" pitchFamily="34" charset="0"/>
              </a:rPr>
              <a:t>Speedup</a:t>
            </a:r>
          </a:p>
        </p:txBody>
      </p:sp>
      <p:sp>
        <p:nvSpPr>
          <p:cNvPr id="562190" name="Text Box 14"/>
          <p:cNvSpPr txBox="1">
            <a:spLocks noChangeArrowheads="1"/>
          </p:cNvSpPr>
          <p:nvPr/>
        </p:nvSpPr>
        <p:spPr bwMode="auto">
          <a:xfrm>
            <a:off x="2770188" y="2333625"/>
            <a:ext cx="717550" cy="457200"/>
          </a:xfrm>
          <a:prstGeom prst="rect">
            <a:avLst/>
          </a:prstGeom>
          <a:noFill/>
          <a:ln w="9525">
            <a:noFill/>
            <a:miter lim="800000"/>
            <a:headEnd/>
            <a:tailEnd/>
          </a:ln>
          <a:effectLst/>
        </p:spPr>
        <p:txBody>
          <a:bodyPr wrap="none">
            <a:spAutoFit/>
          </a:bodyPr>
          <a:lstStyle/>
          <a:p>
            <a:pPr algn="ctr">
              <a:defRPr/>
            </a:pPr>
            <a:r>
              <a:rPr lang="en-US" sz="2400">
                <a:effectLst>
                  <a:outerShdw blurRad="38100" dist="38100" dir="2700000" algn="tl">
                    <a:srgbClr val="C0C0C0"/>
                  </a:outerShdw>
                </a:effectLst>
                <a:latin typeface="Times New Roman" pitchFamily="18" charset="0"/>
                <a:cs typeface="Times New Roman" pitchFamily="18" charset="0"/>
              </a:rPr>
              <a:t>1.8x</a:t>
            </a:r>
          </a:p>
        </p:txBody>
      </p:sp>
      <p:sp>
        <p:nvSpPr>
          <p:cNvPr id="562191" name="Text Box 15"/>
          <p:cNvSpPr txBox="1">
            <a:spLocks noChangeArrowheads="1"/>
          </p:cNvSpPr>
          <p:nvPr/>
        </p:nvSpPr>
        <p:spPr bwMode="auto">
          <a:xfrm>
            <a:off x="6799263" y="1608138"/>
            <a:ext cx="488950" cy="457200"/>
          </a:xfrm>
          <a:prstGeom prst="rect">
            <a:avLst/>
          </a:prstGeom>
          <a:noFill/>
          <a:ln w="9525">
            <a:noFill/>
            <a:miter lim="800000"/>
            <a:headEnd/>
            <a:tailEnd/>
          </a:ln>
          <a:effectLst/>
        </p:spPr>
        <p:txBody>
          <a:bodyPr wrap="none">
            <a:spAutoFit/>
          </a:bodyPr>
          <a:lstStyle/>
          <a:p>
            <a:pPr algn="ctr">
              <a:defRPr/>
            </a:pPr>
            <a:r>
              <a:rPr lang="en-US" sz="2400">
                <a:effectLst>
                  <a:outerShdw blurRad="38100" dist="38100" dir="2700000" algn="tl">
                    <a:srgbClr val="C0C0C0"/>
                  </a:outerShdw>
                </a:effectLst>
                <a:latin typeface="Times New Roman" pitchFamily="18" charset="0"/>
                <a:cs typeface="Times New Roman" pitchFamily="18" charset="0"/>
              </a:rPr>
              <a:t>7x</a:t>
            </a:r>
          </a:p>
        </p:txBody>
      </p:sp>
      <p:sp>
        <p:nvSpPr>
          <p:cNvPr id="562192" name="Text Box 16"/>
          <p:cNvSpPr txBox="1">
            <a:spLocks noChangeArrowheads="1"/>
          </p:cNvSpPr>
          <p:nvPr/>
        </p:nvSpPr>
        <p:spPr bwMode="auto">
          <a:xfrm>
            <a:off x="4625975" y="2085975"/>
            <a:ext cx="717550" cy="457200"/>
          </a:xfrm>
          <a:prstGeom prst="rect">
            <a:avLst/>
          </a:prstGeom>
          <a:noFill/>
          <a:ln w="9525">
            <a:noFill/>
            <a:miter lim="800000"/>
            <a:headEnd/>
            <a:tailEnd/>
          </a:ln>
          <a:effectLst/>
        </p:spPr>
        <p:txBody>
          <a:bodyPr wrap="none">
            <a:spAutoFit/>
          </a:bodyPr>
          <a:lstStyle/>
          <a:p>
            <a:pPr algn="ctr">
              <a:defRPr/>
            </a:pPr>
            <a:r>
              <a:rPr lang="en-US" sz="2400">
                <a:effectLst>
                  <a:outerShdw blurRad="38100" dist="38100" dir="2700000" algn="tl">
                    <a:srgbClr val="C0C0C0"/>
                  </a:outerShdw>
                </a:effectLst>
                <a:latin typeface="Times New Roman" pitchFamily="18" charset="0"/>
                <a:cs typeface="Times New Roman" pitchFamily="18" charset="0"/>
              </a:rPr>
              <a:t>3.6x</a:t>
            </a:r>
          </a:p>
        </p:txBody>
      </p:sp>
      <p:sp>
        <p:nvSpPr>
          <p:cNvPr id="21523" name="Line 17"/>
          <p:cNvSpPr>
            <a:spLocks noChangeShapeType="1"/>
          </p:cNvSpPr>
          <p:nvPr/>
        </p:nvSpPr>
        <p:spPr bwMode="auto">
          <a:xfrm>
            <a:off x="2814638" y="6153150"/>
            <a:ext cx="4254500" cy="0"/>
          </a:xfrm>
          <a:prstGeom prst="line">
            <a:avLst/>
          </a:prstGeom>
          <a:noFill/>
          <a:ln w="38100">
            <a:solidFill>
              <a:schemeClr val="tx1"/>
            </a:solidFill>
            <a:round/>
            <a:headEnd/>
            <a:tailEnd type="triangle" w="med" len="med"/>
          </a:ln>
        </p:spPr>
        <p:txBody>
          <a:bodyPr wrap="none" anchor="ctr"/>
          <a:lstStyle/>
          <a:p>
            <a:endParaRPr lang="en-US"/>
          </a:p>
        </p:txBody>
      </p:sp>
      <p:sp>
        <p:nvSpPr>
          <p:cNvPr id="21524" name="Text Box 18"/>
          <p:cNvSpPr txBox="1">
            <a:spLocks noChangeArrowheads="1"/>
          </p:cNvSpPr>
          <p:nvPr/>
        </p:nvSpPr>
        <p:spPr bwMode="auto">
          <a:xfrm>
            <a:off x="3395663" y="5688013"/>
            <a:ext cx="2868612" cy="457200"/>
          </a:xfrm>
          <a:prstGeom prst="rect">
            <a:avLst/>
          </a:prstGeom>
          <a:noFill/>
          <a:ln w="9525">
            <a:noFill/>
            <a:miter lim="800000"/>
            <a:headEnd/>
            <a:tailEnd/>
          </a:ln>
        </p:spPr>
        <p:txBody>
          <a:bodyPr wrap="none">
            <a:spAutoFit/>
          </a:bodyPr>
          <a:lstStyle/>
          <a:p>
            <a:pPr algn="ctr"/>
            <a:r>
              <a:rPr lang="en-US" sz="2400" b="1">
                <a:latin typeface="Comic Sans MS" pitchFamily="66" charset="0"/>
                <a:cs typeface="Times New Roman" pitchFamily="18" charset="0"/>
              </a:rPr>
              <a:t>Time: Moore’s law</a:t>
            </a:r>
          </a:p>
        </p:txBody>
      </p:sp>
      <p:grpSp>
        <p:nvGrpSpPr>
          <p:cNvPr id="21525" name="Group 34"/>
          <p:cNvGrpSpPr>
            <a:grpSpLocks/>
          </p:cNvGrpSpPr>
          <p:nvPr/>
        </p:nvGrpSpPr>
        <p:grpSpPr bwMode="auto">
          <a:xfrm>
            <a:off x="3016250" y="4773613"/>
            <a:ext cx="284163" cy="417512"/>
            <a:chOff x="2496" y="2725"/>
            <a:chExt cx="712" cy="739"/>
          </a:xfrm>
        </p:grpSpPr>
        <p:sp>
          <p:nvSpPr>
            <p:cNvPr id="21526" name="Rectangle 35"/>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1527" name="Freeform 36"/>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1528" name="Group 37"/>
            <p:cNvGrpSpPr>
              <a:grpSpLocks/>
            </p:cNvGrpSpPr>
            <p:nvPr/>
          </p:nvGrpSpPr>
          <p:grpSpPr bwMode="auto">
            <a:xfrm>
              <a:off x="3072" y="2832"/>
              <a:ext cx="136" cy="632"/>
              <a:chOff x="3072" y="2832"/>
              <a:chExt cx="136" cy="632"/>
            </a:xfrm>
          </p:grpSpPr>
          <p:sp>
            <p:nvSpPr>
              <p:cNvPr id="21529" name="Freeform 38"/>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1530" name="Freeform 39"/>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1531" name="Freeform 40"/>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1532" name="Group 41"/>
            <p:cNvGrpSpPr>
              <a:grpSpLocks/>
            </p:cNvGrpSpPr>
            <p:nvPr/>
          </p:nvGrpSpPr>
          <p:grpSpPr bwMode="auto">
            <a:xfrm flipH="1">
              <a:off x="2496" y="2832"/>
              <a:ext cx="136" cy="632"/>
              <a:chOff x="3072" y="2832"/>
              <a:chExt cx="136" cy="632"/>
            </a:xfrm>
          </p:grpSpPr>
          <p:sp>
            <p:nvSpPr>
              <p:cNvPr id="21533" name="Freeform 42"/>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1534" name="Freeform 43"/>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1535" name="Freeform 44"/>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1536" name="Group 57"/>
          <p:cNvGrpSpPr>
            <a:grpSpLocks/>
          </p:cNvGrpSpPr>
          <p:nvPr/>
        </p:nvGrpSpPr>
        <p:grpSpPr bwMode="auto">
          <a:xfrm>
            <a:off x="4838700" y="4708525"/>
            <a:ext cx="487363" cy="620713"/>
            <a:chOff x="2496" y="2725"/>
            <a:chExt cx="712" cy="739"/>
          </a:xfrm>
        </p:grpSpPr>
        <p:sp>
          <p:nvSpPr>
            <p:cNvPr id="21537" name="Rectangle 58"/>
            <p:cNvSpPr>
              <a:spLocks noChangeArrowheads="1"/>
            </p:cNvSpPr>
            <p:nvPr/>
          </p:nvSpPr>
          <p:spPr bwMode="auto">
            <a:xfrm>
              <a:off x="2592" y="3312"/>
              <a:ext cx="528" cy="144"/>
            </a:xfrm>
            <a:prstGeom prst="rect">
              <a:avLst/>
            </a:prstGeom>
            <a:solidFill>
              <a:schemeClr val="accent2"/>
            </a:solidFill>
            <a:ln w="6350"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1538" name="Freeform 59"/>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635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1539" name="Group 60"/>
            <p:cNvGrpSpPr>
              <a:grpSpLocks/>
            </p:cNvGrpSpPr>
            <p:nvPr/>
          </p:nvGrpSpPr>
          <p:grpSpPr bwMode="auto">
            <a:xfrm>
              <a:off x="3072" y="2832"/>
              <a:ext cx="136" cy="632"/>
              <a:chOff x="3072" y="2832"/>
              <a:chExt cx="136" cy="632"/>
            </a:xfrm>
          </p:grpSpPr>
          <p:sp>
            <p:nvSpPr>
              <p:cNvPr id="21540" name="Freeform 61"/>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1541" name="Freeform 62"/>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1542" name="Freeform 63"/>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1543" name="Group 64"/>
            <p:cNvGrpSpPr>
              <a:grpSpLocks/>
            </p:cNvGrpSpPr>
            <p:nvPr/>
          </p:nvGrpSpPr>
          <p:grpSpPr bwMode="auto">
            <a:xfrm flipH="1">
              <a:off x="2496" y="2832"/>
              <a:ext cx="136" cy="632"/>
              <a:chOff x="3072" y="2832"/>
              <a:chExt cx="136" cy="632"/>
            </a:xfrm>
          </p:grpSpPr>
          <p:sp>
            <p:nvSpPr>
              <p:cNvPr id="21544" name="Freeform 65"/>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1545" name="Freeform 66"/>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1546" name="Freeform 67"/>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1547" name="Group 69"/>
          <p:cNvGrpSpPr>
            <a:grpSpLocks/>
          </p:cNvGrpSpPr>
          <p:nvPr/>
        </p:nvGrpSpPr>
        <p:grpSpPr bwMode="auto">
          <a:xfrm>
            <a:off x="6572250" y="4614863"/>
            <a:ext cx="762000" cy="881062"/>
            <a:chOff x="2496" y="2725"/>
            <a:chExt cx="712" cy="739"/>
          </a:xfrm>
        </p:grpSpPr>
        <p:sp>
          <p:nvSpPr>
            <p:cNvPr id="21548" name="Rectangle 70"/>
            <p:cNvSpPr>
              <a:spLocks noChangeArrowheads="1"/>
            </p:cNvSpPr>
            <p:nvPr/>
          </p:nvSpPr>
          <p:spPr bwMode="auto">
            <a:xfrm>
              <a:off x="2592" y="3312"/>
              <a:ext cx="528" cy="144"/>
            </a:xfrm>
            <a:prstGeom prst="rect">
              <a:avLst/>
            </a:prstGeom>
            <a:solidFill>
              <a:schemeClr val="accent2"/>
            </a:solidFill>
            <a:ln w="6350"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1549" name="Freeform 71"/>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635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1550" name="Group 72"/>
            <p:cNvGrpSpPr>
              <a:grpSpLocks/>
            </p:cNvGrpSpPr>
            <p:nvPr/>
          </p:nvGrpSpPr>
          <p:grpSpPr bwMode="auto">
            <a:xfrm>
              <a:off x="3072" y="2832"/>
              <a:ext cx="136" cy="632"/>
              <a:chOff x="3072" y="2832"/>
              <a:chExt cx="136" cy="632"/>
            </a:xfrm>
          </p:grpSpPr>
          <p:sp>
            <p:nvSpPr>
              <p:cNvPr id="21551" name="Freeform 73"/>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1552" name="Freeform 74"/>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1553" name="Freeform 75"/>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1554" name="Group 76"/>
            <p:cNvGrpSpPr>
              <a:grpSpLocks/>
            </p:cNvGrpSpPr>
            <p:nvPr/>
          </p:nvGrpSpPr>
          <p:grpSpPr bwMode="auto">
            <a:xfrm flipH="1">
              <a:off x="2496" y="2832"/>
              <a:ext cx="136" cy="632"/>
              <a:chOff x="3072" y="2832"/>
              <a:chExt cx="136" cy="632"/>
            </a:xfrm>
          </p:grpSpPr>
          <p:sp>
            <p:nvSpPr>
              <p:cNvPr id="21555" name="Freeform 77"/>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1556" name="Freeform 78"/>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1557" name="Freeform 79"/>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sp>
        <p:nvSpPr>
          <p:cNvPr id="21558" name="Rectangle 23"/>
          <p:cNvSpPr>
            <a:spLocks noChangeArrowheads="1"/>
          </p:cNvSpPr>
          <p:nvPr/>
        </p:nvSpPr>
        <p:spPr bwMode="auto">
          <a:xfrm>
            <a:off x="2627313" y="4484688"/>
            <a:ext cx="1074737" cy="1073150"/>
          </a:xfrm>
          <a:prstGeom prst="rect">
            <a:avLst/>
          </a:prstGeom>
          <a:solidFill>
            <a:schemeClr val="accent1">
              <a:alpha val="50195"/>
            </a:schemeClr>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1559" name="Rectangle 56"/>
          <p:cNvSpPr>
            <a:spLocks noChangeArrowheads="1"/>
          </p:cNvSpPr>
          <p:nvPr/>
        </p:nvSpPr>
        <p:spPr bwMode="auto">
          <a:xfrm>
            <a:off x="4565650" y="4506913"/>
            <a:ext cx="1074738" cy="1073150"/>
          </a:xfrm>
          <a:prstGeom prst="rect">
            <a:avLst/>
          </a:prstGeom>
          <a:solidFill>
            <a:schemeClr val="accent1">
              <a:alpha val="50195"/>
            </a:schemeClr>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1560" name="Rectangle 68"/>
          <p:cNvSpPr>
            <a:spLocks noChangeArrowheads="1"/>
          </p:cNvSpPr>
          <p:nvPr/>
        </p:nvSpPr>
        <p:spPr bwMode="auto">
          <a:xfrm>
            <a:off x="6429375" y="4529138"/>
            <a:ext cx="1074738" cy="1073150"/>
          </a:xfrm>
          <a:prstGeom prst="rect">
            <a:avLst/>
          </a:prstGeom>
          <a:solidFill>
            <a:schemeClr val="accent1">
              <a:alpha val="50195"/>
            </a:schemeClr>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Tree>
    <p:extLst>
      <p:ext uri="{BB962C8B-B14F-4D97-AF65-F5344CB8AC3E}">
        <p14:creationId xmlns:p14="http://schemas.microsoft.com/office/powerpoint/2010/main" val="2353312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idx="4294967295"/>
          </p:nvPr>
        </p:nvSpPr>
        <p:spPr>
          <a:xfrm>
            <a:off x="7938" y="188913"/>
            <a:ext cx="9136062" cy="1143000"/>
          </a:xfrm>
        </p:spPr>
        <p:txBody>
          <a:bodyPr/>
          <a:lstStyle/>
          <a:p>
            <a:r>
              <a:rPr lang="en-US"/>
              <a:t>Multicore Scaling Process</a:t>
            </a:r>
          </a:p>
        </p:txBody>
      </p:sp>
      <p:sp>
        <p:nvSpPr>
          <p:cNvPr id="23557" name="Text Box 48"/>
          <p:cNvSpPr txBox="1">
            <a:spLocks noChangeArrowheads="1"/>
          </p:cNvSpPr>
          <p:nvPr/>
        </p:nvSpPr>
        <p:spPr bwMode="auto">
          <a:xfrm>
            <a:off x="1030288" y="3130550"/>
            <a:ext cx="1385887" cy="396875"/>
          </a:xfrm>
          <a:prstGeom prst="rect">
            <a:avLst/>
          </a:prstGeom>
          <a:noFill/>
          <a:ln w="9525">
            <a:noFill/>
            <a:miter lim="800000"/>
            <a:headEnd/>
            <a:tailEnd/>
          </a:ln>
        </p:spPr>
        <p:txBody>
          <a:bodyPr wrap="none">
            <a:spAutoFit/>
          </a:bodyPr>
          <a:lstStyle/>
          <a:p>
            <a:pPr algn="ctr"/>
            <a:r>
              <a:rPr lang="en-US" sz="2000">
                <a:latin typeface="Comic Sans MS" pitchFamily="66" charset="0"/>
                <a:cs typeface="Arial" pitchFamily="34" charset="0"/>
              </a:rPr>
              <a:t>User code</a:t>
            </a:r>
          </a:p>
        </p:txBody>
      </p:sp>
      <p:sp>
        <p:nvSpPr>
          <p:cNvPr id="23558" name="Text Box 52"/>
          <p:cNvSpPr txBox="1">
            <a:spLocks noChangeArrowheads="1"/>
          </p:cNvSpPr>
          <p:nvPr/>
        </p:nvSpPr>
        <p:spPr bwMode="auto">
          <a:xfrm>
            <a:off x="1039813" y="4338638"/>
            <a:ext cx="1384300" cy="396875"/>
          </a:xfrm>
          <a:prstGeom prst="rect">
            <a:avLst/>
          </a:prstGeom>
          <a:noFill/>
          <a:ln w="9525">
            <a:noFill/>
            <a:miter lim="800000"/>
            <a:headEnd/>
            <a:tailEnd/>
          </a:ln>
        </p:spPr>
        <p:txBody>
          <a:bodyPr>
            <a:spAutoFit/>
          </a:bodyPr>
          <a:lstStyle/>
          <a:p>
            <a:pPr algn="ctr"/>
            <a:r>
              <a:rPr lang="en-US" sz="2000">
                <a:latin typeface="Comic Sans MS" pitchFamily="66" charset="0"/>
                <a:cs typeface="Arial" pitchFamily="34" charset="0"/>
              </a:rPr>
              <a:t>Multicore</a:t>
            </a:r>
          </a:p>
        </p:txBody>
      </p:sp>
      <p:grpSp>
        <p:nvGrpSpPr>
          <p:cNvPr id="23559" name="Group 53"/>
          <p:cNvGrpSpPr>
            <a:grpSpLocks/>
          </p:cNvGrpSpPr>
          <p:nvPr/>
        </p:nvGrpSpPr>
        <p:grpSpPr bwMode="auto">
          <a:xfrm>
            <a:off x="1055688" y="1336675"/>
            <a:ext cx="6497637" cy="1284288"/>
            <a:chOff x="350" y="743"/>
            <a:chExt cx="4093" cy="809"/>
          </a:xfrm>
        </p:grpSpPr>
        <p:sp>
          <p:nvSpPr>
            <p:cNvPr id="563254" name="Rectangle 54"/>
            <p:cNvSpPr>
              <a:spLocks noChangeArrowheads="1"/>
            </p:cNvSpPr>
            <p:nvPr/>
          </p:nvSpPr>
          <p:spPr bwMode="auto">
            <a:xfrm>
              <a:off x="1334" y="792"/>
              <a:ext cx="3109" cy="741"/>
            </a:xfrm>
            <a:prstGeom prst="rect">
              <a:avLst/>
            </a:prstGeom>
            <a:solidFill>
              <a:schemeClr val="bg1">
                <a:alpha val="50000"/>
              </a:schemeClr>
            </a:solidFill>
            <a:ln w="9525">
              <a:solidFill>
                <a:schemeClr val="tx1"/>
              </a:solidFill>
              <a:miter lim="800000"/>
              <a:headEnd/>
              <a:tailEnd/>
            </a:ln>
            <a:effectLst/>
          </p:spPr>
          <p:txBody>
            <a:bodyPr wrap="none" anchor="ctr"/>
            <a:lstStyle/>
            <a:p>
              <a:pPr algn="ctr">
                <a:defRPr/>
              </a:pPr>
              <a:endParaRPr lang="en-US" sz="2400">
                <a:effectLst>
                  <a:outerShdw blurRad="38100" dist="38100" dir="2700000" algn="tl">
                    <a:srgbClr val="C0C0C0"/>
                  </a:outerShdw>
                </a:effectLst>
                <a:latin typeface="Times New Roman" pitchFamily="18" charset="0"/>
                <a:cs typeface="Times New Roman" pitchFamily="18" charset="0"/>
              </a:endParaRPr>
            </a:p>
          </p:txBody>
        </p:sp>
        <p:sp>
          <p:nvSpPr>
            <p:cNvPr id="23561" name="Freeform 55"/>
            <p:cNvSpPr>
              <a:spLocks/>
            </p:cNvSpPr>
            <p:nvPr/>
          </p:nvSpPr>
          <p:spPr bwMode="auto">
            <a:xfrm>
              <a:off x="1326" y="984"/>
              <a:ext cx="3081" cy="549"/>
            </a:xfrm>
            <a:custGeom>
              <a:avLst/>
              <a:gdLst>
                <a:gd name="T0" fmla="*/ 0 w 3081"/>
                <a:gd name="T1" fmla="*/ 549 h 549"/>
                <a:gd name="T2" fmla="*/ 1554 w 3081"/>
                <a:gd name="T3" fmla="*/ 430 h 549"/>
                <a:gd name="T4" fmla="*/ 3081 w 3081"/>
                <a:gd name="T5" fmla="*/ 0 h 549"/>
                <a:gd name="T6" fmla="*/ 0 60000 65536"/>
                <a:gd name="T7" fmla="*/ 0 60000 65536"/>
                <a:gd name="T8" fmla="*/ 0 60000 65536"/>
                <a:gd name="T9" fmla="*/ 0 w 3081"/>
                <a:gd name="T10" fmla="*/ 0 h 549"/>
                <a:gd name="T11" fmla="*/ 3081 w 3081"/>
                <a:gd name="T12" fmla="*/ 549 h 549"/>
              </a:gdLst>
              <a:ahLst/>
              <a:cxnLst>
                <a:cxn ang="T6">
                  <a:pos x="T0" y="T1"/>
                </a:cxn>
                <a:cxn ang="T7">
                  <a:pos x="T2" y="T3"/>
                </a:cxn>
                <a:cxn ang="T8">
                  <a:pos x="T4" y="T5"/>
                </a:cxn>
              </a:cxnLst>
              <a:rect l="T9" t="T10" r="T11" b="T12"/>
              <a:pathLst>
                <a:path w="3081" h="549">
                  <a:moveTo>
                    <a:pt x="0" y="549"/>
                  </a:moveTo>
                  <a:cubicBezTo>
                    <a:pt x="520" y="535"/>
                    <a:pt x="1041" y="521"/>
                    <a:pt x="1554" y="430"/>
                  </a:cubicBezTo>
                  <a:cubicBezTo>
                    <a:pt x="2067" y="339"/>
                    <a:pt x="2574" y="169"/>
                    <a:pt x="3081" y="0"/>
                  </a:cubicBezTo>
                </a:path>
              </a:pathLst>
            </a:custGeom>
            <a:noFill/>
            <a:ln w="38100">
              <a:solidFill>
                <a:schemeClr val="accent2"/>
              </a:solidFill>
              <a:round/>
              <a:headEnd/>
              <a:tailEnd type="triangle" w="med" len="med"/>
            </a:ln>
          </p:spPr>
          <p:txBody>
            <a:bodyPr wrap="none" anchor="ctr"/>
            <a:lstStyle/>
            <a:p>
              <a:pPr algn="r" eaLnBrk="0" hangingPunct="0"/>
              <a:endParaRPr lang="en-US" sz="4400" b="1">
                <a:solidFill>
                  <a:srgbClr val="0000FF"/>
                </a:solidFill>
                <a:latin typeface="Comic Sans MS" pitchFamily="66" charset="0"/>
              </a:endParaRPr>
            </a:p>
          </p:txBody>
        </p:sp>
        <p:sp>
          <p:nvSpPr>
            <p:cNvPr id="23562" name="Oval 56"/>
            <p:cNvSpPr>
              <a:spLocks noChangeArrowheads="1"/>
            </p:cNvSpPr>
            <p:nvPr/>
          </p:nvSpPr>
          <p:spPr bwMode="auto">
            <a:xfrm>
              <a:off x="1627" y="1479"/>
              <a:ext cx="56" cy="73"/>
            </a:xfrm>
            <a:prstGeom prst="ellipse">
              <a:avLst/>
            </a:prstGeom>
            <a:solidFill>
              <a:srgbClr val="0033CC">
                <a:alpha val="50195"/>
              </a:srgbClr>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563" name="Oval 57"/>
            <p:cNvSpPr>
              <a:spLocks noChangeArrowheads="1"/>
            </p:cNvSpPr>
            <p:nvPr/>
          </p:nvSpPr>
          <p:spPr bwMode="auto">
            <a:xfrm>
              <a:off x="2796" y="1377"/>
              <a:ext cx="56" cy="73"/>
            </a:xfrm>
            <a:prstGeom prst="ellipse">
              <a:avLst/>
            </a:prstGeom>
            <a:solidFill>
              <a:srgbClr val="0033CC">
                <a:alpha val="50195"/>
              </a:srgbClr>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564" name="Oval 58"/>
            <p:cNvSpPr>
              <a:spLocks noChangeArrowheads="1"/>
            </p:cNvSpPr>
            <p:nvPr/>
          </p:nvSpPr>
          <p:spPr bwMode="auto">
            <a:xfrm>
              <a:off x="4130" y="1029"/>
              <a:ext cx="56" cy="73"/>
            </a:xfrm>
            <a:prstGeom prst="ellipse">
              <a:avLst/>
            </a:prstGeom>
            <a:solidFill>
              <a:srgbClr val="0033CC">
                <a:alpha val="50195"/>
              </a:srgbClr>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565" name="Text Box 59"/>
            <p:cNvSpPr txBox="1">
              <a:spLocks noChangeArrowheads="1"/>
            </p:cNvSpPr>
            <p:nvPr/>
          </p:nvSpPr>
          <p:spPr bwMode="auto">
            <a:xfrm>
              <a:off x="350" y="1147"/>
              <a:ext cx="752" cy="250"/>
            </a:xfrm>
            <a:prstGeom prst="rect">
              <a:avLst/>
            </a:prstGeom>
            <a:noFill/>
            <a:ln w="9525">
              <a:noFill/>
              <a:miter lim="800000"/>
              <a:headEnd/>
              <a:tailEnd/>
            </a:ln>
          </p:spPr>
          <p:txBody>
            <a:bodyPr wrap="none">
              <a:spAutoFit/>
            </a:bodyPr>
            <a:lstStyle/>
            <a:p>
              <a:pPr algn="ctr"/>
              <a:r>
                <a:rPr lang="en-US" sz="2000">
                  <a:latin typeface="Comic Sans MS" pitchFamily="66" charset="0"/>
                  <a:cs typeface="Arial" pitchFamily="34" charset="0"/>
                </a:rPr>
                <a:t>Speedup</a:t>
              </a:r>
            </a:p>
          </p:txBody>
        </p:sp>
        <p:sp>
          <p:nvSpPr>
            <p:cNvPr id="563260" name="Text Box 60"/>
            <p:cNvSpPr txBox="1">
              <a:spLocks noChangeArrowheads="1"/>
            </p:cNvSpPr>
            <p:nvPr/>
          </p:nvSpPr>
          <p:spPr bwMode="auto">
            <a:xfrm>
              <a:off x="1439" y="1200"/>
              <a:ext cx="452" cy="288"/>
            </a:xfrm>
            <a:prstGeom prst="rect">
              <a:avLst/>
            </a:prstGeom>
            <a:noFill/>
            <a:ln w="9525">
              <a:noFill/>
              <a:miter lim="800000"/>
              <a:headEnd/>
              <a:tailEnd/>
            </a:ln>
            <a:effectLst/>
          </p:spPr>
          <p:txBody>
            <a:bodyPr wrap="none">
              <a:spAutoFit/>
            </a:bodyPr>
            <a:lstStyle/>
            <a:p>
              <a:pPr algn="ctr">
                <a:defRPr/>
              </a:pPr>
              <a:r>
                <a:rPr lang="en-US" sz="2400">
                  <a:effectLst>
                    <a:outerShdw blurRad="38100" dist="38100" dir="2700000" algn="tl">
                      <a:srgbClr val="C0C0C0"/>
                    </a:outerShdw>
                  </a:effectLst>
                  <a:latin typeface="Times New Roman" pitchFamily="18" charset="0"/>
                  <a:cs typeface="Times New Roman" pitchFamily="18" charset="0"/>
                </a:rPr>
                <a:t>1.8x</a:t>
              </a:r>
            </a:p>
          </p:txBody>
        </p:sp>
        <p:sp>
          <p:nvSpPr>
            <p:cNvPr id="563261" name="Text Box 61"/>
            <p:cNvSpPr txBox="1">
              <a:spLocks noChangeArrowheads="1"/>
            </p:cNvSpPr>
            <p:nvPr/>
          </p:nvSpPr>
          <p:spPr bwMode="auto">
            <a:xfrm>
              <a:off x="3977" y="743"/>
              <a:ext cx="308" cy="288"/>
            </a:xfrm>
            <a:prstGeom prst="rect">
              <a:avLst/>
            </a:prstGeom>
            <a:noFill/>
            <a:ln w="9525">
              <a:noFill/>
              <a:miter lim="800000"/>
              <a:headEnd/>
              <a:tailEnd/>
            </a:ln>
            <a:effectLst/>
          </p:spPr>
          <p:txBody>
            <a:bodyPr wrap="none">
              <a:spAutoFit/>
            </a:bodyPr>
            <a:lstStyle/>
            <a:p>
              <a:pPr algn="ctr">
                <a:defRPr/>
              </a:pPr>
              <a:r>
                <a:rPr lang="en-US" sz="2400">
                  <a:effectLst>
                    <a:outerShdw blurRad="38100" dist="38100" dir="2700000" algn="tl">
                      <a:srgbClr val="C0C0C0"/>
                    </a:outerShdw>
                  </a:effectLst>
                  <a:latin typeface="Times New Roman" pitchFamily="18" charset="0"/>
                  <a:cs typeface="Times New Roman" pitchFamily="18" charset="0"/>
                </a:rPr>
                <a:t>7x</a:t>
              </a:r>
            </a:p>
          </p:txBody>
        </p:sp>
        <p:sp>
          <p:nvSpPr>
            <p:cNvPr id="563262" name="Text Box 62"/>
            <p:cNvSpPr txBox="1">
              <a:spLocks noChangeArrowheads="1"/>
            </p:cNvSpPr>
            <p:nvPr/>
          </p:nvSpPr>
          <p:spPr bwMode="auto">
            <a:xfrm>
              <a:off x="2608" y="1044"/>
              <a:ext cx="452" cy="288"/>
            </a:xfrm>
            <a:prstGeom prst="rect">
              <a:avLst/>
            </a:prstGeom>
            <a:noFill/>
            <a:ln w="9525">
              <a:noFill/>
              <a:miter lim="800000"/>
              <a:headEnd/>
              <a:tailEnd/>
            </a:ln>
            <a:effectLst/>
          </p:spPr>
          <p:txBody>
            <a:bodyPr wrap="none">
              <a:spAutoFit/>
            </a:bodyPr>
            <a:lstStyle/>
            <a:p>
              <a:pPr algn="ctr">
                <a:defRPr/>
              </a:pPr>
              <a:r>
                <a:rPr lang="en-US" sz="2400">
                  <a:effectLst>
                    <a:outerShdw blurRad="38100" dist="38100" dir="2700000" algn="tl">
                      <a:srgbClr val="C0C0C0"/>
                    </a:outerShdw>
                  </a:effectLst>
                  <a:latin typeface="Times New Roman" pitchFamily="18" charset="0"/>
                  <a:cs typeface="Times New Roman" pitchFamily="18" charset="0"/>
                </a:rPr>
                <a:t>3.6x</a:t>
              </a:r>
            </a:p>
          </p:txBody>
        </p:sp>
      </p:grpSp>
      <p:sp>
        <p:nvSpPr>
          <p:cNvPr id="563434" name="Text Box 234"/>
          <p:cNvSpPr txBox="1">
            <a:spLocks noChangeArrowheads="1"/>
          </p:cNvSpPr>
          <p:nvPr/>
        </p:nvSpPr>
        <p:spPr bwMode="auto">
          <a:xfrm>
            <a:off x="1004888" y="5483225"/>
            <a:ext cx="4619625" cy="457200"/>
          </a:xfrm>
          <a:prstGeom prst="rect">
            <a:avLst/>
          </a:prstGeom>
          <a:noFill/>
          <a:ln w="9525">
            <a:noFill/>
            <a:miter lim="800000"/>
            <a:headEnd/>
            <a:tailEnd/>
          </a:ln>
        </p:spPr>
        <p:txBody>
          <a:bodyPr wrap="none">
            <a:spAutoFit/>
          </a:bodyPr>
          <a:lstStyle/>
          <a:p>
            <a:pPr algn="ctr"/>
            <a:r>
              <a:rPr lang="en-US" sz="2400" b="1">
                <a:solidFill>
                  <a:srgbClr val="CC0000"/>
                </a:solidFill>
                <a:latin typeface="Comic Sans MS" pitchFamily="66" charset="0"/>
                <a:cs typeface="Arial" pitchFamily="34" charset="0"/>
              </a:rPr>
              <a:t>Unfortunately, not so simple…</a:t>
            </a:r>
          </a:p>
        </p:txBody>
      </p:sp>
      <p:sp>
        <p:nvSpPr>
          <p:cNvPr id="23570" name="Rectangle 236"/>
          <p:cNvSpPr>
            <a:spLocks noChangeArrowheads="1"/>
          </p:cNvSpPr>
          <p:nvPr/>
        </p:nvSpPr>
        <p:spPr bwMode="auto">
          <a:xfrm>
            <a:off x="4568825" y="3224213"/>
            <a:ext cx="515938" cy="319087"/>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571" name="Rectangle 239"/>
          <p:cNvSpPr>
            <a:spLocks noChangeArrowheads="1"/>
          </p:cNvSpPr>
          <p:nvPr/>
        </p:nvSpPr>
        <p:spPr bwMode="auto">
          <a:xfrm>
            <a:off x="2624138" y="3224213"/>
            <a:ext cx="544512" cy="712787"/>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572" name="Rectangle 240"/>
          <p:cNvSpPr>
            <a:spLocks noChangeArrowheads="1"/>
          </p:cNvSpPr>
          <p:nvPr/>
        </p:nvSpPr>
        <p:spPr bwMode="auto">
          <a:xfrm>
            <a:off x="3213100" y="3230563"/>
            <a:ext cx="544513" cy="712787"/>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573" name="Rectangle 241"/>
          <p:cNvSpPr>
            <a:spLocks noChangeArrowheads="1"/>
          </p:cNvSpPr>
          <p:nvPr/>
        </p:nvSpPr>
        <p:spPr bwMode="auto">
          <a:xfrm>
            <a:off x="5140325" y="3232150"/>
            <a:ext cx="515938" cy="319088"/>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574" name="Rectangle 242"/>
          <p:cNvSpPr>
            <a:spLocks noChangeArrowheads="1"/>
          </p:cNvSpPr>
          <p:nvPr/>
        </p:nvSpPr>
        <p:spPr bwMode="auto">
          <a:xfrm>
            <a:off x="4576763" y="3640138"/>
            <a:ext cx="515937" cy="319087"/>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575" name="Rectangle 243"/>
          <p:cNvSpPr>
            <a:spLocks noChangeArrowheads="1"/>
          </p:cNvSpPr>
          <p:nvPr/>
        </p:nvSpPr>
        <p:spPr bwMode="auto">
          <a:xfrm>
            <a:off x="5148263" y="3632200"/>
            <a:ext cx="515937" cy="319088"/>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576" name="Rectangle 244"/>
          <p:cNvSpPr>
            <a:spLocks noChangeArrowheads="1"/>
          </p:cNvSpPr>
          <p:nvPr/>
        </p:nvSpPr>
        <p:spPr bwMode="auto">
          <a:xfrm>
            <a:off x="6462713" y="3240088"/>
            <a:ext cx="219075" cy="327025"/>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577" name="Rectangle 245"/>
          <p:cNvSpPr>
            <a:spLocks noChangeArrowheads="1"/>
          </p:cNvSpPr>
          <p:nvPr/>
        </p:nvSpPr>
        <p:spPr bwMode="auto">
          <a:xfrm>
            <a:off x="6723063" y="3240088"/>
            <a:ext cx="220662" cy="327025"/>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578" name="Rectangle 246"/>
          <p:cNvSpPr>
            <a:spLocks noChangeArrowheads="1"/>
          </p:cNvSpPr>
          <p:nvPr/>
        </p:nvSpPr>
        <p:spPr bwMode="auto">
          <a:xfrm>
            <a:off x="6464300" y="3633788"/>
            <a:ext cx="222250" cy="325437"/>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579" name="Rectangle 247"/>
          <p:cNvSpPr>
            <a:spLocks noChangeArrowheads="1"/>
          </p:cNvSpPr>
          <p:nvPr/>
        </p:nvSpPr>
        <p:spPr bwMode="auto">
          <a:xfrm>
            <a:off x="6726238" y="3633788"/>
            <a:ext cx="220662" cy="325437"/>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580" name="Rectangle 250"/>
          <p:cNvSpPr>
            <a:spLocks noChangeArrowheads="1"/>
          </p:cNvSpPr>
          <p:nvPr/>
        </p:nvSpPr>
        <p:spPr bwMode="auto">
          <a:xfrm>
            <a:off x="7007225" y="3240088"/>
            <a:ext cx="219075" cy="327025"/>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581" name="Rectangle 251"/>
          <p:cNvSpPr>
            <a:spLocks noChangeArrowheads="1"/>
          </p:cNvSpPr>
          <p:nvPr/>
        </p:nvSpPr>
        <p:spPr bwMode="auto">
          <a:xfrm>
            <a:off x="7281863" y="3240088"/>
            <a:ext cx="220662" cy="327025"/>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582" name="Rectangle 252"/>
          <p:cNvSpPr>
            <a:spLocks noChangeArrowheads="1"/>
          </p:cNvSpPr>
          <p:nvPr/>
        </p:nvSpPr>
        <p:spPr bwMode="auto">
          <a:xfrm>
            <a:off x="7008813" y="3633788"/>
            <a:ext cx="222250" cy="325437"/>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583" name="Rectangle 253"/>
          <p:cNvSpPr>
            <a:spLocks noChangeArrowheads="1"/>
          </p:cNvSpPr>
          <p:nvPr/>
        </p:nvSpPr>
        <p:spPr bwMode="auto">
          <a:xfrm>
            <a:off x="7285038" y="3633788"/>
            <a:ext cx="220662" cy="325437"/>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3584" name="Group 276"/>
          <p:cNvGrpSpPr>
            <a:grpSpLocks/>
          </p:cNvGrpSpPr>
          <p:nvPr/>
        </p:nvGrpSpPr>
        <p:grpSpPr bwMode="auto">
          <a:xfrm>
            <a:off x="2709863" y="4311650"/>
            <a:ext cx="227012" cy="344488"/>
            <a:chOff x="2496" y="2725"/>
            <a:chExt cx="712" cy="739"/>
          </a:xfrm>
        </p:grpSpPr>
        <p:sp>
          <p:nvSpPr>
            <p:cNvPr id="23585" name="Rectangle 277"/>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586" name="Freeform 278"/>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3587" name="Group 279"/>
            <p:cNvGrpSpPr>
              <a:grpSpLocks/>
            </p:cNvGrpSpPr>
            <p:nvPr/>
          </p:nvGrpSpPr>
          <p:grpSpPr bwMode="auto">
            <a:xfrm>
              <a:off x="3072" y="2832"/>
              <a:ext cx="136" cy="632"/>
              <a:chOff x="3072" y="2832"/>
              <a:chExt cx="136" cy="632"/>
            </a:xfrm>
          </p:grpSpPr>
          <p:sp>
            <p:nvSpPr>
              <p:cNvPr id="23588" name="Freeform 28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589" name="Freeform 281"/>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590" name="Freeform 282"/>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3591" name="Group 283"/>
            <p:cNvGrpSpPr>
              <a:grpSpLocks/>
            </p:cNvGrpSpPr>
            <p:nvPr/>
          </p:nvGrpSpPr>
          <p:grpSpPr bwMode="auto">
            <a:xfrm flipH="1">
              <a:off x="2496" y="2832"/>
              <a:ext cx="136" cy="632"/>
              <a:chOff x="3072" y="2832"/>
              <a:chExt cx="136" cy="632"/>
            </a:xfrm>
          </p:grpSpPr>
          <p:sp>
            <p:nvSpPr>
              <p:cNvPr id="23592" name="Freeform 284"/>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593" name="Freeform 285"/>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594" name="Freeform 286"/>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3595" name="Group 287"/>
          <p:cNvGrpSpPr>
            <a:grpSpLocks/>
          </p:cNvGrpSpPr>
          <p:nvPr/>
        </p:nvGrpSpPr>
        <p:grpSpPr bwMode="auto">
          <a:xfrm>
            <a:off x="3414713" y="4311650"/>
            <a:ext cx="227012" cy="344488"/>
            <a:chOff x="2496" y="2725"/>
            <a:chExt cx="712" cy="739"/>
          </a:xfrm>
        </p:grpSpPr>
        <p:sp>
          <p:nvSpPr>
            <p:cNvPr id="23596" name="Rectangle 288"/>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597" name="Freeform 289"/>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3598" name="Group 290"/>
            <p:cNvGrpSpPr>
              <a:grpSpLocks/>
            </p:cNvGrpSpPr>
            <p:nvPr/>
          </p:nvGrpSpPr>
          <p:grpSpPr bwMode="auto">
            <a:xfrm>
              <a:off x="3072" y="2832"/>
              <a:ext cx="136" cy="632"/>
              <a:chOff x="3072" y="2832"/>
              <a:chExt cx="136" cy="632"/>
            </a:xfrm>
          </p:grpSpPr>
          <p:sp>
            <p:nvSpPr>
              <p:cNvPr id="23599" name="Freeform 291"/>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600" name="Freeform 292"/>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601" name="Freeform 293"/>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3602" name="Group 294"/>
            <p:cNvGrpSpPr>
              <a:grpSpLocks/>
            </p:cNvGrpSpPr>
            <p:nvPr/>
          </p:nvGrpSpPr>
          <p:grpSpPr bwMode="auto">
            <a:xfrm flipH="1">
              <a:off x="2496" y="2832"/>
              <a:ext cx="136" cy="632"/>
              <a:chOff x="3072" y="2832"/>
              <a:chExt cx="136" cy="632"/>
            </a:xfrm>
          </p:grpSpPr>
          <p:sp>
            <p:nvSpPr>
              <p:cNvPr id="23603" name="Freeform 295"/>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604" name="Freeform 296"/>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605" name="Freeform 297"/>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3606" name="Group 298"/>
          <p:cNvGrpSpPr>
            <a:grpSpLocks/>
          </p:cNvGrpSpPr>
          <p:nvPr/>
        </p:nvGrpSpPr>
        <p:grpSpPr bwMode="auto">
          <a:xfrm>
            <a:off x="4662488" y="4319588"/>
            <a:ext cx="227012" cy="344487"/>
            <a:chOff x="2496" y="2725"/>
            <a:chExt cx="712" cy="739"/>
          </a:xfrm>
        </p:grpSpPr>
        <p:sp>
          <p:nvSpPr>
            <p:cNvPr id="23607" name="Rectangle 299"/>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608" name="Freeform 300"/>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3609" name="Group 301"/>
            <p:cNvGrpSpPr>
              <a:grpSpLocks/>
            </p:cNvGrpSpPr>
            <p:nvPr/>
          </p:nvGrpSpPr>
          <p:grpSpPr bwMode="auto">
            <a:xfrm>
              <a:off x="3072" y="2832"/>
              <a:ext cx="136" cy="632"/>
              <a:chOff x="3072" y="2832"/>
              <a:chExt cx="136" cy="632"/>
            </a:xfrm>
          </p:grpSpPr>
          <p:sp>
            <p:nvSpPr>
              <p:cNvPr id="23610" name="Freeform 302"/>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611" name="Freeform 303"/>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612" name="Freeform 304"/>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3613" name="Group 305"/>
            <p:cNvGrpSpPr>
              <a:grpSpLocks/>
            </p:cNvGrpSpPr>
            <p:nvPr/>
          </p:nvGrpSpPr>
          <p:grpSpPr bwMode="auto">
            <a:xfrm flipH="1">
              <a:off x="2496" y="2832"/>
              <a:ext cx="136" cy="632"/>
              <a:chOff x="3072" y="2832"/>
              <a:chExt cx="136" cy="632"/>
            </a:xfrm>
          </p:grpSpPr>
          <p:sp>
            <p:nvSpPr>
              <p:cNvPr id="23614" name="Freeform 306"/>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615" name="Freeform 307"/>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616" name="Freeform 308"/>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3617" name="Group 309"/>
          <p:cNvGrpSpPr>
            <a:grpSpLocks/>
          </p:cNvGrpSpPr>
          <p:nvPr/>
        </p:nvGrpSpPr>
        <p:grpSpPr bwMode="auto">
          <a:xfrm>
            <a:off x="5295900" y="4305300"/>
            <a:ext cx="227013" cy="344488"/>
            <a:chOff x="2496" y="2725"/>
            <a:chExt cx="712" cy="739"/>
          </a:xfrm>
        </p:grpSpPr>
        <p:sp>
          <p:nvSpPr>
            <p:cNvPr id="23618" name="Rectangle 310"/>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619" name="Freeform 311"/>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3620" name="Group 312"/>
            <p:cNvGrpSpPr>
              <a:grpSpLocks/>
            </p:cNvGrpSpPr>
            <p:nvPr/>
          </p:nvGrpSpPr>
          <p:grpSpPr bwMode="auto">
            <a:xfrm>
              <a:off x="3072" y="2832"/>
              <a:ext cx="136" cy="632"/>
              <a:chOff x="3072" y="2832"/>
              <a:chExt cx="136" cy="632"/>
            </a:xfrm>
          </p:grpSpPr>
          <p:sp>
            <p:nvSpPr>
              <p:cNvPr id="23621" name="Freeform 313"/>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622" name="Freeform 314"/>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623" name="Freeform 315"/>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3624" name="Group 316"/>
            <p:cNvGrpSpPr>
              <a:grpSpLocks/>
            </p:cNvGrpSpPr>
            <p:nvPr/>
          </p:nvGrpSpPr>
          <p:grpSpPr bwMode="auto">
            <a:xfrm flipH="1">
              <a:off x="2496" y="2832"/>
              <a:ext cx="136" cy="632"/>
              <a:chOff x="3072" y="2832"/>
              <a:chExt cx="136" cy="632"/>
            </a:xfrm>
          </p:grpSpPr>
          <p:sp>
            <p:nvSpPr>
              <p:cNvPr id="23625" name="Freeform 317"/>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626" name="Freeform 318"/>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627" name="Freeform 319"/>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3628" name="Group 320"/>
          <p:cNvGrpSpPr>
            <a:grpSpLocks/>
          </p:cNvGrpSpPr>
          <p:nvPr/>
        </p:nvGrpSpPr>
        <p:grpSpPr bwMode="auto">
          <a:xfrm>
            <a:off x="4670425" y="4733925"/>
            <a:ext cx="227013" cy="344488"/>
            <a:chOff x="2496" y="2725"/>
            <a:chExt cx="712" cy="739"/>
          </a:xfrm>
        </p:grpSpPr>
        <p:sp>
          <p:nvSpPr>
            <p:cNvPr id="23629" name="Rectangle 321"/>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630" name="Freeform 322"/>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3631" name="Group 323"/>
            <p:cNvGrpSpPr>
              <a:grpSpLocks/>
            </p:cNvGrpSpPr>
            <p:nvPr/>
          </p:nvGrpSpPr>
          <p:grpSpPr bwMode="auto">
            <a:xfrm>
              <a:off x="3072" y="2832"/>
              <a:ext cx="136" cy="632"/>
              <a:chOff x="3072" y="2832"/>
              <a:chExt cx="136" cy="632"/>
            </a:xfrm>
          </p:grpSpPr>
          <p:sp>
            <p:nvSpPr>
              <p:cNvPr id="23632" name="Freeform 324"/>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633" name="Freeform 325"/>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634" name="Freeform 326"/>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3635" name="Group 327"/>
            <p:cNvGrpSpPr>
              <a:grpSpLocks/>
            </p:cNvGrpSpPr>
            <p:nvPr/>
          </p:nvGrpSpPr>
          <p:grpSpPr bwMode="auto">
            <a:xfrm flipH="1">
              <a:off x="2496" y="2832"/>
              <a:ext cx="136" cy="632"/>
              <a:chOff x="3072" y="2832"/>
              <a:chExt cx="136" cy="632"/>
            </a:xfrm>
          </p:grpSpPr>
          <p:sp>
            <p:nvSpPr>
              <p:cNvPr id="23636" name="Freeform 328"/>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637" name="Freeform 329"/>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638" name="Freeform 330"/>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3639" name="Group 331"/>
          <p:cNvGrpSpPr>
            <a:grpSpLocks/>
          </p:cNvGrpSpPr>
          <p:nvPr/>
        </p:nvGrpSpPr>
        <p:grpSpPr bwMode="auto">
          <a:xfrm>
            <a:off x="5289550" y="4733925"/>
            <a:ext cx="227013" cy="344488"/>
            <a:chOff x="2496" y="2725"/>
            <a:chExt cx="712" cy="739"/>
          </a:xfrm>
        </p:grpSpPr>
        <p:sp>
          <p:nvSpPr>
            <p:cNvPr id="23640" name="Rectangle 332"/>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641" name="Freeform 333"/>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3642" name="Group 334"/>
            <p:cNvGrpSpPr>
              <a:grpSpLocks/>
            </p:cNvGrpSpPr>
            <p:nvPr/>
          </p:nvGrpSpPr>
          <p:grpSpPr bwMode="auto">
            <a:xfrm>
              <a:off x="3072" y="2832"/>
              <a:ext cx="136" cy="632"/>
              <a:chOff x="3072" y="2832"/>
              <a:chExt cx="136" cy="632"/>
            </a:xfrm>
          </p:grpSpPr>
          <p:sp>
            <p:nvSpPr>
              <p:cNvPr id="23643" name="Freeform 335"/>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644" name="Freeform 336"/>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645" name="Freeform 337"/>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3646" name="Group 338"/>
            <p:cNvGrpSpPr>
              <a:grpSpLocks/>
            </p:cNvGrpSpPr>
            <p:nvPr/>
          </p:nvGrpSpPr>
          <p:grpSpPr bwMode="auto">
            <a:xfrm flipH="1">
              <a:off x="2496" y="2832"/>
              <a:ext cx="136" cy="632"/>
              <a:chOff x="3072" y="2832"/>
              <a:chExt cx="136" cy="632"/>
            </a:xfrm>
          </p:grpSpPr>
          <p:sp>
            <p:nvSpPr>
              <p:cNvPr id="23647" name="Freeform 339"/>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648" name="Freeform 340"/>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649" name="Freeform 341"/>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sp>
        <p:nvSpPr>
          <p:cNvPr id="23650" name="Rectangle 50"/>
          <p:cNvSpPr>
            <a:spLocks noChangeArrowheads="1"/>
          </p:cNvSpPr>
          <p:nvPr/>
        </p:nvSpPr>
        <p:spPr bwMode="auto">
          <a:xfrm>
            <a:off x="4503738" y="4276725"/>
            <a:ext cx="1160462" cy="842963"/>
          </a:xfrm>
          <a:prstGeom prst="rect">
            <a:avLst/>
          </a:prstGeom>
          <a:solidFill>
            <a:schemeClr val="accent1">
              <a:alpha val="50195"/>
            </a:schemeClr>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651" name="Rectangle 49"/>
          <p:cNvSpPr>
            <a:spLocks noChangeArrowheads="1"/>
          </p:cNvSpPr>
          <p:nvPr/>
        </p:nvSpPr>
        <p:spPr bwMode="auto">
          <a:xfrm>
            <a:off x="2633663" y="4275138"/>
            <a:ext cx="1101725" cy="452437"/>
          </a:xfrm>
          <a:prstGeom prst="rect">
            <a:avLst/>
          </a:prstGeom>
          <a:solidFill>
            <a:schemeClr val="accent1">
              <a:alpha val="50195"/>
            </a:schemeClr>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3652" name="Group 342"/>
          <p:cNvGrpSpPr>
            <a:grpSpLocks/>
          </p:cNvGrpSpPr>
          <p:nvPr/>
        </p:nvGrpSpPr>
        <p:grpSpPr bwMode="auto">
          <a:xfrm>
            <a:off x="6556375" y="4298950"/>
            <a:ext cx="227013" cy="344488"/>
            <a:chOff x="2496" y="2725"/>
            <a:chExt cx="712" cy="739"/>
          </a:xfrm>
        </p:grpSpPr>
        <p:sp>
          <p:nvSpPr>
            <p:cNvPr id="23653" name="Rectangle 343"/>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654" name="Freeform 344"/>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3655" name="Group 345"/>
            <p:cNvGrpSpPr>
              <a:grpSpLocks/>
            </p:cNvGrpSpPr>
            <p:nvPr/>
          </p:nvGrpSpPr>
          <p:grpSpPr bwMode="auto">
            <a:xfrm>
              <a:off x="3072" y="2832"/>
              <a:ext cx="136" cy="632"/>
              <a:chOff x="3072" y="2832"/>
              <a:chExt cx="136" cy="632"/>
            </a:xfrm>
          </p:grpSpPr>
          <p:sp>
            <p:nvSpPr>
              <p:cNvPr id="23656" name="Freeform 346"/>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657" name="Freeform 347"/>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658" name="Freeform 348"/>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3659" name="Group 349"/>
            <p:cNvGrpSpPr>
              <a:grpSpLocks/>
            </p:cNvGrpSpPr>
            <p:nvPr/>
          </p:nvGrpSpPr>
          <p:grpSpPr bwMode="auto">
            <a:xfrm flipH="1">
              <a:off x="2496" y="2832"/>
              <a:ext cx="136" cy="632"/>
              <a:chOff x="3072" y="2832"/>
              <a:chExt cx="136" cy="632"/>
            </a:xfrm>
          </p:grpSpPr>
          <p:sp>
            <p:nvSpPr>
              <p:cNvPr id="23660" name="Freeform 35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661" name="Freeform 351"/>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662" name="Freeform 352"/>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3663" name="Group 353"/>
          <p:cNvGrpSpPr>
            <a:grpSpLocks/>
          </p:cNvGrpSpPr>
          <p:nvPr/>
        </p:nvGrpSpPr>
        <p:grpSpPr bwMode="auto">
          <a:xfrm>
            <a:off x="7189788" y="4284663"/>
            <a:ext cx="227012" cy="344487"/>
            <a:chOff x="2496" y="2725"/>
            <a:chExt cx="712" cy="739"/>
          </a:xfrm>
        </p:grpSpPr>
        <p:sp>
          <p:nvSpPr>
            <p:cNvPr id="23664" name="Rectangle 354"/>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665" name="Freeform 355"/>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3666" name="Group 356"/>
            <p:cNvGrpSpPr>
              <a:grpSpLocks/>
            </p:cNvGrpSpPr>
            <p:nvPr/>
          </p:nvGrpSpPr>
          <p:grpSpPr bwMode="auto">
            <a:xfrm>
              <a:off x="3072" y="2832"/>
              <a:ext cx="136" cy="632"/>
              <a:chOff x="3072" y="2832"/>
              <a:chExt cx="136" cy="632"/>
            </a:xfrm>
          </p:grpSpPr>
          <p:sp>
            <p:nvSpPr>
              <p:cNvPr id="23667" name="Freeform 357"/>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668" name="Freeform 358"/>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669" name="Freeform 359"/>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3670" name="Group 360"/>
            <p:cNvGrpSpPr>
              <a:grpSpLocks/>
            </p:cNvGrpSpPr>
            <p:nvPr/>
          </p:nvGrpSpPr>
          <p:grpSpPr bwMode="auto">
            <a:xfrm flipH="1">
              <a:off x="2496" y="2832"/>
              <a:ext cx="136" cy="632"/>
              <a:chOff x="3072" y="2832"/>
              <a:chExt cx="136" cy="632"/>
            </a:xfrm>
          </p:grpSpPr>
          <p:sp>
            <p:nvSpPr>
              <p:cNvPr id="23671" name="Freeform 361"/>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672" name="Freeform 362"/>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673" name="Freeform 363"/>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3674" name="Group 364"/>
          <p:cNvGrpSpPr>
            <a:grpSpLocks/>
          </p:cNvGrpSpPr>
          <p:nvPr/>
        </p:nvGrpSpPr>
        <p:grpSpPr bwMode="auto">
          <a:xfrm>
            <a:off x="6564313" y="4713288"/>
            <a:ext cx="227012" cy="344487"/>
            <a:chOff x="2496" y="2725"/>
            <a:chExt cx="712" cy="739"/>
          </a:xfrm>
        </p:grpSpPr>
        <p:sp>
          <p:nvSpPr>
            <p:cNvPr id="23675" name="Rectangle 365"/>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676" name="Freeform 366"/>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3677" name="Group 367"/>
            <p:cNvGrpSpPr>
              <a:grpSpLocks/>
            </p:cNvGrpSpPr>
            <p:nvPr/>
          </p:nvGrpSpPr>
          <p:grpSpPr bwMode="auto">
            <a:xfrm>
              <a:off x="3072" y="2832"/>
              <a:ext cx="136" cy="632"/>
              <a:chOff x="3072" y="2832"/>
              <a:chExt cx="136" cy="632"/>
            </a:xfrm>
          </p:grpSpPr>
          <p:sp>
            <p:nvSpPr>
              <p:cNvPr id="23678" name="Freeform 368"/>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679" name="Freeform 369"/>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680" name="Freeform 370"/>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3681" name="Group 371"/>
            <p:cNvGrpSpPr>
              <a:grpSpLocks/>
            </p:cNvGrpSpPr>
            <p:nvPr/>
          </p:nvGrpSpPr>
          <p:grpSpPr bwMode="auto">
            <a:xfrm flipH="1">
              <a:off x="2496" y="2832"/>
              <a:ext cx="136" cy="632"/>
              <a:chOff x="3072" y="2832"/>
              <a:chExt cx="136" cy="632"/>
            </a:xfrm>
          </p:grpSpPr>
          <p:sp>
            <p:nvSpPr>
              <p:cNvPr id="23682" name="Freeform 372"/>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683" name="Freeform 373"/>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684" name="Freeform 374"/>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3685" name="Group 375"/>
          <p:cNvGrpSpPr>
            <a:grpSpLocks/>
          </p:cNvGrpSpPr>
          <p:nvPr/>
        </p:nvGrpSpPr>
        <p:grpSpPr bwMode="auto">
          <a:xfrm>
            <a:off x="7183438" y="4713288"/>
            <a:ext cx="227012" cy="344487"/>
            <a:chOff x="2496" y="2725"/>
            <a:chExt cx="712" cy="739"/>
          </a:xfrm>
        </p:grpSpPr>
        <p:sp>
          <p:nvSpPr>
            <p:cNvPr id="23686" name="Rectangle 376"/>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687" name="Freeform 377"/>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3688" name="Group 378"/>
            <p:cNvGrpSpPr>
              <a:grpSpLocks/>
            </p:cNvGrpSpPr>
            <p:nvPr/>
          </p:nvGrpSpPr>
          <p:grpSpPr bwMode="auto">
            <a:xfrm>
              <a:off x="3072" y="2832"/>
              <a:ext cx="136" cy="632"/>
              <a:chOff x="3072" y="2832"/>
              <a:chExt cx="136" cy="632"/>
            </a:xfrm>
          </p:grpSpPr>
          <p:sp>
            <p:nvSpPr>
              <p:cNvPr id="23689" name="Freeform 379"/>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690" name="Freeform 380"/>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691" name="Freeform 381"/>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3692" name="Group 382"/>
            <p:cNvGrpSpPr>
              <a:grpSpLocks/>
            </p:cNvGrpSpPr>
            <p:nvPr/>
          </p:nvGrpSpPr>
          <p:grpSpPr bwMode="auto">
            <a:xfrm flipH="1">
              <a:off x="2496" y="2832"/>
              <a:ext cx="136" cy="632"/>
              <a:chOff x="3072" y="2832"/>
              <a:chExt cx="136" cy="632"/>
            </a:xfrm>
          </p:grpSpPr>
          <p:sp>
            <p:nvSpPr>
              <p:cNvPr id="23693" name="Freeform 383"/>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694" name="Freeform 384"/>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695" name="Freeform 385"/>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3696" name="Group 386"/>
          <p:cNvGrpSpPr>
            <a:grpSpLocks/>
          </p:cNvGrpSpPr>
          <p:nvPr/>
        </p:nvGrpSpPr>
        <p:grpSpPr bwMode="auto">
          <a:xfrm>
            <a:off x="6548438" y="5162550"/>
            <a:ext cx="227012" cy="344488"/>
            <a:chOff x="2496" y="2725"/>
            <a:chExt cx="712" cy="739"/>
          </a:xfrm>
        </p:grpSpPr>
        <p:sp>
          <p:nvSpPr>
            <p:cNvPr id="23697" name="Rectangle 387"/>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698" name="Freeform 388"/>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3699" name="Group 389"/>
            <p:cNvGrpSpPr>
              <a:grpSpLocks/>
            </p:cNvGrpSpPr>
            <p:nvPr/>
          </p:nvGrpSpPr>
          <p:grpSpPr bwMode="auto">
            <a:xfrm>
              <a:off x="3072" y="2832"/>
              <a:ext cx="136" cy="632"/>
              <a:chOff x="3072" y="2832"/>
              <a:chExt cx="136" cy="632"/>
            </a:xfrm>
          </p:grpSpPr>
          <p:sp>
            <p:nvSpPr>
              <p:cNvPr id="23700" name="Freeform 39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701" name="Freeform 391"/>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702" name="Freeform 392"/>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3703" name="Group 393"/>
            <p:cNvGrpSpPr>
              <a:grpSpLocks/>
            </p:cNvGrpSpPr>
            <p:nvPr/>
          </p:nvGrpSpPr>
          <p:grpSpPr bwMode="auto">
            <a:xfrm flipH="1">
              <a:off x="2496" y="2832"/>
              <a:ext cx="136" cy="632"/>
              <a:chOff x="3072" y="2832"/>
              <a:chExt cx="136" cy="632"/>
            </a:xfrm>
          </p:grpSpPr>
          <p:sp>
            <p:nvSpPr>
              <p:cNvPr id="23704" name="Freeform 394"/>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705" name="Freeform 395"/>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706" name="Freeform 396"/>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3707" name="Group 397"/>
          <p:cNvGrpSpPr>
            <a:grpSpLocks/>
          </p:cNvGrpSpPr>
          <p:nvPr/>
        </p:nvGrpSpPr>
        <p:grpSpPr bwMode="auto">
          <a:xfrm>
            <a:off x="7181850" y="5148263"/>
            <a:ext cx="227013" cy="344487"/>
            <a:chOff x="2496" y="2725"/>
            <a:chExt cx="712" cy="739"/>
          </a:xfrm>
        </p:grpSpPr>
        <p:sp>
          <p:nvSpPr>
            <p:cNvPr id="23708" name="Rectangle 398"/>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709" name="Freeform 399"/>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3710" name="Group 400"/>
            <p:cNvGrpSpPr>
              <a:grpSpLocks/>
            </p:cNvGrpSpPr>
            <p:nvPr/>
          </p:nvGrpSpPr>
          <p:grpSpPr bwMode="auto">
            <a:xfrm>
              <a:off x="3072" y="2832"/>
              <a:ext cx="136" cy="632"/>
              <a:chOff x="3072" y="2832"/>
              <a:chExt cx="136" cy="632"/>
            </a:xfrm>
          </p:grpSpPr>
          <p:sp>
            <p:nvSpPr>
              <p:cNvPr id="23711" name="Freeform 401"/>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712" name="Freeform 402"/>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713" name="Freeform 403"/>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3714" name="Group 404"/>
            <p:cNvGrpSpPr>
              <a:grpSpLocks/>
            </p:cNvGrpSpPr>
            <p:nvPr/>
          </p:nvGrpSpPr>
          <p:grpSpPr bwMode="auto">
            <a:xfrm flipH="1">
              <a:off x="2496" y="2832"/>
              <a:ext cx="136" cy="632"/>
              <a:chOff x="3072" y="2832"/>
              <a:chExt cx="136" cy="632"/>
            </a:xfrm>
          </p:grpSpPr>
          <p:sp>
            <p:nvSpPr>
              <p:cNvPr id="23715" name="Freeform 405"/>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716" name="Freeform 406"/>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717" name="Freeform 407"/>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3718" name="Group 408"/>
          <p:cNvGrpSpPr>
            <a:grpSpLocks/>
          </p:cNvGrpSpPr>
          <p:nvPr/>
        </p:nvGrpSpPr>
        <p:grpSpPr bwMode="auto">
          <a:xfrm>
            <a:off x="6556375" y="5576888"/>
            <a:ext cx="227013" cy="344487"/>
            <a:chOff x="2496" y="2725"/>
            <a:chExt cx="712" cy="739"/>
          </a:xfrm>
        </p:grpSpPr>
        <p:sp>
          <p:nvSpPr>
            <p:cNvPr id="23719" name="Rectangle 409"/>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720" name="Freeform 410"/>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3721" name="Group 411"/>
            <p:cNvGrpSpPr>
              <a:grpSpLocks/>
            </p:cNvGrpSpPr>
            <p:nvPr/>
          </p:nvGrpSpPr>
          <p:grpSpPr bwMode="auto">
            <a:xfrm>
              <a:off x="3072" y="2832"/>
              <a:ext cx="136" cy="632"/>
              <a:chOff x="3072" y="2832"/>
              <a:chExt cx="136" cy="632"/>
            </a:xfrm>
          </p:grpSpPr>
          <p:sp>
            <p:nvSpPr>
              <p:cNvPr id="23722" name="Freeform 412"/>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723" name="Freeform 413"/>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724" name="Freeform 414"/>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3725" name="Group 415"/>
            <p:cNvGrpSpPr>
              <a:grpSpLocks/>
            </p:cNvGrpSpPr>
            <p:nvPr/>
          </p:nvGrpSpPr>
          <p:grpSpPr bwMode="auto">
            <a:xfrm flipH="1">
              <a:off x="2496" y="2832"/>
              <a:ext cx="136" cy="632"/>
              <a:chOff x="3072" y="2832"/>
              <a:chExt cx="136" cy="632"/>
            </a:xfrm>
          </p:grpSpPr>
          <p:sp>
            <p:nvSpPr>
              <p:cNvPr id="23726" name="Freeform 416"/>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727" name="Freeform 417"/>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728" name="Freeform 418"/>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3729" name="Group 419"/>
          <p:cNvGrpSpPr>
            <a:grpSpLocks/>
          </p:cNvGrpSpPr>
          <p:nvPr/>
        </p:nvGrpSpPr>
        <p:grpSpPr bwMode="auto">
          <a:xfrm>
            <a:off x="7175500" y="5576888"/>
            <a:ext cx="227013" cy="344487"/>
            <a:chOff x="2496" y="2725"/>
            <a:chExt cx="712" cy="739"/>
          </a:xfrm>
        </p:grpSpPr>
        <p:sp>
          <p:nvSpPr>
            <p:cNvPr id="23730" name="Rectangle 420"/>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731" name="Freeform 421"/>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3732" name="Group 422"/>
            <p:cNvGrpSpPr>
              <a:grpSpLocks/>
            </p:cNvGrpSpPr>
            <p:nvPr/>
          </p:nvGrpSpPr>
          <p:grpSpPr bwMode="auto">
            <a:xfrm>
              <a:off x="3072" y="2832"/>
              <a:ext cx="136" cy="632"/>
              <a:chOff x="3072" y="2832"/>
              <a:chExt cx="136" cy="632"/>
            </a:xfrm>
          </p:grpSpPr>
          <p:sp>
            <p:nvSpPr>
              <p:cNvPr id="23733" name="Freeform 423"/>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734" name="Freeform 424"/>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735" name="Freeform 425"/>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3736" name="Group 426"/>
            <p:cNvGrpSpPr>
              <a:grpSpLocks/>
            </p:cNvGrpSpPr>
            <p:nvPr/>
          </p:nvGrpSpPr>
          <p:grpSpPr bwMode="auto">
            <a:xfrm flipH="1">
              <a:off x="2496" y="2832"/>
              <a:ext cx="136" cy="632"/>
              <a:chOff x="3072" y="2832"/>
              <a:chExt cx="136" cy="632"/>
            </a:xfrm>
          </p:grpSpPr>
          <p:sp>
            <p:nvSpPr>
              <p:cNvPr id="23737" name="Freeform 427"/>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738" name="Freeform 428"/>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3739" name="Freeform 429"/>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sp>
        <p:nvSpPr>
          <p:cNvPr id="23740" name="Rectangle 51"/>
          <p:cNvSpPr>
            <a:spLocks noChangeArrowheads="1"/>
          </p:cNvSpPr>
          <p:nvPr/>
        </p:nvSpPr>
        <p:spPr bwMode="auto">
          <a:xfrm>
            <a:off x="6418263" y="4230688"/>
            <a:ext cx="1160462" cy="1757362"/>
          </a:xfrm>
          <a:prstGeom prst="rect">
            <a:avLst/>
          </a:prstGeom>
          <a:solidFill>
            <a:schemeClr val="accent1">
              <a:alpha val="50195"/>
            </a:schemeClr>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Tree>
    <p:extLst>
      <p:ext uri="{BB962C8B-B14F-4D97-AF65-F5344CB8AC3E}">
        <p14:creationId xmlns:p14="http://schemas.microsoft.com/office/powerpoint/2010/main" val="104800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4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43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306"/>
          <p:cNvSpPr>
            <a:spLocks noChangeArrowheads="1"/>
          </p:cNvSpPr>
          <p:nvPr/>
        </p:nvSpPr>
        <p:spPr bwMode="auto">
          <a:xfrm>
            <a:off x="4351338" y="2992438"/>
            <a:ext cx="646112" cy="319087"/>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605" name="Rectangle 307"/>
          <p:cNvSpPr>
            <a:spLocks noChangeArrowheads="1"/>
          </p:cNvSpPr>
          <p:nvPr/>
        </p:nvSpPr>
        <p:spPr bwMode="auto">
          <a:xfrm>
            <a:off x="2406650" y="2992438"/>
            <a:ext cx="544513" cy="712787"/>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606" name="Rectangle 308"/>
          <p:cNvSpPr>
            <a:spLocks noChangeArrowheads="1"/>
          </p:cNvSpPr>
          <p:nvPr/>
        </p:nvSpPr>
        <p:spPr bwMode="auto">
          <a:xfrm>
            <a:off x="2995613" y="2998788"/>
            <a:ext cx="544512" cy="712787"/>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607" name="Rectangle 309"/>
          <p:cNvSpPr>
            <a:spLocks noChangeArrowheads="1"/>
          </p:cNvSpPr>
          <p:nvPr/>
        </p:nvSpPr>
        <p:spPr bwMode="auto">
          <a:xfrm>
            <a:off x="5054600" y="3000375"/>
            <a:ext cx="384175" cy="404813"/>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608" name="Rectangle 310"/>
          <p:cNvSpPr>
            <a:spLocks noChangeArrowheads="1"/>
          </p:cNvSpPr>
          <p:nvPr/>
        </p:nvSpPr>
        <p:spPr bwMode="auto">
          <a:xfrm>
            <a:off x="4359275" y="3379788"/>
            <a:ext cx="646113" cy="347662"/>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609" name="Rectangle 311"/>
          <p:cNvSpPr>
            <a:spLocks noChangeArrowheads="1"/>
          </p:cNvSpPr>
          <p:nvPr/>
        </p:nvSpPr>
        <p:spPr bwMode="auto">
          <a:xfrm>
            <a:off x="5032375" y="3486150"/>
            <a:ext cx="414338" cy="233363"/>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610" name="Rectangle 312"/>
          <p:cNvSpPr>
            <a:spLocks noChangeArrowheads="1"/>
          </p:cNvSpPr>
          <p:nvPr/>
        </p:nvSpPr>
        <p:spPr bwMode="auto">
          <a:xfrm>
            <a:off x="6245225" y="3008313"/>
            <a:ext cx="320675" cy="341312"/>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611" name="Rectangle 313"/>
          <p:cNvSpPr>
            <a:spLocks noChangeArrowheads="1"/>
          </p:cNvSpPr>
          <p:nvPr/>
        </p:nvSpPr>
        <p:spPr bwMode="auto">
          <a:xfrm>
            <a:off x="6592888" y="3008313"/>
            <a:ext cx="133350" cy="298450"/>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612" name="Rectangle 314"/>
          <p:cNvSpPr>
            <a:spLocks noChangeArrowheads="1"/>
          </p:cNvSpPr>
          <p:nvPr/>
        </p:nvSpPr>
        <p:spPr bwMode="auto">
          <a:xfrm>
            <a:off x="6246813" y="3402013"/>
            <a:ext cx="222250" cy="325437"/>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613" name="Rectangle 315"/>
          <p:cNvSpPr>
            <a:spLocks noChangeArrowheads="1"/>
          </p:cNvSpPr>
          <p:nvPr/>
        </p:nvSpPr>
        <p:spPr bwMode="auto">
          <a:xfrm>
            <a:off x="6508750" y="3402013"/>
            <a:ext cx="220663" cy="325437"/>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614" name="Rectangle 316"/>
          <p:cNvSpPr>
            <a:spLocks noChangeArrowheads="1"/>
          </p:cNvSpPr>
          <p:nvPr/>
        </p:nvSpPr>
        <p:spPr bwMode="auto">
          <a:xfrm>
            <a:off x="6804025" y="3008313"/>
            <a:ext cx="204788" cy="254000"/>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615" name="Rectangle 317"/>
          <p:cNvSpPr>
            <a:spLocks noChangeArrowheads="1"/>
          </p:cNvSpPr>
          <p:nvPr/>
        </p:nvSpPr>
        <p:spPr bwMode="auto">
          <a:xfrm>
            <a:off x="7064375" y="3008313"/>
            <a:ext cx="219075" cy="500062"/>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616" name="Rectangle 318"/>
          <p:cNvSpPr>
            <a:spLocks noChangeArrowheads="1"/>
          </p:cNvSpPr>
          <p:nvPr/>
        </p:nvSpPr>
        <p:spPr bwMode="auto">
          <a:xfrm>
            <a:off x="6791325" y="3300413"/>
            <a:ext cx="222250" cy="427037"/>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617" name="Rectangle 319"/>
          <p:cNvSpPr>
            <a:spLocks noChangeArrowheads="1"/>
          </p:cNvSpPr>
          <p:nvPr/>
        </p:nvSpPr>
        <p:spPr bwMode="auto">
          <a:xfrm>
            <a:off x="7067550" y="3517900"/>
            <a:ext cx="206375" cy="209550"/>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618" name="Rectangle 2"/>
          <p:cNvSpPr>
            <a:spLocks noGrp="1" noChangeArrowheads="1"/>
          </p:cNvSpPr>
          <p:nvPr>
            <p:ph type="title" idx="4294967295"/>
          </p:nvPr>
        </p:nvSpPr>
        <p:spPr>
          <a:xfrm>
            <a:off x="714375" y="190500"/>
            <a:ext cx="7772400" cy="1143000"/>
          </a:xfrm>
        </p:spPr>
        <p:txBody>
          <a:bodyPr/>
          <a:lstStyle/>
          <a:p>
            <a:r>
              <a:rPr lang="en-US"/>
              <a:t>Real-World Scaling Process</a:t>
            </a:r>
          </a:p>
        </p:txBody>
      </p:sp>
      <p:grpSp>
        <p:nvGrpSpPr>
          <p:cNvPr id="25619" name="Group 49"/>
          <p:cNvGrpSpPr>
            <a:grpSpLocks/>
          </p:cNvGrpSpPr>
          <p:nvPr/>
        </p:nvGrpSpPr>
        <p:grpSpPr bwMode="auto">
          <a:xfrm>
            <a:off x="3209925" y="3454400"/>
            <a:ext cx="82550" cy="185738"/>
            <a:chOff x="1029" y="2668"/>
            <a:chExt cx="363" cy="445"/>
          </a:xfrm>
        </p:grpSpPr>
        <p:grpSp>
          <p:nvGrpSpPr>
            <p:cNvPr id="25620" name="Group 50"/>
            <p:cNvGrpSpPr>
              <a:grpSpLocks/>
            </p:cNvGrpSpPr>
            <p:nvPr/>
          </p:nvGrpSpPr>
          <p:grpSpPr bwMode="auto">
            <a:xfrm>
              <a:off x="1101" y="2668"/>
              <a:ext cx="217" cy="238"/>
              <a:chOff x="1075" y="2731"/>
              <a:chExt cx="244" cy="166"/>
            </a:xfrm>
          </p:grpSpPr>
          <p:sp>
            <p:nvSpPr>
              <p:cNvPr id="25621" name="Oval 51"/>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622" name="Oval 52"/>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25623" name="Rectangle 53"/>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624" name="Oval 54"/>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625" name="AutoShape 55"/>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5626" name="Group 56"/>
          <p:cNvGrpSpPr>
            <a:grpSpLocks/>
          </p:cNvGrpSpPr>
          <p:nvPr/>
        </p:nvGrpSpPr>
        <p:grpSpPr bwMode="auto">
          <a:xfrm>
            <a:off x="2439988" y="3030538"/>
            <a:ext cx="93662" cy="185737"/>
            <a:chOff x="1029" y="2668"/>
            <a:chExt cx="363" cy="445"/>
          </a:xfrm>
        </p:grpSpPr>
        <p:grpSp>
          <p:nvGrpSpPr>
            <p:cNvPr id="25627" name="Group 57"/>
            <p:cNvGrpSpPr>
              <a:grpSpLocks/>
            </p:cNvGrpSpPr>
            <p:nvPr/>
          </p:nvGrpSpPr>
          <p:grpSpPr bwMode="auto">
            <a:xfrm>
              <a:off x="1101" y="2668"/>
              <a:ext cx="217" cy="238"/>
              <a:chOff x="1075" y="2731"/>
              <a:chExt cx="244" cy="166"/>
            </a:xfrm>
          </p:grpSpPr>
          <p:sp>
            <p:nvSpPr>
              <p:cNvPr id="25628" name="Oval 58"/>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629" name="Oval 59"/>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25630" name="Rectangle 60"/>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631" name="Oval 61"/>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632" name="AutoShape 62"/>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5633" name="Group 63"/>
          <p:cNvGrpSpPr>
            <a:grpSpLocks/>
          </p:cNvGrpSpPr>
          <p:nvPr/>
        </p:nvGrpSpPr>
        <p:grpSpPr bwMode="auto">
          <a:xfrm>
            <a:off x="2800350" y="3454400"/>
            <a:ext cx="82550" cy="185738"/>
            <a:chOff x="1029" y="2668"/>
            <a:chExt cx="363" cy="445"/>
          </a:xfrm>
        </p:grpSpPr>
        <p:grpSp>
          <p:nvGrpSpPr>
            <p:cNvPr id="25634" name="Group 64"/>
            <p:cNvGrpSpPr>
              <a:grpSpLocks/>
            </p:cNvGrpSpPr>
            <p:nvPr/>
          </p:nvGrpSpPr>
          <p:grpSpPr bwMode="auto">
            <a:xfrm>
              <a:off x="1101" y="2668"/>
              <a:ext cx="217" cy="238"/>
              <a:chOff x="1075" y="2731"/>
              <a:chExt cx="244" cy="166"/>
            </a:xfrm>
          </p:grpSpPr>
          <p:sp>
            <p:nvSpPr>
              <p:cNvPr id="25635" name="Oval 65"/>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636" name="Oval 66"/>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25637" name="Rectangle 67"/>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638" name="Oval 68"/>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639" name="AutoShape 69"/>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5640" name="Group 70"/>
          <p:cNvGrpSpPr>
            <a:grpSpLocks/>
          </p:cNvGrpSpPr>
          <p:nvPr/>
        </p:nvGrpSpPr>
        <p:grpSpPr bwMode="auto">
          <a:xfrm>
            <a:off x="3208338" y="3048000"/>
            <a:ext cx="82550" cy="185738"/>
            <a:chOff x="1029" y="2668"/>
            <a:chExt cx="363" cy="445"/>
          </a:xfrm>
        </p:grpSpPr>
        <p:grpSp>
          <p:nvGrpSpPr>
            <p:cNvPr id="25641" name="Group 71"/>
            <p:cNvGrpSpPr>
              <a:grpSpLocks/>
            </p:cNvGrpSpPr>
            <p:nvPr/>
          </p:nvGrpSpPr>
          <p:grpSpPr bwMode="auto">
            <a:xfrm>
              <a:off x="1101" y="2668"/>
              <a:ext cx="217" cy="238"/>
              <a:chOff x="1075" y="2731"/>
              <a:chExt cx="244" cy="166"/>
            </a:xfrm>
          </p:grpSpPr>
          <p:sp>
            <p:nvSpPr>
              <p:cNvPr id="25642" name="Oval 72"/>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643" name="Oval 73"/>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25644" name="Rectangle 74"/>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645" name="Oval 75"/>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646" name="AutoShape 76"/>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5647" name="Group 77"/>
          <p:cNvGrpSpPr>
            <a:grpSpLocks/>
          </p:cNvGrpSpPr>
          <p:nvPr/>
        </p:nvGrpSpPr>
        <p:grpSpPr bwMode="auto">
          <a:xfrm>
            <a:off x="2447925" y="3443288"/>
            <a:ext cx="93663" cy="187325"/>
            <a:chOff x="1029" y="2668"/>
            <a:chExt cx="363" cy="445"/>
          </a:xfrm>
        </p:grpSpPr>
        <p:grpSp>
          <p:nvGrpSpPr>
            <p:cNvPr id="25648" name="Group 78"/>
            <p:cNvGrpSpPr>
              <a:grpSpLocks/>
            </p:cNvGrpSpPr>
            <p:nvPr/>
          </p:nvGrpSpPr>
          <p:grpSpPr bwMode="auto">
            <a:xfrm>
              <a:off x="1101" y="2668"/>
              <a:ext cx="217" cy="238"/>
              <a:chOff x="1075" y="2731"/>
              <a:chExt cx="244" cy="166"/>
            </a:xfrm>
          </p:grpSpPr>
          <p:sp>
            <p:nvSpPr>
              <p:cNvPr id="25649" name="Oval 79"/>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650" name="Oval 80"/>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25651" name="Rectangle 81"/>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652" name="Oval 82"/>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653" name="AutoShape 83"/>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5654" name="Group 84"/>
          <p:cNvGrpSpPr>
            <a:grpSpLocks/>
          </p:cNvGrpSpPr>
          <p:nvPr/>
        </p:nvGrpSpPr>
        <p:grpSpPr bwMode="auto">
          <a:xfrm>
            <a:off x="2870200" y="3046413"/>
            <a:ext cx="82550" cy="185737"/>
            <a:chOff x="1029" y="2668"/>
            <a:chExt cx="363" cy="445"/>
          </a:xfrm>
        </p:grpSpPr>
        <p:grpSp>
          <p:nvGrpSpPr>
            <p:cNvPr id="25655" name="Group 85"/>
            <p:cNvGrpSpPr>
              <a:grpSpLocks/>
            </p:cNvGrpSpPr>
            <p:nvPr/>
          </p:nvGrpSpPr>
          <p:grpSpPr bwMode="auto">
            <a:xfrm>
              <a:off x="1101" y="2668"/>
              <a:ext cx="217" cy="238"/>
              <a:chOff x="1075" y="2731"/>
              <a:chExt cx="244" cy="166"/>
            </a:xfrm>
          </p:grpSpPr>
          <p:sp>
            <p:nvSpPr>
              <p:cNvPr id="25656" name="Oval 86"/>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657" name="Oval 87"/>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25658" name="Rectangle 88"/>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659" name="Oval 89"/>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660" name="AutoShape 90"/>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5661" name="Group 91"/>
          <p:cNvGrpSpPr>
            <a:grpSpLocks/>
          </p:cNvGrpSpPr>
          <p:nvPr/>
        </p:nvGrpSpPr>
        <p:grpSpPr bwMode="auto">
          <a:xfrm>
            <a:off x="3368675" y="3222625"/>
            <a:ext cx="82550" cy="185738"/>
            <a:chOff x="1029" y="2668"/>
            <a:chExt cx="363" cy="445"/>
          </a:xfrm>
        </p:grpSpPr>
        <p:grpSp>
          <p:nvGrpSpPr>
            <p:cNvPr id="25662" name="Group 92"/>
            <p:cNvGrpSpPr>
              <a:grpSpLocks/>
            </p:cNvGrpSpPr>
            <p:nvPr/>
          </p:nvGrpSpPr>
          <p:grpSpPr bwMode="auto">
            <a:xfrm>
              <a:off x="1101" y="2668"/>
              <a:ext cx="217" cy="238"/>
              <a:chOff x="1075" y="2731"/>
              <a:chExt cx="244" cy="166"/>
            </a:xfrm>
          </p:grpSpPr>
          <p:sp>
            <p:nvSpPr>
              <p:cNvPr id="25663" name="Oval 93"/>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664" name="Oval 94"/>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25665" name="Rectangle 95"/>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666" name="Oval 96"/>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667" name="AutoShape 97"/>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5668" name="Group 98"/>
          <p:cNvGrpSpPr>
            <a:grpSpLocks/>
          </p:cNvGrpSpPr>
          <p:nvPr/>
        </p:nvGrpSpPr>
        <p:grpSpPr bwMode="auto">
          <a:xfrm>
            <a:off x="2767013" y="3214688"/>
            <a:ext cx="82550" cy="187325"/>
            <a:chOff x="1029" y="2668"/>
            <a:chExt cx="363" cy="445"/>
          </a:xfrm>
        </p:grpSpPr>
        <p:grpSp>
          <p:nvGrpSpPr>
            <p:cNvPr id="25669" name="Group 99"/>
            <p:cNvGrpSpPr>
              <a:grpSpLocks/>
            </p:cNvGrpSpPr>
            <p:nvPr/>
          </p:nvGrpSpPr>
          <p:grpSpPr bwMode="auto">
            <a:xfrm>
              <a:off x="1101" y="2668"/>
              <a:ext cx="217" cy="238"/>
              <a:chOff x="1075" y="2731"/>
              <a:chExt cx="244" cy="166"/>
            </a:xfrm>
          </p:grpSpPr>
          <p:sp>
            <p:nvSpPr>
              <p:cNvPr id="25670" name="Oval 100"/>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671" name="Oval 101"/>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25672" name="Rectangle 102"/>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673" name="Oval 103"/>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674" name="AutoShape 104"/>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5675" name="Group 106"/>
          <p:cNvGrpSpPr>
            <a:grpSpLocks/>
          </p:cNvGrpSpPr>
          <p:nvPr/>
        </p:nvGrpSpPr>
        <p:grpSpPr bwMode="auto">
          <a:xfrm>
            <a:off x="7070725" y="3481388"/>
            <a:ext cx="82550" cy="185737"/>
            <a:chOff x="1029" y="2668"/>
            <a:chExt cx="363" cy="445"/>
          </a:xfrm>
        </p:grpSpPr>
        <p:grpSp>
          <p:nvGrpSpPr>
            <p:cNvPr id="25676" name="Group 107"/>
            <p:cNvGrpSpPr>
              <a:grpSpLocks/>
            </p:cNvGrpSpPr>
            <p:nvPr/>
          </p:nvGrpSpPr>
          <p:grpSpPr bwMode="auto">
            <a:xfrm>
              <a:off x="1101" y="2668"/>
              <a:ext cx="217" cy="238"/>
              <a:chOff x="1075" y="2731"/>
              <a:chExt cx="244" cy="166"/>
            </a:xfrm>
          </p:grpSpPr>
          <p:sp>
            <p:nvSpPr>
              <p:cNvPr id="25677" name="Oval 108"/>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678" name="Oval 109"/>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25679" name="Rectangle 110"/>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680" name="Oval 111"/>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681" name="AutoShape 112"/>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5682" name="Group 113"/>
          <p:cNvGrpSpPr>
            <a:grpSpLocks/>
          </p:cNvGrpSpPr>
          <p:nvPr/>
        </p:nvGrpSpPr>
        <p:grpSpPr bwMode="auto">
          <a:xfrm>
            <a:off x="6259513" y="3000375"/>
            <a:ext cx="82550" cy="185738"/>
            <a:chOff x="1029" y="2668"/>
            <a:chExt cx="363" cy="445"/>
          </a:xfrm>
        </p:grpSpPr>
        <p:grpSp>
          <p:nvGrpSpPr>
            <p:cNvPr id="25683" name="Group 114"/>
            <p:cNvGrpSpPr>
              <a:grpSpLocks/>
            </p:cNvGrpSpPr>
            <p:nvPr/>
          </p:nvGrpSpPr>
          <p:grpSpPr bwMode="auto">
            <a:xfrm>
              <a:off x="1101" y="2668"/>
              <a:ext cx="217" cy="238"/>
              <a:chOff x="1075" y="2731"/>
              <a:chExt cx="244" cy="166"/>
            </a:xfrm>
          </p:grpSpPr>
          <p:sp>
            <p:nvSpPr>
              <p:cNvPr id="25684" name="Oval 115"/>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685" name="Oval 116"/>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25686" name="Rectangle 117"/>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687" name="Oval 118"/>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688" name="AutoShape 119"/>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5689" name="Group 120"/>
          <p:cNvGrpSpPr>
            <a:grpSpLocks/>
          </p:cNvGrpSpPr>
          <p:nvPr/>
        </p:nvGrpSpPr>
        <p:grpSpPr bwMode="auto">
          <a:xfrm>
            <a:off x="6645275" y="3395663"/>
            <a:ext cx="82550" cy="185737"/>
            <a:chOff x="1029" y="2668"/>
            <a:chExt cx="363" cy="445"/>
          </a:xfrm>
        </p:grpSpPr>
        <p:grpSp>
          <p:nvGrpSpPr>
            <p:cNvPr id="25690" name="Group 121"/>
            <p:cNvGrpSpPr>
              <a:grpSpLocks/>
            </p:cNvGrpSpPr>
            <p:nvPr/>
          </p:nvGrpSpPr>
          <p:grpSpPr bwMode="auto">
            <a:xfrm>
              <a:off x="1101" y="2668"/>
              <a:ext cx="217" cy="238"/>
              <a:chOff x="1075" y="2731"/>
              <a:chExt cx="244" cy="166"/>
            </a:xfrm>
          </p:grpSpPr>
          <p:sp>
            <p:nvSpPr>
              <p:cNvPr id="25691" name="Oval 122"/>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692" name="Oval 123"/>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25693" name="Rectangle 124"/>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694" name="Oval 125"/>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695" name="AutoShape 126"/>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5696" name="Group 127"/>
          <p:cNvGrpSpPr>
            <a:grpSpLocks/>
          </p:cNvGrpSpPr>
          <p:nvPr/>
        </p:nvGrpSpPr>
        <p:grpSpPr bwMode="auto">
          <a:xfrm>
            <a:off x="6894513" y="3017838"/>
            <a:ext cx="82550" cy="185737"/>
            <a:chOff x="1029" y="2668"/>
            <a:chExt cx="363" cy="445"/>
          </a:xfrm>
        </p:grpSpPr>
        <p:grpSp>
          <p:nvGrpSpPr>
            <p:cNvPr id="25697" name="Group 128"/>
            <p:cNvGrpSpPr>
              <a:grpSpLocks/>
            </p:cNvGrpSpPr>
            <p:nvPr/>
          </p:nvGrpSpPr>
          <p:grpSpPr bwMode="auto">
            <a:xfrm>
              <a:off x="1101" y="2668"/>
              <a:ext cx="217" cy="238"/>
              <a:chOff x="1075" y="2731"/>
              <a:chExt cx="244" cy="166"/>
            </a:xfrm>
          </p:grpSpPr>
          <p:sp>
            <p:nvSpPr>
              <p:cNvPr id="25698" name="Oval 129"/>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699" name="Oval 130"/>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25700" name="Rectangle 131"/>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701" name="Oval 132"/>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702" name="AutoShape 133"/>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5703" name="Group 134"/>
          <p:cNvGrpSpPr>
            <a:grpSpLocks/>
          </p:cNvGrpSpPr>
          <p:nvPr/>
        </p:nvGrpSpPr>
        <p:grpSpPr bwMode="auto">
          <a:xfrm>
            <a:off x="6267450" y="3470275"/>
            <a:ext cx="82550" cy="187325"/>
            <a:chOff x="1029" y="2668"/>
            <a:chExt cx="363" cy="445"/>
          </a:xfrm>
        </p:grpSpPr>
        <p:grpSp>
          <p:nvGrpSpPr>
            <p:cNvPr id="25704" name="Group 135"/>
            <p:cNvGrpSpPr>
              <a:grpSpLocks/>
            </p:cNvGrpSpPr>
            <p:nvPr/>
          </p:nvGrpSpPr>
          <p:grpSpPr bwMode="auto">
            <a:xfrm>
              <a:off x="1101" y="2668"/>
              <a:ext cx="217" cy="238"/>
              <a:chOff x="1075" y="2731"/>
              <a:chExt cx="244" cy="166"/>
            </a:xfrm>
          </p:grpSpPr>
          <p:sp>
            <p:nvSpPr>
              <p:cNvPr id="25705" name="Oval 136"/>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706" name="Oval 137"/>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25707" name="Rectangle 138"/>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708" name="Oval 139"/>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709" name="AutoShape 140"/>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5710" name="Group 141"/>
          <p:cNvGrpSpPr>
            <a:grpSpLocks/>
          </p:cNvGrpSpPr>
          <p:nvPr/>
        </p:nvGrpSpPr>
        <p:grpSpPr bwMode="auto">
          <a:xfrm>
            <a:off x="6643688" y="3016250"/>
            <a:ext cx="82550" cy="185738"/>
            <a:chOff x="1029" y="2668"/>
            <a:chExt cx="363" cy="445"/>
          </a:xfrm>
        </p:grpSpPr>
        <p:grpSp>
          <p:nvGrpSpPr>
            <p:cNvPr id="25711" name="Group 142"/>
            <p:cNvGrpSpPr>
              <a:grpSpLocks/>
            </p:cNvGrpSpPr>
            <p:nvPr/>
          </p:nvGrpSpPr>
          <p:grpSpPr bwMode="auto">
            <a:xfrm>
              <a:off x="1101" y="2668"/>
              <a:ext cx="217" cy="238"/>
              <a:chOff x="1075" y="2731"/>
              <a:chExt cx="244" cy="166"/>
            </a:xfrm>
          </p:grpSpPr>
          <p:sp>
            <p:nvSpPr>
              <p:cNvPr id="25712" name="Oval 143"/>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713" name="Oval 144"/>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25714" name="Rectangle 145"/>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715" name="Oval 146"/>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716" name="AutoShape 147"/>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5717" name="Group 148"/>
          <p:cNvGrpSpPr>
            <a:grpSpLocks/>
          </p:cNvGrpSpPr>
          <p:nvPr/>
        </p:nvGrpSpPr>
        <p:grpSpPr bwMode="auto">
          <a:xfrm>
            <a:off x="7158038" y="3105150"/>
            <a:ext cx="82550" cy="185738"/>
            <a:chOff x="1029" y="2668"/>
            <a:chExt cx="363" cy="445"/>
          </a:xfrm>
        </p:grpSpPr>
        <p:grpSp>
          <p:nvGrpSpPr>
            <p:cNvPr id="25718" name="Group 149"/>
            <p:cNvGrpSpPr>
              <a:grpSpLocks/>
            </p:cNvGrpSpPr>
            <p:nvPr/>
          </p:nvGrpSpPr>
          <p:grpSpPr bwMode="auto">
            <a:xfrm>
              <a:off x="1101" y="2668"/>
              <a:ext cx="217" cy="238"/>
              <a:chOff x="1075" y="2731"/>
              <a:chExt cx="244" cy="166"/>
            </a:xfrm>
          </p:grpSpPr>
          <p:sp>
            <p:nvSpPr>
              <p:cNvPr id="25719" name="Oval 150"/>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720" name="Oval 151"/>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25721" name="Rectangle 152"/>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722" name="Oval 153"/>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723" name="AutoShape 154"/>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5724" name="Group 155"/>
          <p:cNvGrpSpPr>
            <a:grpSpLocks/>
          </p:cNvGrpSpPr>
          <p:nvPr/>
        </p:nvGrpSpPr>
        <p:grpSpPr bwMode="auto">
          <a:xfrm>
            <a:off x="6554788" y="3446463"/>
            <a:ext cx="82550" cy="187325"/>
            <a:chOff x="1029" y="2668"/>
            <a:chExt cx="363" cy="445"/>
          </a:xfrm>
        </p:grpSpPr>
        <p:grpSp>
          <p:nvGrpSpPr>
            <p:cNvPr id="25725" name="Group 156"/>
            <p:cNvGrpSpPr>
              <a:grpSpLocks/>
            </p:cNvGrpSpPr>
            <p:nvPr/>
          </p:nvGrpSpPr>
          <p:grpSpPr bwMode="auto">
            <a:xfrm>
              <a:off x="1101" y="2668"/>
              <a:ext cx="217" cy="238"/>
              <a:chOff x="1075" y="2731"/>
              <a:chExt cx="244" cy="166"/>
            </a:xfrm>
          </p:grpSpPr>
          <p:sp>
            <p:nvSpPr>
              <p:cNvPr id="25726" name="Oval 157"/>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727" name="Oval 158"/>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25728" name="Rectangle 159"/>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729" name="Oval 160"/>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730" name="AutoShape 161"/>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5731" name="Group 162"/>
          <p:cNvGrpSpPr>
            <a:grpSpLocks/>
          </p:cNvGrpSpPr>
          <p:nvPr/>
        </p:nvGrpSpPr>
        <p:grpSpPr bwMode="auto">
          <a:xfrm>
            <a:off x="6848475" y="2663825"/>
            <a:ext cx="176213" cy="388938"/>
            <a:chOff x="2160" y="1548"/>
            <a:chExt cx="309" cy="441"/>
          </a:xfrm>
        </p:grpSpPr>
        <p:sp>
          <p:nvSpPr>
            <p:cNvPr id="25732" name="Freeform 163"/>
            <p:cNvSpPr>
              <a:spLocks/>
            </p:cNvSpPr>
            <p:nvPr/>
          </p:nvSpPr>
          <p:spPr bwMode="auto">
            <a:xfrm>
              <a:off x="2160" y="1548"/>
              <a:ext cx="141"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733" name="Freeform 164"/>
            <p:cNvSpPr>
              <a:spLocks/>
            </p:cNvSpPr>
            <p:nvPr/>
          </p:nvSpPr>
          <p:spPr bwMode="auto">
            <a:xfrm>
              <a:off x="2266" y="1693"/>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734" name="Freeform 165"/>
            <p:cNvSpPr>
              <a:spLocks/>
            </p:cNvSpPr>
            <p:nvPr/>
          </p:nvSpPr>
          <p:spPr bwMode="auto">
            <a:xfrm>
              <a:off x="2201" y="1586"/>
              <a:ext cx="232" cy="313"/>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735" name="Freeform 166"/>
            <p:cNvSpPr>
              <a:spLocks/>
            </p:cNvSpPr>
            <p:nvPr/>
          </p:nvSpPr>
          <p:spPr bwMode="auto">
            <a:xfrm>
              <a:off x="2280" y="1681"/>
              <a:ext cx="189"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736" name="Freeform 167"/>
            <p:cNvSpPr>
              <a:spLocks/>
            </p:cNvSpPr>
            <p:nvPr/>
          </p:nvSpPr>
          <p:spPr bwMode="auto">
            <a:xfrm>
              <a:off x="2174" y="1633"/>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737" name="Freeform 168"/>
            <p:cNvSpPr>
              <a:spLocks/>
            </p:cNvSpPr>
            <p:nvPr/>
          </p:nvSpPr>
          <p:spPr bwMode="auto">
            <a:xfrm>
              <a:off x="2251" y="1590"/>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738" name="Freeform 169"/>
            <p:cNvSpPr>
              <a:spLocks/>
            </p:cNvSpPr>
            <p:nvPr/>
          </p:nvSpPr>
          <p:spPr bwMode="auto">
            <a:xfrm>
              <a:off x="2304" y="1843"/>
              <a:ext cx="127"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hangingPunct="0"/>
              <a:endParaRPr lang="en-US" sz="4400" b="1">
                <a:solidFill>
                  <a:srgbClr val="0000FF"/>
                </a:solidFill>
                <a:latin typeface="Comic Sans MS" pitchFamily="66" charset="0"/>
              </a:endParaRPr>
            </a:p>
          </p:txBody>
        </p:sp>
      </p:grpSp>
      <p:grpSp>
        <p:nvGrpSpPr>
          <p:cNvPr id="25739" name="Group 170"/>
          <p:cNvGrpSpPr>
            <a:grpSpLocks/>
          </p:cNvGrpSpPr>
          <p:nvPr/>
        </p:nvGrpSpPr>
        <p:grpSpPr bwMode="auto">
          <a:xfrm>
            <a:off x="6608763" y="2647950"/>
            <a:ext cx="192087" cy="417513"/>
            <a:chOff x="2160" y="1548"/>
            <a:chExt cx="309" cy="441"/>
          </a:xfrm>
        </p:grpSpPr>
        <p:sp>
          <p:nvSpPr>
            <p:cNvPr id="25740" name="Freeform 171"/>
            <p:cNvSpPr>
              <a:spLocks/>
            </p:cNvSpPr>
            <p:nvPr/>
          </p:nvSpPr>
          <p:spPr bwMode="auto">
            <a:xfrm>
              <a:off x="2160" y="1548"/>
              <a:ext cx="141"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741" name="Freeform 172"/>
            <p:cNvSpPr>
              <a:spLocks/>
            </p:cNvSpPr>
            <p:nvPr/>
          </p:nvSpPr>
          <p:spPr bwMode="auto">
            <a:xfrm>
              <a:off x="2266" y="1693"/>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742" name="Freeform 173"/>
            <p:cNvSpPr>
              <a:spLocks/>
            </p:cNvSpPr>
            <p:nvPr/>
          </p:nvSpPr>
          <p:spPr bwMode="auto">
            <a:xfrm>
              <a:off x="2201" y="1586"/>
              <a:ext cx="232" cy="313"/>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743" name="Freeform 174"/>
            <p:cNvSpPr>
              <a:spLocks/>
            </p:cNvSpPr>
            <p:nvPr/>
          </p:nvSpPr>
          <p:spPr bwMode="auto">
            <a:xfrm>
              <a:off x="2280" y="1681"/>
              <a:ext cx="189"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744" name="Freeform 175"/>
            <p:cNvSpPr>
              <a:spLocks/>
            </p:cNvSpPr>
            <p:nvPr/>
          </p:nvSpPr>
          <p:spPr bwMode="auto">
            <a:xfrm>
              <a:off x="2174" y="1633"/>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745" name="Freeform 176"/>
            <p:cNvSpPr>
              <a:spLocks/>
            </p:cNvSpPr>
            <p:nvPr/>
          </p:nvSpPr>
          <p:spPr bwMode="auto">
            <a:xfrm>
              <a:off x="2251" y="1590"/>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746" name="Freeform 177"/>
            <p:cNvSpPr>
              <a:spLocks/>
            </p:cNvSpPr>
            <p:nvPr/>
          </p:nvSpPr>
          <p:spPr bwMode="auto">
            <a:xfrm>
              <a:off x="2304" y="1843"/>
              <a:ext cx="127"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hangingPunct="0"/>
              <a:endParaRPr lang="en-US" sz="4400" b="1">
                <a:solidFill>
                  <a:srgbClr val="0000FF"/>
                </a:solidFill>
                <a:latin typeface="Comic Sans MS" pitchFamily="66" charset="0"/>
              </a:endParaRPr>
            </a:p>
          </p:txBody>
        </p:sp>
      </p:grpSp>
      <p:grpSp>
        <p:nvGrpSpPr>
          <p:cNvPr id="25747" name="Group 178"/>
          <p:cNvGrpSpPr>
            <a:grpSpLocks/>
          </p:cNvGrpSpPr>
          <p:nvPr/>
        </p:nvGrpSpPr>
        <p:grpSpPr bwMode="auto">
          <a:xfrm>
            <a:off x="6215063" y="3114675"/>
            <a:ext cx="206375" cy="344488"/>
            <a:chOff x="2160" y="1548"/>
            <a:chExt cx="309" cy="441"/>
          </a:xfrm>
        </p:grpSpPr>
        <p:sp>
          <p:nvSpPr>
            <p:cNvPr id="25748" name="Freeform 179"/>
            <p:cNvSpPr>
              <a:spLocks/>
            </p:cNvSpPr>
            <p:nvPr/>
          </p:nvSpPr>
          <p:spPr bwMode="auto">
            <a:xfrm>
              <a:off x="2160" y="1548"/>
              <a:ext cx="141"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749" name="Freeform 180"/>
            <p:cNvSpPr>
              <a:spLocks/>
            </p:cNvSpPr>
            <p:nvPr/>
          </p:nvSpPr>
          <p:spPr bwMode="auto">
            <a:xfrm>
              <a:off x="2266" y="1693"/>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750" name="Freeform 181"/>
            <p:cNvSpPr>
              <a:spLocks/>
            </p:cNvSpPr>
            <p:nvPr/>
          </p:nvSpPr>
          <p:spPr bwMode="auto">
            <a:xfrm>
              <a:off x="2201" y="1586"/>
              <a:ext cx="232" cy="313"/>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751" name="Freeform 182"/>
            <p:cNvSpPr>
              <a:spLocks/>
            </p:cNvSpPr>
            <p:nvPr/>
          </p:nvSpPr>
          <p:spPr bwMode="auto">
            <a:xfrm>
              <a:off x="2280" y="1681"/>
              <a:ext cx="189"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752" name="Freeform 183"/>
            <p:cNvSpPr>
              <a:spLocks/>
            </p:cNvSpPr>
            <p:nvPr/>
          </p:nvSpPr>
          <p:spPr bwMode="auto">
            <a:xfrm>
              <a:off x="2174" y="1633"/>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753" name="Freeform 184"/>
            <p:cNvSpPr>
              <a:spLocks/>
            </p:cNvSpPr>
            <p:nvPr/>
          </p:nvSpPr>
          <p:spPr bwMode="auto">
            <a:xfrm>
              <a:off x="2251" y="1590"/>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754" name="Freeform 185"/>
            <p:cNvSpPr>
              <a:spLocks/>
            </p:cNvSpPr>
            <p:nvPr/>
          </p:nvSpPr>
          <p:spPr bwMode="auto">
            <a:xfrm>
              <a:off x="2304" y="1843"/>
              <a:ext cx="127"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hangingPunct="0"/>
              <a:endParaRPr lang="en-US" sz="4400" b="1">
                <a:solidFill>
                  <a:srgbClr val="0000FF"/>
                </a:solidFill>
                <a:latin typeface="Comic Sans MS" pitchFamily="66" charset="0"/>
              </a:endParaRPr>
            </a:p>
          </p:txBody>
        </p:sp>
      </p:grpSp>
      <p:grpSp>
        <p:nvGrpSpPr>
          <p:cNvPr id="25755" name="Group 187"/>
          <p:cNvGrpSpPr>
            <a:grpSpLocks/>
          </p:cNvGrpSpPr>
          <p:nvPr/>
        </p:nvGrpSpPr>
        <p:grpSpPr bwMode="auto">
          <a:xfrm>
            <a:off x="5124450" y="3424238"/>
            <a:ext cx="82550" cy="185737"/>
            <a:chOff x="1029" y="2668"/>
            <a:chExt cx="363" cy="445"/>
          </a:xfrm>
        </p:grpSpPr>
        <p:grpSp>
          <p:nvGrpSpPr>
            <p:cNvPr id="25756" name="Group 188"/>
            <p:cNvGrpSpPr>
              <a:grpSpLocks/>
            </p:cNvGrpSpPr>
            <p:nvPr/>
          </p:nvGrpSpPr>
          <p:grpSpPr bwMode="auto">
            <a:xfrm>
              <a:off x="1101" y="2668"/>
              <a:ext cx="217" cy="238"/>
              <a:chOff x="1075" y="2731"/>
              <a:chExt cx="244" cy="166"/>
            </a:xfrm>
          </p:grpSpPr>
          <p:sp>
            <p:nvSpPr>
              <p:cNvPr id="25757" name="Oval 189"/>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758" name="Oval 190"/>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25759" name="Rectangle 191"/>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760" name="Oval 192"/>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761" name="AutoShape 193"/>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5762" name="Group 194"/>
          <p:cNvGrpSpPr>
            <a:grpSpLocks/>
          </p:cNvGrpSpPr>
          <p:nvPr/>
        </p:nvGrpSpPr>
        <p:grpSpPr bwMode="auto">
          <a:xfrm>
            <a:off x="4357688" y="3000375"/>
            <a:ext cx="82550" cy="185738"/>
            <a:chOff x="1029" y="2668"/>
            <a:chExt cx="363" cy="445"/>
          </a:xfrm>
        </p:grpSpPr>
        <p:grpSp>
          <p:nvGrpSpPr>
            <p:cNvPr id="25763" name="Group 195"/>
            <p:cNvGrpSpPr>
              <a:grpSpLocks/>
            </p:cNvGrpSpPr>
            <p:nvPr/>
          </p:nvGrpSpPr>
          <p:grpSpPr bwMode="auto">
            <a:xfrm>
              <a:off x="1101" y="2668"/>
              <a:ext cx="217" cy="238"/>
              <a:chOff x="1075" y="2731"/>
              <a:chExt cx="244" cy="166"/>
            </a:xfrm>
          </p:grpSpPr>
          <p:sp>
            <p:nvSpPr>
              <p:cNvPr id="25764" name="Oval 196"/>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765" name="Oval 197"/>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25766" name="Rectangle 198"/>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767" name="Oval 199"/>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768" name="AutoShape 200"/>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5769" name="Group 201"/>
          <p:cNvGrpSpPr>
            <a:grpSpLocks/>
          </p:cNvGrpSpPr>
          <p:nvPr/>
        </p:nvGrpSpPr>
        <p:grpSpPr bwMode="auto">
          <a:xfrm>
            <a:off x="4743450" y="3409950"/>
            <a:ext cx="82550" cy="185738"/>
            <a:chOff x="1029" y="2668"/>
            <a:chExt cx="363" cy="445"/>
          </a:xfrm>
        </p:grpSpPr>
        <p:grpSp>
          <p:nvGrpSpPr>
            <p:cNvPr id="25770" name="Group 202"/>
            <p:cNvGrpSpPr>
              <a:grpSpLocks/>
            </p:cNvGrpSpPr>
            <p:nvPr/>
          </p:nvGrpSpPr>
          <p:grpSpPr bwMode="auto">
            <a:xfrm>
              <a:off x="1101" y="2668"/>
              <a:ext cx="217" cy="238"/>
              <a:chOff x="1075" y="2731"/>
              <a:chExt cx="244" cy="166"/>
            </a:xfrm>
          </p:grpSpPr>
          <p:sp>
            <p:nvSpPr>
              <p:cNvPr id="25771" name="Oval 203"/>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772" name="Oval 204"/>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25773" name="Rectangle 205"/>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774" name="Oval 206"/>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775" name="AutoShape 207"/>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5776" name="Group 208"/>
          <p:cNvGrpSpPr>
            <a:grpSpLocks/>
          </p:cNvGrpSpPr>
          <p:nvPr/>
        </p:nvGrpSpPr>
        <p:grpSpPr bwMode="auto">
          <a:xfrm>
            <a:off x="5122863" y="3017838"/>
            <a:ext cx="82550" cy="185737"/>
            <a:chOff x="1029" y="2668"/>
            <a:chExt cx="363" cy="445"/>
          </a:xfrm>
        </p:grpSpPr>
        <p:grpSp>
          <p:nvGrpSpPr>
            <p:cNvPr id="25777" name="Group 209"/>
            <p:cNvGrpSpPr>
              <a:grpSpLocks/>
            </p:cNvGrpSpPr>
            <p:nvPr/>
          </p:nvGrpSpPr>
          <p:grpSpPr bwMode="auto">
            <a:xfrm>
              <a:off x="1101" y="2668"/>
              <a:ext cx="217" cy="238"/>
              <a:chOff x="1075" y="2731"/>
              <a:chExt cx="244" cy="166"/>
            </a:xfrm>
          </p:grpSpPr>
          <p:sp>
            <p:nvSpPr>
              <p:cNvPr id="25778" name="Oval 210"/>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779" name="Oval 211"/>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25780" name="Rectangle 212"/>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781" name="Oval 213"/>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782" name="AutoShape 214"/>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5783" name="Group 215"/>
          <p:cNvGrpSpPr>
            <a:grpSpLocks/>
          </p:cNvGrpSpPr>
          <p:nvPr/>
        </p:nvGrpSpPr>
        <p:grpSpPr bwMode="auto">
          <a:xfrm>
            <a:off x="4410075" y="3455988"/>
            <a:ext cx="82550" cy="187325"/>
            <a:chOff x="1029" y="2668"/>
            <a:chExt cx="363" cy="445"/>
          </a:xfrm>
        </p:grpSpPr>
        <p:grpSp>
          <p:nvGrpSpPr>
            <p:cNvPr id="25784" name="Group 216"/>
            <p:cNvGrpSpPr>
              <a:grpSpLocks/>
            </p:cNvGrpSpPr>
            <p:nvPr/>
          </p:nvGrpSpPr>
          <p:grpSpPr bwMode="auto">
            <a:xfrm>
              <a:off x="1101" y="2668"/>
              <a:ext cx="217" cy="238"/>
              <a:chOff x="1075" y="2731"/>
              <a:chExt cx="244" cy="166"/>
            </a:xfrm>
          </p:grpSpPr>
          <p:sp>
            <p:nvSpPr>
              <p:cNvPr id="25785" name="Oval 217"/>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786" name="Oval 218"/>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25787" name="Rectangle 219"/>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788" name="Oval 220"/>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789" name="AutoShape 221"/>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5790" name="Group 222"/>
          <p:cNvGrpSpPr>
            <a:grpSpLocks/>
          </p:cNvGrpSpPr>
          <p:nvPr/>
        </p:nvGrpSpPr>
        <p:grpSpPr bwMode="auto">
          <a:xfrm>
            <a:off x="4784725" y="3016250"/>
            <a:ext cx="82550" cy="185738"/>
            <a:chOff x="1029" y="2668"/>
            <a:chExt cx="363" cy="445"/>
          </a:xfrm>
        </p:grpSpPr>
        <p:grpSp>
          <p:nvGrpSpPr>
            <p:cNvPr id="25791" name="Group 223"/>
            <p:cNvGrpSpPr>
              <a:grpSpLocks/>
            </p:cNvGrpSpPr>
            <p:nvPr/>
          </p:nvGrpSpPr>
          <p:grpSpPr bwMode="auto">
            <a:xfrm>
              <a:off x="1101" y="2668"/>
              <a:ext cx="217" cy="238"/>
              <a:chOff x="1075" y="2731"/>
              <a:chExt cx="244" cy="166"/>
            </a:xfrm>
          </p:grpSpPr>
          <p:sp>
            <p:nvSpPr>
              <p:cNvPr id="25792" name="Oval 224"/>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793" name="Oval 225"/>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25794" name="Rectangle 226"/>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795" name="Oval 227"/>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796" name="AutoShape 228"/>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5797" name="Group 229"/>
          <p:cNvGrpSpPr>
            <a:grpSpLocks/>
          </p:cNvGrpSpPr>
          <p:nvPr/>
        </p:nvGrpSpPr>
        <p:grpSpPr bwMode="auto">
          <a:xfrm>
            <a:off x="5313363" y="3089275"/>
            <a:ext cx="82550" cy="185738"/>
            <a:chOff x="1029" y="2668"/>
            <a:chExt cx="363" cy="445"/>
          </a:xfrm>
        </p:grpSpPr>
        <p:grpSp>
          <p:nvGrpSpPr>
            <p:cNvPr id="25798" name="Group 230"/>
            <p:cNvGrpSpPr>
              <a:grpSpLocks/>
            </p:cNvGrpSpPr>
            <p:nvPr/>
          </p:nvGrpSpPr>
          <p:grpSpPr bwMode="auto">
            <a:xfrm>
              <a:off x="1101" y="2668"/>
              <a:ext cx="217" cy="238"/>
              <a:chOff x="1075" y="2731"/>
              <a:chExt cx="244" cy="166"/>
            </a:xfrm>
          </p:grpSpPr>
          <p:sp>
            <p:nvSpPr>
              <p:cNvPr id="25799" name="Oval 231"/>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800" name="Oval 232"/>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25801" name="Rectangle 233"/>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802" name="Oval 234"/>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803" name="AutoShape 235"/>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5804" name="Group 236"/>
          <p:cNvGrpSpPr>
            <a:grpSpLocks/>
          </p:cNvGrpSpPr>
          <p:nvPr/>
        </p:nvGrpSpPr>
        <p:grpSpPr bwMode="auto">
          <a:xfrm>
            <a:off x="4608513" y="3082925"/>
            <a:ext cx="82550" cy="187325"/>
            <a:chOff x="1029" y="2668"/>
            <a:chExt cx="363" cy="445"/>
          </a:xfrm>
        </p:grpSpPr>
        <p:grpSp>
          <p:nvGrpSpPr>
            <p:cNvPr id="25805" name="Group 237"/>
            <p:cNvGrpSpPr>
              <a:grpSpLocks/>
            </p:cNvGrpSpPr>
            <p:nvPr/>
          </p:nvGrpSpPr>
          <p:grpSpPr bwMode="auto">
            <a:xfrm>
              <a:off x="1101" y="2668"/>
              <a:ext cx="217" cy="238"/>
              <a:chOff x="1075" y="2731"/>
              <a:chExt cx="244" cy="166"/>
            </a:xfrm>
          </p:grpSpPr>
          <p:sp>
            <p:nvSpPr>
              <p:cNvPr id="25806" name="Oval 238"/>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807" name="Oval 239"/>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25808" name="Rectangle 240"/>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809" name="Oval 241"/>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810" name="AutoShape 242"/>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5811" name="Group 243"/>
          <p:cNvGrpSpPr>
            <a:grpSpLocks/>
          </p:cNvGrpSpPr>
          <p:nvPr/>
        </p:nvGrpSpPr>
        <p:grpSpPr bwMode="auto">
          <a:xfrm>
            <a:off x="5133975" y="2867025"/>
            <a:ext cx="119063" cy="200025"/>
            <a:chOff x="2160" y="1548"/>
            <a:chExt cx="309" cy="441"/>
          </a:xfrm>
        </p:grpSpPr>
        <p:sp>
          <p:nvSpPr>
            <p:cNvPr id="25812" name="Freeform 244"/>
            <p:cNvSpPr>
              <a:spLocks/>
            </p:cNvSpPr>
            <p:nvPr/>
          </p:nvSpPr>
          <p:spPr bwMode="auto">
            <a:xfrm>
              <a:off x="2160" y="1548"/>
              <a:ext cx="141"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813" name="Freeform 245"/>
            <p:cNvSpPr>
              <a:spLocks/>
            </p:cNvSpPr>
            <p:nvPr/>
          </p:nvSpPr>
          <p:spPr bwMode="auto">
            <a:xfrm>
              <a:off x="2266" y="1693"/>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814" name="Freeform 246"/>
            <p:cNvSpPr>
              <a:spLocks/>
            </p:cNvSpPr>
            <p:nvPr/>
          </p:nvSpPr>
          <p:spPr bwMode="auto">
            <a:xfrm>
              <a:off x="2201" y="1586"/>
              <a:ext cx="232" cy="313"/>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815" name="Freeform 247"/>
            <p:cNvSpPr>
              <a:spLocks/>
            </p:cNvSpPr>
            <p:nvPr/>
          </p:nvSpPr>
          <p:spPr bwMode="auto">
            <a:xfrm>
              <a:off x="2280" y="1681"/>
              <a:ext cx="189"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816" name="Freeform 248"/>
            <p:cNvSpPr>
              <a:spLocks/>
            </p:cNvSpPr>
            <p:nvPr/>
          </p:nvSpPr>
          <p:spPr bwMode="auto">
            <a:xfrm>
              <a:off x="2174" y="1633"/>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817" name="Freeform 249"/>
            <p:cNvSpPr>
              <a:spLocks/>
            </p:cNvSpPr>
            <p:nvPr/>
          </p:nvSpPr>
          <p:spPr bwMode="auto">
            <a:xfrm>
              <a:off x="2251" y="1590"/>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818" name="Freeform 250"/>
            <p:cNvSpPr>
              <a:spLocks/>
            </p:cNvSpPr>
            <p:nvPr/>
          </p:nvSpPr>
          <p:spPr bwMode="auto">
            <a:xfrm>
              <a:off x="2304" y="1843"/>
              <a:ext cx="127"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hangingPunct="0"/>
              <a:endParaRPr lang="en-US" sz="4400" b="1">
                <a:solidFill>
                  <a:srgbClr val="0000FF"/>
                </a:solidFill>
                <a:latin typeface="Comic Sans MS" pitchFamily="66" charset="0"/>
              </a:endParaRPr>
            </a:p>
          </p:txBody>
        </p:sp>
      </p:grpSp>
      <p:grpSp>
        <p:nvGrpSpPr>
          <p:cNvPr id="25819" name="Group 251"/>
          <p:cNvGrpSpPr>
            <a:grpSpLocks/>
          </p:cNvGrpSpPr>
          <p:nvPr/>
        </p:nvGrpSpPr>
        <p:grpSpPr bwMode="auto">
          <a:xfrm>
            <a:off x="4749800" y="2865438"/>
            <a:ext cx="119063" cy="200025"/>
            <a:chOff x="2160" y="1548"/>
            <a:chExt cx="309" cy="441"/>
          </a:xfrm>
        </p:grpSpPr>
        <p:sp>
          <p:nvSpPr>
            <p:cNvPr id="25820" name="Freeform 252"/>
            <p:cNvSpPr>
              <a:spLocks/>
            </p:cNvSpPr>
            <p:nvPr/>
          </p:nvSpPr>
          <p:spPr bwMode="auto">
            <a:xfrm>
              <a:off x="2160" y="1548"/>
              <a:ext cx="141"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821" name="Freeform 253"/>
            <p:cNvSpPr>
              <a:spLocks/>
            </p:cNvSpPr>
            <p:nvPr/>
          </p:nvSpPr>
          <p:spPr bwMode="auto">
            <a:xfrm>
              <a:off x="2266" y="1693"/>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822" name="Freeform 254"/>
            <p:cNvSpPr>
              <a:spLocks/>
            </p:cNvSpPr>
            <p:nvPr/>
          </p:nvSpPr>
          <p:spPr bwMode="auto">
            <a:xfrm>
              <a:off x="2201" y="1586"/>
              <a:ext cx="232" cy="313"/>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823" name="Freeform 255"/>
            <p:cNvSpPr>
              <a:spLocks/>
            </p:cNvSpPr>
            <p:nvPr/>
          </p:nvSpPr>
          <p:spPr bwMode="auto">
            <a:xfrm>
              <a:off x="2280" y="1681"/>
              <a:ext cx="189"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824" name="Freeform 256"/>
            <p:cNvSpPr>
              <a:spLocks/>
            </p:cNvSpPr>
            <p:nvPr/>
          </p:nvSpPr>
          <p:spPr bwMode="auto">
            <a:xfrm>
              <a:off x="2174" y="1633"/>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825" name="Freeform 257"/>
            <p:cNvSpPr>
              <a:spLocks/>
            </p:cNvSpPr>
            <p:nvPr/>
          </p:nvSpPr>
          <p:spPr bwMode="auto">
            <a:xfrm>
              <a:off x="2251" y="1590"/>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826" name="Freeform 258"/>
            <p:cNvSpPr>
              <a:spLocks/>
            </p:cNvSpPr>
            <p:nvPr/>
          </p:nvSpPr>
          <p:spPr bwMode="auto">
            <a:xfrm>
              <a:off x="2304" y="1843"/>
              <a:ext cx="127"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hangingPunct="0"/>
              <a:endParaRPr lang="en-US" sz="4400" b="1">
                <a:solidFill>
                  <a:srgbClr val="0000FF"/>
                </a:solidFill>
                <a:latin typeface="Comic Sans MS" pitchFamily="66" charset="0"/>
              </a:endParaRPr>
            </a:p>
          </p:txBody>
        </p:sp>
      </p:grpSp>
      <p:grpSp>
        <p:nvGrpSpPr>
          <p:cNvPr id="25827" name="Group 259"/>
          <p:cNvGrpSpPr>
            <a:grpSpLocks/>
          </p:cNvGrpSpPr>
          <p:nvPr/>
        </p:nvGrpSpPr>
        <p:grpSpPr bwMode="auto">
          <a:xfrm>
            <a:off x="4356100" y="3259138"/>
            <a:ext cx="119063" cy="200025"/>
            <a:chOff x="2160" y="1548"/>
            <a:chExt cx="309" cy="441"/>
          </a:xfrm>
        </p:grpSpPr>
        <p:sp>
          <p:nvSpPr>
            <p:cNvPr id="25828" name="Freeform 260"/>
            <p:cNvSpPr>
              <a:spLocks/>
            </p:cNvSpPr>
            <p:nvPr/>
          </p:nvSpPr>
          <p:spPr bwMode="auto">
            <a:xfrm>
              <a:off x="2160" y="1548"/>
              <a:ext cx="141"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829" name="Freeform 261"/>
            <p:cNvSpPr>
              <a:spLocks/>
            </p:cNvSpPr>
            <p:nvPr/>
          </p:nvSpPr>
          <p:spPr bwMode="auto">
            <a:xfrm>
              <a:off x="2266" y="1693"/>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830" name="Freeform 262"/>
            <p:cNvSpPr>
              <a:spLocks/>
            </p:cNvSpPr>
            <p:nvPr/>
          </p:nvSpPr>
          <p:spPr bwMode="auto">
            <a:xfrm>
              <a:off x="2201" y="1586"/>
              <a:ext cx="232" cy="313"/>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831" name="Freeform 263"/>
            <p:cNvSpPr>
              <a:spLocks/>
            </p:cNvSpPr>
            <p:nvPr/>
          </p:nvSpPr>
          <p:spPr bwMode="auto">
            <a:xfrm>
              <a:off x="2280" y="1681"/>
              <a:ext cx="189"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832" name="Freeform 264"/>
            <p:cNvSpPr>
              <a:spLocks/>
            </p:cNvSpPr>
            <p:nvPr/>
          </p:nvSpPr>
          <p:spPr bwMode="auto">
            <a:xfrm>
              <a:off x="2174" y="1633"/>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833" name="Freeform 265"/>
            <p:cNvSpPr>
              <a:spLocks/>
            </p:cNvSpPr>
            <p:nvPr/>
          </p:nvSpPr>
          <p:spPr bwMode="auto">
            <a:xfrm>
              <a:off x="2251" y="1590"/>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834" name="Freeform 266"/>
            <p:cNvSpPr>
              <a:spLocks/>
            </p:cNvSpPr>
            <p:nvPr/>
          </p:nvSpPr>
          <p:spPr bwMode="auto">
            <a:xfrm>
              <a:off x="2304" y="1843"/>
              <a:ext cx="127"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hangingPunct="0"/>
              <a:endParaRPr lang="en-US" sz="4400" b="1">
                <a:solidFill>
                  <a:srgbClr val="0000FF"/>
                </a:solidFill>
                <a:latin typeface="Comic Sans MS" pitchFamily="66" charset="0"/>
              </a:endParaRPr>
            </a:p>
          </p:txBody>
        </p:sp>
      </p:grpSp>
      <p:sp>
        <p:nvSpPr>
          <p:cNvPr id="25835" name="Rectangle 267"/>
          <p:cNvSpPr>
            <a:spLocks noChangeArrowheads="1"/>
          </p:cNvSpPr>
          <p:nvPr/>
        </p:nvSpPr>
        <p:spPr bwMode="auto">
          <a:xfrm>
            <a:off x="2403475" y="1473200"/>
            <a:ext cx="4906963" cy="1117600"/>
          </a:xfrm>
          <a:prstGeom prst="rect">
            <a:avLst/>
          </a:prstGeom>
          <a:solidFill>
            <a:schemeClr val="bg1">
              <a:alpha val="50195"/>
            </a:schemeClr>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836" name="Oval 268"/>
          <p:cNvSpPr>
            <a:spLocks noChangeArrowheads="1"/>
          </p:cNvSpPr>
          <p:nvPr/>
        </p:nvSpPr>
        <p:spPr bwMode="auto">
          <a:xfrm>
            <a:off x="2897188" y="2505075"/>
            <a:ext cx="88900" cy="115888"/>
          </a:xfrm>
          <a:prstGeom prst="ellipse">
            <a:avLst/>
          </a:prstGeom>
          <a:solidFill>
            <a:srgbClr val="CC0000">
              <a:alpha val="50195"/>
            </a:srgbClr>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837" name="Oval 269"/>
          <p:cNvSpPr>
            <a:spLocks noChangeArrowheads="1"/>
          </p:cNvSpPr>
          <p:nvPr/>
        </p:nvSpPr>
        <p:spPr bwMode="auto">
          <a:xfrm>
            <a:off x="4738688" y="2473325"/>
            <a:ext cx="88900" cy="115888"/>
          </a:xfrm>
          <a:prstGeom prst="ellipse">
            <a:avLst/>
          </a:prstGeom>
          <a:solidFill>
            <a:srgbClr val="CC0000">
              <a:alpha val="50195"/>
            </a:srgbClr>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838" name="Oval 270"/>
          <p:cNvSpPr>
            <a:spLocks noChangeArrowheads="1"/>
          </p:cNvSpPr>
          <p:nvPr/>
        </p:nvSpPr>
        <p:spPr bwMode="auto">
          <a:xfrm>
            <a:off x="6769100" y="2341563"/>
            <a:ext cx="88900" cy="115887"/>
          </a:xfrm>
          <a:prstGeom prst="ellipse">
            <a:avLst/>
          </a:prstGeom>
          <a:solidFill>
            <a:srgbClr val="CC0000">
              <a:alpha val="50195"/>
            </a:srgbClr>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5839" name="Group 271"/>
          <p:cNvGrpSpPr>
            <a:grpSpLocks/>
          </p:cNvGrpSpPr>
          <p:nvPr/>
        </p:nvGrpSpPr>
        <p:grpSpPr bwMode="auto">
          <a:xfrm>
            <a:off x="6192838" y="2808288"/>
            <a:ext cx="119062" cy="200025"/>
            <a:chOff x="2160" y="1548"/>
            <a:chExt cx="309" cy="441"/>
          </a:xfrm>
        </p:grpSpPr>
        <p:sp>
          <p:nvSpPr>
            <p:cNvPr id="25840" name="Freeform 272"/>
            <p:cNvSpPr>
              <a:spLocks/>
            </p:cNvSpPr>
            <p:nvPr/>
          </p:nvSpPr>
          <p:spPr bwMode="auto">
            <a:xfrm>
              <a:off x="2160" y="1548"/>
              <a:ext cx="141"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841" name="Freeform 273"/>
            <p:cNvSpPr>
              <a:spLocks/>
            </p:cNvSpPr>
            <p:nvPr/>
          </p:nvSpPr>
          <p:spPr bwMode="auto">
            <a:xfrm>
              <a:off x="2266" y="1693"/>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842" name="Freeform 274"/>
            <p:cNvSpPr>
              <a:spLocks/>
            </p:cNvSpPr>
            <p:nvPr/>
          </p:nvSpPr>
          <p:spPr bwMode="auto">
            <a:xfrm>
              <a:off x="2201" y="1586"/>
              <a:ext cx="232" cy="313"/>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843" name="Freeform 275"/>
            <p:cNvSpPr>
              <a:spLocks/>
            </p:cNvSpPr>
            <p:nvPr/>
          </p:nvSpPr>
          <p:spPr bwMode="auto">
            <a:xfrm>
              <a:off x="2280" y="1681"/>
              <a:ext cx="189"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844" name="Freeform 276"/>
            <p:cNvSpPr>
              <a:spLocks/>
            </p:cNvSpPr>
            <p:nvPr/>
          </p:nvSpPr>
          <p:spPr bwMode="auto">
            <a:xfrm>
              <a:off x="2174" y="1633"/>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845" name="Freeform 277"/>
            <p:cNvSpPr>
              <a:spLocks/>
            </p:cNvSpPr>
            <p:nvPr/>
          </p:nvSpPr>
          <p:spPr bwMode="auto">
            <a:xfrm>
              <a:off x="2251" y="1590"/>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846" name="Freeform 278"/>
            <p:cNvSpPr>
              <a:spLocks/>
            </p:cNvSpPr>
            <p:nvPr/>
          </p:nvSpPr>
          <p:spPr bwMode="auto">
            <a:xfrm>
              <a:off x="2304" y="1843"/>
              <a:ext cx="127"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hangingPunct="0"/>
              <a:endParaRPr lang="en-US" sz="4400" b="1">
                <a:solidFill>
                  <a:srgbClr val="0000FF"/>
                </a:solidFill>
                <a:latin typeface="Comic Sans MS" pitchFamily="66" charset="0"/>
              </a:endParaRPr>
            </a:p>
          </p:txBody>
        </p:sp>
      </p:grpSp>
      <p:grpSp>
        <p:nvGrpSpPr>
          <p:cNvPr id="25847" name="Group 279"/>
          <p:cNvGrpSpPr>
            <a:grpSpLocks/>
          </p:cNvGrpSpPr>
          <p:nvPr/>
        </p:nvGrpSpPr>
        <p:grpSpPr bwMode="auto">
          <a:xfrm>
            <a:off x="7051675" y="3314700"/>
            <a:ext cx="119063" cy="200025"/>
            <a:chOff x="2160" y="1548"/>
            <a:chExt cx="309" cy="441"/>
          </a:xfrm>
        </p:grpSpPr>
        <p:sp>
          <p:nvSpPr>
            <p:cNvPr id="25848" name="Freeform 280"/>
            <p:cNvSpPr>
              <a:spLocks/>
            </p:cNvSpPr>
            <p:nvPr/>
          </p:nvSpPr>
          <p:spPr bwMode="auto">
            <a:xfrm>
              <a:off x="2160" y="1548"/>
              <a:ext cx="141"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849" name="Freeform 281"/>
            <p:cNvSpPr>
              <a:spLocks/>
            </p:cNvSpPr>
            <p:nvPr/>
          </p:nvSpPr>
          <p:spPr bwMode="auto">
            <a:xfrm>
              <a:off x="2266" y="1693"/>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850" name="Freeform 282"/>
            <p:cNvSpPr>
              <a:spLocks/>
            </p:cNvSpPr>
            <p:nvPr/>
          </p:nvSpPr>
          <p:spPr bwMode="auto">
            <a:xfrm>
              <a:off x="2201" y="1586"/>
              <a:ext cx="232" cy="313"/>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851" name="Freeform 283"/>
            <p:cNvSpPr>
              <a:spLocks/>
            </p:cNvSpPr>
            <p:nvPr/>
          </p:nvSpPr>
          <p:spPr bwMode="auto">
            <a:xfrm>
              <a:off x="2280" y="1681"/>
              <a:ext cx="189"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852" name="Freeform 284"/>
            <p:cNvSpPr>
              <a:spLocks/>
            </p:cNvSpPr>
            <p:nvPr/>
          </p:nvSpPr>
          <p:spPr bwMode="auto">
            <a:xfrm>
              <a:off x="2174" y="1633"/>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853" name="Freeform 285"/>
            <p:cNvSpPr>
              <a:spLocks/>
            </p:cNvSpPr>
            <p:nvPr/>
          </p:nvSpPr>
          <p:spPr bwMode="auto">
            <a:xfrm>
              <a:off x="2251" y="1590"/>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854" name="Freeform 286"/>
            <p:cNvSpPr>
              <a:spLocks/>
            </p:cNvSpPr>
            <p:nvPr/>
          </p:nvSpPr>
          <p:spPr bwMode="auto">
            <a:xfrm>
              <a:off x="2304" y="1843"/>
              <a:ext cx="127"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hangingPunct="0"/>
              <a:endParaRPr lang="en-US" sz="4400" b="1">
                <a:solidFill>
                  <a:srgbClr val="0000FF"/>
                </a:solidFill>
                <a:latin typeface="Comic Sans MS" pitchFamily="66" charset="0"/>
              </a:endParaRPr>
            </a:p>
          </p:txBody>
        </p:sp>
      </p:grpSp>
      <p:grpSp>
        <p:nvGrpSpPr>
          <p:cNvPr id="25855" name="Group 287"/>
          <p:cNvGrpSpPr>
            <a:grpSpLocks/>
          </p:cNvGrpSpPr>
          <p:nvPr/>
        </p:nvGrpSpPr>
        <p:grpSpPr bwMode="auto">
          <a:xfrm>
            <a:off x="7165975" y="2924175"/>
            <a:ext cx="119063" cy="200025"/>
            <a:chOff x="2160" y="1548"/>
            <a:chExt cx="309" cy="441"/>
          </a:xfrm>
        </p:grpSpPr>
        <p:sp>
          <p:nvSpPr>
            <p:cNvPr id="25856" name="Freeform 288"/>
            <p:cNvSpPr>
              <a:spLocks/>
            </p:cNvSpPr>
            <p:nvPr/>
          </p:nvSpPr>
          <p:spPr bwMode="auto">
            <a:xfrm>
              <a:off x="2160" y="1548"/>
              <a:ext cx="141"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857" name="Freeform 289"/>
            <p:cNvSpPr>
              <a:spLocks/>
            </p:cNvSpPr>
            <p:nvPr/>
          </p:nvSpPr>
          <p:spPr bwMode="auto">
            <a:xfrm>
              <a:off x="2266" y="1693"/>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858" name="Freeform 290"/>
            <p:cNvSpPr>
              <a:spLocks/>
            </p:cNvSpPr>
            <p:nvPr/>
          </p:nvSpPr>
          <p:spPr bwMode="auto">
            <a:xfrm>
              <a:off x="2201" y="1586"/>
              <a:ext cx="232" cy="313"/>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859" name="Freeform 291"/>
            <p:cNvSpPr>
              <a:spLocks/>
            </p:cNvSpPr>
            <p:nvPr/>
          </p:nvSpPr>
          <p:spPr bwMode="auto">
            <a:xfrm>
              <a:off x="2280" y="1681"/>
              <a:ext cx="189"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860" name="Freeform 292"/>
            <p:cNvSpPr>
              <a:spLocks/>
            </p:cNvSpPr>
            <p:nvPr/>
          </p:nvSpPr>
          <p:spPr bwMode="auto">
            <a:xfrm>
              <a:off x="2174" y="1633"/>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861" name="Freeform 293"/>
            <p:cNvSpPr>
              <a:spLocks/>
            </p:cNvSpPr>
            <p:nvPr/>
          </p:nvSpPr>
          <p:spPr bwMode="auto">
            <a:xfrm>
              <a:off x="2251" y="1590"/>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hangingPunct="0"/>
              <a:endParaRPr lang="en-US" sz="4400" b="1">
                <a:solidFill>
                  <a:srgbClr val="0000FF"/>
                </a:solidFill>
                <a:latin typeface="Comic Sans MS" pitchFamily="66" charset="0"/>
              </a:endParaRPr>
            </a:p>
          </p:txBody>
        </p:sp>
        <p:sp>
          <p:nvSpPr>
            <p:cNvPr id="25862" name="Freeform 294"/>
            <p:cNvSpPr>
              <a:spLocks/>
            </p:cNvSpPr>
            <p:nvPr/>
          </p:nvSpPr>
          <p:spPr bwMode="auto">
            <a:xfrm>
              <a:off x="2304" y="1843"/>
              <a:ext cx="127"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hangingPunct="0"/>
              <a:endParaRPr lang="en-US" sz="4400" b="1">
                <a:solidFill>
                  <a:srgbClr val="0000FF"/>
                </a:solidFill>
                <a:latin typeface="Comic Sans MS" pitchFamily="66" charset="0"/>
              </a:endParaRPr>
            </a:p>
          </p:txBody>
        </p:sp>
      </p:grpSp>
      <p:sp>
        <p:nvSpPr>
          <p:cNvPr id="25863" name="Freeform 298"/>
          <p:cNvSpPr>
            <a:spLocks/>
          </p:cNvSpPr>
          <p:nvPr/>
        </p:nvSpPr>
        <p:spPr bwMode="auto">
          <a:xfrm>
            <a:off x="2390775" y="2373313"/>
            <a:ext cx="4848225" cy="217487"/>
          </a:xfrm>
          <a:custGeom>
            <a:avLst/>
            <a:gdLst>
              <a:gd name="T0" fmla="*/ 0 w 3054"/>
              <a:gd name="T1" fmla="*/ 2147483647 h 137"/>
              <a:gd name="T2" fmla="*/ 2147483647 w 3054"/>
              <a:gd name="T3" fmla="*/ 2147483647 h 137"/>
              <a:gd name="T4" fmla="*/ 2147483647 w 3054"/>
              <a:gd name="T5" fmla="*/ 0 h 137"/>
              <a:gd name="T6" fmla="*/ 0 60000 65536"/>
              <a:gd name="T7" fmla="*/ 0 60000 65536"/>
              <a:gd name="T8" fmla="*/ 0 60000 65536"/>
              <a:gd name="T9" fmla="*/ 0 w 3054"/>
              <a:gd name="T10" fmla="*/ 0 h 137"/>
              <a:gd name="T11" fmla="*/ 3054 w 3054"/>
              <a:gd name="T12" fmla="*/ 137 h 137"/>
            </a:gdLst>
            <a:ahLst/>
            <a:cxnLst>
              <a:cxn ang="T6">
                <a:pos x="T0" y="T1"/>
              </a:cxn>
              <a:cxn ang="T7">
                <a:pos x="T2" y="T3"/>
              </a:cxn>
              <a:cxn ang="T8">
                <a:pos x="T4" y="T5"/>
              </a:cxn>
            </a:cxnLst>
            <a:rect l="T9" t="T10" r="T11" b="T12"/>
            <a:pathLst>
              <a:path w="3054" h="137">
                <a:moveTo>
                  <a:pt x="0" y="137"/>
                </a:moveTo>
                <a:cubicBezTo>
                  <a:pt x="495" y="134"/>
                  <a:pt x="990" y="132"/>
                  <a:pt x="1499" y="109"/>
                </a:cubicBezTo>
                <a:cubicBezTo>
                  <a:pt x="2008" y="86"/>
                  <a:pt x="2531" y="43"/>
                  <a:pt x="3054" y="0"/>
                </a:cubicBezTo>
              </a:path>
            </a:pathLst>
          </a:custGeom>
          <a:noFill/>
          <a:ln w="38100">
            <a:solidFill>
              <a:srgbClr val="CC0000"/>
            </a:solidFill>
            <a:round/>
            <a:headEnd/>
            <a:tailEnd type="triangle" w="med" len="med"/>
          </a:ln>
        </p:spPr>
        <p:txBody>
          <a:bodyPr wrap="none" anchor="ctr"/>
          <a:lstStyle/>
          <a:p>
            <a:pPr algn="r" eaLnBrk="0" hangingPunct="0"/>
            <a:endParaRPr lang="en-US" sz="4400" b="1">
              <a:solidFill>
                <a:srgbClr val="0000FF"/>
              </a:solidFill>
              <a:latin typeface="Comic Sans MS" pitchFamily="66" charset="0"/>
            </a:endParaRPr>
          </a:p>
        </p:txBody>
      </p:sp>
      <p:sp>
        <p:nvSpPr>
          <p:cNvPr id="564523" name="Text Box 299"/>
          <p:cNvSpPr txBox="1">
            <a:spLocks noChangeArrowheads="1"/>
          </p:cNvSpPr>
          <p:nvPr/>
        </p:nvSpPr>
        <p:spPr bwMode="auto">
          <a:xfrm>
            <a:off x="2582863" y="2133600"/>
            <a:ext cx="717550" cy="457200"/>
          </a:xfrm>
          <a:prstGeom prst="rect">
            <a:avLst/>
          </a:prstGeom>
          <a:noFill/>
          <a:ln w="9525">
            <a:noFill/>
            <a:miter lim="800000"/>
            <a:headEnd/>
            <a:tailEnd/>
          </a:ln>
          <a:effectLst/>
        </p:spPr>
        <p:txBody>
          <a:bodyPr wrap="none">
            <a:spAutoFit/>
          </a:bodyPr>
          <a:lstStyle/>
          <a:p>
            <a:pPr algn="ctr">
              <a:defRPr/>
            </a:pPr>
            <a:r>
              <a:rPr lang="en-US" sz="2400">
                <a:effectLst>
                  <a:outerShdw blurRad="38100" dist="38100" dir="2700000" algn="tl">
                    <a:srgbClr val="C0C0C0"/>
                  </a:outerShdw>
                </a:effectLst>
                <a:latin typeface="Times New Roman" pitchFamily="18" charset="0"/>
                <a:cs typeface="Times New Roman" pitchFamily="18" charset="0"/>
              </a:rPr>
              <a:t>1.8x</a:t>
            </a:r>
          </a:p>
        </p:txBody>
      </p:sp>
      <p:sp>
        <p:nvSpPr>
          <p:cNvPr id="564524" name="Text Box 300"/>
          <p:cNvSpPr txBox="1">
            <a:spLocks noChangeArrowheads="1"/>
          </p:cNvSpPr>
          <p:nvPr/>
        </p:nvSpPr>
        <p:spPr bwMode="auto">
          <a:xfrm>
            <a:off x="4497388" y="2062163"/>
            <a:ext cx="488950" cy="457200"/>
          </a:xfrm>
          <a:prstGeom prst="rect">
            <a:avLst/>
          </a:prstGeom>
          <a:noFill/>
          <a:ln w="9525">
            <a:noFill/>
            <a:miter lim="800000"/>
            <a:headEnd/>
            <a:tailEnd/>
          </a:ln>
          <a:effectLst/>
        </p:spPr>
        <p:txBody>
          <a:bodyPr wrap="none">
            <a:spAutoFit/>
          </a:bodyPr>
          <a:lstStyle/>
          <a:p>
            <a:pPr algn="ctr">
              <a:defRPr/>
            </a:pPr>
            <a:r>
              <a:rPr lang="en-US" sz="2400">
                <a:effectLst>
                  <a:outerShdw blurRad="38100" dist="38100" dir="2700000" algn="tl">
                    <a:srgbClr val="C0C0C0"/>
                  </a:outerShdw>
                </a:effectLst>
                <a:latin typeface="Times New Roman" pitchFamily="18" charset="0"/>
                <a:cs typeface="Times New Roman" pitchFamily="18" charset="0"/>
              </a:rPr>
              <a:t>2x</a:t>
            </a:r>
          </a:p>
        </p:txBody>
      </p:sp>
      <p:sp>
        <p:nvSpPr>
          <p:cNvPr id="564525" name="Text Box 301"/>
          <p:cNvSpPr txBox="1">
            <a:spLocks noChangeArrowheads="1"/>
          </p:cNvSpPr>
          <p:nvPr/>
        </p:nvSpPr>
        <p:spPr bwMode="auto">
          <a:xfrm>
            <a:off x="6488113" y="1931988"/>
            <a:ext cx="717550" cy="457200"/>
          </a:xfrm>
          <a:prstGeom prst="rect">
            <a:avLst/>
          </a:prstGeom>
          <a:noFill/>
          <a:ln w="9525">
            <a:noFill/>
            <a:miter lim="800000"/>
            <a:headEnd/>
            <a:tailEnd/>
          </a:ln>
          <a:effectLst/>
        </p:spPr>
        <p:txBody>
          <a:bodyPr wrap="none">
            <a:spAutoFit/>
          </a:bodyPr>
          <a:lstStyle/>
          <a:p>
            <a:pPr algn="ctr">
              <a:defRPr/>
            </a:pPr>
            <a:r>
              <a:rPr lang="en-US" sz="2400">
                <a:effectLst>
                  <a:outerShdw blurRad="38100" dist="38100" dir="2700000" algn="tl">
                    <a:srgbClr val="C0C0C0"/>
                  </a:outerShdw>
                </a:effectLst>
                <a:latin typeface="Times New Roman" pitchFamily="18" charset="0"/>
                <a:cs typeface="Times New Roman" pitchFamily="18" charset="0"/>
              </a:rPr>
              <a:t>2.9x</a:t>
            </a:r>
          </a:p>
        </p:txBody>
      </p:sp>
      <p:sp>
        <p:nvSpPr>
          <p:cNvPr id="25867" name="Text Box 302"/>
          <p:cNvSpPr txBox="1">
            <a:spLocks noChangeArrowheads="1"/>
          </p:cNvSpPr>
          <p:nvPr/>
        </p:nvSpPr>
        <p:spPr bwMode="auto">
          <a:xfrm>
            <a:off x="685800" y="3081338"/>
            <a:ext cx="1385888" cy="396875"/>
          </a:xfrm>
          <a:prstGeom prst="rect">
            <a:avLst/>
          </a:prstGeom>
          <a:noFill/>
          <a:ln w="9525">
            <a:noFill/>
            <a:miter lim="800000"/>
            <a:headEnd/>
            <a:tailEnd/>
          </a:ln>
        </p:spPr>
        <p:txBody>
          <a:bodyPr wrap="none">
            <a:spAutoFit/>
          </a:bodyPr>
          <a:lstStyle/>
          <a:p>
            <a:pPr algn="ctr"/>
            <a:r>
              <a:rPr lang="en-US" sz="2000">
                <a:solidFill>
                  <a:schemeClr val="tx2"/>
                </a:solidFill>
                <a:latin typeface="Comic Sans MS" pitchFamily="66" charset="0"/>
                <a:cs typeface="Arial" pitchFamily="34" charset="0"/>
              </a:rPr>
              <a:t>User code</a:t>
            </a:r>
          </a:p>
        </p:txBody>
      </p:sp>
      <p:sp>
        <p:nvSpPr>
          <p:cNvPr id="25868" name="Text Box 303"/>
          <p:cNvSpPr txBox="1">
            <a:spLocks noChangeArrowheads="1"/>
          </p:cNvSpPr>
          <p:nvPr/>
        </p:nvSpPr>
        <p:spPr bwMode="auto">
          <a:xfrm>
            <a:off x="623888" y="4103688"/>
            <a:ext cx="1408112" cy="396875"/>
          </a:xfrm>
          <a:prstGeom prst="rect">
            <a:avLst/>
          </a:prstGeom>
          <a:noFill/>
          <a:ln w="9525">
            <a:noFill/>
            <a:miter lim="800000"/>
            <a:headEnd/>
            <a:tailEnd/>
          </a:ln>
        </p:spPr>
        <p:txBody>
          <a:bodyPr>
            <a:spAutoFit/>
          </a:bodyPr>
          <a:lstStyle/>
          <a:p>
            <a:pPr algn="ctr"/>
            <a:r>
              <a:rPr lang="en-US" sz="2000">
                <a:latin typeface="Comic Sans MS" pitchFamily="66" charset="0"/>
                <a:cs typeface="Arial" pitchFamily="34" charset="0"/>
              </a:rPr>
              <a:t>Multicore</a:t>
            </a:r>
          </a:p>
        </p:txBody>
      </p:sp>
      <p:sp>
        <p:nvSpPr>
          <p:cNvPr id="25869" name="Text Box 304"/>
          <p:cNvSpPr txBox="1">
            <a:spLocks noChangeArrowheads="1"/>
          </p:cNvSpPr>
          <p:nvPr/>
        </p:nvSpPr>
        <p:spPr bwMode="auto">
          <a:xfrm>
            <a:off x="704850" y="1744663"/>
            <a:ext cx="1193800" cy="396875"/>
          </a:xfrm>
          <a:prstGeom prst="rect">
            <a:avLst/>
          </a:prstGeom>
          <a:noFill/>
          <a:ln w="9525">
            <a:noFill/>
            <a:miter lim="800000"/>
            <a:headEnd/>
            <a:tailEnd/>
          </a:ln>
        </p:spPr>
        <p:txBody>
          <a:bodyPr wrap="none">
            <a:spAutoFit/>
          </a:bodyPr>
          <a:lstStyle/>
          <a:p>
            <a:pPr algn="ctr"/>
            <a:r>
              <a:rPr lang="en-US" sz="2000">
                <a:solidFill>
                  <a:schemeClr val="tx2"/>
                </a:solidFill>
                <a:latin typeface="Comic Sans MS" pitchFamily="66" charset="0"/>
                <a:cs typeface="Arial" pitchFamily="34" charset="0"/>
              </a:rPr>
              <a:t>Speedup</a:t>
            </a:r>
          </a:p>
        </p:txBody>
      </p:sp>
      <p:sp>
        <p:nvSpPr>
          <p:cNvPr id="564529" name="Text Box 305"/>
          <p:cNvSpPr txBox="1">
            <a:spLocks noChangeArrowheads="1"/>
          </p:cNvSpPr>
          <p:nvPr/>
        </p:nvSpPr>
        <p:spPr bwMode="auto">
          <a:xfrm>
            <a:off x="704850" y="5310188"/>
            <a:ext cx="5435600" cy="822325"/>
          </a:xfrm>
          <a:prstGeom prst="rect">
            <a:avLst/>
          </a:prstGeom>
          <a:noFill/>
          <a:ln w="9525">
            <a:noFill/>
            <a:miter lim="800000"/>
            <a:headEnd/>
            <a:tailEnd/>
          </a:ln>
        </p:spPr>
        <p:txBody>
          <a:bodyPr wrap="none">
            <a:spAutoFit/>
          </a:bodyPr>
          <a:lstStyle/>
          <a:p>
            <a:r>
              <a:rPr lang="en-US" sz="2400" b="1">
                <a:solidFill>
                  <a:srgbClr val="CC0000"/>
                </a:solidFill>
                <a:latin typeface="Comic Sans MS" pitchFamily="66" charset="0"/>
                <a:cs typeface="Arial" pitchFamily="34" charset="0"/>
              </a:rPr>
              <a:t>Parallelization and Synchronization </a:t>
            </a:r>
          </a:p>
          <a:p>
            <a:r>
              <a:rPr lang="en-US" sz="2400" b="1">
                <a:solidFill>
                  <a:srgbClr val="CC0000"/>
                </a:solidFill>
                <a:latin typeface="Comic Sans MS" pitchFamily="66" charset="0"/>
                <a:cs typeface="Arial" pitchFamily="34" charset="0"/>
              </a:rPr>
              <a:t>require great care… </a:t>
            </a:r>
          </a:p>
        </p:txBody>
      </p:sp>
      <p:grpSp>
        <p:nvGrpSpPr>
          <p:cNvPr id="25871" name="Group 321"/>
          <p:cNvGrpSpPr>
            <a:grpSpLocks/>
          </p:cNvGrpSpPr>
          <p:nvPr/>
        </p:nvGrpSpPr>
        <p:grpSpPr bwMode="auto">
          <a:xfrm>
            <a:off x="2484438" y="4187825"/>
            <a:ext cx="227012" cy="344488"/>
            <a:chOff x="2496" y="2725"/>
            <a:chExt cx="712" cy="739"/>
          </a:xfrm>
        </p:grpSpPr>
        <p:sp>
          <p:nvSpPr>
            <p:cNvPr id="25872" name="Rectangle 322"/>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873" name="Freeform 323"/>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5874" name="Group 324"/>
            <p:cNvGrpSpPr>
              <a:grpSpLocks/>
            </p:cNvGrpSpPr>
            <p:nvPr/>
          </p:nvGrpSpPr>
          <p:grpSpPr bwMode="auto">
            <a:xfrm>
              <a:off x="3072" y="2832"/>
              <a:ext cx="136" cy="632"/>
              <a:chOff x="3072" y="2832"/>
              <a:chExt cx="136" cy="632"/>
            </a:xfrm>
          </p:grpSpPr>
          <p:sp>
            <p:nvSpPr>
              <p:cNvPr id="25875" name="Freeform 325"/>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876" name="Freeform 326"/>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877" name="Freeform 327"/>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5878" name="Group 328"/>
            <p:cNvGrpSpPr>
              <a:grpSpLocks/>
            </p:cNvGrpSpPr>
            <p:nvPr/>
          </p:nvGrpSpPr>
          <p:grpSpPr bwMode="auto">
            <a:xfrm flipH="1">
              <a:off x="2496" y="2832"/>
              <a:ext cx="136" cy="632"/>
              <a:chOff x="3072" y="2832"/>
              <a:chExt cx="136" cy="632"/>
            </a:xfrm>
          </p:grpSpPr>
          <p:sp>
            <p:nvSpPr>
              <p:cNvPr id="25879" name="Freeform 329"/>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880" name="Freeform 330"/>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881" name="Freeform 331"/>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5882" name="Group 332"/>
          <p:cNvGrpSpPr>
            <a:grpSpLocks/>
          </p:cNvGrpSpPr>
          <p:nvPr/>
        </p:nvGrpSpPr>
        <p:grpSpPr bwMode="auto">
          <a:xfrm>
            <a:off x="3189288" y="4187825"/>
            <a:ext cx="227012" cy="344488"/>
            <a:chOff x="2496" y="2725"/>
            <a:chExt cx="712" cy="739"/>
          </a:xfrm>
        </p:grpSpPr>
        <p:sp>
          <p:nvSpPr>
            <p:cNvPr id="25883" name="Rectangle 333"/>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884" name="Freeform 334"/>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5885" name="Group 335"/>
            <p:cNvGrpSpPr>
              <a:grpSpLocks/>
            </p:cNvGrpSpPr>
            <p:nvPr/>
          </p:nvGrpSpPr>
          <p:grpSpPr bwMode="auto">
            <a:xfrm>
              <a:off x="3072" y="2832"/>
              <a:ext cx="136" cy="632"/>
              <a:chOff x="3072" y="2832"/>
              <a:chExt cx="136" cy="632"/>
            </a:xfrm>
          </p:grpSpPr>
          <p:sp>
            <p:nvSpPr>
              <p:cNvPr id="25886" name="Freeform 336"/>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887" name="Freeform 337"/>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888" name="Freeform 338"/>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5889" name="Group 339"/>
            <p:cNvGrpSpPr>
              <a:grpSpLocks/>
            </p:cNvGrpSpPr>
            <p:nvPr/>
          </p:nvGrpSpPr>
          <p:grpSpPr bwMode="auto">
            <a:xfrm flipH="1">
              <a:off x="2496" y="2832"/>
              <a:ext cx="136" cy="632"/>
              <a:chOff x="3072" y="2832"/>
              <a:chExt cx="136" cy="632"/>
            </a:xfrm>
          </p:grpSpPr>
          <p:sp>
            <p:nvSpPr>
              <p:cNvPr id="25890" name="Freeform 34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891" name="Freeform 341"/>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892" name="Freeform 342"/>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5893" name="Group 343"/>
          <p:cNvGrpSpPr>
            <a:grpSpLocks/>
          </p:cNvGrpSpPr>
          <p:nvPr/>
        </p:nvGrpSpPr>
        <p:grpSpPr bwMode="auto">
          <a:xfrm>
            <a:off x="4437063" y="4195763"/>
            <a:ext cx="227012" cy="344487"/>
            <a:chOff x="2496" y="2725"/>
            <a:chExt cx="712" cy="739"/>
          </a:xfrm>
        </p:grpSpPr>
        <p:sp>
          <p:nvSpPr>
            <p:cNvPr id="25894" name="Rectangle 344"/>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895" name="Freeform 345"/>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5896" name="Group 346"/>
            <p:cNvGrpSpPr>
              <a:grpSpLocks/>
            </p:cNvGrpSpPr>
            <p:nvPr/>
          </p:nvGrpSpPr>
          <p:grpSpPr bwMode="auto">
            <a:xfrm>
              <a:off x="3072" y="2832"/>
              <a:ext cx="136" cy="632"/>
              <a:chOff x="3072" y="2832"/>
              <a:chExt cx="136" cy="632"/>
            </a:xfrm>
          </p:grpSpPr>
          <p:sp>
            <p:nvSpPr>
              <p:cNvPr id="25897" name="Freeform 347"/>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898" name="Freeform 348"/>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899" name="Freeform 349"/>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5900" name="Group 350"/>
            <p:cNvGrpSpPr>
              <a:grpSpLocks/>
            </p:cNvGrpSpPr>
            <p:nvPr/>
          </p:nvGrpSpPr>
          <p:grpSpPr bwMode="auto">
            <a:xfrm flipH="1">
              <a:off x="2496" y="2832"/>
              <a:ext cx="136" cy="632"/>
              <a:chOff x="3072" y="2832"/>
              <a:chExt cx="136" cy="632"/>
            </a:xfrm>
          </p:grpSpPr>
          <p:sp>
            <p:nvSpPr>
              <p:cNvPr id="25901" name="Freeform 351"/>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902" name="Freeform 352"/>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903" name="Freeform 353"/>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5904" name="Group 354"/>
          <p:cNvGrpSpPr>
            <a:grpSpLocks/>
          </p:cNvGrpSpPr>
          <p:nvPr/>
        </p:nvGrpSpPr>
        <p:grpSpPr bwMode="auto">
          <a:xfrm>
            <a:off x="5070475" y="4181475"/>
            <a:ext cx="227013" cy="344488"/>
            <a:chOff x="2496" y="2725"/>
            <a:chExt cx="712" cy="739"/>
          </a:xfrm>
        </p:grpSpPr>
        <p:sp>
          <p:nvSpPr>
            <p:cNvPr id="25905" name="Rectangle 355"/>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906" name="Freeform 356"/>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5907" name="Group 357"/>
            <p:cNvGrpSpPr>
              <a:grpSpLocks/>
            </p:cNvGrpSpPr>
            <p:nvPr/>
          </p:nvGrpSpPr>
          <p:grpSpPr bwMode="auto">
            <a:xfrm>
              <a:off x="3072" y="2832"/>
              <a:ext cx="136" cy="632"/>
              <a:chOff x="3072" y="2832"/>
              <a:chExt cx="136" cy="632"/>
            </a:xfrm>
          </p:grpSpPr>
          <p:sp>
            <p:nvSpPr>
              <p:cNvPr id="25908" name="Freeform 358"/>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909" name="Freeform 359"/>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910" name="Freeform 360"/>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5911" name="Group 361"/>
            <p:cNvGrpSpPr>
              <a:grpSpLocks/>
            </p:cNvGrpSpPr>
            <p:nvPr/>
          </p:nvGrpSpPr>
          <p:grpSpPr bwMode="auto">
            <a:xfrm flipH="1">
              <a:off x="2496" y="2832"/>
              <a:ext cx="136" cy="632"/>
              <a:chOff x="3072" y="2832"/>
              <a:chExt cx="136" cy="632"/>
            </a:xfrm>
          </p:grpSpPr>
          <p:sp>
            <p:nvSpPr>
              <p:cNvPr id="25912" name="Freeform 362"/>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913" name="Freeform 363"/>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914" name="Freeform 364"/>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5915" name="Group 365"/>
          <p:cNvGrpSpPr>
            <a:grpSpLocks/>
          </p:cNvGrpSpPr>
          <p:nvPr/>
        </p:nvGrpSpPr>
        <p:grpSpPr bwMode="auto">
          <a:xfrm>
            <a:off x="4445000" y="4610100"/>
            <a:ext cx="227013" cy="344488"/>
            <a:chOff x="2496" y="2725"/>
            <a:chExt cx="712" cy="739"/>
          </a:xfrm>
        </p:grpSpPr>
        <p:sp>
          <p:nvSpPr>
            <p:cNvPr id="25916" name="Rectangle 366"/>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917" name="Freeform 367"/>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5918" name="Group 368"/>
            <p:cNvGrpSpPr>
              <a:grpSpLocks/>
            </p:cNvGrpSpPr>
            <p:nvPr/>
          </p:nvGrpSpPr>
          <p:grpSpPr bwMode="auto">
            <a:xfrm>
              <a:off x="3072" y="2832"/>
              <a:ext cx="136" cy="632"/>
              <a:chOff x="3072" y="2832"/>
              <a:chExt cx="136" cy="632"/>
            </a:xfrm>
          </p:grpSpPr>
          <p:sp>
            <p:nvSpPr>
              <p:cNvPr id="25919" name="Freeform 369"/>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920" name="Freeform 370"/>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921" name="Freeform 371"/>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5922" name="Group 372"/>
            <p:cNvGrpSpPr>
              <a:grpSpLocks/>
            </p:cNvGrpSpPr>
            <p:nvPr/>
          </p:nvGrpSpPr>
          <p:grpSpPr bwMode="auto">
            <a:xfrm flipH="1">
              <a:off x="2496" y="2832"/>
              <a:ext cx="136" cy="632"/>
              <a:chOff x="3072" y="2832"/>
              <a:chExt cx="136" cy="632"/>
            </a:xfrm>
          </p:grpSpPr>
          <p:sp>
            <p:nvSpPr>
              <p:cNvPr id="25923" name="Freeform 373"/>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924" name="Freeform 374"/>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925" name="Freeform 375"/>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5926" name="Group 376"/>
          <p:cNvGrpSpPr>
            <a:grpSpLocks/>
          </p:cNvGrpSpPr>
          <p:nvPr/>
        </p:nvGrpSpPr>
        <p:grpSpPr bwMode="auto">
          <a:xfrm>
            <a:off x="5064125" y="4610100"/>
            <a:ext cx="227013" cy="344488"/>
            <a:chOff x="2496" y="2725"/>
            <a:chExt cx="712" cy="739"/>
          </a:xfrm>
        </p:grpSpPr>
        <p:sp>
          <p:nvSpPr>
            <p:cNvPr id="25927" name="Rectangle 377"/>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928" name="Freeform 378"/>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5929" name="Group 379"/>
            <p:cNvGrpSpPr>
              <a:grpSpLocks/>
            </p:cNvGrpSpPr>
            <p:nvPr/>
          </p:nvGrpSpPr>
          <p:grpSpPr bwMode="auto">
            <a:xfrm>
              <a:off x="3072" y="2832"/>
              <a:ext cx="136" cy="632"/>
              <a:chOff x="3072" y="2832"/>
              <a:chExt cx="136" cy="632"/>
            </a:xfrm>
          </p:grpSpPr>
          <p:sp>
            <p:nvSpPr>
              <p:cNvPr id="25930" name="Freeform 38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931" name="Freeform 381"/>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932" name="Freeform 382"/>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5933" name="Group 383"/>
            <p:cNvGrpSpPr>
              <a:grpSpLocks/>
            </p:cNvGrpSpPr>
            <p:nvPr/>
          </p:nvGrpSpPr>
          <p:grpSpPr bwMode="auto">
            <a:xfrm flipH="1">
              <a:off x="2496" y="2832"/>
              <a:ext cx="136" cy="632"/>
              <a:chOff x="3072" y="2832"/>
              <a:chExt cx="136" cy="632"/>
            </a:xfrm>
          </p:grpSpPr>
          <p:sp>
            <p:nvSpPr>
              <p:cNvPr id="25934" name="Freeform 384"/>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935" name="Freeform 385"/>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936" name="Freeform 386"/>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sp>
        <p:nvSpPr>
          <p:cNvPr id="25937" name="Rectangle 387"/>
          <p:cNvSpPr>
            <a:spLocks noChangeArrowheads="1"/>
          </p:cNvSpPr>
          <p:nvPr/>
        </p:nvSpPr>
        <p:spPr bwMode="auto">
          <a:xfrm>
            <a:off x="4278313" y="4152900"/>
            <a:ext cx="1160462" cy="842963"/>
          </a:xfrm>
          <a:prstGeom prst="rect">
            <a:avLst/>
          </a:prstGeom>
          <a:solidFill>
            <a:schemeClr val="accent1">
              <a:alpha val="50195"/>
            </a:schemeClr>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938" name="Rectangle 388"/>
          <p:cNvSpPr>
            <a:spLocks noChangeArrowheads="1"/>
          </p:cNvSpPr>
          <p:nvPr/>
        </p:nvSpPr>
        <p:spPr bwMode="auto">
          <a:xfrm>
            <a:off x="2408238" y="4151313"/>
            <a:ext cx="1101725" cy="452437"/>
          </a:xfrm>
          <a:prstGeom prst="rect">
            <a:avLst/>
          </a:prstGeom>
          <a:solidFill>
            <a:schemeClr val="accent1">
              <a:alpha val="50195"/>
            </a:schemeClr>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5939" name="Group 389"/>
          <p:cNvGrpSpPr>
            <a:grpSpLocks/>
          </p:cNvGrpSpPr>
          <p:nvPr/>
        </p:nvGrpSpPr>
        <p:grpSpPr bwMode="auto">
          <a:xfrm>
            <a:off x="6330950" y="4175125"/>
            <a:ext cx="227013" cy="344488"/>
            <a:chOff x="2496" y="2725"/>
            <a:chExt cx="712" cy="739"/>
          </a:xfrm>
        </p:grpSpPr>
        <p:sp>
          <p:nvSpPr>
            <p:cNvPr id="25940" name="Rectangle 390"/>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941" name="Freeform 391"/>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5942" name="Group 392"/>
            <p:cNvGrpSpPr>
              <a:grpSpLocks/>
            </p:cNvGrpSpPr>
            <p:nvPr/>
          </p:nvGrpSpPr>
          <p:grpSpPr bwMode="auto">
            <a:xfrm>
              <a:off x="3072" y="2832"/>
              <a:ext cx="136" cy="632"/>
              <a:chOff x="3072" y="2832"/>
              <a:chExt cx="136" cy="632"/>
            </a:xfrm>
          </p:grpSpPr>
          <p:sp>
            <p:nvSpPr>
              <p:cNvPr id="25943" name="Freeform 393"/>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944" name="Freeform 394"/>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945" name="Freeform 395"/>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5946" name="Group 396"/>
            <p:cNvGrpSpPr>
              <a:grpSpLocks/>
            </p:cNvGrpSpPr>
            <p:nvPr/>
          </p:nvGrpSpPr>
          <p:grpSpPr bwMode="auto">
            <a:xfrm flipH="1">
              <a:off x="2496" y="2832"/>
              <a:ext cx="136" cy="632"/>
              <a:chOff x="3072" y="2832"/>
              <a:chExt cx="136" cy="632"/>
            </a:xfrm>
          </p:grpSpPr>
          <p:sp>
            <p:nvSpPr>
              <p:cNvPr id="25947" name="Freeform 397"/>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948" name="Freeform 398"/>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949" name="Freeform 399"/>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5950" name="Group 400"/>
          <p:cNvGrpSpPr>
            <a:grpSpLocks/>
          </p:cNvGrpSpPr>
          <p:nvPr/>
        </p:nvGrpSpPr>
        <p:grpSpPr bwMode="auto">
          <a:xfrm>
            <a:off x="6964363" y="4160838"/>
            <a:ext cx="227012" cy="344487"/>
            <a:chOff x="2496" y="2725"/>
            <a:chExt cx="712" cy="739"/>
          </a:xfrm>
        </p:grpSpPr>
        <p:sp>
          <p:nvSpPr>
            <p:cNvPr id="25951" name="Rectangle 401"/>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952" name="Freeform 402"/>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5953" name="Group 403"/>
            <p:cNvGrpSpPr>
              <a:grpSpLocks/>
            </p:cNvGrpSpPr>
            <p:nvPr/>
          </p:nvGrpSpPr>
          <p:grpSpPr bwMode="auto">
            <a:xfrm>
              <a:off x="3072" y="2832"/>
              <a:ext cx="136" cy="632"/>
              <a:chOff x="3072" y="2832"/>
              <a:chExt cx="136" cy="632"/>
            </a:xfrm>
          </p:grpSpPr>
          <p:sp>
            <p:nvSpPr>
              <p:cNvPr id="25954" name="Freeform 404"/>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955" name="Freeform 405"/>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956" name="Freeform 406"/>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5957" name="Group 407"/>
            <p:cNvGrpSpPr>
              <a:grpSpLocks/>
            </p:cNvGrpSpPr>
            <p:nvPr/>
          </p:nvGrpSpPr>
          <p:grpSpPr bwMode="auto">
            <a:xfrm flipH="1">
              <a:off x="2496" y="2832"/>
              <a:ext cx="136" cy="632"/>
              <a:chOff x="3072" y="2832"/>
              <a:chExt cx="136" cy="632"/>
            </a:xfrm>
          </p:grpSpPr>
          <p:sp>
            <p:nvSpPr>
              <p:cNvPr id="25958" name="Freeform 408"/>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959" name="Freeform 409"/>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960" name="Freeform 410"/>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5961" name="Group 411"/>
          <p:cNvGrpSpPr>
            <a:grpSpLocks/>
          </p:cNvGrpSpPr>
          <p:nvPr/>
        </p:nvGrpSpPr>
        <p:grpSpPr bwMode="auto">
          <a:xfrm>
            <a:off x="6338888" y="4589463"/>
            <a:ext cx="227012" cy="344487"/>
            <a:chOff x="2496" y="2725"/>
            <a:chExt cx="712" cy="739"/>
          </a:xfrm>
        </p:grpSpPr>
        <p:sp>
          <p:nvSpPr>
            <p:cNvPr id="25962" name="Rectangle 412"/>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963" name="Freeform 413"/>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5964" name="Group 414"/>
            <p:cNvGrpSpPr>
              <a:grpSpLocks/>
            </p:cNvGrpSpPr>
            <p:nvPr/>
          </p:nvGrpSpPr>
          <p:grpSpPr bwMode="auto">
            <a:xfrm>
              <a:off x="3072" y="2832"/>
              <a:ext cx="136" cy="632"/>
              <a:chOff x="3072" y="2832"/>
              <a:chExt cx="136" cy="632"/>
            </a:xfrm>
          </p:grpSpPr>
          <p:sp>
            <p:nvSpPr>
              <p:cNvPr id="25965" name="Freeform 415"/>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966" name="Freeform 416"/>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967" name="Freeform 417"/>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5968" name="Group 418"/>
            <p:cNvGrpSpPr>
              <a:grpSpLocks/>
            </p:cNvGrpSpPr>
            <p:nvPr/>
          </p:nvGrpSpPr>
          <p:grpSpPr bwMode="auto">
            <a:xfrm flipH="1">
              <a:off x="2496" y="2832"/>
              <a:ext cx="136" cy="632"/>
              <a:chOff x="3072" y="2832"/>
              <a:chExt cx="136" cy="632"/>
            </a:xfrm>
          </p:grpSpPr>
          <p:sp>
            <p:nvSpPr>
              <p:cNvPr id="25969" name="Freeform 419"/>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970" name="Freeform 420"/>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971" name="Freeform 421"/>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5972" name="Group 422"/>
          <p:cNvGrpSpPr>
            <a:grpSpLocks/>
          </p:cNvGrpSpPr>
          <p:nvPr/>
        </p:nvGrpSpPr>
        <p:grpSpPr bwMode="auto">
          <a:xfrm>
            <a:off x="6958013" y="4589463"/>
            <a:ext cx="227012" cy="344487"/>
            <a:chOff x="2496" y="2725"/>
            <a:chExt cx="712" cy="739"/>
          </a:xfrm>
        </p:grpSpPr>
        <p:sp>
          <p:nvSpPr>
            <p:cNvPr id="25973" name="Rectangle 423"/>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974" name="Freeform 424"/>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5975" name="Group 425"/>
            <p:cNvGrpSpPr>
              <a:grpSpLocks/>
            </p:cNvGrpSpPr>
            <p:nvPr/>
          </p:nvGrpSpPr>
          <p:grpSpPr bwMode="auto">
            <a:xfrm>
              <a:off x="3072" y="2832"/>
              <a:ext cx="136" cy="632"/>
              <a:chOff x="3072" y="2832"/>
              <a:chExt cx="136" cy="632"/>
            </a:xfrm>
          </p:grpSpPr>
          <p:sp>
            <p:nvSpPr>
              <p:cNvPr id="25976" name="Freeform 426"/>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977" name="Freeform 427"/>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978" name="Freeform 428"/>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5979" name="Group 429"/>
            <p:cNvGrpSpPr>
              <a:grpSpLocks/>
            </p:cNvGrpSpPr>
            <p:nvPr/>
          </p:nvGrpSpPr>
          <p:grpSpPr bwMode="auto">
            <a:xfrm flipH="1">
              <a:off x="2496" y="2832"/>
              <a:ext cx="136" cy="632"/>
              <a:chOff x="3072" y="2832"/>
              <a:chExt cx="136" cy="632"/>
            </a:xfrm>
          </p:grpSpPr>
          <p:sp>
            <p:nvSpPr>
              <p:cNvPr id="25980" name="Freeform 43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981" name="Freeform 431"/>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982" name="Freeform 432"/>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5983" name="Group 433"/>
          <p:cNvGrpSpPr>
            <a:grpSpLocks/>
          </p:cNvGrpSpPr>
          <p:nvPr/>
        </p:nvGrpSpPr>
        <p:grpSpPr bwMode="auto">
          <a:xfrm>
            <a:off x="6323013" y="5038725"/>
            <a:ext cx="227012" cy="344488"/>
            <a:chOff x="2496" y="2725"/>
            <a:chExt cx="712" cy="739"/>
          </a:xfrm>
        </p:grpSpPr>
        <p:sp>
          <p:nvSpPr>
            <p:cNvPr id="25984" name="Rectangle 434"/>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985" name="Freeform 435"/>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5986" name="Group 436"/>
            <p:cNvGrpSpPr>
              <a:grpSpLocks/>
            </p:cNvGrpSpPr>
            <p:nvPr/>
          </p:nvGrpSpPr>
          <p:grpSpPr bwMode="auto">
            <a:xfrm>
              <a:off x="3072" y="2832"/>
              <a:ext cx="136" cy="632"/>
              <a:chOff x="3072" y="2832"/>
              <a:chExt cx="136" cy="632"/>
            </a:xfrm>
          </p:grpSpPr>
          <p:sp>
            <p:nvSpPr>
              <p:cNvPr id="25987" name="Freeform 437"/>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988" name="Freeform 438"/>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989" name="Freeform 439"/>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5990" name="Group 440"/>
            <p:cNvGrpSpPr>
              <a:grpSpLocks/>
            </p:cNvGrpSpPr>
            <p:nvPr/>
          </p:nvGrpSpPr>
          <p:grpSpPr bwMode="auto">
            <a:xfrm flipH="1">
              <a:off x="2496" y="2832"/>
              <a:ext cx="136" cy="632"/>
              <a:chOff x="3072" y="2832"/>
              <a:chExt cx="136" cy="632"/>
            </a:xfrm>
          </p:grpSpPr>
          <p:sp>
            <p:nvSpPr>
              <p:cNvPr id="25991" name="Freeform 441"/>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992" name="Freeform 442"/>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993" name="Freeform 443"/>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5994" name="Group 444"/>
          <p:cNvGrpSpPr>
            <a:grpSpLocks/>
          </p:cNvGrpSpPr>
          <p:nvPr/>
        </p:nvGrpSpPr>
        <p:grpSpPr bwMode="auto">
          <a:xfrm>
            <a:off x="6956425" y="5024438"/>
            <a:ext cx="227013" cy="344487"/>
            <a:chOff x="2496" y="2725"/>
            <a:chExt cx="712" cy="739"/>
          </a:xfrm>
        </p:grpSpPr>
        <p:sp>
          <p:nvSpPr>
            <p:cNvPr id="25995" name="Rectangle 445"/>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996" name="Freeform 446"/>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5997" name="Group 447"/>
            <p:cNvGrpSpPr>
              <a:grpSpLocks/>
            </p:cNvGrpSpPr>
            <p:nvPr/>
          </p:nvGrpSpPr>
          <p:grpSpPr bwMode="auto">
            <a:xfrm>
              <a:off x="3072" y="2832"/>
              <a:ext cx="136" cy="632"/>
              <a:chOff x="3072" y="2832"/>
              <a:chExt cx="136" cy="632"/>
            </a:xfrm>
          </p:grpSpPr>
          <p:sp>
            <p:nvSpPr>
              <p:cNvPr id="25998" name="Freeform 448"/>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5999" name="Freeform 449"/>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6000" name="Freeform 450"/>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6001" name="Group 451"/>
            <p:cNvGrpSpPr>
              <a:grpSpLocks/>
            </p:cNvGrpSpPr>
            <p:nvPr/>
          </p:nvGrpSpPr>
          <p:grpSpPr bwMode="auto">
            <a:xfrm flipH="1">
              <a:off x="2496" y="2832"/>
              <a:ext cx="136" cy="632"/>
              <a:chOff x="3072" y="2832"/>
              <a:chExt cx="136" cy="632"/>
            </a:xfrm>
          </p:grpSpPr>
          <p:sp>
            <p:nvSpPr>
              <p:cNvPr id="26002" name="Freeform 452"/>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6003" name="Freeform 453"/>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6004" name="Freeform 454"/>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6005" name="Group 455"/>
          <p:cNvGrpSpPr>
            <a:grpSpLocks/>
          </p:cNvGrpSpPr>
          <p:nvPr/>
        </p:nvGrpSpPr>
        <p:grpSpPr bwMode="auto">
          <a:xfrm>
            <a:off x="6330950" y="5453063"/>
            <a:ext cx="227013" cy="344487"/>
            <a:chOff x="2496" y="2725"/>
            <a:chExt cx="712" cy="739"/>
          </a:xfrm>
        </p:grpSpPr>
        <p:sp>
          <p:nvSpPr>
            <p:cNvPr id="26006" name="Rectangle 456"/>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6007" name="Freeform 457"/>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6008" name="Group 458"/>
            <p:cNvGrpSpPr>
              <a:grpSpLocks/>
            </p:cNvGrpSpPr>
            <p:nvPr/>
          </p:nvGrpSpPr>
          <p:grpSpPr bwMode="auto">
            <a:xfrm>
              <a:off x="3072" y="2832"/>
              <a:ext cx="136" cy="632"/>
              <a:chOff x="3072" y="2832"/>
              <a:chExt cx="136" cy="632"/>
            </a:xfrm>
          </p:grpSpPr>
          <p:sp>
            <p:nvSpPr>
              <p:cNvPr id="26009" name="Freeform 459"/>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6010" name="Freeform 460"/>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6011" name="Freeform 461"/>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6012" name="Group 462"/>
            <p:cNvGrpSpPr>
              <a:grpSpLocks/>
            </p:cNvGrpSpPr>
            <p:nvPr/>
          </p:nvGrpSpPr>
          <p:grpSpPr bwMode="auto">
            <a:xfrm flipH="1">
              <a:off x="2496" y="2832"/>
              <a:ext cx="136" cy="632"/>
              <a:chOff x="3072" y="2832"/>
              <a:chExt cx="136" cy="632"/>
            </a:xfrm>
          </p:grpSpPr>
          <p:sp>
            <p:nvSpPr>
              <p:cNvPr id="26013" name="Freeform 463"/>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6014" name="Freeform 464"/>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6015" name="Freeform 465"/>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6016" name="Group 466"/>
          <p:cNvGrpSpPr>
            <a:grpSpLocks/>
          </p:cNvGrpSpPr>
          <p:nvPr/>
        </p:nvGrpSpPr>
        <p:grpSpPr bwMode="auto">
          <a:xfrm>
            <a:off x="6950075" y="5453063"/>
            <a:ext cx="227013" cy="344487"/>
            <a:chOff x="2496" y="2725"/>
            <a:chExt cx="712" cy="739"/>
          </a:xfrm>
        </p:grpSpPr>
        <p:sp>
          <p:nvSpPr>
            <p:cNvPr id="26017" name="Rectangle 467"/>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6018" name="Freeform 468"/>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6019" name="Group 469"/>
            <p:cNvGrpSpPr>
              <a:grpSpLocks/>
            </p:cNvGrpSpPr>
            <p:nvPr/>
          </p:nvGrpSpPr>
          <p:grpSpPr bwMode="auto">
            <a:xfrm>
              <a:off x="3072" y="2832"/>
              <a:ext cx="136" cy="632"/>
              <a:chOff x="3072" y="2832"/>
              <a:chExt cx="136" cy="632"/>
            </a:xfrm>
          </p:grpSpPr>
          <p:sp>
            <p:nvSpPr>
              <p:cNvPr id="26020" name="Freeform 47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6021" name="Freeform 471"/>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6022" name="Freeform 472"/>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6023" name="Group 473"/>
            <p:cNvGrpSpPr>
              <a:grpSpLocks/>
            </p:cNvGrpSpPr>
            <p:nvPr/>
          </p:nvGrpSpPr>
          <p:grpSpPr bwMode="auto">
            <a:xfrm flipH="1">
              <a:off x="2496" y="2832"/>
              <a:ext cx="136" cy="632"/>
              <a:chOff x="3072" y="2832"/>
              <a:chExt cx="136" cy="632"/>
            </a:xfrm>
          </p:grpSpPr>
          <p:sp>
            <p:nvSpPr>
              <p:cNvPr id="26024" name="Freeform 474"/>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6025" name="Freeform 475"/>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6026" name="Freeform 476"/>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sp>
        <p:nvSpPr>
          <p:cNvPr id="26027" name="Rectangle 477"/>
          <p:cNvSpPr>
            <a:spLocks noChangeArrowheads="1"/>
          </p:cNvSpPr>
          <p:nvPr/>
        </p:nvSpPr>
        <p:spPr bwMode="auto">
          <a:xfrm>
            <a:off x="6192838" y="4106863"/>
            <a:ext cx="1160462" cy="1757362"/>
          </a:xfrm>
          <a:prstGeom prst="rect">
            <a:avLst/>
          </a:prstGeom>
          <a:solidFill>
            <a:schemeClr val="accent1">
              <a:alpha val="50195"/>
            </a:schemeClr>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Tree>
    <p:extLst>
      <p:ext uri="{BB962C8B-B14F-4D97-AF65-F5344CB8AC3E}">
        <p14:creationId xmlns:p14="http://schemas.microsoft.com/office/powerpoint/2010/main" val="258155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45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5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C06EA5F-2AFE-3BDA-0BB9-26E099BE6327}"/>
              </a:ext>
            </a:extLst>
          </p:cNvPr>
          <p:cNvSpPr>
            <a:spLocks noGrp="1"/>
          </p:cNvSpPr>
          <p:nvPr>
            <p:ph type="title"/>
          </p:nvPr>
        </p:nvSpPr>
        <p:spPr>
          <a:xfrm>
            <a:off x="961954" y="1484874"/>
            <a:ext cx="7053542" cy="1050398"/>
          </a:xfrm>
        </p:spPr>
        <p:txBody>
          <a:bodyPr>
            <a:normAutofit fontScale="90000"/>
          </a:bodyPr>
          <a:lstStyle/>
          <a:p>
            <a:r>
              <a:rPr lang="en-US" dirty="0">
                <a:latin typeface="Aharoni" panose="020B0604020202020204" pitchFamily="2" charset="-79"/>
                <a:cs typeface="Aharoni" panose="020B0604020202020204" pitchFamily="2" charset="-79"/>
              </a:rPr>
              <a:t>Advantages of a distributed system</a:t>
            </a:r>
            <a:endParaRPr lang="ar-SA" dirty="0">
              <a:latin typeface="Aharoni" panose="020B0604020202020204" pitchFamily="2" charset="-79"/>
            </a:endParaRPr>
          </a:p>
        </p:txBody>
      </p:sp>
      <p:graphicFrame>
        <p:nvGraphicFramePr>
          <p:cNvPr id="16" name="عنصر نائب للمحتوى 2">
            <a:extLst>
              <a:ext uri="{FF2B5EF4-FFF2-40B4-BE49-F238E27FC236}">
                <a16:creationId xmlns:a16="http://schemas.microsoft.com/office/drawing/2014/main" id="{B89FB90A-6B68-41F5-5EEF-858475CB4B8F}"/>
              </a:ext>
            </a:extLst>
          </p:cNvPr>
          <p:cNvGraphicFramePr>
            <a:graphicFrameLocks noGrp="1"/>
          </p:cNvGraphicFramePr>
          <p:nvPr>
            <p:ph idx="1"/>
            <p:extLst>
              <p:ext uri="{D42A27DB-BD31-4B8C-83A1-F6EECF244321}">
                <p14:modId xmlns:p14="http://schemas.microsoft.com/office/powerpoint/2010/main" val="2560855400"/>
              </p:ext>
            </p:extLst>
          </p:nvPr>
        </p:nvGraphicFramePr>
        <p:xfrm>
          <a:off x="484583" y="2535271"/>
          <a:ext cx="7053264" cy="30350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عنصر نائب لرقم الشريحة 10">
            <a:extLst>
              <a:ext uri="{FF2B5EF4-FFF2-40B4-BE49-F238E27FC236}">
                <a16:creationId xmlns:a16="http://schemas.microsoft.com/office/drawing/2014/main" id="{A986DB62-0C37-D285-2BC9-671BF5246CC4}"/>
              </a:ext>
            </a:extLst>
          </p:cNvPr>
          <p:cNvSpPr>
            <a:spLocks noGrp="1"/>
          </p:cNvSpPr>
          <p:nvPr>
            <p:ph type="sldNum" sz="quarter" idx="12"/>
          </p:nvPr>
        </p:nvSpPr>
        <p:spPr bwMode="gray">
          <a:xfrm>
            <a:off x="10352540" y="295729"/>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A9DFAD4-0896-4833-8EA3-CC4C5EA1DF88}" type="slidenum">
              <a:rPr lang="ar-SA" smtClean="0"/>
              <a:pPr/>
              <a:t>13</a:t>
            </a:fld>
            <a:endParaRPr lang="ar-SA" dirty="0"/>
          </a:p>
        </p:txBody>
      </p:sp>
    </p:spTree>
    <p:extLst>
      <p:ext uri="{BB962C8B-B14F-4D97-AF65-F5344CB8AC3E}">
        <p14:creationId xmlns:p14="http://schemas.microsoft.com/office/powerpoint/2010/main" val="1794217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رقم الشريحة 3"/>
          <p:cNvSpPr>
            <a:spLocks noGrp="1"/>
          </p:cNvSpPr>
          <p:nvPr>
            <p:ph type="sldNum" sz="quarter" idx="12"/>
          </p:nvPr>
        </p:nvSpPr>
        <p:spPr bwMode="gray">
          <a:xfrm>
            <a:off x="10352540" y="295729"/>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A9DFAD4-0896-4833-8EA3-CC4C5EA1DF88}" type="slidenum">
              <a:rPr lang="ar-SA" smtClean="0"/>
              <a:pPr/>
              <a:t>14</a:t>
            </a:fld>
            <a:endParaRPr lang="ar-SA" dirty="0"/>
          </a:p>
        </p:txBody>
      </p:sp>
      <p:sp>
        <p:nvSpPr>
          <p:cNvPr id="5" name="عنوان 1"/>
          <p:cNvSpPr>
            <a:spLocks noGrp="1"/>
          </p:cNvSpPr>
          <p:nvPr>
            <p:ph idx="1"/>
          </p:nvPr>
        </p:nvSpPr>
        <p:spPr>
          <a:xfrm>
            <a:off x="711142" y="1281928"/>
            <a:ext cx="7053263" cy="4650242"/>
          </a:xfrm>
        </p:spPr>
        <p:txBody>
          <a:bodyPr/>
          <a:lstStyle/>
          <a:p>
            <a:pPr algn="l"/>
            <a:r>
              <a:rPr lang="en-US" dirty="0"/>
              <a:t> </a:t>
            </a:r>
            <a:endParaRPr lang="ar-SA" dirty="0"/>
          </a:p>
        </p:txBody>
      </p:sp>
      <p:sp>
        <p:nvSpPr>
          <p:cNvPr id="6" name="مستطيل 5"/>
          <p:cNvSpPr/>
          <p:nvPr/>
        </p:nvSpPr>
        <p:spPr>
          <a:xfrm>
            <a:off x="476795" y="1140093"/>
            <a:ext cx="7184571" cy="76768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endParaRPr lang="en-US" sz="2000" b="1" u="sng" dirty="0"/>
          </a:p>
          <a:p>
            <a:r>
              <a:rPr lang="en-US" sz="2000" b="1" u="sng" dirty="0"/>
              <a:t>Transparency</a:t>
            </a:r>
            <a:r>
              <a:rPr lang="en-US" sz="2000" b="1" dirty="0"/>
              <a:t> means keeping the underlying mechanisms hidden so as not to obstruct intended function</a:t>
            </a:r>
            <a:endParaRPr lang="ar-SA" sz="2000" b="1" dirty="0"/>
          </a:p>
          <a:p>
            <a:pPr algn="ctr"/>
            <a:endParaRPr lang="ar-SA" dirty="0"/>
          </a:p>
        </p:txBody>
      </p:sp>
      <p:sp>
        <p:nvSpPr>
          <p:cNvPr id="7" name="مستطيل 6"/>
          <p:cNvSpPr/>
          <p:nvPr/>
        </p:nvSpPr>
        <p:spPr>
          <a:xfrm>
            <a:off x="476795" y="2024026"/>
            <a:ext cx="7184571" cy="6727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r>
              <a:rPr lang="en-US" sz="2000" b="1" u="sng" dirty="0">
                <a:solidFill>
                  <a:schemeClr val="tx1"/>
                </a:solidFill>
              </a:rPr>
              <a:t>Autonomous</a:t>
            </a:r>
            <a:r>
              <a:rPr lang="en-US" dirty="0">
                <a:solidFill>
                  <a:schemeClr val="tx1"/>
                </a:solidFill>
              </a:rPr>
              <a:t> </a:t>
            </a:r>
            <a:r>
              <a:rPr lang="en-US" b="1" dirty="0">
                <a:solidFill>
                  <a:schemeClr val="tx1"/>
                </a:solidFill>
              </a:rPr>
              <a:t>any technology that can function and execute tasks without being controlled by a human</a:t>
            </a:r>
            <a:endParaRPr lang="ar-SA" dirty="0">
              <a:solidFill>
                <a:schemeClr val="tx1"/>
              </a:solidFill>
            </a:endParaRPr>
          </a:p>
        </p:txBody>
      </p:sp>
      <p:sp>
        <p:nvSpPr>
          <p:cNvPr id="8" name="مستطيل 7"/>
          <p:cNvSpPr/>
          <p:nvPr/>
        </p:nvSpPr>
        <p:spPr>
          <a:xfrm>
            <a:off x="476795" y="2817775"/>
            <a:ext cx="7184571" cy="72256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endParaRPr lang="en-US" b="1" u="sng" dirty="0"/>
          </a:p>
          <a:p>
            <a:r>
              <a:rPr lang="en-US" b="1" u="sng" dirty="0"/>
              <a:t>Scalability</a:t>
            </a:r>
            <a:r>
              <a:rPr lang="en-US" sz="1500" b="1" u="sng" dirty="0"/>
              <a:t> </a:t>
            </a:r>
            <a:r>
              <a:rPr lang="en-US" b="1" dirty="0"/>
              <a:t>the measure of a system's ability to increase or decrease in performance</a:t>
            </a:r>
            <a:endParaRPr lang="en-US" b="1" u="sng" dirty="0"/>
          </a:p>
          <a:p>
            <a:pPr algn="ctr"/>
            <a:endParaRPr lang="ar-SA" dirty="0"/>
          </a:p>
        </p:txBody>
      </p:sp>
      <p:sp>
        <p:nvSpPr>
          <p:cNvPr id="9" name="مستطيل 8"/>
          <p:cNvSpPr/>
          <p:nvPr/>
        </p:nvSpPr>
        <p:spPr>
          <a:xfrm>
            <a:off x="476795" y="3661354"/>
            <a:ext cx="7184571" cy="74899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1" anchor="ctr"/>
          <a:lstStyle/>
          <a:p>
            <a:endParaRPr lang="en-US" b="1" u="sng" dirty="0">
              <a:solidFill>
                <a:schemeClr val="tx1"/>
              </a:solidFill>
            </a:endParaRPr>
          </a:p>
          <a:p>
            <a:r>
              <a:rPr lang="en-US" b="1" u="sng" dirty="0">
                <a:solidFill>
                  <a:schemeClr val="tx1"/>
                </a:solidFill>
              </a:rPr>
              <a:t>Efficiency</a:t>
            </a:r>
            <a:r>
              <a:rPr lang="en-US" dirty="0">
                <a:solidFill>
                  <a:schemeClr val="tx1"/>
                </a:solidFill>
              </a:rPr>
              <a:t> </a:t>
            </a:r>
            <a:r>
              <a:rPr lang="en-US" b="1" dirty="0">
                <a:solidFill>
                  <a:schemeClr val="tx1"/>
                </a:solidFill>
              </a:rPr>
              <a:t>effective operation as measured by a comparison of production with cost (as in energy, time, and money)</a:t>
            </a:r>
            <a:endParaRPr lang="ar-SA" b="1" dirty="0">
              <a:solidFill>
                <a:schemeClr val="tx1"/>
              </a:solidFill>
            </a:endParaRPr>
          </a:p>
          <a:p>
            <a:endParaRPr lang="ar-SA" dirty="0"/>
          </a:p>
        </p:txBody>
      </p:sp>
      <p:sp>
        <p:nvSpPr>
          <p:cNvPr id="10" name="مستطيل 9"/>
          <p:cNvSpPr/>
          <p:nvPr/>
        </p:nvSpPr>
        <p:spPr>
          <a:xfrm>
            <a:off x="476795" y="4537709"/>
            <a:ext cx="7184571" cy="63354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endParaRPr lang="en-US" b="1" u="sng" dirty="0"/>
          </a:p>
          <a:p>
            <a:r>
              <a:rPr lang="en-US" b="1" u="sng" dirty="0"/>
              <a:t>Openness  </a:t>
            </a:r>
            <a:r>
              <a:rPr lang="en-US" b="1" dirty="0"/>
              <a:t>An open distributed system is a system that offers services according to standard rules</a:t>
            </a:r>
          </a:p>
          <a:p>
            <a:pPr algn="ctr"/>
            <a:endParaRPr lang="ar-SA" dirty="0"/>
          </a:p>
        </p:txBody>
      </p:sp>
      <p:sp>
        <p:nvSpPr>
          <p:cNvPr id="11" name="مستطيل 10"/>
          <p:cNvSpPr/>
          <p:nvPr/>
        </p:nvSpPr>
        <p:spPr>
          <a:xfrm>
            <a:off x="511629" y="5285557"/>
            <a:ext cx="7184571" cy="6412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endParaRPr lang="en-US" b="1" u="sng" dirty="0">
              <a:solidFill>
                <a:schemeClr val="bg1"/>
              </a:solidFill>
            </a:endParaRPr>
          </a:p>
          <a:p>
            <a:r>
              <a:rPr lang="en-US" b="1" u="sng" dirty="0">
                <a:solidFill>
                  <a:schemeClr val="bg1"/>
                </a:solidFill>
              </a:rPr>
              <a:t>Single Point of Failure </a:t>
            </a:r>
            <a:r>
              <a:rPr lang="en-US" b="1" dirty="0">
                <a:solidFill>
                  <a:schemeClr val="bg1"/>
                </a:solidFill>
              </a:rPr>
              <a:t>is a part of a system that, if it fails, will stop the entire system from working</a:t>
            </a:r>
            <a:endParaRPr lang="en-US" b="1" u="sng" dirty="0">
              <a:solidFill>
                <a:schemeClr val="bg1"/>
              </a:solidFill>
            </a:endParaRPr>
          </a:p>
          <a:p>
            <a:endParaRPr lang="ar-SA" dirty="0"/>
          </a:p>
        </p:txBody>
      </p:sp>
    </p:spTree>
    <p:extLst>
      <p:ext uri="{BB962C8B-B14F-4D97-AF65-F5344CB8AC3E}">
        <p14:creationId xmlns:p14="http://schemas.microsoft.com/office/powerpoint/2010/main" val="2715195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C06EA5F-2AFE-3BDA-0BB9-26E099BE6327}"/>
              </a:ext>
            </a:extLst>
          </p:cNvPr>
          <p:cNvSpPr>
            <a:spLocks noGrp="1"/>
          </p:cNvSpPr>
          <p:nvPr>
            <p:ph type="title"/>
          </p:nvPr>
        </p:nvSpPr>
        <p:spPr>
          <a:xfrm>
            <a:off x="840931" y="1425388"/>
            <a:ext cx="7053542" cy="1050398"/>
          </a:xfrm>
        </p:spPr>
        <p:txBody>
          <a:bodyPr>
            <a:normAutofit fontScale="90000"/>
          </a:bodyPr>
          <a:lstStyle/>
          <a:p>
            <a:r>
              <a:rPr lang="en-US" dirty="0">
                <a:latin typeface="Aharoni" panose="020B0604020202020204" pitchFamily="2" charset="-79"/>
                <a:cs typeface="Aharoni" panose="020B0604020202020204" pitchFamily="2" charset="-79"/>
              </a:rPr>
              <a:t>Disadvantages of a distributed system</a:t>
            </a:r>
            <a:endParaRPr lang="ar-SA" dirty="0">
              <a:latin typeface="Aharoni" panose="020B0604020202020204" pitchFamily="2" charset="-79"/>
            </a:endParaRPr>
          </a:p>
        </p:txBody>
      </p:sp>
      <p:graphicFrame>
        <p:nvGraphicFramePr>
          <p:cNvPr id="16" name="عنصر نائب للمحتوى 2">
            <a:extLst>
              <a:ext uri="{FF2B5EF4-FFF2-40B4-BE49-F238E27FC236}">
                <a16:creationId xmlns:a16="http://schemas.microsoft.com/office/drawing/2014/main" id="{B89FB90A-6B68-41F5-5EEF-858475CB4B8F}"/>
              </a:ext>
            </a:extLst>
          </p:cNvPr>
          <p:cNvGraphicFramePr>
            <a:graphicFrameLocks noGrp="1"/>
          </p:cNvGraphicFramePr>
          <p:nvPr>
            <p:ph idx="1"/>
            <p:extLst>
              <p:ext uri="{D42A27DB-BD31-4B8C-83A1-F6EECF244321}">
                <p14:modId xmlns:p14="http://schemas.microsoft.com/office/powerpoint/2010/main" val="2001196023"/>
              </p:ext>
            </p:extLst>
          </p:nvPr>
        </p:nvGraphicFramePr>
        <p:xfrm>
          <a:off x="484583" y="2302809"/>
          <a:ext cx="8174834" cy="35701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عنصر نائب لرقم الشريحة 3">
            <a:extLst>
              <a:ext uri="{FF2B5EF4-FFF2-40B4-BE49-F238E27FC236}">
                <a16:creationId xmlns:a16="http://schemas.microsoft.com/office/drawing/2014/main" id="{08ECDE7C-42AB-00FF-5993-31D7E452C573}"/>
              </a:ext>
            </a:extLst>
          </p:cNvPr>
          <p:cNvSpPr>
            <a:spLocks noGrp="1"/>
          </p:cNvSpPr>
          <p:nvPr>
            <p:ph type="sldNum" sz="quarter" idx="12"/>
          </p:nvPr>
        </p:nvSpPr>
        <p:spPr bwMode="gray">
          <a:xfrm>
            <a:off x="10352540" y="295729"/>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A9DFAD4-0896-4833-8EA3-CC4C5EA1DF88}" type="slidenum">
              <a:rPr lang="ar-SA" smtClean="0"/>
              <a:pPr/>
              <a:t>15</a:t>
            </a:fld>
            <a:endParaRPr lang="ar-SA" dirty="0">
              <a:solidFill>
                <a:schemeClr val="tx1"/>
              </a:solidFill>
            </a:endParaRPr>
          </a:p>
        </p:txBody>
      </p:sp>
    </p:spTree>
    <p:extLst>
      <p:ext uri="{BB962C8B-B14F-4D97-AF65-F5344CB8AC3E}">
        <p14:creationId xmlns:p14="http://schemas.microsoft.com/office/powerpoint/2010/main" val="2986216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2"/>
          <p:cNvSpPr>
            <a:spLocks noChangeArrowheads="1"/>
          </p:cNvSpPr>
          <p:nvPr/>
        </p:nvSpPr>
        <p:spPr bwMode="auto">
          <a:xfrm>
            <a:off x="3078163" y="2262188"/>
            <a:ext cx="3133725" cy="2771775"/>
          </a:xfrm>
          <a:prstGeom prst="rect">
            <a:avLst/>
          </a:prstGeom>
          <a:solidFill>
            <a:schemeClr val="folHlink"/>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221" name="Rectangle 4"/>
          <p:cNvSpPr>
            <a:spLocks noGrp="1" noChangeArrowheads="1"/>
          </p:cNvSpPr>
          <p:nvPr>
            <p:ph type="title" idx="4294967295"/>
          </p:nvPr>
        </p:nvSpPr>
        <p:spPr/>
        <p:txBody>
          <a:bodyPr/>
          <a:lstStyle/>
          <a:p>
            <a:r>
              <a:rPr lang="en-US" sz="4000"/>
              <a:t>Vanishing from your Desktops: The Uniprocesor</a:t>
            </a:r>
          </a:p>
        </p:txBody>
      </p:sp>
      <p:grpSp>
        <p:nvGrpSpPr>
          <p:cNvPr id="9222" name="Group 5"/>
          <p:cNvGrpSpPr>
            <a:grpSpLocks/>
          </p:cNvGrpSpPr>
          <p:nvPr/>
        </p:nvGrpSpPr>
        <p:grpSpPr bwMode="auto">
          <a:xfrm>
            <a:off x="4105275" y="2532063"/>
            <a:ext cx="1052513" cy="1346200"/>
            <a:chOff x="2496" y="2725"/>
            <a:chExt cx="712" cy="739"/>
          </a:xfrm>
        </p:grpSpPr>
        <p:sp>
          <p:nvSpPr>
            <p:cNvPr id="9223" name="Rectangle 6"/>
            <p:cNvSpPr>
              <a:spLocks noChangeArrowheads="1"/>
            </p:cNvSpPr>
            <p:nvPr/>
          </p:nvSpPr>
          <p:spPr bwMode="auto">
            <a:xfrm>
              <a:off x="2592" y="3312"/>
              <a:ext cx="528" cy="144"/>
            </a:xfrm>
            <a:prstGeom prst="rect">
              <a:avLst/>
            </a:prstGeom>
            <a:solidFill>
              <a:schemeClr val="accent1"/>
            </a:solidFill>
            <a:ln w="38100"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224" name="Freeform 7"/>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1"/>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9225" name="Group 8"/>
            <p:cNvGrpSpPr>
              <a:grpSpLocks/>
            </p:cNvGrpSpPr>
            <p:nvPr/>
          </p:nvGrpSpPr>
          <p:grpSpPr bwMode="auto">
            <a:xfrm>
              <a:off x="3072" y="2832"/>
              <a:ext cx="136" cy="632"/>
              <a:chOff x="3072" y="2832"/>
              <a:chExt cx="136" cy="632"/>
            </a:xfrm>
          </p:grpSpPr>
          <p:sp>
            <p:nvSpPr>
              <p:cNvPr id="9226" name="Freeform 9"/>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227" name="Freeform 10"/>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228" name="Freeform 11"/>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9229" name="Group 12"/>
            <p:cNvGrpSpPr>
              <a:grpSpLocks/>
            </p:cNvGrpSpPr>
            <p:nvPr/>
          </p:nvGrpSpPr>
          <p:grpSpPr bwMode="auto">
            <a:xfrm flipH="1">
              <a:off x="2496" y="2832"/>
              <a:ext cx="136" cy="632"/>
              <a:chOff x="3072" y="2832"/>
              <a:chExt cx="136" cy="632"/>
            </a:xfrm>
          </p:grpSpPr>
          <p:sp>
            <p:nvSpPr>
              <p:cNvPr id="9230" name="Freeform 13"/>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231" name="Freeform 14"/>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232" name="Freeform 15"/>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sp>
        <p:nvSpPr>
          <p:cNvPr id="9233" name="Rectangle 37"/>
          <p:cNvSpPr>
            <a:spLocks noChangeArrowheads="1"/>
          </p:cNvSpPr>
          <p:nvPr/>
        </p:nvSpPr>
        <p:spPr bwMode="auto">
          <a:xfrm>
            <a:off x="3432175" y="4124325"/>
            <a:ext cx="2462213" cy="498475"/>
          </a:xfrm>
          <a:prstGeom prst="rect">
            <a:avLst/>
          </a:prstGeom>
          <a:solidFill>
            <a:schemeClr val="hlink"/>
          </a:solidFill>
          <a:ln w="38100">
            <a:solidFill>
              <a:schemeClr val="tx1"/>
            </a:solidFill>
            <a:miter lim="800000"/>
            <a:headEnd/>
            <a:tailEnd/>
          </a:ln>
        </p:spPr>
        <p:txBody>
          <a:bodyPr wrap="none" anchor="ctr"/>
          <a:lstStyle/>
          <a:p>
            <a:pPr algn="ctr" eaLnBrk="0" hangingPunct="0"/>
            <a:r>
              <a:rPr lang="en-US" sz="2400">
                <a:solidFill>
                  <a:schemeClr val="tx2"/>
                </a:solidFill>
                <a:latin typeface="Comic Sans MS" pitchFamily="66" charset="0"/>
              </a:rPr>
              <a:t>memory</a:t>
            </a:r>
          </a:p>
        </p:txBody>
      </p:sp>
      <p:sp>
        <p:nvSpPr>
          <p:cNvPr id="9234" name="Text Box 60"/>
          <p:cNvSpPr txBox="1">
            <a:spLocks noChangeArrowheads="1"/>
          </p:cNvSpPr>
          <p:nvPr/>
        </p:nvSpPr>
        <p:spPr bwMode="auto">
          <a:xfrm>
            <a:off x="4306888" y="2870200"/>
            <a:ext cx="663575" cy="457200"/>
          </a:xfrm>
          <a:prstGeom prst="rect">
            <a:avLst/>
          </a:prstGeom>
          <a:noFill/>
          <a:ln w="9525">
            <a:noFill/>
            <a:miter lim="800000"/>
            <a:headEnd/>
            <a:tailEnd/>
          </a:ln>
        </p:spPr>
        <p:txBody>
          <a:bodyPr wrap="none">
            <a:spAutoFit/>
          </a:bodyPr>
          <a:lstStyle/>
          <a:p>
            <a:pPr algn="r" eaLnBrk="0" hangingPunct="0"/>
            <a:r>
              <a:rPr lang="en-US" sz="2400" b="1">
                <a:latin typeface="Comic Sans MS" pitchFamily="66" charset="0"/>
              </a:rPr>
              <a:t>cpu</a:t>
            </a:r>
          </a:p>
        </p:txBody>
      </p:sp>
    </p:spTree>
    <p:extLst>
      <p:ext uri="{BB962C8B-B14F-4D97-AF65-F5344CB8AC3E}">
        <p14:creationId xmlns:p14="http://schemas.microsoft.com/office/powerpoint/2010/main" val="3220916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type="title" idx="4294967295"/>
          </p:nvPr>
        </p:nvSpPr>
        <p:spPr>
          <a:xfrm>
            <a:off x="242888" y="609600"/>
            <a:ext cx="8845550" cy="1143000"/>
          </a:xfrm>
        </p:spPr>
        <p:txBody>
          <a:bodyPr/>
          <a:lstStyle/>
          <a:p>
            <a:r>
              <a:rPr lang="en-US" sz="4000"/>
              <a:t>Your Server: </a:t>
            </a:r>
            <a:br>
              <a:rPr lang="en-US" sz="4000"/>
            </a:br>
            <a:r>
              <a:rPr lang="en-US" sz="4000"/>
              <a:t>The Shared Memory Multiprocessor</a:t>
            </a:r>
            <a:br>
              <a:rPr lang="en-US" sz="4000"/>
            </a:br>
            <a:r>
              <a:rPr lang="en-US" sz="4000"/>
              <a:t>(SMP)</a:t>
            </a:r>
          </a:p>
        </p:txBody>
      </p:sp>
      <p:grpSp>
        <p:nvGrpSpPr>
          <p:cNvPr id="11269" name="Group 59"/>
          <p:cNvGrpSpPr>
            <a:grpSpLocks/>
          </p:cNvGrpSpPr>
          <p:nvPr/>
        </p:nvGrpSpPr>
        <p:grpSpPr bwMode="auto">
          <a:xfrm>
            <a:off x="2425700" y="2700338"/>
            <a:ext cx="4267200" cy="2527300"/>
            <a:chOff x="2038" y="1558"/>
            <a:chExt cx="1847" cy="1318"/>
          </a:xfrm>
        </p:grpSpPr>
        <p:sp>
          <p:nvSpPr>
            <p:cNvPr id="11270" name="Rectangle 4"/>
            <p:cNvSpPr>
              <a:spLocks noChangeArrowheads="1"/>
            </p:cNvSpPr>
            <p:nvPr/>
          </p:nvSpPr>
          <p:spPr bwMode="auto">
            <a:xfrm>
              <a:off x="2262" y="2073"/>
              <a:ext cx="335" cy="138"/>
            </a:xfrm>
            <a:prstGeom prst="rect">
              <a:avLst/>
            </a:prstGeom>
            <a:solidFill>
              <a:srgbClr val="FF3399"/>
            </a:solidFill>
            <a:ln w="38100">
              <a:solidFill>
                <a:schemeClr val="tx1"/>
              </a:solidFill>
              <a:miter lim="800000"/>
              <a:headEnd/>
              <a:tailEnd/>
            </a:ln>
          </p:spPr>
          <p:txBody>
            <a:bodyPr wrap="none" anchor="ctr"/>
            <a:lstStyle/>
            <a:p>
              <a:pPr algn="ctr" eaLnBrk="0" hangingPunct="0"/>
              <a:r>
                <a:rPr lang="en-US" sz="1600">
                  <a:solidFill>
                    <a:schemeClr val="bg1"/>
                  </a:solidFill>
                  <a:latin typeface="Comic Sans MS" pitchFamily="66" charset="0"/>
                </a:rPr>
                <a:t>cache</a:t>
              </a:r>
            </a:p>
          </p:txBody>
        </p:sp>
        <p:sp>
          <p:nvSpPr>
            <p:cNvPr id="11271" name="AutoShape 5"/>
            <p:cNvSpPr>
              <a:spLocks noChangeArrowheads="1"/>
            </p:cNvSpPr>
            <p:nvPr/>
          </p:nvSpPr>
          <p:spPr bwMode="auto">
            <a:xfrm>
              <a:off x="2038" y="2223"/>
              <a:ext cx="1845" cy="228"/>
            </a:xfrm>
            <a:prstGeom prst="leftRightArrow">
              <a:avLst>
                <a:gd name="adj1" fmla="val 40102"/>
                <a:gd name="adj2" fmla="val 63800"/>
              </a:avLst>
            </a:prstGeom>
            <a:solidFill>
              <a:schemeClr val="folHlink"/>
            </a:solidFill>
            <a:ln w="38100">
              <a:solidFill>
                <a:schemeClr val="tx1"/>
              </a:solidFill>
              <a:miter lim="800000"/>
              <a:headEnd/>
              <a:tailEnd/>
            </a:ln>
          </p:spPr>
          <p:txBody>
            <a:bodyPr wrap="none" anchor="ctr"/>
            <a:lstStyle/>
            <a:p>
              <a:pPr algn="r" eaLnBrk="0" hangingPunct="0"/>
              <a:r>
                <a:rPr lang="en-US" sz="2000">
                  <a:solidFill>
                    <a:schemeClr val="tx2"/>
                  </a:solidFill>
                  <a:latin typeface="Comic Sans MS" pitchFamily="66" charset="0"/>
                </a:rPr>
                <a:t>Bus</a:t>
              </a:r>
            </a:p>
          </p:txBody>
        </p:sp>
        <p:grpSp>
          <p:nvGrpSpPr>
            <p:cNvPr id="11272" name="Group 6"/>
            <p:cNvGrpSpPr>
              <a:grpSpLocks/>
            </p:cNvGrpSpPr>
            <p:nvPr/>
          </p:nvGrpSpPr>
          <p:grpSpPr bwMode="auto">
            <a:xfrm>
              <a:off x="2813" y="1577"/>
              <a:ext cx="315" cy="418"/>
              <a:chOff x="2496" y="2725"/>
              <a:chExt cx="712" cy="739"/>
            </a:xfrm>
          </p:grpSpPr>
          <p:sp>
            <p:nvSpPr>
              <p:cNvPr id="11273" name="Rectangle 7"/>
              <p:cNvSpPr>
                <a:spLocks noChangeArrowheads="1"/>
              </p:cNvSpPr>
              <p:nvPr/>
            </p:nvSpPr>
            <p:spPr bwMode="auto">
              <a:xfrm>
                <a:off x="2592" y="3312"/>
                <a:ext cx="528" cy="144"/>
              </a:xfrm>
              <a:prstGeom prst="rect">
                <a:avLst/>
              </a:prstGeom>
              <a:solidFill>
                <a:schemeClr val="accent1"/>
              </a:solidFill>
              <a:ln w="38100"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274" name="Freeform 8"/>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1"/>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11275" name="Group 9"/>
              <p:cNvGrpSpPr>
                <a:grpSpLocks/>
              </p:cNvGrpSpPr>
              <p:nvPr/>
            </p:nvGrpSpPr>
            <p:grpSpPr bwMode="auto">
              <a:xfrm>
                <a:off x="3072" y="2832"/>
                <a:ext cx="136" cy="632"/>
                <a:chOff x="3072" y="2832"/>
                <a:chExt cx="136" cy="632"/>
              </a:xfrm>
            </p:grpSpPr>
            <p:sp>
              <p:nvSpPr>
                <p:cNvPr id="11276" name="Freeform 1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277" name="Freeform 11"/>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278" name="Freeform 12"/>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1279" name="Group 13"/>
              <p:cNvGrpSpPr>
                <a:grpSpLocks/>
              </p:cNvGrpSpPr>
              <p:nvPr/>
            </p:nvGrpSpPr>
            <p:grpSpPr bwMode="auto">
              <a:xfrm flipH="1">
                <a:off x="2496" y="2832"/>
                <a:ext cx="136" cy="632"/>
                <a:chOff x="3072" y="2832"/>
                <a:chExt cx="136" cy="632"/>
              </a:xfrm>
            </p:grpSpPr>
            <p:sp>
              <p:nvSpPr>
                <p:cNvPr id="11280" name="Freeform 14"/>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281" name="Freeform 15"/>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282" name="Freeform 16"/>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11283" name="Group 17"/>
            <p:cNvGrpSpPr>
              <a:grpSpLocks/>
            </p:cNvGrpSpPr>
            <p:nvPr/>
          </p:nvGrpSpPr>
          <p:grpSpPr bwMode="auto">
            <a:xfrm>
              <a:off x="2263" y="1558"/>
              <a:ext cx="378" cy="457"/>
              <a:chOff x="1008" y="2720"/>
              <a:chExt cx="856" cy="808"/>
            </a:xfrm>
          </p:grpSpPr>
          <p:sp>
            <p:nvSpPr>
              <p:cNvPr id="11284" name="Rectangle 18"/>
              <p:cNvSpPr>
                <a:spLocks noChangeArrowheads="1"/>
              </p:cNvSpPr>
              <p:nvPr/>
            </p:nvSpPr>
            <p:spPr bwMode="auto">
              <a:xfrm>
                <a:off x="1032" y="3304"/>
                <a:ext cx="488" cy="160"/>
              </a:xfrm>
              <a:prstGeom prst="rect">
                <a:avLst/>
              </a:prstGeom>
              <a:solidFill>
                <a:srgbClr val="FF33CC"/>
              </a:solidFill>
              <a:ln w="38100"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285" name="Freeform 19"/>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286" name="Freeform 20"/>
              <p:cNvSpPr>
                <a:spLocks/>
              </p:cNvSpPr>
              <p:nvPr/>
            </p:nvSpPr>
            <p:spPr bwMode="auto">
              <a:xfrm flipH="1">
                <a:off x="1077" y="3000"/>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287" name="Freeform 21"/>
              <p:cNvSpPr>
                <a:spLocks/>
              </p:cNvSpPr>
              <p:nvPr/>
            </p:nvSpPr>
            <p:spPr bwMode="auto">
              <a:xfrm flipH="1">
                <a:off x="1200" y="280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288" name="Freeform 22"/>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33CC"/>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289" name="Freeform 23"/>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33CC"/>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290" name="Freeform 24"/>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291" name="Freeform 25"/>
              <p:cNvSpPr>
                <a:spLocks/>
              </p:cNvSpPr>
              <p:nvPr/>
            </p:nvSpPr>
            <p:spPr bwMode="auto">
              <a:xfrm>
                <a:off x="1669" y="3150"/>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292" name="Freeform 26"/>
              <p:cNvSpPr>
                <a:spLocks/>
              </p:cNvSpPr>
              <p:nvPr/>
            </p:nvSpPr>
            <p:spPr bwMode="auto">
              <a:xfrm>
                <a:off x="1737" y="284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1293" name="Group 27"/>
            <p:cNvGrpSpPr>
              <a:grpSpLocks/>
            </p:cNvGrpSpPr>
            <p:nvPr/>
          </p:nvGrpSpPr>
          <p:grpSpPr bwMode="auto">
            <a:xfrm flipH="1">
              <a:off x="3299" y="1558"/>
              <a:ext cx="379" cy="457"/>
              <a:chOff x="1008" y="2720"/>
              <a:chExt cx="856" cy="808"/>
            </a:xfrm>
          </p:grpSpPr>
          <p:sp>
            <p:nvSpPr>
              <p:cNvPr id="11294" name="Rectangle 28"/>
              <p:cNvSpPr>
                <a:spLocks noChangeArrowheads="1"/>
              </p:cNvSpPr>
              <p:nvPr/>
            </p:nvSpPr>
            <p:spPr bwMode="auto">
              <a:xfrm>
                <a:off x="1032" y="3304"/>
                <a:ext cx="488" cy="160"/>
              </a:xfrm>
              <a:prstGeom prst="rect">
                <a:avLst/>
              </a:prstGeom>
              <a:solidFill>
                <a:srgbClr val="FFFF99"/>
              </a:solidFill>
              <a:ln w="38100"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295" name="Freeform 29"/>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296" name="Freeform 30"/>
              <p:cNvSpPr>
                <a:spLocks/>
              </p:cNvSpPr>
              <p:nvPr/>
            </p:nvSpPr>
            <p:spPr bwMode="auto">
              <a:xfrm flipH="1">
                <a:off x="1077" y="3000"/>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297" name="Freeform 31"/>
              <p:cNvSpPr>
                <a:spLocks/>
              </p:cNvSpPr>
              <p:nvPr/>
            </p:nvSpPr>
            <p:spPr bwMode="auto">
              <a:xfrm flipH="1">
                <a:off x="1200" y="280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298" name="Freeform 32"/>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FF99"/>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299" name="Freeform 33"/>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FF99"/>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300" name="Freeform 34"/>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301" name="Freeform 35"/>
              <p:cNvSpPr>
                <a:spLocks/>
              </p:cNvSpPr>
              <p:nvPr/>
            </p:nvSpPr>
            <p:spPr bwMode="auto">
              <a:xfrm>
                <a:off x="1669" y="3008"/>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302" name="Freeform 36"/>
              <p:cNvSpPr>
                <a:spLocks/>
              </p:cNvSpPr>
              <p:nvPr/>
            </p:nvSpPr>
            <p:spPr bwMode="auto">
              <a:xfrm>
                <a:off x="1737" y="284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1303" name="AutoShape 37"/>
            <p:cNvSpPr>
              <a:spLocks noChangeArrowheads="1"/>
            </p:cNvSpPr>
            <p:nvPr/>
          </p:nvSpPr>
          <p:spPr bwMode="auto">
            <a:xfrm>
              <a:off x="2040" y="2219"/>
              <a:ext cx="1845" cy="229"/>
            </a:xfrm>
            <a:prstGeom prst="leftRightArrow">
              <a:avLst>
                <a:gd name="adj1" fmla="val 40102"/>
                <a:gd name="adj2" fmla="val 63522"/>
              </a:avLst>
            </a:prstGeom>
            <a:solidFill>
              <a:schemeClr val="hlink"/>
            </a:solidFill>
            <a:ln w="38100">
              <a:solidFill>
                <a:schemeClr val="tx1"/>
              </a:solidFill>
              <a:miter lim="800000"/>
              <a:headEnd/>
              <a:tailEnd/>
            </a:ln>
          </p:spPr>
          <p:txBody>
            <a:bodyPr wrap="none" anchor="ctr"/>
            <a:lstStyle/>
            <a:p>
              <a:pPr algn="ctr" eaLnBrk="0" hangingPunct="0"/>
              <a:r>
                <a:rPr lang="en-US" sz="1400">
                  <a:solidFill>
                    <a:schemeClr val="tx2"/>
                  </a:solidFill>
                  <a:latin typeface="Comic Sans MS" pitchFamily="66" charset="0"/>
                </a:rPr>
                <a:t>Bus</a:t>
              </a:r>
            </a:p>
          </p:txBody>
        </p:sp>
        <p:sp>
          <p:nvSpPr>
            <p:cNvPr id="11304" name="Rectangle 38"/>
            <p:cNvSpPr>
              <a:spLocks noChangeArrowheads="1"/>
            </p:cNvSpPr>
            <p:nvPr/>
          </p:nvSpPr>
          <p:spPr bwMode="auto">
            <a:xfrm>
              <a:off x="2197" y="2562"/>
              <a:ext cx="1551" cy="314"/>
            </a:xfrm>
            <a:prstGeom prst="rect">
              <a:avLst/>
            </a:prstGeom>
            <a:solidFill>
              <a:schemeClr val="hlink"/>
            </a:solidFill>
            <a:ln w="38100">
              <a:solidFill>
                <a:schemeClr val="tx1"/>
              </a:solidFill>
              <a:miter lim="800000"/>
              <a:headEnd/>
              <a:tailEnd/>
            </a:ln>
          </p:spPr>
          <p:txBody>
            <a:bodyPr wrap="none" anchor="ctr"/>
            <a:lstStyle/>
            <a:p>
              <a:pPr algn="ctr" eaLnBrk="0" hangingPunct="0"/>
              <a:r>
                <a:rPr lang="en-US" sz="2400">
                  <a:solidFill>
                    <a:schemeClr val="tx2"/>
                  </a:solidFill>
                  <a:latin typeface="Comic Sans MS" pitchFamily="66" charset="0"/>
                </a:rPr>
                <a:t>shared memory</a:t>
              </a:r>
            </a:p>
          </p:txBody>
        </p:sp>
        <p:sp>
          <p:nvSpPr>
            <p:cNvPr id="11305" name="AutoShape 39"/>
            <p:cNvSpPr>
              <a:spLocks noChangeArrowheads="1"/>
            </p:cNvSpPr>
            <p:nvPr/>
          </p:nvSpPr>
          <p:spPr bwMode="auto">
            <a:xfrm>
              <a:off x="2868" y="2408"/>
              <a:ext cx="228" cy="126"/>
            </a:xfrm>
            <a:prstGeom prst="upDownArrow">
              <a:avLst>
                <a:gd name="adj1" fmla="val 50000"/>
                <a:gd name="adj2" fmla="val 33782"/>
              </a:avLst>
            </a:prstGeom>
            <a:solidFill>
              <a:schemeClr val="hlink"/>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306" name="Rectangle 40"/>
            <p:cNvSpPr>
              <a:spLocks noChangeArrowheads="1"/>
            </p:cNvSpPr>
            <p:nvPr/>
          </p:nvSpPr>
          <p:spPr bwMode="auto">
            <a:xfrm>
              <a:off x="3351" y="2073"/>
              <a:ext cx="335" cy="137"/>
            </a:xfrm>
            <a:prstGeom prst="rect">
              <a:avLst/>
            </a:prstGeom>
            <a:solidFill>
              <a:srgbClr val="FFFF99"/>
            </a:solidFill>
            <a:ln w="38100">
              <a:solidFill>
                <a:schemeClr val="tx1"/>
              </a:solidFill>
              <a:miter lim="800000"/>
              <a:headEnd/>
              <a:tailEnd/>
            </a:ln>
          </p:spPr>
          <p:txBody>
            <a:bodyPr wrap="none" anchor="ctr"/>
            <a:lstStyle/>
            <a:p>
              <a:pPr algn="ctr" eaLnBrk="0" hangingPunct="0"/>
              <a:r>
                <a:rPr lang="en-US" sz="1600">
                  <a:latin typeface="Comic Sans MS" pitchFamily="66" charset="0"/>
                </a:rPr>
                <a:t>cache</a:t>
              </a:r>
            </a:p>
          </p:txBody>
        </p:sp>
        <p:sp>
          <p:nvSpPr>
            <p:cNvPr id="11307" name="Rectangle 41"/>
            <p:cNvSpPr>
              <a:spLocks noChangeArrowheads="1"/>
            </p:cNvSpPr>
            <p:nvPr/>
          </p:nvSpPr>
          <p:spPr bwMode="auto">
            <a:xfrm>
              <a:off x="2830" y="2073"/>
              <a:ext cx="335" cy="137"/>
            </a:xfrm>
            <a:prstGeom prst="rect">
              <a:avLst/>
            </a:prstGeom>
            <a:solidFill>
              <a:schemeClr val="accent1"/>
            </a:solidFill>
            <a:ln w="38100">
              <a:solidFill>
                <a:schemeClr val="tx1"/>
              </a:solidFill>
              <a:miter lim="800000"/>
              <a:headEnd/>
              <a:tailEnd/>
            </a:ln>
          </p:spPr>
          <p:txBody>
            <a:bodyPr wrap="none" anchor="ctr"/>
            <a:lstStyle/>
            <a:p>
              <a:pPr algn="ctr" eaLnBrk="0" hangingPunct="0"/>
              <a:r>
                <a:rPr lang="en-US" sz="1600">
                  <a:solidFill>
                    <a:schemeClr val="bg1"/>
                  </a:solidFill>
                  <a:latin typeface="Comic Sans MS" pitchFamily="66" charset="0"/>
                </a:rPr>
                <a:t>cache</a:t>
              </a:r>
            </a:p>
          </p:txBody>
        </p:sp>
      </p:grpSp>
    </p:spTree>
    <p:extLst>
      <p:ext uri="{BB962C8B-B14F-4D97-AF65-F5344CB8AC3E}">
        <p14:creationId xmlns:p14="http://schemas.microsoft.com/office/powerpoint/2010/main" val="3646649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dirty="0"/>
              <a:t>Parallel Architecture &amp; Memory</a:t>
            </a:r>
          </a:p>
        </p:txBody>
      </p:sp>
      <p:sp>
        <p:nvSpPr>
          <p:cNvPr id="53251" name="Rectangle 3"/>
          <p:cNvSpPr>
            <a:spLocks noGrp="1" noChangeArrowheads="1"/>
          </p:cNvSpPr>
          <p:nvPr>
            <p:ph type="body" idx="1"/>
          </p:nvPr>
        </p:nvSpPr>
        <p:spPr/>
        <p:txBody>
          <a:bodyPr>
            <a:normAutofit/>
          </a:bodyPr>
          <a:lstStyle/>
          <a:p>
            <a:pPr marL="0" indent="0">
              <a:buNone/>
            </a:pPr>
            <a:endParaRPr lang="en-US" b="0" i="0" dirty="0">
              <a:solidFill>
                <a:srgbClr val="444444"/>
              </a:solidFill>
              <a:effectLst/>
              <a:latin typeface="Open Sans" panose="020B0606030504020204" pitchFamily="34" charset="0"/>
            </a:endParaRPr>
          </a:p>
          <a:p>
            <a:r>
              <a:rPr lang="en-US" b="0" i="0" dirty="0">
                <a:effectLst/>
                <a:latin typeface="Open Sans" panose="020B0606030504020204" pitchFamily="34" charset="0"/>
              </a:rPr>
              <a:t>Share memory</a:t>
            </a:r>
          </a:p>
          <a:p>
            <a:r>
              <a:rPr lang="en-US" b="0" i="0" dirty="0">
                <a:effectLst/>
                <a:latin typeface="Open Sans" panose="020B0606030504020204" pitchFamily="34" charset="0"/>
              </a:rPr>
              <a:t>Distributed memory</a:t>
            </a:r>
            <a:endParaRPr lang="en-US" dirty="0"/>
          </a:p>
        </p:txBody>
      </p:sp>
      <p:sp>
        <p:nvSpPr>
          <p:cNvPr id="7" name="Slide Number Placeholder 4"/>
          <p:cNvSpPr>
            <a:spLocks noGrp="1"/>
          </p:cNvSpPr>
          <p:nvPr>
            <p:ph type="sldNum" sz="quarter" idx="12"/>
          </p:nvPr>
        </p:nvSpPr>
        <p:spPr>
          <a:xfrm>
            <a:off x="6553200" y="6369050"/>
            <a:ext cx="2133600" cy="488950"/>
          </a:xfrm>
          <a:prstGeom prst="rect">
            <a:avLst/>
          </a:prstGeom>
        </p:spPr>
        <p:txBody>
          <a:bodyPr vert="horz" lIns="91440" tIns="91440" rIns="91440" bIns="91440" rtlCol="0" anchor="ctr"/>
          <a:lstStyle>
            <a:defPPr>
              <a:defRPr lang="en-US"/>
            </a:defPPr>
            <a:lvl1pPr algn="r" defTabSz="457200" rtl="0" fontAlgn="auto">
              <a:spcBef>
                <a:spcPts val="0"/>
              </a:spcBef>
              <a:spcAft>
                <a:spcPts val="0"/>
              </a:spcAft>
              <a:defRPr sz="1200" kern="1200">
                <a:solidFill>
                  <a:srgbClr val="FFFFFF"/>
                </a:solidFill>
                <a:latin typeface="Times New Roman"/>
                <a:ea typeface="+mn-ea"/>
                <a:cs typeface="Times New Roman"/>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fld id="{F2F21A90-E327-C84D-81B5-071D4C5C9FC6}"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6553200" y="6369050"/>
            <a:ext cx="2133600" cy="488950"/>
          </a:xfrm>
          <a:prstGeom prst="rect">
            <a:avLst/>
          </a:prstGeom>
        </p:spPr>
        <p:txBody>
          <a:bodyPr vert="horz" lIns="91440" tIns="91440" rIns="91440" bIns="91440" rtlCol="0" anchor="ctr"/>
          <a:lstStyle>
            <a:defPPr>
              <a:defRPr lang="en-US"/>
            </a:defPPr>
            <a:lvl1pPr algn="r" defTabSz="457200" rtl="0" fontAlgn="auto">
              <a:spcBef>
                <a:spcPts val="0"/>
              </a:spcBef>
              <a:spcAft>
                <a:spcPts val="0"/>
              </a:spcAft>
              <a:defRPr sz="1200" kern="1200">
                <a:solidFill>
                  <a:srgbClr val="FFFFFF"/>
                </a:solidFill>
                <a:latin typeface="Times New Roman"/>
                <a:ea typeface="+mn-ea"/>
                <a:cs typeface="Times New Roman"/>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fld id="{F2F21A90-E327-C84D-81B5-071D4C5C9FC6}" type="slidenum">
              <a:rPr lang="en-US" smtClean="0"/>
              <a:pPr>
                <a:defRPr/>
              </a:pPr>
              <a:t>19</a:t>
            </a:fld>
            <a:endParaRPr lang="en-US"/>
          </a:p>
        </p:txBody>
      </p:sp>
      <p:sp>
        <p:nvSpPr>
          <p:cNvPr id="6" name="Footer Placeholder 4"/>
          <p:cNvSpPr>
            <a:spLocks noGrp="1"/>
          </p:cNvSpPr>
          <p:nvPr>
            <p:ph type="ftr" sz="quarter" idx="11"/>
          </p:nvPr>
        </p:nvSpPr>
        <p:spPr>
          <a:xfrm>
            <a:off x="-20053" y="457200"/>
            <a:ext cx="4077165" cy="1752600"/>
          </a:xfrm>
        </p:spPr>
        <p:txBody>
          <a:bodyPr/>
          <a:lstStyle>
            <a:lvl1pPr>
              <a:defRPr/>
            </a:lvl1pPr>
          </a:lstStyle>
          <a:p>
            <a:pPr algn="l">
              <a:defRPr/>
            </a:pPr>
            <a:endParaRPr lang="en-US" sz="2800" dirty="0">
              <a:solidFill>
                <a:srgbClr val="0000FF"/>
              </a:solidFill>
            </a:endParaRPr>
          </a:p>
          <a:p>
            <a:pPr algn="l">
              <a:defRPr/>
            </a:pPr>
            <a:r>
              <a:rPr lang="en-US" sz="2800" dirty="0">
                <a:solidFill>
                  <a:srgbClr val="0000FF"/>
                </a:solidFill>
              </a:rPr>
              <a:t>(a) Distributed memory</a:t>
            </a:r>
          </a:p>
          <a:p>
            <a:pPr algn="l">
              <a:defRPr/>
            </a:pPr>
            <a:r>
              <a:rPr lang="en-US" sz="2800" dirty="0">
                <a:solidFill>
                  <a:srgbClr val="0000FF"/>
                </a:solidFill>
              </a:rPr>
              <a:t>(b) Shared memory </a:t>
            </a:r>
          </a:p>
        </p:txBody>
      </p:sp>
      <p:pic>
        <p:nvPicPr>
          <p:cNvPr id="8" name="صورة 7">
            <a:extLst>
              <a:ext uri="{FF2B5EF4-FFF2-40B4-BE49-F238E27FC236}">
                <a16:creationId xmlns:a16="http://schemas.microsoft.com/office/drawing/2014/main" id="{986B54C6-FD17-B77D-41C9-90AF5F71DE0E}"/>
              </a:ext>
            </a:extLst>
          </p:cNvPr>
          <p:cNvPicPr>
            <a:picLocks noChangeAspect="1"/>
          </p:cNvPicPr>
          <p:nvPr/>
        </p:nvPicPr>
        <p:blipFill>
          <a:blip r:embed="rId2"/>
          <a:stretch>
            <a:fillRect/>
          </a:stretch>
        </p:blipFill>
        <p:spPr>
          <a:xfrm>
            <a:off x="4114800" y="0"/>
            <a:ext cx="4572000" cy="6858000"/>
          </a:xfrm>
          <a:prstGeom prst="rect">
            <a:avLst/>
          </a:prstGeom>
        </p:spPr>
      </p:pic>
    </p:spTree>
    <p:extLst>
      <p:ext uri="{BB962C8B-B14F-4D97-AF65-F5344CB8AC3E}">
        <p14:creationId xmlns:p14="http://schemas.microsoft.com/office/powerpoint/2010/main" val="2997925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072A940-99D4-2A9F-2D17-6936657C16BB}"/>
              </a:ext>
            </a:extLst>
          </p:cNvPr>
          <p:cNvSpPr>
            <a:spLocks noGrp="1"/>
          </p:cNvSpPr>
          <p:nvPr>
            <p:ph type="title"/>
          </p:nvPr>
        </p:nvSpPr>
        <p:spPr/>
        <p:txBody>
          <a:bodyPr/>
          <a:lstStyle/>
          <a:p>
            <a:r>
              <a:rPr lang="en-US" dirty="0"/>
              <a:t>Outline</a:t>
            </a:r>
            <a:endParaRPr lang="ar-SA" dirty="0"/>
          </a:p>
        </p:txBody>
      </p:sp>
      <p:sp>
        <p:nvSpPr>
          <p:cNvPr id="3" name="عنصر نائب للمحتوى 2">
            <a:extLst>
              <a:ext uri="{FF2B5EF4-FFF2-40B4-BE49-F238E27FC236}">
                <a16:creationId xmlns:a16="http://schemas.microsoft.com/office/drawing/2014/main" id="{E1FEDC0F-6123-CAA4-062B-A09D66B5C7CD}"/>
              </a:ext>
            </a:extLst>
          </p:cNvPr>
          <p:cNvSpPr>
            <a:spLocks noGrp="1"/>
          </p:cNvSpPr>
          <p:nvPr>
            <p:ph idx="1"/>
          </p:nvPr>
        </p:nvSpPr>
        <p:spPr/>
        <p:txBody>
          <a:bodyPr/>
          <a:lstStyle/>
          <a:p>
            <a:pPr algn="just"/>
            <a:r>
              <a:rPr lang="en-US" dirty="0"/>
              <a:t>Concurrency</a:t>
            </a:r>
          </a:p>
          <a:p>
            <a:pPr algn="just"/>
            <a:r>
              <a:rPr lang="en-US" dirty="0"/>
              <a:t>Parallelism</a:t>
            </a:r>
          </a:p>
          <a:p>
            <a:pPr algn="just"/>
            <a:r>
              <a:rPr lang="en-US" dirty="0"/>
              <a:t>Distributed systems</a:t>
            </a:r>
          </a:p>
          <a:p>
            <a:pPr algn="just"/>
            <a:r>
              <a:rPr lang="en-US" dirty="0"/>
              <a:t>Application - peer to peer computing</a:t>
            </a:r>
          </a:p>
          <a:p>
            <a:pPr marL="514350" indent="-514350" algn="just">
              <a:buFont typeface="+mj-lt"/>
              <a:buAutoNum type="arabicPeriod"/>
            </a:pPr>
            <a:r>
              <a:rPr lang="en-US" dirty="0"/>
              <a:t>Race Condition</a:t>
            </a:r>
          </a:p>
          <a:p>
            <a:pPr marL="514350" indent="-514350" algn="just">
              <a:buFont typeface="+mj-lt"/>
              <a:buAutoNum type="arabicPeriod"/>
            </a:pPr>
            <a:r>
              <a:rPr lang="en-US" dirty="0"/>
              <a:t>Mutual exclusion</a:t>
            </a:r>
          </a:p>
          <a:p>
            <a:pPr algn="just">
              <a:buFont typeface="Arial" panose="020B0604020202020204" pitchFamily="34" charset="0"/>
              <a:buChar char="•"/>
            </a:pPr>
            <a:r>
              <a:rPr lang="en-US" dirty="0"/>
              <a:t>Hardware and software parallelism</a:t>
            </a:r>
          </a:p>
          <a:p>
            <a:pPr algn="just">
              <a:buFont typeface="Arial" panose="020B0604020202020204" pitchFamily="34" charset="0"/>
              <a:buChar char="•"/>
            </a:pPr>
            <a:r>
              <a:rPr lang="en-US"/>
              <a:t>Amdahl’s Law</a:t>
            </a:r>
            <a:endParaRPr lang="ar-SA" dirty="0"/>
          </a:p>
        </p:txBody>
      </p:sp>
    </p:spTree>
    <p:extLst>
      <p:ext uri="{BB962C8B-B14F-4D97-AF65-F5344CB8AC3E}">
        <p14:creationId xmlns:p14="http://schemas.microsoft.com/office/powerpoint/2010/main" val="1009410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CAED810-63DF-8982-3D99-3F4A82C6EC10}"/>
              </a:ext>
            </a:extLst>
          </p:cNvPr>
          <p:cNvSpPr>
            <a:spLocks noGrp="1"/>
          </p:cNvSpPr>
          <p:nvPr>
            <p:ph type="title"/>
          </p:nvPr>
        </p:nvSpPr>
        <p:spPr>
          <a:xfrm>
            <a:off x="486697" y="1329200"/>
            <a:ext cx="6939116" cy="762491"/>
          </a:xfrm>
        </p:spPr>
        <p:txBody>
          <a:bodyPr>
            <a:normAutofit fontScale="90000"/>
          </a:bodyPr>
          <a:lstStyle/>
          <a:p>
            <a:r>
              <a:rPr lang="en-US" dirty="0">
                <a:solidFill>
                  <a:schemeClr val="tx1"/>
                </a:solidFill>
              </a:rPr>
              <a:t>TYPES OF DISTRIBUTED SYSTEMS </a:t>
            </a:r>
            <a:endParaRPr lang="ar-SA" dirty="0">
              <a:solidFill>
                <a:schemeClr val="tx1"/>
              </a:solidFill>
            </a:endParaRPr>
          </a:p>
        </p:txBody>
      </p:sp>
      <p:sp>
        <p:nvSpPr>
          <p:cNvPr id="3" name="عنصر نائب للمحتوى 2">
            <a:extLst>
              <a:ext uri="{FF2B5EF4-FFF2-40B4-BE49-F238E27FC236}">
                <a16:creationId xmlns:a16="http://schemas.microsoft.com/office/drawing/2014/main" id="{F29FDF3B-2CB2-0F38-FC80-2483BC2877F9}"/>
              </a:ext>
            </a:extLst>
          </p:cNvPr>
          <p:cNvSpPr>
            <a:spLocks noGrp="1"/>
          </p:cNvSpPr>
          <p:nvPr>
            <p:ph idx="1"/>
          </p:nvPr>
        </p:nvSpPr>
        <p:spPr>
          <a:xfrm>
            <a:off x="47905" y="2627267"/>
            <a:ext cx="4729163" cy="2744017"/>
          </a:xfrm>
        </p:spPr>
        <p:txBody>
          <a:bodyPr>
            <a:normAutofit fontScale="77500" lnSpcReduction="20000"/>
          </a:bodyPr>
          <a:lstStyle/>
          <a:p>
            <a:pPr marL="0" indent="0">
              <a:buNone/>
            </a:pPr>
            <a:r>
              <a:rPr lang="en-US" dirty="0">
                <a:solidFill>
                  <a:srgbClr val="0070C0"/>
                </a:solidFill>
              </a:rPr>
              <a:t>1- Cluster Computing Systems : </a:t>
            </a:r>
            <a:r>
              <a:rPr lang="en-US" dirty="0"/>
              <a:t>Cluster computing systems has </a:t>
            </a:r>
            <a:r>
              <a:rPr lang="en-US" dirty="0">
                <a:solidFill>
                  <a:srgbClr val="FF0000"/>
                </a:solidFill>
              </a:rPr>
              <a:t>multiple computers and servers </a:t>
            </a:r>
            <a:r>
              <a:rPr lang="en-US" dirty="0"/>
              <a:t>connected over network to perform </a:t>
            </a:r>
            <a:r>
              <a:rPr lang="en-US" dirty="0">
                <a:solidFill>
                  <a:srgbClr val="FF0000"/>
                </a:solidFill>
              </a:rPr>
              <a:t>multiple tasks.</a:t>
            </a:r>
            <a:endParaRPr lang="ar-SA" dirty="0">
              <a:solidFill>
                <a:srgbClr val="FF0000"/>
              </a:solidFill>
            </a:endParaRPr>
          </a:p>
          <a:p>
            <a:pPr marL="0" indent="0">
              <a:buNone/>
            </a:pPr>
            <a:r>
              <a:rPr lang="en-US" dirty="0"/>
              <a:t>associated with </a:t>
            </a:r>
            <a:r>
              <a:rPr lang="en-US" dirty="0">
                <a:solidFill>
                  <a:srgbClr val="0070C0"/>
                </a:solidFill>
              </a:rPr>
              <a:t>homogeneity</a:t>
            </a:r>
            <a:endParaRPr lang="ar-SA" dirty="0">
              <a:solidFill>
                <a:srgbClr val="0070C0"/>
              </a:solidFill>
            </a:endParaRPr>
          </a:p>
          <a:p>
            <a:pPr marL="0" indent="0">
              <a:buNone/>
            </a:pPr>
            <a:r>
              <a:rPr lang="ar-SA" dirty="0">
                <a:solidFill>
                  <a:srgbClr val="0070C0"/>
                </a:solidFill>
              </a:rPr>
              <a:t> </a:t>
            </a:r>
            <a:r>
              <a:rPr lang="ar-SA" dirty="0">
                <a:solidFill>
                  <a:schemeClr val="accent1"/>
                </a:solidFill>
              </a:rPr>
              <a:t> </a:t>
            </a:r>
          </a:p>
        </p:txBody>
      </p:sp>
      <p:pic>
        <p:nvPicPr>
          <p:cNvPr id="5" name="صورة 4">
            <a:extLst>
              <a:ext uri="{FF2B5EF4-FFF2-40B4-BE49-F238E27FC236}">
                <a16:creationId xmlns:a16="http://schemas.microsoft.com/office/drawing/2014/main" id="{4F97389B-6206-7310-B467-CC2DE833C882}"/>
              </a:ext>
            </a:extLst>
          </p:cNvPr>
          <p:cNvPicPr>
            <a:picLocks noChangeAspect="1"/>
          </p:cNvPicPr>
          <p:nvPr/>
        </p:nvPicPr>
        <p:blipFill>
          <a:blip r:embed="rId2"/>
          <a:stretch>
            <a:fillRect/>
          </a:stretch>
        </p:blipFill>
        <p:spPr>
          <a:xfrm>
            <a:off x="4572000" y="2914651"/>
            <a:ext cx="4303059" cy="2456633"/>
          </a:xfrm>
          <a:prstGeom prst="rect">
            <a:avLst/>
          </a:prstGeom>
          <a:effectLst/>
        </p:spPr>
      </p:pic>
      <p:sp>
        <p:nvSpPr>
          <p:cNvPr id="6" name="عنصر نائب لرقم الشريحة 5">
            <a:extLst>
              <a:ext uri="{FF2B5EF4-FFF2-40B4-BE49-F238E27FC236}">
                <a16:creationId xmlns:a16="http://schemas.microsoft.com/office/drawing/2014/main" id="{25CDA95F-C57D-6D57-0B04-EA8071876BE5}"/>
              </a:ext>
            </a:extLst>
          </p:cNvPr>
          <p:cNvSpPr>
            <a:spLocks noGrp="1"/>
          </p:cNvSpPr>
          <p:nvPr>
            <p:ph type="sldNum" sz="quarter" idx="12"/>
          </p:nvPr>
        </p:nvSpPr>
        <p:spPr bwMode="gray">
          <a:xfrm>
            <a:off x="10352540" y="295729"/>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A9DFAD4-0896-4833-8EA3-CC4C5EA1DF88}" type="slidenum">
              <a:rPr lang="ar-SA" smtClean="0"/>
              <a:pPr/>
              <a:t>20</a:t>
            </a:fld>
            <a:endParaRPr lang="ar-SA" dirty="0">
              <a:solidFill>
                <a:schemeClr val="bg1"/>
              </a:solidFill>
            </a:endParaRPr>
          </a:p>
        </p:txBody>
      </p:sp>
    </p:spTree>
    <p:extLst>
      <p:ext uri="{BB962C8B-B14F-4D97-AF65-F5344CB8AC3E}">
        <p14:creationId xmlns:p14="http://schemas.microsoft.com/office/powerpoint/2010/main" val="1521089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CAED810-63DF-8982-3D99-3F4A82C6EC10}"/>
              </a:ext>
            </a:extLst>
          </p:cNvPr>
          <p:cNvSpPr>
            <a:spLocks noGrp="1"/>
          </p:cNvSpPr>
          <p:nvPr>
            <p:ph type="title"/>
          </p:nvPr>
        </p:nvSpPr>
        <p:spPr>
          <a:xfrm>
            <a:off x="486697" y="1329200"/>
            <a:ext cx="6939116" cy="762491"/>
          </a:xfrm>
        </p:spPr>
        <p:txBody>
          <a:bodyPr>
            <a:normAutofit fontScale="90000"/>
          </a:bodyPr>
          <a:lstStyle/>
          <a:p>
            <a:r>
              <a:rPr lang="en-US" dirty="0">
                <a:solidFill>
                  <a:schemeClr val="tx1"/>
                </a:solidFill>
              </a:rPr>
              <a:t>TYPES OF DISTRIBUTED SYSTEMS </a:t>
            </a:r>
            <a:endParaRPr lang="ar-SA" dirty="0">
              <a:solidFill>
                <a:schemeClr val="tx1"/>
              </a:solidFill>
            </a:endParaRPr>
          </a:p>
        </p:txBody>
      </p:sp>
      <p:sp>
        <p:nvSpPr>
          <p:cNvPr id="3" name="عنصر نائب للمحتوى 2">
            <a:extLst>
              <a:ext uri="{FF2B5EF4-FFF2-40B4-BE49-F238E27FC236}">
                <a16:creationId xmlns:a16="http://schemas.microsoft.com/office/drawing/2014/main" id="{F29FDF3B-2CB2-0F38-FC80-2483BC2877F9}"/>
              </a:ext>
            </a:extLst>
          </p:cNvPr>
          <p:cNvSpPr>
            <a:spLocks noGrp="1"/>
          </p:cNvSpPr>
          <p:nvPr>
            <p:ph idx="1"/>
          </p:nvPr>
        </p:nvSpPr>
        <p:spPr>
          <a:xfrm>
            <a:off x="147918" y="2768461"/>
            <a:ext cx="4894728" cy="2744017"/>
          </a:xfrm>
        </p:spPr>
        <p:txBody>
          <a:bodyPr>
            <a:normAutofit fontScale="77500" lnSpcReduction="20000"/>
          </a:bodyPr>
          <a:lstStyle/>
          <a:p>
            <a:pPr marL="0" indent="0">
              <a:buNone/>
            </a:pPr>
            <a:r>
              <a:rPr lang="en-US" dirty="0">
                <a:solidFill>
                  <a:srgbClr val="0070C0"/>
                </a:solidFill>
              </a:rPr>
              <a:t>2- Grid Computing Systems : </a:t>
            </a:r>
            <a:r>
              <a:rPr lang="en-US" dirty="0"/>
              <a:t>has </a:t>
            </a:r>
            <a:r>
              <a:rPr lang="en-US" dirty="0">
                <a:solidFill>
                  <a:srgbClr val="FF0000"/>
                </a:solidFill>
              </a:rPr>
              <a:t>multiple computers and servers </a:t>
            </a:r>
            <a:r>
              <a:rPr lang="en-US" dirty="0"/>
              <a:t>connected over network to perform </a:t>
            </a:r>
            <a:r>
              <a:rPr lang="en-US" dirty="0">
                <a:solidFill>
                  <a:srgbClr val="FF0000"/>
                </a:solidFill>
              </a:rPr>
              <a:t>a </a:t>
            </a:r>
            <a:r>
              <a:rPr lang="en-US">
                <a:solidFill>
                  <a:srgbClr val="FF0000"/>
                </a:solidFill>
              </a:rPr>
              <a:t>single task.</a:t>
            </a:r>
            <a:endParaRPr lang="en-US" dirty="0">
              <a:solidFill>
                <a:srgbClr val="FF0000"/>
              </a:solidFill>
            </a:endParaRPr>
          </a:p>
          <a:p>
            <a:pPr marL="0" indent="0">
              <a:buNone/>
            </a:pPr>
            <a:endParaRPr lang="ar-SA" dirty="0"/>
          </a:p>
          <a:p>
            <a:pPr marL="0" indent="0">
              <a:buNone/>
            </a:pPr>
            <a:r>
              <a:rPr lang="en-US" dirty="0"/>
              <a:t>associated with</a:t>
            </a:r>
            <a:r>
              <a:rPr lang="en-US" dirty="0">
                <a:solidFill>
                  <a:schemeClr val="accent1">
                    <a:lumMod val="75000"/>
                  </a:schemeClr>
                </a:solidFill>
              </a:rPr>
              <a:t> </a:t>
            </a:r>
            <a:r>
              <a:rPr lang="en-US" dirty="0">
                <a:solidFill>
                  <a:srgbClr val="0070C0"/>
                </a:solidFill>
              </a:rPr>
              <a:t>homogeneity </a:t>
            </a:r>
            <a:r>
              <a:rPr lang="en-US" dirty="0">
                <a:solidFill>
                  <a:schemeClr val="accent1">
                    <a:lumMod val="75000"/>
                  </a:schemeClr>
                </a:solidFill>
              </a:rPr>
              <a:t>and </a:t>
            </a:r>
            <a:r>
              <a:rPr lang="en-US" dirty="0">
                <a:solidFill>
                  <a:srgbClr val="0070C0"/>
                </a:solidFill>
              </a:rPr>
              <a:t>heterogeneity</a:t>
            </a:r>
            <a:r>
              <a:rPr lang="ar-SA" dirty="0"/>
              <a:t> </a:t>
            </a:r>
          </a:p>
          <a:p>
            <a:pPr algn="l">
              <a:buFontTx/>
              <a:buChar char="-"/>
            </a:pPr>
            <a:endParaRPr lang="en-US" dirty="0"/>
          </a:p>
          <a:p>
            <a:pPr algn="l">
              <a:buFontTx/>
              <a:buChar char="-"/>
            </a:pPr>
            <a:endParaRPr lang="ar-SA" dirty="0"/>
          </a:p>
        </p:txBody>
      </p:sp>
      <p:pic>
        <p:nvPicPr>
          <p:cNvPr id="6" name="صورة 5">
            <a:extLst>
              <a:ext uri="{FF2B5EF4-FFF2-40B4-BE49-F238E27FC236}">
                <a16:creationId xmlns:a16="http://schemas.microsoft.com/office/drawing/2014/main" id="{4B2D9F1E-FB45-3BC5-84C1-C940EEE7D8A7}"/>
              </a:ext>
            </a:extLst>
          </p:cNvPr>
          <p:cNvPicPr>
            <a:picLocks noChangeAspect="1"/>
          </p:cNvPicPr>
          <p:nvPr/>
        </p:nvPicPr>
        <p:blipFill>
          <a:blip r:embed="rId2"/>
          <a:stretch>
            <a:fillRect/>
          </a:stretch>
        </p:blipFill>
        <p:spPr>
          <a:xfrm>
            <a:off x="5171233" y="2768461"/>
            <a:ext cx="3568997" cy="2221706"/>
          </a:xfrm>
          <a:prstGeom prst="rect">
            <a:avLst/>
          </a:prstGeom>
        </p:spPr>
      </p:pic>
      <p:sp>
        <p:nvSpPr>
          <p:cNvPr id="8" name="عنصر نائب لرقم الشريحة 7">
            <a:extLst>
              <a:ext uri="{FF2B5EF4-FFF2-40B4-BE49-F238E27FC236}">
                <a16:creationId xmlns:a16="http://schemas.microsoft.com/office/drawing/2014/main" id="{FF3F604B-59A1-8901-5D05-C22659123FB8}"/>
              </a:ext>
            </a:extLst>
          </p:cNvPr>
          <p:cNvSpPr>
            <a:spLocks noGrp="1"/>
          </p:cNvSpPr>
          <p:nvPr>
            <p:ph type="sldNum" sz="quarter" idx="12"/>
          </p:nvPr>
        </p:nvSpPr>
        <p:spPr bwMode="gray">
          <a:xfrm>
            <a:off x="10352540" y="295729"/>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A9DFAD4-0896-4833-8EA3-CC4C5EA1DF88}" type="slidenum">
              <a:rPr lang="ar-SA" smtClean="0"/>
              <a:pPr/>
              <a:t>21</a:t>
            </a:fld>
            <a:endParaRPr lang="ar-SA" dirty="0">
              <a:solidFill>
                <a:schemeClr val="bg1"/>
              </a:solidFill>
            </a:endParaRPr>
          </a:p>
        </p:txBody>
      </p:sp>
    </p:spTree>
    <p:extLst>
      <p:ext uri="{BB962C8B-B14F-4D97-AF65-F5344CB8AC3E}">
        <p14:creationId xmlns:p14="http://schemas.microsoft.com/office/powerpoint/2010/main" val="2254607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CAED810-63DF-8982-3D99-3F4A82C6EC10}"/>
              </a:ext>
            </a:extLst>
          </p:cNvPr>
          <p:cNvSpPr>
            <a:spLocks noGrp="1"/>
          </p:cNvSpPr>
          <p:nvPr>
            <p:ph type="title"/>
          </p:nvPr>
        </p:nvSpPr>
        <p:spPr>
          <a:xfrm>
            <a:off x="486697" y="1329200"/>
            <a:ext cx="6939116" cy="762491"/>
          </a:xfrm>
        </p:spPr>
        <p:txBody>
          <a:bodyPr>
            <a:normAutofit/>
          </a:bodyPr>
          <a:lstStyle/>
          <a:p>
            <a:pPr algn="ctr"/>
            <a:r>
              <a:rPr lang="en-US" dirty="0">
                <a:solidFill>
                  <a:schemeClr val="bg2"/>
                </a:solidFill>
              </a:rPr>
              <a:t>Sensor Networks</a:t>
            </a:r>
            <a:endParaRPr lang="ar-SA" dirty="0">
              <a:solidFill>
                <a:schemeClr val="bg2"/>
              </a:solidFill>
            </a:endParaRPr>
          </a:p>
        </p:txBody>
      </p:sp>
      <p:sp>
        <p:nvSpPr>
          <p:cNvPr id="3" name="عنصر نائب للمحتوى 2">
            <a:extLst>
              <a:ext uri="{FF2B5EF4-FFF2-40B4-BE49-F238E27FC236}">
                <a16:creationId xmlns:a16="http://schemas.microsoft.com/office/drawing/2014/main" id="{F29FDF3B-2CB2-0F38-FC80-2483BC2877F9}"/>
              </a:ext>
            </a:extLst>
          </p:cNvPr>
          <p:cNvSpPr>
            <a:spLocks noGrp="1"/>
          </p:cNvSpPr>
          <p:nvPr>
            <p:ph idx="1"/>
          </p:nvPr>
        </p:nvSpPr>
        <p:spPr>
          <a:xfrm>
            <a:off x="147918" y="2768461"/>
            <a:ext cx="7086600" cy="2744017"/>
          </a:xfrm>
        </p:spPr>
        <p:txBody>
          <a:bodyPr>
            <a:normAutofit/>
          </a:bodyPr>
          <a:lstStyle/>
          <a:p>
            <a:pPr marL="0" indent="0">
              <a:buNone/>
            </a:pPr>
            <a:r>
              <a:rPr lang="en-US" sz="1800" dirty="0">
                <a:solidFill>
                  <a:srgbClr val="0070C0"/>
                </a:solidFill>
              </a:rPr>
              <a:t>sensor networks : </a:t>
            </a:r>
            <a:r>
              <a:rPr lang="en-US" sz="1800" dirty="0"/>
              <a:t>sensor monitors data in a different location and sends that data to a central location for storage, viewing, and analysis</a:t>
            </a:r>
            <a:endParaRPr lang="ar-SA" sz="1800" dirty="0">
              <a:solidFill>
                <a:srgbClr val="00B0F0"/>
              </a:solidFill>
            </a:endParaRPr>
          </a:p>
          <a:p>
            <a:pPr marL="0" indent="0">
              <a:buNone/>
            </a:pPr>
            <a:r>
              <a:rPr lang="en-US" sz="1800" dirty="0">
                <a:solidFill>
                  <a:schemeClr val="accent1"/>
                </a:solidFill>
              </a:rPr>
              <a:t>Example:</a:t>
            </a:r>
            <a:endParaRPr lang="en-US" sz="1800" dirty="0">
              <a:solidFill>
                <a:srgbClr val="002060"/>
              </a:solidFill>
            </a:endParaRPr>
          </a:p>
          <a:p>
            <a:pPr marL="0" indent="0">
              <a:buNone/>
            </a:pPr>
            <a:r>
              <a:rPr lang="en-US" sz="1800" dirty="0">
                <a:solidFill>
                  <a:srgbClr val="002060"/>
                </a:solidFill>
              </a:rPr>
              <a:t>Factories</a:t>
            </a:r>
          </a:p>
          <a:p>
            <a:pPr marL="0" indent="0">
              <a:buNone/>
            </a:pPr>
            <a:r>
              <a:rPr lang="en-US" sz="1800" dirty="0">
                <a:solidFill>
                  <a:srgbClr val="002060"/>
                </a:solidFill>
              </a:rPr>
              <a:t>car sensors</a:t>
            </a:r>
            <a:endParaRPr lang="ar-SA" sz="1800" dirty="0">
              <a:solidFill>
                <a:srgbClr val="002060"/>
              </a:solidFill>
            </a:endParaRPr>
          </a:p>
          <a:p>
            <a:pPr marL="0" indent="0">
              <a:buNone/>
            </a:pPr>
            <a:r>
              <a:rPr lang="en-US" sz="1800" dirty="0">
                <a:solidFill>
                  <a:srgbClr val="002060"/>
                </a:solidFill>
              </a:rPr>
              <a:t>speed radar</a:t>
            </a:r>
            <a:endParaRPr lang="ar-SA" sz="1800" dirty="0">
              <a:solidFill>
                <a:srgbClr val="002060"/>
              </a:solidFill>
            </a:endParaRPr>
          </a:p>
        </p:txBody>
      </p:sp>
      <p:sp>
        <p:nvSpPr>
          <p:cNvPr id="5" name="عنصر نائب لرقم الشريحة 4">
            <a:extLst>
              <a:ext uri="{FF2B5EF4-FFF2-40B4-BE49-F238E27FC236}">
                <a16:creationId xmlns:a16="http://schemas.microsoft.com/office/drawing/2014/main" id="{145C7ACC-3CAF-2D2E-8626-895DEF8DD171}"/>
              </a:ext>
            </a:extLst>
          </p:cNvPr>
          <p:cNvSpPr>
            <a:spLocks noGrp="1"/>
          </p:cNvSpPr>
          <p:nvPr>
            <p:ph type="sldNum" sz="quarter" idx="12"/>
          </p:nvPr>
        </p:nvSpPr>
        <p:spPr bwMode="gray">
          <a:xfrm>
            <a:off x="10352540" y="295729"/>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A9DFAD4-0896-4833-8EA3-CC4C5EA1DF88}" type="slidenum">
              <a:rPr lang="ar-SA" smtClean="0"/>
              <a:pPr/>
              <a:t>22</a:t>
            </a:fld>
            <a:endParaRPr lang="ar-SA" dirty="0">
              <a:solidFill>
                <a:schemeClr val="bg1"/>
              </a:solidFill>
            </a:endParaRPr>
          </a:p>
        </p:txBody>
      </p:sp>
    </p:spTree>
    <p:extLst>
      <p:ext uri="{BB962C8B-B14F-4D97-AF65-F5344CB8AC3E}">
        <p14:creationId xmlns:p14="http://schemas.microsoft.com/office/powerpoint/2010/main" val="2343641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33893C24-0661-D003-4C52-D9127F9C8A71}"/>
              </a:ext>
            </a:extLst>
          </p:cNvPr>
          <p:cNvSpPr>
            <a:spLocks noGrp="1" noChangeArrowheads="1"/>
          </p:cNvSpPr>
          <p:nvPr>
            <p:ph type="title"/>
          </p:nvPr>
        </p:nvSpPr>
        <p:spPr/>
        <p:txBody>
          <a:bodyPr/>
          <a:lstStyle/>
          <a:p>
            <a:pPr eaLnBrk="1" hangingPunct="1"/>
            <a:r>
              <a:rPr lang="en-US" altLang="el-GR" sz="4400"/>
              <a:t>The Challenges of Distributed Computing and Performance</a:t>
            </a:r>
          </a:p>
        </p:txBody>
      </p:sp>
      <p:sp>
        <p:nvSpPr>
          <p:cNvPr id="8195" name="Rectangle 3">
            <a:extLst>
              <a:ext uri="{FF2B5EF4-FFF2-40B4-BE49-F238E27FC236}">
                <a16:creationId xmlns:a16="http://schemas.microsoft.com/office/drawing/2014/main" id="{6D2556E3-ECEC-F59B-003F-0C1FBD6FDB6D}"/>
              </a:ext>
            </a:extLst>
          </p:cNvPr>
          <p:cNvSpPr>
            <a:spLocks noGrp="1" noChangeArrowheads="1"/>
          </p:cNvSpPr>
          <p:nvPr>
            <p:ph type="body" idx="1"/>
          </p:nvPr>
        </p:nvSpPr>
        <p:spPr>
          <a:xfrm>
            <a:off x="428625" y="1844675"/>
            <a:ext cx="8029575" cy="4537075"/>
          </a:xfrm>
        </p:spPr>
        <p:txBody>
          <a:bodyPr/>
          <a:lstStyle/>
          <a:p>
            <a:pPr algn="just" eaLnBrk="1" hangingPunct="1">
              <a:buFontTx/>
              <a:buNone/>
            </a:pPr>
            <a:r>
              <a:rPr lang="en-US" altLang="el-GR" dirty="0">
                <a:latin typeface="Times New Roman" panose="02020603050405020304" pitchFamily="18" charset="0"/>
                <a:cs typeface="Times New Roman" panose="02020603050405020304" pitchFamily="18" charset="0"/>
              </a:rPr>
              <a:t>A multi-core revolution aims to improve the performance and to exploit the power of concurrent computing, by restructuring applications</a:t>
            </a:r>
          </a:p>
          <a:p>
            <a:pPr algn="just" eaLnBrk="1" hangingPunct="1">
              <a:buFontTx/>
              <a:buNone/>
            </a:pPr>
            <a:endParaRPr lang="en-US" altLang="el-GR" dirty="0">
              <a:latin typeface="Times New Roman" panose="02020603050405020304" pitchFamily="18" charset="0"/>
              <a:cs typeface="Times New Roman" panose="02020603050405020304" pitchFamily="18" charset="0"/>
            </a:endParaRPr>
          </a:p>
          <a:p>
            <a:pPr algn="just" eaLnBrk="1" hangingPunct="1">
              <a:buFontTx/>
              <a:buNone/>
            </a:pPr>
            <a:r>
              <a:rPr lang="en-US" altLang="el-GR" dirty="0">
                <a:latin typeface="Times New Roman" panose="02020603050405020304" pitchFamily="18" charset="0"/>
                <a:cs typeface="Times New Roman" panose="02020603050405020304" pitchFamily="18" charset="0"/>
              </a:rPr>
              <a:t>Writing concurrent applications is harder than sequential programming because we also need to synchronize memory accesses </a:t>
            </a:r>
          </a:p>
          <a:p>
            <a:pPr algn="just" eaLnBrk="1" hangingPunct="1">
              <a:buFontTx/>
              <a:buNone/>
            </a:pPr>
            <a:endParaRPr lang="en-US" altLang="el-GR" dirty="0">
              <a:latin typeface="Times New Roman" panose="02020603050405020304" pitchFamily="18" charset="0"/>
              <a:cs typeface="Times New Roman" panose="02020603050405020304" pitchFamily="18" charset="0"/>
            </a:endParaRPr>
          </a:p>
          <a:p>
            <a:pPr algn="just" eaLnBrk="1" hangingPunct="1">
              <a:buFontTx/>
              <a:buNone/>
            </a:pPr>
            <a:endParaRPr lang="en-US" altLang="el-GR" dirty="0">
              <a:latin typeface="Times New Roman" panose="02020603050405020304" pitchFamily="18" charset="0"/>
              <a:cs typeface="Times New Roman" panose="02020603050405020304" pitchFamily="18" charset="0"/>
            </a:endParaRPr>
          </a:p>
        </p:txBody>
      </p:sp>
      <p:pic>
        <p:nvPicPr>
          <p:cNvPr id="15367" name="Picture 7" descr="MC900304525[1]">
            <a:extLst>
              <a:ext uri="{FF2B5EF4-FFF2-40B4-BE49-F238E27FC236}">
                <a16:creationId xmlns:a16="http://schemas.microsoft.com/office/drawing/2014/main" id="{CB18EB6B-49EE-0E0E-1A87-423B257132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2213" y="3286125"/>
            <a:ext cx="1601787" cy="141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53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900AA80-1C55-138E-333F-7ABE45DFF2A5}"/>
              </a:ext>
            </a:extLst>
          </p:cNvPr>
          <p:cNvSpPr>
            <a:spLocks noGrp="1" noChangeArrowheads="1"/>
          </p:cNvSpPr>
          <p:nvPr>
            <p:ph type="title"/>
          </p:nvPr>
        </p:nvSpPr>
        <p:spPr/>
        <p:txBody>
          <a:bodyPr/>
          <a:lstStyle/>
          <a:p>
            <a:pPr eaLnBrk="1" hangingPunct="1"/>
            <a:r>
              <a:rPr lang="en-US" altLang="el-GR" dirty="0"/>
              <a:t>Race Condition</a:t>
            </a:r>
            <a:r>
              <a:rPr lang="en-US" altLang="el-GR" sz="4400" dirty="0"/>
              <a:t> </a:t>
            </a:r>
          </a:p>
        </p:txBody>
      </p:sp>
      <p:sp>
        <p:nvSpPr>
          <p:cNvPr id="9219" name="Rectangle 3">
            <a:extLst>
              <a:ext uri="{FF2B5EF4-FFF2-40B4-BE49-F238E27FC236}">
                <a16:creationId xmlns:a16="http://schemas.microsoft.com/office/drawing/2014/main" id="{22CC0C59-0B98-3C0F-78DC-EDE304DE777F}"/>
              </a:ext>
            </a:extLst>
          </p:cNvPr>
          <p:cNvSpPr>
            <a:spLocks noGrp="1" noChangeArrowheads="1"/>
          </p:cNvSpPr>
          <p:nvPr>
            <p:ph type="body" idx="1"/>
          </p:nvPr>
        </p:nvSpPr>
        <p:spPr>
          <a:xfrm>
            <a:off x="557213" y="1828800"/>
            <a:ext cx="8029575" cy="4537075"/>
          </a:xfrm>
        </p:spPr>
        <p:txBody>
          <a:bodyPr/>
          <a:lstStyle/>
          <a:p>
            <a:pPr algn="just" eaLnBrk="1" hangingPunct="1">
              <a:buFontTx/>
              <a:buNone/>
            </a:pPr>
            <a:endParaRPr lang="en-US" altLang="el-GR" dirty="0">
              <a:latin typeface="Times New Roman" panose="02020603050405020304" pitchFamily="18" charset="0"/>
              <a:cs typeface="Times New Roman" panose="02020603050405020304" pitchFamily="18" charset="0"/>
            </a:endParaRPr>
          </a:p>
          <a:p>
            <a:pPr algn="just" eaLnBrk="1" hangingPunct="1">
              <a:buFontTx/>
              <a:buNone/>
            </a:pPr>
            <a:endParaRPr lang="en-US" altLang="el-GR" dirty="0">
              <a:latin typeface="Times New Roman" panose="02020603050405020304" pitchFamily="18" charset="0"/>
              <a:cs typeface="Times New Roman" panose="02020603050405020304" pitchFamily="18" charset="0"/>
            </a:endParaRPr>
          </a:p>
        </p:txBody>
      </p:sp>
      <p:pic>
        <p:nvPicPr>
          <p:cNvPr id="9221" name="Picture 2" descr="C:\Program Files (x86)\Microsoft Office\MEDIA\CAGCAT10\j0205582.wmf">
            <a:extLst>
              <a:ext uri="{FF2B5EF4-FFF2-40B4-BE49-F238E27FC236}">
                <a16:creationId xmlns:a16="http://schemas.microsoft.com/office/drawing/2014/main" id="{53C5A903-16E2-0DA6-F5A0-D87A853AF7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2188" y="4286250"/>
            <a:ext cx="1776412"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3" descr="C:\Program Files (x86)\Microsoft Office\MEDIA\CAGCAT10\j0205582.wmf">
            <a:extLst>
              <a:ext uri="{FF2B5EF4-FFF2-40B4-BE49-F238E27FC236}">
                <a16:creationId xmlns:a16="http://schemas.microsoft.com/office/drawing/2014/main" id="{9EC8EA3E-DDFA-DE67-6CD3-11604C8BA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13" y="4214813"/>
            <a:ext cx="1776412"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mainfrm">
            <a:extLst>
              <a:ext uri="{FF2B5EF4-FFF2-40B4-BE49-F238E27FC236}">
                <a16:creationId xmlns:a16="http://schemas.microsoft.com/office/drawing/2014/main" id="{E9EA0753-3661-218C-6329-A23004312DE6}"/>
              </a:ext>
            </a:extLst>
          </p:cNvPr>
          <p:cNvSpPr>
            <a:spLocks noEditPoints="1" noChangeArrowheads="1"/>
          </p:cNvSpPr>
          <p:nvPr/>
        </p:nvSpPr>
        <p:spPr bwMode="auto">
          <a:xfrm>
            <a:off x="3500438" y="1857375"/>
            <a:ext cx="1809750" cy="1809750"/>
          </a:xfrm>
          <a:custGeom>
            <a:avLst/>
            <a:gdLst>
              <a:gd name="T0" fmla="*/ 0 w 21600"/>
              <a:gd name="T1" fmla="*/ 0 h 21600"/>
              <a:gd name="T2" fmla="*/ 2147483646 w 21600"/>
              <a:gd name="T3" fmla="*/ 0 h 21600"/>
              <a:gd name="T4" fmla="*/ 2147483646 w 21600"/>
              <a:gd name="T5" fmla="*/ 0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C0C0C0"/>
          </a:solidFill>
          <a:ln w="9525">
            <a:solidFill>
              <a:srgbClr val="000000"/>
            </a:solidFill>
            <a:miter lim="800000"/>
            <a:headEnd/>
            <a:tailEnd/>
          </a:ln>
        </p:spPr>
        <p:txBody>
          <a:bodyPr/>
          <a:lstStyle/>
          <a:p>
            <a:endParaRPr lang="ar-SA"/>
          </a:p>
        </p:txBody>
      </p:sp>
      <p:cxnSp>
        <p:nvCxnSpPr>
          <p:cNvPr id="10" name="Straight Arrow Connector 9">
            <a:extLst>
              <a:ext uri="{FF2B5EF4-FFF2-40B4-BE49-F238E27FC236}">
                <a16:creationId xmlns:a16="http://schemas.microsoft.com/office/drawing/2014/main" id="{D9FB414F-91B3-C221-CB6A-1EEAF21A8073}"/>
              </a:ext>
            </a:extLst>
          </p:cNvPr>
          <p:cNvCxnSpPr/>
          <p:nvPr/>
        </p:nvCxnSpPr>
        <p:spPr>
          <a:xfrm rot="10800000">
            <a:off x="5357813" y="3286125"/>
            <a:ext cx="1285875" cy="1000125"/>
          </a:xfrm>
          <a:prstGeom prst="straightConnector1">
            <a:avLst/>
          </a:prstGeom>
          <a:ln w="47625">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E8D88FD-D671-2FAC-45EF-D02D2E566B90}"/>
              </a:ext>
            </a:extLst>
          </p:cNvPr>
          <p:cNvCxnSpPr/>
          <p:nvPr/>
        </p:nvCxnSpPr>
        <p:spPr>
          <a:xfrm rot="5400000" flipH="1" flipV="1">
            <a:off x="2270125" y="3159126"/>
            <a:ext cx="1000125" cy="1397000"/>
          </a:xfrm>
          <a:prstGeom prst="straightConnector1">
            <a:avLst/>
          </a:prstGeom>
          <a:ln w="47625">
            <a:headEnd type="arrow"/>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81A635A-E505-1826-8B07-C7EFD8D3CDEA}"/>
              </a:ext>
            </a:extLst>
          </p:cNvPr>
          <p:cNvSpPr txBox="1"/>
          <p:nvPr/>
        </p:nvSpPr>
        <p:spPr>
          <a:xfrm>
            <a:off x="4214813" y="1928813"/>
            <a:ext cx="1000125" cy="369887"/>
          </a:xfrm>
          <a:prstGeom prst="rect">
            <a:avLst/>
          </a:prstGeom>
          <a:noFill/>
        </p:spPr>
        <p:txBody>
          <a:bodyPr rtlCol="1">
            <a:spAutoFit/>
          </a:bodyPr>
          <a:lstStyle/>
          <a:p>
            <a:pPr algn="r" rtl="1" eaLnBrk="1" hangingPunct="1">
              <a:defRPr/>
            </a:pPr>
            <a:r>
              <a:rPr lang="en-US" b="1" dirty="0">
                <a:solidFill>
                  <a:srgbClr val="FF0000"/>
                </a:solidFill>
              </a:rPr>
              <a:t>1000</a:t>
            </a:r>
            <a:endParaRPr lang="ar-SA" b="1" dirty="0">
              <a:solidFill>
                <a:srgbClr val="FF0000"/>
              </a:solidFill>
            </a:endParaRPr>
          </a:p>
        </p:txBody>
      </p:sp>
      <p:sp>
        <p:nvSpPr>
          <p:cNvPr id="17" name="Oval 16">
            <a:extLst>
              <a:ext uri="{FF2B5EF4-FFF2-40B4-BE49-F238E27FC236}">
                <a16:creationId xmlns:a16="http://schemas.microsoft.com/office/drawing/2014/main" id="{E747E8E5-6D9B-60E2-B176-EEABBAF5BA8E}"/>
              </a:ext>
            </a:extLst>
          </p:cNvPr>
          <p:cNvSpPr/>
          <p:nvPr/>
        </p:nvSpPr>
        <p:spPr>
          <a:xfrm>
            <a:off x="6072188" y="5786438"/>
            <a:ext cx="1571625" cy="642937"/>
          </a:xfrm>
          <a:prstGeom prst="ellipse">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r>
              <a:rPr lang="en-US" sz="2800" b="1" dirty="0">
                <a:solidFill>
                  <a:srgbClr val="FF0000"/>
                </a:solidFill>
              </a:rPr>
              <a:t>$100</a:t>
            </a:r>
            <a:endParaRPr lang="ar-SA" sz="2800" b="1" dirty="0">
              <a:solidFill>
                <a:srgbClr val="FF0000"/>
              </a:solidFill>
            </a:endParaRPr>
          </a:p>
        </p:txBody>
      </p:sp>
      <p:sp>
        <p:nvSpPr>
          <p:cNvPr id="20" name="Oval 19">
            <a:extLst>
              <a:ext uri="{FF2B5EF4-FFF2-40B4-BE49-F238E27FC236}">
                <a16:creationId xmlns:a16="http://schemas.microsoft.com/office/drawing/2014/main" id="{799DE263-A0B7-7C38-9A01-88772A5D3094}"/>
              </a:ext>
            </a:extLst>
          </p:cNvPr>
          <p:cNvSpPr/>
          <p:nvPr/>
        </p:nvSpPr>
        <p:spPr>
          <a:xfrm>
            <a:off x="1357314" y="5715000"/>
            <a:ext cx="1357312" cy="642938"/>
          </a:xfrm>
          <a:prstGeom prst="ellipse">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r>
              <a:rPr lang="en-US" sz="2400" b="1" dirty="0">
                <a:solidFill>
                  <a:srgbClr val="FF0000"/>
                </a:solidFill>
              </a:rPr>
              <a:t>$200</a:t>
            </a:r>
            <a:endParaRPr lang="ar-SA" sz="2400" b="1" dirty="0">
              <a:solidFill>
                <a:srgbClr val="FF0000"/>
              </a:solidFill>
            </a:endParaRPr>
          </a:p>
        </p:txBody>
      </p:sp>
      <p:sp>
        <p:nvSpPr>
          <p:cNvPr id="9229" name="TextBox 12">
            <a:extLst>
              <a:ext uri="{FF2B5EF4-FFF2-40B4-BE49-F238E27FC236}">
                <a16:creationId xmlns:a16="http://schemas.microsoft.com/office/drawing/2014/main" id="{EE21EB78-CB05-5130-602D-6E5A035733CF}"/>
              </a:ext>
            </a:extLst>
          </p:cNvPr>
          <p:cNvSpPr txBox="1">
            <a:spLocks noChangeArrowheads="1"/>
          </p:cNvSpPr>
          <p:nvPr/>
        </p:nvSpPr>
        <p:spPr bwMode="auto">
          <a:xfrm>
            <a:off x="5143500" y="1857375"/>
            <a:ext cx="1857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ndara" panose="020E0502030303020204" pitchFamily="34" charset="0"/>
                <a:cs typeface="Arial" panose="020B0604020202020204" pitchFamily="34" charset="0"/>
              </a:defRPr>
            </a:lvl1pPr>
            <a:lvl2pPr marL="742950" indent="-285750">
              <a:spcBef>
                <a:spcPct val="20000"/>
              </a:spcBef>
              <a:buChar char="–"/>
              <a:defRPr sz="2800">
                <a:solidFill>
                  <a:schemeClr val="tx1"/>
                </a:solidFill>
                <a:latin typeface="Candara" panose="020E0502030303020204" pitchFamily="34" charset="0"/>
                <a:cs typeface="Arial" panose="020B0604020202020204" pitchFamily="34" charset="0"/>
              </a:defRPr>
            </a:lvl2pPr>
            <a:lvl3pPr marL="1143000" indent="-228600">
              <a:spcBef>
                <a:spcPct val="20000"/>
              </a:spcBef>
              <a:buChar char="•"/>
              <a:defRPr sz="2400">
                <a:solidFill>
                  <a:schemeClr val="tx1"/>
                </a:solidFill>
                <a:latin typeface="Candara" panose="020E0502030303020204" pitchFamily="34" charset="0"/>
                <a:cs typeface="Arial" panose="020B0604020202020204" pitchFamily="34" charset="0"/>
              </a:defRPr>
            </a:lvl3pPr>
            <a:lvl4pPr marL="1600200" indent="-228600">
              <a:spcBef>
                <a:spcPct val="20000"/>
              </a:spcBef>
              <a:buChar char="–"/>
              <a:defRPr sz="2000">
                <a:solidFill>
                  <a:schemeClr val="tx1"/>
                </a:solidFill>
                <a:latin typeface="Candara" panose="020E0502030303020204" pitchFamily="34" charset="0"/>
                <a:cs typeface="Arial" panose="020B0604020202020204" pitchFamily="34" charset="0"/>
              </a:defRPr>
            </a:lvl4pPr>
            <a:lvl5pPr marL="2057400" indent="-228600">
              <a:spcBef>
                <a:spcPct val="20000"/>
              </a:spcBef>
              <a:buChar char="»"/>
              <a:defRPr sz="2000">
                <a:solidFill>
                  <a:schemeClr val="tx1"/>
                </a:solidFill>
                <a:latin typeface="Candara" panose="020E0502030303020204" pitchFamily="34" charset="0"/>
                <a:cs typeface="Arial" panose="020B0604020202020204" pitchFamily="34" charset="0"/>
              </a:defRPr>
            </a:lvl5pPr>
            <a:lvl6pPr marL="25146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6pPr>
            <a:lvl7pPr marL="29718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7pPr>
            <a:lvl8pPr marL="34290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8pPr>
            <a:lvl9pPr marL="38862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9pPr>
          </a:lstStyle>
          <a:p>
            <a:pPr algn="r" rtl="1" eaLnBrk="1" hangingPunct="1">
              <a:spcBef>
                <a:spcPct val="0"/>
              </a:spcBef>
              <a:buFontTx/>
              <a:buNone/>
            </a:pPr>
            <a:r>
              <a:rPr lang="en-US" altLang="ar-SA" sz="1800" b="1">
                <a:latin typeface="Times New Roman" panose="02020603050405020304" pitchFamily="18" charset="0"/>
              </a:rPr>
              <a:t>Shared memory</a:t>
            </a:r>
            <a:endParaRPr lang="ar-SA" altLang="ar-SA" sz="1800" b="1">
              <a:latin typeface="Times New Roman" panose="02020603050405020304" pitchFamily="18" charset="0"/>
            </a:endParaRPr>
          </a:p>
        </p:txBody>
      </p:sp>
      <p:sp>
        <p:nvSpPr>
          <p:cNvPr id="2" name="مربع نص 1">
            <a:extLst>
              <a:ext uri="{FF2B5EF4-FFF2-40B4-BE49-F238E27FC236}">
                <a16:creationId xmlns:a16="http://schemas.microsoft.com/office/drawing/2014/main" id="{838733CA-A60A-C493-497C-BFDCB17DBCFC}"/>
              </a:ext>
            </a:extLst>
          </p:cNvPr>
          <p:cNvSpPr txBox="1"/>
          <p:nvPr/>
        </p:nvSpPr>
        <p:spPr>
          <a:xfrm>
            <a:off x="223838" y="2652197"/>
            <a:ext cx="3090862" cy="461665"/>
          </a:xfrm>
          <a:prstGeom prst="rect">
            <a:avLst/>
          </a:prstGeom>
          <a:noFill/>
        </p:spPr>
        <p:txBody>
          <a:bodyPr wrap="square" rtlCol="1">
            <a:spAutoFit/>
          </a:bodyPr>
          <a:lstStyle/>
          <a:p>
            <a:r>
              <a:rPr lang="en-US" sz="2400" b="1" i="0" dirty="0">
                <a:solidFill>
                  <a:srgbClr val="000000"/>
                </a:solidFill>
                <a:effectLst/>
                <a:latin typeface="Arial" panose="020B0604020202020204" pitchFamily="34" charset="0"/>
              </a:rPr>
              <a:t>Race conditions</a:t>
            </a:r>
            <a:endParaRPr lang="ar-SA"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900AA80-1C55-138E-333F-7ABE45DFF2A5}"/>
              </a:ext>
            </a:extLst>
          </p:cNvPr>
          <p:cNvSpPr>
            <a:spLocks noGrp="1" noChangeArrowheads="1"/>
          </p:cNvSpPr>
          <p:nvPr>
            <p:ph type="title"/>
          </p:nvPr>
        </p:nvSpPr>
        <p:spPr/>
        <p:txBody>
          <a:bodyPr/>
          <a:lstStyle/>
          <a:p>
            <a:pPr eaLnBrk="1" hangingPunct="1"/>
            <a:r>
              <a:rPr lang="en-US" altLang="el-GR" dirty="0"/>
              <a:t>Race Condition</a:t>
            </a:r>
            <a:r>
              <a:rPr lang="en-US" altLang="el-GR" sz="4400" dirty="0"/>
              <a:t> </a:t>
            </a:r>
          </a:p>
        </p:txBody>
      </p:sp>
      <p:sp>
        <p:nvSpPr>
          <p:cNvPr id="9219" name="Rectangle 3">
            <a:extLst>
              <a:ext uri="{FF2B5EF4-FFF2-40B4-BE49-F238E27FC236}">
                <a16:creationId xmlns:a16="http://schemas.microsoft.com/office/drawing/2014/main" id="{22CC0C59-0B98-3C0F-78DC-EDE304DE777F}"/>
              </a:ext>
            </a:extLst>
          </p:cNvPr>
          <p:cNvSpPr>
            <a:spLocks noGrp="1" noChangeArrowheads="1"/>
          </p:cNvSpPr>
          <p:nvPr>
            <p:ph type="body" idx="1"/>
          </p:nvPr>
        </p:nvSpPr>
        <p:spPr>
          <a:xfrm>
            <a:off x="557213" y="1828800"/>
            <a:ext cx="8029575" cy="4537075"/>
          </a:xfrm>
        </p:spPr>
        <p:txBody>
          <a:bodyPr/>
          <a:lstStyle/>
          <a:p>
            <a:pPr algn="just" eaLnBrk="1" hangingPunct="1">
              <a:buFontTx/>
              <a:buNone/>
            </a:pPr>
            <a:endParaRPr lang="en-US" altLang="el-GR" dirty="0">
              <a:latin typeface="Times New Roman" panose="02020603050405020304" pitchFamily="18" charset="0"/>
              <a:cs typeface="Times New Roman" panose="02020603050405020304" pitchFamily="18" charset="0"/>
            </a:endParaRPr>
          </a:p>
          <a:p>
            <a:pPr algn="just" eaLnBrk="1" hangingPunct="1">
              <a:buFontTx/>
              <a:buNone/>
            </a:pPr>
            <a:endParaRPr lang="en-US" altLang="el-GR" dirty="0">
              <a:latin typeface="Times New Roman" panose="02020603050405020304" pitchFamily="18" charset="0"/>
              <a:cs typeface="Times New Roman" panose="02020603050405020304" pitchFamily="18" charset="0"/>
            </a:endParaRPr>
          </a:p>
        </p:txBody>
      </p:sp>
      <p:pic>
        <p:nvPicPr>
          <p:cNvPr id="9221" name="Picture 2" descr="C:\Program Files (x86)\Microsoft Office\MEDIA\CAGCAT10\j0205582.wmf">
            <a:extLst>
              <a:ext uri="{FF2B5EF4-FFF2-40B4-BE49-F238E27FC236}">
                <a16:creationId xmlns:a16="http://schemas.microsoft.com/office/drawing/2014/main" id="{53C5A903-16E2-0DA6-F5A0-D87A853AF7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2188" y="4286250"/>
            <a:ext cx="1776412"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3" descr="C:\Program Files (x86)\Microsoft Office\MEDIA\CAGCAT10\j0205582.wmf">
            <a:extLst>
              <a:ext uri="{FF2B5EF4-FFF2-40B4-BE49-F238E27FC236}">
                <a16:creationId xmlns:a16="http://schemas.microsoft.com/office/drawing/2014/main" id="{9EC8EA3E-DDFA-DE67-6CD3-11604C8BA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13" y="4214813"/>
            <a:ext cx="1776412"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mainfrm">
            <a:extLst>
              <a:ext uri="{FF2B5EF4-FFF2-40B4-BE49-F238E27FC236}">
                <a16:creationId xmlns:a16="http://schemas.microsoft.com/office/drawing/2014/main" id="{E9EA0753-3661-218C-6329-A23004312DE6}"/>
              </a:ext>
            </a:extLst>
          </p:cNvPr>
          <p:cNvSpPr>
            <a:spLocks noEditPoints="1" noChangeArrowheads="1"/>
          </p:cNvSpPr>
          <p:nvPr/>
        </p:nvSpPr>
        <p:spPr bwMode="auto">
          <a:xfrm>
            <a:off x="3500438" y="1857375"/>
            <a:ext cx="1809750" cy="1809750"/>
          </a:xfrm>
          <a:custGeom>
            <a:avLst/>
            <a:gdLst>
              <a:gd name="T0" fmla="*/ 0 w 21600"/>
              <a:gd name="T1" fmla="*/ 0 h 21600"/>
              <a:gd name="T2" fmla="*/ 2147483646 w 21600"/>
              <a:gd name="T3" fmla="*/ 0 h 21600"/>
              <a:gd name="T4" fmla="*/ 2147483646 w 21600"/>
              <a:gd name="T5" fmla="*/ 0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C0C0C0"/>
          </a:solidFill>
          <a:ln w="9525">
            <a:solidFill>
              <a:srgbClr val="000000"/>
            </a:solidFill>
            <a:miter lim="800000"/>
            <a:headEnd/>
            <a:tailEnd/>
          </a:ln>
        </p:spPr>
        <p:txBody>
          <a:bodyPr/>
          <a:lstStyle/>
          <a:p>
            <a:endParaRPr lang="ar-SA"/>
          </a:p>
        </p:txBody>
      </p:sp>
      <p:cxnSp>
        <p:nvCxnSpPr>
          <p:cNvPr id="10" name="Straight Arrow Connector 9">
            <a:extLst>
              <a:ext uri="{FF2B5EF4-FFF2-40B4-BE49-F238E27FC236}">
                <a16:creationId xmlns:a16="http://schemas.microsoft.com/office/drawing/2014/main" id="{D9FB414F-91B3-C221-CB6A-1EEAF21A8073}"/>
              </a:ext>
            </a:extLst>
          </p:cNvPr>
          <p:cNvCxnSpPr/>
          <p:nvPr/>
        </p:nvCxnSpPr>
        <p:spPr>
          <a:xfrm rot="10800000">
            <a:off x="5357813" y="3286125"/>
            <a:ext cx="1285875" cy="1000125"/>
          </a:xfrm>
          <a:prstGeom prst="straightConnector1">
            <a:avLst/>
          </a:prstGeom>
          <a:ln w="47625">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E8D88FD-D671-2FAC-45EF-D02D2E566B90}"/>
              </a:ext>
            </a:extLst>
          </p:cNvPr>
          <p:cNvCxnSpPr/>
          <p:nvPr/>
        </p:nvCxnSpPr>
        <p:spPr>
          <a:xfrm rot="5400000" flipH="1" flipV="1">
            <a:off x="2270125" y="3159126"/>
            <a:ext cx="1000125" cy="1397000"/>
          </a:xfrm>
          <a:prstGeom prst="straightConnector1">
            <a:avLst/>
          </a:prstGeom>
          <a:ln w="47625">
            <a:headEnd type="arrow"/>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81A635A-E505-1826-8B07-C7EFD8D3CDEA}"/>
              </a:ext>
            </a:extLst>
          </p:cNvPr>
          <p:cNvSpPr txBox="1"/>
          <p:nvPr/>
        </p:nvSpPr>
        <p:spPr>
          <a:xfrm>
            <a:off x="4214813" y="1928813"/>
            <a:ext cx="1000125" cy="369887"/>
          </a:xfrm>
          <a:prstGeom prst="rect">
            <a:avLst/>
          </a:prstGeom>
          <a:noFill/>
        </p:spPr>
        <p:txBody>
          <a:bodyPr rtlCol="1">
            <a:spAutoFit/>
          </a:bodyPr>
          <a:lstStyle/>
          <a:p>
            <a:pPr algn="r" rtl="1" eaLnBrk="1" hangingPunct="1">
              <a:defRPr/>
            </a:pPr>
            <a:r>
              <a:rPr lang="en-US" b="1" dirty="0">
                <a:solidFill>
                  <a:srgbClr val="FF0000"/>
                </a:solidFill>
              </a:rPr>
              <a:t>1000</a:t>
            </a:r>
            <a:endParaRPr lang="ar-SA" b="1" dirty="0">
              <a:solidFill>
                <a:srgbClr val="FF0000"/>
              </a:solidFill>
            </a:endParaRPr>
          </a:p>
        </p:txBody>
      </p:sp>
      <p:sp>
        <p:nvSpPr>
          <p:cNvPr id="17" name="Oval 16">
            <a:extLst>
              <a:ext uri="{FF2B5EF4-FFF2-40B4-BE49-F238E27FC236}">
                <a16:creationId xmlns:a16="http://schemas.microsoft.com/office/drawing/2014/main" id="{E747E8E5-6D9B-60E2-B176-EEABBAF5BA8E}"/>
              </a:ext>
            </a:extLst>
          </p:cNvPr>
          <p:cNvSpPr/>
          <p:nvPr/>
        </p:nvSpPr>
        <p:spPr>
          <a:xfrm>
            <a:off x="6072188" y="5786438"/>
            <a:ext cx="1571625" cy="642937"/>
          </a:xfrm>
          <a:prstGeom prst="ellipse">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r>
              <a:rPr lang="en-US" sz="2800" b="1" dirty="0">
                <a:solidFill>
                  <a:srgbClr val="FF0000"/>
                </a:solidFill>
              </a:rPr>
              <a:t>$100</a:t>
            </a:r>
            <a:endParaRPr lang="ar-SA" sz="2800" b="1" dirty="0">
              <a:solidFill>
                <a:srgbClr val="FF0000"/>
              </a:solidFill>
            </a:endParaRPr>
          </a:p>
        </p:txBody>
      </p:sp>
      <p:sp>
        <p:nvSpPr>
          <p:cNvPr id="20" name="Oval 19">
            <a:extLst>
              <a:ext uri="{FF2B5EF4-FFF2-40B4-BE49-F238E27FC236}">
                <a16:creationId xmlns:a16="http://schemas.microsoft.com/office/drawing/2014/main" id="{799DE263-A0B7-7C38-9A01-88772A5D3094}"/>
              </a:ext>
            </a:extLst>
          </p:cNvPr>
          <p:cNvSpPr/>
          <p:nvPr/>
        </p:nvSpPr>
        <p:spPr>
          <a:xfrm>
            <a:off x="1357314" y="5715000"/>
            <a:ext cx="1357312" cy="642938"/>
          </a:xfrm>
          <a:prstGeom prst="ellipse">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r>
              <a:rPr lang="en-US" sz="2400" b="1" dirty="0">
                <a:solidFill>
                  <a:srgbClr val="FF0000"/>
                </a:solidFill>
              </a:rPr>
              <a:t>$200</a:t>
            </a:r>
            <a:endParaRPr lang="ar-SA" sz="2400" b="1" dirty="0">
              <a:solidFill>
                <a:srgbClr val="FF0000"/>
              </a:solidFill>
            </a:endParaRPr>
          </a:p>
        </p:txBody>
      </p:sp>
      <p:sp>
        <p:nvSpPr>
          <p:cNvPr id="9229" name="TextBox 12">
            <a:extLst>
              <a:ext uri="{FF2B5EF4-FFF2-40B4-BE49-F238E27FC236}">
                <a16:creationId xmlns:a16="http://schemas.microsoft.com/office/drawing/2014/main" id="{EE21EB78-CB05-5130-602D-6E5A035733CF}"/>
              </a:ext>
            </a:extLst>
          </p:cNvPr>
          <p:cNvSpPr txBox="1">
            <a:spLocks noChangeArrowheads="1"/>
          </p:cNvSpPr>
          <p:nvPr/>
        </p:nvSpPr>
        <p:spPr bwMode="auto">
          <a:xfrm>
            <a:off x="5143500" y="1857375"/>
            <a:ext cx="1857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ndara" panose="020E0502030303020204" pitchFamily="34" charset="0"/>
                <a:cs typeface="Arial" panose="020B0604020202020204" pitchFamily="34" charset="0"/>
              </a:defRPr>
            </a:lvl1pPr>
            <a:lvl2pPr marL="742950" indent="-285750">
              <a:spcBef>
                <a:spcPct val="20000"/>
              </a:spcBef>
              <a:buChar char="–"/>
              <a:defRPr sz="2800">
                <a:solidFill>
                  <a:schemeClr val="tx1"/>
                </a:solidFill>
                <a:latin typeface="Candara" panose="020E0502030303020204" pitchFamily="34" charset="0"/>
                <a:cs typeface="Arial" panose="020B0604020202020204" pitchFamily="34" charset="0"/>
              </a:defRPr>
            </a:lvl2pPr>
            <a:lvl3pPr marL="1143000" indent="-228600">
              <a:spcBef>
                <a:spcPct val="20000"/>
              </a:spcBef>
              <a:buChar char="•"/>
              <a:defRPr sz="2400">
                <a:solidFill>
                  <a:schemeClr val="tx1"/>
                </a:solidFill>
                <a:latin typeface="Candara" panose="020E0502030303020204" pitchFamily="34" charset="0"/>
                <a:cs typeface="Arial" panose="020B0604020202020204" pitchFamily="34" charset="0"/>
              </a:defRPr>
            </a:lvl3pPr>
            <a:lvl4pPr marL="1600200" indent="-228600">
              <a:spcBef>
                <a:spcPct val="20000"/>
              </a:spcBef>
              <a:buChar char="–"/>
              <a:defRPr sz="2000">
                <a:solidFill>
                  <a:schemeClr val="tx1"/>
                </a:solidFill>
                <a:latin typeface="Candara" panose="020E0502030303020204" pitchFamily="34" charset="0"/>
                <a:cs typeface="Arial" panose="020B0604020202020204" pitchFamily="34" charset="0"/>
              </a:defRPr>
            </a:lvl4pPr>
            <a:lvl5pPr marL="2057400" indent="-228600">
              <a:spcBef>
                <a:spcPct val="20000"/>
              </a:spcBef>
              <a:buChar char="»"/>
              <a:defRPr sz="2000">
                <a:solidFill>
                  <a:schemeClr val="tx1"/>
                </a:solidFill>
                <a:latin typeface="Candara" panose="020E0502030303020204" pitchFamily="34" charset="0"/>
                <a:cs typeface="Arial" panose="020B0604020202020204" pitchFamily="34" charset="0"/>
              </a:defRPr>
            </a:lvl5pPr>
            <a:lvl6pPr marL="25146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6pPr>
            <a:lvl7pPr marL="29718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7pPr>
            <a:lvl8pPr marL="34290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8pPr>
            <a:lvl9pPr marL="38862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9pPr>
          </a:lstStyle>
          <a:p>
            <a:pPr algn="r" rtl="1" eaLnBrk="1" hangingPunct="1">
              <a:spcBef>
                <a:spcPct val="0"/>
              </a:spcBef>
              <a:buFontTx/>
              <a:buNone/>
            </a:pPr>
            <a:r>
              <a:rPr lang="en-US" altLang="ar-SA" sz="1800" b="1">
                <a:latin typeface="Times New Roman" panose="02020603050405020304" pitchFamily="18" charset="0"/>
              </a:rPr>
              <a:t>Shared memory</a:t>
            </a:r>
            <a:endParaRPr lang="ar-SA" altLang="ar-SA" sz="1800" b="1">
              <a:latin typeface="Times New Roman" panose="02020603050405020304" pitchFamily="18" charset="0"/>
            </a:endParaRPr>
          </a:p>
        </p:txBody>
      </p:sp>
      <p:sp>
        <p:nvSpPr>
          <p:cNvPr id="2" name="Flowchart: Document 12">
            <a:extLst>
              <a:ext uri="{FF2B5EF4-FFF2-40B4-BE49-F238E27FC236}">
                <a16:creationId xmlns:a16="http://schemas.microsoft.com/office/drawing/2014/main" id="{0889A5A0-948E-CFC5-60EC-F0FEDC42701E}"/>
              </a:ext>
            </a:extLst>
          </p:cNvPr>
          <p:cNvSpPr/>
          <p:nvPr/>
        </p:nvSpPr>
        <p:spPr>
          <a:xfrm>
            <a:off x="7500938" y="3941763"/>
            <a:ext cx="1357312" cy="107156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r>
              <a:rPr lang="en-US" sz="4000" dirty="0">
                <a:solidFill>
                  <a:srgbClr val="FF0000"/>
                </a:solidFill>
              </a:rPr>
              <a:t>1000</a:t>
            </a:r>
            <a:endParaRPr lang="ar-SA" sz="4000" dirty="0">
              <a:solidFill>
                <a:srgbClr val="FF0000"/>
              </a:solidFill>
            </a:endParaRPr>
          </a:p>
        </p:txBody>
      </p:sp>
      <p:sp>
        <p:nvSpPr>
          <p:cNvPr id="3" name="Flowchart: Document 13">
            <a:extLst>
              <a:ext uri="{FF2B5EF4-FFF2-40B4-BE49-F238E27FC236}">
                <a16:creationId xmlns:a16="http://schemas.microsoft.com/office/drawing/2014/main" id="{D8A63733-3650-2CDB-5A7F-75CF3006D749}"/>
              </a:ext>
            </a:extLst>
          </p:cNvPr>
          <p:cNvSpPr/>
          <p:nvPr/>
        </p:nvSpPr>
        <p:spPr>
          <a:xfrm>
            <a:off x="285750" y="4000500"/>
            <a:ext cx="1357313" cy="107156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r>
              <a:rPr lang="en-US" sz="4000" dirty="0">
                <a:solidFill>
                  <a:srgbClr val="FF0000"/>
                </a:solidFill>
              </a:rPr>
              <a:t>1000</a:t>
            </a:r>
            <a:endParaRPr lang="ar-SA" sz="4000" dirty="0">
              <a:solidFill>
                <a:srgbClr val="FF0000"/>
              </a:solidFill>
            </a:endParaRPr>
          </a:p>
        </p:txBody>
      </p:sp>
    </p:spTree>
    <p:extLst>
      <p:ext uri="{BB962C8B-B14F-4D97-AF65-F5344CB8AC3E}">
        <p14:creationId xmlns:p14="http://schemas.microsoft.com/office/powerpoint/2010/main" val="2784897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900AA80-1C55-138E-333F-7ABE45DFF2A5}"/>
              </a:ext>
            </a:extLst>
          </p:cNvPr>
          <p:cNvSpPr>
            <a:spLocks noGrp="1" noChangeArrowheads="1"/>
          </p:cNvSpPr>
          <p:nvPr>
            <p:ph type="title"/>
          </p:nvPr>
        </p:nvSpPr>
        <p:spPr/>
        <p:txBody>
          <a:bodyPr/>
          <a:lstStyle/>
          <a:p>
            <a:pPr eaLnBrk="1" hangingPunct="1"/>
            <a:r>
              <a:rPr lang="en-US" altLang="el-GR" dirty="0"/>
              <a:t>Race Condition</a:t>
            </a:r>
            <a:r>
              <a:rPr lang="en-US" altLang="el-GR" sz="4400" dirty="0"/>
              <a:t> </a:t>
            </a:r>
          </a:p>
        </p:txBody>
      </p:sp>
      <p:sp>
        <p:nvSpPr>
          <p:cNvPr id="9219" name="Rectangle 3">
            <a:extLst>
              <a:ext uri="{FF2B5EF4-FFF2-40B4-BE49-F238E27FC236}">
                <a16:creationId xmlns:a16="http://schemas.microsoft.com/office/drawing/2014/main" id="{22CC0C59-0B98-3C0F-78DC-EDE304DE777F}"/>
              </a:ext>
            </a:extLst>
          </p:cNvPr>
          <p:cNvSpPr>
            <a:spLocks noGrp="1" noChangeArrowheads="1"/>
          </p:cNvSpPr>
          <p:nvPr>
            <p:ph type="body" idx="1"/>
          </p:nvPr>
        </p:nvSpPr>
        <p:spPr>
          <a:xfrm>
            <a:off x="557213" y="1828800"/>
            <a:ext cx="8029575" cy="4537075"/>
          </a:xfrm>
        </p:spPr>
        <p:txBody>
          <a:bodyPr/>
          <a:lstStyle/>
          <a:p>
            <a:pPr algn="just" eaLnBrk="1" hangingPunct="1">
              <a:buFontTx/>
              <a:buNone/>
            </a:pPr>
            <a:endParaRPr lang="en-US" altLang="el-GR" dirty="0">
              <a:latin typeface="Times New Roman" panose="02020603050405020304" pitchFamily="18" charset="0"/>
              <a:cs typeface="Times New Roman" panose="02020603050405020304" pitchFamily="18" charset="0"/>
            </a:endParaRPr>
          </a:p>
          <a:p>
            <a:pPr algn="just" eaLnBrk="1" hangingPunct="1">
              <a:buFontTx/>
              <a:buNone/>
            </a:pPr>
            <a:endParaRPr lang="en-US" altLang="el-GR" dirty="0">
              <a:latin typeface="Times New Roman" panose="02020603050405020304" pitchFamily="18" charset="0"/>
              <a:cs typeface="Times New Roman" panose="02020603050405020304" pitchFamily="18" charset="0"/>
            </a:endParaRPr>
          </a:p>
        </p:txBody>
      </p:sp>
      <p:pic>
        <p:nvPicPr>
          <p:cNvPr id="9221" name="Picture 2" descr="C:\Program Files (x86)\Microsoft Office\MEDIA\CAGCAT10\j0205582.wmf">
            <a:extLst>
              <a:ext uri="{FF2B5EF4-FFF2-40B4-BE49-F238E27FC236}">
                <a16:creationId xmlns:a16="http://schemas.microsoft.com/office/drawing/2014/main" id="{53C5A903-16E2-0DA6-F5A0-D87A853AF7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2188" y="4286250"/>
            <a:ext cx="1776412"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3" descr="C:\Program Files (x86)\Microsoft Office\MEDIA\CAGCAT10\j0205582.wmf">
            <a:extLst>
              <a:ext uri="{FF2B5EF4-FFF2-40B4-BE49-F238E27FC236}">
                <a16:creationId xmlns:a16="http://schemas.microsoft.com/office/drawing/2014/main" id="{9EC8EA3E-DDFA-DE67-6CD3-11604C8BA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13" y="4214813"/>
            <a:ext cx="1776412"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mainfrm">
            <a:extLst>
              <a:ext uri="{FF2B5EF4-FFF2-40B4-BE49-F238E27FC236}">
                <a16:creationId xmlns:a16="http://schemas.microsoft.com/office/drawing/2014/main" id="{E9EA0753-3661-218C-6329-A23004312DE6}"/>
              </a:ext>
            </a:extLst>
          </p:cNvPr>
          <p:cNvSpPr>
            <a:spLocks noEditPoints="1" noChangeArrowheads="1"/>
          </p:cNvSpPr>
          <p:nvPr/>
        </p:nvSpPr>
        <p:spPr bwMode="auto">
          <a:xfrm>
            <a:off x="3500438" y="1857375"/>
            <a:ext cx="1809750" cy="1809750"/>
          </a:xfrm>
          <a:custGeom>
            <a:avLst/>
            <a:gdLst>
              <a:gd name="T0" fmla="*/ 0 w 21600"/>
              <a:gd name="T1" fmla="*/ 0 h 21600"/>
              <a:gd name="T2" fmla="*/ 2147483646 w 21600"/>
              <a:gd name="T3" fmla="*/ 0 h 21600"/>
              <a:gd name="T4" fmla="*/ 2147483646 w 21600"/>
              <a:gd name="T5" fmla="*/ 0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C0C0C0"/>
          </a:solidFill>
          <a:ln w="9525">
            <a:solidFill>
              <a:srgbClr val="000000"/>
            </a:solidFill>
            <a:miter lim="800000"/>
            <a:headEnd/>
            <a:tailEnd/>
          </a:ln>
        </p:spPr>
        <p:txBody>
          <a:bodyPr/>
          <a:lstStyle/>
          <a:p>
            <a:endParaRPr lang="ar-SA"/>
          </a:p>
        </p:txBody>
      </p:sp>
      <p:cxnSp>
        <p:nvCxnSpPr>
          <p:cNvPr id="10" name="Straight Arrow Connector 9">
            <a:extLst>
              <a:ext uri="{FF2B5EF4-FFF2-40B4-BE49-F238E27FC236}">
                <a16:creationId xmlns:a16="http://schemas.microsoft.com/office/drawing/2014/main" id="{D9FB414F-91B3-C221-CB6A-1EEAF21A8073}"/>
              </a:ext>
            </a:extLst>
          </p:cNvPr>
          <p:cNvCxnSpPr/>
          <p:nvPr/>
        </p:nvCxnSpPr>
        <p:spPr>
          <a:xfrm rot="10800000">
            <a:off x="5357813" y="3286125"/>
            <a:ext cx="1285875" cy="1000125"/>
          </a:xfrm>
          <a:prstGeom prst="straightConnector1">
            <a:avLst/>
          </a:prstGeom>
          <a:ln w="47625">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E8D88FD-D671-2FAC-45EF-D02D2E566B90}"/>
              </a:ext>
            </a:extLst>
          </p:cNvPr>
          <p:cNvCxnSpPr/>
          <p:nvPr/>
        </p:nvCxnSpPr>
        <p:spPr>
          <a:xfrm rot="5400000" flipH="1" flipV="1">
            <a:off x="2270125" y="3159126"/>
            <a:ext cx="1000125" cy="1397000"/>
          </a:xfrm>
          <a:prstGeom prst="straightConnector1">
            <a:avLst/>
          </a:prstGeom>
          <a:ln w="47625">
            <a:headEnd type="arrow"/>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81A635A-E505-1826-8B07-C7EFD8D3CDEA}"/>
              </a:ext>
            </a:extLst>
          </p:cNvPr>
          <p:cNvSpPr txBox="1"/>
          <p:nvPr/>
        </p:nvSpPr>
        <p:spPr>
          <a:xfrm>
            <a:off x="4214813" y="1928813"/>
            <a:ext cx="1000125" cy="369887"/>
          </a:xfrm>
          <a:prstGeom prst="rect">
            <a:avLst/>
          </a:prstGeom>
          <a:noFill/>
        </p:spPr>
        <p:txBody>
          <a:bodyPr rtlCol="1">
            <a:spAutoFit/>
          </a:bodyPr>
          <a:lstStyle/>
          <a:p>
            <a:pPr algn="r" rtl="1" eaLnBrk="1" hangingPunct="1">
              <a:defRPr/>
            </a:pPr>
            <a:r>
              <a:rPr lang="en-US" b="1" dirty="0">
                <a:solidFill>
                  <a:srgbClr val="FF0000"/>
                </a:solidFill>
              </a:rPr>
              <a:t>1000</a:t>
            </a:r>
            <a:endParaRPr lang="ar-SA" b="1" dirty="0">
              <a:solidFill>
                <a:srgbClr val="FF0000"/>
              </a:solidFill>
            </a:endParaRPr>
          </a:p>
        </p:txBody>
      </p:sp>
      <p:sp>
        <p:nvSpPr>
          <p:cNvPr id="17" name="Oval 16">
            <a:extLst>
              <a:ext uri="{FF2B5EF4-FFF2-40B4-BE49-F238E27FC236}">
                <a16:creationId xmlns:a16="http://schemas.microsoft.com/office/drawing/2014/main" id="{E747E8E5-6D9B-60E2-B176-EEABBAF5BA8E}"/>
              </a:ext>
            </a:extLst>
          </p:cNvPr>
          <p:cNvSpPr/>
          <p:nvPr/>
        </p:nvSpPr>
        <p:spPr>
          <a:xfrm>
            <a:off x="6072188" y="5786438"/>
            <a:ext cx="1571625" cy="642937"/>
          </a:xfrm>
          <a:prstGeom prst="ellipse">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r>
              <a:rPr lang="en-US" sz="2800" b="1" dirty="0">
                <a:solidFill>
                  <a:srgbClr val="FF0000"/>
                </a:solidFill>
              </a:rPr>
              <a:t>$100</a:t>
            </a:r>
            <a:endParaRPr lang="ar-SA" sz="2800" b="1" dirty="0">
              <a:solidFill>
                <a:srgbClr val="FF0000"/>
              </a:solidFill>
            </a:endParaRPr>
          </a:p>
        </p:txBody>
      </p:sp>
      <p:sp>
        <p:nvSpPr>
          <p:cNvPr id="20" name="Oval 19">
            <a:extLst>
              <a:ext uri="{FF2B5EF4-FFF2-40B4-BE49-F238E27FC236}">
                <a16:creationId xmlns:a16="http://schemas.microsoft.com/office/drawing/2014/main" id="{799DE263-A0B7-7C38-9A01-88772A5D3094}"/>
              </a:ext>
            </a:extLst>
          </p:cNvPr>
          <p:cNvSpPr/>
          <p:nvPr/>
        </p:nvSpPr>
        <p:spPr>
          <a:xfrm>
            <a:off x="1357314" y="5715000"/>
            <a:ext cx="1357312" cy="642938"/>
          </a:xfrm>
          <a:prstGeom prst="ellipse">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r>
              <a:rPr lang="en-US" sz="2400" b="1" dirty="0">
                <a:solidFill>
                  <a:srgbClr val="FF0000"/>
                </a:solidFill>
              </a:rPr>
              <a:t>$200</a:t>
            </a:r>
            <a:endParaRPr lang="ar-SA" sz="2400" b="1" dirty="0">
              <a:solidFill>
                <a:srgbClr val="FF0000"/>
              </a:solidFill>
            </a:endParaRPr>
          </a:p>
        </p:txBody>
      </p:sp>
      <p:sp>
        <p:nvSpPr>
          <p:cNvPr id="9229" name="TextBox 12">
            <a:extLst>
              <a:ext uri="{FF2B5EF4-FFF2-40B4-BE49-F238E27FC236}">
                <a16:creationId xmlns:a16="http://schemas.microsoft.com/office/drawing/2014/main" id="{EE21EB78-CB05-5130-602D-6E5A035733CF}"/>
              </a:ext>
            </a:extLst>
          </p:cNvPr>
          <p:cNvSpPr txBox="1">
            <a:spLocks noChangeArrowheads="1"/>
          </p:cNvSpPr>
          <p:nvPr/>
        </p:nvSpPr>
        <p:spPr bwMode="auto">
          <a:xfrm>
            <a:off x="5143500" y="1857375"/>
            <a:ext cx="1857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ndara" panose="020E0502030303020204" pitchFamily="34" charset="0"/>
                <a:cs typeface="Arial" panose="020B0604020202020204" pitchFamily="34" charset="0"/>
              </a:defRPr>
            </a:lvl1pPr>
            <a:lvl2pPr marL="742950" indent="-285750">
              <a:spcBef>
                <a:spcPct val="20000"/>
              </a:spcBef>
              <a:buChar char="–"/>
              <a:defRPr sz="2800">
                <a:solidFill>
                  <a:schemeClr val="tx1"/>
                </a:solidFill>
                <a:latin typeface="Candara" panose="020E0502030303020204" pitchFamily="34" charset="0"/>
                <a:cs typeface="Arial" panose="020B0604020202020204" pitchFamily="34" charset="0"/>
              </a:defRPr>
            </a:lvl2pPr>
            <a:lvl3pPr marL="1143000" indent="-228600">
              <a:spcBef>
                <a:spcPct val="20000"/>
              </a:spcBef>
              <a:buChar char="•"/>
              <a:defRPr sz="2400">
                <a:solidFill>
                  <a:schemeClr val="tx1"/>
                </a:solidFill>
                <a:latin typeface="Candara" panose="020E0502030303020204" pitchFamily="34" charset="0"/>
                <a:cs typeface="Arial" panose="020B0604020202020204" pitchFamily="34" charset="0"/>
              </a:defRPr>
            </a:lvl3pPr>
            <a:lvl4pPr marL="1600200" indent="-228600">
              <a:spcBef>
                <a:spcPct val="20000"/>
              </a:spcBef>
              <a:buChar char="–"/>
              <a:defRPr sz="2000">
                <a:solidFill>
                  <a:schemeClr val="tx1"/>
                </a:solidFill>
                <a:latin typeface="Candara" panose="020E0502030303020204" pitchFamily="34" charset="0"/>
                <a:cs typeface="Arial" panose="020B0604020202020204" pitchFamily="34" charset="0"/>
              </a:defRPr>
            </a:lvl4pPr>
            <a:lvl5pPr marL="2057400" indent="-228600">
              <a:spcBef>
                <a:spcPct val="20000"/>
              </a:spcBef>
              <a:buChar char="»"/>
              <a:defRPr sz="2000">
                <a:solidFill>
                  <a:schemeClr val="tx1"/>
                </a:solidFill>
                <a:latin typeface="Candara" panose="020E0502030303020204" pitchFamily="34" charset="0"/>
                <a:cs typeface="Arial" panose="020B0604020202020204" pitchFamily="34" charset="0"/>
              </a:defRPr>
            </a:lvl5pPr>
            <a:lvl6pPr marL="25146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6pPr>
            <a:lvl7pPr marL="29718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7pPr>
            <a:lvl8pPr marL="34290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8pPr>
            <a:lvl9pPr marL="38862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9pPr>
          </a:lstStyle>
          <a:p>
            <a:pPr algn="r" rtl="1" eaLnBrk="1" hangingPunct="1">
              <a:spcBef>
                <a:spcPct val="0"/>
              </a:spcBef>
              <a:buFontTx/>
              <a:buNone/>
            </a:pPr>
            <a:r>
              <a:rPr lang="en-US" altLang="ar-SA" sz="1800" b="1">
                <a:latin typeface="Times New Roman" panose="02020603050405020304" pitchFamily="18" charset="0"/>
              </a:rPr>
              <a:t>Shared memory</a:t>
            </a:r>
            <a:endParaRPr lang="ar-SA" altLang="ar-SA" sz="1800" b="1">
              <a:latin typeface="Times New Roman" panose="02020603050405020304" pitchFamily="18" charset="0"/>
            </a:endParaRPr>
          </a:p>
        </p:txBody>
      </p:sp>
      <p:sp>
        <p:nvSpPr>
          <p:cNvPr id="2" name="Flowchart: Document 12">
            <a:extLst>
              <a:ext uri="{FF2B5EF4-FFF2-40B4-BE49-F238E27FC236}">
                <a16:creationId xmlns:a16="http://schemas.microsoft.com/office/drawing/2014/main" id="{0889A5A0-948E-CFC5-60EC-F0FEDC42701E}"/>
              </a:ext>
            </a:extLst>
          </p:cNvPr>
          <p:cNvSpPr/>
          <p:nvPr/>
        </p:nvSpPr>
        <p:spPr>
          <a:xfrm>
            <a:off x="7500938" y="3941763"/>
            <a:ext cx="1357312" cy="107156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r>
              <a:rPr lang="en-US" sz="4000" dirty="0">
                <a:solidFill>
                  <a:srgbClr val="FF0000"/>
                </a:solidFill>
              </a:rPr>
              <a:t>1100</a:t>
            </a:r>
            <a:endParaRPr lang="ar-SA" sz="4000" dirty="0">
              <a:solidFill>
                <a:srgbClr val="FF0000"/>
              </a:solidFill>
            </a:endParaRPr>
          </a:p>
        </p:txBody>
      </p:sp>
      <p:sp>
        <p:nvSpPr>
          <p:cNvPr id="3" name="Flowchart: Document 13">
            <a:extLst>
              <a:ext uri="{FF2B5EF4-FFF2-40B4-BE49-F238E27FC236}">
                <a16:creationId xmlns:a16="http://schemas.microsoft.com/office/drawing/2014/main" id="{D8A63733-3650-2CDB-5A7F-75CF3006D749}"/>
              </a:ext>
            </a:extLst>
          </p:cNvPr>
          <p:cNvSpPr/>
          <p:nvPr/>
        </p:nvSpPr>
        <p:spPr>
          <a:xfrm>
            <a:off x="285750" y="4000500"/>
            <a:ext cx="1357313" cy="107156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r>
              <a:rPr lang="en-US" sz="4000" dirty="0">
                <a:solidFill>
                  <a:srgbClr val="FF0000"/>
                </a:solidFill>
              </a:rPr>
              <a:t>1200</a:t>
            </a:r>
            <a:endParaRPr lang="ar-SA" sz="4000" dirty="0">
              <a:solidFill>
                <a:srgbClr val="FF0000"/>
              </a:solidFill>
            </a:endParaRPr>
          </a:p>
        </p:txBody>
      </p:sp>
    </p:spTree>
    <p:extLst>
      <p:ext uri="{BB962C8B-B14F-4D97-AF65-F5344CB8AC3E}">
        <p14:creationId xmlns:p14="http://schemas.microsoft.com/office/powerpoint/2010/main" val="2707324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900AA80-1C55-138E-333F-7ABE45DFF2A5}"/>
              </a:ext>
            </a:extLst>
          </p:cNvPr>
          <p:cNvSpPr>
            <a:spLocks noGrp="1" noChangeArrowheads="1"/>
          </p:cNvSpPr>
          <p:nvPr>
            <p:ph type="title"/>
          </p:nvPr>
        </p:nvSpPr>
        <p:spPr/>
        <p:txBody>
          <a:bodyPr/>
          <a:lstStyle/>
          <a:p>
            <a:pPr eaLnBrk="1" hangingPunct="1"/>
            <a:r>
              <a:rPr lang="en-US" altLang="el-GR" dirty="0"/>
              <a:t>Race Condition</a:t>
            </a:r>
            <a:r>
              <a:rPr lang="en-US" altLang="el-GR" sz="4400" dirty="0"/>
              <a:t> </a:t>
            </a:r>
          </a:p>
        </p:txBody>
      </p:sp>
      <p:sp>
        <p:nvSpPr>
          <p:cNvPr id="9219" name="Rectangle 3">
            <a:extLst>
              <a:ext uri="{FF2B5EF4-FFF2-40B4-BE49-F238E27FC236}">
                <a16:creationId xmlns:a16="http://schemas.microsoft.com/office/drawing/2014/main" id="{22CC0C59-0B98-3C0F-78DC-EDE304DE777F}"/>
              </a:ext>
            </a:extLst>
          </p:cNvPr>
          <p:cNvSpPr>
            <a:spLocks noGrp="1" noChangeArrowheads="1"/>
          </p:cNvSpPr>
          <p:nvPr>
            <p:ph type="body" idx="1"/>
          </p:nvPr>
        </p:nvSpPr>
        <p:spPr>
          <a:xfrm>
            <a:off x="557213" y="1828800"/>
            <a:ext cx="8029575" cy="4537075"/>
          </a:xfrm>
        </p:spPr>
        <p:txBody>
          <a:bodyPr/>
          <a:lstStyle/>
          <a:p>
            <a:pPr algn="just" eaLnBrk="1" hangingPunct="1">
              <a:buFontTx/>
              <a:buNone/>
            </a:pPr>
            <a:endParaRPr lang="en-US" altLang="el-GR" dirty="0">
              <a:latin typeface="Times New Roman" panose="02020603050405020304" pitchFamily="18" charset="0"/>
              <a:cs typeface="Times New Roman" panose="02020603050405020304" pitchFamily="18" charset="0"/>
            </a:endParaRPr>
          </a:p>
          <a:p>
            <a:pPr algn="just" eaLnBrk="1" hangingPunct="1">
              <a:buFontTx/>
              <a:buNone/>
            </a:pPr>
            <a:endParaRPr lang="en-US" altLang="el-GR" dirty="0">
              <a:latin typeface="Times New Roman" panose="02020603050405020304" pitchFamily="18" charset="0"/>
              <a:cs typeface="Times New Roman" panose="02020603050405020304" pitchFamily="18" charset="0"/>
            </a:endParaRPr>
          </a:p>
        </p:txBody>
      </p:sp>
      <p:pic>
        <p:nvPicPr>
          <p:cNvPr id="9221" name="Picture 2" descr="C:\Program Files (x86)\Microsoft Office\MEDIA\CAGCAT10\j0205582.wmf">
            <a:extLst>
              <a:ext uri="{FF2B5EF4-FFF2-40B4-BE49-F238E27FC236}">
                <a16:creationId xmlns:a16="http://schemas.microsoft.com/office/drawing/2014/main" id="{53C5A903-16E2-0DA6-F5A0-D87A853AF7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2188" y="4286250"/>
            <a:ext cx="1776412"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3" descr="C:\Program Files (x86)\Microsoft Office\MEDIA\CAGCAT10\j0205582.wmf">
            <a:extLst>
              <a:ext uri="{FF2B5EF4-FFF2-40B4-BE49-F238E27FC236}">
                <a16:creationId xmlns:a16="http://schemas.microsoft.com/office/drawing/2014/main" id="{9EC8EA3E-DDFA-DE67-6CD3-11604C8BA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13" y="4214813"/>
            <a:ext cx="1776412"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mainfrm">
            <a:extLst>
              <a:ext uri="{FF2B5EF4-FFF2-40B4-BE49-F238E27FC236}">
                <a16:creationId xmlns:a16="http://schemas.microsoft.com/office/drawing/2014/main" id="{E9EA0753-3661-218C-6329-A23004312DE6}"/>
              </a:ext>
            </a:extLst>
          </p:cNvPr>
          <p:cNvSpPr>
            <a:spLocks noEditPoints="1" noChangeArrowheads="1"/>
          </p:cNvSpPr>
          <p:nvPr/>
        </p:nvSpPr>
        <p:spPr bwMode="auto">
          <a:xfrm>
            <a:off x="3500438" y="1857375"/>
            <a:ext cx="1809750" cy="1809750"/>
          </a:xfrm>
          <a:custGeom>
            <a:avLst/>
            <a:gdLst>
              <a:gd name="T0" fmla="*/ 0 w 21600"/>
              <a:gd name="T1" fmla="*/ 0 h 21600"/>
              <a:gd name="T2" fmla="*/ 2147483646 w 21600"/>
              <a:gd name="T3" fmla="*/ 0 h 21600"/>
              <a:gd name="T4" fmla="*/ 2147483646 w 21600"/>
              <a:gd name="T5" fmla="*/ 0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C0C0C0"/>
          </a:solidFill>
          <a:ln w="9525">
            <a:solidFill>
              <a:srgbClr val="000000"/>
            </a:solidFill>
            <a:miter lim="800000"/>
            <a:headEnd/>
            <a:tailEnd/>
          </a:ln>
        </p:spPr>
        <p:txBody>
          <a:bodyPr/>
          <a:lstStyle/>
          <a:p>
            <a:endParaRPr lang="ar-SA"/>
          </a:p>
        </p:txBody>
      </p:sp>
      <p:cxnSp>
        <p:nvCxnSpPr>
          <p:cNvPr id="10" name="Straight Arrow Connector 9">
            <a:extLst>
              <a:ext uri="{FF2B5EF4-FFF2-40B4-BE49-F238E27FC236}">
                <a16:creationId xmlns:a16="http://schemas.microsoft.com/office/drawing/2014/main" id="{D9FB414F-91B3-C221-CB6A-1EEAF21A8073}"/>
              </a:ext>
            </a:extLst>
          </p:cNvPr>
          <p:cNvCxnSpPr/>
          <p:nvPr/>
        </p:nvCxnSpPr>
        <p:spPr>
          <a:xfrm rot="10800000">
            <a:off x="5357813" y="3286125"/>
            <a:ext cx="1285875" cy="1000125"/>
          </a:xfrm>
          <a:prstGeom prst="straightConnector1">
            <a:avLst/>
          </a:prstGeom>
          <a:ln w="47625">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E8D88FD-D671-2FAC-45EF-D02D2E566B90}"/>
              </a:ext>
            </a:extLst>
          </p:cNvPr>
          <p:cNvCxnSpPr/>
          <p:nvPr/>
        </p:nvCxnSpPr>
        <p:spPr>
          <a:xfrm rot="5400000" flipH="1" flipV="1">
            <a:off x="2270125" y="3159126"/>
            <a:ext cx="1000125" cy="1397000"/>
          </a:xfrm>
          <a:prstGeom prst="straightConnector1">
            <a:avLst/>
          </a:prstGeom>
          <a:ln w="47625">
            <a:headEnd type="arrow"/>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81A635A-E505-1826-8B07-C7EFD8D3CDEA}"/>
              </a:ext>
            </a:extLst>
          </p:cNvPr>
          <p:cNvSpPr txBox="1"/>
          <p:nvPr/>
        </p:nvSpPr>
        <p:spPr>
          <a:xfrm>
            <a:off x="4214813" y="1928813"/>
            <a:ext cx="1000125" cy="369887"/>
          </a:xfrm>
          <a:prstGeom prst="rect">
            <a:avLst/>
          </a:prstGeom>
          <a:noFill/>
        </p:spPr>
        <p:txBody>
          <a:bodyPr rtlCol="1">
            <a:spAutoFit/>
          </a:bodyPr>
          <a:lstStyle/>
          <a:p>
            <a:pPr algn="r" rtl="1" eaLnBrk="1" hangingPunct="1">
              <a:defRPr/>
            </a:pPr>
            <a:r>
              <a:rPr lang="en-US" b="1" dirty="0">
                <a:solidFill>
                  <a:srgbClr val="FF0000"/>
                </a:solidFill>
              </a:rPr>
              <a:t>1000</a:t>
            </a:r>
            <a:endParaRPr lang="ar-SA" b="1" dirty="0">
              <a:solidFill>
                <a:srgbClr val="FF0000"/>
              </a:solidFill>
            </a:endParaRPr>
          </a:p>
        </p:txBody>
      </p:sp>
      <p:sp>
        <p:nvSpPr>
          <p:cNvPr id="9229" name="TextBox 12">
            <a:extLst>
              <a:ext uri="{FF2B5EF4-FFF2-40B4-BE49-F238E27FC236}">
                <a16:creationId xmlns:a16="http://schemas.microsoft.com/office/drawing/2014/main" id="{EE21EB78-CB05-5130-602D-6E5A035733CF}"/>
              </a:ext>
            </a:extLst>
          </p:cNvPr>
          <p:cNvSpPr txBox="1">
            <a:spLocks noChangeArrowheads="1"/>
          </p:cNvSpPr>
          <p:nvPr/>
        </p:nvSpPr>
        <p:spPr bwMode="auto">
          <a:xfrm>
            <a:off x="5143500" y="1857375"/>
            <a:ext cx="1857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ndara" panose="020E0502030303020204" pitchFamily="34" charset="0"/>
                <a:cs typeface="Arial" panose="020B0604020202020204" pitchFamily="34" charset="0"/>
              </a:defRPr>
            </a:lvl1pPr>
            <a:lvl2pPr marL="742950" indent="-285750">
              <a:spcBef>
                <a:spcPct val="20000"/>
              </a:spcBef>
              <a:buChar char="–"/>
              <a:defRPr sz="2800">
                <a:solidFill>
                  <a:schemeClr val="tx1"/>
                </a:solidFill>
                <a:latin typeface="Candara" panose="020E0502030303020204" pitchFamily="34" charset="0"/>
                <a:cs typeface="Arial" panose="020B0604020202020204" pitchFamily="34" charset="0"/>
              </a:defRPr>
            </a:lvl2pPr>
            <a:lvl3pPr marL="1143000" indent="-228600">
              <a:spcBef>
                <a:spcPct val="20000"/>
              </a:spcBef>
              <a:buChar char="•"/>
              <a:defRPr sz="2400">
                <a:solidFill>
                  <a:schemeClr val="tx1"/>
                </a:solidFill>
                <a:latin typeface="Candara" panose="020E0502030303020204" pitchFamily="34" charset="0"/>
                <a:cs typeface="Arial" panose="020B0604020202020204" pitchFamily="34" charset="0"/>
              </a:defRPr>
            </a:lvl3pPr>
            <a:lvl4pPr marL="1600200" indent="-228600">
              <a:spcBef>
                <a:spcPct val="20000"/>
              </a:spcBef>
              <a:buChar char="–"/>
              <a:defRPr sz="2000">
                <a:solidFill>
                  <a:schemeClr val="tx1"/>
                </a:solidFill>
                <a:latin typeface="Candara" panose="020E0502030303020204" pitchFamily="34" charset="0"/>
                <a:cs typeface="Arial" panose="020B0604020202020204" pitchFamily="34" charset="0"/>
              </a:defRPr>
            </a:lvl4pPr>
            <a:lvl5pPr marL="2057400" indent="-228600">
              <a:spcBef>
                <a:spcPct val="20000"/>
              </a:spcBef>
              <a:buChar char="»"/>
              <a:defRPr sz="2000">
                <a:solidFill>
                  <a:schemeClr val="tx1"/>
                </a:solidFill>
                <a:latin typeface="Candara" panose="020E0502030303020204" pitchFamily="34" charset="0"/>
                <a:cs typeface="Arial" panose="020B0604020202020204" pitchFamily="34" charset="0"/>
              </a:defRPr>
            </a:lvl5pPr>
            <a:lvl6pPr marL="25146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6pPr>
            <a:lvl7pPr marL="29718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7pPr>
            <a:lvl8pPr marL="34290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8pPr>
            <a:lvl9pPr marL="38862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9pPr>
          </a:lstStyle>
          <a:p>
            <a:pPr algn="r" rtl="1" eaLnBrk="1" hangingPunct="1">
              <a:spcBef>
                <a:spcPct val="0"/>
              </a:spcBef>
              <a:buFontTx/>
              <a:buNone/>
            </a:pPr>
            <a:r>
              <a:rPr lang="en-US" altLang="ar-SA" sz="1800" b="1">
                <a:latin typeface="Times New Roman" panose="02020603050405020304" pitchFamily="18" charset="0"/>
              </a:rPr>
              <a:t>Shared memory</a:t>
            </a:r>
            <a:endParaRPr lang="ar-SA" altLang="ar-SA" sz="1800" b="1">
              <a:latin typeface="Times New Roman" panose="02020603050405020304" pitchFamily="18" charset="0"/>
            </a:endParaRPr>
          </a:p>
        </p:txBody>
      </p:sp>
      <p:sp>
        <p:nvSpPr>
          <p:cNvPr id="2" name="Flowchart: Document 12">
            <a:extLst>
              <a:ext uri="{FF2B5EF4-FFF2-40B4-BE49-F238E27FC236}">
                <a16:creationId xmlns:a16="http://schemas.microsoft.com/office/drawing/2014/main" id="{0889A5A0-948E-CFC5-60EC-F0FEDC42701E}"/>
              </a:ext>
            </a:extLst>
          </p:cNvPr>
          <p:cNvSpPr/>
          <p:nvPr/>
        </p:nvSpPr>
        <p:spPr>
          <a:xfrm>
            <a:off x="7500938" y="3941763"/>
            <a:ext cx="1357312" cy="107156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r>
              <a:rPr lang="en-US" sz="4000" dirty="0">
                <a:solidFill>
                  <a:srgbClr val="FF0000"/>
                </a:solidFill>
              </a:rPr>
              <a:t>1100</a:t>
            </a:r>
            <a:endParaRPr lang="ar-SA" sz="4000" dirty="0">
              <a:solidFill>
                <a:srgbClr val="FF0000"/>
              </a:solidFill>
            </a:endParaRPr>
          </a:p>
        </p:txBody>
      </p:sp>
      <p:sp>
        <p:nvSpPr>
          <p:cNvPr id="3" name="Flowchart: Document 13">
            <a:extLst>
              <a:ext uri="{FF2B5EF4-FFF2-40B4-BE49-F238E27FC236}">
                <a16:creationId xmlns:a16="http://schemas.microsoft.com/office/drawing/2014/main" id="{D8A63733-3650-2CDB-5A7F-75CF3006D749}"/>
              </a:ext>
            </a:extLst>
          </p:cNvPr>
          <p:cNvSpPr/>
          <p:nvPr/>
        </p:nvSpPr>
        <p:spPr>
          <a:xfrm>
            <a:off x="285750" y="4000500"/>
            <a:ext cx="1357313" cy="107156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r>
              <a:rPr lang="en-US" sz="4000" dirty="0">
                <a:solidFill>
                  <a:srgbClr val="FF0000"/>
                </a:solidFill>
              </a:rPr>
              <a:t>1200</a:t>
            </a:r>
            <a:endParaRPr lang="ar-SA" sz="4000" dirty="0">
              <a:solidFill>
                <a:srgbClr val="FF0000"/>
              </a:solidFill>
            </a:endParaRPr>
          </a:p>
        </p:txBody>
      </p:sp>
      <p:cxnSp>
        <p:nvCxnSpPr>
          <p:cNvPr id="4" name="Straight Connector 16">
            <a:extLst>
              <a:ext uri="{FF2B5EF4-FFF2-40B4-BE49-F238E27FC236}">
                <a16:creationId xmlns:a16="http://schemas.microsoft.com/office/drawing/2014/main" id="{C8E1D88A-5EAE-379C-A149-8058E870A0D8}"/>
              </a:ext>
            </a:extLst>
          </p:cNvPr>
          <p:cNvCxnSpPr/>
          <p:nvPr/>
        </p:nvCxnSpPr>
        <p:spPr>
          <a:xfrm rot="10800000" flipV="1">
            <a:off x="7715250" y="4071938"/>
            <a:ext cx="857250" cy="714375"/>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17">
            <a:extLst>
              <a:ext uri="{FF2B5EF4-FFF2-40B4-BE49-F238E27FC236}">
                <a16:creationId xmlns:a16="http://schemas.microsoft.com/office/drawing/2014/main" id="{B5FB1B16-DB09-EA95-BD3A-2EEF53AF8AD8}"/>
              </a:ext>
            </a:extLst>
          </p:cNvPr>
          <p:cNvCxnSpPr/>
          <p:nvPr/>
        </p:nvCxnSpPr>
        <p:spPr>
          <a:xfrm>
            <a:off x="7715250" y="4143375"/>
            <a:ext cx="928688" cy="571500"/>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22">
            <a:extLst>
              <a:ext uri="{FF2B5EF4-FFF2-40B4-BE49-F238E27FC236}">
                <a16:creationId xmlns:a16="http://schemas.microsoft.com/office/drawing/2014/main" id="{B7738C32-8BBA-2950-BA8C-06EDD316E188}"/>
              </a:ext>
            </a:extLst>
          </p:cNvPr>
          <p:cNvCxnSpPr/>
          <p:nvPr/>
        </p:nvCxnSpPr>
        <p:spPr>
          <a:xfrm rot="10800000" flipV="1">
            <a:off x="555458" y="4143375"/>
            <a:ext cx="857250" cy="714375"/>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23">
            <a:extLst>
              <a:ext uri="{FF2B5EF4-FFF2-40B4-BE49-F238E27FC236}">
                <a16:creationId xmlns:a16="http://schemas.microsoft.com/office/drawing/2014/main" id="{E337FCDD-C18A-9496-32AE-3710B551E203}"/>
              </a:ext>
            </a:extLst>
          </p:cNvPr>
          <p:cNvCxnSpPr/>
          <p:nvPr/>
        </p:nvCxnSpPr>
        <p:spPr>
          <a:xfrm>
            <a:off x="555458" y="4214813"/>
            <a:ext cx="928687" cy="571500"/>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Flowchart: Document 24">
            <a:extLst>
              <a:ext uri="{FF2B5EF4-FFF2-40B4-BE49-F238E27FC236}">
                <a16:creationId xmlns:a16="http://schemas.microsoft.com/office/drawing/2014/main" id="{75324CD3-B6ED-4725-BB95-D325C27E4DDA}"/>
              </a:ext>
            </a:extLst>
          </p:cNvPr>
          <p:cNvSpPr/>
          <p:nvPr/>
        </p:nvSpPr>
        <p:spPr>
          <a:xfrm>
            <a:off x="3786188" y="3500438"/>
            <a:ext cx="1357312" cy="107156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r>
              <a:rPr lang="en-US" sz="4000" dirty="0">
                <a:solidFill>
                  <a:srgbClr val="0000FF"/>
                </a:solidFill>
              </a:rPr>
              <a:t>1300</a:t>
            </a:r>
            <a:endParaRPr lang="ar-SA" sz="4000" dirty="0">
              <a:solidFill>
                <a:srgbClr val="0000FF"/>
              </a:solidFill>
            </a:endParaRPr>
          </a:p>
        </p:txBody>
      </p:sp>
    </p:spTree>
    <p:extLst>
      <p:ext uri="{BB962C8B-B14F-4D97-AF65-F5344CB8AC3E}">
        <p14:creationId xmlns:p14="http://schemas.microsoft.com/office/powerpoint/2010/main" val="22300523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13C9E20-6D4B-64D4-DA28-13F15F8F2DBB}"/>
              </a:ext>
            </a:extLst>
          </p:cNvPr>
          <p:cNvSpPr>
            <a:spLocks noGrp="1" noChangeArrowheads="1"/>
          </p:cNvSpPr>
          <p:nvPr>
            <p:ph type="title"/>
          </p:nvPr>
        </p:nvSpPr>
        <p:spPr/>
        <p:txBody>
          <a:bodyPr/>
          <a:lstStyle/>
          <a:p>
            <a:pPr eaLnBrk="1" hangingPunct="1"/>
            <a:r>
              <a:rPr lang="en-US" altLang="el-GR" dirty="0"/>
              <a:t> Mutual Exclusion</a:t>
            </a:r>
          </a:p>
        </p:txBody>
      </p:sp>
      <p:sp>
        <p:nvSpPr>
          <p:cNvPr id="12291" name="Rectangle 3">
            <a:extLst>
              <a:ext uri="{FF2B5EF4-FFF2-40B4-BE49-F238E27FC236}">
                <a16:creationId xmlns:a16="http://schemas.microsoft.com/office/drawing/2014/main" id="{0350B862-CD29-2EE9-0EF0-E4A6282F7269}"/>
              </a:ext>
            </a:extLst>
          </p:cNvPr>
          <p:cNvSpPr>
            <a:spLocks noGrp="1" noChangeArrowheads="1"/>
          </p:cNvSpPr>
          <p:nvPr>
            <p:ph type="body" idx="1"/>
          </p:nvPr>
        </p:nvSpPr>
        <p:spPr>
          <a:xfrm>
            <a:off x="428625" y="1844675"/>
            <a:ext cx="8029575" cy="4537075"/>
          </a:xfrm>
        </p:spPr>
        <p:txBody>
          <a:bodyPr/>
          <a:lstStyle/>
          <a:p>
            <a:pPr algn="just" eaLnBrk="1" hangingPunct="1">
              <a:buFont typeface="Arial" panose="020B0604020202020204" pitchFamily="34" charset="0"/>
              <a:buChar char="•"/>
            </a:pPr>
            <a:r>
              <a:rPr lang="en-US" altLang="el-GR" dirty="0">
                <a:latin typeface="Times New Roman" panose="02020603050405020304" pitchFamily="18" charset="0"/>
                <a:cs typeface="Times New Roman" panose="02020603050405020304" pitchFamily="18" charset="0"/>
              </a:rPr>
              <a:t>One solution for race condition is to use mutual exclusion. </a:t>
            </a:r>
          </a:p>
          <a:p>
            <a:pPr algn="just" eaLnBrk="1" hangingPunct="1">
              <a:buFont typeface="Arial" panose="020B0604020202020204" pitchFamily="34" charset="0"/>
              <a:buChar char="•"/>
            </a:pPr>
            <a:r>
              <a:rPr lang="en-US" altLang="el-GR" dirty="0">
                <a:solidFill>
                  <a:srgbClr val="FF0000"/>
                </a:solidFill>
                <a:latin typeface="Times New Roman" panose="02020603050405020304" pitchFamily="18" charset="0"/>
                <a:cs typeface="Times New Roman" panose="02020603050405020304" pitchFamily="18" charset="0"/>
              </a:rPr>
              <a:t>Mutual exclusion: </a:t>
            </a:r>
            <a:r>
              <a:rPr lang="en-US" dirty="0">
                <a:latin typeface="Times New Roman" panose="02020603050405020304" pitchFamily="18" charset="0"/>
                <a:cs typeface="Times New Roman" panose="02020603050405020304" pitchFamily="18" charset="0"/>
              </a:rPr>
              <a:t>It is the requirement that one thread of execution never enters a critical section while a concurrent thread of execution is already accessing critical section, which refers to an interval of time during which a thread of execution accesses a shared resource or shared memory.</a:t>
            </a:r>
            <a:endParaRPr lang="en-US" altLang="el-GR" dirty="0">
              <a:latin typeface="Times New Roman" panose="02020603050405020304" pitchFamily="18" charset="0"/>
              <a:cs typeface="Times New Roman" panose="02020603050405020304" pitchFamily="18" charset="0"/>
            </a:endParaRPr>
          </a:p>
          <a:p>
            <a:pPr algn="just" eaLnBrk="1" hangingPunct="1">
              <a:buFont typeface="Arial" panose="020B0604020202020204" pitchFamily="34" charset="0"/>
              <a:buChar char="•"/>
            </a:pPr>
            <a:endParaRPr lang="en-US" altLang="el-GR" dirty="0">
              <a:latin typeface="Times New Roman" panose="02020603050405020304" pitchFamily="18" charset="0"/>
              <a:cs typeface="Times New Roman" panose="02020603050405020304" pitchFamily="18" charset="0"/>
            </a:endParaRPr>
          </a:p>
          <a:p>
            <a:pPr algn="just" eaLnBrk="1" hangingPunct="1">
              <a:buFontTx/>
              <a:buNone/>
            </a:pPr>
            <a:endParaRPr lang="en-US" altLang="el-G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900AA80-1C55-138E-333F-7ABE45DFF2A5}"/>
              </a:ext>
            </a:extLst>
          </p:cNvPr>
          <p:cNvSpPr>
            <a:spLocks noGrp="1" noChangeArrowheads="1"/>
          </p:cNvSpPr>
          <p:nvPr>
            <p:ph type="title"/>
          </p:nvPr>
        </p:nvSpPr>
        <p:spPr/>
        <p:txBody>
          <a:bodyPr/>
          <a:lstStyle/>
          <a:p>
            <a:pPr eaLnBrk="1" hangingPunct="1"/>
            <a:r>
              <a:rPr lang="en-US" altLang="el-GR" dirty="0"/>
              <a:t>Mutual Exclusion</a:t>
            </a:r>
            <a:endParaRPr lang="en-US" altLang="el-GR" sz="4400" dirty="0"/>
          </a:p>
        </p:txBody>
      </p:sp>
      <p:sp>
        <p:nvSpPr>
          <p:cNvPr id="9219" name="Rectangle 3">
            <a:extLst>
              <a:ext uri="{FF2B5EF4-FFF2-40B4-BE49-F238E27FC236}">
                <a16:creationId xmlns:a16="http://schemas.microsoft.com/office/drawing/2014/main" id="{22CC0C59-0B98-3C0F-78DC-EDE304DE777F}"/>
              </a:ext>
            </a:extLst>
          </p:cNvPr>
          <p:cNvSpPr>
            <a:spLocks noGrp="1" noChangeArrowheads="1"/>
          </p:cNvSpPr>
          <p:nvPr>
            <p:ph type="body" idx="1"/>
          </p:nvPr>
        </p:nvSpPr>
        <p:spPr>
          <a:xfrm>
            <a:off x="557213" y="1828800"/>
            <a:ext cx="8029575" cy="4537075"/>
          </a:xfrm>
        </p:spPr>
        <p:txBody>
          <a:bodyPr/>
          <a:lstStyle/>
          <a:p>
            <a:pPr algn="just" eaLnBrk="1" hangingPunct="1">
              <a:buFontTx/>
              <a:buNone/>
            </a:pPr>
            <a:endParaRPr lang="en-US" altLang="el-GR" dirty="0">
              <a:latin typeface="Times New Roman" panose="02020603050405020304" pitchFamily="18" charset="0"/>
              <a:cs typeface="Times New Roman" panose="02020603050405020304" pitchFamily="18" charset="0"/>
            </a:endParaRPr>
          </a:p>
          <a:p>
            <a:pPr algn="just" eaLnBrk="1" hangingPunct="1">
              <a:buFontTx/>
              <a:buNone/>
            </a:pPr>
            <a:endParaRPr lang="en-US" altLang="el-GR" dirty="0">
              <a:latin typeface="Times New Roman" panose="02020603050405020304" pitchFamily="18" charset="0"/>
              <a:cs typeface="Times New Roman" panose="02020603050405020304" pitchFamily="18" charset="0"/>
            </a:endParaRPr>
          </a:p>
        </p:txBody>
      </p:sp>
      <p:pic>
        <p:nvPicPr>
          <p:cNvPr id="9221" name="Picture 2" descr="C:\Program Files (x86)\Microsoft Office\MEDIA\CAGCAT10\j0205582.wmf">
            <a:extLst>
              <a:ext uri="{FF2B5EF4-FFF2-40B4-BE49-F238E27FC236}">
                <a16:creationId xmlns:a16="http://schemas.microsoft.com/office/drawing/2014/main" id="{53C5A903-16E2-0DA6-F5A0-D87A853AF7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2188" y="4286250"/>
            <a:ext cx="1776412"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3" descr="C:\Program Files (x86)\Microsoft Office\MEDIA\CAGCAT10\j0205582.wmf">
            <a:extLst>
              <a:ext uri="{FF2B5EF4-FFF2-40B4-BE49-F238E27FC236}">
                <a16:creationId xmlns:a16="http://schemas.microsoft.com/office/drawing/2014/main" id="{9EC8EA3E-DDFA-DE67-6CD3-11604C8BA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13" y="4214813"/>
            <a:ext cx="1776412"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mainfrm">
            <a:extLst>
              <a:ext uri="{FF2B5EF4-FFF2-40B4-BE49-F238E27FC236}">
                <a16:creationId xmlns:a16="http://schemas.microsoft.com/office/drawing/2014/main" id="{E9EA0753-3661-218C-6329-A23004312DE6}"/>
              </a:ext>
            </a:extLst>
          </p:cNvPr>
          <p:cNvSpPr>
            <a:spLocks noEditPoints="1" noChangeArrowheads="1"/>
          </p:cNvSpPr>
          <p:nvPr/>
        </p:nvSpPr>
        <p:spPr bwMode="auto">
          <a:xfrm>
            <a:off x="3500438" y="1857375"/>
            <a:ext cx="1809750" cy="1809750"/>
          </a:xfrm>
          <a:custGeom>
            <a:avLst/>
            <a:gdLst>
              <a:gd name="T0" fmla="*/ 0 w 21600"/>
              <a:gd name="T1" fmla="*/ 0 h 21600"/>
              <a:gd name="T2" fmla="*/ 2147483646 w 21600"/>
              <a:gd name="T3" fmla="*/ 0 h 21600"/>
              <a:gd name="T4" fmla="*/ 2147483646 w 21600"/>
              <a:gd name="T5" fmla="*/ 0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C0C0C0"/>
          </a:solidFill>
          <a:ln w="9525">
            <a:solidFill>
              <a:srgbClr val="000000"/>
            </a:solidFill>
            <a:miter lim="800000"/>
            <a:headEnd/>
            <a:tailEnd/>
          </a:ln>
        </p:spPr>
        <p:txBody>
          <a:bodyPr/>
          <a:lstStyle/>
          <a:p>
            <a:endParaRPr lang="ar-SA"/>
          </a:p>
        </p:txBody>
      </p:sp>
      <p:cxnSp>
        <p:nvCxnSpPr>
          <p:cNvPr id="10" name="Straight Arrow Connector 9">
            <a:extLst>
              <a:ext uri="{FF2B5EF4-FFF2-40B4-BE49-F238E27FC236}">
                <a16:creationId xmlns:a16="http://schemas.microsoft.com/office/drawing/2014/main" id="{D9FB414F-91B3-C221-CB6A-1EEAF21A8073}"/>
              </a:ext>
            </a:extLst>
          </p:cNvPr>
          <p:cNvCxnSpPr/>
          <p:nvPr/>
        </p:nvCxnSpPr>
        <p:spPr>
          <a:xfrm rot="10800000">
            <a:off x="5357813" y="3286125"/>
            <a:ext cx="1285875" cy="1000125"/>
          </a:xfrm>
          <a:prstGeom prst="straightConnector1">
            <a:avLst/>
          </a:prstGeom>
          <a:ln w="47625">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E8D88FD-D671-2FAC-45EF-D02D2E566B90}"/>
              </a:ext>
            </a:extLst>
          </p:cNvPr>
          <p:cNvCxnSpPr/>
          <p:nvPr/>
        </p:nvCxnSpPr>
        <p:spPr>
          <a:xfrm rot="5400000" flipH="1" flipV="1">
            <a:off x="2270125" y="3159126"/>
            <a:ext cx="1000125" cy="1397000"/>
          </a:xfrm>
          <a:prstGeom prst="straightConnector1">
            <a:avLst/>
          </a:prstGeom>
          <a:ln w="47625">
            <a:headEnd type="arrow"/>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81A635A-E505-1826-8B07-C7EFD8D3CDEA}"/>
              </a:ext>
            </a:extLst>
          </p:cNvPr>
          <p:cNvSpPr txBox="1"/>
          <p:nvPr/>
        </p:nvSpPr>
        <p:spPr>
          <a:xfrm>
            <a:off x="4214813" y="1928813"/>
            <a:ext cx="1000125" cy="369887"/>
          </a:xfrm>
          <a:prstGeom prst="rect">
            <a:avLst/>
          </a:prstGeom>
          <a:noFill/>
        </p:spPr>
        <p:txBody>
          <a:bodyPr rtlCol="1">
            <a:spAutoFit/>
          </a:bodyPr>
          <a:lstStyle/>
          <a:p>
            <a:pPr algn="r" rtl="1" eaLnBrk="1" hangingPunct="1">
              <a:defRPr/>
            </a:pPr>
            <a:r>
              <a:rPr lang="en-US" b="1" dirty="0">
                <a:solidFill>
                  <a:srgbClr val="FF0000"/>
                </a:solidFill>
              </a:rPr>
              <a:t>1000</a:t>
            </a:r>
            <a:endParaRPr lang="ar-SA" b="1" dirty="0">
              <a:solidFill>
                <a:srgbClr val="FF0000"/>
              </a:solidFill>
            </a:endParaRPr>
          </a:p>
        </p:txBody>
      </p:sp>
      <p:sp>
        <p:nvSpPr>
          <p:cNvPr id="17" name="Oval 16">
            <a:extLst>
              <a:ext uri="{FF2B5EF4-FFF2-40B4-BE49-F238E27FC236}">
                <a16:creationId xmlns:a16="http://schemas.microsoft.com/office/drawing/2014/main" id="{E747E8E5-6D9B-60E2-B176-EEABBAF5BA8E}"/>
              </a:ext>
            </a:extLst>
          </p:cNvPr>
          <p:cNvSpPr/>
          <p:nvPr/>
        </p:nvSpPr>
        <p:spPr>
          <a:xfrm>
            <a:off x="6072188" y="5786438"/>
            <a:ext cx="1571625" cy="642937"/>
          </a:xfrm>
          <a:prstGeom prst="ellipse">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r>
              <a:rPr lang="en-US" sz="2800" b="1" dirty="0">
                <a:solidFill>
                  <a:srgbClr val="FF0000"/>
                </a:solidFill>
              </a:rPr>
              <a:t>+100</a:t>
            </a:r>
            <a:endParaRPr lang="ar-SA" sz="2800" b="1" dirty="0">
              <a:solidFill>
                <a:srgbClr val="FF0000"/>
              </a:solidFill>
            </a:endParaRPr>
          </a:p>
        </p:txBody>
      </p:sp>
      <p:sp>
        <p:nvSpPr>
          <p:cNvPr id="20" name="Oval 19">
            <a:extLst>
              <a:ext uri="{FF2B5EF4-FFF2-40B4-BE49-F238E27FC236}">
                <a16:creationId xmlns:a16="http://schemas.microsoft.com/office/drawing/2014/main" id="{799DE263-A0B7-7C38-9A01-88772A5D3094}"/>
              </a:ext>
            </a:extLst>
          </p:cNvPr>
          <p:cNvSpPr/>
          <p:nvPr/>
        </p:nvSpPr>
        <p:spPr>
          <a:xfrm>
            <a:off x="1357314" y="5715000"/>
            <a:ext cx="1357312" cy="642938"/>
          </a:xfrm>
          <a:prstGeom prst="ellipse">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r>
              <a:rPr lang="en-US" sz="2400" b="1" dirty="0">
                <a:solidFill>
                  <a:srgbClr val="FF0000"/>
                </a:solidFill>
              </a:rPr>
              <a:t>+200</a:t>
            </a:r>
            <a:endParaRPr lang="ar-SA" sz="2400" b="1" dirty="0">
              <a:solidFill>
                <a:srgbClr val="FF0000"/>
              </a:solidFill>
            </a:endParaRPr>
          </a:p>
        </p:txBody>
      </p:sp>
      <p:sp>
        <p:nvSpPr>
          <p:cNvPr id="9229" name="TextBox 12">
            <a:extLst>
              <a:ext uri="{FF2B5EF4-FFF2-40B4-BE49-F238E27FC236}">
                <a16:creationId xmlns:a16="http://schemas.microsoft.com/office/drawing/2014/main" id="{EE21EB78-CB05-5130-602D-6E5A035733CF}"/>
              </a:ext>
            </a:extLst>
          </p:cNvPr>
          <p:cNvSpPr txBox="1">
            <a:spLocks noChangeArrowheads="1"/>
          </p:cNvSpPr>
          <p:nvPr/>
        </p:nvSpPr>
        <p:spPr bwMode="auto">
          <a:xfrm>
            <a:off x="5143500" y="1857375"/>
            <a:ext cx="1857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ndara" panose="020E0502030303020204" pitchFamily="34" charset="0"/>
                <a:cs typeface="Arial" panose="020B0604020202020204" pitchFamily="34" charset="0"/>
              </a:defRPr>
            </a:lvl1pPr>
            <a:lvl2pPr marL="742950" indent="-285750">
              <a:spcBef>
                <a:spcPct val="20000"/>
              </a:spcBef>
              <a:buChar char="–"/>
              <a:defRPr sz="2800">
                <a:solidFill>
                  <a:schemeClr val="tx1"/>
                </a:solidFill>
                <a:latin typeface="Candara" panose="020E0502030303020204" pitchFamily="34" charset="0"/>
                <a:cs typeface="Arial" panose="020B0604020202020204" pitchFamily="34" charset="0"/>
              </a:defRPr>
            </a:lvl2pPr>
            <a:lvl3pPr marL="1143000" indent="-228600">
              <a:spcBef>
                <a:spcPct val="20000"/>
              </a:spcBef>
              <a:buChar char="•"/>
              <a:defRPr sz="2400">
                <a:solidFill>
                  <a:schemeClr val="tx1"/>
                </a:solidFill>
                <a:latin typeface="Candara" panose="020E0502030303020204" pitchFamily="34" charset="0"/>
                <a:cs typeface="Arial" panose="020B0604020202020204" pitchFamily="34" charset="0"/>
              </a:defRPr>
            </a:lvl3pPr>
            <a:lvl4pPr marL="1600200" indent="-228600">
              <a:spcBef>
                <a:spcPct val="20000"/>
              </a:spcBef>
              <a:buChar char="–"/>
              <a:defRPr sz="2000">
                <a:solidFill>
                  <a:schemeClr val="tx1"/>
                </a:solidFill>
                <a:latin typeface="Candara" panose="020E0502030303020204" pitchFamily="34" charset="0"/>
                <a:cs typeface="Arial" panose="020B0604020202020204" pitchFamily="34" charset="0"/>
              </a:defRPr>
            </a:lvl4pPr>
            <a:lvl5pPr marL="2057400" indent="-228600">
              <a:spcBef>
                <a:spcPct val="20000"/>
              </a:spcBef>
              <a:buChar char="»"/>
              <a:defRPr sz="2000">
                <a:solidFill>
                  <a:schemeClr val="tx1"/>
                </a:solidFill>
                <a:latin typeface="Candara" panose="020E0502030303020204" pitchFamily="34" charset="0"/>
                <a:cs typeface="Arial" panose="020B0604020202020204" pitchFamily="34" charset="0"/>
              </a:defRPr>
            </a:lvl5pPr>
            <a:lvl6pPr marL="25146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6pPr>
            <a:lvl7pPr marL="29718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7pPr>
            <a:lvl8pPr marL="34290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8pPr>
            <a:lvl9pPr marL="38862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9pPr>
          </a:lstStyle>
          <a:p>
            <a:pPr algn="r" rtl="1" eaLnBrk="1" hangingPunct="1">
              <a:spcBef>
                <a:spcPct val="0"/>
              </a:spcBef>
              <a:buFontTx/>
              <a:buNone/>
            </a:pPr>
            <a:r>
              <a:rPr lang="en-US" altLang="ar-SA" sz="1800" b="1">
                <a:latin typeface="Times New Roman" panose="02020603050405020304" pitchFamily="18" charset="0"/>
              </a:rPr>
              <a:t>Shared memory</a:t>
            </a:r>
            <a:endParaRPr lang="ar-SA" altLang="ar-SA" sz="1800" b="1">
              <a:latin typeface="Times New Roman" panose="02020603050405020304" pitchFamily="18" charset="0"/>
            </a:endParaRPr>
          </a:p>
        </p:txBody>
      </p:sp>
      <p:sp>
        <p:nvSpPr>
          <p:cNvPr id="2" name="مربع نص 1">
            <a:extLst>
              <a:ext uri="{FF2B5EF4-FFF2-40B4-BE49-F238E27FC236}">
                <a16:creationId xmlns:a16="http://schemas.microsoft.com/office/drawing/2014/main" id="{838733CA-A60A-C493-497C-BFDCB17DBCFC}"/>
              </a:ext>
            </a:extLst>
          </p:cNvPr>
          <p:cNvSpPr txBox="1"/>
          <p:nvPr/>
        </p:nvSpPr>
        <p:spPr>
          <a:xfrm>
            <a:off x="223838" y="2652197"/>
            <a:ext cx="3090862" cy="461665"/>
          </a:xfrm>
          <a:prstGeom prst="rect">
            <a:avLst/>
          </a:prstGeom>
          <a:noFill/>
        </p:spPr>
        <p:txBody>
          <a:bodyPr wrap="square" rtlCol="1">
            <a:spAutoFit/>
          </a:bodyPr>
          <a:lstStyle/>
          <a:p>
            <a:r>
              <a:rPr lang="en-US" sz="2400" b="1" i="0" dirty="0">
                <a:solidFill>
                  <a:srgbClr val="000000"/>
                </a:solidFill>
                <a:effectLst/>
                <a:latin typeface="Arial" panose="020B0604020202020204" pitchFamily="34" charset="0"/>
              </a:rPr>
              <a:t>Race conditions</a:t>
            </a:r>
            <a:endParaRPr lang="ar-SA" sz="2400" dirty="0"/>
          </a:p>
        </p:txBody>
      </p:sp>
    </p:spTree>
    <p:extLst>
      <p:ext uri="{BB962C8B-B14F-4D97-AF65-F5344CB8AC3E}">
        <p14:creationId xmlns:p14="http://schemas.microsoft.com/office/powerpoint/2010/main" val="2554403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5AF6D41-9246-AED5-5C67-8B20B162631B}"/>
              </a:ext>
            </a:extLst>
          </p:cNvPr>
          <p:cNvSpPr>
            <a:spLocks noGrp="1"/>
          </p:cNvSpPr>
          <p:nvPr>
            <p:ph type="title"/>
          </p:nvPr>
        </p:nvSpPr>
        <p:spPr/>
        <p:txBody>
          <a:bodyPr/>
          <a:lstStyle/>
          <a:p>
            <a:r>
              <a:rPr lang="en-US" dirty="0"/>
              <a:t>Concurrency</a:t>
            </a:r>
            <a:endParaRPr lang="ar-SA" dirty="0"/>
          </a:p>
        </p:txBody>
      </p:sp>
      <p:sp>
        <p:nvSpPr>
          <p:cNvPr id="3" name="عنصر نائب للمحتوى 2">
            <a:extLst>
              <a:ext uri="{FF2B5EF4-FFF2-40B4-BE49-F238E27FC236}">
                <a16:creationId xmlns:a16="http://schemas.microsoft.com/office/drawing/2014/main" id="{B77A84DC-01FA-BB4B-4A11-A9F8F8026E6B}"/>
              </a:ext>
            </a:extLst>
          </p:cNvPr>
          <p:cNvSpPr>
            <a:spLocks noGrp="1"/>
          </p:cNvSpPr>
          <p:nvPr>
            <p:ph idx="1"/>
          </p:nvPr>
        </p:nvSpPr>
        <p:spPr/>
        <p:txBody>
          <a:bodyPr/>
          <a:lstStyle/>
          <a:p>
            <a:pPr marL="0" indent="0">
              <a:buNone/>
            </a:pPr>
            <a:r>
              <a:rPr lang="en-US" dirty="0">
                <a:solidFill>
                  <a:srgbClr val="444444"/>
                </a:solidFill>
                <a:latin typeface="Open Sans" panose="020B0606030504020204" pitchFamily="34" charset="0"/>
              </a:rPr>
              <a:t> </a:t>
            </a:r>
            <a:r>
              <a:rPr lang="en-US" dirty="0">
                <a:solidFill>
                  <a:srgbClr val="FF0000"/>
                </a:solidFill>
              </a:rPr>
              <a:t>Concurrency: </a:t>
            </a:r>
            <a:r>
              <a:rPr lang="en-US" dirty="0"/>
              <a:t>multiple tasks to be executed in a computer</a:t>
            </a:r>
            <a:r>
              <a:rPr lang="en-US" dirty="0">
                <a:ea typeface="ＭＳ Ｐゴシック" pitchFamily="1" charset="-128"/>
              </a:rPr>
              <a:t> at the same time (</a:t>
            </a:r>
            <a:r>
              <a:rPr lang="en-US" i="1" dirty="0"/>
              <a:t>concurrent execution</a:t>
            </a:r>
            <a:r>
              <a:rPr lang="en-US" dirty="0"/>
              <a:t>)</a:t>
            </a:r>
          </a:p>
          <a:p>
            <a:pPr lvl="1"/>
            <a:r>
              <a:rPr lang="en-US" dirty="0"/>
              <a:t>Example:</a:t>
            </a:r>
          </a:p>
          <a:p>
            <a:pPr lvl="1"/>
            <a:endParaRPr lang="en-US" dirty="0"/>
          </a:p>
          <a:p>
            <a:pPr lvl="1"/>
            <a:r>
              <a:rPr lang="en-US" dirty="0"/>
              <a:t>Two processes on Two bank accounts</a:t>
            </a:r>
          </a:p>
          <a:p>
            <a:endParaRPr lang="ar-SA" dirty="0"/>
          </a:p>
        </p:txBody>
      </p:sp>
    </p:spTree>
    <p:extLst>
      <p:ext uri="{BB962C8B-B14F-4D97-AF65-F5344CB8AC3E}">
        <p14:creationId xmlns:p14="http://schemas.microsoft.com/office/powerpoint/2010/main" val="3386873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900AA80-1C55-138E-333F-7ABE45DFF2A5}"/>
              </a:ext>
            </a:extLst>
          </p:cNvPr>
          <p:cNvSpPr>
            <a:spLocks noGrp="1" noChangeArrowheads="1"/>
          </p:cNvSpPr>
          <p:nvPr>
            <p:ph type="title"/>
          </p:nvPr>
        </p:nvSpPr>
        <p:spPr/>
        <p:txBody>
          <a:bodyPr/>
          <a:lstStyle/>
          <a:p>
            <a:pPr eaLnBrk="1" hangingPunct="1"/>
            <a:r>
              <a:rPr lang="en-US" altLang="el-GR" dirty="0"/>
              <a:t>Mutual Exclusion</a:t>
            </a:r>
            <a:endParaRPr lang="en-US" altLang="el-GR" sz="4400" dirty="0"/>
          </a:p>
        </p:txBody>
      </p:sp>
      <p:sp>
        <p:nvSpPr>
          <p:cNvPr id="9219" name="Rectangle 3">
            <a:extLst>
              <a:ext uri="{FF2B5EF4-FFF2-40B4-BE49-F238E27FC236}">
                <a16:creationId xmlns:a16="http://schemas.microsoft.com/office/drawing/2014/main" id="{22CC0C59-0B98-3C0F-78DC-EDE304DE777F}"/>
              </a:ext>
            </a:extLst>
          </p:cNvPr>
          <p:cNvSpPr>
            <a:spLocks noGrp="1" noChangeArrowheads="1"/>
          </p:cNvSpPr>
          <p:nvPr>
            <p:ph type="body" idx="1"/>
          </p:nvPr>
        </p:nvSpPr>
        <p:spPr>
          <a:xfrm>
            <a:off x="557213" y="1828800"/>
            <a:ext cx="8029575" cy="4537075"/>
          </a:xfrm>
        </p:spPr>
        <p:txBody>
          <a:bodyPr/>
          <a:lstStyle/>
          <a:p>
            <a:pPr algn="just" eaLnBrk="1" hangingPunct="1">
              <a:buFontTx/>
              <a:buNone/>
            </a:pPr>
            <a:endParaRPr lang="en-US" altLang="el-GR" dirty="0">
              <a:latin typeface="Times New Roman" panose="02020603050405020304" pitchFamily="18" charset="0"/>
              <a:cs typeface="Times New Roman" panose="02020603050405020304" pitchFamily="18" charset="0"/>
            </a:endParaRPr>
          </a:p>
          <a:p>
            <a:pPr algn="just" eaLnBrk="1" hangingPunct="1">
              <a:buFontTx/>
              <a:buNone/>
            </a:pPr>
            <a:endParaRPr lang="en-US" altLang="el-GR" dirty="0">
              <a:latin typeface="Times New Roman" panose="02020603050405020304" pitchFamily="18" charset="0"/>
              <a:cs typeface="Times New Roman" panose="02020603050405020304" pitchFamily="18" charset="0"/>
            </a:endParaRPr>
          </a:p>
        </p:txBody>
      </p:sp>
      <p:pic>
        <p:nvPicPr>
          <p:cNvPr id="9221" name="Picture 2" descr="C:\Program Files (x86)\Microsoft Office\MEDIA\CAGCAT10\j0205582.wmf">
            <a:extLst>
              <a:ext uri="{FF2B5EF4-FFF2-40B4-BE49-F238E27FC236}">
                <a16:creationId xmlns:a16="http://schemas.microsoft.com/office/drawing/2014/main" id="{53C5A903-16E2-0DA6-F5A0-D87A853AF7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2188" y="4286250"/>
            <a:ext cx="1776412"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3" descr="C:\Program Files (x86)\Microsoft Office\MEDIA\CAGCAT10\j0205582.wmf">
            <a:extLst>
              <a:ext uri="{FF2B5EF4-FFF2-40B4-BE49-F238E27FC236}">
                <a16:creationId xmlns:a16="http://schemas.microsoft.com/office/drawing/2014/main" id="{9EC8EA3E-DDFA-DE67-6CD3-11604C8BA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13" y="4214813"/>
            <a:ext cx="1776412"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mainfrm">
            <a:extLst>
              <a:ext uri="{FF2B5EF4-FFF2-40B4-BE49-F238E27FC236}">
                <a16:creationId xmlns:a16="http://schemas.microsoft.com/office/drawing/2014/main" id="{E9EA0753-3661-218C-6329-A23004312DE6}"/>
              </a:ext>
            </a:extLst>
          </p:cNvPr>
          <p:cNvSpPr>
            <a:spLocks noEditPoints="1" noChangeArrowheads="1"/>
          </p:cNvSpPr>
          <p:nvPr/>
        </p:nvSpPr>
        <p:spPr bwMode="auto">
          <a:xfrm>
            <a:off x="3500438" y="1857375"/>
            <a:ext cx="1809750" cy="1809750"/>
          </a:xfrm>
          <a:custGeom>
            <a:avLst/>
            <a:gdLst>
              <a:gd name="T0" fmla="*/ 0 w 21600"/>
              <a:gd name="T1" fmla="*/ 0 h 21600"/>
              <a:gd name="T2" fmla="*/ 2147483646 w 21600"/>
              <a:gd name="T3" fmla="*/ 0 h 21600"/>
              <a:gd name="T4" fmla="*/ 2147483646 w 21600"/>
              <a:gd name="T5" fmla="*/ 0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C0C0C0"/>
          </a:solidFill>
          <a:ln w="9525">
            <a:solidFill>
              <a:srgbClr val="000000"/>
            </a:solidFill>
            <a:miter lim="800000"/>
            <a:headEnd/>
            <a:tailEnd/>
          </a:ln>
        </p:spPr>
        <p:txBody>
          <a:bodyPr/>
          <a:lstStyle/>
          <a:p>
            <a:endParaRPr lang="ar-SA"/>
          </a:p>
        </p:txBody>
      </p:sp>
      <p:cxnSp>
        <p:nvCxnSpPr>
          <p:cNvPr id="10" name="Straight Arrow Connector 9">
            <a:extLst>
              <a:ext uri="{FF2B5EF4-FFF2-40B4-BE49-F238E27FC236}">
                <a16:creationId xmlns:a16="http://schemas.microsoft.com/office/drawing/2014/main" id="{D9FB414F-91B3-C221-CB6A-1EEAF21A8073}"/>
              </a:ext>
            </a:extLst>
          </p:cNvPr>
          <p:cNvCxnSpPr/>
          <p:nvPr/>
        </p:nvCxnSpPr>
        <p:spPr>
          <a:xfrm rot="10800000">
            <a:off x="5357813" y="3286125"/>
            <a:ext cx="1285875" cy="1000125"/>
          </a:xfrm>
          <a:prstGeom prst="straightConnector1">
            <a:avLst/>
          </a:prstGeom>
          <a:ln w="47625">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E8D88FD-D671-2FAC-45EF-D02D2E566B90}"/>
              </a:ext>
            </a:extLst>
          </p:cNvPr>
          <p:cNvCxnSpPr/>
          <p:nvPr/>
        </p:nvCxnSpPr>
        <p:spPr>
          <a:xfrm rot="5400000" flipH="1" flipV="1">
            <a:off x="2270125" y="3159126"/>
            <a:ext cx="1000125" cy="1397000"/>
          </a:xfrm>
          <a:prstGeom prst="straightConnector1">
            <a:avLst/>
          </a:prstGeom>
          <a:ln w="47625">
            <a:headEnd type="arrow"/>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81A635A-E505-1826-8B07-C7EFD8D3CDEA}"/>
              </a:ext>
            </a:extLst>
          </p:cNvPr>
          <p:cNvSpPr txBox="1"/>
          <p:nvPr/>
        </p:nvSpPr>
        <p:spPr>
          <a:xfrm>
            <a:off x="4214813" y="1928813"/>
            <a:ext cx="1000125" cy="369887"/>
          </a:xfrm>
          <a:prstGeom prst="rect">
            <a:avLst/>
          </a:prstGeom>
          <a:noFill/>
        </p:spPr>
        <p:txBody>
          <a:bodyPr rtlCol="1">
            <a:spAutoFit/>
          </a:bodyPr>
          <a:lstStyle/>
          <a:p>
            <a:pPr algn="r" rtl="1" eaLnBrk="1" hangingPunct="1">
              <a:defRPr/>
            </a:pPr>
            <a:r>
              <a:rPr lang="en-US" b="1" dirty="0">
                <a:solidFill>
                  <a:srgbClr val="FF0000"/>
                </a:solidFill>
              </a:rPr>
              <a:t>1000</a:t>
            </a:r>
            <a:endParaRPr lang="ar-SA" b="1" dirty="0">
              <a:solidFill>
                <a:srgbClr val="FF0000"/>
              </a:solidFill>
            </a:endParaRPr>
          </a:p>
        </p:txBody>
      </p:sp>
      <p:sp>
        <p:nvSpPr>
          <p:cNvPr id="17" name="Oval 16">
            <a:extLst>
              <a:ext uri="{FF2B5EF4-FFF2-40B4-BE49-F238E27FC236}">
                <a16:creationId xmlns:a16="http://schemas.microsoft.com/office/drawing/2014/main" id="{E747E8E5-6D9B-60E2-B176-EEABBAF5BA8E}"/>
              </a:ext>
            </a:extLst>
          </p:cNvPr>
          <p:cNvSpPr/>
          <p:nvPr/>
        </p:nvSpPr>
        <p:spPr>
          <a:xfrm>
            <a:off x="6072188" y="5786438"/>
            <a:ext cx="1571625" cy="642937"/>
          </a:xfrm>
          <a:prstGeom prst="ellipse">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r>
              <a:rPr lang="en-US" sz="2800" b="1" dirty="0">
                <a:solidFill>
                  <a:srgbClr val="FF0000"/>
                </a:solidFill>
              </a:rPr>
              <a:t>$100</a:t>
            </a:r>
            <a:endParaRPr lang="ar-SA" sz="2800" b="1" dirty="0">
              <a:solidFill>
                <a:srgbClr val="FF0000"/>
              </a:solidFill>
            </a:endParaRPr>
          </a:p>
        </p:txBody>
      </p:sp>
      <p:sp>
        <p:nvSpPr>
          <p:cNvPr id="20" name="Oval 19">
            <a:extLst>
              <a:ext uri="{FF2B5EF4-FFF2-40B4-BE49-F238E27FC236}">
                <a16:creationId xmlns:a16="http://schemas.microsoft.com/office/drawing/2014/main" id="{799DE263-A0B7-7C38-9A01-88772A5D3094}"/>
              </a:ext>
            </a:extLst>
          </p:cNvPr>
          <p:cNvSpPr/>
          <p:nvPr/>
        </p:nvSpPr>
        <p:spPr>
          <a:xfrm>
            <a:off x="1357314" y="5715000"/>
            <a:ext cx="1357312" cy="642938"/>
          </a:xfrm>
          <a:prstGeom prst="ellipse">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r>
              <a:rPr lang="en-US" sz="2400" b="1" dirty="0">
                <a:solidFill>
                  <a:srgbClr val="FF0000"/>
                </a:solidFill>
              </a:rPr>
              <a:t>$200</a:t>
            </a:r>
            <a:endParaRPr lang="ar-SA" sz="2400" b="1" dirty="0">
              <a:solidFill>
                <a:srgbClr val="FF0000"/>
              </a:solidFill>
            </a:endParaRPr>
          </a:p>
        </p:txBody>
      </p:sp>
      <p:sp>
        <p:nvSpPr>
          <p:cNvPr id="9229" name="TextBox 12">
            <a:extLst>
              <a:ext uri="{FF2B5EF4-FFF2-40B4-BE49-F238E27FC236}">
                <a16:creationId xmlns:a16="http://schemas.microsoft.com/office/drawing/2014/main" id="{EE21EB78-CB05-5130-602D-6E5A035733CF}"/>
              </a:ext>
            </a:extLst>
          </p:cNvPr>
          <p:cNvSpPr txBox="1">
            <a:spLocks noChangeArrowheads="1"/>
          </p:cNvSpPr>
          <p:nvPr/>
        </p:nvSpPr>
        <p:spPr bwMode="auto">
          <a:xfrm>
            <a:off x="5143500" y="1857375"/>
            <a:ext cx="1857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ndara" panose="020E0502030303020204" pitchFamily="34" charset="0"/>
                <a:cs typeface="Arial" panose="020B0604020202020204" pitchFamily="34" charset="0"/>
              </a:defRPr>
            </a:lvl1pPr>
            <a:lvl2pPr marL="742950" indent="-285750">
              <a:spcBef>
                <a:spcPct val="20000"/>
              </a:spcBef>
              <a:buChar char="–"/>
              <a:defRPr sz="2800">
                <a:solidFill>
                  <a:schemeClr val="tx1"/>
                </a:solidFill>
                <a:latin typeface="Candara" panose="020E0502030303020204" pitchFamily="34" charset="0"/>
                <a:cs typeface="Arial" panose="020B0604020202020204" pitchFamily="34" charset="0"/>
              </a:defRPr>
            </a:lvl2pPr>
            <a:lvl3pPr marL="1143000" indent="-228600">
              <a:spcBef>
                <a:spcPct val="20000"/>
              </a:spcBef>
              <a:buChar char="•"/>
              <a:defRPr sz="2400">
                <a:solidFill>
                  <a:schemeClr val="tx1"/>
                </a:solidFill>
                <a:latin typeface="Candara" panose="020E0502030303020204" pitchFamily="34" charset="0"/>
                <a:cs typeface="Arial" panose="020B0604020202020204" pitchFamily="34" charset="0"/>
              </a:defRPr>
            </a:lvl3pPr>
            <a:lvl4pPr marL="1600200" indent="-228600">
              <a:spcBef>
                <a:spcPct val="20000"/>
              </a:spcBef>
              <a:buChar char="–"/>
              <a:defRPr sz="2000">
                <a:solidFill>
                  <a:schemeClr val="tx1"/>
                </a:solidFill>
                <a:latin typeface="Candara" panose="020E0502030303020204" pitchFamily="34" charset="0"/>
                <a:cs typeface="Arial" panose="020B0604020202020204" pitchFamily="34" charset="0"/>
              </a:defRPr>
            </a:lvl4pPr>
            <a:lvl5pPr marL="2057400" indent="-228600">
              <a:spcBef>
                <a:spcPct val="20000"/>
              </a:spcBef>
              <a:buChar char="»"/>
              <a:defRPr sz="2000">
                <a:solidFill>
                  <a:schemeClr val="tx1"/>
                </a:solidFill>
                <a:latin typeface="Candara" panose="020E0502030303020204" pitchFamily="34" charset="0"/>
                <a:cs typeface="Arial" panose="020B0604020202020204" pitchFamily="34" charset="0"/>
              </a:defRPr>
            </a:lvl5pPr>
            <a:lvl6pPr marL="25146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6pPr>
            <a:lvl7pPr marL="29718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7pPr>
            <a:lvl8pPr marL="34290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8pPr>
            <a:lvl9pPr marL="38862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9pPr>
          </a:lstStyle>
          <a:p>
            <a:pPr algn="r" rtl="1" eaLnBrk="1" hangingPunct="1">
              <a:spcBef>
                <a:spcPct val="0"/>
              </a:spcBef>
              <a:buFontTx/>
              <a:buNone/>
            </a:pPr>
            <a:r>
              <a:rPr lang="en-US" altLang="ar-SA" sz="1800" b="1">
                <a:latin typeface="Times New Roman" panose="02020603050405020304" pitchFamily="18" charset="0"/>
              </a:rPr>
              <a:t>Shared memory</a:t>
            </a:r>
            <a:endParaRPr lang="ar-SA" altLang="ar-SA" sz="1800" b="1">
              <a:latin typeface="Times New Roman" panose="02020603050405020304" pitchFamily="18" charset="0"/>
            </a:endParaRPr>
          </a:p>
        </p:txBody>
      </p:sp>
      <p:sp>
        <p:nvSpPr>
          <p:cNvPr id="2" name="Flowchart: Document 12">
            <a:extLst>
              <a:ext uri="{FF2B5EF4-FFF2-40B4-BE49-F238E27FC236}">
                <a16:creationId xmlns:a16="http://schemas.microsoft.com/office/drawing/2014/main" id="{0889A5A0-948E-CFC5-60EC-F0FEDC42701E}"/>
              </a:ext>
            </a:extLst>
          </p:cNvPr>
          <p:cNvSpPr/>
          <p:nvPr/>
        </p:nvSpPr>
        <p:spPr>
          <a:xfrm>
            <a:off x="7500938" y="3941763"/>
            <a:ext cx="1357312" cy="107156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r>
              <a:rPr lang="en-US" sz="4000" dirty="0">
                <a:solidFill>
                  <a:srgbClr val="FF0000"/>
                </a:solidFill>
              </a:rPr>
              <a:t>1000</a:t>
            </a:r>
            <a:endParaRPr lang="ar-SA" sz="4000" dirty="0">
              <a:solidFill>
                <a:srgbClr val="FF0000"/>
              </a:solidFill>
            </a:endParaRPr>
          </a:p>
        </p:txBody>
      </p:sp>
      <p:sp>
        <p:nvSpPr>
          <p:cNvPr id="3" name="Flowchart: Document 13">
            <a:extLst>
              <a:ext uri="{FF2B5EF4-FFF2-40B4-BE49-F238E27FC236}">
                <a16:creationId xmlns:a16="http://schemas.microsoft.com/office/drawing/2014/main" id="{D8A63733-3650-2CDB-5A7F-75CF3006D749}"/>
              </a:ext>
            </a:extLst>
          </p:cNvPr>
          <p:cNvSpPr/>
          <p:nvPr/>
        </p:nvSpPr>
        <p:spPr>
          <a:xfrm>
            <a:off x="285750" y="4000500"/>
            <a:ext cx="1357313" cy="107156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endParaRPr lang="ar-SA" sz="4000" dirty="0">
              <a:solidFill>
                <a:srgbClr val="FF0000"/>
              </a:solidFill>
            </a:endParaRPr>
          </a:p>
        </p:txBody>
      </p:sp>
      <p:sp>
        <p:nvSpPr>
          <p:cNvPr id="4" name="مربع نص 3">
            <a:extLst>
              <a:ext uri="{FF2B5EF4-FFF2-40B4-BE49-F238E27FC236}">
                <a16:creationId xmlns:a16="http://schemas.microsoft.com/office/drawing/2014/main" id="{D02751BF-7986-D5DD-ADA9-6EE9C35C62F4}"/>
              </a:ext>
            </a:extLst>
          </p:cNvPr>
          <p:cNvSpPr txBox="1"/>
          <p:nvPr/>
        </p:nvSpPr>
        <p:spPr>
          <a:xfrm>
            <a:off x="223838" y="2652197"/>
            <a:ext cx="3090862" cy="461665"/>
          </a:xfrm>
          <a:prstGeom prst="rect">
            <a:avLst/>
          </a:prstGeom>
          <a:noFill/>
        </p:spPr>
        <p:txBody>
          <a:bodyPr wrap="square" rtlCol="1">
            <a:spAutoFit/>
          </a:bodyPr>
          <a:lstStyle/>
          <a:p>
            <a:r>
              <a:rPr lang="en-US" sz="2400" b="1" i="0" dirty="0">
                <a:solidFill>
                  <a:srgbClr val="000000"/>
                </a:solidFill>
                <a:effectLst/>
                <a:latin typeface="Arial" panose="020B0604020202020204" pitchFamily="34" charset="0"/>
              </a:rPr>
              <a:t>Race conditions</a:t>
            </a:r>
            <a:endParaRPr lang="ar-SA" sz="2400" dirty="0"/>
          </a:p>
        </p:txBody>
      </p:sp>
      <p:pic>
        <p:nvPicPr>
          <p:cNvPr id="9" name="صورة 8">
            <a:extLst>
              <a:ext uri="{FF2B5EF4-FFF2-40B4-BE49-F238E27FC236}">
                <a16:creationId xmlns:a16="http://schemas.microsoft.com/office/drawing/2014/main" id="{6683FE75-528C-C165-ED24-D9301047A3D4}"/>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99312" y="2589213"/>
            <a:ext cx="1132027" cy="1415034"/>
          </a:xfrm>
          <a:prstGeom prst="rect">
            <a:avLst/>
          </a:prstGeom>
        </p:spPr>
      </p:pic>
      <p:sp>
        <p:nvSpPr>
          <p:cNvPr id="12" name="مربع نص 11">
            <a:extLst>
              <a:ext uri="{FF2B5EF4-FFF2-40B4-BE49-F238E27FC236}">
                <a16:creationId xmlns:a16="http://schemas.microsoft.com/office/drawing/2014/main" id="{FBDC40FE-40A9-CEFF-DF3F-98E85B97F095}"/>
              </a:ext>
            </a:extLst>
          </p:cNvPr>
          <p:cNvSpPr txBox="1"/>
          <p:nvPr/>
        </p:nvSpPr>
        <p:spPr>
          <a:xfrm>
            <a:off x="1978800" y="7008000"/>
            <a:ext cx="5486400" cy="230832"/>
          </a:xfrm>
          <a:prstGeom prst="rect">
            <a:avLst/>
          </a:prstGeom>
          <a:noFill/>
        </p:spPr>
        <p:txBody>
          <a:bodyPr wrap="square" rtlCol="1">
            <a:spAutoFit/>
          </a:bodyPr>
          <a:lstStyle/>
          <a:p>
            <a:r>
              <a:rPr lang="ar-SA" sz="900">
                <a:hlinkClick r:id="rId4" tooltip="https://www.newgrounds.com/art/view/pinkmoth/more-lock"/>
              </a:rPr>
              <a:t>هذه الصورة</a:t>
            </a:r>
            <a:r>
              <a:rPr lang="ar-SA" sz="900"/>
              <a:t> بواسطة كاتب غير معروف مرخصة بالاسم </a:t>
            </a:r>
            <a:r>
              <a:rPr lang="ar-SA" sz="900">
                <a:hlinkClick r:id="rId5" tooltip="https://creativecommons.org/licenses/by-nc-sa/3.0/"/>
              </a:rPr>
              <a:t>CC BY-SA-NC</a:t>
            </a:r>
            <a:endParaRPr lang="ar-SA" sz="900"/>
          </a:p>
        </p:txBody>
      </p:sp>
    </p:spTree>
    <p:extLst>
      <p:ext uri="{BB962C8B-B14F-4D97-AF65-F5344CB8AC3E}">
        <p14:creationId xmlns:p14="http://schemas.microsoft.com/office/powerpoint/2010/main" val="42527724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900AA80-1C55-138E-333F-7ABE45DFF2A5}"/>
              </a:ext>
            </a:extLst>
          </p:cNvPr>
          <p:cNvSpPr>
            <a:spLocks noGrp="1" noChangeArrowheads="1"/>
          </p:cNvSpPr>
          <p:nvPr>
            <p:ph type="title"/>
          </p:nvPr>
        </p:nvSpPr>
        <p:spPr/>
        <p:txBody>
          <a:bodyPr/>
          <a:lstStyle/>
          <a:p>
            <a:pPr eaLnBrk="1" hangingPunct="1"/>
            <a:r>
              <a:rPr lang="en-US" altLang="el-GR" dirty="0"/>
              <a:t>Mutual Exclusion</a:t>
            </a:r>
            <a:endParaRPr lang="en-US" altLang="el-GR" sz="4400" dirty="0"/>
          </a:p>
        </p:txBody>
      </p:sp>
      <p:sp>
        <p:nvSpPr>
          <p:cNvPr id="9219" name="Rectangle 3">
            <a:extLst>
              <a:ext uri="{FF2B5EF4-FFF2-40B4-BE49-F238E27FC236}">
                <a16:creationId xmlns:a16="http://schemas.microsoft.com/office/drawing/2014/main" id="{22CC0C59-0B98-3C0F-78DC-EDE304DE777F}"/>
              </a:ext>
            </a:extLst>
          </p:cNvPr>
          <p:cNvSpPr>
            <a:spLocks noGrp="1" noChangeArrowheads="1"/>
          </p:cNvSpPr>
          <p:nvPr>
            <p:ph type="body" idx="1"/>
          </p:nvPr>
        </p:nvSpPr>
        <p:spPr>
          <a:xfrm>
            <a:off x="557213" y="1828800"/>
            <a:ext cx="8029575" cy="4537075"/>
          </a:xfrm>
        </p:spPr>
        <p:txBody>
          <a:bodyPr/>
          <a:lstStyle/>
          <a:p>
            <a:pPr algn="just" eaLnBrk="1" hangingPunct="1">
              <a:buFontTx/>
              <a:buNone/>
            </a:pPr>
            <a:endParaRPr lang="en-US" altLang="el-GR" dirty="0">
              <a:latin typeface="Times New Roman" panose="02020603050405020304" pitchFamily="18" charset="0"/>
              <a:cs typeface="Times New Roman" panose="02020603050405020304" pitchFamily="18" charset="0"/>
            </a:endParaRPr>
          </a:p>
          <a:p>
            <a:pPr algn="just" eaLnBrk="1" hangingPunct="1">
              <a:buFontTx/>
              <a:buNone/>
            </a:pPr>
            <a:endParaRPr lang="en-US" altLang="el-GR" dirty="0">
              <a:latin typeface="Times New Roman" panose="02020603050405020304" pitchFamily="18" charset="0"/>
              <a:cs typeface="Times New Roman" panose="02020603050405020304" pitchFamily="18" charset="0"/>
            </a:endParaRPr>
          </a:p>
        </p:txBody>
      </p:sp>
      <p:pic>
        <p:nvPicPr>
          <p:cNvPr id="9221" name="Picture 2" descr="C:\Program Files (x86)\Microsoft Office\MEDIA\CAGCAT10\j0205582.wmf">
            <a:extLst>
              <a:ext uri="{FF2B5EF4-FFF2-40B4-BE49-F238E27FC236}">
                <a16:creationId xmlns:a16="http://schemas.microsoft.com/office/drawing/2014/main" id="{53C5A903-16E2-0DA6-F5A0-D87A853AF7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2188" y="4286250"/>
            <a:ext cx="1776412"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3" descr="C:\Program Files (x86)\Microsoft Office\MEDIA\CAGCAT10\j0205582.wmf">
            <a:extLst>
              <a:ext uri="{FF2B5EF4-FFF2-40B4-BE49-F238E27FC236}">
                <a16:creationId xmlns:a16="http://schemas.microsoft.com/office/drawing/2014/main" id="{9EC8EA3E-DDFA-DE67-6CD3-11604C8BA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13" y="4214813"/>
            <a:ext cx="1776412"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mainfrm">
            <a:extLst>
              <a:ext uri="{FF2B5EF4-FFF2-40B4-BE49-F238E27FC236}">
                <a16:creationId xmlns:a16="http://schemas.microsoft.com/office/drawing/2014/main" id="{E9EA0753-3661-218C-6329-A23004312DE6}"/>
              </a:ext>
            </a:extLst>
          </p:cNvPr>
          <p:cNvSpPr>
            <a:spLocks noEditPoints="1" noChangeArrowheads="1"/>
          </p:cNvSpPr>
          <p:nvPr/>
        </p:nvSpPr>
        <p:spPr bwMode="auto">
          <a:xfrm>
            <a:off x="3500438" y="1857375"/>
            <a:ext cx="1809750" cy="1809750"/>
          </a:xfrm>
          <a:custGeom>
            <a:avLst/>
            <a:gdLst>
              <a:gd name="T0" fmla="*/ 0 w 21600"/>
              <a:gd name="T1" fmla="*/ 0 h 21600"/>
              <a:gd name="T2" fmla="*/ 2147483646 w 21600"/>
              <a:gd name="T3" fmla="*/ 0 h 21600"/>
              <a:gd name="T4" fmla="*/ 2147483646 w 21600"/>
              <a:gd name="T5" fmla="*/ 0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C0C0C0"/>
          </a:solidFill>
          <a:ln w="9525">
            <a:solidFill>
              <a:srgbClr val="000000"/>
            </a:solidFill>
            <a:miter lim="800000"/>
            <a:headEnd/>
            <a:tailEnd/>
          </a:ln>
        </p:spPr>
        <p:txBody>
          <a:bodyPr/>
          <a:lstStyle/>
          <a:p>
            <a:endParaRPr lang="ar-SA"/>
          </a:p>
        </p:txBody>
      </p:sp>
      <p:cxnSp>
        <p:nvCxnSpPr>
          <p:cNvPr id="10" name="Straight Arrow Connector 9">
            <a:extLst>
              <a:ext uri="{FF2B5EF4-FFF2-40B4-BE49-F238E27FC236}">
                <a16:creationId xmlns:a16="http://schemas.microsoft.com/office/drawing/2014/main" id="{D9FB414F-91B3-C221-CB6A-1EEAF21A8073}"/>
              </a:ext>
            </a:extLst>
          </p:cNvPr>
          <p:cNvCxnSpPr/>
          <p:nvPr/>
        </p:nvCxnSpPr>
        <p:spPr>
          <a:xfrm rot="10800000">
            <a:off x="5357813" y="3286125"/>
            <a:ext cx="1285875" cy="1000125"/>
          </a:xfrm>
          <a:prstGeom prst="straightConnector1">
            <a:avLst/>
          </a:prstGeom>
          <a:ln w="47625">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E8D88FD-D671-2FAC-45EF-D02D2E566B90}"/>
              </a:ext>
            </a:extLst>
          </p:cNvPr>
          <p:cNvCxnSpPr/>
          <p:nvPr/>
        </p:nvCxnSpPr>
        <p:spPr>
          <a:xfrm rot="5400000" flipH="1" flipV="1">
            <a:off x="2270125" y="3159126"/>
            <a:ext cx="1000125" cy="1397000"/>
          </a:xfrm>
          <a:prstGeom prst="straightConnector1">
            <a:avLst/>
          </a:prstGeom>
          <a:ln w="47625">
            <a:headEnd type="arrow"/>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81A635A-E505-1826-8B07-C7EFD8D3CDEA}"/>
              </a:ext>
            </a:extLst>
          </p:cNvPr>
          <p:cNvSpPr txBox="1"/>
          <p:nvPr/>
        </p:nvSpPr>
        <p:spPr>
          <a:xfrm>
            <a:off x="4214813" y="1928813"/>
            <a:ext cx="1000125" cy="369887"/>
          </a:xfrm>
          <a:prstGeom prst="rect">
            <a:avLst/>
          </a:prstGeom>
          <a:noFill/>
        </p:spPr>
        <p:txBody>
          <a:bodyPr rtlCol="1">
            <a:spAutoFit/>
          </a:bodyPr>
          <a:lstStyle/>
          <a:p>
            <a:pPr algn="r" rtl="1" eaLnBrk="1" hangingPunct="1">
              <a:defRPr/>
            </a:pPr>
            <a:r>
              <a:rPr lang="en-US" b="1" dirty="0">
                <a:solidFill>
                  <a:srgbClr val="FF0000"/>
                </a:solidFill>
              </a:rPr>
              <a:t>1000</a:t>
            </a:r>
            <a:endParaRPr lang="ar-SA" b="1" dirty="0">
              <a:solidFill>
                <a:srgbClr val="FF0000"/>
              </a:solidFill>
            </a:endParaRPr>
          </a:p>
        </p:txBody>
      </p:sp>
      <p:sp>
        <p:nvSpPr>
          <p:cNvPr id="17" name="Oval 16">
            <a:extLst>
              <a:ext uri="{FF2B5EF4-FFF2-40B4-BE49-F238E27FC236}">
                <a16:creationId xmlns:a16="http://schemas.microsoft.com/office/drawing/2014/main" id="{E747E8E5-6D9B-60E2-B176-EEABBAF5BA8E}"/>
              </a:ext>
            </a:extLst>
          </p:cNvPr>
          <p:cNvSpPr/>
          <p:nvPr/>
        </p:nvSpPr>
        <p:spPr>
          <a:xfrm>
            <a:off x="6072188" y="5786438"/>
            <a:ext cx="1571625" cy="642937"/>
          </a:xfrm>
          <a:prstGeom prst="ellipse">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r>
              <a:rPr lang="en-US" sz="2800" b="1" dirty="0">
                <a:solidFill>
                  <a:srgbClr val="FF0000"/>
                </a:solidFill>
              </a:rPr>
              <a:t>$100</a:t>
            </a:r>
            <a:endParaRPr lang="ar-SA" sz="2800" b="1" dirty="0">
              <a:solidFill>
                <a:srgbClr val="FF0000"/>
              </a:solidFill>
            </a:endParaRPr>
          </a:p>
        </p:txBody>
      </p:sp>
      <p:sp>
        <p:nvSpPr>
          <p:cNvPr id="20" name="Oval 19">
            <a:extLst>
              <a:ext uri="{FF2B5EF4-FFF2-40B4-BE49-F238E27FC236}">
                <a16:creationId xmlns:a16="http://schemas.microsoft.com/office/drawing/2014/main" id="{799DE263-A0B7-7C38-9A01-88772A5D3094}"/>
              </a:ext>
            </a:extLst>
          </p:cNvPr>
          <p:cNvSpPr/>
          <p:nvPr/>
        </p:nvSpPr>
        <p:spPr>
          <a:xfrm>
            <a:off x="1357314" y="5715000"/>
            <a:ext cx="1357312" cy="642938"/>
          </a:xfrm>
          <a:prstGeom prst="ellipse">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r>
              <a:rPr lang="en-US" sz="2400" b="1" dirty="0">
                <a:solidFill>
                  <a:srgbClr val="FF0000"/>
                </a:solidFill>
              </a:rPr>
              <a:t>$200</a:t>
            </a:r>
            <a:endParaRPr lang="ar-SA" sz="2400" b="1" dirty="0">
              <a:solidFill>
                <a:srgbClr val="FF0000"/>
              </a:solidFill>
            </a:endParaRPr>
          </a:p>
        </p:txBody>
      </p:sp>
      <p:sp>
        <p:nvSpPr>
          <p:cNvPr id="9229" name="TextBox 12">
            <a:extLst>
              <a:ext uri="{FF2B5EF4-FFF2-40B4-BE49-F238E27FC236}">
                <a16:creationId xmlns:a16="http://schemas.microsoft.com/office/drawing/2014/main" id="{EE21EB78-CB05-5130-602D-6E5A035733CF}"/>
              </a:ext>
            </a:extLst>
          </p:cNvPr>
          <p:cNvSpPr txBox="1">
            <a:spLocks noChangeArrowheads="1"/>
          </p:cNvSpPr>
          <p:nvPr/>
        </p:nvSpPr>
        <p:spPr bwMode="auto">
          <a:xfrm>
            <a:off x="5143500" y="1857375"/>
            <a:ext cx="1857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ndara" panose="020E0502030303020204" pitchFamily="34" charset="0"/>
                <a:cs typeface="Arial" panose="020B0604020202020204" pitchFamily="34" charset="0"/>
              </a:defRPr>
            </a:lvl1pPr>
            <a:lvl2pPr marL="742950" indent="-285750">
              <a:spcBef>
                <a:spcPct val="20000"/>
              </a:spcBef>
              <a:buChar char="–"/>
              <a:defRPr sz="2800">
                <a:solidFill>
                  <a:schemeClr val="tx1"/>
                </a:solidFill>
                <a:latin typeface="Candara" panose="020E0502030303020204" pitchFamily="34" charset="0"/>
                <a:cs typeface="Arial" panose="020B0604020202020204" pitchFamily="34" charset="0"/>
              </a:defRPr>
            </a:lvl2pPr>
            <a:lvl3pPr marL="1143000" indent="-228600">
              <a:spcBef>
                <a:spcPct val="20000"/>
              </a:spcBef>
              <a:buChar char="•"/>
              <a:defRPr sz="2400">
                <a:solidFill>
                  <a:schemeClr val="tx1"/>
                </a:solidFill>
                <a:latin typeface="Candara" panose="020E0502030303020204" pitchFamily="34" charset="0"/>
                <a:cs typeface="Arial" panose="020B0604020202020204" pitchFamily="34" charset="0"/>
              </a:defRPr>
            </a:lvl3pPr>
            <a:lvl4pPr marL="1600200" indent="-228600">
              <a:spcBef>
                <a:spcPct val="20000"/>
              </a:spcBef>
              <a:buChar char="–"/>
              <a:defRPr sz="2000">
                <a:solidFill>
                  <a:schemeClr val="tx1"/>
                </a:solidFill>
                <a:latin typeface="Candara" panose="020E0502030303020204" pitchFamily="34" charset="0"/>
                <a:cs typeface="Arial" panose="020B0604020202020204" pitchFamily="34" charset="0"/>
              </a:defRPr>
            </a:lvl4pPr>
            <a:lvl5pPr marL="2057400" indent="-228600">
              <a:spcBef>
                <a:spcPct val="20000"/>
              </a:spcBef>
              <a:buChar char="»"/>
              <a:defRPr sz="2000">
                <a:solidFill>
                  <a:schemeClr val="tx1"/>
                </a:solidFill>
                <a:latin typeface="Candara" panose="020E0502030303020204" pitchFamily="34" charset="0"/>
                <a:cs typeface="Arial" panose="020B0604020202020204" pitchFamily="34" charset="0"/>
              </a:defRPr>
            </a:lvl5pPr>
            <a:lvl6pPr marL="25146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6pPr>
            <a:lvl7pPr marL="29718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7pPr>
            <a:lvl8pPr marL="34290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8pPr>
            <a:lvl9pPr marL="38862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9pPr>
          </a:lstStyle>
          <a:p>
            <a:pPr algn="r" rtl="1" eaLnBrk="1" hangingPunct="1">
              <a:spcBef>
                <a:spcPct val="0"/>
              </a:spcBef>
              <a:buFontTx/>
              <a:buNone/>
            </a:pPr>
            <a:r>
              <a:rPr lang="en-US" altLang="ar-SA" sz="1800" b="1">
                <a:latin typeface="Times New Roman" panose="02020603050405020304" pitchFamily="18" charset="0"/>
              </a:rPr>
              <a:t>Shared memory</a:t>
            </a:r>
            <a:endParaRPr lang="ar-SA" altLang="ar-SA" sz="1800" b="1">
              <a:latin typeface="Times New Roman" panose="02020603050405020304" pitchFamily="18" charset="0"/>
            </a:endParaRPr>
          </a:p>
        </p:txBody>
      </p:sp>
      <p:sp>
        <p:nvSpPr>
          <p:cNvPr id="2" name="Flowchart: Document 12">
            <a:extLst>
              <a:ext uri="{FF2B5EF4-FFF2-40B4-BE49-F238E27FC236}">
                <a16:creationId xmlns:a16="http://schemas.microsoft.com/office/drawing/2014/main" id="{0889A5A0-948E-CFC5-60EC-F0FEDC42701E}"/>
              </a:ext>
            </a:extLst>
          </p:cNvPr>
          <p:cNvSpPr/>
          <p:nvPr/>
        </p:nvSpPr>
        <p:spPr>
          <a:xfrm>
            <a:off x="7500938" y="3941763"/>
            <a:ext cx="1357312" cy="107156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r>
              <a:rPr lang="en-US" sz="4000" dirty="0">
                <a:solidFill>
                  <a:srgbClr val="FF0000"/>
                </a:solidFill>
              </a:rPr>
              <a:t>1100</a:t>
            </a:r>
            <a:endParaRPr lang="ar-SA" sz="4000" dirty="0">
              <a:solidFill>
                <a:srgbClr val="FF0000"/>
              </a:solidFill>
            </a:endParaRPr>
          </a:p>
        </p:txBody>
      </p:sp>
      <p:sp>
        <p:nvSpPr>
          <p:cNvPr id="3" name="Flowchart: Document 13">
            <a:extLst>
              <a:ext uri="{FF2B5EF4-FFF2-40B4-BE49-F238E27FC236}">
                <a16:creationId xmlns:a16="http://schemas.microsoft.com/office/drawing/2014/main" id="{D8A63733-3650-2CDB-5A7F-75CF3006D749}"/>
              </a:ext>
            </a:extLst>
          </p:cNvPr>
          <p:cNvSpPr/>
          <p:nvPr/>
        </p:nvSpPr>
        <p:spPr>
          <a:xfrm>
            <a:off x="285750" y="4000500"/>
            <a:ext cx="1357313" cy="107156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endParaRPr lang="ar-SA" sz="4000" dirty="0">
              <a:solidFill>
                <a:srgbClr val="FF0000"/>
              </a:solidFill>
            </a:endParaRPr>
          </a:p>
        </p:txBody>
      </p:sp>
      <p:pic>
        <p:nvPicPr>
          <p:cNvPr id="9" name="صورة 8">
            <a:extLst>
              <a:ext uri="{FF2B5EF4-FFF2-40B4-BE49-F238E27FC236}">
                <a16:creationId xmlns:a16="http://schemas.microsoft.com/office/drawing/2014/main" id="{6683FE75-528C-C165-ED24-D9301047A3D4}"/>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99312" y="2589213"/>
            <a:ext cx="1132027" cy="1415034"/>
          </a:xfrm>
          <a:prstGeom prst="rect">
            <a:avLst/>
          </a:prstGeom>
        </p:spPr>
      </p:pic>
      <p:sp>
        <p:nvSpPr>
          <p:cNvPr id="12" name="مربع نص 11">
            <a:extLst>
              <a:ext uri="{FF2B5EF4-FFF2-40B4-BE49-F238E27FC236}">
                <a16:creationId xmlns:a16="http://schemas.microsoft.com/office/drawing/2014/main" id="{FBDC40FE-40A9-CEFF-DF3F-98E85B97F095}"/>
              </a:ext>
            </a:extLst>
          </p:cNvPr>
          <p:cNvSpPr txBox="1"/>
          <p:nvPr/>
        </p:nvSpPr>
        <p:spPr>
          <a:xfrm>
            <a:off x="1978800" y="7008000"/>
            <a:ext cx="5486400" cy="230832"/>
          </a:xfrm>
          <a:prstGeom prst="rect">
            <a:avLst/>
          </a:prstGeom>
          <a:noFill/>
        </p:spPr>
        <p:txBody>
          <a:bodyPr wrap="square" rtlCol="1">
            <a:spAutoFit/>
          </a:bodyPr>
          <a:lstStyle/>
          <a:p>
            <a:r>
              <a:rPr lang="ar-SA" sz="900">
                <a:hlinkClick r:id="rId4" tooltip="https://www.newgrounds.com/art/view/pinkmoth/more-lock"/>
              </a:rPr>
              <a:t>هذه الصورة</a:t>
            </a:r>
            <a:r>
              <a:rPr lang="ar-SA" sz="900"/>
              <a:t> بواسطة كاتب غير معروف مرخصة بالاسم </a:t>
            </a:r>
            <a:r>
              <a:rPr lang="ar-SA" sz="900">
                <a:hlinkClick r:id="rId5" tooltip="https://creativecommons.org/licenses/by-nc-sa/3.0/"/>
              </a:rPr>
              <a:t>CC BY-SA-NC</a:t>
            </a:r>
            <a:endParaRPr lang="ar-SA" sz="900"/>
          </a:p>
        </p:txBody>
      </p:sp>
    </p:spTree>
    <p:extLst>
      <p:ext uri="{BB962C8B-B14F-4D97-AF65-F5344CB8AC3E}">
        <p14:creationId xmlns:p14="http://schemas.microsoft.com/office/powerpoint/2010/main" val="1787881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900AA80-1C55-138E-333F-7ABE45DFF2A5}"/>
              </a:ext>
            </a:extLst>
          </p:cNvPr>
          <p:cNvSpPr>
            <a:spLocks noGrp="1" noChangeArrowheads="1"/>
          </p:cNvSpPr>
          <p:nvPr>
            <p:ph type="title"/>
          </p:nvPr>
        </p:nvSpPr>
        <p:spPr/>
        <p:txBody>
          <a:bodyPr/>
          <a:lstStyle/>
          <a:p>
            <a:pPr eaLnBrk="1" hangingPunct="1"/>
            <a:r>
              <a:rPr lang="en-US" altLang="el-GR" dirty="0"/>
              <a:t>Mutual Exclusion</a:t>
            </a:r>
            <a:endParaRPr lang="en-US" altLang="el-GR" sz="4400" dirty="0"/>
          </a:p>
        </p:txBody>
      </p:sp>
      <p:sp>
        <p:nvSpPr>
          <p:cNvPr id="9219" name="Rectangle 3">
            <a:extLst>
              <a:ext uri="{FF2B5EF4-FFF2-40B4-BE49-F238E27FC236}">
                <a16:creationId xmlns:a16="http://schemas.microsoft.com/office/drawing/2014/main" id="{22CC0C59-0B98-3C0F-78DC-EDE304DE777F}"/>
              </a:ext>
            </a:extLst>
          </p:cNvPr>
          <p:cNvSpPr>
            <a:spLocks noGrp="1" noChangeArrowheads="1"/>
          </p:cNvSpPr>
          <p:nvPr>
            <p:ph type="body" idx="1"/>
          </p:nvPr>
        </p:nvSpPr>
        <p:spPr>
          <a:xfrm>
            <a:off x="557213" y="1828800"/>
            <a:ext cx="8029575" cy="4537075"/>
          </a:xfrm>
        </p:spPr>
        <p:txBody>
          <a:bodyPr/>
          <a:lstStyle/>
          <a:p>
            <a:pPr algn="just" eaLnBrk="1" hangingPunct="1">
              <a:buFontTx/>
              <a:buNone/>
            </a:pPr>
            <a:endParaRPr lang="en-US" altLang="el-GR" dirty="0">
              <a:latin typeface="Times New Roman" panose="02020603050405020304" pitchFamily="18" charset="0"/>
              <a:cs typeface="Times New Roman" panose="02020603050405020304" pitchFamily="18" charset="0"/>
            </a:endParaRPr>
          </a:p>
          <a:p>
            <a:pPr algn="just" eaLnBrk="1" hangingPunct="1">
              <a:buFontTx/>
              <a:buNone/>
            </a:pPr>
            <a:endParaRPr lang="en-US" altLang="el-GR" dirty="0">
              <a:latin typeface="Times New Roman" panose="02020603050405020304" pitchFamily="18" charset="0"/>
              <a:cs typeface="Times New Roman" panose="02020603050405020304" pitchFamily="18" charset="0"/>
            </a:endParaRPr>
          </a:p>
        </p:txBody>
      </p:sp>
      <p:pic>
        <p:nvPicPr>
          <p:cNvPr id="9221" name="Picture 2" descr="C:\Program Files (x86)\Microsoft Office\MEDIA\CAGCAT10\j0205582.wmf">
            <a:extLst>
              <a:ext uri="{FF2B5EF4-FFF2-40B4-BE49-F238E27FC236}">
                <a16:creationId xmlns:a16="http://schemas.microsoft.com/office/drawing/2014/main" id="{53C5A903-16E2-0DA6-F5A0-D87A853AF7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2188" y="4286250"/>
            <a:ext cx="1776412"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3" descr="C:\Program Files (x86)\Microsoft Office\MEDIA\CAGCAT10\j0205582.wmf">
            <a:extLst>
              <a:ext uri="{FF2B5EF4-FFF2-40B4-BE49-F238E27FC236}">
                <a16:creationId xmlns:a16="http://schemas.microsoft.com/office/drawing/2014/main" id="{9EC8EA3E-DDFA-DE67-6CD3-11604C8BA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13" y="4214813"/>
            <a:ext cx="1776412"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mainfrm">
            <a:extLst>
              <a:ext uri="{FF2B5EF4-FFF2-40B4-BE49-F238E27FC236}">
                <a16:creationId xmlns:a16="http://schemas.microsoft.com/office/drawing/2014/main" id="{E9EA0753-3661-218C-6329-A23004312DE6}"/>
              </a:ext>
            </a:extLst>
          </p:cNvPr>
          <p:cNvSpPr>
            <a:spLocks noEditPoints="1" noChangeArrowheads="1"/>
          </p:cNvSpPr>
          <p:nvPr/>
        </p:nvSpPr>
        <p:spPr bwMode="auto">
          <a:xfrm>
            <a:off x="3500438" y="1857375"/>
            <a:ext cx="1809750" cy="1809750"/>
          </a:xfrm>
          <a:custGeom>
            <a:avLst/>
            <a:gdLst>
              <a:gd name="T0" fmla="*/ 0 w 21600"/>
              <a:gd name="T1" fmla="*/ 0 h 21600"/>
              <a:gd name="T2" fmla="*/ 2147483646 w 21600"/>
              <a:gd name="T3" fmla="*/ 0 h 21600"/>
              <a:gd name="T4" fmla="*/ 2147483646 w 21600"/>
              <a:gd name="T5" fmla="*/ 0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C0C0C0"/>
          </a:solidFill>
          <a:ln w="9525">
            <a:solidFill>
              <a:srgbClr val="000000"/>
            </a:solidFill>
            <a:miter lim="800000"/>
            <a:headEnd/>
            <a:tailEnd/>
          </a:ln>
        </p:spPr>
        <p:txBody>
          <a:bodyPr/>
          <a:lstStyle/>
          <a:p>
            <a:endParaRPr lang="ar-SA"/>
          </a:p>
        </p:txBody>
      </p:sp>
      <p:cxnSp>
        <p:nvCxnSpPr>
          <p:cNvPr id="10" name="Straight Arrow Connector 9">
            <a:extLst>
              <a:ext uri="{FF2B5EF4-FFF2-40B4-BE49-F238E27FC236}">
                <a16:creationId xmlns:a16="http://schemas.microsoft.com/office/drawing/2014/main" id="{D9FB414F-91B3-C221-CB6A-1EEAF21A8073}"/>
              </a:ext>
            </a:extLst>
          </p:cNvPr>
          <p:cNvCxnSpPr/>
          <p:nvPr/>
        </p:nvCxnSpPr>
        <p:spPr>
          <a:xfrm rot="10800000">
            <a:off x="5357813" y="3286125"/>
            <a:ext cx="1285875" cy="1000125"/>
          </a:xfrm>
          <a:prstGeom prst="straightConnector1">
            <a:avLst/>
          </a:prstGeom>
          <a:ln w="47625">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E8D88FD-D671-2FAC-45EF-D02D2E566B90}"/>
              </a:ext>
            </a:extLst>
          </p:cNvPr>
          <p:cNvCxnSpPr/>
          <p:nvPr/>
        </p:nvCxnSpPr>
        <p:spPr>
          <a:xfrm rot="5400000" flipH="1" flipV="1">
            <a:off x="2270125" y="3159126"/>
            <a:ext cx="1000125" cy="1397000"/>
          </a:xfrm>
          <a:prstGeom prst="straightConnector1">
            <a:avLst/>
          </a:prstGeom>
          <a:ln w="47625">
            <a:headEnd type="arrow"/>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81A635A-E505-1826-8B07-C7EFD8D3CDEA}"/>
              </a:ext>
            </a:extLst>
          </p:cNvPr>
          <p:cNvSpPr txBox="1"/>
          <p:nvPr/>
        </p:nvSpPr>
        <p:spPr>
          <a:xfrm>
            <a:off x="4214813" y="1928813"/>
            <a:ext cx="1000125" cy="369887"/>
          </a:xfrm>
          <a:prstGeom prst="rect">
            <a:avLst/>
          </a:prstGeom>
          <a:noFill/>
        </p:spPr>
        <p:txBody>
          <a:bodyPr rtlCol="1">
            <a:spAutoFit/>
          </a:bodyPr>
          <a:lstStyle/>
          <a:p>
            <a:pPr algn="r" rtl="1" eaLnBrk="1" hangingPunct="1">
              <a:defRPr/>
            </a:pPr>
            <a:r>
              <a:rPr lang="en-US" b="1" dirty="0">
                <a:solidFill>
                  <a:srgbClr val="FF0000"/>
                </a:solidFill>
              </a:rPr>
              <a:t>1100</a:t>
            </a:r>
            <a:endParaRPr lang="ar-SA" b="1" dirty="0">
              <a:solidFill>
                <a:srgbClr val="FF0000"/>
              </a:solidFill>
            </a:endParaRPr>
          </a:p>
        </p:txBody>
      </p:sp>
      <p:sp>
        <p:nvSpPr>
          <p:cNvPr id="17" name="Oval 16">
            <a:extLst>
              <a:ext uri="{FF2B5EF4-FFF2-40B4-BE49-F238E27FC236}">
                <a16:creationId xmlns:a16="http://schemas.microsoft.com/office/drawing/2014/main" id="{E747E8E5-6D9B-60E2-B176-EEABBAF5BA8E}"/>
              </a:ext>
            </a:extLst>
          </p:cNvPr>
          <p:cNvSpPr/>
          <p:nvPr/>
        </p:nvSpPr>
        <p:spPr>
          <a:xfrm>
            <a:off x="6072188" y="5786438"/>
            <a:ext cx="1571625" cy="642937"/>
          </a:xfrm>
          <a:prstGeom prst="ellipse">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r>
              <a:rPr lang="en-US" sz="2800" b="1" dirty="0">
                <a:solidFill>
                  <a:srgbClr val="FF0000"/>
                </a:solidFill>
              </a:rPr>
              <a:t>$100</a:t>
            </a:r>
            <a:endParaRPr lang="ar-SA" sz="2800" b="1" dirty="0">
              <a:solidFill>
                <a:srgbClr val="FF0000"/>
              </a:solidFill>
            </a:endParaRPr>
          </a:p>
        </p:txBody>
      </p:sp>
      <p:sp>
        <p:nvSpPr>
          <p:cNvPr id="20" name="Oval 19">
            <a:extLst>
              <a:ext uri="{FF2B5EF4-FFF2-40B4-BE49-F238E27FC236}">
                <a16:creationId xmlns:a16="http://schemas.microsoft.com/office/drawing/2014/main" id="{799DE263-A0B7-7C38-9A01-88772A5D3094}"/>
              </a:ext>
            </a:extLst>
          </p:cNvPr>
          <p:cNvSpPr/>
          <p:nvPr/>
        </p:nvSpPr>
        <p:spPr>
          <a:xfrm>
            <a:off x="1357314" y="5715000"/>
            <a:ext cx="1357312" cy="642938"/>
          </a:xfrm>
          <a:prstGeom prst="ellipse">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r>
              <a:rPr lang="en-US" sz="2400" b="1" dirty="0">
                <a:solidFill>
                  <a:srgbClr val="FF0000"/>
                </a:solidFill>
              </a:rPr>
              <a:t>$200</a:t>
            </a:r>
            <a:endParaRPr lang="ar-SA" sz="2400" b="1" dirty="0">
              <a:solidFill>
                <a:srgbClr val="FF0000"/>
              </a:solidFill>
            </a:endParaRPr>
          </a:p>
        </p:txBody>
      </p:sp>
      <p:sp>
        <p:nvSpPr>
          <p:cNvPr id="9229" name="TextBox 12">
            <a:extLst>
              <a:ext uri="{FF2B5EF4-FFF2-40B4-BE49-F238E27FC236}">
                <a16:creationId xmlns:a16="http://schemas.microsoft.com/office/drawing/2014/main" id="{EE21EB78-CB05-5130-602D-6E5A035733CF}"/>
              </a:ext>
            </a:extLst>
          </p:cNvPr>
          <p:cNvSpPr txBox="1">
            <a:spLocks noChangeArrowheads="1"/>
          </p:cNvSpPr>
          <p:nvPr/>
        </p:nvSpPr>
        <p:spPr bwMode="auto">
          <a:xfrm>
            <a:off x="5143500" y="1857375"/>
            <a:ext cx="1857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ndara" panose="020E0502030303020204" pitchFamily="34" charset="0"/>
                <a:cs typeface="Arial" panose="020B0604020202020204" pitchFamily="34" charset="0"/>
              </a:defRPr>
            </a:lvl1pPr>
            <a:lvl2pPr marL="742950" indent="-285750">
              <a:spcBef>
                <a:spcPct val="20000"/>
              </a:spcBef>
              <a:buChar char="–"/>
              <a:defRPr sz="2800">
                <a:solidFill>
                  <a:schemeClr val="tx1"/>
                </a:solidFill>
                <a:latin typeface="Candara" panose="020E0502030303020204" pitchFamily="34" charset="0"/>
                <a:cs typeface="Arial" panose="020B0604020202020204" pitchFamily="34" charset="0"/>
              </a:defRPr>
            </a:lvl2pPr>
            <a:lvl3pPr marL="1143000" indent="-228600">
              <a:spcBef>
                <a:spcPct val="20000"/>
              </a:spcBef>
              <a:buChar char="•"/>
              <a:defRPr sz="2400">
                <a:solidFill>
                  <a:schemeClr val="tx1"/>
                </a:solidFill>
                <a:latin typeface="Candara" panose="020E0502030303020204" pitchFamily="34" charset="0"/>
                <a:cs typeface="Arial" panose="020B0604020202020204" pitchFamily="34" charset="0"/>
              </a:defRPr>
            </a:lvl3pPr>
            <a:lvl4pPr marL="1600200" indent="-228600">
              <a:spcBef>
                <a:spcPct val="20000"/>
              </a:spcBef>
              <a:buChar char="–"/>
              <a:defRPr sz="2000">
                <a:solidFill>
                  <a:schemeClr val="tx1"/>
                </a:solidFill>
                <a:latin typeface="Candara" panose="020E0502030303020204" pitchFamily="34" charset="0"/>
                <a:cs typeface="Arial" panose="020B0604020202020204" pitchFamily="34" charset="0"/>
              </a:defRPr>
            </a:lvl4pPr>
            <a:lvl5pPr marL="2057400" indent="-228600">
              <a:spcBef>
                <a:spcPct val="20000"/>
              </a:spcBef>
              <a:buChar char="»"/>
              <a:defRPr sz="2000">
                <a:solidFill>
                  <a:schemeClr val="tx1"/>
                </a:solidFill>
                <a:latin typeface="Candara" panose="020E0502030303020204" pitchFamily="34" charset="0"/>
                <a:cs typeface="Arial" panose="020B0604020202020204" pitchFamily="34" charset="0"/>
              </a:defRPr>
            </a:lvl5pPr>
            <a:lvl6pPr marL="25146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6pPr>
            <a:lvl7pPr marL="29718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7pPr>
            <a:lvl8pPr marL="34290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8pPr>
            <a:lvl9pPr marL="38862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9pPr>
          </a:lstStyle>
          <a:p>
            <a:pPr algn="r" rtl="1" eaLnBrk="1" hangingPunct="1">
              <a:spcBef>
                <a:spcPct val="0"/>
              </a:spcBef>
              <a:buFontTx/>
              <a:buNone/>
            </a:pPr>
            <a:r>
              <a:rPr lang="en-US" altLang="ar-SA" sz="1800" b="1">
                <a:latin typeface="Times New Roman" panose="02020603050405020304" pitchFamily="18" charset="0"/>
              </a:rPr>
              <a:t>Shared memory</a:t>
            </a:r>
            <a:endParaRPr lang="ar-SA" altLang="ar-SA" sz="1800" b="1">
              <a:latin typeface="Times New Roman" panose="02020603050405020304" pitchFamily="18" charset="0"/>
            </a:endParaRPr>
          </a:p>
        </p:txBody>
      </p:sp>
      <p:sp>
        <p:nvSpPr>
          <p:cNvPr id="2" name="Flowchart: Document 12">
            <a:extLst>
              <a:ext uri="{FF2B5EF4-FFF2-40B4-BE49-F238E27FC236}">
                <a16:creationId xmlns:a16="http://schemas.microsoft.com/office/drawing/2014/main" id="{0889A5A0-948E-CFC5-60EC-F0FEDC42701E}"/>
              </a:ext>
            </a:extLst>
          </p:cNvPr>
          <p:cNvSpPr/>
          <p:nvPr/>
        </p:nvSpPr>
        <p:spPr>
          <a:xfrm>
            <a:off x="7500938" y="3941763"/>
            <a:ext cx="1357312" cy="107156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r>
              <a:rPr lang="en-US" sz="4000" dirty="0">
                <a:solidFill>
                  <a:srgbClr val="FF0000"/>
                </a:solidFill>
              </a:rPr>
              <a:t>1100</a:t>
            </a:r>
            <a:endParaRPr lang="ar-SA" sz="4000" dirty="0">
              <a:solidFill>
                <a:srgbClr val="FF0000"/>
              </a:solidFill>
            </a:endParaRPr>
          </a:p>
        </p:txBody>
      </p:sp>
      <p:sp>
        <p:nvSpPr>
          <p:cNvPr id="3" name="Flowchart: Document 13">
            <a:extLst>
              <a:ext uri="{FF2B5EF4-FFF2-40B4-BE49-F238E27FC236}">
                <a16:creationId xmlns:a16="http://schemas.microsoft.com/office/drawing/2014/main" id="{D8A63733-3650-2CDB-5A7F-75CF3006D749}"/>
              </a:ext>
            </a:extLst>
          </p:cNvPr>
          <p:cNvSpPr/>
          <p:nvPr/>
        </p:nvSpPr>
        <p:spPr>
          <a:xfrm>
            <a:off x="285750" y="4000500"/>
            <a:ext cx="1357313" cy="107156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endParaRPr lang="ar-SA" sz="4000" dirty="0">
              <a:solidFill>
                <a:srgbClr val="FF0000"/>
              </a:solidFill>
            </a:endParaRPr>
          </a:p>
        </p:txBody>
      </p:sp>
      <p:pic>
        <p:nvPicPr>
          <p:cNvPr id="9" name="صورة 8">
            <a:extLst>
              <a:ext uri="{FF2B5EF4-FFF2-40B4-BE49-F238E27FC236}">
                <a16:creationId xmlns:a16="http://schemas.microsoft.com/office/drawing/2014/main" id="{6683FE75-528C-C165-ED24-D9301047A3D4}"/>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99312" y="2589213"/>
            <a:ext cx="1132027" cy="1415034"/>
          </a:xfrm>
          <a:prstGeom prst="rect">
            <a:avLst/>
          </a:prstGeom>
        </p:spPr>
      </p:pic>
      <p:sp>
        <p:nvSpPr>
          <p:cNvPr id="12" name="مربع نص 11">
            <a:extLst>
              <a:ext uri="{FF2B5EF4-FFF2-40B4-BE49-F238E27FC236}">
                <a16:creationId xmlns:a16="http://schemas.microsoft.com/office/drawing/2014/main" id="{FBDC40FE-40A9-CEFF-DF3F-98E85B97F095}"/>
              </a:ext>
            </a:extLst>
          </p:cNvPr>
          <p:cNvSpPr txBox="1"/>
          <p:nvPr/>
        </p:nvSpPr>
        <p:spPr>
          <a:xfrm>
            <a:off x="1978800" y="7008000"/>
            <a:ext cx="5486400" cy="230832"/>
          </a:xfrm>
          <a:prstGeom prst="rect">
            <a:avLst/>
          </a:prstGeom>
          <a:noFill/>
        </p:spPr>
        <p:txBody>
          <a:bodyPr wrap="square" rtlCol="1">
            <a:spAutoFit/>
          </a:bodyPr>
          <a:lstStyle/>
          <a:p>
            <a:r>
              <a:rPr lang="ar-SA" sz="900">
                <a:hlinkClick r:id="rId4" tooltip="https://www.newgrounds.com/art/view/pinkmoth/more-lock"/>
              </a:rPr>
              <a:t>هذه الصورة</a:t>
            </a:r>
            <a:r>
              <a:rPr lang="ar-SA" sz="900"/>
              <a:t> بواسطة كاتب غير معروف مرخصة بالاسم </a:t>
            </a:r>
            <a:r>
              <a:rPr lang="ar-SA" sz="900">
                <a:hlinkClick r:id="rId5" tooltip="https://creativecommons.org/licenses/by-nc-sa/3.0/"/>
              </a:rPr>
              <a:t>CC BY-SA-NC</a:t>
            </a:r>
            <a:endParaRPr lang="ar-SA" sz="900"/>
          </a:p>
        </p:txBody>
      </p:sp>
    </p:spTree>
    <p:extLst>
      <p:ext uri="{BB962C8B-B14F-4D97-AF65-F5344CB8AC3E}">
        <p14:creationId xmlns:p14="http://schemas.microsoft.com/office/powerpoint/2010/main" val="180145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900AA80-1C55-138E-333F-7ABE45DFF2A5}"/>
              </a:ext>
            </a:extLst>
          </p:cNvPr>
          <p:cNvSpPr>
            <a:spLocks noGrp="1" noChangeArrowheads="1"/>
          </p:cNvSpPr>
          <p:nvPr>
            <p:ph type="title"/>
          </p:nvPr>
        </p:nvSpPr>
        <p:spPr/>
        <p:txBody>
          <a:bodyPr/>
          <a:lstStyle/>
          <a:p>
            <a:pPr eaLnBrk="1" hangingPunct="1"/>
            <a:r>
              <a:rPr lang="en-US" altLang="el-GR" dirty="0"/>
              <a:t>Mutual Exclusion</a:t>
            </a:r>
            <a:endParaRPr lang="en-US" altLang="el-GR" sz="4400" dirty="0"/>
          </a:p>
        </p:txBody>
      </p:sp>
      <p:sp>
        <p:nvSpPr>
          <p:cNvPr id="9219" name="Rectangle 3">
            <a:extLst>
              <a:ext uri="{FF2B5EF4-FFF2-40B4-BE49-F238E27FC236}">
                <a16:creationId xmlns:a16="http://schemas.microsoft.com/office/drawing/2014/main" id="{22CC0C59-0B98-3C0F-78DC-EDE304DE777F}"/>
              </a:ext>
            </a:extLst>
          </p:cNvPr>
          <p:cNvSpPr>
            <a:spLocks noGrp="1" noChangeArrowheads="1"/>
          </p:cNvSpPr>
          <p:nvPr>
            <p:ph type="body" idx="1"/>
          </p:nvPr>
        </p:nvSpPr>
        <p:spPr>
          <a:xfrm>
            <a:off x="557213" y="1828800"/>
            <a:ext cx="8029575" cy="4537075"/>
          </a:xfrm>
        </p:spPr>
        <p:txBody>
          <a:bodyPr/>
          <a:lstStyle/>
          <a:p>
            <a:pPr algn="just" eaLnBrk="1" hangingPunct="1">
              <a:buFontTx/>
              <a:buNone/>
            </a:pPr>
            <a:endParaRPr lang="en-US" altLang="el-GR" dirty="0">
              <a:latin typeface="Times New Roman" panose="02020603050405020304" pitchFamily="18" charset="0"/>
              <a:cs typeface="Times New Roman" panose="02020603050405020304" pitchFamily="18" charset="0"/>
            </a:endParaRPr>
          </a:p>
          <a:p>
            <a:pPr algn="just" eaLnBrk="1" hangingPunct="1">
              <a:buFontTx/>
              <a:buNone/>
            </a:pPr>
            <a:endParaRPr lang="en-US" altLang="el-GR" dirty="0">
              <a:latin typeface="Times New Roman" panose="02020603050405020304" pitchFamily="18" charset="0"/>
              <a:cs typeface="Times New Roman" panose="02020603050405020304" pitchFamily="18" charset="0"/>
            </a:endParaRPr>
          </a:p>
        </p:txBody>
      </p:sp>
      <p:pic>
        <p:nvPicPr>
          <p:cNvPr id="9221" name="Picture 2" descr="C:\Program Files (x86)\Microsoft Office\MEDIA\CAGCAT10\j0205582.wmf">
            <a:extLst>
              <a:ext uri="{FF2B5EF4-FFF2-40B4-BE49-F238E27FC236}">
                <a16:creationId xmlns:a16="http://schemas.microsoft.com/office/drawing/2014/main" id="{53C5A903-16E2-0DA6-F5A0-D87A853AF7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2188" y="4286250"/>
            <a:ext cx="1776412"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3" descr="C:\Program Files (x86)\Microsoft Office\MEDIA\CAGCAT10\j0205582.wmf">
            <a:extLst>
              <a:ext uri="{FF2B5EF4-FFF2-40B4-BE49-F238E27FC236}">
                <a16:creationId xmlns:a16="http://schemas.microsoft.com/office/drawing/2014/main" id="{9EC8EA3E-DDFA-DE67-6CD3-11604C8BA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13" y="4214813"/>
            <a:ext cx="1776412"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mainfrm">
            <a:extLst>
              <a:ext uri="{FF2B5EF4-FFF2-40B4-BE49-F238E27FC236}">
                <a16:creationId xmlns:a16="http://schemas.microsoft.com/office/drawing/2014/main" id="{E9EA0753-3661-218C-6329-A23004312DE6}"/>
              </a:ext>
            </a:extLst>
          </p:cNvPr>
          <p:cNvSpPr>
            <a:spLocks noEditPoints="1" noChangeArrowheads="1"/>
          </p:cNvSpPr>
          <p:nvPr/>
        </p:nvSpPr>
        <p:spPr bwMode="auto">
          <a:xfrm>
            <a:off x="3500438" y="1857375"/>
            <a:ext cx="1809750" cy="1809750"/>
          </a:xfrm>
          <a:custGeom>
            <a:avLst/>
            <a:gdLst>
              <a:gd name="T0" fmla="*/ 0 w 21600"/>
              <a:gd name="T1" fmla="*/ 0 h 21600"/>
              <a:gd name="T2" fmla="*/ 2147483646 w 21600"/>
              <a:gd name="T3" fmla="*/ 0 h 21600"/>
              <a:gd name="T4" fmla="*/ 2147483646 w 21600"/>
              <a:gd name="T5" fmla="*/ 0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C0C0C0"/>
          </a:solidFill>
          <a:ln w="9525">
            <a:solidFill>
              <a:srgbClr val="000000"/>
            </a:solidFill>
            <a:miter lim="800000"/>
            <a:headEnd/>
            <a:tailEnd/>
          </a:ln>
        </p:spPr>
        <p:txBody>
          <a:bodyPr/>
          <a:lstStyle/>
          <a:p>
            <a:endParaRPr lang="ar-SA"/>
          </a:p>
        </p:txBody>
      </p:sp>
      <p:cxnSp>
        <p:nvCxnSpPr>
          <p:cNvPr id="10" name="Straight Arrow Connector 9">
            <a:extLst>
              <a:ext uri="{FF2B5EF4-FFF2-40B4-BE49-F238E27FC236}">
                <a16:creationId xmlns:a16="http://schemas.microsoft.com/office/drawing/2014/main" id="{D9FB414F-91B3-C221-CB6A-1EEAF21A8073}"/>
              </a:ext>
            </a:extLst>
          </p:cNvPr>
          <p:cNvCxnSpPr/>
          <p:nvPr/>
        </p:nvCxnSpPr>
        <p:spPr>
          <a:xfrm rot="10800000">
            <a:off x="5357813" y="3286125"/>
            <a:ext cx="1285875" cy="1000125"/>
          </a:xfrm>
          <a:prstGeom prst="straightConnector1">
            <a:avLst/>
          </a:prstGeom>
          <a:ln w="47625">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E8D88FD-D671-2FAC-45EF-D02D2E566B90}"/>
              </a:ext>
            </a:extLst>
          </p:cNvPr>
          <p:cNvCxnSpPr/>
          <p:nvPr/>
        </p:nvCxnSpPr>
        <p:spPr>
          <a:xfrm rot="5400000" flipH="1" flipV="1">
            <a:off x="2270125" y="3159126"/>
            <a:ext cx="1000125" cy="1397000"/>
          </a:xfrm>
          <a:prstGeom prst="straightConnector1">
            <a:avLst/>
          </a:prstGeom>
          <a:ln w="47625">
            <a:headEnd type="arrow"/>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81A635A-E505-1826-8B07-C7EFD8D3CDEA}"/>
              </a:ext>
            </a:extLst>
          </p:cNvPr>
          <p:cNvSpPr txBox="1"/>
          <p:nvPr/>
        </p:nvSpPr>
        <p:spPr>
          <a:xfrm>
            <a:off x="4214813" y="1928813"/>
            <a:ext cx="1000125" cy="369887"/>
          </a:xfrm>
          <a:prstGeom prst="rect">
            <a:avLst/>
          </a:prstGeom>
          <a:noFill/>
        </p:spPr>
        <p:txBody>
          <a:bodyPr rtlCol="1">
            <a:spAutoFit/>
          </a:bodyPr>
          <a:lstStyle/>
          <a:p>
            <a:pPr algn="r" rtl="1" eaLnBrk="1" hangingPunct="1">
              <a:defRPr/>
            </a:pPr>
            <a:r>
              <a:rPr lang="en-US" b="1" dirty="0">
                <a:solidFill>
                  <a:srgbClr val="FF0000"/>
                </a:solidFill>
              </a:rPr>
              <a:t>1100</a:t>
            </a:r>
            <a:endParaRPr lang="ar-SA" b="1" dirty="0">
              <a:solidFill>
                <a:srgbClr val="FF0000"/>
              </a:solidFill>
            </a:endParaRPr>
          </a:p>
        </p:txBody>
      </p:sp>
      <p:sp>
        <p:nvSpPr>
          <p:cNvPr id="17" name="Oval 16">
            <a:extLst>
              <a:ext uri="{FF2B5EF4-FFF2-40B4-BE49-F238E27FC236}">
                <a16:creationId xmlns:a16="http://schemas.microsoft.com/office/drawing/2014/main" id="{E747E8E5-6D9B-60E2-B176-EEABBAF5BA8E}"/>
              </a:ext>
            </a:extLst>
          </p:cNvPr>
          <p:cNvSpPr/>
          <p:nvPr/>
        </p:nvSpPr>
        <p:spPr>
          <a:xfrm>
            <a:off x="6072188" y="5786438"/>
            <a:ext cx="1571625" cy="642937"/>
          </a:xfrm>
          <a:prstGeom prst="ellipse">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r>
              <a:rPr lang="en-US" sz="2800" b="1" dirty="0">
                <a:solidFill>
                  <a:srgbClr val="FF0000"/>
                </a:solidFill>
              </a:rPr>
              <a:t>$100</a:t>
            </a:r>
            <a:endParaRPr lang="ar-SA" sz="2800" b="1" dirty="0">
              <a:solidFill>
                <a:srgbClr val="FF0000"/>
              </a:solidFill>
            </a:endParaRPr>
          </a:p>
        </p:txBody>
      </p:sp>
      <p:sp>
        <p:nvSpPr>
          <p:cNvPr id="20" name="Oval 19">
            <a:extLst>
              <a:ext uri="{FF2B5EF4-FFF2-40B4-BE49-F238E27FC236}">
                <a16:creationId xmlns:a16="http://schemas.microsoft.com/office/drawing/2014/main" id="{799DE263-A0B7-7C38-9A01-88772A5D3094}"/>
              </a:ext>
            </a:extLst>
          </p:cNvPr>
          <p:cNvSpPr/>
          <p:nvPr/>
        </p:nvSpPr>
        <p:spPr>
          <a:xfrm>
            <a:off x="1357314" y="5715000"/>
            <a:ext cx="1357312" cy="642938"/>
          </a:xfrm>
          <a:prstGeom prst="ellipse">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r>
              <a:rPr lang="en-US" sz="2400" b="1" dirty="0">
                <a:solidFill>
                  <a:srgbClr val="FF0000"/>
                </a:solidFill>
              </a:rPr>
              <a:t>$200</a:t>
            </a:r>
            <a:endParaRPr lang="ar-SA" sz="2400" b="1" dirty="0">
              <a:solidFill>
                <a:srgbClr val="FF0000"/>
              </a:solidFill>
            </a:endParaRPr>
          </a:p>
        </p:txBody>
      </p:sp>
      <p:sp>
        <p:nvSpPr>
          <p:cNvPr id="9229" name="TextBox 12">
            <a:extLst>
              <a:ext uri="{FF2B5EF4-FFF2-40B4-BE49-F238E27FC236}">
                <a16:creationId xmlns:a16="http://schemas.microsoft.com/office/drawing/2014/main" id="{EE21EB78-CB05-5130-602D-6E5A035733CF}"/>
              </a:ext>
            </a:extLst>
          </p:cNvPr>
          <p:cNvSpPr txBox="1">
            <a:spLocks noChangeArrowheads="1"/>
          </p:cNvSpPr>
          <p:nvPr/>
        </p:nvSpPr>
        <p:spPr bwMode="auto">
          <a:xfrm>
            <a:off x="5143500" y="1857375"/>
            <a:ext cx="1857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ndara" panose="020E0502030303020204" pitchFamily="34" charset="0"/>
                <a:cs typeface="Arial" panose="020B0604020202020204" pitchFamily="34" charset="0"/>
              </a:defRPr>
            </a:lvl1pPr>
            <a:lvl2pPr marL="742950" indent="-285750">
              <a:spcBef>
                <a:spcPct val="20000"/>
              </a:spcBef>
              <a:buChar char="–"/>
              <a:defRPr sz="2800">
                <a:solidFill>
                  <a:schemeClr val="tx1"/>
                </a:solidFill>
                <a:latin typeface="Candara" panose="020E0502030303020204" pitchFamily="34" charset="0"/>
                <a:cs typeface="Arial" panose="020B0604020202020204" pitchFamily="34" charset="0"/>
              </a:defRPr>
            </a:lvl2pPr>
            <a:lvl3pPr marL="1143000" indent="-228600">
              <a:spcBef>
                <a:spcPct val="20000"/>
              </a:spcBef>
              <a:buChar char="•"/>
              <a:defRPr sz="2400">
                <a:solidFill>
                  <a:schemeClr val="tx1"/>
                </a:solidFill>
                <a:latin typeface="Candara" panose="020E0502030303020204" pitchFamily="34" charset="0"/>
                <a:cs typeface="Arial" panose="020B0604020202020204" pitchFamily="34" charset="0"/>
              </a:defRPr>
            </a:lvl3pPr>
            <a:lvl4pPr marL="1600200" indent="-228600">
              <a:spcBef>
                <a:spcPct val="20000"/>
              </a:spcBef>
              <a:buChar char="–"/>
              <a:defRPr sz="2000">
                <a:solidFill>
                  <a:schemeClr val="tx1"/>
                </a:solidFill>
                <a:latin typeface="Candara" panose="020E0502030303020204" pitchFamily="34" charset="0"/>
                <a:cs typeface="Arial" panose="020B0604020202020204" pitchFamily="34" charset="0"/>
              </a:defRPr>
            </a:lvl4pPr>
            <a:lvl5pPr marL="2057400" indent="-228600">
              <a:spcBef>
                <a:spcPct val="20000"/>
              </a:spcBef>
              <a:buChar char="»"/>
              <a:defRPr sz="2000">
                <a:solidFill>
                  <a:schemeClr val="tx1"/>
                </a:solidFill>
                <a:latin typeface="Candara" panose="020E0502030303020204" pitchFamily="34" charset="0"/>
                <a:cs typeface="Arial" panose="020B0604020202020204" pitchFamily="34" charset="0"/>
              </a:defRPr>
            </a:lvl5pPr>
            <a:lvl6pPr marL="25146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6pPr>
            <a:lvl7pPr marL="29718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7pPr>
            <a:lvl8pPr marL="34290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8pPr>
            <a:lvl9pPr marL="38862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9pPr>
          </a:lstStyle>
          <a:p>
            <a:pPr algn="r" rtl="1" eaLnBrk="1" hangingPunct="1">
              <a:spcBef>
                <a:spcPct val="0"/>
              </a:spcBef>
              <a:buFontTx/>
              <a:buNone/>
            </a:pPr>
            <a:r>
              <a:rPr lang="en-US" altLang="ar-SA" sz="1800" b="1">
                <a:latin typeface="Times New Roman" panose="02020603050405020304" pitchFamily="18" charset="0"/>
              </a:rPr>
              <a:t>Shared memory</a:t>
            </a:r>
            <a:endParaRPr lang="ar-SA" altLang="ar-SA" sz="1800" b="1">
              <a:latin typeface="Times New Roman" panose="02020603050405020304" pitchFamily="18" charset="0"/>
            </a:endParaRPr>
          </a:p>
        </p:txBody>
      </p:sp>
      <p:sp>
        <p:nvSpPr>
          <p:cNvPr id="2" name="Flowchart: Document 12">
            <a:extLst>
              <a:ext uri="{FF2B5EF4-FFF2-40B4-BE49-F238E27FC236}">
                <a16:creationId xmlns:a16="http://schemas.microsoft.com/office/drawing/2014/main" id="{0889A5A0-948E-CFC5-60EC-F0FEDC42701E}"/>
              </a:ext>
            </a:extLst>
          </p:cNvPr>
          <p:cNvSpPr/>
          <p:nvPr/>
        </p:nvSpPr>
        <p:spPr>
          <a:xfrm>
            <a:off x="7500938" y="3941763"/>
            <a:ext cx="1357312" cy="107156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r>
              <a:rPr lang="en-US" sz="4000" dirty="0">
                <a:solidFill>
                  <a:srgbClr val="FF0000"/>
                </a:solidFill>
              </a:rPr>
              <a:t>1100</a:t>
            </a:r>
            <a:endParaRPr lang="ar-SA" sz="4000" dirty="0">
              <a:solidFill>
                <a:srgbClr val="FF0000"/>
              </a:solidFill>
            </a:endParaRPr>
          </a:p>
        </p:txBody>
      </p:sp>
      <p:sp>
        <p:nvSpPr>
          <p:cNvPr id="3" name="Flowchart: Document 13">
            <a:extLst>
              <a:ext uri="{FF2B5EF4-FFF2-40B4-BE49-F238E27FC236}">
                <a16:creationId xmlns:a16="http://schemas.microsoft.com/office/drawing/2014/main" id="{D8A63733-3650-2CDB-5A7F-75CF3006D749}"/>
              </a:ext>
            </a:extLst>
          </p:cNvPr>
          <p:cNvSpPr/>
          <p:nvPr/>
        </p:nvSpPr>
        <p:spPr>
          <a:xfrm>
            <a:off x="285750" y="4000500"/>
            <a:ext cx="1357313" cy="107156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endParaRPr lang="ar-SA" sz="4000" dirty="0">
              <a:solidFill>
                <a:srgbClr val="FF0000"/>
              </a:solidFill>
            </a:endParaRPr>
          </a:p>
        </p:txBody>
      </p:sp>
      <p:pic>
        <p:nvPicPr>
          <p:cNvPr id="9" name="صورة 8">
            <a:extLst>
              <a:ext uri="{FF2B5EF4-FFF2-40B4-BE49-F238E27FC236}">
                <a16:creationId xmlns:a16="http://schemas.microsoft.com/office/drawing/2014/main" id="{6683FE75-528C-C165-ED24-D9301047A3D4}"/>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99312" y="2589213"/>
            <a:ext cx="1132027" cy="1415034"/>
          </a:xfrm>
          <a:prstGeom prst="rect">
            <a:avLst/>
          </a:prstGeom>
        </p:spPr>
      </p:pic>
      <p:sp>
        <p:nvSpPr>
          <p:cNvPr id="12" name="مربع نص 11">
            <a:extLst>
              <a:ext uri="{FF2B5EF4-FFF2-40B4-BE49-F238E27FC236}">
                <a16:creationId xmlns:a16="http://schemas.microsoft.com/office/drawing/2014/main" id="{FBDC40FE-40A9-CEFF-DF3F-98E85B97F095}"/>
              </a:ext>
            </a:extLst>
          </p:cNvPr>
          <p:cNvSpPr txBox="1"/>
          <p:nvPr/>
        </p:nvSpPr>
        <p:spPr>
          <a:xfrm>
            <a:off x="1978800" y="7008000"/>
            <a:ext cx="5486400" cy="230832"/>
          </a:xfrm>
          <a:prstGeom prst="rect">
            <a:avLst/>
          </a:prstGeom>
          <a:noFill/>
        </p:spPr>
        <p:txBody>
          <a:bodyPr wrap="square" rtlCol="1">
            <a:spAutoFit/>
          </a:bodyPr>
          <a:lstStyle/>
          <a:p>
            <a:r>
              <a:rPr lang="ar-SA" sz="900">
                <a:hlinkClick r:id="rId4" tooltip="https://www.newgrounds.com/art/view/pinkmoth/more-lock"/>
              </a:rPr>
              <a:t>هذه الصورة</a:t>
            </a:r>
            <a:r>
              <a:rPr lang="ar-SA" sz="900"/>
              <a:t> بواسطة كاتب غير معروف مرخصة بالاسم </a:t>
            </a:r>
            <a:r>
              <a:rPr lang="ar-SA" sz="900">
                <a:hlinkClick r:id="rId5" tooltip="https://creativecommons.org/licenses/by-nc-sa/3.0/"/>
              </a:rPr>
              <a:t>CC BY-SA-NC</a:t>
            </a:r>
            <a:endParaRPr lang="ar-SA" sz="900"/>
          </a:p>
        </p:txBody>
      </p:sp>
    </p:spTree>
    <p:extLst>
      <p:ext uri="{BB962C8B-B14F-4D97-AF65-F5344CB8AC3E}">
        <p14:creationId xmlns:p14="http://schemas.microsoft.com/office/powerpoint/2010/main" val="17231552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900AA80-1C55-138E-333F-7ABE45DFF2A5}"/>
              </a:ext>
            </a:extLst>
          </p:cNvPr>
          <p:cNvSpPr>
            <a:spLocks noGrp="1" noChangeArrowheads="1"/>
          </p:cNvSpPr>
          <p:nvPr>
            <p:ph type="title"/>
          </p:nvPr>
        </p:nvSpPr>
        <p:spPr/>
        <p:txBody>
          <a:bodyPr/>
          <a:lstStyle/>
          <a:p>
            <a:pPr eaLnBrk="1" hangingPunct="1"/>
            <a:r>
              <a:rPr lang="en-US" altLang="el-GR" dirty="0"/>
              <a:t>Mutual Exclusion</a:t>
            </a:r>
            <a:endParaRPr lang="en-US" altLang="el-GR" sz="4400" dirty="0"/>
          </a:p>
        </p:txBody>
      </p:sp>
      <p:sp>
        <p:nvSpPr>
          <p:cNvPr id="9219" name="Rectangle 3">
            <a:extLst>
              <a:ext uri="{FF2B5EF4-FFF2-40B4-BE49-F238E27FC236}">
                <a16:creationId xmlns:a16="http://schemas.microsoft.com/office/drawing/2014/main" id="{22CC0C59-0B98-3C0F-78DC-EDE304DE777F}"/>
              </a:ext>
            </a:extLst>
          </p:cNvPr>
          <p:cNvSpPr>
            <a:spLocks noGrp="1" noChangeArrowheads="1"/>
          </p:cNvSpPr>
          <p:nvPr>
            <p:ph type="body" idx="1"/>
          </p:nvPr>
        </p:nvSpPr>
        <p:spPr>
          <a:xfrm>
            <a:off x="557213" y="1828800"/>
            <a:ext cx="8029575" cy="4537075"/>
          </a:xfrm>
        </p:spPr>
        <p:txBody>
          <a:bodyPr/>
          <a:lstStyle/>
          <a:p>
            <a:pPr algn="just" eaLnBrk="1" hangingPunct="1">
              <a:buFontTx/>
              <a:buNone/>
            </a:pPr>
            <a:endParaRPr lang="en-US" altLang="el-GR" dirty="0">
              <a:latin typeface="Times New Roman" panose="02020603050405020304" pitchFamily="18" charset="0"/>
              <a:cs typeface="Times New Roman" panose="02020603050405020304" pitchFamily="18" charset="0"/>
            </a:endParaRPr>
          </a:p>
          <a:p>
            <a:pPr algn="just" eaLnBrk="1" hangingPunct="1">
              <a:buFontTx/>
              <a:buNone/>
            </a:pPr>
            <a:endParaRPr lang="en-US" altLang="el-GR" dirty="0">
              <a:latin typeface="Times New Roman" panose="02020603050405020304" pitchFamily="18" charset="0"/>
              <a:cs typeface="Times New Roman" panose="02020603050405020304" pitchFamily="18" charset="0"/>
            </a:endParaRPr>
          </a:p>
        </p:txBody>
      </p:sp>
      <p:pic>
        <p:nvPicPr>
          <p:cNvPr id="9221" name="Picture 2" descr="C:\Program Files (x86)\Microsoft Office\MEDIA\CAGCAT10\j0205582.wmf">
            <a:extLst>
              <a:ext uri="{FF2B5EF4-FFF2-40B4-BE49-F238E27FC236}">
                <a16:creationId xmlns:a16="http://schemas.microsoft.com/office/drawing/2014/main" id="{53C5A903-16E2-0DA6-F5A0-D87A853AF7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2188" y="4286250"/>
            <a:ext cx="1776412"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3" descr="C:\Program Files (x86)\Microsoft Office\MEDIA\CAGCAT10\j0205582.wmf">
            <a:extLst>
              <a:ext uri="{FF2B5EF4-FFF2-40B4-BE49-F238E27FC236}">
                <a16:creationId xmlns:a16="http://schemas.microsoft.com/office/drawing/2014/main" id="{9EC8EA3E-DDFA-DE67-6CD3-11604C8BA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13" y="4214813"/>
            <a:ext cx="1776412"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mainfrm">
            <a:extLst>
              <a:ext uri="{FF2B5EF4-FFF2-40B4-BE49-F238E27FC236}">
                <a16:creationId xmlns:a16="http://schemas.microsoft.com/office/drawing/2014/main" id="{E9EA0753-3661-218C-6329-A23004312DE6}"/>
              </a:ext>
            </a:extLst>
          </p:cNvPr>
          <p:cNvSpPr>
            <a:spLocks noEditPoints="1" noChangeArrowheads="1"/>
          </p:cNvSpPr>
          <p:nvPr/>
        </p:nvSpPr>
        <p:spPr bwMode="auto">
          <a:xfrm>
            <a:off x="3500438" y="1857375"/>
            <a:ext cx="1809750" cy="1809750"/>
          </a:xfrm>
          <a:custGeom>
            <a:avLst/>
            <a:gdLst>
              <a:gd name="T0" fmla="*/ 0 w 21600"/>
              <a:gd name="T1" fmla="*/ 0 h 21600"/>
              <a:gd name="T2" fmla="*/ 2147483646 w 21600"/>
              <a:gd name="T3" fmla="*/ 0 h 21600"/>
              <a:gd name="T4" fmla="*/ 2147483646 w 21600"/>
              <a:gd name="T5" fmla="*/ 0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C0C0C0"/>
          </a:solidFill>
          <a:ln w="9525">
            <a:solidFill>
              <a:srgbClr val="000000"/>
            </a:solidFill>
            <a:miter lim="800000"/>
            <a:headEnd/>
            <a:tailEnd/>
          </a:ln>
        </p:spPr>
        <p:txBody>
          <a:bodyPr/>
          <a:lstStyle/>
          <a:p>
            <a:endParaRPr lang="ar-SA"/>
          </a:p>
        </p:txBody>
      </p:sp>
      <p:cxnSp>
        <p:nvCxnSpPr>
          <p:cNvPr id="10" name="Straight Arrow Connector 9">
            <a:extLst>
              <a:ext uri="{FF2B5EF4-FFF2-40B4-BE49-F238E27FC236}">
                <a16:creationId xmlns:a16="http://schemas.microsoft.com/office/drawing/2014/main" id="{D9FB414F-91B3-C221-CB6A-1EEAF21A8073}"/>
              </a:ext>
            </a:extLst>
          </p:cNvPr>
          <p:cNvCxnSpPr/>
          <p:nvPr/>
        </p:nvCxnSpPr>
        <p:spPr>
          <a:xfrm rot="10800000">
            <a:off x="5357813" y="3286125"/>
            <a:ext cx="1285875" cy="1000125"/>
          </a:xfrm>
          <a:prstGeom prst="straightConnector1">
            <a:avLst/>
          </a:prstGeom>
          <a:ln w="47625">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E8D88FD-D671-2FAC-45EF-D02D2E566B90}"/>
              </a:ext>
            </a:extLst>
          </p:cNvPr>
          <p:cNvCxnSpPr/>
          <p:nvPr/>
        </p:nvCxnSpPr>
        <p:spPr>
          <a:xfrm rot="5400000" flipH="1" flipV="1">
            <a:off x="2270125" y="3159126"/>
            <a:ext cx="1000125" cy="1397000"/>
          </a:xfrm>
          <a:prstGeom prst="straightConnector1">
            <a:avLst/>
          </a:prstGeom>
          <a:ln w="47625">
            <a:headEnd type="arrow"/>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81A635A-E505-1826-8B07-C7EFD8D3CDEA}"/>
              </a:ext>
            </a:extLst>
          </p:cNvPr>
          <p:cNvSpPr txBox="1"/>
          <p:nvPr/>
        </p:nvSpPr>
        <p:spPr>
          <a:xfrm>
            <a:off x="4214813" y="1928813"/>
            <a:ext cx="1000125" cy="369887"/>
          </a:xfrm>
          <a:prstGeom prst="rect">
            <a:avLst/>
          </a:prstGeom>
          <a:noFill/>
        </p:spPr>
        <p:txBody>
          <a:bodyPr rtlCol="1">
            <a:spAutoFit/>
          </a:bodyPr>
          <a:lstStyle/>
          <a:p>
            <a:pPr algn="r" rtl="1" eaLnBrk="1" hangingPunct="1">
              <a:defRPr/>
            </a:pPr>
            <a:r>
              <a:rPr lang="en-US" b="1" dirty="0">
                <a:solidFill>
                  <a:srgbClr val="FF0000"/>
                </a:solidFill>
              </a:rPr>
              <a:t>1100</a:t>
            </a:r>
            <a:endParaRPr lang="ar-SA" b="1" dirty="0">
              <a:solidFill>
                <a:srgbClr val="FF0000"/>
              </a:solidFill>
            </a:endParaRPr>
          </a:p>
        </p:txBody>
      </p:sp>
      <p:sp>
        <p:nvSpPr>
          <p:cNvPr id="17" name="Oval 16">
            <a:extLst>
              <a:ext uri="{FF2B5EF4-FFF2-40B4-BE49-F238E27FC236}">
                <a16:creationId xmlns:a16="http://schemas.microsoft.com/office/drawing/2014/main" id="{E747E8E5-6D9B-60E2-B176-EEABBAF5BA8E}"/>
              </a:ext>
            </a:extLst>
          </p:cNvPr>
          <p:cNvSpPr/>
          <p:nvPr/>
        </p:nvSpPr>
        <p:spPr>
          <a:xfrm>
            <a:off x="6072188" y="5786438"/>
            <a:ext cx="1571625" cy="642937"/>
          </a:xfrm>
          <a:prstGeom prst="ellipse">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r>
              <a:rPr lang="en-US" sz="2800" b="1" dirty="0">
                <a:solidFill>
                  <a:srgbClr val="FF0000"/>
                </a:solidFill>
              </a:rPr>
              <a:t>$100</a:t>
            </a:r>
            <a:endParaRPr lang="ar-SA" sz="2800" b="1" dirty="0">
              <a:solidFill>
                <a:srgbClr val="FF0000"/>
              </a:solidFill>
            </a:endParaRPr>
          </a:p>
        </p:txBody>
      </p:sp>
      <p:sp>
        <p:nvSpPr>
          <p:cNvPr id="20" name="Oval 19">
            <a:extLst>
              <a:ext uri="{FF2B5EF4-FFF2-40B4-BE49-F238E27FC236}">
                <a16:creationId xmlns:a16="http://schemas.microsoft.com/office/drawing/2014/main" id="{799DE263-A0B7-7C38-9A01-88772A5D3094}"/>
              </a:ext>
            </a:extLst>
          </p:cNvPr>
          <p:cNvSpPr/>
          <p:nvPr/>
        </p:nvSpPr>
        <p:spPr>
          <a:xfrm>
            <a:off x="1357314" y="5715000"/>
            <a:ext cx="1357312" cy="642938"/>
          </a:xfrm>
          <a:prstGeom prst="ellipse">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r>
              <a:rPr lang="en-US" sz="2400" b="1" dirty="0">
                <a:solidFill>
                  <a:srgbClr val="FF0000"/>
                </a:solidFill>
              </a:rPr>
              <a:t>$200</a:t>
            </a:r>
            <a:endParaRPr lang="ar-SA" sz="2400" b="1" dirty="0">
              <a:solidFill>
                <a:srgbClr val="FF0000"/>
              </a:solidFill>
            </a:endParaRPr>
          </a:p>
        </p:txBody>
      </p:sp>
      <p:sp>
        <p:nvSpPr>
          <p:cNvPr id="9229" name="TextBox 12">
            <a:extLst>
              <a:ext uri="{FF2B5EF4-FFF2-40B4-BE49-F238E27FC236}">
                <a16:creationId xmlns:a16="http://schemas.microsoft.com/office/drawing/2014/main" id="{EE21EB78-CB05-5130-602D-6E5A035733CF}"/>
              </a:ext>
            </a:extLst>
          </p:cNvPr>
          <p:cNvSpPr txBox="1">
            <a:spLocks noChangeArrowheads="1"/>
          </p:cNvSpPr>
          <p:nvPr/>
        </p:nvSpPr>
        <p:spPr bwMode="auto">
          <a:xfrm>
            <a:off x="5143500" y="1857375"/>
            <a:ext cx="1857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ndara" panose="020E0502030303020204" pitchFamily="34" charset="0"/>
                <a:cs typeface="Arial" panose="020B0604020202020204" pitchFamily="34" charset="0"/>
              </a:defRPr>
            </a:lvl1pPr>
            <a:lvl2pPr marL="742950" indent="-285750">
              <a:spcBef>
                <a:spcPct val="20000"/>
              </a:spcBef>
              <a:buChar char="–"/>
              <a:defRPr sz="2800">
                <a:solidFill>
                  <a:schemeClr val="tx1"/>
                </a:solidFill>
                <a:latin typeface="Candara" panose="020E0502030303020204" pitchFamily="34" charset="0"/>
                <a:cs typeface="Arial" panose="020B0604020202020204" pitchFamily="34" charset="0"/>
              </a:defRPr>
            </a:lvl2pPr>
            <a:lvl3pPr marL="1143000" indent="-228600">
              <a:spcBef>
                <a:spcPct val="20000"/>
              </a:spcBef>
              <a:buChar char="•"/>
              <a:defRPr sz="2400">
                <a:solidFill>
                  <a:schemeClr val="tx1"/>
                </a:solidFill>
                <a:latin typeface="Candara" panose="020E0502030303020204" pitchFamily="34" charset="0"/>
                <a:cs typeface="Arial" panose="020B0604020202020204" pitchFamily="34" charset="0"/>
              </a:defRPr>
            </a:lvl3pPr>
            <a:lvl4pPr marL="1600200" indent="-228600">
              <a:spcBef>
                <a:spcPct val="20000"/>
              </a:spcBef>
              <a:buChar char="–"/>
              <a:defRPr sz="2000">
                <a:solidFill>
                  <a:schemeClr val="tx1"/>
                </a:solidFill>
                <a:latin typeface="Candara" panose="020E0502030303020204" pitchFamily="34" charset="0"/>
                <a:cs typeface="Arial" panose="020B0604020202020204" pitchFamily="34" charset="0"/>
              </a:defRPr>
            </a:lvl4pPr>
            <a:lvl5pPr marL="2057400" indent="-228600">
              <a:spcBef>
                <a:spcPct val="20000"/>
              </a:spcBef>
              <a:buChar char="»"/>
              <a:defRPr sz="2000">
                <a:solidFill>
                  <a:schemeClr val="tx1"/>
                </a:solidFill>
                <a:latin typeface="Candara" panose="020E0502030303020204" pitchFamily="34" charset="0"/>
                <a:cs typeface="Arial" panose="020B0604020202020204" pitchFamily="34" charset="0"/>
              </a:defRPr>
            </a:lvl5pPr>
            <a:lvl6pPr marL="25146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6pPr>
            <a:lvl7pPr marL="29718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7pPr>
            <a:lvl8pPr marL="34290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8pPr>
            <a:lvl9pPr marL="38862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9pPr>
          </a:lstStyle>
          <a:p>
            <a:pPr algn="r" rtl="1" eaLnBrk="1" hangingPunct="1">
              <a:spcBef>
                <a:spcPct val="0"/>
              </a:spcBef>
              <a:buFontTx/>
              <a:buNone/>
            </a:pPr>
            <a:r>
              <a:rPr lang="en-US" altLang="ar-SA" sz="1800" b="1">
                <a:latin typeface="Times New Roman" panose="02020603050405020304" pitchFamily="18" charset="0"/>
              </a:rPr>
              <a:t>Shared memory</a:t>
            </a:r>
            <a:endParaRPr lang="ar-SA" altLang="ar-SA" sz="1800" b="1">
              <a:latin typeface="Times New Roman" panose="02020603050405020304" pitchFamily="18" charset="0"/>
            </a:endParaRPr>
          </a:p>
        </p:txBody>
      </p:sp>
      <p:sp>
        <p:nvSpPr>
          <p:cNvPr id="2" name="Flowchart: Document 12">
            <a:extLst>
              <a:ext uri="{FF2B5EF4-FFF2-40B4-BE49-F238E27FC236}">
                <a16:creationId xmlns:a16="http://schemas.microsoft.com/office/drawing/2014/main" id="{0889A5A0-948E-CFC5-60EC-F0FEDC42701E}"/>
              </a:ext>
            </a:extLst>
          </p:cNvPr>
          <p:cNvSpPr/>
          <p:nvPr/>
        </p:nvSpPr>
        <p:spPr>
          <a:xfrm>
            <a:off x="7500938" y="3941763"/>
            <a:ext cx="1357312" cy="107156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r>
              <a:rPr lang="en-US" sz="4000" dirty="0">
                <a:solidFill>
                  <a:srgbClr val="FF0000"/>
                </a:solidFill>
              </a:rPr>
              <a:t>1100</a:t>
            </a:r>
            <a:endParaRPr lang="ar-SA" sz="4000" dirty="0">
              <a:solidFill>
                <a:srgbClr val="FF0000"/>
              </a:solidFill>
            </a:endParaRPr>
          </a:p>
        </p:txBody>
      </p:sp>
      <p:sp>
        <p:nvSpPr>
          <p:cNvPr id="3" name="Flowchart: Document 13">
            <a:extLst>
              <a:ext uri="{FF2B5EF4-FFF2-40B4-BE49-F238E27FC236}">
                <a16:creationId xmlns:a16="http://schemas.microsoft.com/office/drawing/2014/main" id="{D8A63733-3650-2CDB-5A7F-75CF3006D749}"/>
              </a:ext>
            </a:extLst>
          </p:cNvPr>
          <p:cNvSpPr/>
          <p:nvPr/>
        </p:nvSpPr>
        <p:spPr>
          <a:xfrm>
            <a:off x="285750" y="4000500"/>
            <a:ext cx="1357313" cy="107156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endParaRPr lang="ar-SA" sz="4000" dirty="0">
              <a:solidFill>
                <a:srgbClr val="FF0000"/>
              </a:solidFill>
            </a:endParaRPr>
          </a:p>
        </p:txBody>
      </p:sp>
    </p:spTree>
    <p:extLst>
      <p:ext uri="{BB962C8B-B14F-4D97-AF65-F5344CB8AC3E}">
        <p14:creationId xmlns:p14="http://schemas.microsoft.com/office/powerpoint/2010/main" val="3321844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900AA80-1C55-138E-333F-7ABE45DFF2A5}"/>
              </a:ext>
            </a:extLst>
          </p:cNvPr>
          <p:cNvSpPr>
            <a:spLocks noGrp="1" noChangeArrowheads="1"/>
          </p:cNvSpPr>
          <p:nvPr>
            <p:ph type="title"/>
          </p:nvPr>
        </p:nvSpPr>
        <p:spPr/>
        <p:txBody>
          <a:bodyPr/>
          <a:lstStyle/>
          <a:p>
            <a:pPr eaLnBrk="1" hangingPunct="1"/>
            <a:r>
              <a:rPr lang="en-US" altLang="el-GR" dirty="0"/>
              <a:t>Mutual Exclusion</a:t>
            </a:r>
            <a:endParaRPr lang="en-US" altLang="el-GR" sz="4400" dirty="0"/>
          </a:p>
        </p:txBody>
      </p:sp>
      <p:sp>
        <p:nvSpPr>
          <p:cNvPr id="9219" name="Rectangle 3">
            <a:extLst>
              <a:ext uri="{FF2B5EF4-FFF2-40B4-BE49-F238E27FC236}">
                <a16:creationId xmlns:a16="http://schemas.microsoft.com/office/drawing/2014/main" id="{22CC0C59-0B98-3C0F-78DC-EDE304DE777F}"/>
              </a:ext>
            </a:extLst>
          </p:cNvPr>
          <p:cNvSpPr>
            <a:spLocks noGrp="1" noChangeArrowheads="1"/>
          </p:cNvSpPr>
          <p:nvPr>
            <p:ph type="body" idx="1"/>
          </p:nvPr>
        </p:nvSpPr>
        <p:spPr>
          <a:xfrm>
            <a:off x="557213" y="1828800"/>
            <a:ext cx="8029575" cy="4537075"/>
          </a:xfrm>
        </p:spPr>
        <p:txBody>
          <a:bodyPr/>
          <a:lstStyle/>
          <a:p>
            <a:pPr algn="just" eaLnBrk="1" hangingPunct="1">
              <a:buFontTx/>
              <a:buNone/>
            </a:pPr>
            <a:endParaRPr lang="en-US" altLang="el-GR" dirty="0">
              <a:latin typeface="Times New Roman" panose="02020603050405020304" pitchFamily="18" charset="0"/>
              <a:cs typeface="Times New Roman" panose="02020603050405020304" pitchFamily="18" charset="0"/>
            </a:endParaRPr>
          </a:p>
          <a:p>
            <a:pPr algn="just" eaLnBrk="1" hangingPunct="1">
              <a:buFontTx/>
              <a:buNone/>
            </a:pPr>
            <a:endParaRPr lang="en-US" altLang="el-GR" dirty="0">
              <a:latin typeface="Times New Roman" panose="02020603050405020304" pitchFamily="18" charset="0"/>
              <a:cs typeface="Times New Roman" panose="02020603050405020304" pitchFamily="18" charset="0"/>
            </a:endParaRPr>
          </a:p>
        </p:txBody>
      </p:sp>
      <p:pic>
        <p:nvPicPr>
          <p:cNvPr id="9221" name="Picture 2" descr="C:\Program Files (x86)\Microsoft Office\MEDIA\CAGCAT10\j0205582.wmf">
            <a:extLst>
              <a:ext uri="{FF2B5EF4-FFF2-40B4-BE49-F238E27FC236}">
                <a16:creationId xmlns:a16="http://schemas.microsoft.com/office/drawing/2014/main" id="{53C5A903-16E2-0DA6-F5A0-D87A853AF7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2188" y="4286250"/>
            <a:ext cx="1776412"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3" descr="C:\Program Files (x86)\Microsoft Office\MEDIA\CAGCAT10\j0205582.wmf">
            <a:extLst>
              <a:ext uri="{FF2B5EF4-FFF2-40B4-BE49-F238E27FC236}">
                <a16:creationId xmlns:a16="http://schemas.microsoft.com/office/drawing/2014/main" id="{9EC8EA3E-DDFA-DE67-6CD3-11604C8BA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13" y="4214813"/>
            <a:ext cx="1776412"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mainfrm">
            <a:extLst>
              <a:ext uri="{FF2B5EF4-FFF2-40B4-BE49-F238E27FC236}">
                <a16:creationId xmlns:a16="http://schemas.microsoft.com/office/drawing/2014/main" id="{E9EA0753-3661-218C-6329-A23004312DE6}"/>
              </a:ext>
            </a:extLst>
          </p:cNvPr>
          <p:cNvSpPr>
            <a:spLocks noEditPoints="1" noChangeArrowheads="1"/>
          </p:cNvSpPr>
          <p:nvPr/>
        </p:nvSpPr>
        <p:spPr bwMode="auto">
          <a:xfrm>
            <a:off x="3500438" y="1857375"/>
            <a:ext cx="1809750" cy="1809750"/>
          </a:xfrm>
          <a:custGeom>
            <a:avLst/>
            <a:gdLst>
              <a:gd name="T0" fmla="*/ 0 w 21600"/>
              <a:gd name="T1" fmla="*/ 0 h 21600"/>
              <a:gd name="T2" fmla="*/ 2147483646 w 21600"/>
              <a:gd name="T3" fmla="*/ 0 h 21600"/>
              <a:gd name="T4" fmla="*/ 2147483646 w 21600"/>
              <a:gd name="T5" fmla="*/ 0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C0C0C0"/>
          </a:solidFill>
          <a:ln w="9525">
            <a:solidFill>
              <a:srgbClr val="000000"/>
            </a:solidFill>
            <a:miter lim="800000"/>
            <a:headEnd/>
            <a:tailEnd/>
          </a:ln>
        </p:spPr>
        <p:txBody>
          <a:bodyPr/>
          <a:lstStyle/>
          <a:p>
            <a:endParaRPr lang="ar-SA"/>
          </a:p>
        </p:txBody>
      </p:sp>
      <p:cxnSp>
        <p:nvCxnSpPr>
          <p:cNvPr id="10" name="Straight Arrow Connector 9">
            <a:extLst>
              <a:ext uri="{FF2B5EF4-FFF2-40B4-BE49-F238E27FC236}">
                <a16:creationId xmlns:a16="http://schemas.microsoft.com/office/drawing/2014/main" id="{D9FB414F-91B3-C221-CB6A-1EEAF21A8073}"/>
              </a:ext>
            </a:extLst>
          </p:cNvPr>
          <p:cNvCxnSpPr/>
          <p:nvPr/>
        </p:nvCxnSpPr>
        <p:spPr>
          <a:xfrm rot="10800000">
            <a:off x="5357813" y="3286125"/>
            <a:ext cx="1285875" cy="1000125"/>
          </a:xfrm>
          <a:prstGeom prst="straightConnector1">
            <a:avLst/>
          </a:prstGeom>
          <a:ln w="47625">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E8D88FD-D671-2FAC-45EF-D02D2E566B90}"/>
              </a:ext>
            </a:extLst>
          </p:cNvPr>
          <p:cNvCxnSpPr/>
          <p:nvPr/>
        </p:nvCxnSpPr>
        <p:spPr>
          <a:xfrm rot="5400000" flipH="1" flipV="1">
            <a:off x="2270125" y="3159126"/>
            <a:ext cx="1000125" cy="1397000"/>
          </a:xfrm>
          <a:prstGeom prst="straightConnector1">
            <a:avLst/>
          </a:prstGeom>
          <a:ln w="47625">
            <a:headEnd type="arrow"/>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81A635A-E505-1826-8B07-C7EFD8D3CDEA}"/>
              </a:ext>
            </a:extLst>
          </p:cNvPr>
          <p:cNvSpPr txBox="1"/>
          <p:nvPr/>
        </p:nvSpPr>
        <p:spPr>
          <a:xfrm>
            <a:off x="4214813" y="1928813"/>
            <a:ext cx="1000125" cy="369887"/>
          </a:xfrm>
          <a:prstGeom prst="rect">
            <a:avLst/>
          </a:prstGeom>
          <a:noFill/>
        </p:spPr>
        <p:txBody>
          <a:bodyPr rtlCol="1">
            <a:spAutoFit/>
          </a:bodyPr>
          <a:lstStyle/>
          <a:p>
            <a:pPr algn="r" rtl="1" eaLnBrk="1" hangingPunct="1">
              <a:defRPr/>
            </a:pPr>
            <a:r>
              <a:rPr lang="en-US" b="1" dirty="0">
                <a:solidFill>
                  <a:srgbClr val="FF0000"/>
                </a:solidFill>
              </a:rPr>
              <a:t>1100</a:t>
            </a:r>
            <a:endParaRPr lang="ar-SA" b="1" dirty="0">
              <a:solidFill>
                <a:srgbClr val="FF0000"/>
              </a:solidFill>
            </a:endParaRPr>
          </a:p>
        </p:txBody>
      </p:sp>
      <p:sp>
        <p:nvSpPr>
          <p:cNvPr id="17" name="Oval 16">
            <a:extLst>
              <a:ext uri="{FF2B5EF4-FFF2-40B4-BE49-F238E27FC236}">
                <a16:creationId xmlns:a16="http://schemas.microsoft.com/office/drawing/2014/main" id="{E747E8E5-6D9B-60E2-B176-EEABBAF5BA8E}"/>
              </a:ext>
            </a:extLst>
          </p:cNvPr>
          <p:cNvSpPr/>
          <p:nvPr/>
        </p:nvSpPr>
        <p:spPr>
          <a:xfrm>
            <a:off x="6072188" y="5786438"/>
            <a:ext cx="1571625" cy="642937"/>
          </a:xfrm>
          <a:prstGeom prst="ellipse">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r>
              <a:rPr lang="en-US" sz="2800" b="1" dirty="0">
                <a:solidFill>
                  <a:srgbClr val="FF0000"/>
                </a:solidFill>
              </a:rPr>
              <a:t>$100</a:t>
            </a:r>
            <a:endParaRPr lang="ar-SA" sz="2800" b="1" dirty="0">
              <a:solidFill>
                <a:srgbClr val="FF0000"/>
              </a:solidFill>
            </a:endParaRPr>
          </a:p>
        </p:txBody>
      </p:sp>
      <p:sp>
        <p:nvSpPr>
          <p:cNvPr id="20" name="Oval 19">
            <a:extLst>
              <a:ext uri="{FF2B5EF4-FFF2-40B4-BE49-F238E27FC236}">
                <a16:creationId xmlns:a16="http://schemas.microsoft.com/office/drawing/2014/main" id="{799DE263-A0B7-7C38-9A01-88772A5D3094}"/>
              </a:ext>
            </a:extLst>
          </p:cNvPr>
          <p:cNvSpPr/>
          <p:nvPr/>
        </p:nvSpPr>
        <p:spPr>
          <a:xfrm>
            <a:off x="1357314" y="5715000"/>
            <a:ext cx="1357312" cy="642938"/>
          </a:xfrm>
          <a:prstGeom prst="ellipse">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r>
              <a:rPr lang="en-US" sz="2400" b="1" dirty="0">
                <a:solidFill>
                  <a:srgbClr val="FF0000"/>
                </a:solidFill>
              </a:rPr>
              <a:t>$200</a:t>
            </a:r>
            <a:endParaRPr lang="ar-SA" sz="2400" b="1" dirty="0">
              <a:solidFill>
                <a:srgbClr val="FF0000"/>
              </a:solidFill>
            </a:endParaRPr>
          </a:p>
        </p:txBody>
      </p:sp>
      <p:sp>
        <p:nvSpPr>
          <p:cNvPr id="9229" name="TextBox 12">
            <a:extLst>
              <a:ext uri="{FF2B5EF4-FFF2-40B4-BE49-F238E27FC236}">
                <a16:creationId xmlns:a16="http://schemas.microsoft.com/office/drawing/2014/main" id="{EE21EB78-CB05-5130-602D-6E5A035733CF}"/>
              </a:ext>
            </a:extLst>
          </p:cNvPr>
          <p:cNvSpPr txBox="1">
            <a:spLocks noChangeArrowheads="1"/>
          </p:cNvSpPr>
          <p:nvPr/>
        </p:nvSpPr>
        <p:spPr bwMode="auto">
          <a:xfrm>
            <a:off x="5143500" y="1857375"/>
            <a:ext cx="1857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ndara" panose="020E0502030303020204" pitchFamily="34" charset="0"/>
                <a:cs typeface="Arial" panose="020B0604020202020204" pitchFamily="34" charset="0"/>
              </a:defRPr>
            </a:lvl1pPr>
            <a:lvl2pPr marL="742950" indent="-285750">
              <a:spcBef>
                <a:spcPct val="20000"/>
              </a:spcBef>
              <a:buChar char="–"/>
              <a:defRPr sz="2800">
                <a:solidFill>
                  <a:schemeClr val="tx1"/>
                </a:solidFill>
                <a:latin typeface="Candara" panose="020E0502030303020204" pitchFamily="34" charset="0"/>
                <a:cs typeface="Arial" panose="020B0604020202020204" pitchFamily="34" charset="0"/>
              </a:defRPr>
            </a:lvl2pPr>
            <a:lvl3pPr marL="1143000" indent="-228600">
              <a:spcBef>
                <a:spcPct val="20000"/>
              </a:spcBef>
              <a:buChar char="•"/>
              <a:defRPr sz="2400">
                <a:solidFill>
                  <a:schemeClr val="tx1"/>
                </a:solidFill>
                <a:latin typeface="Candara" panose="020E0502030303020204" pitchFamily="34" charset="0"/>
                <a:cs typeface="Arial" panose="020B0604020202020204" pitchFamily="34" charset="0"/>
              </a:defRPr>
            </a:lvl3pPr>
            <a:lvl4pPr marL="1600200" indent="-228600">
              <a:spcBef>
                <a:spcPct val="20000"/>
              </a:spcBef>
              <a:buChar char="–"/>
              <a:defRPr sz="2000">
                <a:solidFill>
                  <a:schemeClr val="tx1"/>
                </a:solidFill>
                <a:latin typeface="Candara" panose="020E0502030303020204" pitchFamily="34" charset="0"/>
                <a:cs typeface="Arial" panose="020B0604020202020204" pitchFamily="34" charset="0"/>
              </a:defRPr>
            </a:lvl4pPr>
            <a:lvl5pPr marL="2057400" indent="-228600">
              <a:spcBef>
                <a:spcPct val="20000"/>
              </a:spcBef>
              <a:buChar char="»"/>
              <a:defRPr sz="2000">
                <a:solidFill>
                  <a:schemeClr val="tx1"/>
                </a:solidFill>
                <a:latin typeface="Candara" panose="020E0502030303020204" pitchFamily="34" charset="0"/>
                <a:cs typeface="Arial" panose="020B0604020202020204" pitchFamily="34" charset="0"/>
              </a:defRPr>
            </a:lvl5pPr>
            <a:lvl6pPr marL="25146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6pPr>
            <a:lvl7pPr marL="29718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7pPr>
            <a:lvl8pPr marL="34290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8pPr>
            <a:lvl9pPr marL="38862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9pPr>
          </a:lstStyle>
          <a:p>
            <a:pPr algn="r" rtl="1" eaLnBrk="1" hangingPunct="1">
              <a:spcBef>
                <a:spcPct val="0"/>
              </a:spcBef>
              <a:buFontTx/>
              <a:buNone/>
            </a:pPr>
            <a:r>
              <a:rPr lang="en-US" altLang="ar-SA" sz="1800" b="1">
                <a:latin typeface="Times New Roman" panose="02020603050405020304" pitchFamily="18" charset="0"/>
              </a:rPr>
              <a:t>Shared memory</a:t>
            </a:r>
            <a:endParaRPr lang="ar-SA" altLang="ar-SA" sz="1800" b="1">
              <a:latin typeface="Times New Roman" panose="02020603050405020304" pitchFamily="18" charset="0"/>
            </a:endParaRPr>
          </a:p>
        </p:txBody>
      </p:sp>
      <p:sp>
        <p:nvSpPr>
          <p:cNvPr id="2" name="Flowchart: Document 12">
            <a:extLst>
              <a:ext uri="{FF2B5EF4-FFF2-40B4-BE49-F238E27FC236}">
                <a16:creationId xmlns:a16="http://schemas.microsoft.com/office/drawing/2014/main" id="{0889A5A0-948E-CFC5-60EC-F0FEDC42701E}"/>
              </a:ext>
            </a:extLst>
          </p:cNvPr>
          <p:cNvSpPr/>
          <p:nvPr/>
        </p:nvSpPr>
        <p:spPr>
          <a:xfrm>
            <a:off x="7500938" y="3941763"/>
            <a:ext cx="1357312" cy="107156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r>
              <a:rPr lang="en-US" sz="4000" dirty="0">
                <a:solidFill>
                  <a:srgbClr val="FF0000"/>
                </a:solidFill>
              </a:rPr>
              <a:t>1100</a:t>
            </a:r>
            <a:endParaRPr lang="ar-SA" sz="4000" dirty="0">
              <a:solidFill>
                <a:srgbClr val="FF0000"/>
              </a:solidFill>
            </a:endParaRPr>
          </a:p>
        </p:txBody>
      </p:sp>
      <p:sp>
        <p:nvSpPr>
          <p:cNvPr id="3" name="Flowchart: Document 13">
            <a:extLst>
              <a:ext uri="{FF2B5EF4-FFF2-40B4-BE49-F238E27FC236}">
                <a16:creationId xmlns:a16="http://schemas.microsoft.com/office/drawing/2014/main" id="{D8A63733-3650-2CDB-5A7F-75CF3006D749}"/>
              </a:ext>
            </a:extLst>
          </p:cNvPr>
          <p:cNvSpPr/>
          <p:nvPr/>
        </p:nvSpPr>
        <p:spPr>
          <a:xfrm>
            <a:off x="285750" y="4000500"/>
            <a:ext cx="1357313" cy="107156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r>
              <a:rPr lang="en-US" sz="4000" dirty="0">
                <a:solidFill>
                  <a:srgbClr val="FF0000"/>
                </a:solidFill>
              </a:rPr>
              <a:t>1100</a:t>
            </a:r>
            <a:endParaRPr lang="ar-SA" sz="4000" dirty="0">
              <a:solidFill>
                <a:srgbClr val="FF0000"/>
              </a:solidFill>
            </a:endParaRPr>
          </a:p>
        </p:txBody>
      </p:sp>
      <p:pic>
        <p:nvPicPr>
          <p:cNvPr id="9" name="صورة 8">
            <a:extLst>
              <a:ext uri="{FF2B5EF4-FFF2-40B4-BE49-F238E27FC236}">
                <a16:creationId xmlns:a16="http://schemas.microsoft.com/office/drawing/2014/main" id="{6683FE75-528C-C165-ED24-D9301047A3D4}"/>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09589" y="2585466"/>
            <a:ext cx="1132027" cy="1415034"/>
          </a:xfrm>
          <a:prstGeom prst="rect">
            <a:avLst/>
          </a:prstGeom>
        </p:spPr>
      </p:pic>
      <p:sp>
        <p:nvSpPr>
          <p:cNvPr id="12" name="مربع نص 11">
            <a:extLst>
              <a:ext uri="{FF2B5EF4-FFF2-40B4-BE49-F238E27FC236}">
                <a16:creationId xmlns:a16="http://schemas.microsoft.com/office/drawing/2014/main" id="{FBDC40FE-40A9-CEFF-DF3F-98E85B97F095}"/>
              </a:ext>
            </a:extLst>
          </p:cNvPr>
          <p:cNvSpPr txBox="1"/>
          <p:nvPr/>
        </p:nvSpPr>
        <p:spPr>
          <a:xfrm>
            <a:off x="1978800" y="7008000"/>
            <a:ext cx="5486400" cy="230832"/>
          </a:xfrm>
          <a:prstGeom prst="rect">
            <a:avLst/>
          </a:prstGeom>
          <a:noFill/>
        </p:spPr>
        <p:txBody>
          <a:bodyPr wrap="square" rtlCol="1">
            <a:spAutoFit/>
          </a:bodyPr>
          <a:lstStyle/>
          <a:p>
            <a:r>
              <a:rPr lang="ar-SA" sz="900">
                <a:hlinkClick r:id="rId4" tooltip="https://www.newgrounds.com/art/view/pinkmoth/more-lock"/>
              </a:rPr>
              <a:t>هذه الصورة</a:t>
            </a:r>
            <a:r>
              <a:rPr lang="ar-SA" sz="900"/>
              <a:t> بواسطة كاتب غير معروف مرخصة بالاسم </a:t>
            </a:r>
            <a:r>
              <a:rPr lang="ar-SA" sz="900">
                <a:hlinkClick r:id="rId5" tooltip="https://creativecommons.org/licenses/by-nc-sa/3.0/"/>
              </a:rPr>
              <a:t>CC BY-SA-NC</a:t>
            </a:r>
            <a:endParaRPr lang="ar-SA" sz="900"/>
          </a:p>
        </p:txBody>
      </p:sp>
    </p:spTree>
    <p:extLst>
      <p:ext uri="{BB962C8B-B14F-4D97-AF65-F5344CB8AC3E}">
        <p14:creationId xmlns:p14="http://schemas.microsoft.com/office/powerpoint/2010/main" val="4611742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900AA80-1C55-138E-333F-7ABE45DFF2A5}"/>
              </a:ext>
            </a:extLst>
          </p:cNvPr>
          <p:cNvSpPr>
            <a:spLocks noGrp="1" noChangeArrowheads="1"/>
          </p:cNvSpPr>
          <p:nvPr>
            <p:ph type="title"/>
          </p:nvPr>
        </p:nvSpPr>
        <p:spPr/>
        <p:txBody>
          <a:bodyPr/>
          <a:lstStyle/>
          <a:p>
            <a:pPr eaLnBrk="1" hangingPunct="1"/>
            <a:r>
              <a:rPr lang="en-US" altLang="el-GR" dirty="0"/>
              <a:t>Mutual Exclusion</a:t>
            </a:r>
            <a:endParaRPr lang="en-US" altLang="el-GR" sz="4400" dirty="0"/>
          </a:p>
        </p:txBody>
      </p:sp>
      <p:sp>
        <p:nvSpPr>
          <p:cNvPr id="9219" name="Rectangle 3">
            <a:extLst>
              <a:ext uri="{FF2B5EF4-FFF2-40B4-BE49-F238E27FC236}">
                <a16:creationId xmlns:a16="http://schemas.microsoft.com/office/drawing/2014/main" id="{22CC0C59-0B98-3C0F-78DC-EDE304DE777F}"/>
              </a:ext>
            </a:extLst>
          </p:cNvPr>
          <p:cNvSpPr>
            <a:spLocks noGrp="1" noChangeArrowheads="1"/>
          </p:cNvSpPr>
          <p:nvPr>
            <p:ph type="body" idx="1"/>
          </p:nvPr>
        </p:nvSpPr>
        <p:spPr>
          <a:xfrm>
            <a:off x="557213" y="1828800"/>
            <a:ext cx="8029575" cy="4537075"/>
          </a:xfrm>
        </p:spPr>
        <p:txBody>
          <a:bodyPr/>
          <a:lstStyle/>
          <a:p>
            <a:pPr algn="just" eaLnBrk="1" hangingPunct="1">
              <a:buFontTx/>
              <a:buNone/>
            </a:pPr>
            <a:endParaRPr lang="en-US" altLang="el-GR" dirty="0">
              <a:latin typeface="Times New Roman" panose="02020603050405020304" pitchFamily="18" charset="0"/>
              <a:cs typeface="Times New Roman" panose="02020603050405020304" pitchFamily="18" charset="0"/>
            </a:endParaRPr>
          </a:p>
          <a:p>
            <a:pPr algn="just" eaLnBrk="1" hangingPunct="1">
              <a:buFontTx/>
              <a:buNone/>
            </a:pPr>
            <a:endParaRPr lang="en-US" altLang="el-GR" dirty="0">
              <a:latin typeface="Times New Roman" panose="02020603050405020304" pitchFamily="18" charset="0"/>
              <a:cs typeface="Times New Roman" panose="02020603050405020304" pitchFamily="18" charset="0"/>
            </a:endParaRPr>
          </a:p>
        </p:txBody>
      </p:sp>
      <p:pic>
        <p:nvPicPr>
          <p:cNvPr id="9221" name="Picture 2" descr="C:\Program Files (x86)\Microsoft Office\MEDIA\CAGCAT10\j0205582.wmf">
            <a:extLst>
              <a:ext uri="{FF2B5EF4-FFF2-40B4-BE49-F238E27FC236}">
                <a16:creationId xmlns:a16="http://schemas.microsoft.com/office/drawing/2014/main" id="{53C5A903-16E2-0DA6-F5A0-D87A853AF7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2188" y="4286250"/>
            <a:ext cx="1776412"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3" descr="C:\Program Files (x86)\Microsoft Office\MEDIA\CAGCAT10\j0205582.wmf">
            <a:extLst>
              <a:ext uri="{FF2B5EF4-FFF2-40B4-BE49-F238E27FC236}">
                <a16:creationId xmlns:a16="http://schemas.microsoft.com/office/drawing/2014/main" id="{9EC8EA3E-DDFA-DE67-6CD3-11604C8BA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13" y="4214813"/>
            <a:ext cx="1776412"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mainfrm">
            <a:extLst>
              <a:ext uri="{FF2B5EF4-FFF2-40B4-BE49-F238E27FC236}">
                <a16:creationId xmlns:a16="http://schemas.microsoft.com/office/drawing/2014/main" id="{E9EA0753-3661-218C-6329-A23004312DE6}"/>
              </a:ext>
            </a:extLst>
          </p:cNvPr>
          <p:cNvSpPr>
            <a:spLocks noEditPoints="1" noChangeArrowheads="1"/>
          </p:cNvSpPr>
          <p:nvPr/>
        </p:nvSpPr>
        <p:spPr bwMode="auto">
          <a:xfrm>
            <a:off x="3500438" y="1857375"/>
            <a:ext cx="1809750" cy="1809750"/>
          </a:xfrm>
          <a:custGeom>
            <a:avLst/>
            <a:gdLst>
              <a:gd name="T0" fmla="*/ 0 w 21600"/>
              <a:gd name="T1" fmla="*/ 0 h 21600"/>
              <a:gd name="T2" fmla="*/ 2147483646 w 21600"/>
              <a:gd name="T3" fmla="*/ 0 h 21600"/>
              <a:gd name="T4" fmla="*/ 2147483646 w 21600"/>
              <a:gd name="T5" fmla="*/ 0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C0C0C0"/>
          </a:solidFill>
          <a:ln w="9525">
            <a:solidFill>
              <a:srgbClr val="000000"/>
            </a:solidFill>
            <a:miter lim="800000"/>
            <a:headEnd/>
            <a:tailEnd/>
          </a:ln>
        </p:spPr>
        <p:txBody>
          <a:bodyPr/>
          <a:lstStyle/>
          <a:p>
            <a:endParaRPr lang="ar-SA"/>
          </a:p>
        </p:txBody>
      </p:sp>
      <p:cxnSp>
        <p:nvCxnSpPr>
          <p:cNvPr id="10" name="Straight Arrow Connector 9">
            <a:extLst>
              <a:ext uri="{FF2B5EF4-FFF2-40B4-BE49-F238E27FC236}">
                <a16:creationId xmlns:a16="http://schemas.microsoft.com/office/drawing/2014/main" id="{D9FB414F-91B3-C221-CB6A-1EEAF21A8073}"/>
              </a:ext>
            </a:extLst>
          </p:cNvPr>
          <p:cNvCxnSpPr/>
          <p:nvPr/>
        </p:nvCxnSpPr>
        <p:spPr>
          <a:xfrm rot="10800000">
            <a:off x="5357813" y="3286125"/>
            <a:ext cx="1285875" cy="1000125"/>
          </a:xfrm>
          <a:prstGeom prst="straightConnector1">
            <a:avLst/>
          </a:prstGeom>
          <a:ln w="47625">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E8D88FD-D671-2FAC-45EF-D02D2E566B90}"/>
              </a:ext>
            </a:extLst>
          </p:cNvPr>
          <p:cNvCxnSpPr/>
          <p:nvPr/>
        </p:nvCxnSpPr>
        <p:spPr>
          <a:xfrm rot="5400000" flipH="1" flipV="1">
            <a:off x="2270125" y="3159126"/>
            <a:ext cx="1000125" cy="1397000"/>
          </a:xfrm>
          <a:prstGeom prst="straightConnector1">
            <a:avLst/>
          </a:prstGeom>
          <a:ln w="47625">
            <a:headEnd type="arrow"/>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81A635A-E505-1826-8B07-C7EFD8D3CDEA}"/>
              </a:ext>
            </a:extLst>
          </p:cNvPr>
          <p:cNvSpPr txBox="1"/>
          <p:nvPr/>
        </p:nvSpPr>
        <p:spPr>
          <a:xfrm>
            <a:off x="4214813" y="1928813"/>
            <a:ext cx="1000125" cy="369887"/>
          </a:xfrm>
          <a:prstGeom prst="rect">
            <a:avLst/>
          </a:prstGeom>
          <a:noFill/>
        </p:spPr>
        <p:txBody>
          <a:bodyPr rtlCol="1">
            <a:spAutoFit/>
          </a:bodyPr>
          <a:lstStyle/>
          <a:p>
            <a:pPr algn="r" rtl="1" eaLnBrk="1" hangingPunct="1">
              <a:defRPr/>
            </a:pPr>
            <a:r>
              <a:rPr lang="en-US" b="1" dirty="0">
                <a:solidFill>
                  <a:srgbClr val="FF0000"/>
                </a:solidFill>
              </a:rPr>
              <a:t>1100</a:t>
            </a:r>
            <a:endParaRPr lang="ar-SA" b="1" dirty="0">
              <a:solidFill>
                <a:srgbClr val="FF0000"/>
              </a:solidFill>
            </a:endParaRPr>
          </a:p>
        </p:txBody>
      </p:sp>
      <p:sp>
        <p:nvSpPr>
          <p:cNvPr id="17" name="Oval 16">
            <a:extLst>
              <a:ext uri="{FF2B5EF4-FFF2-40B4-BE49-F238E27FC236}">
                <a16:creationId xmlns:a16="http://schemas.microsoft.com/office/drawing/2014/main" id="{E747E8E5-6D9B-60E2-B176-EEABBAF5BA8E}"/>
              </a:ext>
            </a:extLst>
          </p:cNvPr>
          <p:cNvSpPr/>
          <p:nvPr/>
        </p:nvSpPr>
        <p:spPr>
          <a:xfrm>
            <a:off x="6072188" y="5786438"/>
            <a:ext cx="1571625" cy="642937"/>
          </a:xfrm>
          <a:prstGeom prst="ellipse">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r>
              <a:rPr lang="en-US" sz="2800" b="1" dirty="0">
                <a:solidFill>
                  <a:srgbClr val="FF0000"/>
                </a:solidFill>
              </a:rPr>
              <a:t>$100</a:t>
            </a:r>
            <a:endParaRPr lang="ar-SA" sz="2800" b="1" dirty="0">
              <a:solidFill>
                <a:srgbClr val="FF0000"/>
              </a:solidFill>
            </a:endParaRPr>
          </a:p>
        </p:txBody>
      </p:sp>
      <p:sp>
        <p:nvSpPr>
          <p:cNvPr id="20" name="Oval 19">
            <a:extLst>
              <a:ext uri="{FF2B5EF4-FFF2-40B4-BE49-F238E27FC236}">
                <a16:creationId xmlns:a16="http://schemas.microsoft.com/office/drawing/2014/main" id="{799DE263-A0B7-7C38-9A01-88772A5D3094}"/>
              </a:ext>
            </a:extLst>
          </p:cNvPr>
          <p:cNvSpPr/>
          <p:nvPr/>
        </p:nvSpPr>
        <p:spPr>
          <a:xfrm>
            <a:off x="1357314" y="5715000"/>
            <a:ext cx="1357312" cy="642938"/>
          </a:xfrm>
          <a:prstGeom prst="ellipse">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r>
              <a:rPr lang="en-US" sz="2400" b="1" dirty="0">
                <a:solidFill>
                  <a:srgbClr val="FF0000"/>
                </a:solidFill>
              </a:rPr>
              <a:t>$200</a:t>
            </a:r>
            <a:endParaRPr lang="ar-SA" sz="2400" b="1" dirty="0">
              <a:solidFill>
                <a:srgbClr val="FF0000"/>
              </a:solidFill>
            </a:endParaRPr>
          </a:p>
        </p:txBody>
      </p:sp>
      <p:sp>
        <p:nvSpPr>
          <p:cNvPr id="9229" name="TextBox 12">
            <a:extLst>
              <a:ext uri="{FF2B5EF4-FFF2-40B4-BE49-F238E27FC236}">
                <a16:creationId xmlns:a16="http://schemas.microsoft.com/office/drawing/2014/main" id="{EE21EB78-CB05-5130-602D-6E5A035733CF}"/>
              </a:ext>
            </a:extLst>
          </p:cNvPr>
          <p:cNvSpPr txBox="1">
            <a:spLocks noChangeArrowheads="1"/>
          </p:cNvSpPr>
          <p:nvPr/>
        </p:nvSpPr>
        <p:spPr bwMode="auto">
          <a:xfrm>
            <a:off x="5143500" y="1857375"/>
            <a:ext cx="1857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ndara" panose="020E0502030303020204" pitchFamily="34" charset="0"/>
                <a:cs typeface="Arial" panose="020B0604020202020204" pitchFamily="34" charset="0"/>
              </a:defRPr>
            </a:lvl1pPr>
            <a:lvl2pPr marL="742950" indent="-285750">
              <a:spcBef>
                <a:spcPct val="20000"/>
              </a:spcBef>
              <a:buChar char="–"/>
              <a:defRPr sz="2800">
                <a:solidFill>
                  <a:schemeClr val="tx1"/>
                </a:solidFill>
                <a:latin typeface="Candara" panose="020E0502030303020204" pitchFamily="34" charset="0"/>
                <a:cs typeface="Arial" panose="020B0604020202020204" pitchFamily="34" charset="0"/>
              </a:defRPr>
            </a:lvl2pPr>
            <a:lvl3pPr marL="1143000" indent="-228600">
              <a:spcBef>
                <a:spcPct val="20000"/>
              </a:spcBef>
              <a:buChar char="•"/>
              <a:defRPr sz="2400">
                <a:solidFill>
                  <a:schemeClr val="tx1"/>
                </a:solidFill>
                <a:latin typeface="Candara" panose="020E0502030303020204" pitchFamily="34" charset="0"/>
                <a:cs typeface="Arial" panose="020B0604020202020204" pitchFamily="34" charset="0"/>
              </a:defRPr>
            </a:lvl3pPr>
            <a:lvl4pPr marL="1600200" indent="-228600">
              <a:spcBef>
                <a:spcPct val="20000"/>
              </a:spcBef>
              <a:buChar char="–"/>
              <a:defRPr sz="2000">
                <a:solidFill>
                  <a:schemeClr val="tx1"/>
                </a:solidFill>
                <a:latin typeface="Candara" panose="020E0502030303020204" pitchFamily="34" charset="0"/>
                <a:cs typeface="Arial" panose="020B0604020202020204" pitchFamily="34" charset="0"/>
              </a:defRPr>
            </a:lvl4pPr>
            <a:lvl5pPr marL="2057400" indent="-228600">
              <a:spcBef>
                <a:spcPct val="20000"/>
              </a:spcBef>
              <a:buChar char="»"/>
              <a:defRPr sz="2000">
                <a:solidFill>
                  <a:schemeClr val="tx1"/>
                </a:solidFill>
                <a:latin typeface="Candara" panose="020E0502030303020204" pitchFamily="34" charset="0"/>
                <a:cs typeface="Arial" panose="020B0604020202020204" pitchFamily="34" charset="0"/>
              </a:defRPr>
            </a:lvl5pPr>
            <a:lvl6pPr marL="25146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6pPr>
            <a:lvl7pPr marL="29718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7pPr>
            <a:lvl8pPr marL="34290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8pPr>
            <a:lvl9pPr marL="38862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9pPr>
          </a:lstStyle>
          <a:p>
            <a:pPr algn="r" rtl="1" eaLnBrk="1" hangingPunct="1">
              <a:spcBef>
                <a:spcPct val="0"/>
              </a:spcBef>
              <a:buFontTx/>
              <a:buNone/>
            </a:pPr>
            <a:r>
              <a:rPr lang="en-US" altLang="ar-SA" sz="1800" b="1">
                <a:latin typeface="Times New Roman" panose="02020603050405020304" pitchFamily="18" charset="0"/>
              </a:rPr>
              <a:t>Shared memory</a:t>
            </a:r>
            <a:endParaRPr lang="ar-SA" altLang="ar-SA" sz="1800" b="1">
              <a:latin typeface="Times New Roman" panose="02020603050405020304" pitchFamily="18" charset="0"/>
            </a:endParaRPr>
          </a:p>
        </p:txBody>
      </p:sp>
      <p:sp>
        <p:nvSpPr>
          <p:cNvPr id="2" name="Flowchart: Document 12">
            <a:extLst>
              <a:ext uri="{FF2B5EF4-FFF2-40B4-BE49-F238E27FC236}">
                <a16:creationId xmlns:a16="http://schemas.microsoft.com/office/drawing/2014/main" id="{0889A5A0-948E-CFC5-60EC-F0FEDC42701E}"/>
              </a:ext>
            </a:extLst>
          </p:cNvPr>
          <p:cNvSpPr/>
          <p:nvPr/>
        </p:nvSpPr>
        <p:spPr>
          <a:xfrm>
            <a:off x="7500938" y="3941763"/>
            <a:ext cx="1357312" cy="107156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r>
              <a:rPr lang="en-US" sz="4000" dirty="0">
                <a:solidFill>
                  <a:srgbClr val="FF0000"/>
                </a:solidFill>
              </a:rPr>
              <a:t>1100</a:t>
            </a:r>
            <a:endParaRPr lang="ar-SA" sz="4000" dirty="0">
              <a:solidFill>
                <a:srgbClr val="FF0000"/>
              </a:solidFill>
            </a:endParaRPr>
          </a:p>
        </p:txBody>
      </p:sp>
      <p:sp>
        <p:nvSpPr>
          <p:cNvPr id="3" name="Flowchart: Document 13">
            <a:extLst>
              <a:ext uri="{FF2B5EF4-FFF2-40B4-BE49-F238E27FC236}">
                <a16:creationId xmlns:a16="http://schemas.microsoft.com/office/drawing/2014/main" id="{D8A63733-3650-2CDB-5A7F-75CF3006D749}"/>
              </a:ext>
            </a:extLst>
          </p:cNvPr>
          <p:cNvSpPr/>
          <p:nvPr/>
        </p:nvSpPr>
        <p:spPr>
          <a:xfrm>
            <a:off x="285750" y="4000500"/>
            <a:ext cx="1357313" cy="107156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r>
              <a:rPr lang="en-US" sz="4000" dirty="0">
                <a:solidFill>
                  <a:srgbClr val="FF0000"/>
                </a:solidFill>
              </a:rPr>
              <a:t>1300</a:t>
            </a:r>
            <a:endParaRPr lang="ar-SA" sz="4000" dirty="0">
              <a:solidFill>
                <a:srgbClr val="FF0000"/>
              </a:solidFill>
            </a:endParaRPr>
          </a:p>
        </p:txBody>
      </p:sp>
      <p:pic>
        <p:nvPicPr>
          <p:cNvPr id="9" name="صورة 8">
            <a:extLst>
              <a:ext uri="{FF2B5EF4-FFF2-40B4-BE49-F238E27FC236}">
                <a16:creationId xmlns:a16="http://schemas.microsoft.com/office/drawing/2014/main" id="{6683FE75-528C-C165-ED24-D9301047A3D4}"/>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09589" y="2585466"/>
            <a:ext cx="1132027" cy="1415034"/>
          </a:xfrm>
          <a:prstGeom prst="rect">
            <a:avLst/>
          </a:prstGeom>
        </p:spPr>
      </p:pic>
      <p:sp>
        <p:nvSpPr>
          <p:cNvPr id="12" name="مربع نص 11">
            <a:extLst>
              <a:ext uri="{FF2B5EF4-FFF2-40B4-BE49-F238E27FC236}">
                <a16:creationId xmlns:a16="http://schemas.microsoft.com/office/drawing/2014/main" id="{FBDC40FE-40A9-CEFF-DF3F-98E85B97F095}"/>
              </a:ext>
            </a:extLst>
          </p:cNvPr>
          <p:cNvSpPr txBox="1"/>
          <p:nvPr/>
        </p:nvSpPr>
        <p:spPr>
          <a:xfrm>
            <a:off x="1978800" y="7008000"/>
            <a:ext cx="5486400" cy="230832"/>
          </a:xfrm>
          <a:prstGeom prst="rect">
            <a:avLst/>
          </a:prstGeom>
          <a:noFill/>
        </p:spPr>
        <p:txBody>
          <a:bodyPr wrap="square" rtlCol="1">
            <a:spAutoFit/>
          </a:bodyPr>
          <a:lstStyle/>
          <a:p>
            <a:r>
              <a:rPr lang="ar-SA" sz="900">
                <a:hlinkClick r:id="rId4" tooltip="https://www.newgrounds.com/art/view/pinkmoth/more-lock"/>
              </a:rPr>
              <a:t>هذه الصورة</a:t>
            </a:r>
            <a:r>
              <a:rPr lang="ar-SA" sz="900"/>
              <a:t> بواسطة كاتب غير معروف مرخصة بالاسم </a:t>
            </a:r>
            <a:r>
              <a:rPr lang="ar-SA" sz="900">
                <a:hlinkClick r:id="rId5" tooltip="https://creativecommons.org/licenses/by-nc-sa/3.0/"/>
              </a:rPr>
              <a:t>CC BY-SA-NC</a:t>
            </a:r>
            <a:endParaRPr lang="ar-SA" sz="900"/>
          </a:p>
        </p:txBody>
      </p:sp>
    </p:spTree>
    <p:extLst>
      <p:ext uri="{BB962C8B-B14F-4D97-AF65-F5344CB8AC3E}">
        <p14:creationId xmlns:p14="http://schemas.microsoft.com/office/powerpoint/2010/main" val="33435679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900AA80-1C55-138E-333F-7ABE45DFF2A5}"/>
              </a:ext>
            </a:extLst>
          </p:cNvPr>
          <p:cNvSpPr>
            <a:spLocks noGrp="1" noChangeArrowheads="1"/>
          </p:cNvSpPr>
          <p:nvPr>
            <p:ph type="title"/>
          </p:nvPr>
        </p:nvSpPr>
        <p:spPr/>
        <p:txBody>
          <a:bodyPr/>
          <a:lstStyle/>
          <a:p>
            <a:pPr eaLnBrk="1" hangingPunct="1"/>
            <a:r>
              <a:rPr lang="en-US" altLang="el-GR" dirty="0"/>
              <a:t>Mutual Exclusion</a:t>
            </a:r>
            <a:endParaRPr lang="en-US" altLang="el-GR" sz="4400" dirty="0"/>
          </a:p>
        </p:txBody>
      </p:sp>
      <p:sp>
        <p:nvSpPr>
          <p:cNvPr id="9219" name="Rectangle 3">
            <a:extLst>
              <a:ext uri="{FF2B5EF4-FFF2-40B4-BE49-F238E27FC236}">
                <a16:creationId xmlns:a16="http://schemas.microsoft.com/office/drawing/2014/main" id="{22CC0C59-0B98-3C0F-78DC-EDE304DE777F}"/>
              </a:ext>
            </a:extLst>
          </p:cNvPr>
          <p:cNvSpPr>
            <a:spLocks noGrp="1" noChangeArrowheads="1"/>
          </p:cNvSpPr>
          <p:nvPr>
            <p:ph type="body" idx="1"/>
          </p:nvPr>
        </p:nvSpPr>
        <p:spPr>
          <a:xfrm>
            <a:off x="557213" y="1828800"/>
            <a:ext cx="8029575" cy="4537075"/>
          </a:xfrm>
        </p:spPr>
        <p:txBody>
          <a:bodyPr/>
          <a:lstStyle/>
          <a:p>
            <a:pPr algn="just" eaLnBrk="1" hangingPunct="1">
              <a:buFontTx/>
              <a:buNone/>
            </a:pPr>
            <a:endParaRPr lang="en-US" altLang="el-GR" dirty="0">
              <a:latin typeface="Times New Roman" panose="02020603050405020304" pitchFamily="18" charset="0"/>
              <a:cs typeface="Times New Roman" panose="02020603050405020304" pitchFamily="18" charset="0"/>
            </a:endParaRPr>
          </a:p>
          <a:p>
            <a:pPr algn="just" eaLnBrk="1" hangingPunct="1">
              <a:buFontTx/>
              <a:buNone/>
            </a:pPr>
            <a:endParaRPr lang="en-US" altLang="el-GR" dirty="0">
              <a:latin typeface="Times New Roman" panose="02020603050405020304" pitchFamily="18" charset="0"/>
              <a:cs typeface="Times New Roman" panose="02020603050405020304" pitchFamily="18" charset="0"/>
            </a:endParaRPr>
          </a:p>
        </p:txBody>
      </p:sp>
      <p:pic>
        <p:nvPicPr>
          <p:cNvPr id="9221" name="Picture 2" descr="C:\Program Files (x86)\Microsoft Office\MEDIA\CAGCAT10\j0205582.wmf">
            <a:extLst>
              <a:ext uri="{FF2B5EF4-FFF2-40B4-BE49-F238E27FC236}">
                <a16:creationId xmlns:a16="http://schemas.microsoft.com/office/drawing/2014/main" id="{53C5A903-16E2-0DA6-F5A0-D87A853AF7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2188" y="4286250"/>
            <a:ext cx="1776412"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3" descr="C:\Program Files (x86)\Microsoft Office\MEDIA\CAGCAT10\j0205582.wmf">
            <a:extLst>
              <a:ext uri="{FF2B5EF4-FFF2-40B4-BE49-F238E27FC236}">
                <a16:creationId xmlns:a16="http://schemas.microsoft.com/office/drawing/2014/main" id="{9EC8EA3E-DDFA-DE67-6CD3-11604C8BA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13" y="4214813"/>
            <a:ext cx="1776412"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mainfrm">
            <a:extLst>
              <a:ext uri="{FF2B5EF4-FFF2-40B4-BE49-F238E27FC236}">
                <a16:creationId xmlns:a16="http://schemas.microsoft.com/office/drawing/2014/main" id="{E9EA0753-3661-218C-6329-A23004312DE6}"/>
              </a:ext>
            </a:extLst>
          </p:cNvPr>
          <p:cNvSpPr>
            <a:spLocks noEditPoints="1" noChangeArrowheads="1"/>
          </p:cNvSpPr>
          <p:nvPr/>
        </p:nvSpPr>
        <p:spPr bwMode="auto">
          <a:xfrm>
            <a:off x="3500438" y="1857375"/>
            <a:ext cx="1809750" cy="1809750"/>
          </a:xfrm>
          <a:custGeom>
            <a:avLst/>
            <a:gdLst>
              <a:gd name="T0" fmla="*/ 0 w 21600"/>
              <a:gd name="T1" fmla="*/ 0 h 21600"/>
              <a:gd name="T2" fmla="*/ 2147483646 w 21600"/>
              <a:gd name="T3" fmla="*/ 0 h 21600"/>
              <a:gd name="T4" fmla="*/ 2147483646 w 21600"/>
              <a:gd name="T5" fmla="*/ 0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C0C0C0"/>
          </a:solidFill>
          <a:ln w="9525">
            <a:solidFill>
              <a:srgbClr val="000000"/>
            </a:solidFill>
            <a:miter lim="800000"/>
            <a:headEnd/>
            <a:tailEnd/>
          </a:ln>
        </p:spPr>
        <p:txBody>
          <a:bodyPr/>
          <a:lstStyle/>
          <a:p>
            <a:endParaRPr lang="ar-SA"/>
          </a:p>
        </p:txBody>
      </p:sp>
      <p:cxnSp>
        <p:nvCxnSpPr>
          <p:cNvPr id="10" name="Straight Arrow Connector 9">
            <a:extLst>
              <a:ext uri="{FF2B5EF4-FFF2-40B4-BE49-F238E27FC236}">
                <a16:creationId xmlns:a16="http://schemas.microsoft.com/office/drawing/2014/main" id="{D9FB414F-91B3-C221-CB6A-1EEAF21A8073}"/>
              </a:ext>
            </a:extLst>
          </p:cNvPr>
          <p:cNvCxnSpPr/>
          <p:nvPr/>
        </p:nvCxnSpPr>
        <p:spPr>
          <a:xfrm rot="10800000">
            <a:off x="5357813" y="3286125"/>
            <a:ext cx="1285875" cy="1000125"/>
          </a:xfrm>
          <a:prstGeom prst="straightConnector1">
            <a:avLst/>
          </a:prstGeom>
          <a:ln w="47625">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E8D88FD-D671-2FAC-45EF-D02D2E566B90}"/>
              </a:ext>
            </a:extLst>
          </p:cNvPr>
          <p:cNvCxnSpPr/>
          <p:nvPr/>
        </p:nvCxnSpPr>
        <p:spPr>
          <a:xfrm rot="5400000" flipH="1" flipV="1">
            <a:off x="2270125" y="3159126"/>
            <a:ext cx="1000125" cy="1397000"/>
          </a:xfrm>
          <a:prstGeom prst="straightConnector1">
            <a:avLst/>
          </a:prstGeom>
          <a:ln w="47625">
            <a:headEnd type="arrow"/>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81A635A-E505-1826-8B07-C7EFD8D3CDEA}"/>
              </a:ext>
            </a:extLst>
          </p:cNvPr>
          <p:cNvSpPr txBox="1"/>
          <p:nvPr/>
        </p:nvSpPr>
        <p:spPr>
          <a:xfrm>
            <a:off x="4214813" y="1928813"/>
            <a:ext cx="1000125" cy="369887"/>
          </a:xfrm>
          <a:prstGeom prst="rect">
            <a:avLst/>
          </a:prstGeom>
          <a:noFill/>
        </p:spPr>
        <p:txBody>
          <a:bodyPr rtlCol="1">
            <a:spAutoFit/>
          </a:bodyPr>
          <a:lstStyle/>
          <a:p>
            <a:pPr algn="r" rtl="1" eaLnBrk="1" hangingPunct="1">
              <a:defRPr/>
            </a:pPr>
            <a:r>
              <a:rPr lang="en-US" b="1" dirty="0">
                <a:solidFill>
                  <a:srgbClr val="FF0000"/>
                </a:solidFill>
              </a:rPr>
              <a:t>1300</a:t>
            </a:r>
            <a:endParaRPr lang="ar-SA" b="1" dirty="0">
              <a:solidFill>
                <a:srgbClr val="FF0000"/>
              </a:solidFill>
            </a:endParaRPr>
          </a:p>
        </p:txBody>
      </p:sp>
      <p:sp>
        <p:nvSpPr>
          <p:cNvPr id="17" name="Oval 16">
            <a:extLst>
              <a:ext uri="{FF2B5EF4-FFF2-40B4-BE49-F238E27FC236}">
                <a16:creationId xmlns:a16="http://schemas.microsoft.com/office/drawing/2014/main" id="{E747E8E5-6D9B-60E2-B176-EEABBAF5BA8E}"/>
              </a:ext>
            </a:extLst>
          </p:cNvPr>
          <p:cNvSpPr/>
          <p:nvPr/>
        </p:nvSpPr>
        <p:spPr>
          <a:xfrm>
            <a:off x="6072188" y="5786438"/>
            <a:ext cx="1571625" cy="642937"/>
          </a:xfrm>
          <a:prstGeom prst="ellipse">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r>
              <a:rPr lang="en-US" sz="2800" b="1" dirty="0">
                <a:solidFill>
                  <a:srgbClr val="FF0000"/>
                </a:solidFill>
              </a:rPr>
              <a:t>$100</a:t>
            </a:r>
            <a:endParaRPr lang="ar-SA" sz="2800" b="1" dirty="0">
              <a:solidFill>
                <a:srgbClr val="FF0000"/>
              </a:solidFill>
            </a:endParaRPr>
          </a:p>
        </p:txBody>
      </p:sp>
      <p:sp>
        <p:nvSpPr>
          <p:cNvPr id="20" name="Oval 19">
            <a:extLst>
              <a:ext uri="{FF2B5EF4-FFF2-40B4-BE49-F238E27FC236}">
                <a16:creationId xmlns:a16="http://schemas.microsoft.com/office/drawing/2014/main" id="{799DE263-A0B7-7C38-9A01-88772A5D3094}"/>
              </a:ext>
            </a:extLst>
          </p:cNvPr>
          <p:cNvSpPr/>
          <p:nvPr/>
        </p:nvSpPr>
        <p:spPr>
          <a:xfrm>
            <a:off x="1357314" y="5715000"/>
            <a:ext cx="1357312" cy="642938"/>
          </a:xfrm>
          <a:prstGeom prst="ellipse">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r>
              <a:rPr lang="en-US" sz="2400" b="1" dirty="0">
                <a:solidFill>
                  <a:srgbClr val="FF0000"/>
                </a:solidFill>
              </a:rPr>
              <a:t>$200</a:t>
            </a:r>
            <a:endParaRPr lang="ar-SA" sz="2400" b="1" dirty="0">
              <a:solidFill>
                <a:srgbClr val="FF0000"/>
              </a:solidFill>
            </a:endParaRPr>
          </a:p>
        </p:txBody>
      </p:sp>
      <p:sp>
        <p:nvSpPr>
          <p:cNvPr id="9229" name="TextBox 12">
            <a:extLst>
              <a:ext uri="{FF2B5EF4-FFF2-40B4-BE49-F238E27FC236}">
                <a16:creationId xmlns:a16="http://schemas.microsoft.com/office/drawing/2014/main" id="{EE21EB78-CB05-5130-602D-6E5A035733CF}"/>
              </a:ext>
            </a:extLst>
          </p:cNvPr>
          <p:cNvSpPr txBox="1">
            <a:spLocks noChangeArrowheads="1"/>
          </p:cNvSpPr>
          <p:nvPr/>
        </p:nvSpPr>
        <p:spPr bwMode="auto">
          <a:xfrm>
            <a:off x="5143500" y="1857375"/>
            <a:ext cx="1857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ndara" panose="020E0502030303020204" pitchFamily="34" charset="0"/>
                <a:cs typeface="Arial" panose="020B0604020202020204" pitchFamily="34" charset="0"/>
              </a:defRPr>
            </a:lvl1pPr>
            <a:lvl2pPr marL="742950" indent="-285750">
              <a:spcBef>
                <a:spcPct val="20000"/>
              </a:spcBef>
              <a:buChar char="–"/>
              <a:defRPr sz="2800">
                <a:solidFill>
                  <a:schemeClr val="tx1"/>
                </a:solidFill>
                <a:latin typeface="Candara" panose="020E0502030303020204" pitchFamily="34" charset="0"/>
                <a:cs typeface="Arial" panose="020B0604020202020204" pitchFamily="34" charset="0"/>
              </a:defRPr>
            </a:lvl2pPr>
            <a:lvl3pPr marL="1143000" indent="-228600">
              <a:spcBef>
                <a:spcPct val="20000"/>
              </a:spcBef>
              <a:buChar char="•"/>
              <a:defRPr sz="2400">
                <a:solidFill>
                  <a:schemeClr val="tx1"/>
                </a:solidFill>
                <a:latin typeface="Candara" panose="020E0502030303020204" pitchFamily="34" charset="0"/>
                <a:cs typeface="Arial" panose="020B0604020202020204" pitchFamily="34" charset="0"/>
              </a:defRPr>
            </a:lvl3pPr>
            <a:lvl4pPr marL="1600200" indent="-228600">
              <a:spcBef>
                <a:spcPct val="20000"/>
              </a:spcBef>
              <a:buChar char="–"/>
              <a:defRPr sz="2000">
                <a:solidFill>
                  <a:schemeClr val="tx1"/>
                </a:solidFill>
                <a:latin typeface="Candara" panose="020E0502030303020204" pitchFamily="34" charset="0"/>
                <a:cs typeface="Arial" panose="020B0604020202020204" pitchFamily="34" charset="0"/>
              </a:defRPr>
            </a:lvl4pPr>
            <a:lvl5pPr marL="2057400" indent="-228600">
              <a:spcBef>
                <a:spcPct val="20000"/>
              </a:spcBef>
              <a:buChar char="»"/>
              <a:defRPr sz="2000">
                <a:solidFill>
                  <a:schemeClr val="tx1"/>
                </a:solidFill>
                <a:latin typeface="Candara" panose="020E0502030303020204" pitchFamily="34" charset="0"/>
                <a:cs typeface="Arial" panose="020B0604020202020204" pitchFamily="34" charset="0"/>
              </a:defRPr>
            </a:lvl5pPr>
            <a:lvl6pPr marL="25146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6pPr>
            <a:lvl7pPr marL="29718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7pPr>
            <a:lvl8pPr marL="34290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8pPr>
            <a:lvl9pPr marL="38862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9pPr>
          </a:lstStyle>
          <a:p>
            <a:pPr algn="r" rtl="1" eaLnBrk="1" hangingPunct="1">
              <a:spcBef>
                <a:spcPct val="0"/>
              </a:spcBef>
              <a:buFontTx/>
              <a:buNone/>
            </a:pPr>
            <a:r>
              <a:rPr lang="en-US" altLang="ar-SA" sz="1800" b="1">
                <a:latin typeface="Times New Roman" panose="02020603050405020304" pitchFamily="18" charset="0"/>
              </a:rPr>
              <a:t>Shared memory</a:t>
            </a:r>
            <a:endParaRPr lang="ar-SA" altLang="ar-SA" sz="1800" b="1">
              <a:latin typeface="Times New Roman" panose="02020603050405020304" pitchFamily="18" charset="0"/>
            </a:endParaRPr>
          </a:p>
        </p:txBody>
      </p:sp>
      <p:sp>
        <p:nvSpPr>
          <p:cNvPr id="2" name="Flowchart: Document 12">
            <a:extLst>
              <a:ext uri="{FF2B5EF4-FFF2-40B4-BE49-F238E27FC236}">
                <a16:creationId xmlns:a16="http://schemas.microsoft.com/office/drawing/2014/main" id="{0889A5A0-948E-CFC5-60EC-F0FEDC42701E}"/>
              </a:ext>
            </a:extLst>
          </p:cNvPr>
          <p:cNvSpPr/>
          <p:nvPr/>
        </p:nvSpPr>
        <p:spPr>
          <a:xfrm>
            <a:off x="7500938" y="3941763"/>
            <a:ext cx="1357312" cy="107156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r>
              <a:rPr lang="en-US" sz="4000" dirty="0">
                <a:solidFill>
                  <a:srgbClr val="FF0000"/>
                </a:solidFill>
              </a:rPr>
              <a:t>1100</a:t>
            </a:r>
            <a:endParaRPr lang="ar-SA" sz="4000" dirty="0">
              <a:solidFill>
                <a:srgbClr val="FF0000"/>
              </a:solidFill>
            </a:endParaRPr>
          </a:p>
        </p:txBody>
      </p:sp>
      <p:sp>
        <p:nvSpPr>
          <p:cNvPr id="3" name="Flowchart: Document 13">
            <a:extLst>
              <a:ext uri="{FF2B5EF4-FFF2-40B4-BE49-F238E27FC236}">
                <a16:creationId xmlns:a16="http://schemas.microsoft.com/office/drawing/2014/main" id="{D8A63733-3650-2CDB-5A7F-75CF3006D749}"/>
              </a:ext>
            </a:extLst>
          </p:cNvPr>
          <p:cNvSpPr/>
          <p:nvPr/>
        </p:nvSpPr>
        <p:spPr>
          <a:xfrm>
            <a:off x="285750" y="4000500"/>
            <a:ext cx="1357313" cy="107156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r>
              <a:rPr lang="en-US" sz="4000" dirty="0">
                <a:solidFill>
                  <a:srgbClr val="FF0000"/>
                </a:solidFill>
              </a:rPr>
              <a:t>1300</a:t>
            </a:r>
            <a:endParaRPr lang="ar-SA" sz="4000" dirty="0">
              <a:solidFill>
                <a:srgbClr val="FF0000"/>
              </a:solidFill>
            </a:endParaRPr>
          </a:p>
        </p:txBody>
      </p:sp>
      <p:pic>
        <p:nvPicPr>
          <p:cNvPr id="9" name="صورة 8">
            <a:extLst>
              <a:ext uri="{FF2B5EF4-FFF2-40B4-BE49-F238E27FC236}">
                <a16:creationId xmlns:a16="http://schemas.microsoft.com/office/drawing/2014/main" id="{6683FE75-528C-C165-ED24-D9301047A3D4}"/>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09589" y="2585466"/>
            <a:ext cx="1132027" cy="1415034"/>
          </a:xfrm>
          <a:prstGeom prst="rect">
            <a:avLst/>
          </a:prstGeom>
        </p:spPr>
      </p:pic>
      <p:sp>
        <p:nvSpPr>
          <p:cNvPr id="12" name="مربع نص 11">
            <a:extLst>
              <a:ext uri="{FF2B5EF4-FFF2-40B4-BE49-F238E27FC236}">
                <a16:creationId xmlns:a16="http://schemas.microsoft.com/office/drawing/2014/main" id="{FBDC40FE-40A9-CEFF-DF3F-98E85B97F095}"/>
              </a:ext>
            </a:extLst>
          </p:cNvPr>
          <p:cNvSpPr txBox="1"/>
          <p:nvPr/>
        </p:nvSpPr>
        <p:spPr>
          <a:xfrm>
            <a:off x="1978800" y="7008000"/>
            <a:ext cx="5486400" cy="230832"/>
          </a:xfrm>
          <a:prstGeom prst="rect">
            <a:avLst/>
          </a:prstGeom>
          <a:noFill/>
        </p:spPr>
        <p:txBody>
          <a:bodyPr wrap="square" rtlCol="1">
            <a:spAutoFit/>
          </a:bodyPr>
          <a:lstStyle/>
          <a:p>
            <a:r>
              <a:rPr lang="ar-SA" sz="900">
                <a:hlinkClick r:id="rId4" tooltip="https://www.newgrounds.com/art/view/pinkmoth/more-lock"/>
              </a:rPr>
              <a:t>هذه الصورة</a:t>
            </a:r>
            <a:r>
              <a:rPr lang="ar-SA" sz="900"/>
              <a:t> بواسطة كاتب غير معروف مرخصة بالاسم </a:t>
            </a:r>
            <a:r>
              <a:rPr lang="ar-SA" sz="900">
                <a:hlinkClick r:id="rId5" tooltip="https://creativecommons.org/licenses/by-nc-sa/3.0/"/>
              </a:rPr>
              <a:t>CC BY-SA-NC</a:t>
            </a:r>
            <a:endParaRPr lang="ar-SA" sz="900"/>
          </a:p>
        </p:txBody>
      </p:sp>
    </p:spTree>
    <p:extLst>
      <p:ext uri="{BB962C8B-B14F-4D97-AF65-F5344CB8AC3E}">
        <p14:creationId xmlns:p14="http://schemas.microsoft.com/office/powerpoint/2010/main" val="5472141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900AA80-1C55-138E-333F-7ABE45DFF2A5}"/>
              </a:ext>
            </a:extLst>
          </p:cNvPr>
          <p:cNvSpPr>
            <a:spLocks noGrp="1" noChangeArrowheads="1"/>
          </p:cNvSpPr>
          <p:nvPr>
            <p:ph type="title"/>
          </p:nvPr>
        </p:nvSpPr>
        <p:spPr/>
        <p:txBody>
          <a:bodyPr/>
          <a:lstStyle/>
          <a:p>
            <a:pPr eaLnBrk="1" hangingPunct="1"/>
            <a:r>
              <a:rPr lang="en-US" altLang="el-GR" dirty="0"/>
              <a:t>Mutual Exclusion</a:t>
            </a:r>
            <a:endParaRPr lang="en-US" altLang="el-GR" sz="4400" dirty="0"/>
          </a:p>
        </p:txBody>
      </p:sp>
      <p:sp>
        <p:nvSpPr>
          <p:cNvPr id="9219" name="Rectangle 3">
            <a:extLst>
              <a:ext uri="{FF2B5EF4-FFF2-40B4-BE49-F238E27FC236}">
                <a16:creationId xmlns:a16="http://schemas.microsoft.com/office/drawing/2014/main" id="{22CC0C59-0B98-3C0F-78DC-EDE304DE777F}"/>
              </a:ext>
            </a:extLst>
          </p:cNvPr>
          <p:cNvSpPr>
            <a:spLocks noGrp="1" noChangeArrowheads="1"/>
          </p:cNvSpPr>
          <p:nvPr>
            <p:ph type="body" idx="1"/>
          </p:nvPr>
        </p:nvSpPr>
        <p:spPr>
          <a:xfrm>
            <a:off x="557213" y="1828800"/>
            <a:ext cx="8029575" cy="4537075"/>
          </a:xfrm>
        </p:spPr>
        <p:txBody>
          <a:bodyPr/>
          <a:lstStyle/>
          <a:p>
            <a:pPr algn="just" eaLnBrk="1" hangingPunct="1">
              <a:buFontTx/>
              <a:buNone/>
            </a:pPr>
            <a:endParaRPr lang="en-US" altLang="el-GR" dirty="0">
              <a:latin typeface="Times New Roman" panose="02020603050405020304" pitchFamily="18" charset="0"/>
              <a:cs typeface="Times New Roman" panose="02020603050405020304" pitchFamily="18" charset="0"/>
            </a:endParaRPr>
          </a:p>
          <a:p>
            <a:pPr algn="just" eaLnBrk="1" hangingPunct="1">
              <a:buFontTx/>
              <a:buNone/>
            </a:pPr>
            <a:endParaRPr lang="en-US" altLang="el-GR" dirty="0">
              <a:latin typeface="Times New Roman" panose="02020603050405020304" pitchFamily="18" charset="0"/>
              <a:cs typeface="Times New Roman" panose="02020603050405020304" pitchFamily="18" charset="0"/>
            </a:endParaRPr>
          </a:p>
        </p:txBody>
      </p:sp>
      <p:pic>
        <p:nvPicPr>
          <p:cNvPr id="9221" name="Picture 2" descr="C:\Program Files (x86)\Microsoft Office\MEDIA\CAGCAT10\j0205582.wmf">
            <a:extLst>
              <a:ext uri="{FF2B5EF4-FFF2-40B4-BE49-F238E27FC236}">
                <a16:creationId xmlns:a16="http://schemas.microsoft.com/office/drawing/2014/main" id="{53C5A903-16E2-0DA6-F5A0-D87A853AF7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2188" y="4286250"/>
            <a:ext cx="1776412"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3" descr="C:\Program Files (x86)\Microsoft Office\MEDIA\CAGCAT10\j0205582.wmf">
            <a:extLst>
              <a:ext uri="{FF2B5EF4-FFF2-40B4-BE49-F238E27FC236}">
                <a16:creationId xmlns:a16="http://schemas.microsoft.com/office/drawing/2014/main" id="{9EC8EA3E-DDFA-DE67-6CD3-11604C8BA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13" y="4214813"/>
            <a:ext cx="1776412"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mainfrm">
            <a:extLst>
              <a:ext uri="{FF2B5EF4-FFF2-40B4-BE49-F238E27FC236}">
                <a16:creationId xmlns:a16="http://schemas.microsoft.com/office/drawing/2014/main" id="{E9EA0753-3661-218C-6329-A23004312DE6}"/>
              </a:ext>
            </a:extLst>
          </p:cNvPr>
          <p:cNvSpPr>
            <a:spLocks noEditPoints="1" noChangeArrowheads="1"/>
          </p:cNvSpPr>
          <p:nvPr/>
        </p:nvSpPr>
        <p:spPr bwMode="auto">
          <a:xfrm>
            <a:off x="3500438" y="1857375"/>
            <a:ext cx="1809750" cy="1809750"/>
          </a:xfrm>
          <a:custGeom>
            <a:avLst/>
            <a:gdLst>
              <a:gd name="T0" fmla="*/ 0 w 21600"/>
              <a:gd name="T1" fmla="*/ 0 h 21600"/>
              <a:gd name="T2" fmla="*/ 2147483646 w 21600"/>
              <a:gd name="T3" fmla="*/ 0 h 21600"/>
              <a:gd name="T4" fmla="*/ 2147483646 w 21600"/>
              <a:gd name="T5" fmla="*/ 0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C0C0C0"/>
          </a:solidFill>
          <a:ln w="9525">
            <a:solidFill>
              <a:srgbClr val="000000"/>
            </a:solidFill>
            <a:miter lim="800000"/>
            <a:headEnd/>
            <a:tailEnd/>
          </a:ln>
        </p:spPr>
        <p:txBody>
          <a:bodyPr/>
          <a:lstStyle/>
          <a:p>
            <a:endParaRPr lang="ar-SA"/>
          </a:p>
        </p:txBody>
      </p:sp>
      <p:cxnSp>
        <p:nvCxnSpPr>
          <p:cNvPr id="10" name="Straight Arrow Connector 9">
            <a:extLst>
              <a:ext uri="{FF2B5EF4-FFF2-40B4-BE49-F238E27FC236}">
                <a16:creationId xmlns:a16="http://schemas.microsoft.com/office/drawing/2014/main" id="{D9FB414F-91B3-C221-CB6A-1EEAF21A8073}"/>
              </a:ext>
            </a:extLst>
          </p:cNvPr>
          <p:cNvCxnSpPr/>
          <p:nvPr/>
        </p:nvCxnSpPr>
        <p:spPr>
          <a:xfrm rot="10800000">
            <a:off x="5357813" y="3286125"/>
            <a:ext cx="1285875" cy="1000125"/>
          </a:xfrm>
          <a:prstGeom prst="straightConnector1">
            <a:avLst/>
          </a:prstGeom>
          <a:ln w="47625">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E8D88FD-D671-2FAC-45EF-D02D2E566B90}"/>
              </a:ext>
            </a:extLst>
          </p:cNvPr>
          <p:cNvCxnSpPr/>
          <p:nvPr/>
        </p:nvCxnSpPr>
        <p:spPr>
          <a:xfrm rot="5400000" flipH="1" flipV="1">
            <a:off x="2270125" y="3159126"/>
            <a:ext cx="1000125" cy="1397000"/>
          </a:xfrm>
          <a:prstGeom prst="straightConnector1">
            <a:avLst/>
          </a:prstGeom>
          <a:ln w="47625">
            <a:headEnd type="arrow"/>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81A635A-E505-1826-8B07-C7EFD8D3CDEA}"/>
              </a:ext>
            </a:extLst>
          </p:cNvPr>
          <p:cNvSpPr txBox="1"/>
          <p:nvPr/>
        </p:nvSpPr>
        <p:spPr>
          <a:xfrm>
            <a:off x="4214813" y="1928813"/>
            <a:ext cx="1000125" cy="369887"/>
          </a:xfrm>
          <a:prstGeom prst="rect">
            <a:avLst/>
          </a:prstGeom>
          <a:noFill/>
        </p:spPr>
        <p:txBody>
          <a:bodyPr rtlCol="1">
            <a:spAutoFit/>
          </a:bodyPr>
          <a:lstStyle/>
          <a:p>
            <a:pPr algn="r" rtl="1" eaLnBrk="1" hangingPunct="1">
              <a:defRPr/>
            </a:pPr>
            <a:r>
              <a:rPr lang="en-US" b="1" dirty="0">
                <a:solidFill>
                  <a:srgbClr val="FF0000"/>
                </a:solidFill>
              </a:rPr>
              <a:t>1300</a:t>
            </a:r>
            <a:endParaRPr lang="ar-SA" b="1" dirty="0">
              <a:solidFill>
                <a:srgbClr val="FF0000"/>
              </a:solidFill>
            </a:endParaRPr>
          </a:p>
        </p:txBody>
      </p:sp>
      <p:sp>
        <p:nvSpPr>
          <p:cNvPr id="17" name="Oval 16">
            <a:extLst>
              <a:ext uri="{FF2B5EF4-FFF2-40B4-BE49-F238E27FC236}">
                <a16:creationId xmlns:a16="http://schemas.microsoft.com/office/drawing/2014/main" id="{E747E8E5-6D9B-60E2-B176-EEABBAF5BA8E}"/>
              </a:ext>
            </a:extLst>
          </p:cNvPr>
          <p:cNvSpPr/>
          <p:nvPr/>
        </p:nvSpPr>
        <p:spPr>
          <a:xfrm>
            <a:off x="6072188" y="5786438"/>
            <a:ext cx="1571625" cy="642937"/>
          </a:xfrm>
          <a:prstGeom prst="ellipse">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r>
              <a:rPr lang="en-US" sz="2800" b="1" dirty="0">
                <a:solidFill>
                  <a:srgbClr val="FF0000"/>
                </a:solidFill>
              </a:rPr>
              <a:t>$100</a:t>
            </a:r>
            <a:endParaRPr lang="ar-SA" sz="2800" b="1" dirty="0">
              <a:solidFill>
                <a:srgbClr val="FF0000"/>
              </a:solidFill>
            </a:endParaRPr>
          </a:p>
        </p:txBody>
      </p:sp>
      <p:sp>
        <p:nvSpPr>
          <p:cNvPr id="20" name="Oval 19">
            <a:extLst>
              <a:ext uri="{FF2B5EF4-FFF2-40B4-BE49-F238E27FC236}">
                <a16:creationId xmlns:a16="http://schemas.microsoft.com/office/drawing/2014/main" id="{799DE263-A0B7-7C38-9A01-88772A5D3094}"/>
              </a:ext>
            </a:extLst>
          </p:cNvPr>
          <p:cNvSpPr/>
          <p:nvPr/>
        </p:nvSpPr>
        <p:spPr>
          <a:xfrm>
            <a:off x="1357314" y="5715000"/>
            <a:ext cx="1357312" cy="642938"/>
          </a:xfrm>
          <a:prstGeom prst="ellipse">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r>
              <a:rPr lang="en-US" sz="2400" b="1" dirty="0">
                <a:solidFill>
                  <a:srgbClr val="FF0000"/>
                </a:solidFill>
              </a:rPr>
              <a:t>$200</a:t>
            </a:r>
            <a:endParaRPr lang="ar-SA" sz="2400" b="1" dirty="0">
              <a:solidFill>
                <a:srgbClr val="FF0000"/>
              </a:solidFill>
            </a:endParaRPr>
          </a:p>
        </p:txBody>
      </p:sp>
      <p:sp>
        <p:nvSpPr>
          <p:cNvPr id="9229" name="TextBox 12">
            <a:extLst>
              <a:ext uri="{FF2B5EF4-FFF2-40B4-BE49-F238E27FC236}">
                <a16:creationId xmlns:a16="http://schemas.microsoft.com/office/drawing/2014/main" id="{EE21EB78-CB05-5130-602D-6E5A035733CF}"/>
              </a:ext>
            </a:extLst>
          </p:cNvPr>
          <p:cNvSpPr txBox="1">
            <a:spLocks noChangeArrowheads="1"/>
          </p:cNvSpPr>
          <p:nvPr/>
        </p:nvSpPr>
        <p:spPr bwMode="auto">
          <a:xfrm>
            <a:off x="5143500" y="1857375"/>
            <a:ext cx="1857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ndara" panose="020E0502030303020204" pitchFamily="34" charset="0"/>
                <a:cs typeface="Arial" panose="020B0604020202020204" pitchFamily="34" charset="0"/>
              </a:defRPr>
            </a:lvl1pPr>
            <a:lvl2pPr marL="742950" indent="-285750">
              <a:spcBef>
                <a:spcPct val="20000"/>
              </a:spcBef>
              <a:buChar char="–"/>
              <a:defRPr sz="2800">
                <a:solidFill>
                  <a:schemeClr val="tx1"/>
                </a:solidFill>
                <a:latin typeface="Candara" panose="020E0502030303020204" pitchFamily="34" charset="0"/>
                <a:cs typeface="Arial" panose="020B0604020202020204" pitchFamily="34" charset="0"/>
              </a:defRPr>
            </a:lvl2pPr>
            <a:lvl3pPr marL="1143000" indent="-228600">
              <a:spcBef>
                <a:spcPct val="20000"/>
              </a:spcBef>
              <a:buChar char="•"/>
              <a:defRPr sz="2400">
                <a:solidFill>
                  <a:schemeClr val="tx1"/>
                </a:solidFill>
                <a:latin typeface="Candara" panose="020E0502030303020204" pitchFamily="34" charset="0"/>
                <a:cs typeface="Arial" panose="020B0604020202020204" pitchFamily="34" charset="0"/>
              </a:defRPr>
            </a:lvl3pPr>
            <a:lvl4pPr marL="1600200" indent="-228600">
              <a:spcBef>
                <a:spcPct val="20000"/>
              </a:spcBef>
              <a:buChar char="–"/>
              <a:defRPr sz="2000">
                <a:solidFill>
                  <a:schemeClr val="tx1"/>
                </a:solidFill>
                <a:latin typeface="Candara" panose="020E0502030303020204" pitchFamily="34" charset="0"/>
                <a:cs typeface="Arial" panose="020B0604020202020204" pitchFamily="34" charset="0"/>
              </a:defRPr>
            </a:lvl4pPr>
            <a:lvl5pPr marL="2057400" indent="-228600">
              <a:spcBef>
                <a:spcPct val="20000"/>
              </a:spcBef>
              <a:buChar char="»"/>
              <a:defRPr sz="2000">
                <a:solidFill>
                  <a:schemeClr val="tx1"/>
                </a:solidFill>
                <a:latin typeface="Candara" panose="020E0502030303020204" pitchFamily="34" charset="0"/>
                <a:cs typeface="Arial" panose="020B0604020202020204" pitchFamily="34" charset="0"/>
              </a:defRPr>
            </a:lvl5pPr>
            <a:lvl6pPr marL="25146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6pPr>
            <a:lvl7pPr marL="29718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7pPr>
            <a:lvl8pPr marL="34290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8pPr>
            <a:lvl9pPr marL="38862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9pPr>
          </a:lstStyle>
          <a:p>
            <a:pPr algn="r" rtl="1" eaLnBrk="1" hangingPunct="1">
              <a:spcBef>
                <a:spcPct val="0"/>
              </a:spcBef>
              <a:buFontTx/>
              <a:buNone/>
            </a:pPr>
            <a:r>
              <a:rPr lang="en-US" altLang="ar-SA" sz="1800" b="1">
                <a:latin typeface="Times New Roman" panose="02020603050405020304" pitchFamily="18" charset="0"/>
              </a:rPr>
              <a:t>Shared memory</a:t>
            </a:r>
            <a:endParaRPr lang="ar-SA" altLang="ar-SA" sz="1800" b="1">
              <a:latin typeface="Times New Roman" panose="02020603050405020304" pitchFamily="18" charset="0"/>
            </a:endParaRPr>
          </a:p>
        </p:txBody>
      </p:sp>
      <p:sp>
        <p:nvSpPr>
          <p:cNvPr id="2" name="Flowchart: Document 12">
            <a:extLst>
              <a:ext uri="{FF2B5EF4-FFF2-40B4-BE49-F238E27FC236}">
                <a16:creationId xmlns:a16="http://schemas.microsoft.com/office/drawing/2014/main" id="{0889A5A0-948E-CFC5-60EC-F0FEDC42701E}"/>
              </a:ext>
            </a:extLst>
          </p:cNvPr>
          <p:cNvSpPr/>
          <p:nvPr/>
        </p:nvSpPr>
        <p:spPr>
          <a:xfrm>
            <a:off x="7500938" y="3941763"/>
            <a:ext cx="1357312" cy="107156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r>
              <a:rPr lang="en-US" sz="4000" dirty="0">
                <a:solidFill>
                  <a:srgbClr val="FF0000"/>
                </a:solidFill>
              </a:rPr>
              <a:t>1100</a:t>
            </a:r>
            <a:endParaRPr lang="ar-SA" sz="4000" dirty="0">
              <a:solidFill>
                <a:srgbClr val="FF0000"/>
              </a:solidFill>
            </a:endParaRPr>
          </a:p>
        </p:txBody>
      </p:sp>
      <p:sp>
        <p:nvSpPr>
          <p:cNvPr id="3" name="Flowchart: Document 13">
            <a:extLst>
              <a:ext uri="{FF2B5EF4-FFF2-40B4-BE49-F238E27FC236}">
                <a16:creationId xmlns:a16="http://schemas.microsoft.com/office/drawing/2014/main" id="{D8A63733-3650-2CDB-5A7F-75CF3006D749}"/>
              </a:ext>
            </a:extLst>
          </p:cNvPr>
          <p:cNvSpPr/>
          <p:nvPr/>
        </p:nvSpPr>
        <p:spPr>
          <a:xfrm>
            <a:off x="285750" y="4000500"/>
            <a:ext cx="1357313" cy="107156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r>
              <a:rPr lang="en-US" sz="4000" dirty="0">
                <a:solidFill>
                  <a:srgbClr val="FF0000"/>
                </a:solidFill>
              </a:rPr>
              <a:t>1300</a:t>
            </a:r>
            <a:endParaRPr lang="ar-SA" sz="4000" dirty="0">
              <a:solidFill>
                <a:srgbClr val="FF0000"/>
              </a:solidFill>
            </a:endParaRPr>
          </a:p>
        </p:txBody>
      </p:sp>
    </p:spTree>
    <p:extLst>
      <p:ext uri="{BB962C8B-B14F-4D97-AF65-F5344CB8AC3E}">
        <p14:creationId xmlns:p14="http://schemas.microsoft.com/office/powerpoint/2010/main" val="34884310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13C9E20-6D4B-64D4-DA28-13F15F8F2DBB}"/>
              </a:ext>
            </a:extLst>
          </p:cNvPr>
          <p:cNvSpPr>
            <a:spLocks noGrp="1" noChangeArrowheads="1"/>
          </p:cNvSpPr>
          <p:nvPr>
            <p:ph type="title"/>
          </p:nvPr>
        </p:nvSpPr>
        <p:spPr/>
        <p:txBody>
          <a:bodyPr/>
          <a:lstStyle/>
          <a:p>
            <a:pPr eaLnBrk="1" hangingPunct="1"/>
            <a:r>
              <a:rPr lang="en-US" altLang="el-GR" dirty="0"/>
              <a:t> Critical section</a:t>
            </a:r>
          </a:p>
        </p:txBody>
      </p:sp>
      <p:sp>
        <p:nvSpPr>
          <p:cNvPr id="12291" name="Rectangle 3">
            <a:extLst>
              <a:ext uri="{FF2B5EF4-FFF2-40B4-BE49-F238E27FC236}">
                <a16:creationId xmlns:a16="http://schemas.microsoft.com/office/drawing/2014/main" id="{0350B862-CD29-2EE9-0EF0-E4A6282F7269}"/>
              </a:ext>
            </a:extLst>
          </p:cNvPr>
          <p:cNvSpPr>
            <a:spLocks noGrp="1" noChangeArrowheads="1"/>
          </p:cNvSpPr>
          <p:nvPr>
            <p:ph type="body" idx="1"/>
          </p:nvPr>
        </p:nvSpPr>
        <p:spPr>
          <a:xfrm>
            <a:off x="428625" y="1844675"/>
            <a:ext cx="8029575" cy="4537075"/>
          </a:xfrm>
        </p:spPr>
        <p:txBody>
          <a:bodyPr/>
          <a:lstStyle/>
          <a:p>
            <a:pPr algn="just" eaLnBrk="1" hangingPunct="1">
              <a:buFont typeface="Arial" panose="020B0604020202020204" pitchFamily="34" charset="0"/>
              <a:buChar char="•"/>
            </a:pPr>
            <a:r>
              <a:rPr lang="en-US" altLang="el-GR" dirty="0">
                <a:solidFill>
                  <a:srgbClr val="FF0000"/>
                </a:solidFill>
                <a:latin typeface="Times New Roman" panose="02020603050405020304" pitchFamily="18" charset="0"/>
                <a:cs typeface="Times New Roman" panose="02020603050405020304" pitchFamily="18" charset="0"/>
              </a:rPr>
              <a:t>Mutual exclusion </a:t>
            </a:r>
            <a:r>
              <a:rPr lang="en-US" altLang="el-GR" dirty="0">
                <a:latin typeface="Times New Roman" panose="02020603050405020304" pitchFamily="18" charset="0"/>
                <a:cs typeface="Times New Roman" panose="02020603050405020304" pitchFamily="18" charset="0"/>
              </a:rPr>
              <a:t>is applied during </a:t>
            </a:r>
            <a:r>
              <a:rPr lang="en-US" altLang="el-GR" dirty="0">
                <a:solidFill>
                  <a:srgbClr val="FF0000"/>
                </a:solidFill>
                <a:latin typeface="Times New Roman" panose="02020603050405020304" pitchFamily="18" charset="0"/>
                <a:cs typeface="Times New Roman" panose="02020603050405020304" pitchFamily="18" charset="0"/>
              </a:rPr>
              <a:t>race condition </a:t>
            </a:r>
            <a:r>
              <a:rPr lang="en-US" altLang="el-GR" dirty="0">
                <a:latin typeface="Times New Roman" panose="02020603050405020304" pitchFamily="18" charset="0"/>
                <a:cs typeface="Times New Roman" panose="02020603050405020304" pitchFamily="18" charset="0"/>
              </a:rPr>
              <a:t>on critical section.</a:t>
            </a:r>
          </a:p>
          <a:p>
            <a:pPr algn="just" eaLnBrk="1" hangingPunct="1">
              <a:buFont typeface="Arial" panose="020B0604020202020204" pitchFamily="34" charset="0"/>
              <a:buChar char="•"/>
            </a:pPr>
            <a:r>
              <a:rPr lang="en-US" altLang="el-GR" dirty="0">
                <a:latin typeface="Times New Roman" panose="02020603050405020304" pitchFamily="18" charset="0"/>
                <a:cs typeface="Times New Roman" panose="02020603050405020304" pitchFamily="18" charset="0"/>
              </a:rPr>
              <a:t>Critical section: is data that are shared by concurrent processes. </a:t>
            </a:r>
          </a:p>
        </p:txBody>
      </p:sp>
    </p:spTree>
    <p:extLst>
      <p:ext uri="{BB962C8B-B14F-4D97-AF65-F5344CB8AC3E}">
        <p14:creationId xmlns:p14="http://schemas.microsoft.com/office/powerpoint/2010/main" val="101902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idx="4294967295"/>
          </p:nvPr>
        </p:nvSpPr>
        <p:spPr/>
        <p:txBody>
          <a:bodyPr/>
          <a:lstStyle/>
          <a:p>
            <a:r>
              <a:rPr lang="en-US" dirty="0"/>
              <a:t>Concurrency</a:t>
            </a:r>
          </a:p>
        </p:txBody>
      </p:sp>
      <p:sp>
        <p:nvSpPr>
          <p:cNvPr id="41989" name="Rectangle 3"/>
          <p:cNvSpPr>
            <a:spLocks noGrp="1" noChangeArrowheads="1"/>
          </p:cNvSpPr>
          <p:nvPr>
            <p:ph type="body" idx="4294967295"/>
          </p:nvPr>
        </p:nvSpPr>
        <p:spPr/>
        <p:txBody>
          <a:bodyPr/>
          <a:lstStyle/>
          <a:p>
            <a:r>
              <a:rPr lang="en-US"/>
              <a:t>Hardware</a:t>
            </a:r>
          </a:p>
          <a:p>
            <a:pPr lvl="1"/>
            <a:r>
              <a:rPr lang="en-US"/>
              <a:t>Processors</a:t>
            </a:r>
          </a:p>
          <a:p>
            <a:r>
              <a:rPr lang="en-US"/>
              <a:t>Software</a:t>
            </a:r>
          </a:p>
          <a:p>
            <a:pPr lvl="1"/>
            <a:r>
              <a:rPr lang="en-US"/>
              <a:t>Threads, processes</a:t>
            </a:r>
          </a:p>
          <a:p>
            <a:r>
              <a:rPr lang="en-US"/>
              <a:t>Sometimes OK to confuse them, sometimes not.</a:t>
            </a:r>
          </a:p>
        </p:txBody>
      </p:sp>
    </p:spTree>
    <p:extLst>
      <p:ext uri="{BB962C8B-B14F-4D97-AF65-F5344CB8AC3E}">
        <p14:creationId xmlns:p14="http://schemas.microsoft.com/office/powerpoint/2010/main" val="15107139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900AA80-1C55-138E-333F-7ABE45DFF2A5}"/>
              </a:ext>
            </a:extLst>
          </p:cNvPr>
          <p:cNvSpPr>
            <a:spLocks noGrp="1" noChangeArrowheads="1"/>
          </p:cNvSpPr>
          <p:nvPr>
            <p:ph type="title"/>
          </p:nvPr>
        </p:nvSpPr>
        <p:spPr/>
        <p:txBody>
          <a:bodyPr/>
          <a:lstStyle/>
          <a:p>
            <a:pPr eaLnBrk="1" hangingPunct="1"/>
            <a:r>
              <a:rPr lang="en-US" altLang="el-GR" dirty="0"/>
              <a:t>Critical section</a:t>
            </a:r>
            <a:endParaRPr lang="en-US" altLang="el-GR" sz="4400" dirty="0"/>
          </a:p>
        </p:txBody>
      </p:sp>
      <p:sp>
        <p:nvSpPr>
          <p:cNvPr id="9219" name="Rectangle 3">
            <a:extLst>
              <a:ext uri="{FF2B5EF4-FFF2-40B4-BE49-F238E27FC236}">
                <a16:creationId xmlns:a16="http://schemas.microsoft.com/office/drawing/2014/main" id="{22CC0C59-0B98-3C0F-78DC-EDE304DE777F}"/>
              </a:ext>
            </a:extLst>
          </p:cNvPr>
          <p:cNvSpPr>
            <a:spLocks noGrp="1" noChangeArrowheads="1"/>
          </p:cNvSpPr>
          <p:nvPr>
            <p:ph type="body" idx="1"/>
          </p:nvPr>
        </p:nvSpPr>
        <p:spPr>
          <a:xfrm>
            <a:off x="557213" y="1828800"/>
            <a:ext cx="8029575" cy="4537075"/>
          </a:xfrm>
        </p:spPr>
        <p:txBody>
          <a:bodyPr/>
          <a:lstStyle/>
          <a:p>
            <a:pPr algn="just" eaLnBrk="1" hangingPunct="1">
              <a:buFontTx/>
              <a:buNone/>
            </a:pPr>
            <a:endParaRPr lang="en-US" altLang="el-GR" dirty="0">
              <a:latin typeface="Times New Roman" panose="02020603050405020304" pitchFamily="18" charset="0"/>
              <a:cs typeface="Times New Roman" panose="02020603050405020304" pitchFamily="18" charset="0"/>
            </a:endParaRPr>
          </a:p>
          <a:p>
            <a:pPr algn="just" eaLnBrk="1" hangingPunct="1">
              <a:buFontTx/>
              <a:buNone/>
            </a:pPr>
            <a:endParaRPr lang="en-US" altLang="el-GR" dirty="0">
              <a:latin typeface="Times New Roman" panose="02020603050405020304" pitchFamily="18" charset="0"/>
              <a:cs typeface="Times New Roman" panose="02020603050405020304" pitchFamily="18" charset="0"/>
            </a:endParaRPr>
          </a:p>
        </p:txBody>
      </p:sp>
      <p:pic>
        <p:nvPicPr>
          <p:cNvPr id="9221" name="Picture 2" descr="C:\Program Files (x86)\Microsoft Office\MEDIA\CAGCAT10\j0205582.wmf">
            <a:extLst>
              <a:ext uri="{FF2B5EF4-FFF2-40B4-BE49-F238E27FC236}">
                <a16:creationId xmlns:a16="http://schemas.microsoft.com/office/drawing/2014/main" id="{53C5A903-16E2-0DA6-F5A0-D87A853AF7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0658" y="4286250"/>
            <a:ext cx="1776412"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3" descr="C:\Program Files (x86)\Microsoft Office\MEDIA\CAGCAT10\j0205582.wmf">
            <a:extLst>
              <a:ext uri="{FF2B5EF4-FFF2-40B4-BE49-F238E27FC236}">
                <a16:creationId xmlns:a16="http://schemas.microsoft.com/office/drawing/2014/main" id="{9EC8EA3E-DDFA-DE67-6CD3-11604C8BA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0994" y="4248070"/>
            <a:ext cx="1776412"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Arrow Connector 9">
            <a:extLst>
              <a:ext uri="{FF2B5EF4-FFF2-40B4-BE49-F238E27FC236}">
                <a16:creationId xmlns:a16="http://schemas.microsoft.com/office/drawing/2014/main" id="{D9FB414F-91B3-C221-CB6A-1EEAF21A8073}"/>
              </a:ext>
            </a:extLst>
          </p:cNvPr>
          <p:cNvCxnSpPr>
            <a:cxnSpLocks/>
          </p:cNvCxnSpPr>
          <p:nvPr/>
        </p:nvCxnSpPr>
        <p:spPr>
          <a:xfrm flipH="1" flipV="1">
            <a:off x="5357814" y="3286126"/>
            <a:ext cx="509586" cy="1015389"/>
          </a:xfrm>
          <a:prstGeom prst="straightConnector1">
            <a:avLst/>
          </a:prstGeom>
          <a:ln w="47625">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E8D88FD-D671-2FAC-45EF-D02D2E566B90}"/>
              </a:ext>
            </a:extLst>
          </p:cNvPr>
          <p:cNvCxnSpPr>
            <a:cxnSpLocks/>
          </p:cNvCxnSpPr>
          <p:nvPr/>
        </p:nvCxnSpPr>
        <p:spPr>
          <a:xfrm flipV="1">
            <a:off x="2819402" y="3357564"/>
            <a:ext cx="649285" cy="1000125"/>
          </a:xfrm>
          <a:prstGeom prst="straightConnector1">
            <a:avLst/>
          </a:prstGeom>
          <a:ln w="47625">
            <a:headEnd type="arrow"/>
            <a:tailEnd type="arrow"/>
          </a:ln>
        </p:spPr>
        <p:style>
          <a:lnRef idx="1">
            <a:schemeClr val="accent1"/>
          </a:lnRef>
          <a:fillRef idx="0">
            <a:schemeClr val="accent1"/>
          </a:fillRef>
          <a:effectRef idx="0">
            <a:schemeClr val="accent1"/>
          </a:effectRef>
          <a:fontRef idx="minor">
            <a:schemeClr val="tx1"/>
          </a:fontRef>
        </p:style>
      </p:cxnSp>
      <p:sp>
        <p:nvSpPr>
          <p:cNvPr id="9229" name="TextBox 12">
            <a:extLst>
              <a:ext uri="{FF2B5EF4-FFF2-40B4-BE49-F238E27FC236}">
                <a16:creationId xmlns:a16="http://schemas.microsoft.com/office/drawing/2014/main" id="{EE21EB78-CB05-5130-602D-6E5A035733CF}"/>
              </a:ext>
            </a:extLst>
          </p:cNvPr>
          <p:cNvSpPr txBox="1">
            <a:spLocks noChangeArrowheads="1"/>
          </p:cNvSpPr>
          <p:nvPr/>
        </p:nvSpPr>
        <p:spPr bwMode="auto">
          <a:xfrm>
            <a:off x="5357812" y="1589296"/>
            <a:ext cx="1857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ndara" panose="020E0502030303020204" pitchFamily="34" charset="0"/>
                <a:cs typeface="Arial" panose="020B0604020202020204" pitchFamily="34" charset="0"/>
              </a:defRPr>
            </a:lvl1pPr>
            <a:lvl2pPr marL="742950" indent="-285750">
              <a:spcBef>
                <a:spcPct val="20000"/>
              </a:spcBef>
              <a:buChar char="–"/>
              <a:defRPr sz="2800">
                <a:solidFill>
                  <a:schemeClr val="tx1"/>
                </a:solidFill>
                <a:latin typeface="Candara" panose="020E0502030303020204" pitchFamily="34" charset="0"/>
                <a:cs typeface="Arial" panose="020B0604020202020204" pitchFamily="34" charset="0"/>
              </a:defRPr>
            </a:lvl2pPr>
            <a:lvl3pPr marL="1143000" indent="-228600">
              <a:spcBef>
                <a:spcPct val="20000"/>
              </a:spcBef>
              <a:buChar char="•"/>
              <a:defRPr sz="2400">
                <a:solidFill>
                  <a:schemeClr val="tx1"/>
                </a:solidFill>
                <a:latin typeface="Candara" panose="020E0502030303020204" pitchFamily="34" charset="0"/>
                <a:cs typeface="Arial" panose="020B0604020202020204" pitchFamily="34" charset="0"/>
              </a:defRPr>
            </a:lvl3pPr>
            <a:lvl4pPr marL="1600200" indent="-228600">
              <a:spcBef>
                <a:spcPct val="20000"/>
              </a:spcBef>
              <a:buChar char="–"/>
              <a:defRPr sz="2000">
                <a:solidFill>
                  <a:schemeClr val="tx1"/>
                </a:solidFill>
                <a:latin typeface="Candara" panose="020E0502030303020204" pitchFamily="34" charset="0"/>
                <a:cs typeface="Arial" panose="020B0604020202020204" pitchFamily="34" charset="0"/>
              </a:defRPr>
            </a:lvl4pPr>
            <a:lvl5pPr marL="2057400" indent="-228600">
              <a:spcBef>
                <a:spcPct val="20000"/>
              </a:spcBef>
              <a:buChar char="»"/>
              <a:defRPr sz="2000">
                <a:solidFill>
                  <a:schemeClr val="tx1"/>
                </a:solidFill>
                <a:latin typeface="Candara" panose="020E0502030303020204" pitchFamily="34" charset="0"/>
                <a:cs typeface="Arial" panose="020B0604020202020204" pitchFamily="34" charset="0"/>
              </a:defRPr>
            </a:lvl5pPr>
            <a:lvl6pPr marL="25146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6pPr>
            <a:lvl7pPr marL="29718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7pPr>
            <a:lvl8pPr marL="34290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8pPr>
            <a:lvl9pPr marL="3886200" indent="-228600" algn="l" rtl="0" eaLnBrk="0" fontAlgn="base" hangingPunct="0">
              <a:spcBef>
                <a:spcPct val="20000"/>
              </a:spcBef>
              <a:spcAft>
                <a:spcPct val="0"/>
              </a:spcAft>
              <a:buChar char="»"/>
              <a:defRPr sz="2000">
                <a:solidFill>
                  <a:schemeClr val="tx1"/>
                </a:solidFill>
                <a:latin typeface="Candara" panose="020E0502030303020204" pitchFamily="34" charset="0"/>
                <a:cs typeface="Arial" panose="020B0604020202020204" pitchFamily="34" charset="0"/>
              </a:defRPr>
            </a:lvl9pPr>
          </a:lstStyle>
          <a:p>
            <a:pPr algn="r" rtl="1" eaLnBrk="1" hangingPunct="1">
              <a:spcBef>
                <a:spcPct val="0"/>
              </a:spcBef>
              <a:buFontTx/>
              <a:buNone/>
            </a:pPr>
            <a:r>
              <a:rPr lang="en-US" altLang="ar-SA" sz="1800" b="1" dirty="0">
                <a:latin typeface="Times New Roman" panose="02020603050405020304" pitchFamily="18" charset="0"/>
              </a:rPr>
              <a:t>Shared memory</a:t>
            </a:r>
            <a:endParaRPr lang="ar-SA" altLang="ar-SA" sz="1800" b="1" dirty="0">
              <a:latin typeface="Times New Roman" panose="02020603050405020304" pitchFamily="18" charset="0"/>
            </a:endParaRPr>
          </a:p>
        </p:txBody>
      </p:sp>
      <p:graphicFrame>
        <p:nvGraphicFramePr>
          <p:cNvPr id="3" name="جدول 3">
            <a:extLst>
              <a:ext uri="{FF2B5EF4-FFF2-40B4-BE49-F238E27FC236}">
                <a16:creationId xmlns:a16="http://schemas.microsoft.com/office/drawing/2014/main" id="{754DC34C-A527-E6C2-EFA0-1EFCE12DDBBC}"/>
              </a:ext>
            </a:extLst>
          </p:cNvPr>
          <p:cNvGraphicFramePr>
            <a:graphicFrameLocks noGrp="1"/>
          </p:cNvGraphicFramePr>
          <p:nvPr>
            <p:extLst>
              <p:ext uri="{D42A27DB-BD31-4B8C-83A1-F6EECF244321}">
                <p14:modId xmlns:p14="http://schemas.microsoft.com/office/powerpoint/2010/main" val="4205646153"/>
              </p:ext>
            </p:extLst>
          </p:nvPr>
        </p:nvGraphicFramePr>
        <p:xfrm>
          <a:off x="3452648" y="1774240"/>
          <a:ext cx="1948028" cy="1463040"/>
        </p:xfrm>
        <a:graphic>
          <a:graphicData uri="http://schemas.openxmlformats.org/drawingml/2006/table">
            <a:tbl>
              <a:tblPr rtl="1" firstRow="1" bandRow="1">
                <a:tableStyleId>{5940675A-B579-460E-94D1-54222C63F5DA}</a:tableStyleId>
              </a:tblPr>
              <a:tblGrid>
                <a:gridCol w="974014">
                  <a:extLst>
                    <a:ext uri="{9D8B030D-6E8A-4147-A177-3AD203B41FA5}">
                      <a16:colId xmlns:a16="http://schemas.microsoft.com/office/drawing/2014/main" val="331211726"/>
                    </a:ext>
                  </a:extLst>
                </a:gridCol>
                <a:gridCol w="974014">
                  <a:extLst>
                    <a:ext uri="{9D8B030D-6E8A-4147-A177-3AD203B41FA5}">
                      <a16:colId xmlns:a16="http://schemas.microsoft.com/office/drawing/2014/main" val="1366875170"/>
                    </a:ext>
                  </a:extLst>
                </a:gridCol>
              </a:tblGrid>
              <a:tr h="311547">
                <a:tc>
                  <a:txBody>
                    <a:bodyPr/>
                    <a:lstStyle/>
                    <a:p>
                      <a:pPr algn="ctr" rtl="1"/>
                      <a:r>
                        <a:rPr lang="en-US" dirty="0"/>
                        <a:t>10</a:t>
                      </a:r>
                      <a:endParaRPr lang="ar-SA" dirty="0"/>
                    </a:p>
                  </a:txBody>
                  <a:tcPr/>
                </a:tc>
                <a:tc>
                  <a:txBody>
                    <a:bodyPr/>
                    <a:lstStyle/>
                    <a:p>
                      <a:pPr algn="ctr" rtl="1"/>
                      <a:r>
                        <a:rPr lang="en-US" dirty="0"/>
                        <a:t>W</a:t>
                      </a:r>
                      <a:endParaRPr lang="ar-SA" dirty="0"/>
                    </a:p>
                  </a:txBody>
                  <a:tcPr/>
                </a:tc>
                <a:extLst>
                  <a:ext uri="{0D108BD9-81ED-4DB2-BD59-A6C34878D82A}">
                    <a16:rowId xmlns:a16="http://schemas.microsoft.com/office/drawing/2014/main" val="2593495478"/>
                  </a:ext>
                </a:extLst>
              </a:tr>
              <a:tr h="311547">
                <a:tc>
                  <a:txBody>
                    <a:bodyPr/>
                    <a:lstStyle/>
                    <a:p>
                      <a:pPr algn="ctr" rtl="1"/>
                      <a:r>
                        <a:rPr lang="en-US" dirty="0"/>
                        <a:t>5</a:t>
                      </a:r>
                      <a:endParaRPr lang="ar-SA" dirty="0"/>
                    </a:p>
                  </a:txBody>
                  <a:tcPr/>
                </a:tc>
                <a:tc>
                  <a:txBody>
                    <a:bodyPr/>
                    <a:lstStyle/>
                    <a:p>
                      <a:pPr algn="ctr" rtl="1"/>
                      <a:r>
                        <a:rPr lang="en-US" dirty="0"/>
                        <a:t>X</a:t>
                      </a:r>
                      <a:endParaRPr lang="ar-SA" dirty="0"/>
                    </a:p>
                  </a:txBody>
                  <a:tcPr/>
                </a:tc>
                <a:extLst>
                  <a:ext uri="{0D108BD9-81ED-4DB2-BD59-A6C34878D82A}">
                    <a16:rowId xmlns:a16="http://schemas.microsoft.com/office/drawing/2014/main" val="453420886"/>
                  </a:ext>
                </a:extLst>
              </a:tr>
              <a:tr h="311547">
                <a:tc>
                  <a:txBody>
                    <a:bodyPr/>
                    <a:lstStyle/>
                    <a:p>
                      <a:pPr algn="ctr" rtl="1"/>
                      <a:r>
                        <a:rPr lang="en-US" dirty="0"/>
                        <a:t>20</a:t>
                      </a:r>
                      <a:endParaRPr lang="ar-SA" dirty="0"/>
                    </a:p>
                  </a:txBody>
                  <a:tcPr/>
                </a:tc>
                <a:tc>
                  <a:txBody>
                    <a:bodyPr/>
                    <a:lstStyle/>
                    <a:p>
                      <a:pPr algn="ctr" rtl="1"/>
                      <a:r>
                        <a:rPr lang="en-US" dirty="0"/>
                        <a:t>Y</a:t>
                      </a:r>
                      <a:endParaRPr lang="ar-SA" dirty="0"/>
                    </a:p>
                  </a:txBody>
                  <a:tcPr/>
                </a:tc>
                <a:extLst>
                  <a:ext uri="{0D108BD9-81ED-4DB2-BD59-A6C34878D82A}">
                    <a16:rowId xmlns:a16="http://schemas.microsoft.com/office/drawing/2014/main" val="520154558"/>
                  </a:ext>
                </a:extLst>
              </a:tr>
              <a:tr h="311547">
                <a:tc>
                  <a:txBody>
                    <a:bodyPr/>
                    <a:lstStyle/>
                    <a:p>
                      <a:pPr algn="ctr" rtl="1"/>
                      <a:r>
                        <a:rPr lang="en-US" dirty="0"/>
                        <a:t>30</a:t>
                      </a:r>
                      <a:endParaRPr lang="ar-SA" dirty="0"/>
                    </a:p>
                  </a:txBody>
                  <a:tcPr/>
                </a:tc>
                <a:tc>
                  <a:txBody>
                    <a:bodyPr/>
                    <a:lstStyle/>
                    <a:p>
                      <a:pPr algn="ctr" rtl="1"/>
                      <a:r>
                        <a:rPr lang="en-US" dirty="0"/>
                        <a:t>Z</a:t>
                      </a:r>
                      <a:endParaRPr lang="ar-SA" dirty="0"/>
                    </a:p>
                  </a:txBody>
                  <a:tcPr/>
                </a:tc>
                <a:extLst>
                  <a:ext uri="{0D108BD9-81ED-4DB2-BD59-A6C34878D82A}">
                    <a16:rowId xmlns:a16="http://schemas.microsoft.com/office/drawing/2014/main" val="4172551199"/>
                  </a:ext>
                </a:extLst>
              </a:tr>
            </a:tbl>
          </a:graphicData>
        </a:graphic>
      </p:graphicFrame>
      <p:graphicFrame>
        <p:nvGraphicFramePr>
          <p:cNvPr id="4" name="جدول 4">
            <a:extLst>
              <a:ext uri="{FF2B5EF4-FFF2-40B4-BE49-F238E27FC236}">
                <a16:creationId xmlns:a16="http://schemas.microsoft.com/office/drawing/2014/main" id="{9AFA47A3-EB68-1D08-24AB-8F9405E29CFC}"/>
              </a:ext>
            </a:extLst>
          </p:cNvPr>
          <p:cNvGraphicFramePr>
            <a:graphicFrameLocks noGrp="1"/>
          </p:cNvGraphicFramePr>
          <p:nvPr>
            <p:extLst>
              <p:ext uri="{D42A27DB-BD31-4B8C-83A1-F6EECF244321}">
                <p14:modId xmlns:p14="http://schemas.microsoft.com/office/powerpoint/2010/main" val="437338001"/>
              </p:ext>
            </p:extLst>
          </p:nvPr>
        </p:nvGraphicFramePr>
        <p:xfrm>
          <a:off x="7396164" y="4357689"/>
          <a:ext cx="1559718" cy="1097280"/>
        </p:xfrm>
        <a:graphic>
          <a:graphicData uri="http://schemas.openxmlformats.org/drawingml/2006/table">
            <a:tbl>
              <a:tblPr rtl="1" firstRow="1" bandRow="1">
                <a:tableStyleId>{5940675A-B579-460E-94D1-54222C63F5DA}</a:tableStyleId>
              </a:tblPr>
              <a:tblGrid>
                <a:gridCol w="1559718">
                  <a:extLst>
                    <a:ext uri="{9D8B030D-6E8A-4147-A177-3AD203B41FA5}">
                      <a16:colId xmlns:a16="http://schemas.microsoft.com/office/drawing/2014/main" val="4107385321"/>
                    </a:ext>
                  </a:extLst>
                </a:gridCol>
              </a:tblGrid>
              <a:tr h="365760">
                <a:tc>
                  <a:txBody>
                    <a:bodyPr/>
                    <a:lstStyle/>
                    <a:p>
                      <a:pPr rtl="1"/>
                      <a:r>
                        <a:rPr lang="en-US" dirty="0">
                          <a:solidFill>
                            <a:schemeClr val="tx1"/>
                          </a:solidFill>
                        </a:rPr>
                        <a:t>Read W</a:t>
                      </a:r>
                      <a:endParaRPr lang="ar-SA" dirty="0">
                        <a:solidFill>
                          <a:schemeClr val="tx1"/>
                        </a:solidFill>
                      </a:endParaRPr>
                    </a:p>
                  </a:txBody>
                  <a:tcPr/>
                </a:tc>
                <a:extLst>
                  <a:ext uri="{0D108BD9-81ED-4DB2-BD59-A6C34878D82A}">
                    <a16:rowId xmlns:a16="http://schemas.microsoft.com/office/drawing/2014/main" val="1003963454"/>
                  </a:ext>
                </a:extLst>
              </a:tr>
              <a:tr h="365760">
                <a:tc>
                  <a:txBody>
                    <a:bodyPr/>
                    <a:lstStyle/>
                    <a:p>
                      <a:pPr rtl="1"/>
                      <a:r>
                        <a:rPr lang="en-US" dirty="0">
                          <a:solidFill>
                            <a:srgbClr val="FF0000"/>
                          </a:solidFill>
                        </a:rPr>
                        <a:t>Add X(10)</a:t>
                      </a:r>
                      <a:endParaRPr lang="ar-SA" dirty="0">
                        <a:solidFill>
                          <a:srgbClr val="FF0000"/>
                        </a:solidFill>
                      </a:endParaRPr>
                    </a:p>
                  </a:txBody>
                  <a:tcPr/>
                </a:tc>
                <a:extLst>
                  <a:ext uri="{0D108BD9-81ED-4DB2-BD59-A6C34878D82A}">
                    <a16:rowId xmlns:a16="http://schemas.microsoft.com/office/drawing/2014/main" val="3107550938"/>
                  </a:ext>
                </a:extLst>
              </a:tr>
              <a:tr h="365760">
                <a:tc>
                  <a:txBody>
                    <a:bodyPr/>
                    <a:lstStyle/>
                    <a:p>
                      <a:pPr rtl="1"/>
                      <a:r>
                        <a:rPr lang="en-US" dirty="0">
                          <a:solidFill>
                            <a:srgbClr val="FF0000"/>
                          </a:solidFill>
                        </a:rPr>
                        <a:t>Sub Y(10)</a:t>
                      </a:r>
                      <a:endParaRPr lang="ar-SA" dirty="0">
                        <a:solidFill>
                          <a:srgbClr val="FF0000"/>
                        </a:solidFill>
                      </a:endParaRPr>
                    </a:p>
                  </a:txBody>
                  <a:tcPr/>
                </a:tc>
                <a:extLst>
                  <a:ext uri="{0D108BD9-81ED-4DB2-BD59-A6C34878D82A}">
                    <a16:rowId xmlns:a16="http://schemas.microsoft.com/office/drawing/2014/main" val="1671037237"/>
                  </a:ext>
                </a:extLst>
              </a:tr>
            </a:tbl>
          </a:graphicData>
        </a:graphic>
      </p:graphicFrame>
      <p:graphicFrame>
        <p:nvGraphicFramePr>
          <p:cNvPr id="7" name="جدول 4">
            <a:extLst>
              <a:ext uri="{FF2B5EF4-FFF2-40B4-BE49-F238E27FC236}">
                <a16:creationId xmlns:a16="http://schemas.microsoft.com/office/drawing/2014/main" id="{6F49BAA3-3B8B-6CD5-EFB7-BE4F32AFCFE8}"/>
              </a:ext>
            </a:extLst>
          </p:cNvPr>
          <p:cNvGraphicFramePr>
            <a:graphicFrameLocks noGrp="1"/>
          </p:cNvGraphicFramePr>
          <p:nvPr>
            <p:extLst>
              <p:ext uri="{D42A27DB-BD31-4B8C-83A1-F6EECF244321}">
                <p14:modId xmlns:p14="http://schemas.microsoft.com/office/powerpoint/2010/main" val="2128560498"/>
              </p:ext>
            </p:extLst>
          </p:nvPr>
        </p:nvGraphicFramePr>
        <p:xfrm>
          <a:off x="457200" y="4369911"/>
          <a:ext cx="1559718" cy="1463040"/>
        </p:xfrm>
        <a:graphic>
          <a:graphicData uri="http://schemas.openxmlformats.org/drawingml/2006/table">
            <a:tbl>
              <a:tblPr rtl="1" firstRow="1" bandRow="1">
                <a:tableStyleId>{5940675A-B579-460E-94D1-54222C63F5DA}</a:tableStyleId>
              </a:tblPr>
              <a:tblGrid>
                <a:gridCol w="1559718">
                  <a:extLst>
                    <a:ext uri="{9D8B030D-6E8A-4147-A177-3AD203B41FA5}">
                      <a16:colId xmlns:a16="http://schemas.microsoft.com/office/drawing/2014/main" val="4107385321"/>
                    </a:ext>
                  </a:extLst>
                </a:gridCol>
              </a:tblGrid>
              <a:tr h="365760">
                <a:tc>
                  <a:txBody>
                    <a:bodyPr/>
                    <a:lstStyle/>
                    <a:p>
                      <a:pPr rtl="1"/>
                      <a:r>
                        <a:rPr lang="en-US" dirty="0">
                          <a:solidFill>
                            <a:srgbClr val="FF0000"/>
                          </a:solidFill>
                        </a:rPr>
                        <a:t>Read X</a:t>
                      </a:r>
                      <a:endParaRPr lang="ar-SA" dirty="0">
                        <a:solidFill>
                          <a:srgbClr val="FF0000"/>
                        </a:solidFill>
                      </a:endParaRPr>
                    </a:p>
                  </a:txBody>
                  <a:tcPr/>
                </a:tc>
                <a:extLst>
                  <a:ext uri="{0D108BD9-81ED-4DB2-BD59-A6C34878D82A}">
                    <a16:rowId xmlns:a16="http://schemas.microsoft.com/office/drawing/2014/main" val="1003963454"/>
                  </a:ext>
                </a:extLst>
              </a:tr>
              <a:tr h="365760">
                <a:tc>
                  <a:txBody>
                    <a:bodyPr/>
                    <a:lstStyle/>
                    <a:p>
                      <a:pPr rtl="1"/>
                      <a:r>
                        <a:rPr lang="en-US" dirty="0">
                          <a:solidFill>
                            <a:srgbClr val="FF0000"/>
                          </a:solidFill>
                        </a:rPr>
                        <a:t>Add X(20)</a:t>
                      </a:r>
                      <a:endParaRPr lang="ar-SA" dirty="0">
                        <a:solidFill>
                          <a:srgbClr val="FF0000"/>
                        </a:solidFill>
                      </a:endParaRPr>
                    </a:p>
                  </a:txBody>
                  <a:tcPr/>
                </a:tc>
                <a:extLst>
                  <a:ext uri="{0D108BD9-81ED-4DB2-BD59-A6C34878D82A}">
                    <a16:rowId xmlns:a16="http://schemas.microsoft.com/office/drawing/2014/main" val="3107550938"/>
                  </a:ext>
                </a:extLst>
              </a:tr>
              <a:tr h="365760">
                <a:tc>
                  <a:txBody>
                    <a:bodyPr/>
                    <a:lstStyle/>
                    <a:p>
                      <a:pPr rtl="1"/>
                      <a:r>
                        <a:rPr lang="en-US" dirty="0">
                          <a:solidFill>
                            <a:srgbClr val="FF0000"/>
                          </a:solidFill>
                        </a:rPr>
                        <a:t>Read Y (10)</a:t>
                      </a:r>
                      <a:endParaRPr lang="ar-SA" dirty="0">
                        <a:solidFill>
                          <a:srgbClr val="FF0000"/>
                        </a:solidFill>
                      </a:endParaRPr>
                    </a:p>
                  </a:txBody>
                  <a:tcPr/>
                </a:tc>
                <a:extLst>
                  <a:ext uri="{0D108BD9-81ED-4DB2-BD59-A6C34878D82A}">
                    <a16:rowId xmlns:a16="http://schemas.microsoft.com/office/drawing/2014/main" val="1671037237"/>
                  </a:ext>
                </a:extLst>
              </a:tr>
              <a:tr h="365760">
                <a:tc>
                  <a:txBody>
                    <a:bodyPr/>
                    <a:lstStyle/>
                    <a:p>
                      <a:pPr rtl="1"/>
                      <a:r>
                        <a:rPr lang="en-US" dirty="0"/>
                        <a:t>Read Z</a:t>
                      </a:r>
                      <a:endParaRPr lang="ar-SA" dirty="0"/>
                    </a:p>
                  </a:txBody>
                  <a:tcPr/>
                </a:tc>
                <a:extLst>
                  <a:ext uri="{0D108BD9-81ED-4DB2-BD59-A6C34878D82A}">
                    <a16:rowId xmlns:a16="http://schemas.microsoft.com/office/drawing/2014/main" val="490145942"/>
                  </a:ext>
                </a:extLst>
              </a:tr>
            </a:tbl>
          </a:graphicData>
        </a:graphic>
      </p:graphicFrame>
    </p:spTree>
    <p:extLst>
      <p:ext uri="{BB962C8B-B14F-4D97-AF65-F5344CB8AC3E}">
        <p14:creationId xmlns:p14="http://schemas.microsoft.com/office/powerpoint/2010/main" val="34514384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6" name="Rectangle 2"/>
          <p:cNvSpPr>
            <a:spLocks noGrp="1" noChangeArrowheads="1"/>
          </p:cNvSpPr>
          <p:nvPr>
            <p:ph type="title" idx="4294967295"/>
          </p:nvPr>
        </p:nvSpPr>
        <p:spPr/>
        <p:txBody>
          <a:bodyPr/>
          <a:lstStyle/>
          <a:p>
            <a:r>
              <a:rPr lang="en-US" dirty="0"/>
              <a:t>Advantages of Parallelism</a:t>
            </a:r>
          </a:p>
        </p:txBody>
      </p:sp>
      <p:sp>
        <p:nvSpPr>
          <p:cNvPr id="218117" name="Rectangle 3"/>
          <p:cNvSpPr>
            <a:spLocks noGrp="1" noChangeArrowheads="1"/>
          </p:cNvSpPr>
          <p:nvPr>
            <p:ph type="body" idx="4294967295"/>
          </p:nvPr>
        </p:nvSpPr>
        <p:spPr/>
        <p:txBody>
          <a:bodyPr/>
          <a:lstStyle/>
          <a:p>
            <a:r>
              <a:rPr lang="en-US" dirty="0"/>
              <a:t>Speed up and efficiency</a:t>
            </a:r>
          </a:p>
          <a:p>
            <a:r>
              <a:rPr lang="en-US" dirty="0">
                <a:solidFill>
                  <a:srgbClr val="FF3300"/>
                </a:solidFill>
              </a:rPr>
              <a:t>Amdahl’s law:</a:t>
            </a:r>
            <a:r>
              <a:rPr lang="en-US" dirty="0"/>
              <a:t> this relation is not linear…</a:t>
            </a:r>
          </a:p>
          <a:p>
            <a:endParaRPr lang="en-US" dirty="0"/>
          </a:p>
          <a:p>
            <a:r>
              <a:rPr lang="en-US" dirty="0"/>
              <a:t>Scalability: increase the size of the system/problem</a:t>
            </a:r>
          </a:p>
          <a:p>
            <a:endParaRPr lang="en-US" dirty="0"/>
          </a:p>
        </p:txBody>
      </p:sp>
    </p:spTree>
    <p:extLst>
      <p:ext uri="{BB962C8B-B14F-4D97-AF65-F5344CB8AC3E}">
        <p14:creationId xmlns:p14="http://schemas.microsoft.com/office/powerpoint/2010/main" val="16304690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81245F1-8B73-FA5C-AE61-AD5C81C7DC17}"/>
              </a:ext>
            </a:extLst>
          </p:cNvPr>
          <p:cNvSpPr>
            <a:spLocks noGrp="1"/>
          </p:cNvSpPr>
          <p:nvPr>
            <p:ph type="title"/>
          </p:nvPr>
        </p:nvSpPr>
        <p:spPr/>
        <p:txBody>
          <a:bodyPr/>
          <a:lstStyle/>
          <a:p>
            <a:r>
              <a:rPr lang="en-US" dirty="0"/>
              <a:t>Hardware Parallelism</a:t>
            </a:r>
            <a:endParaRPr lang="ar-SA" dirty="0"/>
          </a:p>
        </p:txBody>
      </p:sp>
      <p:sp>
        <p:nvSpPr>
          <p:cNvPr id="3" name="عنصر نائب للمحتوى 2">
            <a:extLst>
              <a:ext uri="{FF2B5EF4-FFF2-40B4-BE49-F238E27FC236}">
                <a16:creationId xmlns:a16="http://schemas.microsoft.com/office/drawing/2014/main" id="{B5E283FC-C499-3513-1A2D-81DA046D82CB}"/>
              </a:ext>
            </a:extLst>
          </p:cNvPr>
          <p:cNvSpPr>
            <a:spLocks noGrp="1"/>
          </p:cNvSpPr>
          <p:nvPr>
            <p:ph idx="1"/>
          </p:nvPr>
        </p:nvSpPr>
        <p:spPr/>
        <p:txBody>
          <a:bodyPr/>
          <a:lstStyle/>
          <a:p>
            <a:r>
              <a:rPr lang="en-US" sz="2500" dirty="0">
                <a:solidFill>
                  <a:srgbClr val="FF0000"/>
                </a:solidFill>
              </a:rPr>
              <a:t>Pipeline (self-study)</a:t>
            </a:r>
          </a:p>
          <a:p>
            <a:r>
              <a:rPr lang="en-US" sz="2500" dirty="0">
                <a:solidFill>
                  <a:srgbClr val="FF0000"/>
                </a:solidFill>
              </a:rPr>
              <a:t>Instructions</a:t>
            </a:r>
            <a:endParaRPr lang="ar-SA" sz="2500" dirty="0"/>
          </a:p>
        </p:txBody>
      </p:sp>
    </p:spTree>
    <p:extLst>
      <p:ext uri="{BB962C8B-B14F-4D97-AF65-F5344CB8AC3E}">
        <p14:creationId xmlns:p14="http://schemas.microsoft.com/office/powerpoint/2010/main" val="33210661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4C5C0A2-F47B-246F-E17F-EA5FB4F9A391}"/>
              </a:ext>
            </a:extLst>
          </p:cNvPr>
          <p:cNvSpPr>
            <a:spLocks noGrp="1"/>
          </p:cNvSpPr>
          <p:nvPr>
            <p:ph type="title"/>
          </p:nvPr>
        </p:nvSpPr>
        <p:spPr/>
        <p:txBody>
          <a:bodyPr/>
          <a:lstStyle/>
          <a:p>
            <a:r>
              <a:rPr lang="en-US" dirty="0">
                <a:solidFill>
                  <a:srgbClr val="FF0000"/>
                </a:solidFill>
              </a:rPr>
              <a:t>Pipeline Processing</a:t>
            </a:r>
            <a:endParaRPr lang="ar-SA" dirty="0">
              <a:solidFill>
                <a:srgbClr val="FF0000"/>
              </a:solidFill>
            </a:endParaRPr>
          </a:p>
        </p:txBody>
      </p:sp>
      <p:sp>
        <p:nvSpPr>
          <p:cNvPr id="4" name="عنصر نائب للتذييل 3">
            <a:extLst>
              <a:ext uri="{FF2B5EF4-FFF2-40B4-BE49-F238E27FC236}">
                <a16:creationId xmlns:a16="http://schemas.microsoft.com/office/drawing/2014/main" id="{55502E3A-5241-2A5C-B023-AF0941CCC529}"/>
              </a:ext>
            </a:extLst>
          </p:cNvPr>
          <p:cNvSpPr>
            <a:spLocks noGrp="1"/>
          </p:cNvSpPr>
          <p:nvPr>
            <p:ph type="ftr" sz="quarter" idx="10"/>
          </p:nvPr>
        </p:nvSpPr>
        <p:spPr/>
        <p:txBody>
          <a:bodyPr/>
          <a:lstStyle/>
          <a:p>
            <a:r>
              <a:rPr lang="en-US"/>
              <a:t>Art of Multiprocessor Programming</a:t>
            </a:r>
          </a:p>
        </p:txBody>
      </p:sp>
      <p:sp>
        <p:nvSpPr>
          <p:cNvPr id="5" name="عنصر نائب للمحتوى 4">
            <a:extLst>
              <a:ext uri="{FF2B5EF4-FFF2-40B4-BE49-F238E27FC236}">
                <a16:creationId xmlns:a16="http://schemas.microsoft.com/office/drawing/2014/main" id="{18E79144-099D-FD51-B93C-95B1CDE21DFD}"/>
              </a:ext>
            </a:extLst>
          </p:cNvPr>
          <p:cNvSpPr>
            <a:spLocks noGrp="1"/>
          </p:cNvSpPr>
          <p:nvPr>
            <p:ph idx="1"/>
          </p:nvPr>
        </p:nvSpPr>
        <p:spPr/>
        <p:txBody>
          <a:bodyPr/>
          <a:lstStyle/>
          <a:p>
            <a:r>
              <a:rPr lang="en-US" b="0" i="0" dirty="0">
                <a:solidFill>
                  <a:srgbClr val="FF0000"/>
                </a:solidFill>
                <a:effectLst/>
                <a:latin typeface="Google Sans"/>
              </a:rPr>
              <a:t>Pipeline processing </a:t>
            </a:r>
            <a:r>
              <a:rPr lang="en-US" b="0" i="0" dirty="0">
                <a:effectLst/>
                <a:latin typeface="Google Sans"/>
              </a:rPr>
              <a:t>refers to overlapping operations by moving data or instructions into a conceptual pipe with all stages of the pipe performing simultaneously.</a:t>
            </a:r>
            <a:endParaRPr lang="ar-SA" dirty="0"/>
          </a:p>
        </p:txBody>
      </p:sp>
    </p:spTree>
    <p:extLst>
      <p:ext uri="{BB962C8B-B14F-4D97-AF65-F5344CB8AC3E}">
        <p14:creationId xmlns:p14="http://schemas.microsoft.com/office/powerpoint/2010/main" val="6719863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4C5C0A2-F47B-246F-E17F-EA5FB4F9A391}"/>
              </a:ext>
            </a:extLst>
          </p:cNvPr>
          <p:cNvSpPr>
            <a:spLocks noGrp="1"/>
          </p:cNvSpPr>
          <p:nvPr>
            <p:ph type="title"/>
          </p:nvPr>
        </p:nvSpPr>
        <p:spPr/>
        <p:txBody>
          <a:bodyPr/>
          <a:lstStyle/>
          <a:p>
            <a:r>
              <a:rPr lang="en-US" dirty="0">
                <a:solidFill>
                  <a:srgbClr val="FF0000"/>
                </a:solidFill>
              </a:rPr>
              <a:t>Pipeline Processing</a:t>
            </a:r>
            <a:endParaRPr lang="ar-SA" dirty="0">
              <a:solidFill>
                <a:srgbClr val="FF0000"/>
              </a:solidFill>
            </a:endParaRPr>
          </a:p>
        </p:txBody>
      </p:sp>
      <p:pic>
        <p:nvPicPr>
          <p:cNvPr id="6" name="عنصر نائب للمحتوى 5">
            <a:extLst>
              <a:ext uri="{FF2B5EF4-FFF2-40B4-BE49-F238E27FC236}">
                <a16:creationId xmlns:a16="http://schemas.microsoft.com/office/drawing/2014/main" id="{020A2005-BFB2-5894-F123-66C2F814BF6C}"/>
              </a:ext>
            </a:extLst>
          </p:cNvPr>
          <p:cNvPicPr>
            <a:picLocks noGrp="1" noChangeAspect="1"/>
          </p:cNvPicPr>
          <p:nvPr>
            <p:ph idx="1"/>
          </p:nvPr>
        </p:nvPicPr>
        <p:blipFill>
          <a:blip r:embed="rId2"/>
          <a:stretch>
            <a:fillRect/>
          </a:stretch>
        </p:blipFill>
        <p:spPr>
          <a:xfrm>
            <a:off x="1447800" y="1900675"/>
            <a:ext cx="6010423" cy="3775524"/>
          </a:xfrm>
        </p:spPr>
      </p:pic>
      <p:sp>
        <p:nvSpPr>
          <p:cNvPr id="4" name="عنصر نائب للتذييل 3">
            <a:extLst>
              <a:ext uri="{FF2B5EF4-FFF2-40B4-BE49-F238E27FC236}">
                <a16:creationId xmlns:a16="http://schemas.microsoft.com/office/drawing/2014/main" id="{55502E3A-5241-2A5C-B023-AF0941CCC529}"/>
              </a:ext>
            </a:extLst>
          </p:cNvPr>
          <p:cNvSpPr>
            <a:spLocks noGrp="1"/>
          </p:cNvSpPr>
          <p:nvPr>
            <p:ph type="ftr" sz="quarter" idx="10"/>
          </p:nvPr>
        </p:nvSpPr>
        <p:spPr/>
        <p:txBody>
          <a:bodyPr/>
          <a:lstStyle/>
          <a:p>
            <a:r>
              <a:rPr lang="en-US"/>
              <a:t>Art of Multiprocessor Programming</a:t>
            </a:r>
          </a:p>
        </p:txBody>
      </p:sp>
    </p:spTree>
    <p:extLst>
      <p:ext uri="{BB962C8B-B14F-4D97-AF65-F5344CB8AC3E}">
        <p14:creationId xmlns:p14="http://schemas.microsoft.com/office/powerpoint/2010/main" val="41511400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z="3200" dirty="0"/>
              <a:t>Classifying Parallel Systems – Flynn’s Taxonomy</a:t>
            </a:r>
          </a:p>
        </p:txBody>
      </p:sp>
      <p:sp>
        <p:nvSpPr>
          <p:cNvPr id="52227" name="Rectangle 4"/>
          <p:cNvSpPr>
            <a:spLocks noGrp="1" noChangeArrowheads="1"/>
          </p:cNvSpPr>
          <p:nvPr>
            <p:ph type="body" idx="1"/>
          </p:nvPr>
        </p:nvSpPr>
        <p:spPr/>
        <p:txBody>
          <a:bodyPr>
            <a:normAutofit fontScale="77500" lnSpcReduction="20000"/>
          </a:bodyPr>
          <a:lstStyle/>
          <a:p>
            <a:r>
              <a:rPr lang="en-US" dirty="0"/>
              <a:t>Distinguishes multi-processor computer architectures along the two independent dimensions</a:t>
            </a:r>
          </a:p>
          <a:p>
            <a:pPr lvl="1"/>
            <a:r>
              <a:rPr lang="en-US" b="1" i="1" dirty="0">
                <a:solidFill>
                  <a:srgbClr val="FF0000"/>
                </a:solidFill>
                <a:ea typeface="ＭＳ Ｐゴシック" pitchFamily="1" charset="-128"/>
              </a:rPr>
              <a:t>Instruction</a:t>
            </a:r>
            <a:r>
              <a:rPr lang="en-US" dirty="0">
                <a:solidFill>
                  <a:srgbClr val="FF0000"/>
                </a:solidFill>
                <a:ea typeface="ＭＳ Ｐゴシック" pitchFamily="1" charset="-128"/>
              </a:rPr>
              <a:t> and </a:t>
            </a:r>
            <a:r>
              <a:rPr lang="en-US" b="1" i="1" dirty="0">
                <a:solidFill>
                  <a:srgbClr val="FF0000"/>
                </a:solidFill>
                <a:ea typeface="ＭＳ Ｐゴシック" pitchFamily="1" charset="-128"/>
              </a:rPr>
              <a:t>Data</a:t>
            </a:r>
            <a:endParaRPr lang="en-US" dirty="0">
              <a:solidFill>
                <a:srgbClr val="FF0000"/>
              </a:solidFill>
              <a:ea typeface="ＭＳ Ｐゴシック" pitchFamily="1" charset="-128"/>
            </a:endParaRPr>
          </a:p>
          <a:p>
            <a:pPr lvl="1"/>
            <a:r>
              <a:rPr lang="en-US" dirty="0">
                <a:ea typeface="ＭＳ Ｐゴシック" pitchFamily="1" charset="-128"/>
              </a:rPr>
              <a:t>Each dimension can have one state: </a:t>
            </a:r>
            <a:r>
              <a:rPr lang="en-US" b="1" i="1" dirty="0">
                <a:solidFill>
                  <a:srgbClr val="FF0000"/>
                </a:solidFill>
                <a:ea typeface="ＭＳ Ｐゴシック" pitchFamily="1" charset="-128"/>
              </a:rPr>
              <a:t>Single</a:t>
            </a:r>
            <a:r>
              <a:rPr lang="en-US" dirty="0">
                <a:solidFill>
                  <a:srgbClr val="FF0000"/>
                </a:solidFill>
                <a:ea typeface="ＭＳ Ｐゴシック" pitchFamily="1" charset="-128"/>
              </a:rPr>
              <a:t> or </a:t>
            </a:r>
            <a:r>
              <a:rPr lang="en-US" b="1" i="1" dirty="0">
                <a:solidFill>
                  <a:srgbClr val="FF0000"/>
                </a:solidFill>
                <a:ea typeface="ＭＳ Ｐゴシック" pitchFamily="1" charset="-128"/>
              </a:rPr>
              <a:t>Multiple</a:t>
            </a:r>
            <a:endParaRPr lang="en-US" dirty="0">
              <a:solidFill>
                <a:srgbClr val="FF0000"/>
              </a:solidFill>
              <a:ea typeface="ＭＳ Ｐゴシック" pitchFamily="1" charset="-128"/>
            </a:endParaRPr>
          </a:p>
          <a:p>
            <a:r>
              <a:rPr lang="en-US" dirty="0">
                <a:solidFill>
                  <a:srgbClr val="FF0000"/>
                </a:solidFill>
              </a:rPr>
              <a:t>SISD</a:t>
            </a:r>
            <a:r>
              <a:rPr lang="en-US" dirty="0"/>
              <a:t>: Single Instruction, Single Data</a:t>
            </a:r>
          </a:p>
          <a:p>
            <a:pPr lvl="1"/>
            <a:r>
              <a:rPr lang="en-US" dirty="0">
                <a:ea typeface="ＭＳ Ｐゴシック" pitchFamily="1" charset="-128"/>
              </a:rPr>
              <a:t>Serial (non-parallel) machine</a:t>
            </a:r>
          </a:p>
          <a:p>
            <a:r>
              <a:rPr lang="en-US" dirty="0">
                <a:solidFill>
                  <a:srgbClr val="FF0000"/>
                </a:solidFill>
              </a:rPr>
              <a:t>SIMD</a:t>
            </a:r>
            <a:r>
              <a:rPr lang="en-US" dirty="0"/>
              <a:t>: Single Instruction, Multiple Data</a:t>
            </a:r>
          </a:p>
          <a:p>
            <a:pPr lvl="1"/>
            <a:r>
              <a:rPr lang="en-US" dirty="0">
                <a:ea typeface="ＭＳ Ｐゴシック" pitchFamily="1" charset="-128"/>
              </a:rPr>
              <a:t>Processor arrays and vector machines</a:t>
            </a:r>
          </a:p>
          <a:p>
            <a:r>
              <a:rPr lang="en-US" dirty="0">
                <a:solidFill>
                  <a:srgbClr val="FF0000"/>
                </a:solidFill>
              </a:rPr>
              <a:t>MISD</a:t>
            </a:r>
            <a:r>
              <a:rPr lang="en-US" dirty="0"/>
              <a:t>: Multiple Instruction, Single Data (weird)</a:t>
            </a:r>
          </a:p>
          <a:p>
            <a:r>
              <a:rPr lang="en-US" dirty="0">
                <a:solidFill>
                  <a:srgbClr val="FF0000"/>
                </a:solidFill>
              </a:rPr>
              <a:t>MIMD</a:t>
            </a:r>
            <a:r>
              <a:rPr lang="en-US" dirty="0"/>
              <a:t>: Multiple Instruction, Multiple Data</a:t>
            </a:r>
          </a:p>
          <a:p>
            <a:pPr lvl="1"/>
            <a:r>
              <a:rPr lang="en-US" dirty="0">
                <a:ea typeface="ＭＳ Ｐゴシック" pitchFamily="1" charset="-128"/>
              </a:rPr>
              <a:t>Most common parallel computer systems</a:t>
            </a:r>
          </a:p>
        </p:txBody>
      </p:sp>
      <p:sp>
        <p:nvSpPr>
          <p:cNvPr id="5" name="Slide Number Placeholder 4"/>
          <p:cNvSpPr>
            <a:spLocks noGrp="1"/>
          </p:cNvSpPr>
          <p:nvPr>
            <p:ph type="sldNum" sz="quarter" idx="12"/>
          </p:nvPr>
        </p:nvSpPr>
        <p:spPr>
          <a:xfrm>
            <a:off x="6553200" y="6369050"/>
            <a:ext cx="2133600" cy="488950"/>
          </a:xfrm>
          <a:prstGeom prst="rect">
            <a:avLst/>
          </a:prstGeom>
        </p:spPr>
        <p:txBody>
          <a:bodyPr vert="horz" lIns="91440" tIns="91440" rIns="91440" bIns="91440" rtlCol="0" anchor="ctr"/>
          <a:lstStyle>
            <a:defPPr>
              <a:defRPr lang="en-US"/>
            </a:defPPr>
            <a:lvl1pPr algn="r" defTabSz="457200" rtl="0" fontAlgn="auto">
              <a:spcBef>
                <a:spcPts val="0"/>
              </a:spcBef>
              <a:spcAft>
                <a:spcPts val="0"/>
              </a:spcAft>
              <a:defRPr sz="1200" kern="1200">
                <a:solidFill>
                  <a:srgbClr val="FFFFFF"/>
                </a:solidFill>
                <a:latin typeface="Times New Roman"/>
                <a:ea typeface="+mn-ea"/>
                <a:cs typeface="Times New Roman"/>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fld id="{F2F21A90-E327-C84D-81B5-071D4C5C9FC6}" type="slidenum">
              <a:rPr lang="en-US" smtClean="0"/>
              <a:pPr>
                <a:defRPr/>
              </a:pPr>
              <a:t>45</a:t>
            </a:fld>
            <a:endParaRPr lang="en-US"/>
          </a:p>
        </p:txBody>
      </p:sp>
    </p:spTree>
    <p:extLst>
      <p:ext uri="{BB962C8B-B14F-4D97-AF65-F5344CB8AC3E}">
        <p14:creationId xmlns:p14="http://schemas.microsoft.com/office/powerpoint/2010/main" val="16177587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z="3200" dirty="0"/>
              <a:t>Classifying Parallel Systems – Flynn’s Taxonomy</a:t>
            </a:r>
          </a:p>
        </p:txBody>
      </p:sp>
      <p:sp>
        <p:nvSpPr>
          <p:cNvPr id="52227" name="Rectangle 4"/>
          <p:cNvSpPr>
            <a:spLocks noGrp="1" noChangeArrowheads="1"/>
          </p:cNvSpPr>
          <p:nvPr>
            <p:ph type="body" idx="1"/>
          </p:nvPr>
        </p:nvSpPr>
        <p:spPr/>
        <p:txBody>
          <a:bodyPr>
            <a:normAutofit fontScale="92500" lnSpcReduction="10000"/>
          </a:bodyPr>
          <a:lstStyle/>
          <a:p>
            <a:r>
              <a:rPr lang="en-US" dirty="0"/>
              <a:t>Distinguishes multi-processor computer architectures along the two independent dimensions</a:t>
            </a:r>
          </a:p>
          <a:p>
            <a:pPr lvl="1"/>
            <a:r>
              <a:rPr lang="en-US" b="1" i="1" dirty="0">
                <a:ea typeface="ＭＳ Ｐゴシック" pitchFamily="1" charset="-128"/>
              </a:rPr>
              <a:t>Instruction</a:t>
            </a:r>
            <a:r>
              <a:rPr lang="en-US" dirty="0">
                <a:ea typeface="ＭＳ Ｐゴシック" pitchFamily="1" charset="-128"/>
              </a:rPr>
              <a:t> and </a:t>
            </a:r>
            <a:r>
              <a:rPr lang="en-US" b="1" i="1" dirty="0">
                <a:ea typeface="ＭＳ Ｐゴシック" pitchFamily="1" charset="-128"/>
              </a:rPr>
              <a:t>Data</a:t>
            </a:r>
            <a:endParaRPr lang="en-US" dirty="0">
              <a:ea typeface="ＭＳ Ｐゴシック" pitchFamily="1" charset="-128"/>
            </a:endParaRPr>
          </a:p>
          <a:p>
            <a:pPr lvl="1"/>
            <a:r>
              <a:rPr lang="en-US" dirty="0">
                <a:ea typeface="ＭＳ Ｐゴシック" pitchFamily="1" charset="-128"/>
              </a:rPr>
              <a:t>Each dimension can have one state: </a:t>
            </a:r>
            <a:r>
              <a:rPr lang="en-US" b="1" i="1" dirty="0">
                <a:ea typeface="ＭＳ Ｐゴシック" pitchFamily="1" charset="-128"/>
              </a:rPr>
              <a:t>Single</a:t>
            </a:r>
            <a:r>
              <a:rPr lang="en-US" dirty="0">
                <a:ea typeface="ＭＳ Ｐゴシック" pitchFamily="1" charset="-128"/>
              </a:rPr>
              <a:t> or </a:t>
            </a:r>
            <a:r>
              <a:rPr lang="en-US" b="1" i="1" dirty="0">
                <a:ea typeface="ＭＳ Ｐゴシック" pitchFamily="1" charset="-128"/>
              </a:rPr>
              <a:t>Multiple</a:t>
            </a:r>
            <a:endParaRPr lang="en-US" dirty="0">
              <a:ea typeface="ＭＳ Ｐゴシック" pitchFamily="1" charset="-128"/>
            </a:endParaRPr>
          </a:p>
          <a:p>
            <a:r>
              <a:rPr lang="en-US" dirty="0">
                <a:solidFill>
                  <a:srgbClr val="FF0000"/>
                </a:solidFill>
              </a:rPr>
              <a:t>SISD: </a:t>
            </a:r>
            <a:r>
              <a:rPr lang="en-US" dirty="0"/>
              <a:t>Single Instruction, Single Data</a:t>
            </a:r>
          </a:p>
          <a:p>
            <a:pPr lvl="1"/>
            <a:r>
              <a:rPr lang="en-US" dirty="0">
                <a:ea typeface="ＭＳ Ｐゴシック" pitchFamily="1" charset="-128"/>
              </a:rPr>
              <a:t>Serial (non-parallel) machine</a:t>
            </a:r>
          </a:p>
          <a:p>
            <a:pPr lvl="1"/>
            <a:r>
              <a:rPr lang="en-US" dirty="0">
                <a:ea typeface="ＭＳ Ｐゴシック" pitchFamily="1" charset="-128"/>
              </a:rPr>
              <a:t>X=10;</a:t>
            </a:r>
          </a:p>
          <a:p>
            <a:pPr lvl="1"/>
            <a:r>
              <a:rPr lang="en-US" dirty="0">
                <a:ea typeface="ＭＳ Ｐゴシック" pitchFamily="1" charset="-128"/>
              </a:rPr>
              <a:t>Get(x);</a:t>
            </a:r>
          </a:p>
        </p:txBody>
      </p:sp>
      <p:sp>
        <p:nvSpPr>
          <p:cNvPr id="5" name="Slide Number Placeholder 4"/>
          <p:cNvSpPr>
            <a:spLocks noGrp="1"/>
          </p:cNvSpPr>
          <p:nvPr>
            <p:ph type="sldNum" sz="quarter" idx="12"/>
          </p:nvPr>
        </p:nvSpPr>
        <p:spPr>
          <a:xfrm>
            <a:off x="6553200" y="6369050"/>
            <a:ext cx="2133600" cy="488950"/>
          </a:xfrm>
          <a:prstGeom prst="rect">
            <a:avLst/>
          </a:prstGeom>
        </p:spPr>
        <p:txBody>
          <a:bodyPr vert="horz" lIns="91440" tIns="91440" rIns="91440" bIns="91440" rtlCol="0" anchor="ctr"/>
          <a:lstStyle>
            <a:defPPr>
              <a:defRPr lang="en-US"/>
            </a:defPPr>
            <a:lvl1pPr algn="r" defTabSz="457200" rtl="0" fontAlgn="auto">
              <a:spcBef>
                <a:spcPts val="0"/>
              </a:spcBef>
              <a:spcAft>
                <a:spcPts val="0"/>
              </a:spcAft>
              <a:defRPr sz="1200" kern="1200">
                <a:solidFill>
                  <a:srgbClr val="FFFFFF"/>
                </a:solidFill>
                <a:latin typeface="Times New Roman"/>
                <a:ea typeface="+mn-ea"/>
                <a:cs typeface="Times New Roman"/>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fld id="{F2F21A90-E327-C84D-81B5-071D4C5C9FC6}" type="slidenum">
              <a:rPr lang="en-US" smtClean="0"/>
              <a:pPr>
                <a:defRPr/>
              </a:pPr>
              <a:t>46</a:t>
            </a:fld>
            <a:endParaRPr lang="en-US"/>
          </a:p>
        </p:txBody>
      </p:sp>
    </p:spTree>
    <p:extLst>
      <p:ext uri="{BB962C8B-B14F-4D97-AF65-F5344CB8AC3E}">
        <p14:creationId xmlns:p14="http://schemas.microsoft.com/office/powerpoint/2010/main" val="894911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z="3200" dirty="0"/>
              <a:t>Classifying Parallel Systems – Flynn’s Taxonomy</a:t>
            </a:r>
          </a:p>
        </p:txBody>
      </p:sp>
      <p:sp>
        <p:nvSpPr>
          <p:cNvPr id="52227" name="Rectangle 4"/>
          <p:cNvSpPr>
            <a:spLocks noGrp="1" noChangeArrowheads="1"/>
          </p:cNvSpPr>
          <p:nvPr>
            <p:ph type="body" idx="1"/>
          </p:nvPr>
        </p:nvSpPr>
        <p:spPr/>
        <p:txBody>
          <a:bodyPr>
            <a:normAutofit/>
          </a:bodyPr>
          <a:lstStyle/>
          <a:p>
            <a:r>
              <a:rPr lang="en-US" dirty="0">
                <a:solidFill>
                  <a:srgbClr val="FF0000"/>
                </a:solidFill>
              </a:rPr>
              <a:t>SIMD: </a:t>
            </a:r>
            <a:r>
              <a:rPr lang="en-US" dirty="0"/>
              <a:t>Single Instruction, Multiple Data</a:t>
            </a:r>
          </a:p>
          <a:p>
            <a:pPr lvl="1"/>
            <a:r>
              <a:rPr lang="en-US" dirty="0">
                <a:ea typeface="ＭＳ Ｐゴシック" pitchFamily="1" charset="-128"/>
              </a:rPr>
              <a:t>Processor arrays and vector machines</a:t>
            </a:r>
          </a:p>
          <a:p>
            <a:pPr lvl="1"/>
            <a:r>
              <a:rPr lang="en-US" dirty="0">
                <a:ea typeface="ＭＳ Ｐゴシック" pitchFamily="1" charset="-128"/>
              </a:rPr>
              <a:t>For (</a:t>
            </a:r>
            <a:r>
              <a:rPr lang="en-US" dirty="0" err="1">
                <a:ea typeface="ＭＳ Ｐゴシック" pitchFamily="1" charset="-128"/>
              </a:rPr>
              <a:t>i</a:t>
            </a:r>
            <a:r>
              <a:rPr lang="en-US" dirty="0">
                <a:ea typeface="ＭＳ Ｐゴシック" pitchFamily="1" charset="-128"/>
              </a:rPr>
              <a:t>=0; </a:t>
            </a:r>
            <a:r>
              <a:rPr lang="en-US" dirty="0" err="1">
                <a:ea typeface="ＭＳ Ｐゴシック" pitchFamily="1" charset="-128"/>
              </a:rPr>
              <a:t>i</a:t>
            </a:r>
            <a:r>
              <a:rPr lang="en-US" dirty="0">
                <a:ea typeface="ＭＳ Ｐゴシック" pitchFamily="1" charset="-128"/>
              </a:rPr>
              <a:t>&lt;10; </a:t>
            </a:r>
            <a:r>
              <a:rPr lang="en-US" dirty="0" err="1">
                <a:ea typeface="ＭＳ Ｐゴシック" pitchFamily="1" charset="-128"/>
              </a:rPr>
              <a:t>i</a:t>
            </a:r>
            <a:r>
              <a:rPr lang="en-US" dirty="0">
                <a:ea typeface="ＭＳ Ｐゴシック" pitchFamily="1" charset="-128"/>
              </a:rPr>
              <a:t>++)</a:t>
            </a:r>
          </a:p>
          <a:p>
            <a:pPr lvl="1"/>
            <a:r>
              <a:rPr lang="en-US" dirty="0">
                <a:ea typeface="ＭＳ Ｐゴシック" pitchFamily="1" charset="-128"/>
              </a:rPr>
              <a:t>x[</a:t>
            </a:r>
            <a:r>
              <a:rPr lang="en-US" dirty="0" err="1">
                <a:ea typeface="ＭＳ Ｐゴシック" pitchFamily="1" charset="-128"/>
              </a:rPr>
              <a:t>i</a:t>
            </a:r>
            <a:r>
              <a:rPr lang="en-US" dirty="0">
                <a:ea typeface="ＭＳ Ｐゴシック" pitchFamily="1" charset="-128"/>
              </a:rPr>
              <a:t>] = x[</a:t>
            </a:r>
            <a:r>
              <a:rPr lang="en-US" dirty="0" err="1">
                <a:ea typeface="ＭＳ Ｐゴシック" pitchFamily="1" charset="-128"/>
              </a:rPr>
              <a:t>i</a:t>
            </a:r>
            <a:r>
              <a:rPr lang="en-US" dirty="0">
                <a:ea typeface="ＭＳ Ｐゴシック" pitchFamily="1" charset="-128"/>
              </a:rPr>
              <a:t>] *10;</a:t>
            </a:r>
          </a:p>
          <a:p>
            <a:pPr lvl="1"/>
            <a:endParaRPr lang="en-US" dirty="0">
              <a:ea typeface="ＭＳ Ｐゴシック" pitchFamily="1" charset="-128"/>
            </a:endParaRPr>
          </a:p>
          <a:p>
            <a:pPr lvl="1"/>
            <a:r>
              <a:rPr lang="en-US" dirty="0">
                <a:ea typeface="ＭＳ Ｐゴシック" pitchFamily="1" charset="-128"/>
              </a:rPr>
              <a:t>Divide data among thread/processor and execute in parallel</a:t>
            </a:r>
          </a:p>
        </p:txBody>
      </p:sp>
      <p:sp>
        <p:nvSpPr>
          <p:cNvPr id="5" name="Slide Number Placeholder 4"/>
          <p:cNvSpPr>
            <a:spLocks noGrp="1"/>
          </p:cNvSpPr>
          <p:nvPr>
            <p:ph type="sldNum" sz="quarter" idx="12"/>
          </p:nvPr>
        </p:nvSpPr>
        <p:spPr>
          <a:xfrm>
            <a:off x="6553200" y="6369050"/>
            <a:ext cx="2133600" cy="488950"/>
          </a:xfrm>
          <a:prstGeom prst="rect">
            <a:avLst/>
          </a:prstGeom>
        </p:spPr>
        <p:txBody>
          <a:bodyPr vert="horz" lIns="91440" tIns="91440" rIns="91440" bIns="91440" rtlCol="0" anchor="ctr"/>
          <a:lstStyle>
            <a:defPPr>
              <a:defRPr lang="en-US"/>
            </a:defPPr>
            <a:lvl1pPr algn="r" defTabSz="457200" rtl="0" fontAlgn="auto">
              <a:spcBef>
                <a:spcPts val="0"/>
              </a:spcBef>
              <a:spcAft>
                <a:spcPts val="0"/>
              </a:spcAft>
              <a:defRPr sz="1200" kern="1200">
                <a:solidFill>
                  <a:srgbClr val="FFFFFF"/>
                </a:solidFill>
                <a:latin typeface="Times New Roman"/>
                <a:ea typeface="+mn-ea"/>
                <a:cs typeface="Times New Roman"/>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fld id="{F2F21A90-E327-C84D-81B5-071D4C5C9FC6}" type="slidenum">
              <a:rPr lang="en-US" smtClean="0"/>
              <a:pPr>
                <a:defRPr/>
              </a:pPr>
              <a:t>47</a:t>
            </a:fld>
            <a:endParaRPr lang="en-US"/>
          </a:p>
        </p:txBody>
      </p:sp>
    </p:spTree>
    <p:extLst>
      <p:ext uri="{BB962C8B-B14F-4D97-AF65-F5344CB8AC3E}">
        <p14:creationId xmlns:p14="http://schemas.microsoft.com/office/powerpoint/2010/main" val="10584276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z="3200" dirty="0"/>
              <a:t>Classifying Parallel Systems – Flynn’s Taxonomy</a:t>
            </a:r>
          </a:p>
        </p:txBody>
      </p:sp>
      <p:sp>
        <p:nvSpPr>
          <p:cNvPr id="52227" name="Rectangle 4"/>
          <p:cNvSpPr>
            <a:spLocks noGrp="1" noChangeArrowheads="1"/>
          </p:cNvSpPr>
          <p:nvPr>
            <p:ph type="body" idx="1"/>
          </p:nvPr>
        </p:nvSpPr>
        <p:spPr/>
        <p:txBody>
          <a:bodyPr>
            <a:normAutofit/>
          </a:bodyPr>
          <a:lstStyle/>
          <a:p>
            <a:r>
              <a:rPr lang="en-US" dirty="0">
                <a:solidFill>
                  <a:srgbClr val="FF0000"/>
                </a:solidFill>
              </a:rPr>
              <a:t>MISD</a:t>
            </a:r>
            <a:r>
              <a:rPr lang="en-US" dirty="0"/>
              <a:t>: Multiple Instruction, Single Data </a:t>
            </a:r>
          </a:p>
          <a:p>
            <a:r>
              <a:rPr lang="en-US" dirty="0">
                <a:solidFill>
                  <a:srgbClr val="FF0000"/>
                </a:solidFill>
              </a:rPr>
              <a:t>Pipeline</a:t>
            </a:r>
          </a:p>
          <a:p>
            <a:endParaRPr lang="en-US" dirty="0">
              <a:solidFill>
                <a:srgbClr val="FF0000"/>
              </a:solidFill>
            </a:endParaRPr>
          </a:p>
          <a:p>
            <a:r>
              <a:rPr lang="en-US" dirty="0">
                <a:ea typeface="ＭＳ Ｐゴシック" pitchFamily="1" charset="-128"/>
              </a:rPr>
              <a:t>Graphics processing Unit GPU</a:t>
            </a:r>
          </a:p>
          <a:p>
            <a:r>
              <a:rPr lang="en-US" dirty="0">
                <a:ea typeface="ＭＳ Ｐゴシック" pitchFamily="1" charset="-128"/>
              </a:rPr>
              <a:t>Vector</a:t>
            </a:r>
          </a:p>
          <a:p>
            <a:endParaRPr lang="en-US" dirty="0">
              <a:solidFill>
                <a:srgbClr val="FF0000"/>
              </a:solidFill>
            </a:endParaRPr>
          </a:p>
        </p:txBody>
      </p:sp>
      <p:sp>
        <p:nvSpPr>
          <p:cNvPr id="5" name="Slide Number Placeholder 4"/>
          <p:cNvSpPr>
            <a:spLocks noGrp="1"/>
          </p:cNvSpPr>
          <p:nvPr>
            <p:ph type="sldNum" sz="quarter" idx="12"/>
          </p:nvPr>
        </p:nvSpPr>
        <p:spPr>
          <a:xfrm>
            <a:off x="6553200" y="6369050"/>
            <a:ext cx="2133600" cy="488950"/>
          </a:xfrm>
          <a:prstGeom prst="rect">
            <a:avLst/>
          </a:prstGeom>
        </p:spPr>
        <p:txBody>
          <a:bodyPr vert="horz" lIns="91440" tIns="91440" rIns="91440" bIns="91440" rtlCol="0" anchor="ctr"/>
          <a:lstStyle>
            <a:defPPr>
              <a:defRPr lang="en-US"/>
            </a:defPPr>
            <a:lvl1pPr algn="r" defTabSz="457200" rtl="0" fontAlgn="auto">
              <a:spcBef>
                <a:spcPts val="0"/>
              </a:spcBef>
              <a:spcAft>
                <a:spcPts val="0"/>
              </a:spcAft>
              <a:defRPr sz="1200" kern="1200">
                <a:solidFill>
                  <a:srgbClr val="FFFFFF"/>
                </a:solidFill>
                <a:latin typeface="Times New Roman"/>
                <a:ea typeface="+mn-ea"/>
                <a:cs typeface="Times New Roman"/>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fld id="{F2F21A90-E327-C84D-81B5-071D4C5C9FC6}" type="slidenum">
              <a:rPr lang="en-US" smtClean="0"/>
              <a:pPr>
                <a:defRPr/>
              </a:pPr>
              <a:t>48</a:t>
            </a:fld>
            <a:endParaRPr lang="en-US"/>
          </a:p>
        </p:txBody>
      </p:sp>
    </p:spTree>
    <p:extLst>
      <p:ext uri="{BB962C8B-B14F-4D97-AF65-F5344CB8AC3E}">
        <p14:creationId xmlns:p14="http://schemas.microsoft.com/office/powerpoint/2010/main" val="33367939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z="3200" dirty="0"/>
              <a:t>Classifying Parallel Systems – Flynn’s Taxonomy</a:t>
            </a:r>
          </a:p>
        </p:txBody>
      </p:sp>
      <p:sp>
        <p:nvSpPr>
          <p:cNvPr id="52227" name="Rectangle 4"/>
          <p:cNvSpPr>
            <a:spLocks noGrp="1" noChangeArrowheads="1"/>
          </p:cNvSpPr>
          <p:nvPr>
            <p:ph type="body" idx="1"/>
          </p:nvPr>
        </p:nvSpPr>
        <p:spPr/>
        <p:txBody>
          <a:bodyPr>
            <a:normAutofit/>
          </a:bodyPr>
          <a:lstStyle/>
          <a:p>
            <a:r>
              <a:rPr lang="en-US" dirty="0">
                <a:solidFill>
                  <a:srgbClr val="FF0000"/>
                </a:solidFill>
              </a:rPr>
              <a:t>MIMD: </a:t>
            </a:r>
            <a:r>
              <a:rPr lang="en-US" dirty="0"/>
              <a:t>Multiple Instruction, Multiple Data</a:t>
            </a:r>
          </a:p>
          <a:p>
            <a:pPr lvl="1"/>
            <a:r>
              <a:rPr lang="en-US" dirty="0">
                <a:ea typeface="ＭＳ Ｐゴシック" pitchFamily="1" charset="-128"/>
              </a:rPr>
              <a:t>Most common parallel computer systems</a:t>
            </a:r>
          </a:p>
          <a:p>
            <a:pPr lvl="1"/>
            <a:r>
              <a:rPr lang="en-US" dirty="0">
                <a:ea typeface="ＭＳ Ｐゴシック" pitchFamily="1" charset="-128"/>
              </a:rPr>
              <a:t>Bank money transfer transaction</a:t>
            </a:r>
          </a:p>
        </p:txBody>
      </p:sp>
      <p:sp>
        <p:nvSpPr>
          <p:cNvPr id="5" name="Slide Number Placeholder 4"/>
          <p:cNvSpPr>
            <a:spLocks noGrp="1"/>
          </p:cNvSpPr>
          <p:nvPr>
            <p:ph type="sldNum" sz="quarter" idx="12"/>
          </p:nvPr>
        </p:nvSpPr>
        <p:spPr>
          <a:xfrm>
            <a:off x="6553200" y="6369050"/>
            <a:ext cx="2133600" cy="488950"/>
          </a:xfrm>
          <a:prstGeom prst="rect">
            <a:avLst/>
          </a:prstGeom>
        </p:spPr>
        <p:txBody>
          <a:bodyPr vert="horz" lIns="91440" tIns="91440" rIns="91440" bIns="91440" rtlCol="0" anchor="ctr"/>
          <a:lstStyle>
            <a:defPPr>
              <a:defRPr lang="en-US"/>
            </a:defPPr>
            <a:lvl1pPr algn="r" defTabSz="457200" rtl="0" fontAlgn="auto">
              <a:spcBef>
                <a:spcPts val="0"/>
              </a:spcBef>
              <a:spcAft>
                <a:spcPts val="0"/>
              </a:spcAft>
              <a:defRPr sz="1200" kern="1200">
                <a:solidFill>
                  <a:srgbClr val="FFFFFF"/>
                </a:solidFill>
                <a:latin typeface="Times New Roman"/>
                <a:ea typeface="+mn-ea"/>
                <a:cs typeface="Times New Roman"/>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fld id="{F2F21A90-E327-C84D-81B5-071D4C5C9FC6}" type="slidenum">
              <a:rPr lang="en-US" smtClean="0"/>
              <a:pPr>
                <a:defRPr/>
              </a:pPr>
              <a:t>49</a:t>
            </a:fld>
            <a:endParaRPr lang="en-US"/>
          </a:p>
        </p:txBody>
      </p:sp>
    </p:spTree>
    <p:extLst>
      <p:ext uri="{BB962C8B-B14F-4D97-AF65-F5344CB8AC3E}">
        <p14:creationId xmlns:p14="http://schemas.microsoft.com/office/powerpoint/2010/main" val="4118141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5AF6D41-9246-AED5-5C67-8B20B162631B}"/>
              </a:ext>
            </a:extLst>
          </p:cNvPr>
          <p:cNvSpPr>
            <a:spLocks noGrp="1"/>
          </p:cNvSpPr>
          <p:nvPr>
            <p:ph type="title"/>
          </p:nvPr>
        </p:nvSpPr>
        <p:spPr/>
        <p:txBody>
          <a:bodyPr/>
          <a:lstStyle/>
          <a:p>
            <a:r>
              <a:rPr lang="en-US" dirty="0"/>
              <a:t>Parallel Computing</a:t>
            </a:r>
            <a:endParaRPr lang="ar-SA" dirty="0"/>
          </a:p>
        </p:txBody>
      </p:sp>
      <p:sp>
        <p:nvSpPr>
          <p:cNvPr id="3" name="عنصر نائب للمحتوى 2">
            <a:extLst>
              <a:ext uri="{FF2B5EF4-FFF2-40B4-BE49-F238E27FC236}">
                <a16:creationId xmlns:a16="http://schemas.microsoft.com/office/drawing/2014/main" id="{B77A84DC-01FA-BB4B-4A11-A9F8F8026E6B}"/>
              </a:ext>
            </a:extLst>
          </p:cNvPr>
          <p:cNvSpPr>
            <a:spLocks noGrp="1"/>
          </p:cNvSpPr>
          <p:nvPr>
            <p:ph idx="1"/>
          </p:nvPr>
        </p:nvSpPr>
        <p:spPr/>
        <p:txBody>
          <a:bodyPr/>
          <a:lstStyle/>
          <a:p>
            <a:r>
              <a:rPr lang="en-US" dirty="0">
                <a:solidFill>
                  <a:srgbClr val="FF0000"/>
                </a:solidFill>
                <a:latin typeface="Open Sans" panose="020B0606030504020204" pitchFamily="34" charset="0"/>
              </a:rPr>
              <a:t>Parallel computing: </a:t>
            </a:r>
            <a:r>
              <a:rPr lang="en-US" dirty="0">
                <a:latin typeface="Open Sans" panose="020B0606030504020204" pitchFamily="34" charset="0"/>
              </a:rPr>
              <a:t>is a type of computation in which many calculations or processes are carried out simultaneously.</a:t>
            </a:r>
          </a:p>
          <a:p>
            <a:endParaRPr lang="en-US" dirty="0">
              <a:latin typeface="Open Sans" panose="020B0606030504020204" pitchFamily="34" charset="0"/>
            </a:endParaRPr>
          </a:p>
          <a:p>
            <a:r>
              <a:rPr lang="en-US" dirty="0">
                <a:latin typeface="Open Sans" panose="020B0606030504020204" pitchFamily="34" charset="0"/>
              </a:rPr>
              <a:t>Large problems can often be divided into smaller ones, which can then be solved at the same time. </a:t>
            </a:r>
            <a:endParaRPr lang="ar-SA" dirty="0"/>
          </a:p>
        </p:txBody>
      </p:sp>
    </p:spTree>
    <p:extLst>
      <p:ext uri="{BB962C8B-B14F-4D97-AF65-F5344CB8AC3E}">
        <p14:creationId xmlns:p14="http://schemas.microsoft.com/office/powerpoint/2010/main" val="11028084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81245F1-8B73-FA5C-AE61-AD5C81C7DC17}"/>
              </a:ext>
            </a:extLst>
          </p:cNvPr>
          <p:cNvSpPr>
            <a:spLocks noGrp="1"/>
          </p:cNvSpPr>
          <p:nvPr>
            <p:ph type="title"/>
          </p:nvPr>
        </p:nvSpPr>
        <p:spPr/>
        <p:txBody>
          <a:bodyPr/>
          <a:lstStyle/>
          <a:p>
            <a:r>
              <a:rPr lang="en-US" dirty="0"/>
              <a:t>Software parallelism</a:t>
            </a:r>
            <a:endParaRPr lang="ar-SA" dirty="0"/>
          </a:p>
        </p:txBody>
      </p:sp>
      <p:sp>
        <p:nvSpPr>
          <p:cNvPr id="3" name="عنصر نائب للمحتوى 2">
            <a:extLst>
              <a:ext uri="{FF2B5EF4-FFF2-40B4-BE49-F238E27FC236}">
                <a16:creationId xmlns:a16="http://schemas.microsoft.com/office/drawing/2014/main" id="{B5E283FC-C499-3513-1A2D-81DA046D82CB}"/>
              </a:ext>
            </a:extLst>
          </p:cNvPr>
          <p:cNvSpPr>
            <a:spLocks noGrp="1"/>
          </p:cNvSpPr>
          <p:nvPr>
            <p:ph idx="1"/>
          </p:nvPr>
        </p:nvSpPr>
        <p:spPr/>
        <p:txBody>
          <a:bodyPr/>
          <a:lstStyle/>
          <a:p>
            <a:r>
              <a:rPr lang="en-US" sz="2500" dirty="0">
                <a:solidFill>
                  <a:srgbClr val="FF0000"/>
                </a:solidFill>
              </a:rPr>
              <a:t>process</a:t>
            </a:r>
            <a:endParaRPr lang="en-US" sz="2500" dirty="0"/>
          </a:p>
          <a:p>
            <a:r>
              <a:rPr lang="en-US" sz="2500" dirty="0">
                <a:solidFill>
                  <a:srgbClr val="FF0000"/>
                </a:solidFill>
              </a:rPr>
              <a:t>Thread</a:t>
            </a:r>
            <a:r>
              <a:rPr lang="en-US" sz="2500" dirty="0"/>
              <a:t> </a:t>
            </a:r>
            <a:endParaRPr lang="ar-SA" sz="2500" dirty="0"/>
          </a:p>
        </p:txBody>
      </p:sp>
    </p:spTree>
    <p:extLst>
      <p:ext uri="{BB962C8B-B14F-4D97-AF65-F5344CB8AC3E}">
        <p14:creationId xmlns:p14="http://schemas.microsoft.com/office/powerpoint/2010/main" val="32971872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81245F1-8B73-FA5C-AE61-AD5C81C7DC17}"/>
              </a:ext>
            </a:extLst>
          </p:cNvPr>
          <p:cNvSpPr>
            <a:spLocks noGrp="1"/>
          </p:cNvSpPr>
          <p:nvPr>
            <p:ph type="title"/>
          </p:nvPr>
        </p:nvSpPr>
        <p:spPr/>
        <p:txBody>
          <a:bodyPr/>
          <a:lstStyle/>
          <a:p>
            <a:r>
              <a:rPr lang="en-US" dirty="0"/>
              <a:t>Process vs Thread</a:t>
            </a:r>
            <a:endParaRPr lang="ar-SA" dirty="0"/>
          </a:p>
        </p:txBody>
      </p:sp>
      <p:sp>
        <p:nvSpPr>
          <p:cNvPr id="3" name="عنصر نائب للمحتوى 2">
            <a:extLst>
              <a:ext uri="{FF2B5EF4-FFF2-40B4-BE49-F238E27FC236}">
                <a16:creationId xmlns:a16="http://schemas.microsoft.com/office/drawing/2014/main" id="{B5E283FC-C499-3513-1A2D-81DA046D82CB}"/>
              </a:ext>
            </a:extLst>
          </p:cNvPr>
          <p:cNvSpPr>
            <a:spLocks noGrp="1"/>
          </p:cNvSpPr>
          <p:nvPr>
            <p:ph idx="1"/>
          </p:nvPr>
        </p:nvSpPr>
        <p:spPr/>
        <p:txBody>
          <a:bodyPr/>
          <a:lstStyle/>
          <a:p>
            <a:r>
              <a:rPr lang="en-US" sz="2500" dirty="0">
                <a:solidFill>
                  <a:srgbClr val="FF0000"/>
                </a:solidFill>
              </a:rPr>
              <a:t>Thread</a:t>
            </a:r>
            <a:r>
              <a:rPr lang="en-US" sz="2500" dirty="0"/>
              <a:t> is an execution unit that is </a:t>
            </a:r>
            <a:r>
              <a:rPr lang="en-US" sz="2500" dirty="0">
                <a:solidFill>
                  <a:srgbClr val="FF0000"/>
                </a:solidFill>
              </a:rPr>
              <a:t>part of a process</a:t>
            </a:r>
            <a:r>
              <a:rPr lang="en-US" sz="2500" dirty="0"/>
              <a:t>. A process can have multiple threads, all executing at the same time. It is a unit of execution in concurrent programming. A thread is lightweight and can be managed independently by a scheduler. It helps you to improve the application performance using parallelism.</a:t>
            </a:r>
            <a:endParaRPr lang="ar-SA" sz="2500" dirty="0"/>
          </a:p>
        </p:txBody>
      </p:sp>
    </p:spTree>
    <p:extLst>
      <p:ext uri="{BB962C8B-B14F-4D97-AF65-F5344CB8AC3E}">
        <p14:creationId xmlns:p14="http://schemas.microsoft.com/office/powerpoint/2010/main" val="34043230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81245F1-8B73-FA5C-AE61-AD5C81C7DC17}"/>
              </a:ext>
            </a:extLst>
          </p:cNvPr>
          <p:cNvSpPr>
            <a:spLocks noGrp="1"/>
          </p:cNvSpPr>
          <p:nvPr>
            <p:ph type="title"/>
          </p:nvPr>
        </p:nvSpPr>
        <p:spPr/>
        <p:txBody>
          <a:bodyPr/>
          <a:lstStyle/>
          <a:p>
            <a:r>
              <a:rPr lang="en-US" dirty="0"/>
              <a:t>Process vs Thread (tasks)</a:t>
            </a:r>
            <a:endParaRPr lang="ar-SA" dirty="0"/>
          </a:p>
        </p:txBody>
      </p:sp>
      <p:pic>
        <p:nvPicPr>
          <p:cNvPr id="8194" name="Picture 2" descr="What is the difference between a thread/process/task? - Stack Overflow">
            <a:extLst>
              <a:ext uri="{FF2B5EF4-FFF2-40B4-BE49-F238E27FC236}">
                <a16:creationId xmlns:a16="http://schemas.microsoft.com/office/drawing/2014/main" id="{6BA3D881-3517-ACDB-6101-4CED1D8997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929606"/>
            <a:ext cx="6705600" cy="3867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79741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81245F1-8B73-FA5C-AE61-AD5C81C7DC17}"/>
              </a:ext>
            </a:extLst>
          </p:cNvPr>
          <p:cNvSpPr>
            <a:spLocks noGrp="1"/>
          </p:cNvSpPr>
          <p:nvPr>
            <p:ph type="title"/>
          </p:nvPr>
        </p:nvSpPr>
        <p:spPr/>
        <p:txBody>
          <a:bodyPr/>
          <a:lstStyle/>
          <a:p>
            <a:r>
              <a:rPr lang="en-US" dirty="0"/>
              <a:t>Multi-threading</a:t>
            </a:r>
            <a:endParaRPr lang="ar-SA" dirty="0"/>
          </a:p>
        </p:txBody>
      </p:sp>
      <p:sp>
        <p:nvSpPr>
          <p:cNvPr id="3" name="عنصر نائب للمحتوى 2">
            <a:extLst>
              <a:ext uri="{FF2B5EF4-FFF2-40B4-BE49-F238E27FC236}">
                <a16:creationId xmlns:a16="http://schemas.microsoft.com/office/drawing/2014/main" id="{B5E283FC-C499-3513-1A2D-81DA046D82CB}"/>
              </a:ext>
            </a:extLst>
          </p:cNvPr>
          <p:cNvSpPr>
            <a:spLocks noGrp="1"/>
          </p:cNvSpPr>
          <p:nvPr>
            <p:ph idx="1"/>
          </p:nvPr>
        </p:nvSpPr>
        <p:spPr/>
        <p:txBody>
          <a:bodyPr/>
          <a:lstStyle/>
          <a:p>
            <a:r>
              <a:rPr lang="en-US" sz="2500" dirty="0">
                <a:solidFill>
                  <a:srgbClr val="FF0000"/>
                </a:solidFill>
              </a:rPr>
              <a:t>Application are classified into:</a:t>
            </a:r>
          </a:p>
          <a:p>
            <a:endParaRPr lang="en-US" sz="2500" dirty="0">
              <a:solidFill>
                <a:srgbClr val="FF0000"/>
              </a:solidFill>
            </a:endParaRPr>
          </a:p>
          <a:p>
            <a:r>
              <a:rPr lang="en-US" sz="2500" dirty="0">
                <a:solidFill>
                  <a:srgbClr val="FF0000"/>
                </a:solidFill>
              </a:rPr>
              <a:t>Fine grained multithreading </a:t>
            </a:r>
            <a:r>
              <a:rPr lang="en-US" sz="2500" dirty="0"/>
              <a:t>switches between threads on each instruction, causing the execution of multiple threads to be interleaved.</a:t>
            </a:r>
          </a:p>
          <a:p>
            <a:r>
              <a:rPr lang="en-US" sz="2500" dirty="0">
                <a:solidFill>
                  <a:srgbClr val="FF0000"/>
                </a:solidFill>
              </a:rPr>
              <a:t>Coarse grained multithreading </a:t>
            </a:r>
            <a:r>
              <a:rPr lang="en-US" sz="2500" dirty="0"/>
              <a:t>switches threads only on costly stalls.</a:t>
            </a:r>
          </a:p>
          <a:p>
            <a:r>
              <a:rPr lang="en-US" sz="2500" dirty="0">
                <a:solidFill>
                  <a:srgbClr val="FF0000"/>
                </a:solidFill>
              </a:rPr>
              <a:t>Multi-processors</a:t>
            </a:r>
            <a:r>
              <a:rPr lang="en-US" sz="2500" dirty="0"/>
              <a:t> more than one thread run in parallel.</a:t>
            </a:r>
            <a:endParaRPr lang="ar-SA" sz="2500" dirty="0"/>
          </a:p>
        </p:txBody>
      </p:sp>
    </p:spTree>
    <p:extLst>
      <p:ext uri="{BB962C8B-B14F-4D97-AF65-F5344CB8AC3E}">
        <p14:creationId xmlns:p14="http://schemas.microsoft.com/office/powerpoint/2010/main" val="25031124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لتذييل 3">
            <a:extLst>
              <a:ext uri="{FF2B5EF4-FFF2-40B4-BE49-F238E27FC236}">
                <a16:creationId xmlns:a16="http://schemas.microsoft.com/office/drawing/2014/main" id="{690B7952-4E67-5CF7-24BA-800FAC38A10C}"/>
              </a:ext>
            </a:extLst>
          </p:cNvPr>
          <p:cNvSpPr>
            <a:spLocks noGrp="1"/>
          </p:cNvSpPr>
          <p:nvPr>
            <p:ph type="ftr" sz="quarter" idx="10"/>
          </p:nvPr>
        </p:nvSpPr>
        <p:spPr/>
        <p:txBody>
          <a:bodyPr/>
          <a:lstStyle/>
          <a:p>
            <a:r>
              <a:rPr lang="en-US"/>
              <a:t>Art of Multiprocessor Programming</a:t>
            </a:r>
          </a:p>
        </p:txBody>
      </p:sp>
      <p:pic>
        <p:nvPicPr>
          <p:cNvPr id="10" name="عنصر نائب للمحتوى 9">
            <a:extLst>
              <a:ext uri="{FF2B5EF4-FFF2-40B4-BE49-F238E27FC236}">
                <a16:creationId xmlns:a16="http://schemas.microsoft.com/office/drawing/2014/main" id="{E9F66AA2-8795-200E-48F3-9C5A005514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8917" y="381000"/>
            <a:ext cx="6313483" cy="5647531"/>
          </a:xfrm>
        </p:spPr>
      </p:pic>
    </p:spTree>
    <p:extLst>
      <p:ext uri="{BB962C8B-B14F-4D97-AF65-F5344CB8AC3E}">
        <p14:creationId xmlns:p14="http://schemas.microsoft.com/office/powerpoint/2010/main" val="2288501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4" name="Picture 2" descr="magic"/>
          <p:cNvPicPr>
            <a:picLocks noChangeAspect="1" noChangeArrowheads="1"/>
          </p:cNvPicPr>
          <p:nvPr/>
        </p:nvPicPr>
        <p:blipFill>
          <a:blip r:embed="rId3" cstate="print"/>
          <a:srcRect/>
          <a:stretch>
            <a:fillRect/>
          </a:stretch>
        </p:blipFill>
        <p:spPr bwMode="auto">
          <a:xfrm>
            <a:off x="2868613" y="2339975"/>
            <a:ext cx="127000" cy="127000"/>
          </a:xfrm>
          <a:prstGeom prst="rect">
            <a:avLst/>
          </a:prstGeom>
          <a:noFill/>
          <a:ln w="9525">
            <a:noFill/>
            <a:miter lim="800000"/>
            <a:headEnd/>
            <a:tailEnd/>
          </a:ln>
        </p:spPr>
      </p:pic>
      <p:sp>
        <p:nvSpPr>
          <p:cNvPr id="220165" name="Rectangle 3"/>
          <p:cNvSpPr>
            <a:spLocks noGrp="1" noChangeArrowheads="1"/>
          </p:cNvSpPr>
          <p:nvPr>
            <p:ph type="title" idx="4294967295"/>
          </p:nvPr>
        </p:nvSpPr>
        <p:spPr/>
        <p:txBody>
          <a:bodyPr/>
          <a:lstStyle/>
          <a:p>
            <a:r>
              <a:rPr lang="en-US"/>
              <a:t>Amdahl’s Law</a:t>
            </a:r>
          </a:p>
        </p:txBody>
      </p:sp>
      <p:graphicFrame>
        <p:nvGraphicFramePr>
          <p:cNvPr id="220166" name="Object 4"/>
          <p:cNvGraphicFramePr>
            <a:graphicFrameLocks noGrp="1" noChangeAspect="1"/>
          </p:cNvGraphicFramePr>
          <p:nvPr>
            <p:ph idx="4294967295"/>
          </p:nvPr>
        </p:nvGraphicFramePr>
        <p:xfrm>
          <a:off x="4460875" y="2667000"/>
          <a:ext cx="3424238" cy="962025"/>
        </p:xfrm>
        <a:graphic>
          <a:graphicData uri="http://schemas.openxmlformats.org/presentationml/2006/ole">
            <mc:AlternateContent xmlns:mc="http://schemas.openxmlformats.org/markup-compatibility/2006">
              <mc:Choice xmlns:v="urn:schemas-microsoft-com:vml" Requires="v">
                <p:oleObj name="Equation" r:id="rId4" imgW="1549080" imgH="419040" progId="">
                  <p:embed/>
                </p:oleObj>
              </mc:Choice>
              <mc:Fallback>
                <p:oleObj name="Equation" r:id="rId4" imgW="1549080" imgH="419040" progId="">
                  <p:embed/>
                  <p:pic>
                    <p:nvPicPr>
                      <p:cNvPr id="22016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0875" y="2667000"/>
                        <a:ext cx="3424238"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0167" name="Text Box 5"/>
          <p:cNvSpPr txBox="1">
            <a:spLocks noChangeArrowheads="1"/>
          </p:cNvSpPr>
          <p:nvPr/>
        </p:nvSpPr>
        <p:spPr bwMode="auto">
          <a:xfrm>
            <a:off x="1423988" y="2986088"/>
            <a:ext cx="3784600" cy="762000"/>
          </a:xfrm>
          <a:prstGeom prst="rect">
            <a:avLst/>
          </a:prstGeom>
          <a:noFill/>
          <a:ln w="9525">
            <a:noFill/>
            <a:miter lim="800000"/>
            <a:headEnd/>
            <a:tailEnd/>
          </a:ln>
        </p:spPr>
        <p:txBody>
          <a:bodyPr>
            <a:spAutoFit/>
          </a:bodyPr>
          <a:lstStyle/>
          <a:p>
            <a:pPr eaLnBrk="0" hangingPunct="0"/>
            <a:r>
              <a:rPr lang="en-US" sz="4400">
                <a:solidFill>
                  <a:srgbClr val="0000FF"/>
                </a:solidFill>
                <a:latin typeface="Comic Sans MS" pitchFamily="66" charset="0"/>
              </a:rPr>
              <a:t>Speedup=</a:t>
            </a:r>
          </a:p>
        </p:txBody>
      </p:sp>
      <p:sp>
        <p:nvSpPr>
          <p:cNvPr id="220168" name="Text Box 6"/>
          <p:cNvSpPr txBox="1">
            <a:spLocks noChangeArrowheads="1"/>
          </p:cNvSpPr>
          <p:nvPr/>
        </p:nvSpPr>
        <p:spPr bwMode="auto">
          <a:xfrm>
            <a:off x="779463" y="5029200"/>
            <a:ext cx="7442200" cy="762000"/>
          </a:xfrm>
          <a:prstGeom prst="rect">
            <a:avLst/>
          </a:prstGeom>
          <a:noFill/>
          <a:ln w="9525">
            <a:noFill/>
            <a:miter lim="800000"/>
            <a:headEnd/>
            <a:tailEnd/>
          </a:ln>
        </p:spPr>
        <p:txBody>
          <a:bodyPr wrap="none">
            <a:spAutoFit/>
          </a:bodyPr>
          <a:lstStyle/>
          <a:p>
            <a:pPr algn="r" eaLnBrk="0" hangingPunct="0"/>
            <a:r>
              <a:rPr lang="en-US" sz="2800">
                <a:solidFill>
                  <a:srgbClr val="0000FF"/>
                </a:solidFill>
                <a:latin typeface="Comic Sans MS" pitchFamily="66" charset="0"/>
              </a:rPr>
              <a:t>…of computation given </a:t>
            </a:r>
            <a:r>
              <a:rPr lang="en-US" sz="4400">
                <a:latin typeface="Comic Sans MS" pitchFamily="66" charset="0"/>
              </a:rPr>
              <a:t>n</a:t>
            </a:r>
            <a:r>
              <a:rPr lang="en-US" sz="4400">
                <a:solidFill>
                  <a:srgbClr val="0000FF"/>
                </a:solidFill>
                <a:latin typeface="Comic Sans MS" pitchFamily="66" charset="0"/>
              </a:rPr>
              <a:t> </a:t>
            </a:r>
            <a:r>
              <a:rPr lang="en-US" sz="2800">
                <a:solidFill>
                  <a:srgbClr val="0000FF"/>
                </a:solidFill>
                <a:latin typeface="Comic Sans MS" pitchFamily="66" charset="0"/>
              </a:rPr>
              <a:t>CPUs instead of </a:t>
            </a:r>
            <a:r>
              <a:rPr lang="en-US" sz="3600" b="1">
                <a:latin typeface="Comic Sans MS" pitchFamily="66" charset="0"/>
              </a:rPr>
              <a:t>1</a:t>
            </a:r>
          </a:p>
        </p:txBody>
      </p:sp>
    </p:spTree>
    <p:extLst>
      <p:ext uri="{BB962C8B-B14F-4D97-AF65-F5344CB8AC3E}">
        <p14:creationId xmlns:p14="http://schemas.microsoft.com/office/powerpoint/2010/main" val="22151480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221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22213" name="Rectangle 3"/>
          <p:cNvSpPr>
            <a:spLocks noGrp="1" noChangeArrowheads="1"/>
          </p:cNvSpPr>
          <p:nvPr>
            <p:ph type="title" idx="4294967295"/>
          </p:nvPr>
        </p:nvSpPr>
        <p:spPr/>
        <p:txBody>
          <a:bodyPr/>
          <a:lstStyle/>
          <a:p>
            <a:r>
              <a:rPr lang="en-US" dirty="0"/>
              <a:t>Amdahl’s Law</a:t>
            </a:r>
          </a:p>
        </p:txBody>
      </p:sp>
      <p:graphicFrame>
        <p:nvGraphicFramePr>
          <p:cNvPr id="222214" name="Object 4"/>
          <p:cNvGraphicFramePr>
            <a:graphicFrameLocks noGrp="1" noChangeAspect="1"/>
          </p:cNvGraphicFramePr>
          <p:nvPr>
            <p:ph idx="4294967295"/>
          </p:nvPr>
        </p:nvGraphicFramePr>
        <p:xfrm>
          <a:off x="4052888" y="2230438"/>
          <a:ext cx="3424237" cy="3078162"/>
        </p:xfrm>
        <a:graphic>
          <a:graphicData uri="http://schemas.openxmlformats.org/presentationml/2006/ole">
            <mc:AlternateContent xmlns:mc="http://schemas.openxmlformats.org/markup-compatibility/2006">
              <mc:Choice xmlns:v="urn:schemas-microsoft-com:vml" Requires="v">
                <p:oleObj name="Equation" r:id="rId4" imgW="660240" imgH="571320" progId="">
                  <p:embed/>
                </p:oleObj>
              </mc:Choice>
              <mc:Fallback>
                <p:oleObj name="Equation" r:id="rId4" imgW="660240" imgH="571320" progId="">
                  <p:embed/>
                  <p:pic>
                    <p:nvPicPr>
                      <p:cNvPr id="22221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2888" y="2230438"/>
                        <a:ext cx="3424237" cy="307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2215" name="Text Box 5"/>
          <p:cNvSpPr txBox="1">
            <a:spLocks noChangeArrowheads="1"/>
          </p:cNvSpPr>
          <p:nvPr/>
        </p:nvSpPr>
        <p:spPr bwMode="auto">
          <a:xfrm>
            <a:off x="1066800" y="3124200"/>
            <a:ext cx="2754313" cy="762000"/>
          </a:xfrm>
          <a:prstGeom prst="rect">
            <a:avLst/>
          </a:prstGeom>
          <a:noFill/>
          <a:ln w="9525">
            <a:noFill/>
            <a:miter lim="800000"/>
            <a:headEnd/>
            <a:tailEnd/>
          </a:ln>
        </p:spPr>
        <p:txBody>
          <a:bodyPr wrap="none">
            <a:spAutoFit/>
          </a:bodyPr>
          <a:lstStyle/>
          <a:p>
            <a:pPr algn="r" eaLnBrk="0" hangingPunct="0"/>
            <a:r>
              <a:rPr lang="en-US" sz="4400" b="1">
                <a:solidFill>
                  <a:srgbClr val="0000FF"/>
                </a:solidFill>
                <a:latin typeface="Comic Sans MS" pitchFamily="66" charset="0"/>
              </a:rPr>
              <a:t>Speedup=</a:t>
            </a:r>
          </a:p>
        </p:txBody>
      </p:sp>
    </p:spTree>
    <p:extLst>
      <p:ext uri="{BB962C8B-B14F-4D97-AF65-F5344CB8AC3E}">
        <p14:creationId xmlns:p14="http://schemas.microsoft.com/office/powerpoint/2010/main" val="10135955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426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24261" name="Rectangle 3"/>
          <p:cNvSpPr>
            <a:spLocks noGrp="1" noChangeArrowheads="1"/>
          </p:cNvSpPr>
          <p:nvPr>
            <p:ph type="title" idx="4294967295"/>
          </p:nvPr>
        </p:nvSpPr>
        <p:spPr/>
        <p:txBody>
          <a:bodyPr/>
          <a:lstStyle/>
          <a:p>
            <a:r>
              <a:rPr lang="en-US"/>
              <a:t>Amdahl’s Law</a:t>
            </a:r>
          </a:p>
        </p:txBody>
      </p:sp>
      <p:graphicFrame>
        <p:nvGraphicFramePr>
          <p:cNvPr id="224262" name="Object 4"/>
          <p:cNvGraphicFramePr>
            <a:graphicFrameLocks noGrp="1" noChangeAspect="1"/>
          </p:cNvGraphicFramePr>
          <p:nvPr>
            <p:ph idx="4294967295"/>
          </p:nvPr>
        </p:nvGraphicFramePr>
        <p:xfrm>
          <a:off x="4052888" y="2230438"/>
          <a:ext cx="3424237" cy="3078162"/>
        </p:xfrm>
        <a:graphic>
          <a:graphicData uri="http://schemas.openxmlformats.org/presentationml/2006/ole">
            <mc:AlternateContent xmlns:mc="http://schemas.openxmlformats.org/markup-compatibility/2006">
              <mc:Choice xmlns:v="urn:schemas-microsoft-com:vml" Requires="v">
                <p:oleObj name="Equation" r:id="rId4" imgW="660240" imgH="571320" progId="">
                  <p:embed/>
                </p:oleObj>
              </mc:Choice>
              <mc:Fallback>
                <p:oleObj name="Equation" r:id="rId4" imgW="660240" imgH="571320" progId="">
                  <p:embed/>
                  <p:pic>
                    <p:nvPicPr>
                      <p:cNvPr id="22426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2888" y="2230438"/>
                        <a:ext cx="3424237" cy="307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4263" name="Text Box 5"/>
          <p:cNvSpPr txBox="1">
            <a:spLocks noChangeArrowheads="1"/>
          </p:cNvSpPr>
          <p:nvPr/>
        </p:nvSpPr>
        <p:spPr bwMode="auto">
          <a:xfrm>
            <a:off x="1066800" y="3124200"/>
            <a:ext cx="2754313" cy="762000"/>
          </a:xfrm>
          <a:prstGeom prst="rect">
            <a:avLst/>
          </a:prstGeom>
          <a:noFill/>
          <a:ln w="9525">
            <a:noFill/>
            <a:miter lim="800000"/>
            <a:headEnd/>
            <a:tailEnd/>
          </a:ln>
        </p:spPr>
        <p:txBody>
          <a:bodyPr wrap="none">
            <a:spAutoFit/>
          </a:bodyPr>
          <a:lstStyle/>
          <a:p>
            <a:pPr algn="r" eaLnBrk="0" hangingPunct="0"/>
            <a:r>
              <a:rPr lang="en-US" sz="4400" b="1">
                <a:solidFill>
                  <a:srgbClr val="0000FF"/>
                </a:solidFill>
                <a:latin typeface="Comic Sans MS" pitchFamily="66" charset="0"/>
              </a:rPr>
              <a:t>Speedup=</a:t>
            </a:r>
          </a:p>
        </p:txBody>
      </p:sp>
      <p:sp>
        <p:nvSpPr>
          <p:cNvPr id="224264" name="AutoShape 6"/>
          <p:cNvSpPr>
            <a:spLocks noChangeArrowheads="1"/>
          </p:cNvSpPr>
          <p:nvPr/>
        </p:nvSpPr>
        <p:spPr bwMode="auto">
          <a:xfrm>
            <a:off x="6324600" y="3624263"/>
            <a:ext cx="990600" cy="771525"/>
          </a:xfrm>
          <a:prstGeom prst="wedgeRoundRectCallout">
            <a:avLst>
              <a:gd name="adj1" fmla="val 56250"/>
              <a:gd name="adj2" fmla="val -104528"/>
              <a:gd name="adj3" fmla="val 16667"/>
            </a:avLst>
          </a:prstGeom>
          <a:noFill/>
          <a:ln w="38100">
            <a:solidFill>
              <a:srgbClr val="FF0000"/>
            </a:solidFill>
            <a:miter lim="800000"/>
            <a:headEnd/>
            <a:tailEnd/>
          </a:ln>
        </p:spPr>
        <p:txBody>
          <a:bodyPr anchor="ctr"/>
          <a:lstStyle/>
          <a:p>
            <a:pPr algn="ctr" eaLnBrk="0" hangingPunct="0"/>
            <a:endParaRPr lang="en-US" sz="4400" b="1">
              <a:solidFill>
                <a:srgbClr val="0000FF"/>
              </a:solidFill>
              <a:latin typeface="Comic Sans MS" pitchFamily="66" charset="0"/>
            </a:endParaRPr>
          </a:p>
        </p:txBody>
      </p:sp>
      <p:sp>
        <p:nvSpPr>
          <p:cNvPr id="224265" name="Text Box 7"/>
          <p:cNvSpPr txBox="1">
            <a:spLocks noChangeArrowheads="1"/>
          </p:cNvSpPr>
          <p:nvPr/>
        </p:nvSpPr>
        <p:spPr bwMode="auto">
          <a:xfrm>
            <a:off x="6324600" y="2133600"/>
            <a:ext cx="2593975" cy="1066800"/>
          </a:xfrm>
          <a:prstGeom prst="rect">
            <a:avLst/>
          </a:prstGeom>
          <a:noFill/>
          <a:ln w="9525">
            <a:noFill/>
            <a:miter lim="800000"/>
            <a:headEnd/>
            <a:tailEnd/>
          </a:ln>
        </p:spPr>
        <p:txBody>
          <a:bodyPr>
            <a:spAutoFit/>
          </a:bodyPr>
          <a:lstStyle/>
          <a:p>
            <a:pPr algn="ctr" eaLnBrk="0" hangingPunct="0"/>
            <a:r>
              <a:rPr lang="en-US" sz="3200" b="1">
                <a:solidFill>
                  <a:srgbClr val="FF0000"/>
                </a:solidFill>
                <a:latin typeface="Comic Sans MS" pitchFamily="66" charset="0"/>
              </a:rPr>
              <a:t>Parallel fraction</a:t>
            </a:r>
          </a:p>
        </p:txBody>
      </p:sp>
    </p:spTree>
    <p:extLst>
      <p:ext uri="{BB962C8B-B14F-4D97-AF65-F5344CB8AC3E}">
        <p14:creationId xmlns:p14="http://schemas.microsoft.com/office/powerpoint/2010/main" val="656517789"/>
      </p:ext>
    </p:extLst>
  </p:cSld>
  <p:clrMapOvr>
    <a:masterClrMapping/>
  </p:clrMapOvr>
  <p:transition>
    <p:blinds/>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30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26309" name="Rectangle 3"/>
          <p:cNvSpPr>
            <a:spLocks noGrp="1" noChangeArrowheads="1"/>
          </p:cNvSpPr>
          <p:nvPr>
            <p:ph type="title" idx="4294967295"/>
          </p:nvPr>
        </p:nvSpPr>
        <p:spPr/>
        <p:txBody>
          <a:bodyPr/>
          <a:lstStyle/>
          <a:p>
            <a:r>
              <a:rPr lang="en-US"/>
              <a:t>Amdahl’s Law</a:t>
            </a:r>
          </a:p>
        </p:txBody>
      </p:sp>
      <p:graphicFrame>
        <p:nvGraphicFramePr>
          <p:cNvPr id="226310" name="Object 4"/>
          <p:cNvGraphicFramePr>
            <a:graphicFrameLocks noGrp="1" noChangeAspect="1"/>
          </p:cNvGraphicFramePr>
          <p:nvPr>
            <p:ph idx="4294967295"/>
          </p:nvPr>
        </p:nvGraphicFramePr>
        <p:xfrm>
          <a:off x="4052888" y="2230438"/>
          <a:ext cx="3424237" cy="3078162"/>
        </p:xfrm>
        <a:graphic>
          <a:graphicData uri="http://schemas.openxmlformats.org/presentationml/2006/ole">
            <mc:AlternateContent xmlns:mc="http://schemas.openxmlformats.org/markup-compatibility/2006">
              <mc:Choice xmlns:v="urn:schemas-microsoft-com:vml" Requires="v">
                <p:oleObj name="Equation" r:id="rId4" imgW="660240" imgH="571320" progId="">
                  <p:embed/>
                </p:oleObj>
              </mc:Choice>
              <mc:Fallback>
                <p:oleObj name="Equation" r:id="rId4" imgW="660240" imgH="571320" progId="">
                  <p:embed/>
                  <p:pic>
                    <p:nvPicPr>
                      <p:cNvPr id="22631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2888" y="2230438"/>
                        <a:ext cx="3424237" cy="307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6311" name="Text Box 5"/>
          <p:cNvSpPr txBox="1">
            <a:spLocks noChangeArrowheads="1"/>
          </p:cNvSpPr>
          <p:nvPr/>
        </p:nvSpPr>
        <p:spPr bwMode="auto">
          <a:xfrm>
            <a:off x="1066800" y="3124200"/>
            <a:ext cx="2754313" cy="762000"/>
          </a:xfrm>
          <a:prstGeom prst="rect">
            <a:avLst/>
          </a:prstGeom>
          <a:noFill/>
          <a:ln w="9525">
            <a:noFill/>
            <a:miter lim="800000"/>
            <a:headEnd/>
            <a:tailEnd/>
          </a:ln>
        </p:spPr>
        <p:txBody>
          <a:bodyPr wrap="none">
            <a:spAutoFit/>
          </a:bodyPr>
          <a:lstStyle/>
          <a:p>
            <a:pPr algn="r" eaLnBrk="0" hangingPunct="0"/>
            <a:r>
              <a:rPr lang="en-US" sz="4400" b="1">
                <a:solidFill>
                  <a:srgbClr val="0000FF"/>
                </a:solidFill>
                <a:latin typeface="Comic Sans MS" pitchFamily="66" charset="0"/>
              </a:rPr>
              <a:t>Speedup=</a:t>
            </a:r>
          </a:p>
        </p:txBody>
      </p:sp>
      <p:sp>
        <p:nvSpPr>
          <p:cNvPr id="226312" name="Text Box 7"/>
          <p:cNvSpPr txBox="1">
            <a:spLocks noChangeArrowheads="1"/>
          </p:cNvSpPr>
          <p:nvPr/>
        </p:nvSpPr>
        <p:spPr bwMode="auto">
          <a:xfrm>
            <a:off x="6324600" y="2133600"/>
            <a:ext cx="2593975" cy="1066800"/>
          </a:xfrm>
          <a:prstGeom prst="rect">
            <a:avLst/>
          </a:prstGeom>
          <a:noFill/>
          <a:ln w="9525">
            <a:noFill/>
            <a:miter lim="800000"/>
            <a:headEnd/>
            <a:tailEnd/>
          </a:ln>
        </p:spPr>
        <p:txBody>
          <a:bodyPr>
            <a:spAutoFit/>
          </a:bodyPr>
          <a:lstStyle/>
          <a:p>
            <a:pPr algn="ctr" eaLnBrk="0" hangingPunct="0"/>
            <a:r>
              <a:rPr lang="en-US" sz="3200" b="1">
                <a:solidFill>
                  <a:srgbClr val="FF0000"/>
                </a:solidFill>
                <a:latin typeface="Comic Sans MS" pitchFamily="66" charset="0"/>
              </a:rPr>
              <a:t>Parallel fraction</a:t>
            </a:r>
          </a:p>
        </p:txBody>
      </p:sp>
      <p:sp>
        <p:nvSpPr>
          <p:cNvPr id="226313" name="AutoShape 10"/>
          <p:cNvSpPr>
            <a:spLocks noChangeArrowheads="1"/>
          </p:cNvSpPr>
          <p:nvPr/>
        </p:nvSpPr>
        <p:spPr bwMode="auto">
          <a:xfrm>
            <a:off x="3733800" y="3962400"/>
            <a:ext cx="2166938" cy="957263"/>
          </a:xfrm>
          <a:prstGeom prst="wedgeRoundRectCallout">
            <a:avLst>
              <a:gd name="adj1" fmla="val -94833"/>
              <a:gd name="adj2" fmla="val -199917"/>
              <a:gd name="adj3" fmla="val 16667"/>
            </a:avLst>
          </a:prstGeom>
          <a:noFill/>
          <a:ln w="38100">
            <a:solidFill>
              <a:srgbClr val="FF0000"/>
            </a:solidFill>
            <a:miter lim="800000"/>
            <a:headEnd/>
            <a:tailEnd/>
          </a:ln>
        </p:spPr>
        <p:txBody>
          <a:bodyPr anchor="ctr"/>
          <a:lstStyle/>
          <a:p>
            <a:pPr algn="ctr" eaLnBrk="0" hangingPunct="0"/>
            <a:endParaRPr lang="en-US" sz="4400" b="1">
              <a:solidFill>
                <a:srgbClr val="0000FF"/>
              </a:solidFill>
              <a:latin typeface="Comic Sans MS" pitchFamily="66" charset="0"/>
            </a:endParaRPr>
          </a:p>
        </p:txBody>
      </p:sp>
      <p:sp>
        <p:nvSpPr>
          <p:cNvPr id="226314" name="Text Box 11"/>
          <p:cNvSpPr txBox="1">
            <a:spLocks noChangeArrowheads="1"/>
          </p:cNvSpPr>
          <p:nvPr/>
        </p:nvSpPr>
        <p:spPr bwMode="auto">
          <a:xfrm>
            <a:off x="609600" y="1905000"/>
            <a:ext cx="2593975" cy="1066800"/>
          </a:xfrm>
          <a:prstGeom prst="rect">
            <a:avLst/>
          </a:prstGeom>
          <a:noFill/>
          <a:ln w="9525">
            <a:noFill/>
            <a:miter lim="800000"/>
            <a:headEnd/>
            <a:tailEnd/>
          </a:ln>
        </p:spPr>
        <p:txBody>
          <a:bodyPr>
            <a:spAutoFit/>
          </a:bodyPr>
          <a:lstStyle/>
          <a:p>
            <a:pPr algn="ctr" eaLnBrk="0" hangingPunct="0"/>
            <a:r>
              <a:rPr lang="en-US" sz="3200" b="1">
                <a:solidFill>
                  <a:srgbClr val="FF0000"/>
                </a:solidFill>
                <a:latin typeface="Comic Sans MS" pitchFamily="66" charset="0"/>
              </a:rPr>
              <a:t>Sequential fraction</a:t>
            </a:r>
          </a:p>
        </p:txBody>
      </p:sp>
      <p:sp>
        <p:nvSpPr>
          <p:cNvPr id="226315" name="AutoShape 14"/>
          <p:cNvSpPr>
            <a:spLocks noChangeArrowheads="1"/>
          </p:cNvSpPr>
          <p:nvPr/>
        </p:nvSpPr>
        <p:spPr bwMode="auto">
          <a:xfrm>
            <a:off x="6324600" y="3624263"/>
            <a:ext cx="990600" cy="771525"/>
          </a:xfrm>
          <a:prstGeom prst="wedgeRoundRectCallout">
            <a:avLst>
              <a:gd name="adj1" fmla="val 56250"/>
              <a:gd name="adj2" fmla="val -104528"/>
              <a:gd name="adj3" fmla="val 16667"/>
            </a:avLst>
          </a:prstGeom>
          <a:noFill/>
          <a:ln w="38100">
            <a:solidFill>
              <a:srgbClr val="FF0000"/>
            </a:solidFill>
            <a:miter lim="800000"/>
            <a:headEnd/>
            <a:tailEnd/>
          </a:ln>
        </p:spPr>
        <p:txBody>
          <a:bodyPr anchor="ctr"/>
          <a:lstStyle/>
          <a:p>
            <a:pPr algn="ctr" eaLnBrk="0" hangingPunct="0"/>
            <a:endParaRPr lang="en-US" sz="4400" b="1">
              <a:solidFill>
                <a:srgbClr val="0000FF"/>
              </a:solidFill>
              <a:latin typeface="Comic Sans MS" pitchFamily="66" charset="0"/>
            </a:endParaRPr>
          </a:p>
        </p:txBody>
      </p:sp>
    </p:spTree>
    <p:extLst>
      <p:ext uri="{BB962C8B-B14F-4D97-AF65-F5344CB8AC3E}">
        <p14:creationId xmlns:p14="http://schemas.microsoft.com/office/powerpoint/2010/main" val="3676878555"/>
      </p:ext>
    </p:extLst>
  </p:cSld>
  <p:clrMapOvr>
    <a:masterClrMapping/>
  </p:clrMapOvr>
  <p:transition>
    <p:blinds/>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835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28357" name="Rectangle 3"/>
          <p:cNvSpPr>
            <a:spLocks noGrp="1" noChangeArrowheads="1"/>
          </p:cNvSpPr>
          <p:nvPr>
            <p:ph type="title" idx="4294967295"/>
          </p:nvPr>
        </p:nvSpPr>
        <p:spPr/>
        <p:txBody>
          <a:bodyPr/>
          <a:lstStyle/>
          <a:p>
            <a:r>
              <a:rPr lang="en-US"/>
              <a:t>Amdahl’s Law</a:t>
            </a:r>
          </a:p>
        </p:txBody>
      </p:sp>
      <p:graphicFrame>
        <p:nvGraphicFramePr>
          <p:cNvPr id="228358" name="Object 4"/>
          <p:cNvGraphicFramePr>
            <a:graphicFrameLocks noGrp="1" noChangeAspect="1"/>
          </p:cNvGraphicFramePr>
          <p:nvPr>
            <p:ph idx="4294967295"/>
          </p:nvPr>
        </p:nvGraphicFramePr>
        <p:xfrm>
          <a:off x="4052888" y="2230438"/>
          <a:ext cx="3424237" cy="3078162"/>
        </p:xfrm>
        <a:graphic>
          <a:graphicData uri="http://schemas.openxmlformats.org/presentationml/2006/ole">
            <mc:AlternateContent xmlns:mc="http://schemas.openxmlformats.org/markup-compatibility/2006">
              <mc:Choice xmlns:v="urn:schemas-microsoft-com:vml" Requires="v">
                <p:oleObj name="Equation" r:id="rId4" imgW="660240" imgH="571320" progId="">
                  <p:embed/>
                </p:oleObj>
              </mc:Choice>
              <mc:Fallback>
                <p:oleObj name="Equation" r:id="rId4" imgW="660240" imgH="571320" progId="">
                  <p:embed/>
                  <p:pic>
                    <p:nvPicPr>
                      <p:cNvPr id="22835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2888" y="2230438"/>
                        <a:ext cx="3424237" cy="307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8359" name="Text Box 5"/>
          <p:cNvSpPr txBox="1">
            <a:spLocks noChangeArrowheads="1"/>
          </p:cNvSpPr>
          <p:nvPr/>
        </p:nvSpPr>
        <p:spPr bwMode="auto">
          <a:xfrm>
            <a:off x="1066800" y="3124200"/>
            <a:ext cx="2754313" cy="762000"/>
          </a:xfrm>
          <a:prstGeom prst="rect">
            <a:avLst/>
          </a:prstGeom>
          <a:noFill/>
          <a:ln w="9525">
            <a:noFill/>
            <a:miter lim="800000"/>
            <a:headEnd/>
            <a:tailEnd/>
          </a:ln>
        </p:spPr>
        <p:txBody>
          <a:bodyPr wrap="none">
            <a:spAutoFit/>
          </a:bodyPr>
          <a:lstStyle/>
          <a:p>
            <a:pPr algn="r" eaLnBrk="0" hangingPunct="0"/>
            <a:r>
              <a:rPr lang="en-US" sz="4400" b="1">
                <a:solidFill>
                  <a:srgbClr val="0000FF"/>
                </a:solidFill>
                <a:latin typeface="Comic Sans MS" pitchFamily="66" charset="0"/>
              </a:rPr>
              <a:t>Speedup=</a:t>
            </a:r>
          </a:p>
        </p:txBody>
      </p:sp>
      <p:sp>
        <p:nvSpPr>
          <p:cNvPr id="228360" name="Text Box 7"/>
          <p:cNvSpPr txBox="1">
            <a:spLocks noChangeArrowheads="1"/>
          </p:cNvSpPr>
          <p:nvPr/>
        </p:nvSpPr>
        <p:spPr bwMode="auto">
          <a:xfrm>
            <a:off x="6324600" y="2133600"/>
            <a:ext cx="2593975" cy="1066800"/>
          </a:xfrm>
          <a:prstGeom prst="rect">
            <a:avLst/>
          </a:prstGeom>
          <a:noFill/>
          <a:ln w="9525">
            <a:noFill/>
            <a:miter lim="800000"/>
            <a:headEnd/>
            <a:tailEnd/>
          </a:ln>
        </p:spPr>
        <p:txBody>
          <a:bodyPr>
            <a:spAutoFit/>
          </a:bodyPr>
          <a:lstStyle/>
          <a:p>
            <a:pPr algn="ctr" eaLnBrk="0" hangingPunct="0"/>
            <a:r>
              <a:rPr lang="en-US" sz="3200" b="1">
                <a:solidFill>
                  <a:srgbClr val="FF0000"/>
                </a:solidFill>
                <a:latin typeface="Comic Sans MS" pitchFamily="66" charset="0"/>
              </a:rPr>
              <a:t>Parallel fraction</a:t>
            </a:r>
          </a:p>
        </p:txBody>
      </p:sp>
      <p:sp>
        <p:nvSpPr>
          <p:cNvPr id="228361" name="AutoShape 8"/>
          <p:cNvSpPr>
            <a:spLocks noChangeArrowheads="1"/>
          </p:cNvSpPr>
          <p:nvPr/>
        </p:nvSpPr>
        <p:spPr bwMode="auto">
          <a:xfrm>
            <a:off x="6324600" y="4724400"/>
            <a:ext cx="990600" cy="685800"/>
          </a:xfrm>
          <a:prstGeom prst="wedgeRoundRectCallout">
            <a:avLst>
              <a:gd name="adj1" fmla="val -350319"/>
              <a:gd name="adj2" fmla="val 55093"/>
              <a:gd name="adj3" fmla="val 16667"/>
            </a:avLst>
          </a:prstGeom>
          <a:noFill/>
          <a:ln w="38100">
            <a:solidFill>
              <a:srgbClr val="FF0000"/>
            </a:solidFill>
            <a:miter lim="800000"/>
            <a:headEnd/>
            <a:tailEnd/>
          </a:ln>
        </p:spPr>
        <p:txBody>
          <a:bodyPr anchor="ctr"/>
          <a:lstStyle/>
          <a:p>
            <a:pPr algn="ctr" eaLnBrk="0" hangingPunct="0"/>
            <a:endParaRPr lang="en-US" sz="4400" b="1">
              <a:solidFill>
                <a:srgbClr val="0000FF"/>
              </a:solidFill>
              <a:latin typeface="Comic Sans MS" pitchFamily="66" charset="0"/>
            </a:endParaRPr>
          </a:p>
        </p:txBody>
      </p:sp>
      <p:sp>
        <p:nvSpPr>
          <p:cNvPr id="228362" name="Text Box 9"/>
          <p:cNvSpPr txBox="1">
            <a:spLocks noChangeArrowheads="1"/>
          </p:cNvSpPr>
          <p:nvPr/>
        </p:nvSpPr>
        <p:spPr bwMode="auto">
          <a:xfrm>
            <a:off x="609600" y="4953000"/>
            <a:ext cx="2593975" cy="1066800"/>
          </a:xfrm>
          <a:prstGeom prst="rect">
            <a:avLst/>
          </a:prstGeom>
          <a:noFill/>
          <a:ln w="9525">
            <a:noFill/>
            <a:miter lim="800000"/>
            <a:headEnd/>
            <a:tailEnd/>
          </a:ln>
        </p:spPr>
        <p:txBody>
          <a:bodyPr>
            <a:spAutoFit/>
          </a:bodyPr>
          <a:lstStyle/>
          <a:p>
            <a:pPr algn="ctr" eaLnBrk="0" hangingPunct="0"/>
            <a:r>
              <a:rPr lang="en-US" sz="3200" b="1">
                <a:solidFill>
                  <a:srgbClr val="FF0000"/>
                </a:solidFill>
                <a:latin typeface="Comic Sans MS" pitchFamily="66" charset="0"/>
              </a:rPr>
              <a:t>Number of processors</a:t>
            </a:r>
          </a:p>
        </p:txBody>
      </p:sp>
      <p:sp>
        <p:nvSpPr>
          <p:cNvPr id="228363" name="Text Box 13"/>
          <p:cNvSpPr txBox="1">
            <a:spLocks noChangeArrowheads="1"/>
          </p:cNvSpPr>
          <p:nvPr/>
        </p:nvSpPr>
        <p:spPr bwMode="auto">
          <a:xfrm>
            <a:off x="609600" y="1905000"/>
            <a:ext cx="2593975" cy="1066800"/>
          </a:xfrm>
          <a:prstGeom prst="rect">
            <a:avLst/>
          </a:prstGeom>
          <a:noFill/>
          <a:ln w="9525">
            <a:noFill/>
            <a:miter lim="800000"/>
            <a:headEnd/>
            <a:tailEnd/>
          </a:ln>
        </p:spPr>
        <p:txBody>
          <a:bodyPr>
            <a:spAutoFit/>
          </a:bodyPr>
          <a:lstStyle/>
          <a:p>
            <a:pPr algn="ctr" eaLnBrk="0" hangingPunct="0"/>
            <a:r>
              <a:rPr lang="en-US" sz="3200" b="1">
                <a:solidFill>
                  <a:srgbClr val="FF0000"/>
                </a:solidFill>
                <a:latin typeface="Comic Sans MS" pitchFamily="66" charset="0"/>
              </a:rPr>
              <a:t>Sequential fraction</a:t>
            </a:r>
          </a:p>
        </p:txBody>
      </p:sp>
      <p:sp>
        <p:nvSpPr>
          <p:cNvPr id="228364" name="AutoShape 14"/>
          <p:cNvSpPr>
            <a:spLocks noChangeArrowheads="1"/>
          </p:cNvSpPr>
          <p:nvPr/>
        </p:nvSpPr>
        <p:spPr bwMode="auto">
          <a:xfrm>
            <a:off x="6324600" y="3681413"/>
            <a:ext cx="990600" cy="720725"/>
          </a:xfrm>
          <a:prstGeom prst="wedgeRoundRectCallout">
            <a:avLst>
              <a:gd name="adj1" fmla="val 56250"/>
              <a:gd name="adj2" fmla="val -108370"/>
              <a:gd name="adj3" fmla="val 16667"/>
            </a:avLst>
          </a:prstGeom>
          <a:noFill/>
          <a:ln w="38100">
            <a:solidFill>
              <a:srgbClr val="FF0000"/>
            </a:solidFill>
            <a:miter lim="800000"/>
            <a:headEnd/>
            <a:tailEnd/>
          </a:ln>
        </p:spPr>
        <p:txBody>
          <a:bodyPr anchor="ctr"/>
          <a:lstStyle/>
          <a:p>
            <a:pPr algn="ctr" eaLnBrk="0" hangingPunct="0"/>
            <a:endParaRPr lang="en-US" sz="4400" b="1">
              <a:solidFill>
                <a:srgbClr val="0000FF"/>
              </a:solidFill>
              <a:latin typeface="Comic Sans MS" pitchFamily="66" charset="0"/>
            </a:endParaRPr>
          </a:p>
        </p:txBody>
      </p:sp>
      <p:sp>
        <p:nvSpPr>
          <p:cNvPr id="228365" name="AutoShape 15"/>
          <p:cNvSpPr>
            <a:spLocks noChangeArrowheads="1"/>
          </p:cNvSpPr>
          <p:nvPr/>
        </p:nvSpPr>
        <p:spPr bwMode="auto">
          <a:xfrm>
            <a:off x="3733800" y="3962400"/>
            <a:ext cx="2166938" cy="957263"/>
          </a:xfrm>
          <a:prstGeom prst="wedgeRoundRectCallout">
            <a:avLst>
              <a:gd name="adj1" fmla="val -94833"/>
              <a:gd name="adj2" fmla="val -199917"/>
              <a:gd name="adj3" fmla="val 16667"/>
            </a:avLst>
          </a:prstGeom>
          <a:noFill/>
          <a:ln w="38100">
            <a:solidFill>
              <a:srgbClr val="FF0000"/>
            </a:solidFill>
            <a:miter lim="800000"/>
            <a:headEnd/>
            <a:tailEnd/>
          </a:ln>
        </p:spPr>
        <p:txBody>
          <a:bodyPr anchor="ctr"/>
          <a:lstStyle/>
          <a:p>
            <a:pPr algn="ctr" eaLnBrk="0" hangingPunct="0"/>
            <a:endParaRPr lang="en-US" sz="4400" b="1">
              <a:solidFill>
                <a:srgbClr val="0000FF"/>
              </a:solidFill>
              <a:latin typeface="Comic Sans MS" pitchFamily="66" charset="0"/>
            </a:endParaRPr>
          </a:p>
        </p:txBody>
      </p:sp>
    </p:spTree>
    <p:extLst>
      <p:ext uri="{BB962C8B-B14F-4D97-AF65-F5344CB8AC3E}">
        <p14:creationId xmlns:p14="http://schemas.microsoft.com/office/powerpoint/2010/main" val="2115112911"/>
      </p:ext>
    </p:extLst>
  </p:cSld>
  <p:clrMapOvr>
    <a:masterClrMapping/>
  </p:clrMapOvr>
  <p:transition>
    <p:blinds/>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5AF6D41-9246-AED5-5C67-8B20B162631B}"/>
              </a:ext>
            </a:extLst>
          </p:cNvPr>
          <p:cNvSpPr>
            <a:spLocks noGrp="1"/>
          </p:cNvSpPr>
          <p:nvPr>
            <p:ph type="title"/>
          </p:nvPr>
        </p:nvSpPr>
        <p:spPr/>
        <p:txBody>
          <a:bodyPr/>
          <a:lstStyle/>
          <a:p>
            <a:r>
              <a:rPr lang="en-US" dirty="0"/>
              <a:t>Parallel Computing</a:t>
            </a:r>
            <a:endParaRPr lang="ar-SA" dirty="0"/>
          </a:p>
        </p:txBody>
      </p:sp>
      <p:sp>
        <p:nvSpPr>
          <p:cNvPr id="3" name="عنصر نائب للمحتوى 2">
            <a:extLst>
              <a:ext uri="{FF2B5EF4-FFF2-40B4-BE49-F238E27FC236}">
                <a16:creationId xmlns:a16="http://schemas.microsoft.com/office/drawing/2014/main" id="{B77A84DC-01FA-BB4B-4A11-A9F8F8026E6B}"/>
              </a:ext>
            </a:extLst>
          </p:cNvPr>
          <p:cNvSpPr>
            <a:spLocks noGrp="1"/>
          </p:cNvSpPr>
          <p:nvPr>
            <p:ph idx="1"/>
          </p:nvPr>
        </p:nvSpPr>
        <p:spPr/>
        <p:txBody>
          <a:bodyPr/>
          <a:lstStyle/>
          <a:p>
            <a:r>
              <a:rPr lang="en-US" b="0" i="0" dirty="0">
                <a:effectLst/>
                <a:latin typeface="Open Sans" panose="020B0606030504020204" pitchFamily="34" charset="0"/>
              </a:rPr>
              <a:t>Using a number of processors to process one task</a:t>
            </a:r>
          </a:p>
          <a:p>
            <a:endParaRPr lang="en-US" b="0" i="0" dirty="0">
              <a:effectLst/>
              <a:latin typeface="Open Sans" panose="020B0606030504020204" pitchFamily="34" charset="0"/>
            </a:endParaRPr>
          </a:p>
          <a:p>
            <a:r>
              <a:rPr lang="en-US" b="0" i="0" dirty="0">
                <a:effectLst/>
                <a:latin typeface="Open Sans" panose="020B0606030504020204" pitchFamily="34" charset="0"/>
              </a:rPr>
              <a:t>Speeding up the processing by distributing it to the processors</a:t>
            </a:r>
          </a:p>
          <a:p>
            <a:pPr marL="0" indent="0">
              <a:buNone/>
            </a:pPr>
            <a:endParaRPr lang="ar-SA" dirty="0"/>
          </a:p>
        </p:txBody>
      </p:sp>
    </p:spTree>
    <p:extLst>
      <p:ext uri="{BB962C8B-B14F-4D97-AF65-F5344CB8AC3E}">
        <p14:creationId xmlns:p14="http://schemas.microsoft.com/office/powerpoint/2010/main" val="36951172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040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30405" name="Rectangle 3"/>
          <p:cNvSpPr>
            <a:spLocks noGrp="1" noChangeArrowheads="1"/>
          </p:cNvSpPr>
          <p:nvPr>
            <p:ph type="title" idx="4294967295"/>
          </p:nvPr>
        </p:nvSpPr>
        <p:spPr/>
        <p:txBody>
          <a:bodyPr/>
          <a:lstStyle/>
          <a:p>
            <a:r>
              <a:rPr lang="en-US"/>
              <a:t>Example</a:t>
            </a:r>
          </a:p>
        </p:txBody>
      </p:sp>
      <p:sp>
        <p:nvSpPr>
          <p:cNvPr id="230406" name="Rectangle 4"/>
          <p:cNvSpPr>
            <a:spLocks noGrp="1" noChangeArrowheads="1"/>
          </p:cNvSpPr>
          <p:nvPr>
            <p:ph type="body" sz="half" idx="4294967295"/>
          </p:nvPr>
        </p:nvSpPr>
        <p:spPr>
          <a:xfrm>
            <a:off x="457200" y="1600200"/>
            <a:ext cx="7745413" cy="4525963"/>
          </a:xfrm>
        </p:spPr>
        <p:txBody>
          <a:bodyPr/>
          <a:lstStyle/>
          <a:p>
            <a:r>
              <a:rPr lang="en-US" sz="2800"/>
              <a:t>Ten processors</a:t>
            </a:r>
          </a:p>
          <a:p>
            <a:r>
              <a:rPr lang="en-US" sz="2800">
                <a:solidFill>
                  <a:schemeClr val="tx1"/>
                </a:solidFill>
              </a:rPr>
              <a:t>60%</a:t>
            </a:r>
            <a:r>
              <a:rPr lang="en-US" sz="2800"/>
              <a:t> concurrent, </a:t>
            </a:r>
            <a:r>
              <a:rPr lang="en-US" sz="2800">
                <a:solidFill>
                  <a:schemeClr val="tx1"/>
                </a:solidFill>
              </a:rPr>
              <a:t>40%</a:t>
            </a:r>
            <a:r>
              <a:rPr lang="en-US" sz="2800"/>
              <a:t> sequential</a:t>
            </a:r>
          </a:p>
          <a:p>
            <a:r>
              <a:rPr lang="en-US" sz="2800"/>
              <a:t>How close to 10-fold speedup?</a:t>
            </a:r>
          </a:p>
        </p:txBody>
      </p:sp>
    </p:spTree>
    <p:extLst>
      <p:ext uri="{BB962C8B-B14F-4D97-AF65-F5344CB8AC3E}">
        <p14:creationId xmlns:p14="http://schemas.microsoft.com/office/powerpoint/2010/main" val="25749093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45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32453" name="Rectangle 3"/>
          <p:cNvSpPr>
            <a:spLocks noGrp="1" noChangeArrowheads="1"/>
          </p:cNvSpPr>
          <p:nvPr>
            <p:ph type="title" idx="4294967295"/>
          </p:nvPr>
        </p:nvSpPr>
        <p:spPr/>
        <p:txBody>
          <a:bodyPr/>
          <a:lstStyle/>
          <a:p>
            <a:r>
              <a:rPr lang="en-US"/>
              <a:t>Example</a:t>
            </a:r>
          </a:p>
        </p:txBody>
      </p:sp>
      <p:sp>
        <p:nvSpPr>
          <p:cNvPr id="232454" name="Rectangle 4"/>
          <p:cNvSpPr>
            <a:spLocks noGrp="1" noChangeArrowheads="1"/>
          </p:cNvSpPr>
          <p:nvPr>
            <p:ph type="body" sz="half" idx="4294967295"/>
          </p:nvPr>
        </p:nvSpPr>
        <p:spPr>
          <a:xfrm>
            <a:off x="457200" y="1600200"/>
            <a:ext cx="7745413" cy="4525963"/>
          </a:xfrm>
        </p:spPr>
        <p:txBody>
          <a:bodyPr/>
          <a:lstStyle/>
          <a:p>
            <a:r>
              <a:rPr lang="en-US" sz="2800"/>
              <a:t>Ten processors</a:t>
            </a:r>
          </a:p>
          <a:p>
            <a:r>
              <a:rPr lang="en-US" sz="2800">
                <a:solidFill>
                  <a:schemeClr val="tx1"/>
                </a:solidFill>
              </a:rPr>
              <a:t>60%</a:t>
            </a:r>
            <a:r>
              <a:rPr lang="en-US" sz="2800"/>
              <a:t> concurrent, </a:t>
            </a:r>
            <a:r>
              <a:rPr lang="en-US" sz="2800">
                <a:solidFill>
                  <a:schemeClr val="tx1"/>
                </a:solidFill>
              </a:rPr>
              <a:t>40%</a:t>
            </a:r>
            <a:r>
              <a:rPr lang="en-US" sz="2800"/>
              <a:t> sequential</a:t>
            </a:r>
          </a:p>
          <a:p>
            <a:r>
              <a:rPr lang="en-US" sz="2800"/>
              <a:t>How close to 10-fold speedup?</a:t>
            </a:r>
          </a:p>
        </p:txBody>
      </p:sp>
      <p:grpSp>
        <p:nvGrpSpPr>
          <p:cNvPr id="232455" name="Group 5"/>
          <p:cNvGrpSpPr>
            <a:grpSpLocks/>
          </p:cNvGrpSpPr>
          <p:nvPr/>
        </p:nvGrpSpPr>
        <p:grpSpPr bwMode="auto">
          <a:xfrm>
            <a:off x="1127125" y="4038600"/>
            <a:ext cx="5654675" cy="1481138"/>
            <a:chOff x="998" y="2064"/>
            <a:chExt cx="3562" cy="933"/>
          </a:xfrm>
        </p:grpSpPr>
        <p:graphicFrame>
          <p:nvGraphicFramePr>
            <p:cNvPr id="232456" name="Object 6"/>
            <p:cNvGraphicFramePr>
              <a:graphicFrameLocks noChangeAspect="1"/>
            </p:cNvGraphicFramePr>
            <p:nvPr/>
          </p:nvGraphicFramePr>
          <p:xfrm>
            <a:off x="3120" y="2064"/>
            <a:ext cx="1440" cy="933"/>
          </p:xfrm>
          <a:graphic>
            <a:graphicData uri="http://schemas.openxmlformats.org/presentationml/2006/ole">
              <mc:AlternateContent xmlns:mc="http://schemas.openxmlformats.org/markup-compatibility/2006">
                <mc:Choice xmlns:v="urn:schemas-microsoft-com:vml" Requires="v">
                  <p:oleObj name="Equation" r:id="rId4" imgW="901440" imgH="583920" progId="Equation.3">
                    <p:embed/>
                  </p:oleObj>
                </mc:Choice>
                <mc:Fallback>
                  <p:oleObj name="Equation" r:id="rId4" imgW="901440" imgH="583920" progId="Equation.3">
                    <p:embed/>
                    <p:pic>
                      <p:nvPicPr>
                        <p:cNvPr id="23245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0" y="2064"/>
                          <a:ext cx="1440" cy="9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2457" name="Text Box 7"/>
            <p:cNvSpPr txBox="1">
              <a:spLocks noChangeArrowheads="1"/>
            </p:cNvSpPr>
            <p:nvPr/>
          </p:nvSpPr>
          <p:spPr bwMode="auto">
            <a:xfrm>
              <a:off x="998" y="2208"/>
              <a:ext cx="2038" cy="365"/>
            </a:xfrm>
            <a:prstGeom prst="rect">
              <a:avLst/>
            </a:prstGeom>
            <a:noFill/>
            <a:ln w="9525">
              <a:noFill/>
              <a:miter lim="800000"/>
              <a:headEnd/>
              <a:tailEnd/>
            </a:ln>
          </p:spPr>
          <p:txBody>
            <a:bodyPr wrap="none">
              <a:spAutoFit/>
            </a:bodyPr>
            <a:lstStyle/>
            <a:p>
              <a:pPr algn="r" eaLnBrk="0" hangingPunct="0"/>
              <a:r>
                <a:rPr lang="en-US" sz="3200">
                  <a:solidFill>
                    <a:srgbClr val="0000FF"/>
                  </a:solidFill>
                  <a:latin typeface="Comic Sans MS" pitchFamily="66" charset="0"/>
                </a:rPr>
                <a:t>Speedup = </a:t>
              </a:r>
              <a:r>
                <a:rPr lang="en-US" sz="3200">
                  <a:latin typeface="Comic Sans MS" pitchFamily="66" charset="0"/>
                </a:rPr>
                <a:t>2.17=</a:t>
              </a:r>
            </a:p>
          </p:txBody>
        </p:sp>
      </p:grpSp>
    </p:spTree>
    <p:extLst>
      <p:ext uri="{BB962C8B-B14F-4D97-AF65-F5344CB8AC3E}">
        <p14:creationId xmlns:p14="http://schemas.microsoft.com/office/powerpoint/2010/main" val="215474999"/>
      </p:ext>
    </p:extLst>
  </p:cSld>
  <p:clrMapOvr>
    <a:masterClrMapping/>
  </p:clrMapOvr>
  <p:transition>
    <p:blinds/>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450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34501" name="Rectangle 3"/>
          <p:cNvSpPr>
            <a:spLocks noGrp="1" noChangeArrowheads="1"/>
          </p:cNvSpPr>
          <p:nvPr>
            <p:ph type="title" idx="4294967295"/>
          </p:nvPr>
        </p:nvSpPr>
        <p:spPr/>
        <p:txBody>
          <a:bodyPr/>
          <a:lstStyle/>
          <a:p>
            <a:r>
              <a:rPr lang="en-US"/>
              <a:t>Example</a:t>
            </a:r>
          </a:p>
        </p:txBody>
      </p:sp>
      <p:sp>
        <p:nvSpPr>
          <p:cNvPr id="234502" name="Rectangle 4"/>
          <p:cNvSpPr>
            <a:spLocks noGrp="1" noChangeArrowheads="1"/>
          </p:cNvSpPr>
          <p:nvPr>
            <p:ph type="body" sz="half" idx="4294967295"/>
          </p:nvPr>
        </p:nvSpPr>
        <p:spPr>
          <a:xfrm>
            <a:off x="457200" y="1600200"/>
            <a:ext cx="7745413" cy="4525963"/>
          </a:xfrm>
        </p:spPr>
        <p:txBody>
          <a:bodyPr/>
          <a:lstStyle/>
          <a:p>
            <a:r>
              <a:rPr lang="en-US" sz="2800"/>
              <a:t>Ten processors</a:t>
            </a:r>
          </a:p>
          <a:p>
            <a:r>
              <a:rPr lang="en-US" sz="2800">
                <a:solidFill>
                  <a:schemeClr val="tx1"/>
                </a:solidFill>
              </a:rPr>
              <a:t>80%</a:t>
            </a:r>
            <a:r>
              <a:rPr lang="en-US" sz="2800"/>
              <a:t> concurrent, </a:t>
            </a:r>
            <a:r>
              <a:rPr lang="en-US" sz="2800">
                <a:solidFill>
                  <a:schemeClr val="tx1"/>
                </a:solidFill>
              </a:rPr>
              <a:t>20%</a:t>
            </a:r>
            <a:r>
              <a:rPr lang="en-US" sz="2800"/>
              <a:t> sequential</a:t>
            </a:r>
          </a:p>
          <a:p>
            <a:r>
              <a:rPr lang="en-US" sz="2800"/>
              <a:t>How close to 10-fold speedup?</a:t>
            </a:r>
          </a:p>
        </p:txBody>
      </p:sp>
    </p:spTree>
    <p:extLst>
      <p:ext uri="{BB962C8B-B14F-4D97-AF65-F5344CB8AC3E}">
        <p14:creationId xmlns:p14="http://schemas.microsoft.com/office/powerpoint/2010/main" val="2856251897"/>
      </p:ext>
    </p:extLst>
  </p:cSld>
  <p:clrMapOvr>
    <a:masterClrMapping/>
  </p:clrMapOvr>
  <p:transition>
    <p:blinds/>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654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36549" name="Rectangle 3"/>
          <p:cNvSpPr>
            <a:spLocks noGrp="1" noChangeArrowheads="1"/>
          </p:cNvSpPr>
          <p:nvPr>
            <p:ph type="title" idx="4294967295"/>
          </p:nvPr>
        </p:nvSpPr>
        <p:spPr/>
        <p:txBody>
          <a:bodyPr/>
          <a:lstStyle/>
          <a:p>
            <a:r>
              <a:rPr lang="en-US"/>
              <a:t>Example</a:t>
            </a:r>
          </a:p>
        </p:txBody>
      </p:sp>
      <p:sp>
        <p:nvSpPr>
          <p:cNvPr id="236550" name="Rectangle 4"/>
          <p:cNvSpPr>
            <a:spLocks noGrp="1" noChangeArrowheads="1"/>
          </p:cNvSpPr>
          <p:nvPr>
            <p:ph type="body" sz="half" idx="4294967295"/>
          </p:nvPr>
        </p:nvSpPr>
        <p:spPr>
          <a:xfrm>
            <a:off x="457200" y="1600200"/>
            <a:ext cx="7745413" cy="4525963"/>
          </a:xfrm>
        </p:spPr>
        <p:txBody>
          <a:bodyPr/>
          <a:lstStyle/>
          <a:p>
            <a:r>
              <a:rPr lang="en-US" sz="2800"/>
              <a:t>Ten processors</a:t>
            </a:r>
          </a:p>
          <a:p>
            <a:r>
              <a:rPr lang="en-US" sz="2800">
                <a:solidFill>
                  <a:schemeClr val="tx1"/>
                </a:solidFill>
              </a:rPr>
              <a:t>80%</a:t>
            </a:r>
            <a:r>
              <a:rPr lang="en-US" sz="2800"/>
              <a:t> concurrent, </a:t>
            </a:r>
            <a:r>
              <a:rPr lang="en-US" sz="2800">
                <a:solidFill>
                  <a:schemeClr val="tx1"/>
                </a:solidFill>
              </a:rPr>
              <a:t>20%</a:t>
            </a:r>
            <a:r>
              <a:rPr lang="en-US" sz="2800"/>
              <a:t> sequential</a:t>
            </a:r>
          </a:p>
          <a:p>
            <a:r>
              <a:rPr lang="en-US" sz="2800"/>
              <a:t>How close to 10-fold speedup?</a:t>
            </a:r>
          </a:p>
        </p:txBody>
      </p:sp>
      <p:grpSp>
        <p:nvGrpSpPr>
          <p:cNvPr id="236551" name="Group 5"/>
          <p:cNvGrpSpPr>
            <a:grpSpLocks/>
          </p:cNvGrpSpPr>
          <p:nvPr/>
        </p:nvGrpSpPr>
        <p:grpSpPr bwMode="auto">
          <a:xfrm>
            <a:off x="1062038" y="4038600"/>
            <a:ext cx="5719762" cy="1481138"/>
            <a:chOff x="957" y="2064"/>
            <a:chExt cx="3603" cy="933"/>
          </a:xfrm>
        </p:grpSpPr>
        <p:graphicFrame>
          <p:nvGraphicFramePr>
            <p:cNvPr id="236552" name="Object 6"/>
            <p:cNvGraphicFramePr>
              <a:graphicFrameLocks noChangeAspect="1"/>
            </p:cNvGraphicFramePr>
            <p:nvPr/>
          </p:nvGraphicFramePr>
          <p:xfrm>
            <a:off x="3120" y="2064"/>
            <a:ext cx="1440" cy="933"/>
          </p:xfrm>
          <a:graphic>
            <a:graphicData uri="http://schemas.openxmlformats.org/presentationml/2006/ole">
              <mc:AlternateContent xmlns:mc="http://schemas.openxmlformats.org/markup-compatibility/2006">
                <mc:Choice xmlns:v="urn:schemas-microsoft-com:vml" Requires="v">
                  <p:oleObj name="Equation" r:id="rId4" imgW="901440" imgH="583920" progId="Equation.3">
                    <p:embed/>
                  </p:oleObj>
                </mc:Choice>
                <mc:Fallback>
                  <p:oleObj name="Equation" r:id="rId4" imgW="901440" imgH="583920" progId="Equation.3">
                    <p:embed/>
                    <p:pic>
                      <p:nvPicPr>
                        <p:cNvPr id="236552"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0" y="2064"/>
                          <a:ext cx="1440" cy="9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6553" name="Text Box 7"/>
            <p:cNvSpPr txBox="1">
              <a:spLocks noChangeArrowheads="1"/>
            </p:cNvSpPr>
            <p:nvPr/>
          </p:nvSpPr>
          <p:spPr bwMode="auto">
            <a:xfrm>
              <a:off x="957" y="2208"/>
              <a:ext cx="2079" cy="365"/>
            </a:xfrm>
            <a:prstGeom prst="rect">
              <a:avLst/>
            </a:prstGeom>
            <a:noFill/>
            <a:ln w="9525">
              <a:noFill/>
              <a:miter lim="800000"/>
              <a:headEnd/>
              <a:tailEnd/>
            </a:ln>
          </p:spPr>
          <p:txBody>
            <a:bodyPr wrap="none">
              <a:spAutoFit/>
            </a:bodyPr>
            <a:lstStyle/>
            <a:p>
              <a:pPr algn="r" eaLnBrk="0" hangingPunct="0"/>
              <a:r>
                <a:rPr lang="en-US" sz="3200">
                  <a:solidFill>
                    <a:srgbClr val="0000FF"/>
                  </a:solidFill>
                  <a:latin typeface="Comic Sans MS" pitchFamily="66" charset="0"/>
                </a:rPr>
                <a:t>Speedup = </a:t>
              </a:r>
              <a:r>
                <a:rPr lang="en-US" sz="3200">
                  <a:latin typeface="Comic Sans MS" pitchFamily="66" charset="0"/>
                </a:rPr>
                <a:t>3.57=</a:t>
              </a:r>
            </a:p>
          </p:txBody>
        </p:sp>
      </p:grpSp>
    </p:spTree>
    <p:extLst>
      <p:ext uri="{BB962C8B-B14F-4D97-AF65-F5344CB8AC3E}">
        <p14:creationId xmlns:p14="http://schemas.microsoft.com/office/powerpoint/2010/main" val="458474467"/>
      </p:ext>
    </p:extLst>
  </p:cSld>
  <p:clrMapOvr>
    <a:masterClrMapping/>
  </p:clrMapOvr>
  <p:transition>
    <p:blinds/>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859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38597" name="Rectangle 3"/>
          <p:cNvSpPr>
            <a:spLocks noGrp="1" noChangeArrowheads="1"/>
          </p:cNvSpPr>
          <p:nvPr>
            <p:ph type="title" idx="4294967295"/>
          </p:nvPr>
        </p:nvSpPr>
        <p:spPr/>
        <p:txBody>
          <a:bodyPr/>
          <a:lstStyle/>
          <a:p>
            <a:r>
              <a:rPr lang="en-US"/>
              <a:t>Example</a:t>
            </a:r>
          </a:p>
        </p:txBody>
      </p:sp>
      <p:sp>
        <p:nvSpPr>
          <p:cNvPr id="238598" name="Rectangle 4"/>
          <p:cNvSpPr>
            <a:spLocks noGrp="1" noChangeArrowheads="1"/>
          </p:cNvSpPr>
          <p:nvPr>
            <p:ph type="body" sz="half" idx="4294967295"/>
          </p:nvPr>
        </p:nvSpPr>
        <p:spPr>
          <a:xfrm>
            <a:off x="457200" y="1600200"/>
            <a:ext cx="7745413" cy="4525963"/>
          </a:xfrm>
        </p:spPr>
        <p:txBody>
          <a:bodyPr/>
          <a:lstStyle/>
          <a:p>
            <a:r>
              <a:rPr lang="en-US" sz="2800"/>
              <a:t>Ten processors</a:t>
            </a:r>
          </a:p>
          <a:p>
            <a:r>
              <a:rPr lang="en-US" sz="2800">
                <a:solidFill>
                  <a:schemeClr val="tx1"/>
                </a:solidFill>
              </a:rPr>
              <a:t>90%</a:t>
            </a:r>
            <a:r>
              <a:rPr lang="en-US" sz="2800"/>
              <a:t> concurrent, </a:t>
            </a:r>
            <a:r>
              <a:rPr lang="en-US" sz="2800">
                <a:solidFill>
                  <a:schemeClr val="tx1"/>
                </a:solidFill>
              </a:rPr>
              <a:t>10%</a:t>
            </a:r>
            <a:r>
              <a:rPr lang="en-US" sz="2800"/>
              <a:t> sequential</a:t>
            </a:r>
          </a:p>
          <a:p>
            <a:r>
              <a:rPr lang="en-US" sz="2800"/>
              <a:t>How close to 10-fold speedup?</a:t>
            </a:r>
          </a:p>
        </p:txBody>
      </p:sp>
    </p:spTree>
    <p:extLst>
      <p:ext uri="{BB962C8B-B14F-4D97-AF65-F5344CB8AC3E}">
        <p14:creationId xmlns:p14="http://schemas.microsoft.com/office/powerpoint/2010/main" val="574542680"/>
      </p:ext>
    </p:extLst>
  </p:cSld>
  <p:clrMapOvr>
    <a:masterClrMapping/>
  </p:clrMapOvr>
  <p:transition>
    <p:blinds/>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064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40645" name="Rectangle 3"/>
          <p:cNvSpPr>
            <a:spLocks noGrp="1" noChangeArrowheads="1"/>
          </p:cNvSpPr>
          <p:nvPr>
            <p:ph type="title" idx="4294967295"/>
          </p:nvPr>
        </p:nvSpPr>
        <p:spPr/>
        <p:txBody>
          <a:bodyPr/>
          <a:lstStyle/>
          <a:p>
            <a:r>
              <a:rPr lang="en-US"/>
              <a:t>Example</a:t>
            </a:r>
          </a:p>
        </p:txBody>
      </p:sp>
      <p:sp>
        <p:nvSpPr>
          <p:cNvPr id="240646" name="Rectangle 4"/>
          <p:cNvSpPr>
            <a:spLocks noGrp="1" noChangeArrowheads="1"/>
          </p:cNvSpPr>
          <p:nvPr>
            <p:ph type="body" sz="half" idx="4294967295"/>
          </p:nvPr>
        </p:nvSpPr>
        <p:spPr>
          <a:xfrm>
            <a:off x="457200" y="1600200"/>
            <a:ext cx="7745413" cy="4525963"/>
          </a:xfrm>
        </p:spPr>
        <p:txBody>
          <a:bodyPr/>
          <a:lstStyle/>
          <a:p>
            <a:r>
              <a:rPr lang="en-US" sz="2800"/>
              <a:t>Ten processors</a:t>
            </a:r>
          </a:p>
          <a:p>
            <a:r>
              <a:rPr lang="en-US" sz="2800">
                <a:solidFill>
                  <a:schemeClr val="tx1"/>
                </a:solidFill>
              </a:rPr>
              <a:t>90%</a:t>
            </a:r>
            <a:r>
              <a:rPr lang="en-US" sz="2800"/>
              <a:t> concurrent, </a:t>
            </a:r>
            <a:r>
              <a:rPr lang="en-US" sz="2800">
                <a:solidFill>
                  <a:schemeClr val="tx1"/>
                </a:solidFill>
              </a:rPr>
              <a:t>10%</a:t>
            </a:r>
            <a:r>
              <a:rPr lang="en-US" sz="2800"/>
              <a:t> sequential</a:t>
            </a:r>
          </a:p>
          <a:p>
            <a:r>
              <a:rPr lang="en-US" sz="2800"/>
              <a:t>How close to 10-fold speedup?</a:t>
            </a:r>
          </a:p>
        </p:txBody>
      </p:sp>
      <p:grpSp>
        <p:nvGrpSpPr>
          <p:cNvPr id="240647" name="Group 5"/>
          <p:cNvGrpSpPr>
            <a:grpSpLocks/>
          </p:cNvGrpSpPr>
          <p:nvPr/>
        </p:nvGrpSpPr>
        <p:grpSpPr bwMode="auto">
          <a:xfrm>
            <a:off x="1062038" y="4038600"/>
            <a:ext cx="5719762" cy="1481138"/>
            <a:chOff x="957" y="2064"/>
            <a:chExt cx="3603" cy="933"/>
          </a:xfrm>
        </p:grpSpPr>
        <p:graphicFrame>
          <p:nvGraphicFramePr>
            <p:cNvPr id="240648" name="Object 6"/>
            <p:cNvGraphicFramePr>
              <a:graphicFrameLocks noChangeAspect="1"/>
            </p:cNvGraphicFramePr>
            <p:nvPr/>
          </p:nvGraphicFramePr>
          <p:xfrm>
            <a:off x="3120" y="2064"/>
            <a:ext cx="1440" cy="933"/>
          </p:xfrm>
          <a:graphic>
            <a:graphicData uri="http://schemas.openxmlformats.org/presentationml/2006/ole">
              <mc:AlternateContent xmlns:mc="http://schemas.openxmlformats.org/markup-compatibility/2006">
                <mc:Choice xmlns:v="urn:schemas-microsoft-com:vml" Requires="v">
                  <p:oleObj name="Equation" r:id="rId4" imgW="901440" imgH="583920" progId="Equation.3">
                    <p:embed/>
                  </p:oleObj>
                </mc:Choice>
                <mc:Fallback>
                  <p:oleObj name="Equation" r:id="rId4" imgW="901440" imgH="583920" progId="Equation.3">
                    <p:embed/>
                    <p:pic>
                      <p:nvPicPr>
                        <p:cNvPr id="24064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0" y="2064"/>
                          <a:ext cx="1440" cy="9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0649" name="Text Box 7"/>
            <p:cNvSpPr txBox="1">
              <a:spLocks noChangeArrowheads="1"/>
            </p:cNvSpPr>
            <p:nvPr/>
          </p:nvSpPr>
          <p:spPr bwMode="auto">
            <a:xfrm>
              <a:off x="957" y="2208"/>
              <a:ext cx="2079" cy="365"/>
            </a:xfrm>
            <a:prstGeom prst="rect">
              <a:avLst/>
            </a:prstGeom>
            <a:noFill/>
            <a:ln w="9525">
              <a:noFill/>
              <a:miter lim="800000"/>
              <a:headEnd/>
              <a:tailEnd/>
            </a:ln>
          </p:spPr>
          <p:txBody>
            <a:bodyPr wrap="none">
              <a:spAutoFit/>
            </a:bodyPr>
            <a:lstStyle/>
            <a:p>
              <a:pPr algn="r" eaLnBrk="0" hangingPunct="0"/>
              <a:r>
                <a:rPr lang="en-US" sz="3200">
                  <a:solidFill>
                    <a:srgbClr val="0000FF"/>
                  </a:solidFill>
                  <a:latin typeface="Comic Sans MS" pitchFamily="66" charset="0"/>
                </a:rPr>
                <a:t>Speedup = </a:t>
              </a:r>
              <a:r>
                <a:rPr lang="en-US" sz="3200">
                  <a:latin typeface="Comic Sans MS" pitchFamily="66" charset="0"/>
                </a:rPr>
                <a:t>5.26=</a:t>
              </a:r>
            </a:p>
          </p:txBody>
        </p:sp>
      </p:grpSp>
    </p:spTree>
    <p:extLst>
      <p:ext uri="{BB962C8B-B14F-4D97-AF65-F5344CB8AC3E}">
        <p14:creationId xmlns:p14="http://schemas.microsoft.com/office/powerpoint/2010/main" val="3548949939"/>
      </p:ext>
    </p:extLst>
  </p:cSld>
  <p:clrMapOvr>
    <a:masterClrMapping/>
  </p:clrMapOvr>
  <p:transition>
    <p:blinds/>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269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42693" name="Rectangle 3"/>
          <p:cNvSpPr>
            <a:spLocks noGrp="1" noChangeArrowheads="1"/>
          </p:cNvSpPr>
          <p:nvPr>
            <p:ph type="title" idx="4294967295"/>
          </p:nvPr>
        </p:nvSpPr>
        <p:spPr/>
        <p:txBody>
          <a:bodyPr/>
          <a:lstStyle/>
          <a:p>
            <a:r>
              <a:rPr lang="en-US"/>
              <a:t>Example</a:t>
            </a:r>
          </a:p>
        </p:txBody>
      </p:sp>
      <p:sp>
        <p:nvSpPr>
          <p:cNvPr id="242694" name="Rectangle 4"/>
          <p:cNvSpPr>
            <a:spLocks noGrp="1" noChangeArrowheads="1"/>
          </p:cNvSpPr>
          <p:nvPr>
            <p:ph type="body" sz="half" idx="4294967295"/>
          </p:nvPr>
        </p:nvSpPr>
        <p:spPr>
          <a:xfrm>
            <a:off x="457200" y="1600200"/>
            <a:ext cx="7745413" cy="4525963"/>
          </a:xfrm>
        </p:spPr>
        <p:txBody>
          <a:bodyPr/>
          <a:lstStyle/>
          <a:p>
            <a:r>
              <a:rPr lang="en-US" sz="2800"/>
              <a:t>Ten processors</a:t>
            </a:r>
          </a:p>
          <a:p>
            <a:r>
              <a:rPr lang="en-US" sz="2800">
                <a:solidFill>
                  <a:schemeClr val="tx1"/>
                </a:solidFill>
              </a:rPr>
              <a:t>99%</a:t>
            </a:r>
            <a:r>
              <a:rPr lang="en-US" sz="2800"/>
              <a:t> concurrent, </a:t>
            </a:r>
            <a:r>
              <a:rPr lang="en-US" sz="2800">
                <a:solidFill>
                  <a:schemeClr val="tx1"/>
                </a:solidFill>
              </a:rPr>
              <a:t>01%</a:t>
            </a:r>
            <a:r>
              <a:rPr lang="en-US" sz="2800"/>
              <a:t> sequential</a:t>
            </a:r>
          </a:p>
          <a:p>
            <a:r>
              <a:rPr lang="en-US" sz="2800"/>
              <a:t>How close to 10-fold speedup?</a:t>
            </a:r>
          </a:p>
        </p:txBody>
      </p:sp>
    </p:spTree>
    <p:extLst>
      <p:ext uri="{BB962C8B-B14F-4D97-AF65-F5344CB8AC3E}">
        <p14:creationId xmlns:p14="http://schemas.microsoft.com/office/powerpoint/2010/main" val="725771937"/>
      </p:ext>
    </p:extLst>
  </p:cSld>
  <p:clrMapOvr>
    <a:masterClrMapping/>
  </p:clrMapOvr>
  <p:transition>
    <p:blinds/>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74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44741" name="Rectangle 3"/>
          <p:cNvSpPr>
            <a:spLocks noGrp="1" noChangeArrowheads="1"/>
          </p:cNvSpPr>
          <p:nvPr>
            <p:ph type="title" idx="4294967295"/>
          </p:nvPr>
        </p:nvSpPr>
        <p:spPr/>
        <p:txBody>
          <a:bodyPr/>
          <a:lstStyle/>
          <a:p>
            <a:r>
              <a:rPr lang="en-US"/>
              <a:t>Example</a:t>
            </a:r>
          </a:p>
        </p:txBody>
      </p:sp>
      <p:sp>
        <p:nvSpPr>
          <p:cNvPr id="244742" name="Rectangle 4"/>
          <p:cNvSpPr>
            <a:spLocks noGrp="1" noChangeArrowheads="1"/>
          </p:cNvSpPr>
          <p:nvPr>
            <p:ph type="body" sz="half" idx="4294967295"/>
          </p:nvPr>
        </p:nvSpPr>
        <p:spPr>
          <a:xfrm>
            <a:off x="457200" y="1600200"/>
            <a:ext cx="7745413" cy="4525963"/>
          </a:xfrm>
        </p:spPr>
        <p:txBody>
          <a:bodyPr/>
          <a:lstStyle/>
          <a:p>
            <a:r>
              <a:rPr lang="en-US" sz="2800"/>
              <a:t>Ten processors</a:t>
            </a:r>
          </a:p>
          <a:p>
            <a:r>
              <a:rPr lang="en-US" sz="2800">
                <a:solidFill>
                  <a:schemeClr val="tx1"/>
                </a:solidFill>
              </a:rPr>
              <a:t>99%</a:t>
            </a:r>
            <a:r>
              <a:rPr lang="en-US" sz="2800"/>
              <a:t> concurrent, </a:t>
            </a:r>
            <a:r>
              <a:rPr lang="en-US" sz="2800">
                <a:solidFill>
                  <a:schemeClr val="tx1"/>
                </a:solidFill>
              </a:rPr>
              <a:t>01%</a:t>
            </a:r>
            <a:r>
              <a:rPr lang="en-US" sz="2800"/>
              <a:t> sequential</a:t>
            </a:r>
          </a:p>
          <a:p>
            <a:r>
              <a:rPr lang="en-US" sz="2800"/>
              <a:t>How close to 10-fold speedup?</a:t>
            </a:r>
          </a:p>
        </p:txBody>
      </p:sp>
      <p:grpSp>
        <p:nvGrpSpPr>
          <p:cNvPr id="244743" name="Group 5"/>
          <p:cNvGrpSpPr>
            <a:grpSpLocks/>
          </p:cNvGrpSpPr>
          <p:nvPr/>
        </p:nvGrpSpPr>
        <p:grpSpPr bwMode="auto">
          <a:xfrm>
            <a:off x="1127125" y="4167188"/>
            <a:ext cx="5654675" cy="1222375"/>
            <a:chOff x="998" y="2145"/>
            <a:chExt cx="3562" cy="770"/>
          </a:xfrm>
        </p:grpSpPr>
        <p:graphicFrame>
          <p:nvGraphicFramePr>
            <p:cNvPr id="244744" name="Object 6"/>
            <p:cNvGraphicFramePr>
              <a:graphicFrameLocks noChangeAspect="1"/>
            </p:cNvGraphicFramePr>
            <p:nvPr/>
          </p:nvGraphicFramePr>
          <p:xfrm>
            <a:off x="3120" y="2145"/>
            <a:ext cx="1440" cy="770"/>
          </p:xfrm>
          <a:graphic>
            <a:graphicData uri="http://schemas.openxmlformats.org/presentationml/2006/ole">
              <mc:AlternateContent xmlns:mc="http://schemas.openxmlformats.org/markup-compatibility/2006">
                <mc:Choice xmlns:v="urn:schemas-microsoft-com:vml" Requires="v">
                  <p:oleObj name="Equation" r:id="rId4" imgW="1091880" imgH="583920" progId="Equation.3">
                    <p:embed/>
                  </p:oleObj>
                </mc:Choice>
                <mc:Fallback>
                  <p:oleObj name="Equation" r:id="rId4" imgW="1091880" imgH="583920" progId="Equation.3">
                    <p:embed/>
                    <p:pic>
                      <p:nvPicPr>
                        <p:cNvPr id="244744"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0" y="2145"/>
                          <a:ext cx="1440" cy="7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4745" name="Text Box 7"/>
            <p:cNvSpPr txBox="1">
              <a:spLocks noChangeArrowheads="1"/>
            </p:cNvSpPr>
            <p:nvPr/>
          </p:nvSpPr>
          <p:spPr bwMode="auto">
            <a:xfrm>
              <a:off x="998" y="2208"/>
              <a:ext cx="2038" cy="365"/>
            </a:xfrm>
            <a:prstGeom prst="rect">
              <a:avLst/>
            </a:prstGeom>
            <a:noFill/>
            <a:ln w="9525">
              <a:noFill/>
              <a:miter lim="800000"/>
              <a:headEnd/>
              <a:tailEnd/>
            </a:ln>
          </p:spPr>
          <p:txBody>
            <a:bodyPr wrap="none">
              <a:spAutoFit/>
            </a:bodyPr>
            <a:lstStyle/>
            <a:p>
              <a:pPr algn="r" eaLnBrk="0" hangingPunct="0"/>
              <a:r>
                <a:rPr lang="en-US" sz="3200">
                  <a:solidFill>
                    <a:srgbClr val="0000FF"/>
                  </a:solidFill>
                  <a:latin typeface="Comic Sans MS" pitchFamily="66" charset="0"/>
                </a:rPr>
                <a:t>Speedup = </a:t>
              </a:r>
              <a:r>
                <a:rPr lang="en-US" sz="3200">
                  <a:latin typeface="Comic Sans MS" pitchFamily="66" charset="0"/>
                </a:rPr>
                <a:t>9.17=</a:t>
              </a:r>
            </a:p>
          </p:txBody>
        </p:sp>
      </p:grpSp>
    </p:spTree>
    <p:extLst>
      <p:ext uri="{BB962C8B-B14F-4D97-AF65-F5344CB8AC3E}">
        <p14:creationId xmlns:p14="http://schemas.microsoft.com/office/powerpoint/2010/main" val="3906289541"/>
      </p:ext>
    </p:extLst>
  </p:cSld>
  <p:clrMapOvr>
    <a:masterClrMapping/>
  </p:clrMapOvr>
  <p:transition>
    <p:blinds/>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Line 2"/>
          <p:cNvSpPr>
            <a:spLocks noChangeShapeType="1"/>
          </p:cNvSpPr>
          <p:nvPr/>
        </p:nvSpPr>
        <p:spPr bwMode="auto">
          <a:xfrm>
            <a:off x="1834560" y="4437106"/>
            <a:ext cx="0" cy="0"/>
          </a:xfrm>
          <a:prstGeom prst="line">
            <a:avLst/>
          </a:prstGeom>
          <a:noFill/>
          <a:ln w="9525">
            <a:solidFill>
              <a:schemeClr val="tx1"/>
            </a:solidFill>
            <a:round/>
            <a:headEnd/>
            <a:tailEnd/>
          </a:ln>
          <a:effectLst/>
        </p:spPr>
        <p:txBody>
          <a:bodyPr lIns="91430" tIns="45715" rIns="91430" bIns="45715"/>
          <a:lstStyle/>
          <a:p>
            <a:pPr algn="l">
              <a:defRPr/>
            </a:pPr>
            <a:endParaRPr lang="en-US">
              <a:latin typeface="+mn-lt"/>
            </a:endParaRPr>
          </a:p>
        </p:txBody>
      </p:sp>
      <p:sp>
        <p:nvSpPr>
          <p:cNvPr id="334851" name="Text Box 3"/>
          <p:cNvSpPr txBox="1">
            <a:spLocks noChangeArrowheads="1"/>
          </p:cNvSpPr>
          <p:nvPr/>
        </p:nvSpPr>
        <p:spPr bwMode="auto">
          <a:xfrm>
            <a:off x="797760" y="1700819"/>
            <a:ext cx="7880663" cy="3877975"/>
          </a:xfrm>
          <a:prstGeom prst="rect">
            <a:avLst/>
          </a:prstGeom>
          <a:noFill/>
          <a:ln w="9525">
            <a:noFill/>
            <a:miter lim="800000"/>
            <a:headEnd/>
            <a:tailEnd/>
          </a:ln>
          <a:effectLst/>
        </p:spPr>
        <p:txBody>
          <a:bodyPr wrap="none" lIns="91430" tIns="45715" rIns="91430" bIns="45715">
            <a:spAutoFit/>
          </a:bodyPr>
          <a:lstStyle/>
          <a:p>
            <a:pPr algn="l">
              <a:defRPr/>
            </a:pPr>
            <a:r>
              <a:rPr lang="en-US" sz="2800" dirty="0">
                <a:latin typeface="+mn-lt"/>
              </a:rPr>
              <a:t>Amdahl’s Law: </a:t>
            </a:r>
          </a:p>
          <a:p>
            <a:pPr algn="l">
              <a:defRPr/>
            </a:pPr>
            <a:endParaRPr lang="en-US" sz="2800" dirty="0">
              <a:latin typeface="+mn-lt"/>
            </a:endParaRPr>
          </a:p>
          <a:p>
            <a:pPr algn="l">
              <a:defRPr/>
            </a:pPr>
            <a:r>
              <a:rPr lang="en-US" sz="2800" i="1" dirty="0">
                <a:latin typeface="+mn-lt"/>
              </a:rPr>
              <a:t>Speedup = 1/(</a:t>
            </a:r>
            <a:r>
              <a:rPr lang="en-US" sz="2800" i="1" dirty="0" err="1">
                <a:latin typeface="+mn-lt"/>
              </a:rPr>
              <a:t>ParallelPart</a:t>
            </a:r>
            <a:r>
              <a:rPr lang="en-US" sz="2800" i="1" dirty="0">
                <a:latin typeface="+mn-lt"/>
              </a:rPr>
              <a:t>/N + </a:t>
            </a:r>
            <a:r>
              <a:rPr lang="en-US" sz="2800" i="1" dirty="0" err="1">
                <a:solidFill>
                  <a:srgbClr val="CC3300"/>
                </a:solidFill>
                <a:latin typeface="+mn-lt"/>
              </a:rPr>
              <a:t>SequentialPart</a:t>
            </a:r>
            <a:r>
              <a:rPr lang="en-US" sz="2800" i="1" dirty="0">
                <a:latin typeface="+mn-lt"/>
              </a:rPr>
              <a:t>)</a:t>
            </a:r>
          </a:p>
          <a:p>
            <a:pPr algn="l">
              <a:defRPr/>
            </a:pPr>
            <a:endParaRPr lang="en-US" sz="2800" dirty="0">
              <a:latin typeface="+mn-lt"/>
            </a:endParaRPr>
          </a:p>
          <a:p>
            <a:pPr algn="l">
              <a:defRPr/>
            </a:pPr>
            <a:r>
              <a:rPr lang="en-US" sz="3200" dirty="0">
                <a:latin typeface="+mn-lt"/>
              </a:rPr>
              <a:t>Pay for N = 8 cores </a:t>
            </a:r>
          </a:p>
          <a:p>
            <a:pPr algn="l">
              <a:defRPr/>
            </a:pPr>
            <a:r>
              <a:rPr lang="en-US" sz="3200" dirty="0" err="1">
                <a:solidFill>
                  <a:srgbClr val="CC3300"/>
                </a:solidFill>
                <a:latin typeface="+mn-lt"/>
              </a:rPr>
              <a:t>SequentialPart</a:t>
            </a:r>
            <a:r>
              <a:rPr lang="en-US" sz="3200" dirty="0">
                <a:solidFill>
                  <a:srgbClr val="CC3300"/>
                </a:solidFill>
                <a:latin typeface="+mn-lt"/>
              </a:rPr>
              <a:t> = </a:t>
            </a:r>
            <a:r>
              <a:rPr lang="en-US" sz="2800" dirty="0">
                <a:solidFill>
                  <a:srgbClr val="CC3300"/>
                </a:solidFill>
                <a:latin typeface="+mn-lt"/>
              </a:rPr>
              <a:t>25%</a:t>
            </a:r>
            <a:r>
              <a:rPr lang="en-US" sz="2400" dirty="0">
                <a:effectLst>
                  <a:outerShdw blurRad="38100" dist="38100" dir="2700000" algn="tl">
                    <a:srgbClr val="C0C0C0"/>
                  </a:outerShdw>
                </a:effectLst>
                <a:latin typeface="+mn-lt"/>
                <a:cs typeface="Times New Roman" pitchFamily="18" charset="0"/>
              </a:rPr>
              <a:t> </a:t>
            </a:r>
            <a:endParaRPr lang="en-US" sz="3200" dirty="0">
              <a:solidFill>
                <a:srgbClr val="CC3300"/>
              </a:solidFill>
              <a:latin typeface="+mn-lt"/>
            </a:endParaRPr>
          </a:p>
          <a:p>
            <a:pPr algn="l">
              <a:defRPr/>
            </a:pPr>
            <a:endParaRPr lang="en-US" sz="3200" dirty="0">
              <a:solidFill>
                <a:srgbClr val="CC3300"/>
              </a:solidFill>
              <a:latin typeface="+mn-lt"/>
            </a:endParaRPr>
          </a:p>
          <a:p>
            <a:pPr algn="l">
              <a:defRPr/>
            </a:pPr>
            <a:r>
              <a:rPr lang="en-US" sz="3200" b="1" i="1" dirty="0">
                <a:latin typeface="+mn-lt"/>
              </a:rPr>
              <a:t>Speedup = only 2.9</a:t>
            </a:r>
            <a:r>
              <a:rPr lang="en-US" sz="3200" b="1" dirty="0">
                <a:latin typeface="+mn-lt"/>
              </a:rPr>
              <a:t> times!</a:t>
            </a:r>
          </a:p>
        </p:txBody>
      </p:sp>
      <p:sp>
        <p:nvSpPr>
          <p:cNvPr id="8196" name="Rectangle 5"/>
          <p:cNvSpPr>
            <a:spLocks noGrp="1" noChangeArrowheads="1"/>
          </p:cNvSpPr>
          <p:nvPr>
            <p:ph type="title"/>
          </p:nvPr>
        </p:nvSpPr>
        <p:spPr>
          <a:xfrm>
            <a:off x="619200" y="447888"/>
            <a:ext cx="7771680" cy="1143480"/>
          </a:xfrm>
        </p:spPr>
        <p:txBody>
          <a:bodyPr/>
          <a:lstStyle/>
          <a:p>
            <a:pPr eaLnBrk="1" hangingPunct="1"/>
            <a:r>
              <a:rPr lang="en-US"/>
              <a:t>Why?</a:t>
            </a:r>
          </a:p>
        </p:txBody>
      </p:sp>
      <p:sp>
        <p:nvSpPr>
          <p:cNvPr id="6" name="TextBox 5"/>
          <p:cNvSpPr txBox="1"/>
          <p:nvPr/>
        </p:nvSpPr>
        <p:spPr>
          <a:xfrm>
            <a:off x="554401" y="4660329"/>
            <a:ext cx="8100000" cy="1653416"/>
          </a:xfrm>
          <a:prstGeom prst="rect">
            <a:avLst/>
          </a:prstGeom>
          <a:solidFill>
            <a:schemeClr val="tx2">
              <a:lumMod val="20000"/>
              <a:lumOff val="80000"/>
            </a:schemeClr>
          </a:solidFill>
          <a:ln>
            <a:noFill/>
          </a:ln>
        </p:spPr>
        <p:txBody>
          <a:bodyPr lIns="82945" tIns="41473" rIns="82945" bIns="41473">
            <a:spAutoFit/>
          </a:bodyPr>
          <a:lstStyle/>
          <a:p>
            <a:pPr algn="l">
              <a:defRPr/>
            </a:pPr>
            <a:r>
              <a:rPr lang="en-US" sz="3300" dirty="0">
                <a:solidFill>
                  <a:srgbClr val="CC3300"/>
                </a:solidFill>
                <a:latin typeface="+mn-lt"/>
                <a:sym typeface="Wingdings" pitchFamily="2" charset="2"/>
              </a:rPr>
              <a:t>As num cores grows the effect of </a:t>
            </a:r>
            <a:r>
              <a:rPr lang="en-US" sz="3300" dirty="0">
                <a:latin typeface="+mn-lt"/>
                <a:sym typeface="Wingdings" pitchFamily="2" charset="2"/>
              </a:rPr>
              <a:t>25%</a:t>
            </a:r>
            <a:r>
              <a:rPr lang="en-US" sz="3300" dirty="0">
                <a:solidFill>
                  <a:srgbClr val="CC3300"/>
                </a:solidFill>
                <a:latin typeface="+mn-lt"/>
                <a:sym typeface="Wingdings" pitchFamily="2" charset="2"/>
              </a:rPr>
              <a:t> becomes more acute </a:t>
            </a:r>
          </a:p>
          <a:p>
            <a:pPr algn="l">
              <a:defRPr/>
            </a:pPr>
            <a:r>
              <a:rPr lang="en-US" sz="3300" dirty="0">
                <a:latin typeface="+mn-lt"/>
                <a:sym typeface="Wingdings" pitchFamily="2" charset="2"/>
              </a:rPr>
              <a:t>2.3</a:t>
            </a:r>
            <a:r>
              <a:rPr lang="en-US" sz="3300" dirty="0">
                <a:solidFill>
                  <a:srgbClr val="CC3300"/>
                </a:solidFill>
                <a:latin typeface="+mn-lt"/>
                <a:sym typeface="Wingdings" pitchFamily="2" charset="2"/>
              </a:rPr>
              <a:t>/4, </a:t>
            </a:r>
            <a:r>
              <a:rPr lang="en-US" sz="3300" dirty="0">
                <a:latin typeface="+mn-lt"/>
                <a:sym typeface="Wingdings" pitchFamily="2" charset="2"/>
              </a:rPr>
              <a:t>2.9</a:t>
            </a:r>
            <a:r>
              <a:rPr lang="en-US" sz="3300" dirty="0">
                <a:solidFill>
                  <a:srgbClr val="CC3300"/>
                </a:solidFill>
                <a:latin typeface="+mn-lt"/>
                <a:sym typeface="Wingdings" pitchFamily="2" charset="2"/>
              </a:rPr>
              <a:t>/8, </a:t>
            </a:r>
            <a:r>
              <a:rPr lang="en-US" sz="3300" dirty="0">
                <a:latin typeface="+mn-lt"/>
                <a:sym typeface="Wingdings" pitchFamily="2" charset="2"/>
              </a:rPr>
              <a:t>3.4</a:t>
            </a:r>
            <a:r>
              <a:rPr lang="en-US" sz="3300" dirty="0">
                <a:solidFill>
                  <a:srgbClr val="CC3300"/>
                </a:solidFill>
                <a:latin typeface="+mn-lt"/>
                <a:sym typeface="Wingdings" pitchFamily="2" charset="2"/>
              </a:rPr>
              <a:t>/16, </a:t>
            </a:r>
            <a:r>
              <a:rPr lang="en-US" sz="3300" dirty="0">
                <a:latin typeface="+mn-lt"/>
                <a:sym typeface="Wingdings" pitchFamily="2" charset="2"/>
              </a:rPr>
              <a:t>3.7</a:t>
            </a:r>
            <a:r>
              <a:rPr lang="en-US" sz="3300" dirty="0">
                <a:solidFill>
                  <a:srgbClr val="CC3300"/>
                </a:solidFill>
                <a:latin typeface="+mn-lt"/>
                <a:sym typeface="Wingdings" pitchFamily="2" charset="2"/>
              </a:rPr>
              <a:t>/32….</a:t>
            </a:r>
            <a:endParaRPr lang="en-US" sz="3300" dirty="0">
              <a:solidFill>
                <a:srgbClr val="CC3300"/>
              </a:solidFill>
              <a:latin typeface="+mn-lt"/>
            </a:endParaRPr>
          </a:p>
        </p:txBody>
      </p:sp>
    </p:spTree>
    <p:extLst>
      <p:ext uri="{BB962C8B-B14F-4D97-AF65-F5344CB8AC3E}">
        <p14:creationId xmlns:p14="http://schemas.microsoft.com/office/powerpoint/2010/main" val="22689345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Why use parallel processing?</a:t>
            </a:r>
          </a:p>
        </p:txBody>
      </p:sp>
      <p:sp>
        <p:nvSpPr>
          <p:cNvPr id="36867" name="Rectangle 3"/>
          <p:cNvSpPr>
            <a:spLocks noGrp="1" noChangeArrowheads="1"/>
          </p:cNvSpPr>
          <p:nvPr>
            <p:ph type="body" idx="1"/>
          </p:nvPr>
        </p:nvSpPr>
        <p:spPr/>
        <p:txBody>
          <a:bodyPr>
            <a:normAutofit fontScale="70000" lnSpcReduction="20000"/>
          </a:bodyPr>
          <a:lstStyle/>
          <a:p>
            <a:r>
              <a:rPr lang="en-US" dirty="0"/>
              <a:t>Two primary reasons (both performance related)</a:t>
            </a:r>
          </a:p>
          <a:p>
            <a:pPr lvl="1"/>
            <a:r>
              <a:rPr lang="en-US" dirty="0">
                <a:ea typeface="ＭＳ Ｐゴシック" pitchFamily="1" charset="-128"/>
              </a:rPr>
              <a:t>Faster time to solution (response time)</a:t>
            </a:r>
          </a:p>
          <a:p>
            <a:pPr lvl="1"/>
            <a:r>
              <a:rPr lang="en-US" dirty="0">
                <a:ea typeface="ＭＳ Ｐゴシック" pitchFamily="1" charset="-128"/>
              </a:rPr>
              <a:t>Solve bigger computing problems (in same time)</a:t>
            </a:r>
          </a:p>
          <a:p>
            <a:pPr marL="457200" lvl="1" indent="0">
              <a:buNone/>
            </a:pPr>
            <a:endParaRPr lang="en-US" dirty="0">
              <a:ea typeface="ＭＳ Ｐゴシック" pitchFamily="1" charset="-128"/>
            </a:endParaRPr>
          </a:p>
          <a:p>
            <a:r>
              <a:rPr lang="en-US" dirty="0"/>
              <a:t>Other factors motivate parallel processing</a:t>
            </a:r>
          </a:p>
          <a:p>
            <a:pPr lvl="1"/>
            <a:r>
              <a:rPr lang="en-US" dirty="0">
                <a:ea typeface="ＭＳ Ｐゴシック" pitchFamily="1" charset="-128"/>
              </a:rPr>
              <a:t>Effective use of machine resources</a:t>
            </a:r>
          </a:p>
          <a:p>
            <a:pPr lvl="1"/>
            <a:r>
              <a:rPr lang="en-US" dirty="0">
                <a:ea typeface="ＭＳ Ｐゴシック" pitchFamily="1" charset="-128"/>
              </a:rPr>
              <a:t>Cost efficiencies</a:t>
            </a:r>
          </a:p>
          <a:p>
            <a:pPr lvl="1"/>
            <a:r>
              <a:rPr lang="en-US" dirty="0">
                <a:ea typeface="ＭＳ Ｐゴシック" pitchFamily="1" charset="-128"/>
              </a:rPr>
              <a:t>Overcoming memory constraints</a:t>
            </a:r>
          </a:p>
          <a:p>
            <a:r>
              <a:rPr lang="en-US" dirty="0"/>
              <a:t>Serial machines have inherent limitations</a:t>
            </a:r>
          </a:p>
          <a:p>
            <a:pPr lvl="1"/>
            <a:r>
              <a:rPr lang="en-US" dirty="0">
                <a:ea typeface="ＭＳ Ｐゴシック" pitchFamily="1" charset="-128"/>
              </a:rPr>
              <a:t>Processor speed, memory bottlenecks, …</a:t>
            </a:r>
          </a:p>
          <a:p>
            <a:endParaRPr lang="en-US" dirty="0">
              <a:latin typeface="Times New Roman" charset="0"/>
              <a:cs typeface="ＭＳ Ｐゴシック" charset="0"/>
            </a:endParaRPr>
          </a:p>
          <a:p>
            <a:r>
              <a:rPr lang="en-US" b="1" dirty="0"/>
              <a:t>Parallelism  = concurrency + parallel HW + performance</a:t>
            </a:r>
          </a:p>
        </p:txBody>
      </p:sp>
      <p:sp>
        <p:nvSpPr>
          <p:cNvPr id="5" name="Slide Number Placeholder 4"/>
          <p:cNvSpPr>
            <a:spLocks noGrp="1"/>
          </p:cNvSpPr>
          <p:nvPr>
            <p:ph type="sldNum" sz="quarter" idx="12"/>
          </p:nvPr>
        </p:nvSpPr>
        <p:spPr>
          <a:xfrm>
            <a:off x="6553200" y="6369050"/>
            <a:ext cx="2133600" cy="488950"/>
          </a:xfrm>
          <a:prstGeom prst="rect">
            <a:avLst/>
          </a:prstGeom>
        </p:spPr>
        <p:txBody>
          <a:bodyPr vert="horz" lIns="91440" tIns="91440" rIns="91440" bIns="91440" rtlCol="0" anchor="ctr"/>
          <a:lstStyle>
            <a:defPPr>
              <a:defRPr lang="en-US"/>
            </a:defPPr>
            <a:lvl1pPr algn="r" defTabSz="457200" rtl="0" fontAlgn="auto">
              <a:spcBef>
                <a:spcPts val="0"/>
              </a:spcBef>
              <a:spcAft>
                <a:spcPts val="0"/>
              </a:spcAft>
              <a:defRPr sz="1200" kern="1200">
                <a:solidFill>
                  <a:srgbClr val="FFFFFF"/>
                </a:solidFill>
                <a:latin typeface="Times New Roman"/>
                <a:ea typeface="+mn-ea"/>
                <a:cs typeface="Times New Roman"/>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fld id="{F2F21A90-E327-C84D-81B5-071D4C5C9FC6}"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5AF6D41-9246-AED5-5C67-8B20B162631B}"/>
              </a:ext>
            </a:extLst>
          </p:cNvPr>
          <p:cNvSpPr>
            <a:spLocks noGrp="1"/>
          </p:cNvSpPr>
          <p:nvPr>
            <p:ph type="title"/>
          </p:nvPr>
        </p:nvSpPr>
        <p:spPr/>
        <p:txBody>
          <a:bodyPr/>
          <a:lstStyle/>
          <a:p>
            <a:r>
              <a:rPr lang="en-US" dirty="0"/>
              <a:t>Parallel vs Concurrent</a:t>
            </a:r>
            <a:endParaRPr lang="ar-SA" dirty="0"/>
          </a:p>
        </p:txBody>
      </p:sp>
      <p:sp>
        <p:nvSpPr>
          <p:cNvPr id="3" name="عنصر نائب للمحتوى 2">
            <a:extLst>
              <a:ext uri="{FF2B5EF4-FFF2-40B4-BE49-F238E27FC236}">
                <a16:creationId xmlns:a16="http://schemas.microsoft.com/office/drawing/2014/main" id="{B77A84DC-01FA-BB4B-4A11-A9F8F8026E6B}"/>
              </a:ext>
            </a:extLst>
          </p:cNvPr>
          <p:cNvSpPr>
            <a:spLocks noGrp="1"/>
          </p:cNvSpPr>
          <p:nvPr>
            <p:ph idx="1"/>
          </p:nvPr>
        </p:nvSpPr>
        <p:spPr/>
        <p:txBody>
          <a:bodyPr/>
          <a:lstStyle/>
          <a:p>
            <a:pPr marL="0" indent="0">
              <a:buNone/>
            </a:pPr>
            <a:endParaRPr lang="en-US" b="0" i="0" dirty="0">
              <a:effectLst/>
              <a:latin typeface="Open Sans" panose="020B0606030504020204" pitchFamily="34" charset="0"/>
            </a:endParaRPr>
          </a:p>
          <a:p>
            <a:pPr marL="0" indent="0">
              <a:buNone/>
            </a:pPr>
            <a:endParaRPr lang="ar-SA" dirty="0"/>
          </a:p>
        </p:txBody>
      </p:sp>
      <p:pic>
        <p:nvPicPr>
          <p:cNvPr id="1026" name="Picture 2">
            <a:extLst>
              <a:ext uri="{FF2B5EF4-FFF2-40B4-BE49-F238E27FC236}">
                <a16:creationId xmlns:a16="http://schemas.microsoft.com/office/drawing/2014/main" id="{20134A20-0A1E-22CF-183B-C429D3A80D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00200"/>
            <a:ext cx="7467600" cy="4012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224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CAED810-63DF-8982-3D99-3F4A82C6EC10}"/>
              </a:ext>
            </a:extLst>
          </p:cNvPr>
          <p:cNvSpPr>
            <a:spLocks noGrp="1"/>
          </p:cNvSpPr>
          <p:nvPr>
            <p:ph type="title"/>
          </p:nvPr>
        </p:nvSpPr>
        <p:spPr>
          <a:xfrm>
            <a:off x="486697" y="1329200"/>
            <a:ext cx="6939116" cy="762491"/>
          </a:xfrm>
        </p:spPr>
        <p:txBody>
          <a:bodyPr>
            <a:normAutofit/>
          </a:bodyPr>
          <a:lstStyle/>
          <a:p>
            <a:pPr algn="ctr"/>
            <a:r>
              <a:rPr lang="en-US" dirty="0">
                <a:solidFill>
                  <a:schemeClr val="bg1"/>
                </a:solidFill>
              </a:rPr>
              <a:t>Distributed System</a:t>
            </a:r>
            <a:endParaRPr lang="ar-SA" dirty="0">
              <a:solidFill>
                <a:schemeClr val="bg1"/>
              </a:solidFill>
            </a:endParaRPr>
          </a:p>
        </p:txBody>
      </p:sp>
      <p:sp>
        <p:nvSpPr>
          <p:cNvPr id="3" name="عنصر نائب للمحتوى 2">
            <a:extLst>
              <a:ext uri="{FF2B5EF4-FFF2-40B4-BE49-F238E27FC236}">
                <a16:creationId xmlns:a16="http://schemas.microsoft.com/office/drawing/2014/main" id="{F29FDF3B-2CB2-0F38-FC80-2483BC2877F9}"/>
              </a:ext>
            </a:extLst>
          </p:cNvPr>
          <p:cNvSpPr>
            <a:spLocks noGrp="1"/>
          </p:cNvSpPr>
          <p:nvPr>
            <p:ph idx="1"/>
          </p:nvPr>
        </p:nvSpPr>
        <p:spPr>
          <a:xfrm>
            <a:off x="47905" y="1752601"/>
            <a:ext cx="4981295" cy="3618684"/>
          </a:xfrm>
        </p:spPr>
        <p:txBody>
          <a:bodyPr>
            <a:normAutofit fontScale="62500" lnSpcReduction="20000"/>
          </a:bodyPr>
          <a:lstStyle/>
          <a:p>
            <a:pPr marL="0" indent="0">
              <a:buNone/>
            </a:pPr>
            <a:r>
              <a:rPr lang="en-US" sz="3400" dirty="0">
                <a:solidFill>
                  <a:srgbClr val="FF0000"/>
                </a:solidFill>
                <a:latin typeface="Open Sans" panose="020B0606030504020204" pitchFamily="34" charset="0"/>
              </a:rPr>
              <a:t>Definition Of A Distributed System</a:t>
            </a:r>
            <a:r>
              <a:rPr lang="en-US" sz="3400" dirty="0">
                <a:latin typeface="Open Sans" panose="020B0606030504020204" pitchFamily="34" charset="0"/>
              </a:rPr>
              <a:t>: a distributed system is a collection of independent computers that appears to its  users as a single coherent system. </a:t>
            </a:r>
            <a:endParaRPr lang="ar-SA" sz="3400" dirty="0">
              <a:latin typeface="Open Sans" panose="020B0606030504020204" pitchFamily="34" charset="0"/>
            </a:endParaRPr>
          </a:p>
          <a:p>
            <a:pPr marL="0" indent="0">
              <a:buNone/>
            </a:pPr>
            <a:r>
              <a:rPr lang="en-US" dirty="0">
                <a:solidFill>
                  <a:srgbClr val="C00000"/>
                </a:solidFill>
              </a:rPr>
              <a:t>Example:</a:t>
            </a:r>
          </a:p>
          <a:p>
            <a:pPr marL="0" indent="0">
              <a:buNone/>
            </a:pPr>
            <a:r>
              <a:rPr lang="en-US" sz="3400" dirty="0">
                <a:latin typeface="Open Sans" panose="020B0606030504020204" pitchFamily="34" charset="0"/>
              </a:rPr>
              <a:t>a distributed system organized as middleware. the middleware layer extends over multiple machines , and offers each application the same interface.</a:t>
            </a:r>
            <a:r>
              <a:rPr lang="ar-SA" sz="3400" dirty="0">
                <a:latin typeface="Open Sans" panose="020B0606030504020204" pitchFamily="34" charset="0"/>
              </a:rPr>
              <a:t> </a:t>
            </a:r>
          </a:p>
        </p:txBody>
      </p:sp>
      <p:pic>
        <p:nvPicPr>
          <p:cNvPr id="6" name="صورة 5">
            <a:extLst>
              <a:ext uri="{FF2B5EF4-FFF2-40B4-BE49-F238E27FC236}">
                <a16:creationId xmlns:a16="http://schemas.microsoft.com/office/drawing/2014/main" id="{DDD88728-6E84-50BC-6B16-53C8A8EA2E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8561" y="1486715"/>
            <a:ext cx="4088720" cy="4042085"/>
          </a:xfrm>
          <a:prstGeom prst="rect">
            <a:avLst/>
          </a:prstGeom>
          <a:effectLst/>
        </p:spPr>
      </p:pic>
      <p:sp>
        <p:nvSpPr>
          <p:cNvPr id="8" name="عنصر نائب لرقم الشريحة 7">
            <a:extLst>
              <a:ext uri="{FF2B5EF4-FFF2-40B4-BE49-F238E27FC236}">
                <a16:creationId xmlns:a16="http://schemas.microsoft.com/office/drawing/2014/main" id="{81F8339D-C056-D0FC-EFDC-AFD042360DCC}"/>
              </a:ext>
            </a:extLst>
          </p:cNvPr>
          <p:cNvSpPr>
            <a:spLocks noGrp="1"/>
          </p:cNvSpPr>
          <p:nvPr>
            <p:ph type="sldNum" sz="quarter" idx="12"/>
          </p:nvPr>
        </p:nvSpPr>
        <p:spPr bwMode="gray">
          <a:xfrm>
            <a:off x="10352540" y="295729"/>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A9DFAD4-0896-4833-8EA3-CC4C5EA1DF88}" type="slidenum">
              <a:rPr lang="ar-SA" smtClean="0"/>
              <a:pPr/>
              <a:t>9</a:t>
            </a:fld>
            <a:endParaRPr lang="ar-SA" dirty="0">
              <a:solidFill>
                <a:schemeClr val="bg1"/>
              </a:solidFill>
            </a:endParaRPr>
          </a:p>
        </p:txBody>
      </p:sp>
      <p:sp>
        <p:nvSpPr>
          <p:cNvPr id="4" name="عنوان 1">
            <a:extLst>
              <a:ext uri="{FF2B5EF4-FFF2-40B4-BE49-F238E27FC236}">
                <a16:creationId xmlns:a16="http://schemas.microsoft.com/office/drawing/2014/main" id="{168D739D-CEDA-9332-715B-5C869C381C11}"/>
              </a:ext>
            </a:extLst>
          </p:cNvPr>
          <p:cNvSpPr txBox="1">
            <a:spLocks/>
          </p:cNvSpPr>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Comic Sans MS" pitchFamily="66" charset="0"/>
              </a:defRPr>
            </a:lvl2pPr>
            <a:lvl3pPr algn="ctr" rtl="0" fontAlgn="base">
              <a:spcBef>
                <a:spcPct val="0"/>
              </a:spcBef>
              <a:spcAft>
                <a:spcPct val="0"/>
              </a:spcAft>
              <a:defRPr sz="4400">
                <a:solidFill>
                  <a:schemeClr val="tx2"/>
                </a:solidFill>
                <a:latin typeface="Comic Sans MS" pitchFamily="66" charset="0"/>
              </a:defRPr>
            </a:lvl3pPr>
            <a:lvl4pPr algn="ctr" rtl="0" fontAlgn="base">
              <a:spcBef>
                <a:spcPct val="0"/>
              </a:spcBef>
              <a:spcAft>
                <a:spcPct val="0"/>
              </a:spcAft>
              <a:defRPr sz="4400">
                <a:solidFill>
                  <a:schemeClr val="tx2"/>
                </a:solidFill>
                <a:latin typeface="Comic Sans MS" pitchFamily="66" charset="0"/>
              </a:defRPr>
            </a:lvl4pPr>
            <a:lvl5pPr algn="ctr" rtl="0" fontAlgn="base">
              <a:spcBef>
                <a:spcPct val="0"/>
              </a:spcBef>
              <a:spcAft>
                <a:spcPct val="0"/>
              </a:spcAft>
              <a:defRPr sz="4400">
                <a:solidFill>
                  <a:schemeClr val="tx2"/>
                </a:solidFill>
                <a:latin typeface="Comic Sans MS" pitchFamily="66" charset="0"/>
              </a:defRPr>
            </a:lvl5pPr>
            <a:lvl6pPr marL="457200" algn="ctr" rtl="0" fontAlgn="base">
              <a:spcBef>
                <a:spcPct val="0"/>
              </a:spcBef>
              <a:spcAft>
                <a:spcPct val="0"/>
              </a:spcAft>
              <a:defRPr sz="4400">
                <a:solidFill>
                  <a:schemeClr val="tx2"/>
                </a:solidFill>
                <a:latin typeface="Comic Sans MS" pitchFamily="66" charset="0"/>
              </a:defRPr>
            </a:lvl6pPr>
            <a:lvl7pPr marL="914400" algn="ctr" rtl="0" fontAlgn="base">
              <a:spcBef>
                <a:spcPct val="0"/>
              </a:spcBef>
              <a:spcAft>
                <a:spcPct val="0"/>
              </a:spcAft>
              <a:defRPr sz="4400">
                <a:solidFill>
                  <a:schemeClr val="tx2"/>
                </a:solidFill>
                <a:latin typeface="Comic Sans MS" pitchFamily="66" charset="0"/>
              </a:defRPr>
            </a:lvl7pPr>
            <a:lvl8pPr marL="1371600" algn="ctr" rtl="0" fontAlgn="base">
              <a:spcBef>
                <a:spcPct val="0"/>
              </a:spcBef>
              <a:spcAft>
                <a:spcPct val="0"/>
              </a:spcAft>
              <a:defRPr sz="4400">
                <a:solidFill>
                  <a:schemeClr val="tx2"/>
                </a:solidFill>
                <a:latin typeface="Comic Sans MS" pitchFamily="66" charset="0"/>
              </a:defRPr>
            </a:lvl8pPr>
            <a:lvl9pPr marL="1828800" algn="ctr" rtl="0" fontAlgn="base">
              <a:spcBef>
                <a:spcPct val="0"/>
              </a:spcBef>
              <a:spcAft>
                <a:spcPct val="0"/>
              </a:spcAft>
              <a:defRPr sz="4400">
                <a:solidFill>
                  <a:schemeClr val="tx2"/>
                </a:solidFill>
                <a:latin typeface="Comic Sans MS" pitchFamily="66" charset="0"/>
              </a:defRPr>
            </a:lvl9pPr>
          </a:lstStyle>
          <a:p>
            <a:r>
              <a:rPr lang="en-US" kern="0" dirty="0"/>
              <a:t>Distributed system</a:t>
            </a:r>
            <a:endParaRPr lang="ar-SA" kern="0" dirty="0"/>
          </a:p>
        </p:txBody>
      </p:sp>
    </p:spTree>
    <p:extLst>
      <p:ext uri="{BB962C8B-B14F-4D97-AF65-F5344CB8AC3E}">
        <p14:creationId xmlns:p14="http://schemas.microsoft.com/office/powerpoint/2010/main" val="18214476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898</TotalTime>
  <Words>2355</Words>
  <Application>Microsoft Office PowerPoint</Application>
  <PresentationFormat>عرض على الشاشة (4:3)</PresentationFormat>
  <Paragraphs>482</Paragraphs>
  <Slides>68</Slides>
  <Notes>22</Notes>
  <HiddenSlides>0</HiddenSlides>
  <MMClips>0</MMClips>
  <ScaleCrop>false</ScaleCrop>
  <HeadingPairs>
    <vt:vector size="8" baseType="variant">
      <vt:variant>
        <vt:lpstr>الخطوط المستخدمة</vt:lpstr>
      </vt:variant>
      <vt:variant>
        <vt:i4>7</vt:i4>
      </vt:variant>
      <vt:variant>
        <vt:lpstr>نسق</vt:lpstr>
      </vt:variant>
      <vt:variant>
        <vt:i4>1</vt:i4>
      </vt:variant>
      <vt:variant>
        <vt:lpstr>خوادم OLE مضمنة</vt:lpstr>
      </vt:variant>
      <vt:variant>
        <vt:i4>1</vt:i4>
      </vt:variant>
      <vt:variant>
        <vt:lpstr>عناوين الشرائح</vt:lpstr>
      </vt:variant>
      <vt:variant>
        <vt:i4>68</vt:i4>
      </vt:variant>
    </vt:vector>
  </HeadingPairs>
  <TitlesOfParts>
    <vt:vector size="77" baseType="lpstr">
      <vt:lpstr>Aharoni</vt:lpstr>
      <vt:lpstr>Arial</vt:lpstr>
      <vt:lpstr>Comic Sans MS</vt:lpstr>
      <vt:lpstr>Google Sans</vt:lpstr>
      <vt:lpstr>Marlett</vt:lpstr>
      <vt:lpstr>Open Sans</vt:lpstr>
      <vt:lpstr>Times New Roman</vt:lpstr>
      <vt:lpstr>Default Design</vt:lpstr>
      <vt:lpstr>Equation</vt:lpstr>
      <vt:lpstr>Introduction Parallel and Distributed Computing </vt:lpstr>
      <vt:lpstr>Outline</vt:lpstr>
      <vt:lpstr>Concurrency</vt:lpstr>
      <vt:lpstr>Concurrency</vt:lpstr>
      <vt:lpstr>Parallel Computing</vt:lpstr>
      <vt:lpstr>Parallel Computing</vt:lpstr>
      <vt:lpstr>Why use parallel processing?</vt:lpstr>
      <vt:lpstr>Parallel vs Concurrent</vt:lpstr>
      <vt:lpstr>Distributed System</vt:lpstr>
      <vt:lpstr>Traditional Scaling Process</vt:lpstr>
      <vt:lpstr>Multicore Scaling Process</vt:lpstr>
      <vt:lpstr>Real-World Scaling Process</vt:lpstr>
      <vt:lpstr>Advantages of a distributed system</vt:lpstr>
      <vt:lpstr>عرض تقديمي في PowerPoint</vt:lpstr>
      <vt:lpstr>Disadvantages of a distributed system</vt:lpstr>
      <vt:lpstr>Vanishing from your Desktops: The Uniprocesor</vt:lpstr>
      <vt:lpstr>Your Server:  The Shared Memory Multiprocessor (SMP)</vt:lpstr>
      <vt:lpstr>Parallel Architecture &amp; Memory</vt:lpstr>
      <vt:lpstr>عرض تقديمي في PowerPoint</vt:lpstr>
      <vt:lpstr>TYPES OF DISTRIBUTED SYSTEMS </vt:lpstr>
      <vt:lpstr>TYPES OF DISTRIBUTED SYSTEMS </vt:lpstr>
      <vt:lpstr>Sensor Networks</vt:lpstr>
      <vt:lpstr>The Challenges of Distributed Computing and Performance</vt:lpstr>
      <vt:lpstr>Race Condition </vt:lpstr>
      <vt:lpstr>Race Condition </vt:lpstr>
      <vt:lpstr>Race Condition </vt:lpstr>
      <vt:lpstr>Race Condition </vt:lpstr>
      <vt:lpstr> Mutual Exclusion</vt:lpstr>
      <vt:lpstr>Mutual Exclusion</vt:lpstr>
      <vt:lpstr>Mutual Exclusion</vt:lpstr>
      <vt:lpstr>Mutual Exclusion</vt:lpstr>
      <vt:lpstr>Mutual Exclusion</vt:lpstr>
      <vt:lpstr>Mutual Exclusion</vt:lpstr>
      <vt:lpstr>Mutual Exclusion</vt:lpstr>
      <vt:lpstr>Mutual Exclusion</vt:lpstr>
      <vt:lpstr>Mutual Exclusion</vt:lpstr>
      <vt:lpstr>Mutual Exclusion</vt:lpstr>
      <vt:lpstr>Mutual Exclusion</vt:lpstr>
      <vt:lpstr> Critical section</vt:lpstr>
      <vt:lpstr>Critical section</vt:lpstr>
      <vt:lpstr>Advantages of Parallelism</vt:lpstr>
      <vt:lpstr>Hardware Parallelism</vt:lpstr>
      <vt:lpstr>Pipeline Processing</vt:lpstr>
      <vt:lpstr>Pipeline Processing</vt:lpstr>
      <vt:lpstr>Classifying Parallel Systems – Flynn’s Taxonomy</vt:lpstr>
      <vt:lpstr>Classifying Parallel Systems – Flynn’s Taxonomy</vt:lpstr>
      <vt:lpstr>Classifying Parallel Systems – Flynn’s Taxonomy</vt:lpstr>
      <vt:lpstr>Classifying Parallel Systems – Flynn’s Taxonomy</vt:lpstr>
      <vt:lpstr>Classifying Parallel Systems – Flynn’s Taxonomy</vt:lpstr>
      <vt:lpstr>Software parallelism</vt:lpstr>
      <vt:lpstr>Process vs Thread</vt:lpstr>
      <vt:lpstr>Process vs Thread (tasks)</vt:lpstr>
      <vt:lpstr>Multi-threading</vt:lpstr>
      <vt:lpstr>عرض تقديمي في PowerPoint</vt:lpstr>
      <vt:lpstr>Amdahl’s Law</vt:lpstr>
      <vt:lpstr>Amdahl’s Law</vt:lpstr>
      <vt:lpstr>Amdahl’s Law</vt:lpstr>
      <vt:lpstr>Amdahl’s Law</vt:lpstr>
      <vt:lpstr>Amdahl’s Law</vt:lpstr>
      <vt:lpstr>Example</vt:lpstr>
      <vt:lpstr>Example</vt:lpstr>
      <vt:lpstr>Example</vt:lpstr>
      <vt:lpstr>Example</vt:lpstr>
      <vt:lpstr>Example</vt:lpstr>
      <vt:lpstr>Example</vt:lpstr>
      <vt:lpstr>Example</vt:lpstr>
      <vt:lpstr>Example</vt:lpstr>
      <vt:lpstr>Why?</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mph</dc:creator>
  <cp:lastModifiedBy>باسم ابو مسمار</cp:lastModifiedBy>
  <cp:revision>30</cp:revision>
  <dcterms:created xsi:type="dcterms:W3CDTF">2009-09-10T01:06:49Z</dcterms:created>
  <dcterms:modified xsi:type="dcterms:W3CDTF">2023-08-28T07:27:45Z</dcterms:modified>
</cp:coreProperties>
</file>