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710" r:id="rId3"/>
    <p:sldId id="279" r:id="rId4"/>
    <p:sldId id="278" r:id="rId5"/>
    <p:sldId id="280" r:id="rId6"/>
    <p:sldId id="258" r:id="rId7"/>
    <p:sldId id="715" r:id="rId8"/>
    <p:sldId id="266" r:id="rId9"/>
    <p:sldId id="711" r:id="rId10"/>
    <p:sldId id="267" r:id="rId11"/>
    <p:sldId id="712" r:id="rId12"/>
    <p:sldId id="265" r:id="rId13"/>
    <p:sldId id="713" r:id="rId14"/>
    <p:sldId id="714" r:id="rId15"/>
    <p:sldId id="270" r:id="rId16"/>
    <p:sldId id="272" r:id="rId17"/>
    <p:sldId id="275" r:id="rId18"/>
    <p:sldId id="276"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p:cViewPr varScale="1">
        <p:scale>
          <a:sx n="102" d="100"/>
          <a:sy n="102" d="100"/>
        </p:scale>
        <p:origin x="28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D298DA-D291-4265-BCB7-45EA27C548F9}" type="doc">
      <dgm:prSet loTypeId="urn:microsoft.com/office/officeart/2005/8/layout/vProcess5" loCatId="process" qsTypeId="urn:microsoft.com/office/officeart/2005/8/quickstyle/simple4" qsCatId="simple" csTypeId="urn:microsoft.com/office/officeart/2005/8/colors/accent2_2" csCatId="accent2" phldr="1"/>
      <dgm:spPr/>
      <dgm:t>
        <a:bodyPr/>
        <a:lstStyle/>
        <a:p>
          <a:endParaRPr lang="en-US"/>
        </a:p>
      </dgm:t>
    </dgm:pt>
    <dgm:pt modelId="{DFBC79ED-E20A-405A-91BF-424FCBF120C7}">
      <dgm:prSet/>
      <dgm:spPr/>
      <dgm:t>
        <a:bodyPr/>
        <a:lstStyle/>
        <a:p>
          <a:r>
            <a:rPr lang="en-US" b="0" i="0" dirty="0">
              <a:latin typeface="+mn-lt"/>
              <a:ea typeface="+mn-ea"/>
              <a:cs typeface="+mn-cs"/>
            </a:rPr>
            <a:t>Types of Mutual Exclusion:</a:t>
          </a:r>
          <a:endParaRPr lang="en-US" dirty="0"/>
        </a:p>
      </dgm:t>
    </dgm:pt>
    <dgm:pt modelId="{BCB8D24B-F018-4FA8-A4A5-A84370A29F4D}" type="parTrans" cxnId="{CE195EC4-DC05-4C46-91A2-EC0A6F0AF2E8}">
      <dgm:prSet/>
      <dgm:spPr/>
      <dgm:t>
        <a:bodyPr/>
        <a:lstStyle/>
        <a:p>
          <a:endParaRPr lang="en-US"/>
        </a:p>
      </dgm:t>
    </dgm:pt>
    <dgm:pt modelId="{7B27592A-6E77-46ED-9CCE-5530355AF15D}" type="sibTrans" cxnId="{CE195EC4-DC05-4C46-91A2-EC0A6F0AF2E8}">
      <dgm:prSet/>
      <dgm:spPr/>
      <dgm:t>
        <a:bodyPr/>
        <a:lstStyle/>
        <a:p>
          <a:endParaRPr lang="en-US"/>
        </a:p>
      </dgm:t>
    </dgm:pt>
    <dgm:pt modelId="{42B58B28-D8A0-43DB-81F9-323C7108C453}">
      <dgm:prSet/>
      <dgm:spPr/>
      <dgm:t>
        <a:bodyPr/>
        <a:lstStyle/>
        <a:p>
          <a:r>
            <a:rPr lang="en-US"/>
            <a:t>1- Token – Based </a:t>
          </a:r>
        </a:p>
      </dgm:t>
    </dgm:pt>
    <dgm:pt modelId="{50BCCB42-DA84-4978-A7B3-560DC6E68A01}" type="parTrans" cxnId="{9104975F-E5A2-41FF-A7D8-7523AD42C214}">
      <dgm:prSet/>
      <dgm:spPr/>
      <dgm:t>
        <a:bodyPr/>
        <a:lstStyle/>
        <a:p>
          <a:endParaRPr lang="en-US"/>
        </a:p>
      </dgm:t>
    </dgm:pt>
    <dgm:pt modelId="{406D36A1-5129-4F0C-A525-9CE12BAF10D2}" type="sibTrans" cxnId="{9104975F-E5A2-41FF-A7D8-7523AD42C214}">
      <dgm:prSet/>
      <dgm:spPr/>
      <dgm:t>
        <a:bodyPr/>
        <a:lstStyle/>
        <a:p>
          <a:endParaRPr lang="en-US"/>
        </a:p>
      </dgm:t>
    </dgm:pt>
    <dgm:pt modelId="{4DC87C7E-173A-48D7-8247-3B4D16F41D93}">
      <dgm:prSet/>
      <dgm:spPr/>
      <dgm:t>
        <a:bodyPr/>
        <a:lstStyle/>
        <a:p>
          <a:r>
            <a:rPr lang="en-US"/>
            <a:t>2- Permission – Based approach </a:t>
          </a:r>
        </a:p>
      </dgm:t>
    </dgm:pt>
    <dgm:pt modelId="{A172F8C2-B4F7-41B1-9742-3062EBB6BF09}" type="parTrans" cxnId="{588B9A1F-8DCD-4D7E-922F-375F4C754AF0}">
      <dgm:prSet/>
      <dgm:spPr/>
      <dgm:t>
        <a:bodyPr/>
        <a:lstStyle/>
        <a:p>
          <a:endParaRPr lang="en-US"/>
        </a:p>
      </dgm:t>
    </dgm:pt>
    <dgm:pt modelId="{462DE287-78DE-4C8E-A122-778905F581E5}" type="sibTrans" cxnId="{588B9A1F-8DCD-4D7E-922F-375F4C754AF0}">
      <dgm:prSet/>
      <dgm:spPr/>
      <dgm:t>
        <a:bodyPr/>
        <a:lstStyle/>
        <a:p>
          <a:endParaRPr lang="en-US"/>
        </a:p>
      </dgm:t>
    </dgm:pt>
    <dgm:pt modelId="{D433019E-9119-47E9-A992-C10338B63B2D}" type="pres">
      <dgm:prSet presAssocID="{38D298DA-D291-4265-BCB7-45EA27C548F9}" presName="outerComposite" presStyleCnt="0">
        <dgm:presLayoutVars>
          <dgm:chMax val="5"/>
          <dgm:dir/>
          <dgm:resizeHandles val="exact"/>
        </dgm:presLayoutVars>
      </dgm:prSet>
      <dgm:spPr/>
      <dgm:t>
        <a:bodyPr/>
        <a:lstStyle/>
        <a:p>
          <a:endParaRPr lang="en-US"/>
        </a:p>
      </dgm:t>
    </dgm:pt>
    <dgm:pt modelId="{A406A1AB-20DD-4237-A840-3DF5586022E9}" type="pres">
      <dgm:prSet presAssocID="{38D298DA-D291-4265-BCB7-45EA27C548F9}" presName="dummyMaxCanvas" presStyleCnt="0">
        <dgm:presLayoutVars/>
      </dgm:prSet>
      <dgm:spPr/>
    </dgm:pt>
    <dgm:pt modelId="{6F9C74BF-EFDF-4A9A-8728-0209D81C323E}" type="pres">
      <dgm:prSet presAssocID="{38D298DA-D291-4265-BCB7-45EA27C548F9}" presName="ThreeNodes_1" presStyleLbl="node1" presStyleIdx="0" presStyleCnt="3">
        <dgm:presLayoutVars>
          <dgm:bulletEnabled val="1"/>
        </dgm:presLayoutVars>
      </dgm:prSet>
      <dgm:spPr/>
      <dgm:t>
        <a:bodyPr/>
        <a:lstStyle/>
        <a:p>
          <a:endParaRPr lang="en-US"/>
        </a:p>
      </dgm:t>
    </dgm:pt>
    <dgm:pt modelId="{9AD1787C-046A-497F-8113-5C294D6B1CEC}" type="pres">
      <dgm:prSet presAssocID="{38D298DA-D291-4265-BCB7-45EA27C548F9}" presName="ThreeNodes_2" presStyleLbl="node1" presStyleIdx="1" presStyleCnt="3">
        <dgm:presLayoutVars>
          <dgm:bulletEnabled val="1"/>
        </dgm:presLayoutVars>
      </dgm:prSet>
      <dgm:spPr/>
      <dgm:t>
        <a:bodyPr/>
        <a:lstStyle/>
        <a:p>
          <a:endParaRPr lang="en-US"/>
        </a:p>
      </dgm:t>
    </dgm:pt>
    <dgm:pt modelId="{AE051497-453C-45D1-BAF9-91796325FB60}" type="pres">
      <dgm:prSet presAssocID="{38D298DA-D291-4265-BCB7-45EA27C548F9}" presName="ThreeNodes_3" presStyleLbl="node1" presStyleIdx="2" presStyleCnt="3">
        <dgm:presLayoutVars>
          <dgm:bulletEnabled val="1"/>
        </dgm:presLayoutVars>
      </dgm:prSet>
      <dgm:spPr/>
      <dgm:t>
        <a:bodyPr/>
        <a:lstStyle/>
        <a:p>
          <a:endParaRPr lang="en-US"/>
        </a:p>
      </dgm:t>
    </dgm:pt>
    <dgm:pt modelId="{120907F9-F1F9-4A6C-AB47-A2A48B7695E8}" type="pres">
      <dgm:prSet presAssocID="{38D298DA-D291-4265-BCB7-45EA27C548F9}" presName="ThreeConn_1-2" presStyleLbl="fgAccFollowNode1" presStyleIdx="0" presStyleCnt="2">
        <dgm:presLayoutVars>
          <dgm:bulletEnabled val="1"/>
        </dgm:presLayoutVars>
      </dgm:prSet>
      <dgm:spPr/>
      <dgm:t>
        <a:bodyPr/>
        <a:lstStyle/>
        <a:p>
          <a:endParaRPr lang="en-US"/>
        </a:p>
      </dgm:t>
    </dgm:pt>
    <dgm:pt modelId="{1D23D93D-76E7-4FD1-A26E-158527E408B8}" type="pres">
      <dgm:prSet presAssocID="{38D298DA-D291-4265-BCB7-45EA27C548F9}" presName="ThreeConn_2-3" presStyleLbl="fgAccFollowNode1" presStyleIdx="1" presStyleCnt="2">
        <dgm:presLayoutVars>
          <dgm:bulletEnabled val="1"/>
        </dgm:presLayoutVars>
      </dgm:prSet>
      <dgm:spPr/>
      <dgm:t>
        <a:bodyPr/>
        <a:lstStyle/>
        <a:p>
          <a:endParaRPr lang="en-US"/>
        </a:p>
      </dgm:t>
    </dgm:pt>
    <dgm:pt modelId="{75F66AD9-B35D-46E8-B5BD-12112B701BB4}" type="pres">
      <dgm:prSet presAssocID="{38D298DA-D291-4265-BCB7-45EA27C548F9}" presName="ThreeNodes_1_text" presStyleLbl="node1" presStyleIdx="2" presStyleCnt="3">
        <dgm:presLayoutVars>
          <dgm:bulletEnabled val="1"/>
        </dgm:presLayoutVars>
      </dgm:prSet>
      <dgm:spPr/>
      <dgm:t>
        <a:bodyPr/>
        <a:lstStyle/>
        <a:p>
          <a:endParaRPr lang="en-US"/>
        </a:p>
      </dgm:t>
    </dgm:pt>
    <dgm:pt modelId="{60D5097C-4104-4808-85DA-85F9C7EBEC2A}" type="pres">
      <dgm:prSet presAssocID="{38D298DA-D291-4265-BCB7-45EA27C548F9}" presName="ThreeNodes_2_text" presStyleLbl="node1" presStyleIdx="2" presStyleCnt="3">
        <dgm:presLayoutVars>
          <dgm:bulletEnabled val="1"/>
        </dgm:presLayoutVars>
      </dgm:prSet>
      <dgm:spPr/>
      <dgm:t>
        <a:bodyPr/>
        <a:lstStyle/>
        <a:p>
          <a:endParaRPr lang="en-US"/>
        </a:p>
      </dgm:t>
    </dgm:pt>
    <dgm:pt modelId="{FC702A38-4069-4382-A98E-FC0FB359311A}" type="pres">
      <dgm:prSet presAssocID="{38D298DA-D291-4265-BCB7-45EA27C548F9}" presName="ThreeNodes_3_text" presStyleLbl="node1" presStyleIdx="2" presStyleCnt="3">
        <dgm:presLayoutVars>
          <dgm:bulletEnabled val="1"/>
        </dgm:presLayoutVars>
      </dgm:prSet>
      <dgm:spPr/>
      <dgm:t>
        <a:bodyPr/>
        <a:lstStyle/>
        <a:p>
          <a:endParaRPr lang="en-US"/>
        </a:p>
      </dgm:t>
    </dgm:pt>
  </dgm:ptLst>
  <dgm:cxnLst>
    <dgm:cxn modelId="{A300E4AC-3C8E-4FF3-8883-A226E46F9B36}" type="presOf" srcId="{42B58B28-D8A0-43DB-81F9-323C7108C453}" destId="{60D5097C-4104-4808-85DA-85F9C7EBEC2A}" srcOrd="1" destOrd="0" presId="urn:microsoft.com/office/officeart/2005/8/layout/vProcess5"/>
    <dgm:cxn modelId="{588B9A1F-8DCD-4D7E-922F-375F4C754AF0}" srcId="{38D298DA-D291-4265-BCB7-45EA27C548F9}" destId="{4DC87C7E-173A-48D7-8247-3B4D16F41D93}" srcOrd="2" destOrd="0" parTransId="{A172F8C2-B4F7-41B1-9742-3062EBB6BF09}" sibTransId="{462DE287-78DE-4C8E-A122-778905F581E5}"/>
    <dgm:cxn modelId="{BCFF955E-D333-46B7-BC08-740E7C4BF620}" type="presOf" srcId="{DFBC79ED-E20A-405A-91BF-424FCBF120C7}" destId="{75F66AD9-B35D-46E8-B5BD-12112B701BB4}" srcOrd="1" destOrd="0" presId="urn:microsoft.com/office/officeart/2005/8/layout/vProcess5"/>
    <dgm:cxn modelId="{7A8A0AE0-75B9-4768-AE7D-4D3C57CF2EE9}" type="presOf" srcId="{4DC87C7E-173A-48D7-8247-3B4D16F41D93}" destId="{FC702A38-4069-4382-A98E-FC0FB359311A}" srcOrd="1" destOrd="0" presId="urn:microsoft.com/office/officeart/2005/8/layout/vProcess5"/>
    <dgm:cxn modelId="{CE195EC4-DC05-4C46-91A2-EC0A6F0AF2E8}" srcId="{38D298DA-D291-4265-BCB7-45EA27C548F9}" destId="{DFBC79ED-E20A-405A-91BF-424FCBF120C7}" srcOrd="0" destOrd="0" parTransId="{BCB8D24B-F018-4FA8-A4A5-A84370A29F4D}" sibTransId="{7B27592A-6E77-46ED-9CCE-5530355AF15D}"/>
    <dgm:cxn modelId="{AD7866AF-8640-462D-9F55-1CDCF943F34D}" type="presOf" srcId="{DFBC79ED-E20A-405A-91BF-424FCBF120C7}" destId="{6F9C74BF-EFDF-4A9A-8728-0209D81C323E}" srcOrd="0" destOrd="0" presId="urn:microsoft.com/office/officeart/2005/8/layout/vProcess5"/>
    <dgm:cxn modelId="{1F63B71E-C24C-4E3E-BB48-0149F20B4060}" type="presOf" srcId="{7B27592A-6E77-46ED-9CCE-5530355AF15D}" destId="{120907F9-F1F9-4A6C-AB47-A2A48B7695E8}" srcOrd="0" destOrd="0" presId="urn:microsoft.com/office/officeart/2005/8/layout/vProcess5"/>
    <dgm:cxn modelId="{DD244879-4C10-4BB7-A26A-C1E708CA9C42}" type="presOf" srcId="{406D36A1-5129-4F0C-A525-9CE12BAF10D2}" destId="{1D23D93D-76E7-4FD1-A26E-158527E408B8}" srcOrd="0" destOrd="0" presId="urn:microsoft.com/office/officeart/2005/8/layout/vProcess5"/>
    <dgm:cxn modelId="{E3717379-E78C-4F93-B54D-38601105DB55}" type="presOf" srcId="{42B58B28-D8A0-43DB-81F9-323C7108C453}" destId="{9AD1787C-046A-497F-8113-5C294D6B1CEC}" srcOrd="0" destOrd="0" presId="urn:microsoft.com/office/officeart/2005/8/layout/vProcess5"/>
    <dgm:cxn modelId="{A60D6459-B652-48AE-B016-DAAA64BC74D0}" type="presOf" srcId="{38D298DA-D291-4265-BCB7-45EA27C548F9}" destId="{D433019E-9119-47E9-A992-C10338B63B2D}" srcOrd="0" destOrd="0" presId="urn:microsoft.com/office/officeart/2005/8/layout/vProcess5"/>
    <dgm:cxn modelId="{9104975F-E5A2-41FF-A7D8-7523AD42C214}" srcId="{38D298DA-D291-4265-BCB7-45EA27C548F9}" destId="{42B58B28-D8A0-43DB-81F9-323C7108C453}" srcOrd="1" destOrd="0" parTransId="{50BCCB42-DA84-4978-A7B3-560DC6E68A01}" sibTransId="{406D36A1-5129-4F0C-A525-9CE12BAF10D2}"/>
    <dgm:cxn modelId="{50728358-E861-415D-BD0F-1D8C1BFA240C}" type="presOf" srcId="{4DC87C7E-173A-48D7-8247-3B4D16F41D93}" destId="{AE051497-453C-45D1-BAF9-91796325FB60}" srcOrd="0" destOrd="0" presId="urn:microsoft.com/office/officeart/2005/8/layout/vProcess5"/>
    <dgm:cxn modelId="{C0EBD3D6-E6C3-42DE-83C6-39090EA0024E}" type="presParOf" srcId="{D433019E-9119-47E9-A992-C10338B63B2D}" destId="{A406A1AB-20DD-4237-A840-3DF5586022E9}" srcOrd="0" destOrd="0" presId="urn:microsoft.com/office/officeart/2005/8/layout/vProcess5"/>
    <dgm:cxn modelId="{A30388DF-E7D7-49BB-B87A-9B462F5CDFD8}" type="presParOf" srcId="{D433019E-9119-47E9-A992-C10338B63B2D}" destId="{6F9C74BF-EFDF-4A9A-8728-0209D81C323E}" srcOrd="1" destOrd="0" presId="urn:microsoft.com/office/officeart/2005/8/layout/vProcess5"/>
    <dgm:cxn modelId="{BFC1D111-54B8-4684-88DD-22DF1845593E}" type="presParOf" srcId="{D433019E-9119-47E9-A992-C10338B63B2D}" destId="{9AD1787C-046A-497F-8113-5C294D6B1CEC}" srcOrd="2" destOrd="0" presId="urn:microsoft.com/office/officeart/2005/8/layout/vProcess5"/>
    <dgm:cxn modelId="{B450423F-8B31-4D0B-B66A-A7116126D6FA}" type="presParOf" srcId="{D433019E-9119-47E9-A992-C10338B63B2D}" destId="{AE051497-453C-45D1-BAF9-91796325FB60}" srcOrd="3" destOrd="0" presId="urn:microsoft.com/office/officeart/2005/8/layout/vProcess5"/>
    <dgm:cxn modelId="{4861221F-76B2-4D28-B5C7-D307916296E9}" type="presParOf" srcId="{D433019E-9119-47E9-A992-C10338B63B2D}" destId="{120907F9-F1F9-4A6C-AB47-A2A48B7695E8}" srcOrd="4" destOrd="0" presId="urn:microsoft.com/office/officeart/2005/8/layout/vProcess5"/>
    <dgm:cxn modelId="{EB1A74DE-A7E3-4C4A-84FE-9BBB6ADAF691}" type="presParOf" srcId="{D433019E-9119-47E9-A992-C10338B63B2D}" destId="{1D23D93D-76E7-4FD1-A26E-158527E408B8}" srcOrd="5" destOrd="0" presId="urn:microsoft.com/office/officeart/2005/8/layout/vProcess5"/>
    <dgm:cxn modelId="{CB0207FF-D58E-4E22-8426-00E4C759AE56}" type="presParOf" srcId="{D433019E-9119-47E9-A992-C10338B63B2D}" destId="{75F66AD9-B35D-46E8-B5BD-12112B701BB4}" srcOrd="6" destOrd="0" presId="urn:microsoft.com/office/officeart/2005/8/layout/vProcess5"/>
    <dgm:cxn modelId="{008451EA-5304-43D3-9E31-E5E4B280BE56}" type="presParOf" srcId="{D433019E-9119-47E9-A992-C10338B63B2D}" destId="{60D5097C-4104-4808-85DA-85F9C7EBEC2A}" srcOrd="7" destOrd="0" presId="urn:microsoft.com/office/officeart/2005/8/layout/vProcess5"/>
    <dgm:cxn modelId="{57A68310-7F11-4D75-B588-7DEA2C4E2225}" type="presParOf" srcId="{D433019E-9119-47E9-A992-C10338B63B2D}" destId="{FC702A38-4069-4382-A98E-FC0FB359311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AF5F4E-39F1-4146-91D2-EF29E53C2DB5}" type="doc">
      <dgm:prSet loTypeId="urn:microsoft.com/office/officeart/2005/8/layout/lProcess1" loCatId="process" qsTypeId="urn:microsoft.com/office/officeart/2005/8/quickstyle/simple4" qsCatId="simple" csTypeId="urn:microsoft.com/office/officeart/2005/8/colors/accent3_2" csCatId="accent3" phldr="1"/>
      <dgm:spPr/>
      <dgm:t>
        <a:bodyPr/>
        <a:lstStyle/>
        <a:p>
          <a:pPr rtl="1"/>
          <a:endParaRPr lang="ar-SA"/>
        </a:p>
      </dgm:t>
    </dgm:pt>
    <dgm:pt modelId="{BE889E46-B3F5-407E-8725-100958704E6C}">
      <dgm:prSet phldrT="[نص]"/>
      <dgm:spPr/>
      <dgm:t>
        <a:bodyPr/>
        <a:lstStyle/>
        <a:p>
          <a:pPr rtl="1"/>
          <a:r>
            <a:rPr lang="en-US" dirty="0">
              <a:solidFill>
                <a:srgbClr val="0000FF"/>
              </a:solidFill>
            </a:rPr>
            <a:t>Token - Based</a:t>
          </a:r>
          <a:endParaRPr lang="ar-SA" dirty="0">
            <a:solidFill>
              <a:srgbClr val="0000FF"/>
            </a:solidFill>
          </a:endParaRPr>
        </a:p>
      </dgm:t>
    </dgm:pt>
    <dgm:pt modelId="{57A2AEE2-061F-4E91-980A-044F76AC8375}" type="parTrans" cxnId="{39BA6E13-3EAF-450B-9A02-9080289CE878}">
      <dgm:prSet/>
      <dgm:spPr/>
      <dgm:t>
        <a:bodyPr/>
        <a:lstStyle/>
        <a:p>
          <a:pPr rtl="1"/>
          <a:endParaRPr lang="ar-SA"/>
        </a:p>
      </dgm:t>
    </dgm:pt>
    <dgm:pt modelId="{45652081-A358-46BC-B3D0-E7519A277B6A}" type="sibTrans" cxnId="{39BA6E13-3EAF-450B-9A02-9080289CE878}">
      <dgm:prSet/>
      <dgm:spPr/>
      <dgm:t>
        <a:bodyPr/>
        <a:lstStyle/>
        <a:p>
          <a:pPr rtl="1"/>
          <a:endParaRPr lang="ar-SA"/>
        </a:p>
      </dgm:t>
    </dgm:pt>
    <dgm:pt modelId="{F8DAB71C-57DA-411D-B225-2A26B1D7C1EB}">
      <dgm:prSet phldrT="[نص]" custT="1"/>
      <dgm:spPr/>
      <dgm:t>
        <a:bodyPr/>
        <a:lstStyle/>
        <a:p>
          <a:pPr rtl="0"/>
          <a:r>
            <a:rPr lang="en-US" sz="2000" b="1" dirty="0"/>
            <a:t>Achieved by passing special messages as Token</a:t>
          </a:r>
          <a:endParaRPr lang="ar-SA" sz="2000" b="1" dirty="0"/>
        </a:p>
      </dgm:t>
    </dgm:pt>
    <dgm:pt modelId="{5DFA142A-EBD6-4B50-92A4-72C458EB7792}" type="parTrans" cxnId="{22468A4B-839D-42A4-8923-C9553A8B2C5D}">
      <dgm:prSet/>
      <dgm:spPr/>
      <dgm:t>
        <a:bodyPr/>
        <a:lstStyle/>
        <a:p>
          <a:pPr rtl="1"/>
          <a:endParaRPr lang="ar-SA"/>
        </a:p>
      </dgm:t>
    </dgm:pt>
    <dgm:pt modelId="{39B20414-9935-4CAA-8F76-7FDCD45EDAE2}" type="sibTrans" cxnId="{22468A4B-839D-42A4-8923-C9553A8B2C5D}">
      <dgm:prSet/>
      <dgm:spPr/>
      <dgm:t>
        <a:bodyPr/>
        <a:lstStyle/>
        <a:p>
          <a:pPr rtl="1"/>
          <a:endParaRPr lang="ar-SA"/>
        </a:p>
      </dgm:t>
    </dgm:pt>
    <dgm:pt modelId="{736E81EF-8989-4ADC-8FE8-3BC416615B68}">
      <dgm:prSet phldrT="[نص]"/>
      <dgm:spPr/>
      <dgm:t>
        <a:bodyPr/>
        <a:lstStyle/>
        <a:p>
          <a:pPr rtl="1"/>
          <a:r>
            <a:rPr lang="ar-SA" dirty="0"/>
            <a:t/>
          </a:r>
          <a:br>
            <a:rPr lang="ar-SA" dirty="0"/>
          </a:br>
          <a:endParaRPr lang="ar-SA" dirty="0"/>
        </a:p>
      </dgm:t>
    </dgm:pt>
    <dgm:pt modelId="{849B2095-C07F-458F-816C-90DA1431A8C6}" type="parTrans" cxnId="{B5198F9D-CAD9-4029-B853-56432A6627AE}">
      <dgm:prSet/>
      <dgm:spPr/>
      <dgm:t>
        <a:bodyPr/>
        <a:lstStyle/>
        <a:p>
          <a:pPr rtl="1"/>
          <a:endParaRPr lang="ar-SA"/>
        </a:p>
      </dgm:t>
    </dgm:pt>
    <dgm:pt modelId="{07E6363E-6B55-41DC-A4E2-BBC8F3E36AB0}" type="sibTrans" cxnId="{B5198F9D-CAD9-4029-B853-56432A6627AE}">
      <dgm:prSet/>
      <dgm:spPr/>
      <dgm:t>
        <a:bodyPr/>
        <a:lstStyle/>
        <a:p>
          <a:pPr rtl="1"/>
          <a:endParaRPr lang="ar-SA"/>
        </a:p>
      </dgm:t>
    </dgm:pt>
    <dgm:pt modelId="{6D286FC2-89D7-4A24-BBDD-91581CE3115B}" type="pres">
      <dgm:prSet presAssocID="{5CAF5F4E-39F1-4146-91D2-EF29E53C2DB5}" presName="Name0" presStyleCnt="0">
        <dgm:presLayoutVars>
          <dgm:dir val="rev"/>
          <dgm:animLvl val="lvl"/>
          <dgm:resizeHandles val="exact"/>
        </dgm:presLayoutVars>
      </dgm:prSet>
      <dgm:spPr/>
      <dgm:t>
        <a:bodyPr/>
        <a:lstStyle/>
        <a:p>
          <a:endParaRPr lang="en-US"/>
        </a:p>
      </dgm:t>
    </dgm:pt>
    <dgm:pt modelId="{098459C9-B578-4137-B6B3-21AF114D8448}" type="pres">
      <dgm:prSet presAssocID="{BE889E46-B3F5-407E-8725-100958704E6C}" presName="vertFlow" presStyleCnt="0"/>
      <dgm:spPr/>
    </dgm:pt>
    <dgm:pt modelId="{E93815B0-2989-4F2E-A758-7DA565D58D52}" type="pres">
      <dgm:prSet presAssocID="{BE889E46-B3F5-407E-8725-100958704E6C}" presName="header" presStyleLbl="node1" presStyleIdx="0" presStyleCnt="1" custScaleX="452744" custScaleY="132934" custLinFactX="69247" custLinFactY="-235690" custLinFactNeighborX="100000" custLinFactNeighborY="-300000"/>
      <dgm:spPr/>
      <dgm:t>
        <a:bodyPr/>
        <a:lstStyle/>
        <a:p>
          <a:endParaRPr lang="en-US"/>
        </a:p>
      </dgm:t>
    </dgm:pt>
    <dgm:pt modelId="{DAE9EF28-F84B-4C34-852B-EF1A6EE67F1C}" type="pres">
      <dgm:prSet presAssocID="{5DFA142A-EBD6-4B50-92A4-72C458EB7792}" presName="parTrans" presStyleLbl="sibTrans2D1" presStyleIdx="0" presStyleCnt="2"/>
      <dgm:spPr/>
      <dgm:t>
        <a:bodyPr/>
        <a:lstStyle/>
        <a:p>
          <a:endParaRPr lang="en-US"/>
        </a:p>
      </dgm:t>
    </dgm:pt>
    <dgm:pt modelId="{ADF2F09F-43B9-4F31-9927-2E431045F627}" type="pres">
      <dgm:prSet presAssocID="{F8DAB71C-57DA-411D-B225-2A26B1D7C1EB}" presName="child" presStyleLbl="alignAccFollowNode1" presStyleIdx="0" presStyleCnt="2" custScaleX="451685" custScaleY="140955" custLinFactX="-10708" custLinFactNeighborX="-100000" custLinFactNeighborY="-26030">
        <dgm:presLayoutVars>
          <dgm:chMax val="0"/>
          <dgm:bulletEnabled val="1"/>
        </dgm:presLayoutVars>
      </dgm:prSet>
      <dgm:spPr/>
      <dgm:t>
        <a:bodyPr/>
        <a:lstStyle/>
        <a:p>
          <a:endParaRPr lang="en-US"/>
        </a:p>
      </dgm:t>
    </dgm:pt>
    <dgm:pt modelId="{E251AE67-D48B-45A4-9ED9-A30945400AB5}" type="pres">
      <dgm:prSet presAssocID="{39B20414-9935-4CAA-8F76-7FDCD45EDAE2}" presName="sibTrans" presStyleLbl="sibTrans2D1" presStyleIdx="1" presStyleCnt="2"/>
      <dgm:spPr/>
      <dgm:t>
        <a:bodyPr/>
        <a:lstStyle/>
        <a:p>
          <a:endParaRPr lang="en-US"/>
        </a:p>
      </dgm:t>
    </dgm:pt>
    <dgm:pt modelId="{93991C29-F88E-423B-990C-201E74BA0F6E}" type="pres">
      <dgm:prSet presAssocID="{736E81EF-8989-4ADC-8FE8-3BC416615B68}" presName="child" presStyleLbl="alignAccFollowNode1" presStyleIdx="1" presStyleCnt="2" custScaleX="452214" custScaleY="135154" custLinFactX="-10302" custLinFactNeighborX="-100000" custLinFactNeighborY="-18220">
        <dgm:presLayoutVars>
          <dgm:chMax val="0"/>
          <dgm:bulletEnabled val="1"/>
        </dgm:presLayoutVars>
      </dgm:prSet>
      <dgm:spPr/>
      <dgm:t>
        <a:bodyPr/>
        <a:lstStyle/>
        <a:p>
          <a:endParaRPr lang="en-US"/>
        </a:p>
      </dgm:t>
    </dgm:pt>
  </dgm:ptLst>
  <dgm:cxnLst>
    <dgm:cxn modelId="{B5198F9D-CAD9-4029-B853-56432A6627AE}" srcId="{BE889E46-B3F5-407E-8725-100958704E6C}" destId="{736E81EF-8989-4ADC-8FE8-3BC416615B68}" srcOrd="1" destOrd="0" parTransId="{849B2095-C07F-458F-816C-90DA1431A8C6}" sibTransId="{07E6363E-6B55-41DC-A4E2-BBC8F3E36AB0}"/>
    <dgm:cxn modelId="{A0320893-7702-417F-AA2B-912D91F294C6}" type="presOf" srcId="{BE889E46-B3F5-407E-8725-100958704E6C}" destId="{E93815B0-2989-4F2E-A758-7DA565D58D52}" srcOrd="0" destOrd="0" presId="urn:microsoft.com/office/officeart/2005/8/layout/lProcess1"/>
    <dgm:cxn modelId="{61129A60-A484-4126-A9A8-1CAB0EC00600}" type="presOf" srcId="{39B20414-9935-4CAA-8F76-7FDCD45EDAE2}" destId="{E251AE67-D48B-45A4-9ED9-A30945400AB5}" srcOrd="0" destOrd="0" presId="urn:microsoft.com/office/officeart/2005/8/layout/lProcess1"/>
    <dgm:cxn modelId="{70A2DB5B-B5DC-4879-B3B9-89AF174053A4}" type="presOf" srcId="{5DFA142A-EBD6-4B50-92A4-72C458EB7792}" destId="{DAE9EF28-F84B-4C34-852B-EF1A6EE67F1C}" srcOrd="0" destOrd="0" presId="urn:microsoft.com/office/officeart/2005/8/layout/lProcess1"/>
    <dgm:cxn modelId="{39BA6E13-3EAF-450B-9A02-9080289CE878}" srcId="{5CAF5F4E-39F1-4146-91D2-EF29E53C2DB5}" destId="{BE889E46-B3F5-407E-8725-100958704E6C}" srcOrd="0" destOrd="0" parTransId="{57A2AEE2-061F-4E91-980A-044F76AC8375}" sibTransId="{45652081-A358-46BC-B3D0-E7519A277B6A}"/>
    <dgm:cxn modelId="{1C96B5AC-86D1-4337-BEA5-468CCF75D69F}" type="presOf" srcId="{5CAF5F4E-39F1-4146-91D2-EF29E53C2DB5}" destId="{6D286FC2-89D7-4A24-BBDD-91581CE3115B}" srcOrd="0" destOrd="0" presId="urn:microsoft.com/office/officeart/2005/8/layout/lProcess1"/>
    <dgm:cxn modelId="{2D21DD3A-DAD2-47FE-95FB-C0E897E69510}" type="presOf" srcId="{F8DAB71C-57DA-411D-B225-2A26B1D7C1EB}" destId="{ADF2F09F-43B9-4F31-9927-2E431045F627}" srcOrd="0" destOrd="0" presId="urn:microsoft.com/office/officeart/2005/8/layout/lProcess1"/>
    <dgm:cxn modelId="{22468A4B-839D-42A4-8923-C9553A8B2C5D}" srcId="{BE889E46-B3F5-407E-8725-100958704E6C}" destId="{F8DAB71C-57DA-411D-B225-2A26B1D7C1EB}" srcOrd="0" destOrd="0" parTransId="{5DFA142A-EBD6-4B50-92A4-72C458EB7792}" sibTransId="{39B20414-9935-4CAA-8F76-7FDCD45EDAE2}"/>
    <dgm:cxn modelId="{D473B95F-A4F7-4B7C-9F29-D8E7479F324E}" type="presOf" srcId="{736E81EF-8989-4ADC-8FE8-3BC416615B68}" destId="{93991C29-F88E-423B-990C-201E74BA0F6E}" srcOrd="0" destOrd="0" presId="urn:microsoft.com/office/officeart/2005/8/layout/lProcess1"/>
    <dgm:cxn modelId="{EE48C13A-21B4-471F-BD0A-0F7AEAE6ADC6}" type="presParOf" srcId="{6D286FC2-89D7-4A24-BBDD-91581CE3115B}" destId="{098459C9-B578-4137-B6B3-21AF114D8448}" srcOrd="0" destOrd="0" presId="urn:microsoft.com/office/officeart/2005/8/layout/lProcess1"/>
    <dgm:cxn modelId="{A101B430-322A-499D-AADF-66A6735174E1}" type="presParOf" srcId="{098459C9-B578-4137-B6B3-21AF114D8448}" destId="{E93815B0-2989-4F2E-A758-7DA565D58D52}" srcOrd="0" destOrd="0" presId="urn:microsoft.com/office/officeart/2005/8/layout/lProcess1"/>
    <dgm:cxn modelId="{DA259F19-D4DA-4B77-8142-7496DFCAC4FB}" type="presParOf" srcId="{098459C9-B578-4137-B6B3-21AF114D8448}" destId="{DAE9EF28-F84B-4C34-852B-EF1A6EE67F1C}" srcOrd="1" destOrd="0" presId="urn:microsoft.com/office/officeart/2005/8/layout/lProcess1"/>
    <dgm:cxn modelId="{C4C110EE-EBA5-4F90-8982-7D04465EC8BD}" type="presParOf" srcId="{098459C9-B578-4137-B6B3-21AF114D8448}" destId="{ADF2F09F-43B9-4F31-9927-2E431045F627}" srcOrd="2" destOrd="0" presId="urn:microsoft.com/office/officeart/2005/8/layout/lProcess1"/>
    <dgm:cxn modelId="{E508D4E2-76DF-45F9-9AC8-2DD8C85B21EA}" type="presParOf" srcId="{098459C9-B578-4137-B6B3-21AF114D8448}" destId="{E251AE67-D48B-45A4-9ED9-A30945400AB5}" srcOrd="3" destOrd="0" presId="urn:microsoft.com/office/officeart/2005/8/layout/lProcess1"/>
    <dgm:cxn modelId="{1649B232-5E00-47B2-B98D-3F113755CFD9}" type="presParOf" srcId="{098459C9-B578-4137-B6B3-21AF114D8448}" destId="{93991C29-F88E-423B-990C-201E74BA0F6E}" srcOrd="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C74BF-EFDF-4A9A-8728-0209D81C323E}">
      <dsp:nvSpPr>
        <dsp:cNvPr id="0" name=""/>
        <dsp:cNvSpPr/>
      </dsp:nvSpPr>
      <dsp:spPr>
        <a:xfrm>
          <a:off x="0" y="0"/>
          <a:ext cx="3380994" cy="1018413"/>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0" i="0" kern="1200" dirty="0">
              <a:latin typeface="+mn-lt"/>
              <a:ea typeface="+mn-ea"/>
              <a:cs typeface="+mn-cs"/>
            </a:rPr>
            <a:t>Types of Mutual Exclusion:</a:t>
          </a:r>
          <a:endParaRPr lang="en-US" sz="2100" kern="1200" dirty="0"/>
        </a:p>
      </dsp:txBody>
      <dsp:txXfrm>
        <a:off x="29828" y="29828"/>
        <a:ext cx="2282047" cy="958757"/>
      </dsp:txXfrm>
    </dsp:sp>
    <dsp:sp modelId="{9AD1787C-046A-497F-8113-5C294D6B1CEC}">
      <dsp:nvSpPr>
        <dsp:cNvPr id="0" name=""/>
        <dsp:cNvSpPr/>
      </dsp:nvSpPr>
      <dsp:spPr>
        <a:xfrm>
          <a:off x="298322" y="1188148"/>
          <a:ext cx="3380994" cy="1018413"/>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1- Token – Based </a:t>
          </a:r>
        </a:p>
      </dsp:txBody>
      <dsp:txXfrm>
        <a:off x="328150" y="1217976"/>
        <a:ext cx="2361046" cy="958756"/>
      </dsp:txXfrm>
    </dsp:sp>
    <dsp:sp modelId="{AE051497-453C-45D1-BAF9-91796325FB60}">
      <dsp:nvSpPr>
        <dsp:cNvPr id="0" name=""/>
        <dsp:cNvSpPr/>
      </dsp:nvSpPr>
      <dsp:spPr>
        <a:xfrm>
          <a:off x="596645" y="2376297"/>
          <a:ext cx="3380994" cy="1018413"/>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2- Permission – Based approach </a:t>
          </a:r>
        </a:p>
      </dsp:txBody>
      <dsp:txXfrm>
        <a:off x="626473" y="2406125"/>
        <a:ext cx="2361046" cy="958756"/>
      </dsp:txXfrm>
    </dsp:sp>
    <dsp:sp modelId="{120907F9-F1F9-4A6C-AB47-A2A48B7695E8}">
      <dsp:nvSpPr>
        <dsp:cNvPr id="0" name=""/>
        <dsp:cNvSpPr/>
      </dsp:nvSpPr>
      <dsp:spPr>
        <a:xfrm>
          <a:off x="2719025" y="772296"/>
          <a:ext cx="661968" cy="661968"/>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2867968" y="772296"/>
        <a:ext cx="364082" cy="498131"/>
      </dsp:txXfrm>
    </dsp:sp>
    <dsp:sp modelId="{1D23D93D-76E7-4FD1-A26E-158527E408B8}">
      <dsp:nvSpPr>
        <dsp:cNvPr id="0" name=""/>
        <dsp:cNvSpPr/>
      </dsp:nvSpPr>
      <dsp:spPr>
        <a:xfrm>
          <a:off x="3017348" y="1953655"/>
          <a:ext cx="661968" cy="661968"/>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3166291" y="1953655"/>
        <a:ext cx="364082" cy="4981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815B0-2989-4F2E-A758-7DA565D58D52}">
      <dsp:nvSpPr>
        <dsp:cNvPr id="0" name=""/>
        <dsp:cNvSpPr/>
      </dsp:nvSpPr>
      <dsp:spPr>
        <a:xfrm>
          <a:off x="5938" y="0"/>
          <a:ext cx="4680361" cy="34356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1">
            <a:lnSpc>
              <a:spcPct val="90000"/>
            </a:lnSpc>
            <a:spcBef>
              <a:spcPct val="0"/>
            </a:spcBef>
            <a:spcAft>
              <a:spcPct val="35000"/>
            </a:spcAft>
          </a:pPr>
          <a:r>
            <a:rPr lang="en-US" sz="1700" kern="1200" dirty="0">
              <a:solidFill>
                <a:srgbClr val="0000FF"/>
              </a:solidFill>
            </a:rPr>
            <a:t>Token - Based</a:t>
          </a:r>
          <a:endParaRPr lang="ar-SA" sz="1700" kern="1200" dirty="0">
            <a:solidFill>
              <a:srgbClr val="0000FF"/>
            </a:solidFill>
          </a:endParaRPr>
        </a:p>
      </dsp:txBody>
      <dsp:txXfrm>
        <a:off x="16001" y="10063"/>
        <a:ext cx="4660235" cy="323434"/>
      </dsp:txXfrm>
    </dsp:sp>
    <dsp:sp modelId="{DAE9EF28-F84B-4C34-852B-EF1A6EE67F1C}">
      <dsp:nvSpPr>
        <dsp:cNvPr id="0" name=""/>
        <dsp:cNvSpPr/>
      </dsp:nvSpPr>
      <dsp:spPr>
        <a:xfrm rot="5464189">
          <a:off x="2276199" y="449545"/>
          <a:ext cx="128621" cy="45227"/>
        </a:xfrm>
        <a:prstGeom prst="rightArrow">
          <a:avLst>
            <a:gd name="adj1" fmla="val 66700"/>
            <a:gd name="adj2" fmla="val 50000"/>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DF2F09F-43B9-4F31-9927-2E431045F627}">
      <dsp:nvSpPr>
        <dsp:cNvPr id="0" name=""/>
        <dsp:cNvSpPr/>
      </dsp:nvSpPr>
      <dsp:spPr>
        <a:xfrm>
          <a:off x="0" y="600758"/>
          <a:ext cx="4669414" cy="364289"/>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b="1" kern="1200" dirty="0"/>
            <a:t>Achieved by passing special messages as Token</a:t>
          </a:r>
          <a:endParaRPr lang="ar-SA" sz="2000" b="1" kern="1200" dirty="0"/>
        </a:p>
      </dsp:txBody>
      <dsp:txXfrm>
        <a:off x="10670" y="611428"/>
        <a:ext cx="4648074" cy="342949"/>
      </dsp:txXfrm>
    </dsp:sp>
    <dsp:sp modelId="{E251AE67-D48B-45A4-9ED9-A30945400AB5}">
      <dsp:nvSpPr>
        <dsp:cNvPr id="0" name=""/>
        <dsp:cNvSpPr/>
      </dsp:nvSpPr>
      <dsp:spPr>
        <a:xfrm rot="5379310">
          <a:off x="2309949" y="991194"/>
          <a:ext cx="52294" cy="45227"/>
        </a:xfrm>
        <a:prstGeom prst="rightArrow">
          <a:avLst>
            <a:gd name="adj1" fmla="val 66700"/>
            <a:gd name="adj2" fmla="val 50000"/>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3991C29-F88E-423B-990C-201E74BA0F6E}">
      <dsp:nvSpPr>
        <dsp:cNvPr id="0" name=""/>
        <dsp:cNvSpPr/>
      </dsp:nvSpPr>
      <dsp:spPr>
        <a:xfrm>
          <a:off x="0" y="1062568"/>
          <a:ext cx="4674882" cy="349297"/>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rtl="1">
            <a:lnSpc>
              <a:spcPct val="90000"/>
            </a:lnSpc>
            <a:spcBef>
              <a:spcPct val="0"/>
            </a:spcBef>
            <a:spcAft>
              <a:spcPct val="35000"/>
            </a:spcAft>
          </a:pPr>
          <a:r>
            <a:rPr lang="ar-SA" sz="1100" kern="1200" dirty="0"/>
            <a:t/>
          </a:r>
          <a:br>
            <a:rPr lang="ar-SA" sz="1100" kern="1200" dirty="0"/>
          </a:br>
          <a:endParaRPr lang="ar-SA" sz="1100" kern="1200" dirty="0"/>
        </a:p>
      </dsp:txBody>
      <dsp:txXfrm>
        <a:off x="10231" y="1072799"/>
        <a:ext cx="4654420" cy="32883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136EF30-AF08-4E4F-ACBE-B7E91B16477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32A97D6A-C2B3-4F96-8144-3FF7F26FF97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FCD77155-722A-4021-BE5F-4C95BC13DE7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6636B731-C99E-46EA-9CDE-655A896A541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hart Placeholder 2"/>
          <p:cNvSpPr>
            <a:spLocks noGrp="1"/>
          </p:cNvSpPr>
          <p:nvPr>
            <p:ph type="chart" idx="1"/>
          </p:nvPr>
        </p:nvSpPr>
        <p:spPr>
          <a:xfrm>
            <a:off x="457200" y="1600200"/>
            <a:ext cx="8229600" cy="4525963"/>
          </a:xfrm>
        </p:spPr>
        <p:txBody>
          <a:bodyPr/>
          <a:lstStyle/>
          <a:p>
            <a:endParaRPr lang="en-US"/>
          </a:p>
        </p:txBody>
      </p:sp>
      <p:sp>
        <p:nvSpPr>
          <p:cNvPr id="4" name="Footer Placeholder 3"/>
          <p:cNvSpPr>
            <a:spLocks noGrp="1"/>
          </p:cNvSpPr>
          <p:nvPr>
            <p:ph type="ftr" sz="quarter" idx="10"/>
          </p:nvPr>
        </p:nvSpPr>
        <p:spPr>
          <a:xfrm>
            <a:off x="3124200" y="6245225"/>
            <a:ext cx="3124200" cy="476250"/>
          </a:xfrm>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a:xfrm>
            <a:off x="6553200" y="6245225"/>
            <a:ext cx="2133600" cy="476250"/>
          </a:xfrm>
        </p:spPr>
        <p:txBody>
          <a:bodyPr/>
          <a:lstStyle>
            <a:lvl1pPr>
              <a:defRPr/>
            </a:lvl1pPr>
          </a:lstStyle>
          <a:p>
            <a:fld id="{1597048A-65B1-4E36-A543-EA5A2CE6CEF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350" b="0" i="0">
                <a:solidFill>
                  <a:schemeClr val="bg1"/>
                </a:solidFill>
                <a:latin typeface="Verdana"/>
                <a:cs typeface="Verdana"/>
              </a:defRPr>
            </a:lvl1pPr>
          </a:lstStyle>
          <a:p>
            <a:endParaRPr/>
          </a:p>
        </p:txBody>
      </p:sp>
      <p:sp>
        <p:nvSpPr>
          <p:cNvPr id="3" name="Holder 3"/>
          <p:cNvSpPr>
            <a:spLocks noGrp="1"/>
          </p:cNvSpPr>
          <p:nvPr>
            <p:ph sz="half" idx="2"/>
          </p:nvPr>
        </p:nvSpPr>
        <p:spPr>
          <a:xfrm>
            <a:off x="457200" y="1577340"/>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6604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1EA8ECF1-605C-4D40-BE81-89E3764EAEF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p:txBody>
          <a:bodyPr/>
          <a:lstStyle>
            <a:lvl1pPr>
              <a:defRPr/>
            </a:lvl1pPr>
          </a:lstStyle>
          <a:p>
            <a:fld id="{0D31D452-9F4D-4D33-AE7E-DF932EE4442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t>Art of Multiprocessor Programming</a:t>
            </a:r>
          </a:p>
        </p:txBody>
      </p:sp>
      <p:sp>
        <p:nvSpPr>
          <p:cNvPr id="6" name="Slide Number Placeholder 5"/>
          <p:cNvSpPr>
            <a:spLocks noGrp="1"/>
          </p:cNvSpPr>
          <p:nvPr>
            <p:ph type="sldNum" sz="quarter" idx="11"/>
          </p:nvPr>
        </p:nvSpPr>
        <p:spPr/>
        <p:txBody>
          <a:bodyPr/>
          <a:lstStyle>
            <a:lvl1pPr>
              <a:defRPr/>
            </a:lvl1pPr>
          </a:lstStyle>
          <a:p>
            <a:fld id="{EB06524F-5FC6-4918-8B14-C5CFC9431B3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t>Art of Multiprocessor Programming</a:t>
            </a:r>
          </a:p>
        </p:txBody>
      </p:sp>
      <p:sp>
        <p:nvSpPr>
          <p:cNvPr id="8" name="Slide Number Placeholder 7"/>
          <p:cNvSpPr>
            <a:spLocks noGrp="1"/>
          </p:cNvSpPr>
          <p:nvPr>
            <p:ph type="sldNum" sz="quarter" idx="11"/>
          </p:nvPr>
        </p:nvSpPr>
        <p:spPr/>
        <p:txBody>
          <a:bodyPr/>
          <a:lstStyle>
            <a:lvl1pPr>
              <a:defRPr/>
            </a:lvl1pPr>
          </a:lstStyle>
          <a:p>
            <a:fld id="{CBFEAE2F-2248-4A32-9EC0-9F0C03DDE0A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t>Art of Multiprocessor Programming</a:t>
            </a:r>
          </a:p>
        </p:txBody>
      </p:sp>
      <p:sp>
        <p:nvSpPr>
          <p:cNvPr id="4" name="Slide Number Placeholder 3"/>
          <p:cNvSpPr>
            <a:spLocks noGrp="1"/>
          </p:cNvSpPr>
          <p:nvPr>
            <p:ph type="sldNum" sz="quarter" idx="11"/>
          </p:nvPr>
        </p:nvSpPr>
        <p:spPr/>
        <p:txBody>
          <a:bodyPr/>
          <a:lstStyle>
            <a:lvl1pPr>
              <a:defRPr/>
            </a:lvl1pPr>
          </a:lstStyle>
          <a:p>
            <a:fld id="{D0C37242-0430-4E99-8EF0-C9BDCFBF29F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Art of Multiprocessor Programming</a:t>
            </a:r>
          </a:p>
        </p:txBody>
      </p:sp>
      <p:sp>
        <p:nvSpPr>
          <p:cNvPr id="3" name="Slide Number Placeholder 2"/>
          <p:cNvSpPr>
            <a:spLocks noGrp="1"/>
          </p:cNvSpPr>
          <p:nvPr>
            <p:ph type="sldNum" sz="quarter" idx="11"/>
          </p:nvPr>
        </p:nvSpPr>
        <p:spPr/>
        <p:txBody>
          <a:bodyPr/>
          <a:lstStyle>
            <a:lvl1pPr>
              <a:defRPr/>
            </a:lvl1pPr>
          </a:lstStyle>
          <a:p>
            <a:fld id="{A5CB42D3-1C1C-44E9-9752-439D2F9D8B9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Art of Multiprocessor Programming</a:t>
            </a:r>
          </a:p>
        </p:txBody>
      </p:sp>
      <p:sp>
        <p:nvSpPr>
          <p:cNvPr id="6" name="Slide Number Placeholder 5"/>
          <p:cNvSpPr>
            <a:spLocks noGrp="1"/>
          </p:cNvSpPr>
          <p:nvPr>
            <p:ph type="sldNum" sz="quarter" idx="11"/>
          </p:nvPr>
        </p:nvSpPr>
        <p:spPr/>
        <p:txBody>
          <a:bodyPr/>
          <a:lstStyle>
            <a:lvl1pPr>
              <a:defRPr/>
            </a:lvl1pPr>
          </a:lstStyle>
          <a:p>
            <a:fld id="{EFDFAE7C-5220-4234-A2B5-4A1686C30FE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Art of Multiprocessor Programming</a:t>
            </a:r>
          </a:p>
        </p:txBody>
      </p:sp>
      <p:sp>
        <p:nvSpPr>
          <p:cNvPr id="6" name="Slide Number Placeholder 5"/>
          <p:cNvSpPr>
            <a:spLocks noGrp="1"/>
          </p:cNvSpPr>
          <p:nvPr>
            <p:ph type="sldNum" sz="quarter" idx="11"/>
          </p:nvPr>
        </p:nvSpPr>
        <p:spPr/>
        <p:txBody>
          <a:bodyPr/>
          <a:lstStyle>
            <a:lvl1pPr>
              <a:defRPr/>
            </a:lvl1pPr>
          </a:lstStyle>
          <a:p>
            <a:fld id="{17700639-9A04-4A49-8A02-E2CCD166DAA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3124200" y="6245225"/>
            <a:ext cx="3124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t>Art of Multiprocessor Programming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F6A85ED-1097-4FD0-B752-F0E80324E5B1}" type="slidenum">
              <a:rPr lang="en-US"/>
              <a:pPr/>
              <a:t>‹#›</a:t>
            </a:fld>
            <a:endParaRPr lang="en-US"/>
          </a:p>
        </p:txBody>
      </p:sp>
      <p:pic>
        <p:nvPicPr>
          <p:cNvPr id="1031" name="Picture 6"/>
          <p:cNvPicPr>
            <a:picLocks noChangeAspect="1" noChangeArrowheads="1"/>
          </p:cNvPicPr>
          <p:nvPr userDrawn="1"/>
        </p:nvPicPr>
        <p:blipFill>
          <a:blip r:embed="rId15"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Comic Sans MS" pitchFamily="66" charset="0"/>
        </a:defRPr>
      </a:lvl2pPr>
      <a:lvl3pPr algn="ctr" rtl="0" fontAlgn="base">
        <a:spcBef>
          <a:spcPct val="0"/>
        </a:spcBef>
        <a:spcAft>
          <a:spcPct val="0"/>
        </a:spcAft>
        <a:defRPr sz="4400">
          <a:solidFill>
            <a:schemeClr val="tx2"/>
          </a:solidFill>
          <a:latin typeface="Comic Sans MS" pitchFamily="66" charset="0"/>
        </a:defRPr>
      </a:lvl3pPr>
      <a:lvl4pPr algn="ctr" rtl="0" fontAlgn="base">
        <a:spcBef>
          <a:spcPct val="0"/>
        </a:spcBef>
        <a:spcAft>
          <a:spcPct val="0"/>
        </a:spcAft>
        <a:defRPr sz="4400">
          <a:solidFill>
            <a:schemeClr val="tx2"/>
          </a:solidFill>
          <a:latin typeface="Comic Sans MS" pitchFamily="66" charset="0"/>
        </a:defRPr>
      </a:lvl4pPr>
      <a:lvl5pPr algn="ctr" rtl="0" fontAlgn="base">
        <a:spcBef>
          <a:spcPct val="0"/>
        </a:spcBef>
        <a:spcAft>
          <a:spcPct val="0"/>
        </a:spcAft>
        <a:defRPr sz="4400">
          <a:solidFill>
            <a:schemeClr val="tx2"/>
          </a:solidFill>
          <a:latin typeface="Comic Sans MS" pitchFamily="66" charset="0"/>
        </a:defRPr>
      </a:lvl5pPr>
      <a:lvl6pPr marL="457200" algn="ctr" rtl="0" fontAlgn="base">
        <a:spcBef>
          <a:spcPct val="0"/>
        </a:spcBef>
        <a:spcAft>
          <a:spcPct val="0"/>
        </a:spcAft>
        <a:defRPr sz="4400">
          <a:solidFill>
            <a:schemeClr val="tx2"/>
          </a:solidFill>
          <a:latin typeface="Comic Sans MS" pitchFamily="66" charset="0"/>
        </a:defRPr>
      </a:lvl6pPr>
      <a:lvl7pPr marL="914400" algn="ctr" rtl="0" fontAlgn="base">
        <a:spcBef>
          <a:spcPct val="0"/>
        </a:spcBef>
        <a:spcAft>
          <a:spcPct val="0"/>
        </a:spcAft>
        <a:defRPr sz="4400">
          <a:solidFill>
            <a:schemeClr val="tx2"/>
          </a:solidFill>
          <a:latin typeface="Comic Sans MS" pitchFamily="66" charset="0"/>
        </a:defRPr>
      </a:lvl7pPr>
      <a:lvl8pPr marL="1371600" algn="ctr" rtl="0" fontAlgn="base">
        <a:spcBef>
          <a:spcPct val="0"/>
        </a:spcBef>
        <a:spcAft>
          <a:spcPct val="0"/>
        </a:spcAft>
        <a:defRPr sz="4400">
          <a:solidFill>
            <a:schemeClr val="tx2"/>
          </a:solidFill>
          <a:latin typeface="Comic Sans MS" pitchFamily="66" charset="0"/>
        </a:defRPr>
      </a:lvl8pPr>
      <a:lvl9pPr marL="1828800" algn="ctr" rtl="0" fontAlgn="base">
        <a:spcBef>
          <a:spcPct val="0"/>
        </a:spcBef>
        <a:spcAft>
          <a:spcPct val="0"/>
        </a:spcAft>
        <a:defRPr sz="4400">
          <a:solidFill>
            <a:schemeClr val="tx2"/>
          </a:solidFill>
          <a:latin typeface="Comic Sans MS" pitchFamily="66" charset="0"/>
        </a:defRPr>
      </a:lvl9pPr>
    </p:titleStyle>
    <p:bodyStyle>
      <a:lvl1pPr marL="342900" indent="-342900" algn="l" rtl="0" fontAlgn="base">
        <a:spcBef>
          <a:spcPct val="20000"/>
        </a:spcBef>
        <a:spcAft>
          <a:spcPct val="0"/>
        </a:spcAft>
        <a:buChar char="•"/>
        <a:defRPr sz="3200">
          <a:solidFill>
            <a:srgbClr val="0000FF"/>
          </a:solidFill>
          <a:latin typeface="+mn-lt"/>
          <a:ea typeface="+mn-ea"/>
          <a:cs typeface="+mn-cs"/>
        </a:defRPr>
      </a:lvl1pPr>
      <a:lvl2pPr marL="742950" indent="-285750" algn="l" rtl="0" fontAlgn="base">
        <a:spcBef>
          <a:spcPct val="20000"/>
        </a:spcBef>
        <a:spcAft>
          <a:spcPct val="0"/>
        </a:spcAft>
        <a:buChar char="–"/>
        <a:defRPr sz="2800">
          <a:solidFill>
            <a:srgbClr val="0000FF"/>
          </a:solidFill>
          <a:latin typeface="+mn-lt"/>
        </a:defRPr>
      </a:lvl2pPr>
      <a:lvl3pPr marL="1143000" indent="-228600" algn="l" rtl="0" fontAlgn="base">
        <a:spcBef>
          <a:spcPct val="20000"/>
        </a:spcBef>
        <a:spcAft>
          <a:spcPct val="0"/>
        </a:spcAft>
        <a:buChar char="•"/>
        <a:defRPr sz="2400">
          <a:solidFill>
            <a:srgbClr val="0000FF"/>
          </a:solidFill>
          <a:latin typeface="+mn-lt"/>
        </a:defRPr>
      </a:lvl3pPr>
      <a:lvl4pPr marL="1600200" indent="-228600" algn="l" rtl="0" fontAlgn="base">
        <a:spcBef>
          <a:spcPct val="20000"/>
        </a:spcBef>
        <a:spcAft>
          <a:spcPct val="0"/>
        </a:spcAft>
        <a:buChar char="–"/>
        <a:defRPr sz="2000">
          <a:solidFill>
            <a:srgbClr val="0000FF"/>
          </a:solidFill>
          <a:latin typeface="+mn-lt"/>
        </a:defRPr>
      </a:lvl4pPr>
      <a:lvl5pPr marL="2057400" indent="-228600" algn="l" rtl="0" fontAlgn="base">
        <a:spcBef>
          <a:spcPct val="20000"/>
        </a:spcBef>
        <a:spcAft>
          <a:spcPct val="0"/>
        </a:spcAft>
        <a:buChar char="»"/>
        <a:defRPr sz="2000">
          <a:solidFill>
            <a:srgbClr val="0000FF"/>
          </a:solidFill>
          <a:latin typeface="+mn-lt"/>
        </a:defRPr>
      </a:lvl5pPr>
      <a:lvl6pPr marL="2514600" indent="-228600" algn="l" rtl="0" fontAlgn="base">
        <a:spcBef>
          <a:spcPct val="20000"/>
        </a:spcBef>
        <a:spcAft>
          <a:spcPct val="0"/>
        </a:spcAft>
        <a:buChar char="»"/>
        <a:defRPr sz="2000">
          <a:solidFill>
            <a:srgbClr val="0000FF"/>
          </a:solidFill>
          <a:latin typeface="+mn-lt"/>
        </a:defRPr>
      </a:lvl6pPr>
      <a:lvl7pPr marL="2971800" indent="-228600" algn="l" rtl="0" fontAlgn="base">
        <a:spcBef>
          <a:spcPct val="20000"/>
        </a:spcBef>
        <a:spcAft>
          <a:spcPct val="0"/>
        </a:spcAft>
        <a:buChar char="»"/>
        <a:defRPr sz="2000">
          <a:solidFill>
            <a:srgbClr val="0000FF"/>
          </a:solidFill>
          <a:latin typeface="+mn-lt"/>
        </a:defRPr>
      </a:lvl7pPr>
      <a:lvl8pPr marL="3429000" indent="-228600" algn="l" rtl="0" fontAlgn="base">
        <a:spcBef>
          <a:spcPct val="20000"/>
        </a:spcBef>
        <a:spcAft>
          <a:spcPct val="0"/>
        </a:spcAft>
        <a:buChar char="»"/>
        <a:defRPr sz="2000">
          <a:solidFill>
            <a:srgbClr val="0000FF"/>
          </a:solidFill>
          <a:latin typeface="+mn-lt"/>
        </a:defRPr>
      </a:lvl8pPr>
      <a:lvl9pPr marL="3886200" indent="-228600" algn="l" rtl="0" fontAlgn="base">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3169" y="3372844"/>
            <a:ext cx="3382804" cy="840615"/>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pPr>
            <a:r>
              <a:rPr sz="5400" spc="83" dirty="0"/>
              <a:t>Chapter</a:t>
            </a:r>
            <a:r>
              <a:rPr sz="5400" spc="-435" dirty="0"/>
              <a:t> </a:t>
            </a:r>
            <a:r>
              <a:rPr lang="en-US" sz="5400" spc="-443" dirty="0"/>
              <a:t>2</a:t>
            </a:r>
            <a:endParaRPr sz="5400" dirty="0"/>
          </a:p>
        </p:txBody>
      </p:sp>
      <p:sp>
        <p:nvSpPr>
          <p:cNvPr id="3" name="object 3"/>
          <p:cNvSpPr txBox="1"/>
          <p:nvPr/>
        </p:nvSpPr>
        <p:spPr>
          <a:xfrm>
            <a:off x="7996523" y="1284350"/>
            <a:ext cx="166688" cy="332303"/>
          </a:xfrm>
          <a:prstGeom prst="rect">
            <a:avLst/>
          </a:prstGeom>
        </p:spPr>
        <p:txBody>
          <a:bodyPr vert="horz" wrap="square" lIns="0" tIns="9049" rIns="0" bIns="0" rtlCol="0">
            <a:spAutoFit/>
          </a:bodyPr>
          <a:lstStyle/>
          <a:p>
            <a:pPr marL="9525">
              <a:spcBef>
                <a:spcPts val="71"/>
              </a:spcBef>
            </a:pPr>
            <a:r>
              <a:rPr sz="2100" spc="-176" dirty="0">
                <a:solidFill>
                  <a:srgbClr val="FFFFFF"/>
                </a:solidFill>
                <a:latin typeface="Verdana"/>
                <a:cs typeface="Verdana"/>
              </a:rPr>
              <a:t>1</a:t>
            </a:r>
            <a:endParaRPr sz="2100">
              <a:latin typeface="Verdana"/>
              <a:cs typeface="Verdana"/>
            </a:endParaRPr>
          </a:p>
        </p:txBody>
      </p:sp>
      <p:sp>
        <p:nvSpPr>
          <p:cNvPr id="4" name="مربع نص 3">
            <a:extLst>
              <a:ext uri="{FF2B5EF4-FFF2-40B4-BE49-F238E27FC236}">
                <a16:creationId xmlns:a16="http://schemas.microsoft.com/office/drawing/2014/main" id="{70099CCC-B1A6-E202-FC35-9841BA3AADFF}"/>
              </a:ext>
            </a:extLst>
          </p:cNvPr>
          <p:cNvSpPr txBox="1"/>
          <p:nvPr/>
        </p:nvSpPr>
        <p:spPr>
          <a:xfrm>
            <a:off x="914400" y="1828800"/>
            <a:ext cx="4343400" cy="1615827"/>
          </a:xfrm>
          <a:prstGeom prst="rect">
            <a:avLst/>
          </a:prstGeom>
          <a:noFill/>
        </p:spPr>
        <p:txBody>
          <a:bodyPr wrap="square" rtlCol="1">
            <a:spAutoFit/>
          </a:bodyPr>
          <a:lstStyle/>
          <a:p>
            <a:pPr algn="l" rtl="0"/>
            <a:r>
              <a:rPr lang="en-US" sz="4950" b="1" dirty="0">
                <a:solidFill>
                  <a:schemeClr val="bg1"/>
                </a:solidFill>
              </a:rPr>
              <a:t>Synchronization</a:t>
            </a:r>
            <a:endParaRPr lang="ar-SA" sz="495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B51F18C4-29BB-A390-5ACF-CC1D0B490B1B}"/>
              </a:ext>
            </a:extLst>
          </p:cNvPr>
          <p:cNvSpPr/>
          <p:nvPr/>
        </p:nvSpPr>
        <p:spPr>
          <a:xfrm>
            <a:off x="0" y="2178367"/>
            <a:ext cx="9144000" cy="3822383"/>
          </a:xfrm>
          <a:custGeom>
            <a:avLst/>
            <a:gdLst/>
            <a:ahLst/>
            <a:cxnLst/>
            <a:rect l="l" t="t" r="r" b="b"/>
            <a:pathLst>
              <a:path w="12192000" h="5096509">
                <a:moveTo>
                  <a:pt x="0" y="0"/>
                </a:moveTo>
                <a:lnTo>
                  <a:pt x="0" y="5096255"/>
                </a:lnTo>
                <a:lnTo>
                  <a:pt x="12192000" y="5096255"/>
                </a:lnTo>
                <a:lnTo>
                  <a:pt x="12192000" y="2162429"/>
                </a:lnTo>
                <a:lnTo>
                  <a:pt x="12191238" y="2162429"/>
                </a:lnTo>
                <a:lnTo>
                  <a:pt x="12191238" y="2412"/>
                </a:lnTo>
                <a:lnTo>
                  <a:pt x="11914505" y="54609"/>
                </a:lnTo>
                <a:lnTo>
                  <a:pt x="11639042" y="104393"/>
                </a:lnTo>
                <a:lnTo>
                  <a:pt x="11362309" y="153034"/>
                </a:lnTo>
                <a:lnTo>
                  <a:pt x="11084306" y="194817"/>
                </a:lnTo>
                <a:lnTo>
                  <a:pt x="10807573" y="236854"/>
                </a:lnTo>
                <a:lnTo>
                  <a:pt x="10529570" y="276097"/>
                </a:lnTo>
                <a:lnTo>
                  <a:pt x="10255250" y="309752"/>
                </a:lnTo>
                <a:lnTo>
                  <a:pt x="9977374" y="341629"/>
                </a:lnTo>
                <a:lnTo>
                  <a:pt x="9700641" y="370585"/>
                </a:lnTo>
                <a:lnTo>
                  <a:pt x="9428734" y="395858"/>
                </a:lnTo>
                <a:lnTo>
                  <a:pt x="9153271" y="421131"/>
                </a:lnTo>
                <a:lnTo>
                  <a:pt x="8881364" y="442086"/>
                </a:lnTo>
                <a:lnTo>
                  <a:pt x="8609457" y="458596"/>
                </a:lnTo>
                <a:lnTo>
                  <a:pt x="8338820" y="475741"/>
                </a:lnTo>
                <a:lnTo>
                  <a:pt x="8070596" y="490092"/>
                </a:lnTo>
                <a:lnTo>
                  <a:pt x="7804911" y="500252"/>
                </a:lnTo>
                <a:lnTo>
                  <a:pt x="7539101" y="509015"/>
                </a:lnTo>
                <a:lnTo>
                  <a:pt x="7275703" y="517397"/>
                </a:lnTo>
                <a:lnTo>
                  <a:pt x="6756400" y="525526"/>
                </a:lnTo>
                <a:lnTo>
                  <a:pt x="6500368" y="527557"/>
                </a:lnTo>
                <a:lnTo>
                  <a:pt x="6246749" y="525526"/>
                </a:lnTo>
                <a:lnTo>
                  <a:pt x="5995670" y="525526"/>
                </a:lnTo>
                <a:lnTo>
                  <a:pt x="5747004" y="521334"/>
                </a:lnTo>
                <a:lnTo>
                  <a:pt x="5503164" y="514984"/>
                </a:lnTo>
                <a:lnTo>
                  <a:pt x="5261737" y="509015"/>
                </a:lnTo>
                <a:lnTo>
                  <a:pt x="5025263" y="502411"/>
                </a:lnTo>
                <a:lnTo>
                  <a:pt x="4789932" y="492251"/>
                </a:lnTo>
                <a:lnTo>
                  <a:pt x="4558284" y="481329"/>
                </a:lnTo>
                <a:lnTo>
                  <a:pt x="4331589" y="471550"/>
                </a:lnTo>
                <a:lnTo>
                  <a:pt x="3888994" y="443864"/>
                </a:lnTo>
                <a:lnTo>
                  <a:pt x="3464814" y="414400"/>
                </a:lnTo>
                <a:lnTo>
                  <a:pt x="3057525" y="383666"/>
                </a:lnTo>
                <a:lnTo>
                  <a:pt x="2672334" y="349630"/>
                </a:lnTo>
                <a:lnTo>
                  <a:pt x="2304161" y="314197"/>
                </a:lnTo>
                <a:lnTo>
                  <a:pt x="1962785" y="276097"/>
                </a:lnTo>
                <a:lnTo>
                  <a:pt x="1642110" y="238632"/>
                </a:lnTo>
                <a:lnTo>
                  <a:pt x="1347089" y="201040"/>
                </a:lnTo>
                <a:lnTo>
                  <a:pt x="1076490" y="165734"/>
                </a:lnTo>
                <a:lnTo>
                  <a:pt x="836320" y="132079"/>
                </a:lnTo>
                <a:lnTo>
                  <a:pt x="436448" y="73532"/>
                </a:lnTo>
                <a:lnTo>
                  <a:pt x="282841" y="48386"/>
                </a:lnTo>
                <a:lnTo>
                  <a:pt x="0" y="0"/>
                </a:lnTo>
                <a:close/>
              </a:path>
            </a:pathLst>
          </a:custGeom>
          <a:solidFill>
            <a:srgbClr val="FFFFFF"/>
          </a:solidFill>
        </p:spPr>
        <p:txBody>
          <a:bodyPr wrap="square" lIns="0" tIns="0" rIns="0" bIns="0" rtlCol="0"/>
          <a:lstStyle/>
          <a:p>
            <a:endParaRPr/>
          </a:p>
        </p:txBody>
      </p:sp>
      <p:sp>
        <p:nvSpPr>
          <p:cNvPr id="3" name="مربع نص 2">
            <a:extLst>
              <a:ext uri="{FF2B5EF4-FFF2-40B4-BE49-F238E27FC236}">
                <a16:creationId xmlns:a16="http://schemas.microsoft.com/office/drawing/2014/main" id="{DA6962B8-8C1B-03AF-68B6-B0B1EB8B8FE6}"/>
              </a:ext>
            </a:extLst>
          </p:cNvPr>
          <p:cNvSpPr txBox="1"/>
          <p:nvPr/>
        </p:nvSpPr>
        <p:spPr>
          <a:xfrm>
            <a:off x="1428750" y="745532"/>
            <a:ext cx="6286500" cy="507831"/>
          </a:xfrm>
          <a:prstGeom prst="rect">
            <a:avLst/>
          </a:prstGeom>
          <a:noFill/>
        </p:spPr>
        <p:txBody>
          <a:bodyPr wrap="square" rtlCol="1">
            <a:spAutoFit/>
          </a:bodyPr>
          <a:lstStyle/>
          <a:p>
            <a:pPr algn="ctr"/>
            <a:r>
              <a:rPr lang="en-US" sz="2700" dirty="0"/>
              <a:t>LOGICAL CLOCKS</a:t>
            </a:r>
            <a:endParaRPr lang="ar-SA" sz="2700" dirty="0"/>
          </a:p>
        </p:txBody>
      </p:sp>
      <p:sp>
        <p:nvSpPr>
          <p:cNvPr id="4" name="مربع نص 3">
            <a:extLst>
              <a:ext uri="{FF2B5EF4-FFF2-40B4-BE49-F238E27FC236}">
                <a16:creationId xmlns:a16="http://schemas.microsoft.com/office/drawing/2014/main" id="{BA60B6FE-973E-830F-A92A-105DF5A23AFA}"/>
              </a:ext>
            </a:extLst>
          </p:cNvPr>
          <p:cNvSpPr txBox="1"/>
          <p:nvPr/>
        </p:nvSpPr>
        <p:spPr>
          <a:xfrm>
            <a:off x="159782" y="1599545"/>
            <a:ext cx="4151671" cy="4401205"/>
          </a:xfrm>
          <a:prstGeom prst="rect">
            <a:avLst/>
          </a:prstGeom>
          <a:noFill/>
        </p:spPr>
        <p:txBody>
          <a:bodyPr wrap="square" rtlCol="1">
            <a:spAutoFit/>
          </a:bodyPr>
          <a:lstStyle/>
          <a:p>
            <a:pPr algn="l"/>
            <a:r>
              <a:rPr lang="en-US" sz="2400" b="1" dirty="0"/>
              <a:t>To solve logical time issue we use:</a:t>
            </a:r>
          </a:p>
          <a:p>
            <a:pPr algn="l"/>
            <a:endParaRPr lang="en-US" sz="1600" b="1" dirty="0">
              <a:solidFill>
                <a:schemeClr val="tx2"/>
              </a:solidFill>
            </a:endParaRPr>
          </a:p>
          <a:p>
            <a:pPr algn="l"/>
            <a:r>
              <a:rPr lang="en-US" sz="2400" b="1" dirty="0">
                <a:solidFill>
                  <a:schemeClr val="tx2"/>
                </a:solidFill>
              </a:rPr>
              <a:t>1- </a:t>
            </a:r>
            <a:r>
              <a:rPr lang="en-US" sz="2400" b="1" dirty="0" err="1">
                <a:solidFill>
                  <a:schemeClr val="tx2"/>
                </a:solidFill>
              </a:rPr>
              <a:t>Lamport’s</a:t>
            </a:r>
            <a:r>
              <a:rPr lang="en-US" sz="2400" b="1" dirty="0">
                <a:solidFill>
                  <a:schemeClr val="tx2"/>
                </a:solidFill>
              </a:rPr>
              <a:t> Logical Clocks</a:t>
            </a:r>
          </a:p>
          <a:p>
            <a:pPr algn="l"/>
            <a:r>
              <a:rPr lang="en-US" sz="2400" b="1" dirty="0">
                <a:solidFill>
                  <a:schemeClr val="tx2"/>
                </a:solidFill>
              </a:rPr>
              <a:t>2- Vector Logical Clock</a:t>
            </a:r>
            <a:endParaRPr lang="en-US" sz="2400" b="1" dirty="0">
              <a:solidFill>
                <a:srgbClr val="FF0000"/>
              </a:solidFill>
            </a:endParaRPr>
          </a:p>
          <a:p>
            <a:pPr algn="l"/>
            <a:endParaRPr lang="en-US" sz="2400" b="1" dirty="0">
              <a:solidFill>
                <a:srgbClr val="FF0000"/>
              </a:solidFill>
            </a:endParaRPr>
          </a:p>
          <a:p>
            <a:pPr algn="l"/>
            <a:r>
              <a:rPr lang="en-US" sz="2400" b="1" dirty="0">
                <a:solidFill>
                  <a:srgbClr val="FF0000"/>
                </a:solidFill>
              </a:rPr>
              <a:t>How </a:t>
            </a:r>
            <a:r>
              <a:rPr lang="en-US" sz="2400" b="1" dirty="0" err="1">
                <a:solidFill>
                  <a:srgbClr val="FF0000"/>
                </a:solidFill>
              </a:rPr>
              <a:t>Lamport’s</a:t>
            </a:r>
            <a:r>
              <a:rPr lang="en-US" sz="2400" b="1" dirty="0">
                <a:solidFill>
                  <a:srgbClr val="FF0000"/>
                </a:solidFill>
              </a:rPr>
              <a:t> Work? </a:t>
            </a:r>
            <a:endParaRPr lang="ar-SA" sz="2400" b="1" dirty="0"/>
          </a:p>
          <a:p>
            <a:pPr algn="l"/>
            <a:r>
              <a:rPr lang="en-US" sz="2400" b="1" dirty="0"/>
              <a:t>Its defined a relation called happened before , its shown as a ~ b is read “a happens before b”.</a:t>
            </a:r>
            <a:endParaRPr lang="ar-SA" sz="2400" b="1" dirty="0">
              <a:solidFill>
                <a:srgbClr val="00B0F0"/>
              </a:solidFill>
            </a:endParaRPr>
          </a:p>
        </p:txBody>
      </p:sp>
      <p:sp>
        <p:nvSpPr>
          <p:cNvPr id="5" name="مربع نص 4">
            <a:extLst>
              <a:ext uri="{FF2B5EF4-FFF2-40B4-BE49-F238E27FC236}">
                <a16:creationId xmlns:a16="http://schemas.microsoft.com/office/drawing/2014/main" id="{B169195D-F537-56ED-8EA5-7B654B59D64C}"/>
              </a:ext>
            </a:extLst>
          </p:cNvPr>
          <p:cNvSpPr txBox="1"/>
          <p:nvPr/>
        </p:nvSpPr>
        <p:spPr>
          <a:xfrm>
            <a:off x="4556026" y="2308770"/>
            <a:ext cx="4343400" cy="3070071"/>
          </a:xfrm>
          <a:prstGeom prst="rect">
            <a:avLst/>
          </a:prstGeom>
          <a:noFill/>
        </p:spPr>
        <p:txBody>
          <a:bodyPr wrap="square" rtlCol="1">
            <a:spAutoFit/>
          </a:bodyPr>
          <a:lstStyle/>
          <a:p>
            <a:pPr algn="l"/>
            <a:endParaRPr lang="en-US" sz="1350" dirty="0"/>
          </a:p>
          <a:p>
            <a:pPr algn="l" rtl="0"/>
            <a:r>
              <a:rPr lang="en-US" sz="2000" dirty="0">
                <a:solidFill>
                  <a:srgbClr val="00B0F0"/>
                </a:solidFill>
              </a:rPr>
              <a:t>It has two situations :</a:t>
            </a:r>
            <a:endParaRPr lang="ar-SA" sz="2000" dirty="0">
              <a:solidFill>
                <a:srgbClr val="00B0F0"/>
              </a:solidFill>
            </a:endParaRPr>
          </a:p>
          <a:p>
            <a:pPr algn="l" rtl="0"/>
            <a:r>
              <a:rPr lang="en-US" sz="2000" dirty="0"/>
              <a:t>1- If a and b are events in same process , and a occur before b , then a ~ b is true.</a:t>
            </a:r>
            <a:endParaRPr lang="ar-SA" sz="2000" dirty="0"/>
          </a:p>
          <a:p>
            <a:pPr algn="l" rtl="0"/>
            <a:endParaRPr lang="en-US" sz="2000" dirty="0"/>
          </a:p>
          <a:p>
            <a:pPr algn="l" rtl="0"/>
            <a:r>
              <a:rPr lang="en-US" sz="2000" dirty="0"/>
              <a:t> 2- If a is event of a message and sent by one process , and b received the message by another process also a ~ b is true.</a:t>
            </a:r>
            <a:endParaRPr lang="ar-SA" sz="2000" dirty="0">
              <a:solidFill>
                <a:srgbClr val="00B0F0"/>
              </a:solidFill>
            </a:endParaRPr>
          </a:p>
        </p:txBody>
      </p:sp>
      <p:sp>
        <p:nvSpPr>
          <p:cNvPr id="6" name="مربع نص 5">
            <a:extLst>
              <a:ext uri="{FF2B5EF4-FFF2-40B4-BE49-F238E27FC236}">
                <a16:creationId xmlns:a16="http://schemas.microsoft.com/office/drawing/2014/main" id="{03E1C98F-42A5-E65E-549A-EE5CC8A8515E}"/>
              </a:ext>
            </a:extLst>
          </p:cNvPr>
          <p:cNvSpPr txBox="1"/>
          <p:nvPr/>
        </p:nvSpPr>
        <p:spPr>
          <a:xfrm>
            <a:off x="7829550" y="1268283"/>
            <a:ext cx="457200" cy="461665"/>
          </a:xfrm>
          <a:prstGeom prst="rect">
            <a:avLst/>
          </a:prstGeom>
          <a:noFill/>
        </p:spPr>
        <p:txBody>
          <a:bodyPr wrap="square" rtlCol="1">
            <a:spAutoFit/>
          </a:bodyPr>
          <a:lstStyle/>
          <a:p>
            <a:r>
              <a:rPr lang="en-US" sz="2400" dirty="0">
                <a:solidFill>
                  <a:schemeClr val="bg1"/>
                </a:solidFill>
              </a:rPr>
              <a:t>5</a:t>
            </a:r>
            <a:endParaRPr lang="ar-SA" sz="2400" dirty="0">
              <a:solidFill>
                <a:schemeClr val="bg1"/>
              </a:solidFill>
            </a:endParaRPr>
          </a:p>
        </p:txBody>
      </p:sp>
    </p:spTree>
    <p:extLst>
      <p:ext uri="{BB962C8B-B14F-4D97-AF65-F5344CB8AC3E}">
        <p14:creationId xmlns:p14="http://schemas.microsoft.com/office/powerpoint/2010/main" val="3292991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A7022CED-C674-2229-F07A-FD47B578537D}"/>
              </a:ext>
            </a:extLst>
          </p:cNvPr>
          <p:cNvSpPr/>
          <p:nvPr/>
        </p:nvSpPr>
        <p:spPr>
          <a:xfrm>
            <a:off x="-7620" y="2178367"/>
            <a:ext cx="9144000" cy="3822383"/>
          </a:xfrm>
          <a:custGeom>
            <a:avLst/>
            <a:gdLst/>
            <a:ahLst/>
            <a:cxnLst/>
            <a:rect l="l" t="t" r="r" b="b"/>
            <a:pathLst>
              <a:path w="12192000" h="5096509">
                <a:moveTo>
                  <a:pt x="0" y="0"/>
                </a:moveTo>
                <a:lnTo>
                  <a:pt x="0" y="5096255"/>
                </a:lnTo>
                <a:lnTo>
                  <a:pt x="12192000" y="5096255"/>
                </a:lnTo>
                <a:lnTo>
                  <a:pt x="12192000" y="2162429"/>
                </a:lnTo>
                <a:lnTo>
                  <a:pt x="12191238" y="2162429"/>
                </a:lnTo>
                <a:lnTo>
                  <a:pt x="12191238" y="2412"/>
                </a:lnTo>
                <a:lnTo>
                  <a:pt x="11914505" y="54609"/>
                </a:lnTo>
                <a:lnTo>
                  <a:pt x="11639042" y="104393"/>
                </a:lnTo>
                <a:lnTo>
                  <a:pt x="11362309" y="153034"/>
                </a:lnTo>
                <a:lnTo>
                  <a:pt x="11084306" y="194817"/>
                </a:lnTo>
                <a:lnTo>
                  <a:pt x="10807573" y="236854"/>
                </a:lnTo>
                <a:lnTo>
                  <a:pt x="10529570" y="276097"/>
                </a:lnTo>
                <a:lnTo>
                  <a:pt x="10255250" y="309752"/>
                </a:lnTo>
                <a:lnTo>
                  <a:pt x="9977374" y="341629"/>
                </a:lnTo>
                <a:lnTo>
                  <a:pt x="9700641" y="370585"/>
                </a:lnTo>
                <a:lnTo>
                  <a:pt x="9428734" y="395858"/>
                </a:lnTo>
                <a:lnTo>
                  <a:pt x="9153271" y="421131"/>
                </a:lnTo>
                <a:lnTo>
                  <a:pt x="8881364" y="442086"/>
                </a:lnTo>
                <a:lnTo>
                  <a:pt x="8609457" y="458596"/>
                </a:lnTo>
                <a:lnTo>
                  <a:pt x="8338820" y="475741"/>
                </a:lnTo>
                <a:lnTo>
                  <a:pt x="8070596" y="490092"/>
                </a:lnTo>
                <a:lnTo>
                  <a:pt x="7804911" y="500252"/>
                </a:lnTo>
                <a:lnTo>
                  <a:pt x="7539101" y="509015"/>
                </a:lnTo>
                <a:lnTo>
                  <a:pt x="7275703" y="517397"/>
                </a:lnTo>
                <a:lnTo>
                  <a:pt x="6756400" y="525526"/>
                </a:lnTo>
                <a:lnTo>
                  <a:pt x="6500368" y="527557"/>
                </a:lnTo>
                <a:lnTo>
                  <a:pt x="6246749" y="525526"/>
                </a:lnTo>
                <a:lnTo>
                  <a:pt x="5995670" y="525526"/>
                </a:lnTo>
                <a:lnTo>
                  <a:pt x="5747004" y="521334"/>
                </a:lnTo>
                <a:lnTo>
                  <a:pt x="5503164" y="514984"/>
                </a:lnTo>
                <a:lnTo>
                  <a:pt x="5261737" y="509015"/>
                </a:lnTo>
                <a:lnTo>
                  <a:pt x="5025263" y="502411"/>
                </a:lnTo>
                <a:lnTo>
                  <a:pt x="4789932" y="492251"/>
                </a:lnTo>
                <a:lnTo>
                  <a:pt x="4558284" y="481329"/>
                </a:lnTo>
                <a:lnTo>
                  <a:pt x="4331589" y="471550"/>
                </a:lnTo>
                <a:lnTo>
                  <a:pt x="3888994" y="443864"/>
                </a:lnTo>
                <a:lnTo>
                  <a:pt x="3464814" y="414400"/>
                </a:lnTo>
                <a:lnTo>
                  <a:pt x="3057525" y="383666"/>
                </a:lnTo>
                <a:lnTo>
                  <a:pt x="2672334" y="349630"/>
                </a:lnTo>
                <a:lnTo>
                  <a:pt x="2304161" y="314197"/>
                </a:lnTo>
                <a:lnTo>
                  <a:pt x="1962785" y="276097"/>
                </a:lnTo>
                <a:lnTo>
                  <a:pt x="1642110" y="238632"/>
                </a:lnTo>
                <a:lnTo>
                  <a:pt x="1347089" y="201040"/>
                </a:lnTo>
                <a:lnTo>
                  <a:pt x="1076490" y="165734"/>
                </a:lnTo>
                <a:lnTo>
                  <a:pt x="836320" y="132079"/>
                </a:lnTo>
                <a:lnTo>
                  <a:pt x="436448" y="73532"/>
                </a:lnTo>
                <a:lnTo>
                  <a:pt x="282841" y="48386"/>
                </a:lnTo>
                <a:lnTo>
                  <a:pt x="0" y="0"/>
                </a:lnTo>
                <a:close/>
              </a:path>
            </a:pathLst>
          </a:custGeom>
          <a:solidFill>
            <a:srgbClr val="FFFFFF"/>
          </a:solidFill>
        </p:spPr>
        <p:txBody>
          <a:bodyPr wrap="square" lIns="0" tIns="0" rIns="0" bIns="0" rtlCol="0"/>
          <a:lstStyle/>
          <a:p>
            <a:endParaRPr/>
          </a:p>
        </p:txBody>
      </p:sp>
      <p:sp>
        <p:nvSpPr>
          <p:cNvPr id="3" name="مربع نص 2">
            <a:extLst>
              <a:ext uri="{FF2B5EF4-FFF2-40B4-BE49-F238E27FC236}">
                <a16:creationId xmlns:a16="http://schemas.microsoft.com/office/drawing/2014/main" id="{2811490E-C2D2-769F-6023-E25FEFB07096}"/>
              </a:ext>
            </a:extLst>
          </p:cNvPr>
          <p:cNvSpPr txBox="1"/>
          <p:nvPr/>
        </p:nvSpPr>
        <p:spPr>
          <a:xfrm>
            <a:off x="171450" y="2800350"/>
            <a:ext cx="8401050" cy="2862322"/>
          </a:xfrm>
          <a:prstGeom prst="rect">
            <a:avLst/>
          </a:prstGeom>
          <a:noFill/>
        </p:spPr>
        <p:txBody>
          <a:bodyPr wrap="square" rtlCol="1">
            <a:spAutoFit/>
          </a:bodyPr>
          <a:lstStyle/>
          <a:p>
            <a:pPr algn="l" rtl="0"/>
            <a:r>
              <a:rPr lang="en-US" sz="2000" dirty="0" err="1"/>
              <a:t>Lamport’s</a:t>
            </a:r>
            <a:r>
              <a:rPr lang="en-US" sz="2000" dirty="0"/>
              <a:t> logical Clock</a:t>
            </a:r>
          </a:p>
          <a:p>
            <a:pPr algn="l" rtl="0"/>
            <a:r>
              <a:rPr lang="en-US" sz="2000" dirty="0"/>
              <a:t>1- Processor time T start at 0.</a:t>
            </a:r>
          </a:p>
          <a:p>
            <a:pPr algn="l" rtl="0"/>
            <a:r>
              <a:rPr lang="en-US" sz="2000" dirty="0"/>
              <a:t>2- if the events are in the same processor, then the </a:t>
            </a:r>
            <a:r>
              <a:rPr lang="en-US" sz="2000" dirty="0">
                <a:solidFill>
                  <a:srgbClr val="FF0000"/>
                </a:solidFill>
              </a:rPr>
              <a:t>new T  = current T +1</a:t>
            </a:r>
          </a:p>
          <a:p>
            <a:pPr algn="l" rtl="0"/>
            <a:r>
              <a:rPr lang="en-US" sz="2000" dirty="0"/>
              <a:t>3- if the events are in more than one processor such as a message passing, then if P1 send a message to P2:</a:t>
            </a:r>
          </a:p>
          <a:p>
            <a:pPr marL="214313" indent="-214313">
              <a:buFont typeface="Arial" panose="020B0604020202020204" pitchFamily="34" charset="0"/>
              <a:buChar char="•"/>
            </a:pPr>
            <a:r>
              <a:rPr lang="en-US" sz="2000" dirty="0"/>
              <a:t>P1 attaches its local time to the message</a:t>
            </a:r>
          </a:p>
          <a:p>
            <a:pPr marL="214313" indent="-214313">
              <a:buFont typeface="Arial" panose="020B0604020202020204" pitchFamily="34" charset="0"/>
              <a:buChar char="•"/>
            </a:pPr>
            <a:r>
              <a:rPr lang="en-US" sz="2000" dirty="0"/>
              <a:t>When P2 receives the message it compares the P1 T that comes with the message with its own T, and considers the greatest, then the </a:t>
            </a:r>
            <a:r>
              <a:rPr lang="en-US" sz="2000" dirty="0">
                <a:solidFill>
                  <a:srgbClr val="FF0000"/>
                </a:solidFill>
              </a:rPr>
              <a:t>new T = max(P1(T), P(T)) + 1  </a:t>
            </a:r>
            <a:endParaRPr lang="ar-SA" sz="2000" dirty="0">
              <a:solidFill>
                <a:srgbClr val="FF0000"/>
              </a:solidFill>
            </a:endParaRPr>
          </a:p>
        </p:txBody>
      </p:sp>
      <p:sp>
        <p:nvSpPr>
          <p:cNvPr id="6" name="مربع نص 5">
            <a:extLst>
              <a:ext uri="{FF2B5EF4-FFF2-40B4-BE49-F238E27FC236}">
                <a16:creationId xmlns:a16="http://schemas.microsoft.com/office/drawing/2014/main" id="{953EEF08-ADE7-8A4A-4007-3F8FAA98116C}"/>
              </a:ext>
            </a:extLst>
          </p:cNvPr>
          <p:cNvSpPr txBox="1"/>
          <p:nvPr/>
        </p:nvSpPr>
        <p:spPr>
          <a:xfrm>
            <a:off x="1371600" y="1371601"/>
            <a:ext cx="6343650" cy="507831"/>
          </a:xfrm>
          <a:prstGeom prst="rect">
            <a:avLst/>
          </a:prstGeom>
          <a:noFill/>
        </p:spPr>
        <p:txBody>
          <a:bodyPr wrap="square" rtlCol="1">
            <a:spAutoFit/>
          </a:bodyPr>
          <a:lstStyle/>
          <a:p>
            <a:pPr algn="ctr"/>
            <a:r>
              <a:rPr lang="en-US" sz="2700" b="1" dirty="0" err="1"/>
              <a:t>Lamport’s</a:t>
            </a:r>
            <a:r>
              <a:rPr lang="en-US" sz="2700" b="1" dirty="0"/>
              <a:t> Logical Clocks</a:t>
            </a:r>
            <a:endParaRPr lang="ar-SA" sz="2700" b="1" dirty="0"/>
          </a:p>
        </p:txBody>
      </p:sp>
      <p:sp>
        <p:nvSpPr>
          <p:cNvPr id="7" name="مربع نص 6">
            <a:extLst>
              <a:ext uri="{FF2B5EF4-FFF2-40B4-BE49-F238E27FC236}">
                <a16:creationId xmlns:a16="http://schemas.microsoft.com/office/drawing/2014/main" id="{89C88D46-3C2B-DA3E-F3A1-05FD74E8275F}"/>
              </a:ext>
            </a:extLst>
          </p:cNvPr>
          <p:cNvSpPr txBox="1"/>
          <p:nvPr/>
        </p:nvSpPr>
        <p:spPr>
          <a:xfrm>
            <a:off x="7658100" y="1314450"/>
            <a:ext cx="628650" cy="461665"/>
          </a:xfrm>
          <a:prstGeom prst="rect">
            <a:avLst/>
          </a:prstGeom>
          <a:noFill/>
        </p:spPr>
        <p:txBody>
          <a:bodyPr wrap="square" rtlCol="1">
            <a:spAutoFit/>
          </a:bodyPr>
          <a:lstStyle/>
          <a:p>
            <a:r>
              <a:rPr lang="en-US" sz="2400" dirty="0">
                <a:solidFill>
                  <a:schemeClr val="bg1"/>
                </a:solidFill>
              </a:rPr>
              <a:t>6</a:t>
            </a:r>
            <a:endParaRPr lang="ar-SA" dirty="0">
              <a:solidFill>
                <a:schemeClr val="bg1"/>
              </a:solidFill>
            </a:endParaRPr>
          </a:p>
        </p:txBody>
      </p:sp>
    </p:spTree>
    <p:extLst>
      <p:ext uri="{BB962C8B-B14F-4D97-AF65-F5344CB8AC3E}">
        <p14:creationId xmlns:p14="http://schemas.microsoft.com/office/powerpoint/2010/main" val="657969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A7022CED-C674-2229-F07A-FD47B578537D}"/>
              </a:ext>
            </a:extLst>
          </p:cNvPr>
          <p:cNvSpPr/>
          <p:nvPr/>
        </p:nvSpPr>
        <p:spPr>
          <a:xfrm>
            <a:off x="-7620" y="2178367"/>
            <a:ext cx="9144000" cy="3822383"/>
          </a:xfrm>
          <a:custGeom>
            <a:avLst/>
            <a:gdLst/>
            <a:ahLst/>
            <a:cxnLst/>
            <a:rect l="l" t="t" r="r" b="b"/>
            <a:pathLst>
              <a:path w="12192000" h="5096509">
                <a:moveTo>
                  <a:pt x="0" y="0"/>
                </a:moveTo>
                <a:lnTo>
                  <a:pt x="0" y="5096255"/>
                </a:lnTo>
                <a:lnTo>
                  <a:pt x="12192000" y="5096255"/>
                </a:lnTo>
                <a:lnTo>
                  <a:pt x="12192000" y="2162429"/>
                </a:lnTo>
                <a:lnTo>
                  <a:pt x="12191238" y="2162429"/>
                </a:lnTo>
                <a:lnTo>
                  <a:pt x="12191238" y="2412"/>
                </a:lnTo>
                <a:lnTo>
                  <a:pt x="11914505" y="54609"/>
                </a:lnTo>
                <a:lnTo>
                  <a:pt x="11639042" y="104393"/>
                </a:lnTo>
                <a:lnTo>
                  <a:pt x="11362309" y="153034"/>
                </a:lnTo>
                <a:lnTo>
                  <a:pt x="11084306" y="194817"/>
                </a:lnTo>
                <a:lnTo>
                  <a:pt x="10807573" y="236854"/>
                </a:lnTo>
                <a:lnTo>
                  <a:pt x="10529570" y="276097"/>
                </a:lnTo>
                <a:lnTo>
                  <a:pt x="10255250" y="309752"/>
                </a:lnTo>
                <a:lnTo>
                  <a:pt x="9977374" y="341629"/>
                </a:lnTo>
                <a:lnTo>
                  <a:pt x="9700641" y="370585"/>
                </a:lnTo>
                <a:lnTo>
                  <a:pt x="9428734" y="395858"/>
                </a:lnTo>
                <a:lnTo>
                  <a:pt x="9153271" y="421131"/>
                </a:lnTo>
                <a:lnTo>
                  <a:pt x="8881364" y="442086"/>
                </a:lnTo>
                <a:lnTo>
                  <a:pt x="8609457" y="458596"/>
                </a:lnTo>
                <a:lnTo>
                  <a:pt x="8338820" y="475741"/>
                </a:lnTo>
                <a:lnTo>
                  <a:pt x="8070596" y="490092"/>
                </a:lnTo>
                <a:lnTo>
                  <a:pt x="7804911" y="500252"/>
                </a:lnTo>
                <a:lnTo>
                  <a:pt x="7539101" y="509015"/>
                </a:lnTo>
                <a:lnTo>
                  <a:pt x="7275703" y="517397"/>
                </a:lnTo>
                <a:lnTo>
                  <a:pt x="6756400" y="525526"/>
                </a:lnTo>
                <a:lnTo>
                  <a:pt x="6500368" y="527557"/>
                </a:lnTo>
                <a:lnTo>
                  <a:pt x="6246749" y="525526"/>
                </a:lnTo>
                <a:lnTo>
                  <a:pt x="5995670" y="525526"/>
                </a:lnTo>
                <a:lnTo>
                  <a:pt x="5747004" y="521334"/>
                </a:lnTo>
                <a:lnTo>
                  <a:pt x="5503164" y="514984"/>
                </a:lnTo>
                <a:lnTo>
                  <a:pt x="5261737" y="509015"/>
                </a:lnTo>
                <a:lnTo>
                  <a:pt x="5025263" y="502411"/>
                </a:lnTo>
                <a:lnTo>
                  <a:pt x="4789932" y="492251"/>
                </a:lnTo>
                <a:lnTo>
                  <a:pt x="4558284" y="481329"/>
                </a:lnTo>
                <a:lnTo>
                  <a:pt x="4331589" y="471550"/>
                </a:lnTo>
                <a:lnTo>
                  <a:pt x="3888994" y="443864"/>
                </a:lnTo>
                <a:lnTo>
                  <a:pt x="3464814" y="414400"/>
                </a:lnTo>
                <a:lnTo>
                  <a:pt x="3057525" y="383666"/>
                </a:lnTo>
                <a:lnTo>
                  <a:pt x="2672334" y="349630"/>
                </a:lnTo>
                <a:lnTo>
                  <a:pt x="2304161" y="314197"/>
                </a:lnTo>
                <a:lnTo>
                  <a:pt x="1962785" y="276097"/>
                </a:lnTo>
                <a:lnTo>
                  <a:pt x="1642110" y="238632"/>
                </a:lnTo>
                <a:lnTo>
                  <a:pt x="1347089" y="201040"/>
                </a:lnTo>
                <a:lnTo>
                  <a:pt x="1076490" y="165734"/>
                </a:lnTo>
                <a:lnTo>
                  <a:pt x="836320" y="132079"/>
                </a:lnTo>
                <a:lnTo>
                  <a:pt x="436448" y="73532"/>
                </a:lnTo>
                <a:lnTo>
                  <a:pt x="282841" y="48386"/>
                </a:lnTo>
                <a:lnTo>
                  <a:pt x="0" y="0"/>
                </a:lnTo>
                <a:close/>
              </a:path>
            </a:pathLst>
          </a:custGeom>
          <a:solidFill>
            <a:srgbClr val="FFFFFF"/>
          </a:solidFill>
        </p:spPr>
        <p:txBody>
          <a:bodyPr wrap="square" lIns="0" tIns="0" rIns="0" bIns="0" rtlCol="0"/>
          <a:lstStyle/>
          <a:p>
            <a:endParaRPr/>
          </a:p>
        </p:txBody>
      </p:sp>
      <p:sp>
        <p:nvSpPr>
          <p:cNvPr id="3" name="مربع نص 2">
            <a:extLst>
              <a:ext uri="{FF2B5EF4-FFF2-40B4-BE49-F238E27FC236}">
                <a16:creationId xmlns:a16="http://schemas.microsoft.com/office/drawing/2014/main" id="{2811490E-C2D2-769F-6023-E25FEFB07096}"/>
              </a:ext>
            </a:extLst>
          </p:cNvPr>
          <p:cNvSpPr txBox="1"/>
          <p:nvPr/>
        </p:nvSpPr>
        <p:spPr>
          <a:xfrm>
            <a:off x="152400" y="1915142"/>
            <a:ext cx="8401050" cy="369332"/>
          </a:xfrm>
          <a:prstGeom prst="rect">
            <a:avLst/>
          </a:prstGeom>
          <a:noFill/>
        </p:spPr>
        <p:txBody>
          <a:bodyPr wrap="square" rtlCol="1">
            <a:spAutoFit/>
          </a:bodyPr>
          <a:lstStyle/>
          <a:p>
            <a:pPr algn="l"/>
            <a:r>
              <a:rPr lang="en-US" dirty="0">
                <a:solidFill>
                  <a:srgbClr val="FF0000"/>
                </a:solidFill>
              </a:rPr>
              <a:t>How </a:t>
            </a:r>
            <a:r>
              <a:rPr lang="en-US" dirty="0" err="1">
                <a:solidFill>
                  <a:srgbClr val="FF0000"/>
                </a:solidFill>
              </a:rPr>
              <a:t>Lamport’s</a:t>
            </a:r>
            <a:r>
              <a:rPr lang="en-US" dirty="0">
                <a:solidFill>
                  <a:srgbClr val="FF0000"/>
                </a:solidFill>
              </a:rPr>
              <a:t> logical Clock works? Illustrate with 3 processors</a:t>
            </a:r>
            <a:endParaRPr lang="ar-SA" dirty="0">
              <a:solidFill>
                <a:srgbClr val="FF0000"/>
              </a:solidFill>
            </a:endParaRPr>
          </a:p>
        </p:txBody>
      </p:sp>
      <p:sp>
        <p:nvSpPr>
          <p:cNvPr id="6" name="مربع نص 5">
            <a:extLst>
              <a:ext uri="{FF2B5EF4-FFF2-40B4-BE49-F238E27FC236}">
                <a16:creationId xmlns:a16="http://schemas.microsoft.com/office/drawing/2014/main" id="{953EEF08-ADE7-8A4A-4007-3F8FAA98116C}"/>
              </a:ext>
            </a:extLst>
          </p:cNvPr>
          <p:cNvSpPr txBox="1"/>
          <p:nvPr/>
        </p:nvSpPr>
        <p:spPr>
          <a:xfrm>
            <a:off x="1392555" y="950948"/>
            <a:ext cx="6343650" cy="507831"/>
          </a:xfrm>
          <a:prstGeom prst="rect">
            <a:avLst/>
          </a:prstGeom>
          <a:noFill/>
        </p:spPr>
        <p:txBody>
          <a:bodyPr wrap="square" rtlCol="1">
            <a:spAutoFit/>
          </a:bodyPr>
          <a:lstStyle/>
          <a:p>
            <a:pPr algn="ctr"/>
            <a:r>
              <a:rPr lang="en-US" sz="2700" b="1" dirty="0" err="1"/>
              <a:t>Lamport’s</a:t>
            </a:r>
            <a:r>
              <a:rPr lang="en-US" sz="2700" b="1" dirty="0"/>
              <a:t> Logical Clocks</a:t>
            </a:r>
            <a:endParaRPr lang="ar-SA" sz="2700" b="1" dirty="0"/>
          </a:p>
        </p:txBody>
      </p:sp>
      <p:sp>
        <p:nvSpPr>
          <p:cNvPr id="7" name="مربع نص 6">
            <a:extLst>
              <a:ext uri="{FF2B5EF4-FFF2-40B4-BE49-F238E27FC236}">
                <a16:creationId xmlns:a16="http://schemas.microsoft.com/office/drawing/2014/main" id="{89C88D46-3C2B-DA3E-F3A1-05FD74E8275F}"/>
              </a:ext>
            </a:extLst>
          </p:cNvPr>
          <p:cNvSpPr txBox="1"/>
          <p:nvPr/>
        </p:nvSpPr>
        <p:spPr>
          <a:xfrm>
            <a:off x="7658100" y="1314450"/>
            <a:ext cx="628650" cy="461665"/>
          </a:xfrm>
          <a:prstGeom prst="rect">
            <a:avLst/>
          </a:prstGeom>
          <a:noFill/>
        </p:spPr>
        <p:txBody>
          <a:bodyPr wrap="square" rtlCol="1">
            <a:spAutoFit/>
          </a:bodyPr>
          <a:lstStyle/>
          <a:p>
            <a:r>
              <a:rPr lang="en-US" sz="2400" dirty="0">
                <a:solidFill>
                  <a:schemeClr val="bg1"/>
                </a:solidFill>
              </a:rPr>
              <a:t>6</a:t>
            </a:r>
            <a:endParaRPr lang="ar-SA" dirty="0">
              <a:solidFill>
                <a:schemeClr val="bg1"/>
              </a:solidFill>
            </a:endParaRPr>
          </a:p>
        </p:txBody>
      </p:sp>
      <p:pic>
        <p:nvPicPr>
          <p:cNvPr id="8" name="صورة 7">
            <a:extLst>
              <a:ext uri="{FF2B5EF4-FFF2-40B4-BE49-F238E27FC236}">
                <a16:creationId xmlns:a16="http://schemas.microsoft.com/office/drawing/2014/main" id="{2AA2210A-F1EC-F965-8A0C-A0F8D8E22776}"/>
              </a:ext>
            </a:extLst>
          </p:cNvPr>
          <p:cNvPicPr>
            <a:picLocks noChangeAspect="1"/>
          </p:cNvPicPr>
          <p:nvPr/>
        </p:nvPicPr>
        <p:blipFill>
          <a:blip r:embed="rId2"/>
          <a:stretch>
            <a:fillRect/>
          </a:stretch>
        </p:blipFill>
        <p:spPr>
          <a:xfrm>
            <a:off x="442212" y="3433310"/>
            <a:ext cx="4029075" cy="2221706"/>
          </a:xfrm>
          <a:prstGeom prst="rect">
            <a:avLst/>
          </a:prstGeom>
        </p:spPr>
      </p:pic>
      <p:sp>
        <p:nvSpPr>
          <p:cNvPr id="9" name="مربع نص 8">
            <a:extLst>
              <a:ext uri="{FF2B5EF4-FFF2-40B4-BE49-F238E27FC236}">
                <a16:creationId xmlns:a16="http://schemas.microsoft.com/office/drawing/2014/main" id="{2014B451-8CD8-3E74-25D7-B9B47E8BF57D}"/>
              </a:ext>
            </a:extLst>
          </p:cNvPr>
          <p:cNvSpPr txBox="1"/>
          <p:nvPr/>
        </p:nvSpPr>
        <p:spPr>
          <a:xfrm>
            <a:off x="4696777" y="2420505"/>
            <a:ext cx="4286250" cy="4247317"/>
          </a:xfrm>
          <a:prstGeom prst="rect">
            <a:avLst/>
          </a:prstGeom>
          <a:noFill/>
        </p:spPr>
        <p:txBody>
          <a:bodyPr wrap="square" rtlCol="1">
            <a:spAutoFit/>
          </a:bodyPr>
          <a:lstStyle/>
          <a:p>
            <a:pPr algn="just" rtl="0"/>
            <a:r>
              <a:rPr lang="en-US" b="1" dirty="0"/>
              <a:t>In Figure (a), the logical time in the three processors start at 0, then P1 has 5 events and in event 6 it sends m1 to P2 (when P1 has time (event) 6, p2 has 8 events and P3 has 10). P2 receives m1 at 16 and at 24 P2 sends m2 to P3. P3 receives m2 at 40 and at 60 P3 sends m3 to P2. P2 receives m3 at 56 </a:t>
            </a:r>
            <a:r>
              <a:rPr lang="en-US" b="1" dirty="0">
                <a:solidFill>
                  <a:srgbClr val="FF0000"/>
                </a:solidFill>
              </a:rPr>
              <a:t>(It seems that P2 receives the m3 before P3 sends it, because of the time differences) </a:t>
            </a:r>
            <a:r>
              <a:rPr lang="en-US" b="1" dirty="0"/>
              <a:t>and at 64 P2 sends m4 to P1. P1 receives m4 at 54 </a:t>
            </a:r>
            <a:r>
              <a:rPr lang="en-US" b="1" dirty="0">
                <a:solidFill>
                  <a:srgbClr val="FF0000"/>
                </a:solidFill>
              </a:rPr>
              <a:t>(It seems that P1 receives the m4 before P2 sends it, because of the time differences) </a:t>
            </a:r>
            <a:r>
              <a:rPr lang="en-US" b="1" dirty="0"/>
              <a:t>. </a:t>
            </a:r>
            <a:endParaRPr lang="ar-SA" b="1" dirty="0"/>
          </a:p>
        </p:txBody>
      </p:sp>
    </p:spTree>
    <p:extLst>
      <p:ext uri="{BB962C8B-B14F-4D97-AF65-F5344CB8AC3E}">
        <p14:creationId xmlns:p14="http://schemas.microsoft.com/office/powerpoint/2010/main" val="320351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2811490E-C2D2-769F-6023-E25FEFB07096}"/>
              </a:ext>
            </a:extLst>
          </p:cNvPr>
          <p:cNvSpPr txBox="1"/>
          <p:nvPr/>
        </p:nvSpPr>
        <p:spPr>
          <a:xfrm>
            <a:off x="248653" y="2188200"/>
            <a:ext cx="8401050" cy="923330"/>
          </a:xfrm>
          <a:prstGeom prst="rect">
            <a:avLst/>
          </a:prstGeom>
          <a:noFill/>
        </p:spPr>
        <p:txBody>
          <a:bodyPr wrap="square" rtlCol="1">
            <a:spAutoFit/>
          </a:bodyPr>
          <a:lstStyle/>
          <a:p>
            <a:pPr algn="l" rtl="0"/>
            <a:r>
              <a:rPr lang="en-US" dirty="0" err="1">
                <a:solidFill>
                  <a:srgbClr val="FF0000"/>
                </a:solidFill>
              </a:rPr>
              <a:t>Lamport’s</a:t>
            </a:r>
            <a:r>
              <a:rPr lang="en-US" dirty="0">
                <a:solidFill>
                  <a:srgbClr val="FF0000"/>
                </a:solidFill>
              </a:rPr>
              <a:t> logical Clock</a:t>
            </a:r>
          </a:p>
          <a:p>
            <a:pPr algn="l" rtl="0"/>
            <a:r>
              <a:rPr lang="en-US" dirty="0">
                <a:solidFill>
                  <a:srgbClr val="FF0000"/>
                </a:solidFill>
              </a:rPr>
              <a:t>1- </a:t>
            </a:r>
            <a:r>
              <a:rPr lang="en-US" dirty="0" err="1">
                <a:solidFill>
                  <a:srgbClr val="FF0000"/>
                </a:solidFill>
              </a:rPr>
              <a:t>Proceesot</a:t>
            </a:r>
            <a:r>
              <a:rPr lang="en-US" dirty="0">
                <a:solidFill>
                  <a:srgbClr val="FF0000"/>
                </a:solidFill>
              </a:rPr>
              <a:t> time T start at 0.</a:t>
            </a:r>
          </a:p>
          <a:p>
            <a:pPr algn="l" rtl="0"/>
            <a:r>
              <a:rPr lang="en-US" dirty="0">
                <a:solidFill>
                  <a:srgbClr val="FF0000"/>
                </a:solidFill>
              </a:rPr>
              <a:t>2- if the events in the same processors</a:t>
            </a:r>
            <a:endParaRPr lang="ar-SA" dirty="0">
              <a:solidFill>
                <a:srgbClr val="FF0000"/>
              </a:solidFill>
            </a:endParaRPr>
          </a:p>
        </p:txBody>
      </p:sp>
      <p:sp>
        <p:nvSpPr>
          <p:cNvPr id="6" name="مربع نص 5">
            <a:extLst>
              <a:ext uri="{FF2B5EF4-FFF2-40B4-BE49-F238E27FC236}">
                <a16:creationId xmlns:a16="http://schemas.microsoft.com/office/drawing/2014/main" id="{953EEF08-ADE7-8A4A-4007-3F8FAA98116C}"/>
              </a:ext>
            </a:extLst>
          </p:cNvPr>
          <p:cNvSpPr txBox="1"/>
          <p:nvPr/>
        </p:nvSpPr>
        <p:spPr>
          <a:xfrm>
            <a:off x="1371600" y="1371601"/>
            <a:ext cx="6343650" cy="507831"/>
          </a:xfrm>
          <a:prstGeom prst="rect">
            <a:avLst/>
          </a:prstGeom>
          <a:noFill/>
        </p:spPr>
        <p:txBody>
          <a:bodyPr wrap="square" rtlCol="1">
            <a:spAutoFit/>
          </a:bodyPr>
          <a:lstStyle/>
          <a:p>
            <a:pPr algn="ctr"/>
            <a:r>
              <a:rPr lang="en-US" sz="2700" b="1" dirty="0" err="1"/>
              <a:t>Lamport’s</a:t>
            </a:r>
            <a:r>
              <a:rPr lang="en-US" sz="2700" b="1" dirty="0"/>
              <a:t> Logical Clocks</a:t>
            </a:r>
            <a:endParaRPr lang="ar-SA" sz="2700" b="1" dirty="0"/>
          </a:p>
        </p:txBody>
      </p:sp>
      <p:sp>
        <p:nvSpPr>
          <p:cNvPr id="7" name="مربع نص 6">
            <a:extLst>
              <a:ext uri="{FF2B5EF4-FFF2-40B4-BE49-F238E27FC236}">
                <a16:creationId xmlns:a16="http://schemas.microsoft.com/office/drawing/2014/main" id="{89C88D46-3C2B-DA3E-F3A1-05FD74E8275F}"/>
              </a:ext>
            </a:extLst>
          </p:cNvPr>
          <p:cNvSpPr txBox="1"/>
          <p:nvPr/>
        </p:nvSpPr>
        <p:spPr>
          <a:xfrm>
            <a:off x="7658100" y="1314450"/>
            <a:ext cx="628650" cy="461665"/>
          </a:xfrm>
          <a:prstGeom prst="rect">
            <a:avLst/>
          </a:prstGeom>
          <a:noFill/>
        </p:spPr>
        <p:txBody>
          <a:bodyPr wrap="square" rtlCol="1">
            <a:spAutoFit/>
          </a:bodyPr>
          <a:lstStyle/>
          <a:p>
            <a:r>
              <a:rPr lang="en-US" sz="2400" dirty="0">
                <a:solidFill>
                  <a:schemeClr val="bg1"/>
                </a:solidFill>
              </a:rPr>
              <a:t>6</a:t>
            </a:r>
            <a:endParaRPr lang="ar-SA" dirty="0">
              <a:solidFill>
                <a:schemeClr val="bg1"/>
              </a:solidFill>
            </a:endParaRPr>
          </a:p>
        </p:txBody>
      </p:sp>
      <p:pic>
        <p:nvPicPr>
          <p:cNvPr id="8" name="صورة 7">
            <a:extLst>
              <a:ext uri="{FF2B5EF4-FFF2-40B4-BE49-F238E27FC236}">
                <a16:creationId xmlns:a16="http://schemas.microsoft.com/office/drawing/2014/main" id="{2AA2210A-F1EC-F965-8A0C-A0F8D8E22776}"/>
              </a:ext>
            </a:extLst>
          </p:cNvPr>
          <p:cNvPicPr>
            <a:picLocks noChangeAspect="1"/>
          </p:cNvPicPr>
          <p:nvPr/>
        </p:nvPicPr>
        <p:blipFill>
          <a:blip r:embed="rId2"/>
          <a:stretch>
            <a:fillRect/>
          </a:stretch>
        </p:blipFill>
        <p:spPr>
          <a:xfrm>
            <a:off x="228599" y="3535647"/>
            <a:ext cx="4029075" cy="2221706"/>
          </a:xfrm>
          <a:prstGeom prst="rect">
            <a:avLst/>
          </a:prstGeom>
        </p:spPr>
      </p:pic>
      <p:sp>
        <p:nvSpPr>
          <p:cNvPr id="9" name="مربع نص 8">
            <a:extLst>
              <a:ext uri="{FF2B5EF4-FFF2-40B4-BE49-F238E27FC236}">
                <a16:creationId xmlns:a16="http://schemas.microsoft.com/office/drawing/2014/main" id="{2014B451-8CD8-3E74-25D7-B9B47E8BF57D}"/>
              </a:ext>
            </a:extLst>
          </p:cNvPr>
          <p:cNvSpPr txBox="1"/>
          <p:nvPr/>
        </p:nvSpPr>
        <p:spPr>
          <a:xfrm>
            <a:off x="4543426" y="2633701"/>
            <a:ext cx="4371975" cy="4016484"/>
          </a:xfrm>
          <a:prstGeom prst="rect">
            <a:avLst/>
          </a:prstGeom>
          <a:noFill/>
        </p:spPr>
        <p:txBody>
          <a:bodyPr wrap="square" rtlCol="1">
            <a:spAutoFit/>
          </a:bodyPr>
          <a:lstStyle/>
          <a:p>
            <a:pPr algn="just" rtl="0"/>
            <a:r>
              <a:rPr lang="en-US" sz="1500" b="1" dirty="0"/>
              <a:t>In Figure (b), shows how </a:t>
            </a:r>
            <a:r>
              <a:rPr lang="en-US" sz="1500" b="1" dirty="0" err="1"/>
              <a:t>Lamport’s</a:t>
            </a:r>
            <a:r>
              <a:rPr lang="en-US" sz="1500" b="1" dirty="0"/>
              <a:t> algorithm </a:t>
            </a:r>
            <a:r>
              <a:rPr lang="en-US" sz="1600" b="1" dirty="0"/>
              <a:t>fixes the issue. The logical time in the three processors start at 0, then P1 has 5 events and in event 6 it sends m1 to P2 (when P1 has time (event) 6, p2 has 8 events and P3 has 10). P2 receives m1 at 16 and at 24, P2 sends m2 to P3. P3 receives m2 at 40 and at 60 P3 sends m3 to P2. P2 receives m3 at 56  but:</a:t>
            </a:r>
          </a:p>
          <a:p>
            <a:pPr algn="just" rtl="0"/>
            <a:r>
              <a:rPr lang="en-US" sz="1600" b="1" dirty="0">
                <a:solidFill>
                  <a:srgbClr val="FF0000"/>
                </a:solidFill>
              </a:rPr>
              <a:t>New T = max(P1(60), P(56)) + 1 </a:t>
            </a:r>
          </a:p>
          <a:p>
            <a:pPr algn="just" rtl="0"/>
            <a:r>
              <a:rPr lang="en-US" sz="1600" b="1" dirty="0">
                <a:solidFill>
                  <a:srgbClr val="FF0000"/>
                </a:solidFill>
              </a:rPr>
              <a:t>New T = 60 +1 = 61</a:t>
            </a:r>
          </a:p>
          <a:p>
            <a:pPr algn="just" rtl="0"/>
            <a:r>
              <a:rPr lang="en-US" sz="1600" b="1" dirty="0"/>
              <a:t>So p2 fixes its time to 61. Then at 69, P2 sends m4 to P1. P1 receives m4 at 54 but:</a:t>
            </a:r>
          </a:p>
          <a:p>
            <a:pPr algn="just" rtl="0"/>
            <a:r>
              <a:rPr lang="en-US" sz="1600" b="1" dirty="0">
                <a:solidFill>
                  <a:srgbClr val="FF0000"/>
                </a:solidFill>
              </a:rPr>
              <a:t>New T = max(P1(69), P(54)) + 1 </a:t>
            </a:r>
          </a:p>
          <a:p>
            <a:pPr algn="just" rtl="0"/>
            <a:r>
              <a:rPr lang="en-US" sz="1600" b="1" dirty="0">
                <a:solidFill>
                  <a:srgbClr val="FF0000"/>
                </a:solidFill>
              </a:rPr>
              <a:t>New T = 69 +1 = 70</a:t>
            </a:r>
          </a:p>
          <a:p>
            <a:pPr algn="just" rtl="0"/>
            <a:r>
              <a:rPr lang="en-US" sz="1600" b="1" dirty="0"/>
              <a:t>So p2 fixes its time to 70.</a:t>
            </a:r>
            <a:endParaRPr lang="ar-SA" sz="1600" b="1" dirty="0"/>
          </a:p>
        </p:txBody>
      </p:sp>
    </p:spTree>
    <p:extLst>
      <p:ext uri="{BB962C8B-B14F-4D97-AF65-F5344CB8AC3E}">
        <p14:creationId xmlns:p14="http://schemas.microsoft.com/office/powerpoint/2010/main" val="2723507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DF456B0-7166-BEA9-D793-F87CD09D9F46}"/>
              </a:ext>
            </a:extLst>
          </p:cNvPr>
          <p:cNvSpPr>
            <a:spLocks noGrp="1"/>
          </p:cNvSpPr>
          <p:nvPr>
            <p:ph type="title"/>
          </p:nvPr>
        </p:nvSpPr>
        <p:spPr>
          <a:xfrm>
            <a:off x="535914" y="1257833"/>
            <a:ext cx="7034689" cy="830997"/>
          </a:xfrm>
        </p:spPr>
        <p:txBody>
          <a:bodyPr/>
          <a:lstStyle/>
          <a:p>
            <a:pPr algn="ctr"/>
            <a:r>
              <a:rPr lang="ar-SA" sz="2700" dirty="0">
                <a:solidFill>
                  <a:schemeClr val="tx1"/>
                </a:solidFill>
              </a:rPr>
              <a:t>     </a:t>
            </a:r>
            <a:r>
              <a:rPr lang="en-US" sz="2700" dirty="0">
                <a:solidFill>
                  <a:schemeClr val="tx1"/>
                </a:solidFill>
              </a:rPr>
              <a:t>Vector Logical Clock</a:t>
            </a:r>
            <a:r>
              <a:rPr lang="en-US" sz="2700" dirty="0"/>
              <a:t/>
            </a:r>
            <a:br>
              <a:rPr lang="en-US" sz="2700" dirty="0"/>
            </a:br>
            <a:endParaRPr lang="ar-SA" sz="2700" dirty="0"/>
          </a:p>
        </p:txBody>
      </p:sp>
      <p:sp>
        <p:nvSpPr>
          <p:cNvPr id="5" name="object 3">
            <a:extLst>
              <a:ext uri="{FF2B5EF4-FFF2-40B4-BE49-F238E27FC236}">
                <a16:creationId xmlns:a16="http://schemas.microsoft.com/office/drawing/2014/main" id="{C66D0100-8135-E357-814E-EB42C17A18C5}"/>
              </a:ext>
            </a:extLst>
          </p:cNvPr>
          <p:cNvSpPr/>
          <p:nvPr/>
        </p:nvSpPr>
        <p:spPr>
          <a:xfrm>
            <a:off x="152400" y="2108883"/>
            <a:ext cx="8305800" cy="3762683"/>
          </a:xfrm>
          <a:custGeom>
            <a:avLst/>
            <a:gdLst/>
            <a:ahLst/>
            <a:cxnLst/>
            <a:rect l="l" t="t" r="r" b="b"/>
            <a:pathLst>
              <a:path w="12192000" h="5096509">
                <a:moveTo>
                  <a:pt x="0" y="0"/>
                </a:moveTo>
                <a:lnTo>
                  <a:pt x="0" y="5096255"/>
                </a:lnTo>
                <a:lnTo>
                  <a:pt x="12192000" y="5096255"/>
                </a:lnTo>
                <a:lnTo>
                  <a:pt x="12192000" y="2162429"/>
                </a:lnTo>
                <a:lnTo>
                  <a:pt x="12191238" y="2162429"/>
                </a:lnTo>
                <a:lnTo>
                  <a:pt x="12191238" y="2412"/>
                </a:lnTo>
                <a:lnTo>
                  <a:pt x="11914505" y="54609"/>
                </a:lnTo>
                <a:lnTo>
                  <a:pt x="11639042" y="104393"/>
                </a:lnTo>
                <a:lnTo>
                  <a:pt x="11362309" y="153034"/>
                </a:lnTo>
                <a:lnTo>
                  <a:pt x="11084306" y="194817"/>
                </a:lnTo>
                <a:lnTo>
                  <a:pt x="10807573" y="236854"/>
                </a:lnTo>
                <a:lnTo>
                  <a:pt x="10529570" y="276097"/>
                </a:lnTo>
                <a:lnTo>
                  <a:pt x="10255250" y="309752"/>
                </a:lnTo>
                <a:lnTo>
                  <a:pt x="9977374" y="341629"/>
                </a:lnTo>
                <a:lnTo>
                  <a:pt x="9700641" y="370585"/>
                </a:lnTo>
                <a:lnTo>
                  <a:pt x="9428734" y="395858"/>
                </a:lnTo>
                <a:lnTo>
                  <a:pt x="9153271" y="421131"/>
                </a:lnTo>
                <a:lnTo>
                  <a:pt x="8881364" y="442086"/>
                </a:lnTo>
                <a:lnTo>
                  <a:pt x="8609457" y="458596"/>
                </a:lnTo>
                <a:lnTo>
                  <a:pt x="8338820" y="475741"/>
                </a:lnTo>
                <a:lnTo>
                  <a:pt x="8070596" y="490092"/>
                </a:lnTo>
                <a:lnTo>
                  <a:pt x="7804911" y="500252"/>
                </a:lnTo>
                <a:lnTo>
                  <a:pt x="7539101" y="509015"/>
                </a:lnTo>
                <a:lnTo>
                  <a:pt x="7275703" y="517397"/>
                </a:lnTo>
                <a:lnTo>
                  <a:pt x="6756400" y="525526"/>
                </a:lnTo>
                <a:lnTo>
                  <a:pt x="6500368" y="527557"/>
                </a:lnTo>
                <a:lnTo>
                  <a:pt x="6246749" y="525526"/>
                </a:lnTo>
                <a:lnTo>
                  <a:pt x="5995670" y="525526"/>
                </a:lnTo>
                <a:lnTo>
                  <a:pt x="5747004" y="521334"/>
                </a:lnTo>
                <a:lnTo>
                  <a:pt x="5503164" y="514984"/>
                </a:lnTo>
                <a:lnTo>
                  <a:pt x="5261737" y="509015"/>
                </a:lnTo>
                <a:lnTo>
                  <a:pt x="5025263" y="502411"/>
                </a:lnTo>
                <a:lnTo>
                  <a:pt x="4789932" y="492251"/>
                </a:lnTo>
                <a:lnTo>
                  <a:pt x="4558284" y="481329"/>
                </a:lnTo>
                <a:lnTo>
                  <a:pt x="4331589" y="471550"/>
                </a:lnTo>
                <a:lnTo>
                  <a:pt x="3888994" y="443864"/>
                </a:lnTo>
                <a:lnTo>
                  <a:pt x="3464814" y="414400"/>
                </a:lnTo>
                <a:lnTo>
                  <a:pt x="3057525" y="383666"/>
                </a:lnTo>
                <a:lnTo>
                  <a:pt x="2672334" y="349630"/>
                </a:lnTo>
                <a:lnTo>
                  <a:pt x="2304161" y="314197"/>
                </a:lnTo>
                <a:lnTo>
                  <a:pt x="1962785" y="276097"/>
                </a:lnTo>
                <a:lnTo>
                  <a:pt x="1642110" y="238632"/>
                </a:lnTo>
                <a:lnTo>
                  <a:pt x="1347089" y="201040"/>
                </a:lnTo>
                <a:lnTo>
                  <a:pt x="1076490" y="165734"/>
                </a:lnTo>
                <a:lnTo>
                  <a:pt x="836320" y="132079"/>
                </a:lnTo>
                <a:lnTo>
                  <a:pt x="436448" y="73532"/>
                </a:lnTo>
                <a:lnTo>
                  <a:pt x="282841" y="48386"/>
                </a:lnTo>
                <a:lnTo>
                  <a:pt x="0" y="0"/>
                </a:lnTo>
                <a:close/>
              </a:path>
            </a:pathLst>
          </a:custGeom>
          <a:solidFill>
            <a:srgbClr val="FFFFFF"/>
          </a:solidFill>
        </p:spPr>
        <p:txBody>
          <a:bodyPr wrap="square" lIns="0" tIns="0" rIns="0" bIns="0" rtlCol="0"/>
          <a:lstStyle/>
          <a:p>
            <a:pPr marL="285750" indent="-285750">
              <a:buFont typeface="Arial" panose="020B0604020202020204" pitchFamily="34" charset="0"/>
              <a:buChar char="•"/>
            </a:pPr>
            <a:r>
              <a:rPr lang="en-US" sz="1600" dirty="0">
                <a:solidFill>
                  <a:schemeClr val="tx2">
                    <a:lumMod val="50000"/>
                  </a:schemeClr>
                </a:solidFill>
              </a:rPr>
              <a:t>Having 3 processors the vector time has 3 parameters which are the logical time of each processors T =[P1(T), P2(T), P3(T)], at the beginning the T [0,0,0], then:</a:t>
            </a:r>
          </a:p>
          <a:p>
            <a:pPr marL="257175" indent="-257175">
              <a:buFont typeface="Arial" panose="020B0604020202020204" pitchFamily="34" charset="0"/>
              <a:buChar char="•"/>
            </a:pPr>
            <a:r>
              <a:rPr lang="en-US" sz="1600" dirty="0">
                <a:solidFill>
                  <a:schemeClr val="tx2">
                    <a:lumMod val="50000"/>
                  </a:schemeClr>
                </a:solidFill>
              </a:rPr>
              <a:t>P2 has an event so P2.T[0, 1, 0]</a:t>
            </a:r>
          </a:p>
          <a:p>
            <a:pPr marL="257175" indent="-257175">
              <a:buFont typeface="Arial" panose="020B0604020202020204" pitchFamily="34" charset="0"/>
              <a:buChar char="•"/>
            </a:pPr>
            <a:r>
              <a:rPr lang="en-US" sz="1600" dirty="0">
                <a:solidFill>
                  <a:schemeClr val="tx2">
                    <a:lumMod val="50000"/>
                  </a:schemeClr>
                </a:solidFill>
              </a:rPr>
              <a:t>P1 has an event so P1.T[1, 0, 0] not aware of P2 events</a:t>
            </a:r>
          </a:p>
          <a:p>
            <a:pPr marL="257175" indent="-257175">
              <a:buFont typeface="Arial" panose="020B0604020202020204" pitchFamily="34" charset="0"/>
              <a:buChar char="•"/>
            </a:pPr>
            <a:r>
              <a:rPr lang="en-US" sz="1600" dirty="0">
                <a:solidFill>
                  <a:schemeClr val="tx2">
                    <a:lumMod val="50000"/>
                  </a:schemeClr>
                </a:solidFill>
              </a:rPr>
              <a:t>P3 has an event so P3.T[0, 0, 1] not aware of P1 &amp; P2 events</a:t>
            </a:r>
          </a:p>
          <a:p>
            <a:pPr marL="257175" indent="-257175">
              <a:buFont typeface="Arial" panose="020B0604020202020204" pitchFamily="34" charset="0"/>
              <a:buChar char="•"/>
            </a:pPr>
            <a:r>
              <a:rPr lang="en-US" sz="1600" dirty="0">
                <a:solidFill>
                  <a:schemeClr val="tx2">
                    <a:lumMod val="50000"/>
                  </a:schemeClr>
                </a:solidFill>
              </a:rPr>
              <a:t>P1 has an event so P1.T[2, 0, 0], it sends a m with its Time to P2</a:t>
            </a:r>
          </a:p>
          <a:p>
            <a:pPr marL="257175" indent="-257175">
              <a:buFont typeface="Arial" panose="020B0604020202020204" pitchFamily="34" charset="0"/>
              <a:buChar char="•"/>
            </a:pPr>
            <a:r>
              <a:rPr lang="en-US" sz="1600" dirty="0">
                <a:solidFill>
                  <a:schemeClr val="tx2">
                    <a:lumMod val="50000"/>
                  </a:schemeClr>
                </a:solidFill>
              </a:rPr>
              <a:t>P2 has an event as it receives P1 message. So it updates it </a:t>
            </a:r>
          </a:p>
          <a:p>
            <a:pPr algn="l" rtl="0"/>
            <a:r>
              <a:rPr lang="en-US" sz="1600" dirty="0">
                <a:solidFill>
                  <a:schemeClr val="tx2">
                    <a:lumMod val="50000"/>
                  </a:schemeClr>
                </a:solidFill>
              </a:rPr>
              <a:t>      parameter and P1 as well so P2.T[2,2,0]  … and so on</a:t>
            </a:r>
          </a:p>
          <a:p>
            <a:pPr marL="257175" indent="-257175">
              <a:buFont typeface="Arial" panose="020B0604020202020204" pitchFamily="34" charset="0"/>
              <a:buChar char="•"/>
            </a:pPr>
            <a:endParaRPr lang="en-US" sz="1500" dirty="0">
              <a:solidFill>
                <a:schemeClr val="tx2">
                  <a:lumMod val="50000"/>
                </a:schemeClr>
              </a:solidFill>
            </a:endParaRPr>
          </a:p>
          <a:p>
            <a:pPr marL="257175" indent="-257175">
              <a:buFont typeface="Arial" panose="020B0604020202020204" pitchFamily="34" charset="0"/>
              <a:buChar char="•"/>
            </a:pPr>
            <a:endParaRPr lang="en-US" sz="1500" dirty="0">
              <a:solidFill>
                <a:schemeClr val="tx2">
                  <a:lumMod val="50000"/>
                </a:schemeClr>
              </a:solidFill>
            </a:endParaRPr>
          </a:p>
          <a:p>
            <a:pPr algn="l" rtl="0"/>
            <a:endParaRPr lang="ar-SA" sz="1500" dirty="0">
              <a:solidFill>
                <a:schemeClr val="tx2">
                  <a:lumMod val="50000"/>
                </a:schemeClr>
              </a:solidFill>
            </a:endParaRPr>
          </a:p>
          <a:p>
            <a:pPr algn="l"/>
            <a:endParaRPr lang="en-US" sz="1500" dirty="0"/>
          </a:p>
          <a:p>
            <a:pPr algn="l"/>
            <a:endParaRPr sz="1500" dirty="0"/>
          </a:p>
        </p:txBody>
      </p:sp>
      <p:sp>
        <p:nvSpPr>
          <p:cNvPr id="8" name="مربع نص 7">
            <a:extLst>
              <a:ext uri="{FF2B5EF4-FFF2-40B4-BE49-F238E27FC236}">
                <a16:creationId xmlns:a16="http://schemas.microsoft.com/office/drawing/2014/main" id="{53B33206-B6FB-308D-BD63-5868FC1D9DEC}"/>
              </a:ext>
            </a:extLst>
          </p:cNvPr>
          <p:cNvSpPr txBox="1"/>
          <p:nvPr/>
        </p:nvSpPr>
        <p:spPr>
          <a:xfrm>
            <a:off x="7886700" y="1257834"/>
            <a:ext cx="400050" cy="461665"/>
          </a:xfrm>
          <a:prstGeom prst="rect">
            <a:avLst/>
          </a:prstGeom>
          <a:noFill/>
        </p:spPr>
        <p:txBody>
          <a:bodyPr wrap="square" rtlCol="1">
            <a:spAutoFit/>
          </a:bodyPr>
          <a:lstStyle/>
          <a:p>
            <a:r>
              <a:rPr lang="en-US" sz="2400" dirty="0">
                <a:solidFill>
                  <a:schemeClr val="bg1"/>
                </a:solidFill>
              </a:rPr>
              <a:t>7</a:t>
            </a:r>
            <a:endParaRPr lang="ar-SA" sz="2400" dirty="0">
              <a:solidFill>
                <a:schemeClr val="bg1"/>
              </a:solidFill>
            </a:endParaRPr>
          </a:p>
        </p:txBody>
      </p:sp>
      <p:pic>
        <p:nvPicPr>
          <p:cNvPr id="1026" name="Picture 2" descr="Lightbox">
            <a:extLst>
              <a:ext uri="{FF2B5EF4-FFF2-40B4-BE49-F238E27FC236}">
                <a16:creationId xmlns:a16="http://schemas.microsoft.com/office/drawing/2014/main" id="{9A00BCCC-5AB0-B844-629D-7F683DFE44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4343400"/>
            <a:ext cx="4495800" cy="2336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91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ربع نص 4">
            <a:extLst>
              <a:ext uri="{FF2B5EF4-FFF2-40B4-BE49-F238E27FC236}">
                <a16:creationId xmlns:a16="http://schemas.microsoft.com/office/drawing/2014/main" id="{39D9A00C-85E0-0DF3-E8DA-346D4EBFD37A}"/>
              </a:ext>
            </a:extLst>
          </p:cNvPr>
          <p:cNvSpPr txBox="1"/>
          <p:nvPr/>
        </p:nvSpPr>
        <p:spPr>
          <a:xfrm>
            <a:off x="535914" y="1257834"/>
            <a:ext cx="7034689" cy="452914"/>
          </a:xfrm>
          <a:prstGeom prst="rect">
            <a:avLst/>
          </a:prstGeom>
        </p:spPr>
        <p:txBody>
          <a:bodyPr wrap="square" lIns="0" tIns="0" rIns="0" bIns="0" rtlCol="1">
            <a:normAutofit/>
          </a:bodyPr>
          <a:lstStyle/>
          <a:p>
            <a:pPr algn="ctr">
              <a:spcAft>
                <a:spcPts val="450"/>
              </a:spcAft>
            </a:pPr>
            <a:r>
              <a:rPr lang="en-US" sz="2400" dirty="0">
                <a:latin typeface="Verdana"/>
                <a:ea typeface="+mj-ea"/>
                <a:cs typeface="Verdana"/>
              </a:rPr>
              <a:t>Mutual Exclusion </a:t>
            </a:r>
            <a:endParaRPr lang="ar-SA" sz="2400" dirty="0">
              <a:latin typeface="Verdana"/>
              <a:ea typeface="+mj-ea"/>
              <a:cs typeface="Verdana"/>
            </a:endParaRPr>
          </a:p>
        </p:txBody>
      </p:sp>
      <p:sp>
        <p:nvSpPr>
          <p:cNvPr id="10" name="object 13">
            <a:extLst>
              <a:ext uri="{FF2B5EF4-FFF2-40B4-BE49-F238E27FC236}">
                <a16:creationId xmlns:a16="http://schemas.microsoft.com/office/drawing/2014/main" id="{18DE7C4D-5577-1E84-606A-3A018EE4C58C}"/>
              </a:ext>
            </a:extLst>
          </p:cNvPr>
          <p:cNvSpPr txBox="1"/>
          <p:nvPr/>
        </p:nvSpPr>
        <p:spPr>
          <a:xfrm>
            <a:off x="457200" y="2040255"/>
            <a:ext cx="3977640" cy="3394710"/>
          </a:xfrm>
          <a:prstGeom prst="rect">
            <a:avLst/>
          </a:prstGeom>
        </p:spPr>
        <p:txBody>
          <a:bodyPr vert="horz" wrap="square" lIns="0" tIns="0" rIns="0" bIns="0" rtlCol="0">
            <a:normAutofit/>
          </a:bodyPr>
          <a:lstStyle/>
          <a:p>
            <a:pPr algn="ctr">
              <a:spcAft>
                <a:spcPts val="450"/>
              </a:spcAft>
            </a:pPr>
            <a:endParaRPr lang="ar-SA" b="0" i="0" dirty="0">
              <a:solidFill>
                <a:srgbClr val="0000FF"/>
              </a:solidFill>
              <a:latin typeface="+mn-lt"/>
              <a:ea typeface="+mn-ea"/>
              <a:cs typeface="+mn-cs"/>
            </a:endParaRPr>
          </a:p>
          <a:p>
            <a:pPr algn="ctr">
              <a:spcAft>
                <a:spcPts val="450"/>
              </a:spcAft>
            </a:pPr>
            <a:endParaRPr lang="ar-SA" b="0" i="0" dirty="0">
              <a:solidFill>
                <a:srgbClr val="0000FF"/>
              </a:solidFill>
              <a:latin typeface="+mn-lt"/>
              <a:ea typeface="+mn-ea"/>
              <a:cs typeface="+mn-cs"/>
            </a:endParaRPr>
          </a:p>
          <a:p>
            <a:pPr algn="ctr">
              <a:spcAft>
                <a:spcPts val="450"/>
              </a:spcAft>
            </a:pPr>
            <a:r>
              <a:rPr lang="en-US" b="1" dirty="0">
                <a:solidFill>
                  <a:srgbClr val="0000FF"/>
                </a:solidFill>
                <a:latin typeface="+mn-lt"/>
              </a:rPr>
              <a:t>Mutual exclusion: is a property of process no two processes can exist in the critical section at any given point of time</a:t>
            </a:r>
          </a:p>
          <a:p>
            <a:pPr>
              <a:spcAft>
                <a:spcPts val="450"/>
              </a:spcAft>
            </a:pPr>
            <a:endParaRPr lang="ar-SA" b="0" i="0" dirty="0">
              <a:latin typeface="+mn-lt"/>
              <a:ea typeface="+mn-ea"/>
              <a:cs typeface="+mn-cs"/>
            </a:endParaRPr>
          </a:p>
        </p:txBody>
      </p:sp>
      <p:graphicFrame>
        <p:nvGraphicFramePr>
          <p:cNvPr id="14" name="مربع نص 8">
            <a:extLst>
              <a:ext uri="{FF2B5EF4-FFF2-40B4-BE49-F238E27FC236}">
                <a16:creationId xmlns:a16="http://schemas.microsoft.com/office/drawing/2014/main" id="{6A25D9DC-8519-3019-03C1-42622FA5B086}"/>
              </a:ext>
            </a:extLst>
          </p:cNvPr>
          <p:cNvGraphicFramePr/>
          <p:nvPr/>
        </p:nvGraphicFramePr>
        <p:xfrm>
          <a:off x="4709160" y="2040255"/>
          <a:ext cx="3977640" cy="3394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مربع نص 12">
            <a:extLst>
              <a:ext uri="{FF2B5EF4-FFF2-40B4-BE49-F238E27FC236}">
                <a16:creationId xmlns:a16="http://schemas.microsoft.com/office/drawing/2014/main" id="{EFDB6D25-CDC5-8BDA-9114-7A1297BE860B}"/>
              </a:ext>
            </a:extLst>
          </p:cNvPr>
          <p:cNvSpPr txBox="1"/>
          <p:nvPr/>
        </p:nvSpPr>
        <p:spPr>
          <a:xfrm>
            <a:off x="7856353" y="1303323"/>
            <a:ext cx="457200" cy="461665"/>
          </a:xfrm>
          <a:prstGeom prst="rect">
            <a:avLst/>
          </a:prstGeom>
          <a:noFill/>
        </p:spPr>
        <p:txBody>
          <a:bodyPr wrap="square" rtlCol="1">
            <a:spAutoFit/>
          </a:bodyPr>
          <a:lstStyle/>
          <a:p>
            <a:r>
              <a:rPr lang="en-US" sz="2400" dirty="0">
                <a:solidFill>
                  <a:schemeClr val="bg1"/>
                </a:solidFill>
              </a:rPr>
              <a:t>8</a:t>
            </a:r>
            <a:endParaRPr lang="ar-SA" dirty="0">
              <a:solidFill>
                <a:schemeClr val="bg1"/>
              </a:solidFill>
            </a:endParaRPr>
          </a:p>
        </p:txBody>
      </p:sp>
    </p:spTree>
    <p:extLst>
      <p:ext uri="{BB962C8B-B14F-4D97-AF65-F5344CB8AC3E}">
        <p14:creationId xmlns:p14="http://schemas.microsoft.com/office/powerpoint/2010/main" val="1871862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27B1AF9-AFB4-1062-9CD7-0CD66A475962}"/>
              </a:ext>
            </a:extLst>
          </p:cNvPr>
          <p:cNvSpPr>
            <a:spLocks noGrp="1"/>
          </p:cNvSpPr>
          <p:nvPr>
            <p:ph type="title"/>
          </p:nvPr>
        </p:nvSpPr>
        <p:spPr>
          <a:xfrm>
            <a:off x="457200" y="393790"/>
            <a:ext cx="7034689" cy="687169"/>
          </a:xfrm>
        </p:spPr>
        <p:txBody>
          <a:bodyPr/>
          <a:lstStyle/>
          <a:p>
            <a:pPr algn="ctr"/>
            <a:r>
              <a:rPr lang="ar-SA" sz="2400" dirty="0">
                <a:solidFill>
                  <a:schemeClr val="tx1"/>
                </a:solidFill>
                <a:latin typeface="Verdana"/>
                <a:cs typeface="Verdana"/>
              </a:rPr>
              <a:t>        </a:t>
            </a:r>
            <a:r>
              <a:rPr lang="en-US" sz="2400" dirty="0">
                <a:solidFill>
                  <a:schemeClr val="tx1"/>
                </a:solidFill>
                <a:latin typeface="Verdana"/>
                <a:cs typeface="Verdana"/>
              </a:rPr>
              <a:t>Mutual Exclusion vs Permission </a:t>
            </a:r>
            <a:r>
              <a:rPr lang="ar-SA" sz="2400" dirty="0">
                <a:solidFill>
                  <a:schemeClr val="tx1"/>
                </a:solidFill>
                <a:latin typeface="Verdana"/>
                <a:cs typeface="Verdana"/>
              </a:rPr>
              <a:t/>
            </a:r>
            <a:br>
              <a:rPr lang="ar-SA" sz="2400" dirty="0">
                <a:solidFill>
                  <a:schemeClr val="tx1"/>
                </a:solidFill>
                <a:latin typeface="Verdana"/>
                <a:cs typeface="Verdana"/>
              </a:rPr>
            </a:br>
            <a:endParaRPr lang="ar-SA" sz="2400" dirty="0">
              <a:solidFill>
                <a:schemeClr val="tx1"/>
              </a:solidFill>
            </a:endParaRPr>
          </a:p>
        </p:txBody>
      </p:sp>
      <p:graphicFrame>
        <p:nvGraphicFramePr>
          <p:cNvPr id="10" name="رسم تخطيطي 9">
            <a:extLst>
              <a:ext uri="{FF2B5EF4-FFF2-40B4-BE49-F238E27FC236}">
                <a16:creationId xmlns:a16="http://schemas.microsoft.com/office/drawing/2014/main" id="{5302EB06-5D5A-0D63-874F-39E92D64E259}"/>
              </a:ext>
            </a:extLst>
          </p:cNvPr>
          <p:cNvGraphicFramePr/>
          <p:nvPr>
            <p:extLst>
              <p:ext uri="{D42A27DB-BD31-4B8C-83A1-F6EECF244321}">
                <p14:modId xmlns:p14="http://schemas.microsoft.com/office/powerpoint/2010/main" val="1231370659"/>
              </p:ext>
            </p:extLst>
          </p:nvPr>
        </p:nvGraphicFramePr>
        <p:xfrm>
          <a:off x="0" y="1943100"/>
          <a:ext cx="4686300" cy="1618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مربع نص 13">
            <a:extLst>
              <a:ext uri="{FF2B5EF4-FFF2-40B4-BE49-F238E27FC236}">
                <a16:creationId xmlns:a16="http://schemas.microsoft.com/office/drawing/2014/main" id="{77907F44-3726-EB06-9D9D-9F34463186D2}"/>
              </a:ext>
            </a:extLst>
          </p:cNvPr>
          <p:cNvSpPr txBox="1"/>
          <p:nvPr/>
        </p:nvSpPr>
        <p:spPr>
          <a:xfrm>
            <a:off x="118980" y="2955937"/>
            <a:ext cx="4567320" cy="830997"/>
          </a:xfrm>
          <a:prstGeom prst="rect">
            <a:avLst/>
          </a:prstGeom>
          <a:noFill/>
        </p:spPr>
        <p:txBody>
          <a:bodyPr wrap="square" rtlCol="1">
            <a:spAutoFit/>
          </a:bodyPr>
          <a:lstStyle/>
          <a:p>
            <a:pPr algn="ctr"/>
            <a:r>
              <a:rPr lang="en-US" sz="1600" b="1" dirty="0"/>
              <a:t>Token is only one , and who ever has it , he can reach to resource . after finished moved to the next process</a:t>
            </a:r>
            <a:endParaRPr lang="ar-SA" sz="1600" b="1" dirty="0"/>
          </a:p>
        </p:txBody>
      </p:sp>
      <p:sp>
        <p:nvSpPr>
          <p:cNvPr id="16" name="مربع نص 15">
            <a:extLst>
              <a:ext uri="{FF2B5EF4-FFF2-40B4-BE49-F238E27FC236}">
                <a16:creationId xmlns:a16="http://schemas.microsoft.com/office/drawing/2014/main" id="{E5E0EF8E-1D3C-13A4-0D13-5AF56F671264}"/>
              </a:ext>
            </a:extLst>
          </p:cNvPr>
          <p:cNvSpPr txBox="1"/>
          <p:nvPr/>
        </p:nvSpPr>
        <p:spPr>
          <a:xfrm>
            <a:off x="165020" y="3925243"/>
            <a:ext cx="4657725" cy="1754326"/>
          </a:xfrm>
          <a:prstGeom prst="rect">
            <a:avLst/>
          </a:prstGeom>
          <a:noFill/>
        </p:spPr>
        <p:txBody>
          <a:bodyPr wrap="square" rtlCol="1">
            <a:spAutoFit/>
          </a:bodyPr>
          <a:lstStyle/>
          <a:p>
            <a:pPr algn="just" rtl="0"/>
            <a:r>
              <a:rPr lang="en-US" sz="1600" b="1" dirty="0"/>
              <a:t>1- Token helps to avoid starvation that mean ensuring easily by giving a chance to each process to access the resource.</a:t>
            </a:r>
          </a:p>
          <a:p>
            <a:pPr algn="just"/>
            <a:r>
              <a:rPr lang="en-US" sz="1600" b="1" dirty="0"/>
              <a:t>2- Token helps to avoid deadlock when several processes are waiting for each other to proceed, can easily be avoided. </a:t>
            </a:r>
            <a:endParaRPr lang="ar-SA" sz="1600" b="1" dirty="0"/>
          </a:p>
          <a:p>
            <a:pPr algn="l" rtl="0"/>
            <a:endParaRPr lang="ar-SA" sz="1200" b="1" dirty="0"/>
          </a:p>
        </p:txBody>
      </p:sp>
      <p:sp>
        <p:nvSpPr>
          <p:cNvPr id="19" name="مربع نص 18">
            <a:extLst>
              <a:ext uri="{FF2B5EF4-FFF2-40B4-BE49-F238E27FC236}">
                <a16:creationId xmlns:a16="http://schemas.microsoft.com/office/drawing/2014/main" id="{7ACF1148-2F30-F1EA-D552-0318B5BCEAA6}"/>
              </a:ext>
            </a:extLst>
          </p:cNvPr>
          <p:cNvSpPr txBox="1"/>
          <p:nvPr/>
        </p:nvSpPr>
        <p:spPr>
          <a:xfrm>
            <a:off x="4953000" y="1955076"/>
            <a:ext cx="4371975" cy="369332"/>
          </a:xfrm>
          <a:prstGeom prst="rect">
            <a:avLst/>
          </a:prstGeom>
          <a:noFill/>
        </p:spPr>
        <p:txBody>
          <a:bodyPr wrap="square" rtlCol="1">
            <a:spAutoFit/>
          </a:bodyPr>
          <a:lstStyle/>
          <a:p>
            <a:pPr algn="ctr"/>
            <a:r>
              <a:rPr lang="en-US" b="1" dirty="0">
                <a:solidFill>
                  <a:srgbClr val="0000FF"/>
                </a:solidFill>
              </a:rPr>
              <a:t>Permission – Based approach</a:t>
            </a:r>
            <a:endParaRPr lang="ar-SA" b="1" dirty="0">
              <a:solidFill>
                <a:srgbClr val="0000FF"/>
              </a:solidFill>
            </a:endParaRPr>
          </a:p>
        </p:txBody>
      </p:sp>
      <p:sp>
        <p:nvSpPr>
          <p:cNvPr id="20" name="مربع نص 19">
            <a:extLst>
              <a:ext uri="{FF2B5EF4-FFF2-40B4-BE49-F238E27FC236}">
                <a16:creationId xmlns:a16="http://schemas.microsoft.com/office/drawing/2014/main" id="{97F1E058-E602-6722-1061-20F36BA68EDE}"/>
              </a:ext>
            </a:extLst>
          </p:cNvPr>
          <p:cNvSpPr txBox="1"/>
          <p:nvPr/>
        </p:nvSpPr>
        <p:spPr>
          <a:xfrm>
            <a:off x="5399933" y="2368094"/>
            <a:ext cx="3478110" cy="923330"/>
          </a:xfrm>
          <a:prstGeom prst="rect">
            <a:avLst/>
          </a:prstGeom>
          <a:noFill/>
        </p:spPr>
        <p:txBody>
          <a:bodyPr wrap="square" rtlCol="1">
            <a:spAutoFit/>
          </a:bodyPr>
          <a:lstStyle/>
          <a:p>
            <a:pPr algn="l"/>
            <a:r>
              <a:rPr lang="en-US" b="1" dirty="0">
                <a:solidFill>
                  <a:srgbClr val="C00000"/>
                </a:solidFill>
              </a:rPr>
              <a:t>Process waiting to access the resource , first it requires the permission of other process.</a:t>
            </a:r>
            <a:endParaRPr lang="ar-SA" b="1" dirty="0">
              <a:solidFill>
                <a:srgbClr val="C00000"/>
              </a:solidFill>
            </a:endParaRPr>
          </a:p>
        </p:txBody>
      </p:sp>
      <p:sp>
        <p:nvSpPr>
          <p:cNvPr id="21" name="مربع نص 20">
            <a:extLst>
              <a:ext uri="{FF2B5EF4-FFF2-40B4-BE49-F238E27FC236}">
                <a16:creationId xmlns:a16="http://schemas.microsoft.com/office/drawing/2014/main" id="{90E63CFC-BE87-AF3A-9FFF-2C1CDB66DFBC}"/>
              </a:ext>
            </a:extLst>
          </p:cNvPr>
          <p:cNvSpPr txBox="1"/>
          <p:nvPr/>
        </p:nvSpPr>
        <p:spPr>
          <a:xfrm>
            <a:off x="177052" y="5817879"/>
            <a:ext cx="8766923" cy="646331"/>
          </a:xfrm>
          <a:prstGeom prst="rect">
            <a:avLst/>
          </a:prstGeom>
          <a:noFill/>
        </p:spPr>
        <p:txBody>
          <a:bodyPr wrap="square" rtlCol="1">
            <a:spAutoFit/>
          </a:bodyPr>
          <a:lstStyle/>
          <a:p>
            <a:pPr algn="ctr" rtl="0"/>
            <a:r>
              <a:rPr lang="en-US" b="1" dirty="0"/>
              <a:t>In Token based all processes should have Token , but in Permission they should have Permission</a:t>
            </a:r>
            <a:endParaRPr lang="ar-SA" b="1" dirty="0"/>
          </a:p>
        </p:txBody>
      </p:sp>
      <p:sp>
        <p:nvSpPr>
          <p:cNvPr id="22" name="مربع نص 21">
            <a:extLst>
              <a:ext uri="{FF2B5EF4-FFF2-40B4-BE49-F238E27FC236}">
                <a16:creationId xmlns:a16="http://schemas.microsoft.com/office/drawing/2014/main" id="{A3ABD99F-66A6-22CF-8B3A-7DFFC2D3C138}"/>
              </a:ext>
            </a:extLst>
          </p:cNvPr>
          <p:cNvSpPr txBox="1"/>
          <p:nvPr/>
        </p:nvSpPr>
        <p:spPr>
          <a:xfrm>
            <a:off x="7806214" y="1321138"/>
            <a:ext cx="514350" cy="461665"/>
          </a:xfrm>
          <a:prstGeom prst="rect">
            <a:avLst/>
          </a:prstGeom>
          <a:noFill/>
        </p:spPr>
        <p:txBody>
          <a:bodyPr wrap="square" rtlCol="1">
            <a:spAutoFit/>
          </a:bodyPr>
          <a:lstStyle/>
          <a:p>
            <a:r>
              <a:rPr lang="en-US" sz="2400" dirty="0">
                <a:solidFill>
                  <a:schemeClr val="bg1"/>
                </a:solidFill>
              </a:rPr>
              <a:t>9</a:t>
            </a:r>
            <a:endParaRPr lang="ar-SA" sz="2400" dirty="0">
              <a:solidFill>
                <a:schemeClr val="bg1"/>
              </a:solidFill>
            </a:endParaRPr>
          </a:p>
        </p:txBody>
      </p:sp>
    </p:spTree>
    <p:extLst>
      <p:ext uri="{BB962C8B-B14F-4D97-AF65-F5344CB8AC3E}">
        <p14:creationId xmlns:p14="http://schemas.microsoft.com/office/powerpoint/2010/main" val="264016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49EF217-5546-1CD9-4A7E-FB0EF4CACC3F}"/>
              </a:ext>
            </a:extLst>
          </p:cNvPr>
          <p:cNvSpPr>
            <a:spLocks noGrp="1"/>
          </p:cNvSpPr>
          <p:nvPr>
            <p:ph type="title"/>
          </p:nvPr>
        </p:nvSpPr>
        <p:spPr>
          <a:xfrm>
            <a:off x="1027002" y="1225286"/>
            <a:ext cx="7034689" cy="323165"/>
          </a:xfrm>
        </p:spPr>
        <p:txBody>
          <a:bodyPr/>
          <a:lstStyle/>
          <a:p>
            <a:pPr algn="ctr"/>
            <a:r>
              <a:rPr lang="en-US" sz="2100" dirty="0">
                <a:solidFill>
                  <a:srgbClr val="0000FF"/>
                </a:solidFill>
              </a:rPr>
              <a:t>Centralized V.S. Decentralized Algorithm</a:t>
            </a:r>
            <a:endParaRPr lang="ar-SA" sz="2100" dirty="0">
              <a:solidFill>
                <a:srgbClr val="0000FF"/>
              </a:solidFill>
            </a:endParaRPr>
          </a:p>
        </p:txBody>
      </p:sp>
      <p:sp>
        <p:nvSpPr>
          <p:cNvPr id="5" name="object 3">
            <a:extLst>
              <a:ext uri="{FF2B5EF4-FFF2-40B4-BE49-F238E27FC236}">
                <a16:creationId xmlns:a16="http://schemas.microsoft.com/office/drawing/2014/main" id="{D7D62CD6-571F-F4ED-1D0B-ED561FF176C7}"/>
              </a:ext>
            </a:extLst>
          </p:cNvPr>
          <p:cNvSpPr/>
          <p:nvPr/>
        </p:nvSpPr>
        <p:spPr>
          <a:xfrm>
            <a:off x="-27653" y="2178367"/>
            <a:ext cx="9144000" cy="3822383"/>
          </a:xfrm>
          <a:custGeom>
            <a:avLst/>
            <a:gdLst/>
            <a:ahLst/>
            <a:cxnLst/>
            <a:rect l="l" t="t" r="r" b="b"/>
            <a:pathLst>
              <a:path w="12192000" h="5096509">
                <a:moveTo>
                  <a:pt x="0" y="0"/>
                </a:moveTo>
                <a:lnTo>
                  <a:pt x="0" y="5096255"/>
                </a:lnTo>
                <a:lnTo>
                  <a:pt x="12192000" y="5096255"/>
                </a:lnTo>
                <a:lnTo>
                  <a:pt x="12192000" y="2162429"/>
                </a:lnTo>
                <a:lnTo>
                  <a:pt x="12191238" y="2162429"/>
                </a:lnTo>
                <a:lnTo>
                  <a:pt x="12191238" y="2412"/>
                </a:lnTo>
                <a:lnTo>
                  <a:pt x="11914505" y="54609"/>
                </a:lnTo>
                <a:lnTo>
                  <a:pt x="11639042" y="104393"/>
                </a:lnTo>
                <a:lnTo>
                  <a:pt x="11362309" y="153034"/>
                </a:lnTo>
                <a:lnTo>
                  <a:pt x="11084306" y="194817"/>
                </a:lnTo>
                <a:lnTo>
                  <a:pt x="10807573" y="236854"/>
                </a:lnTo>
                <a:lnTo>
                  <a:pt x="10529570" y="276097"/>
                </a:lnTo>
                <a:lnTo>
                  <a:pt x="10255250" y="309752"/>
                </a:lnTo>
                <a:lnTo>
                  <a:pt x="9977374" y="341629"/>
                </a:lnTo>
                <a:lnTo>
                  <a:pt x="9700641" y="370585"/>
                </a:lnTo>
                <a:lnTo>
                  <a:pt x="9428734" y="395858"/>
                </a:lnTo>
                <a:lnTo>
                  <a:pt x="9153271" y="421131"/>
                </a:lnTo>
                <a:lnTo>
                  <a:pt x="8881364" y="442086"/>
                </a:lnTo>
                <a:lnTo>
                  <a:pt x="8609457" y="458596"/>
                </a:lnTo>
                <a:lnTo>
                  <a:pt x="8338820" y="475741"/>
                </a:lnTo>
                <a:lnTo>
                  <a:pt x="8070596" y="490092"/>
                </a:lnTo>
                <a:lnTo>
                  <a:pt x="7804911" y="500252"/>
                </a:lnTo>
                <a:lnTo>
                  <a:pt x="7539101" y="509015"/>
                </a:lnTo>
                <a:lnTo>
                  <a:pt x="7275703" y="517397"/>
                </a:lnTo>
                <a:lnTo>
                  <a:pt x="6756400" y="525526"/>
                </a:lnTo>
                <a:lnTo>
                  <a:pt x="6500368" y="527557"/>
                </a:lnTo>
                <a:lnTo>
                  <a:pt x="6246749" y="525526"/>
                </a:lnTo>
                <a:lnTo>
                  <a:pt x="5995670" y="525526"/>
                </a:lnTo>
                <a:lnTo>
                  <a:pt x="5747004" y="521334"/>
                </a:lnTo>
                <a:lnTo>
                  <a:pt x="5503164" y="514984"/>
                </a:lnTo>
                <a:lnTo>
                  <a:pt x="5261737" y="509015"/>
                </a:lnTo>
                <a:lnTo>
                  <a:pt x="5025263" y="502411"/>
                </a:lnTo>
                <a:lnTo>
                  <a:pt x="4789932" y="492251"/>
                </a:lnTo>
                <a:lnTo>
                  <a:pt x="4558284" y="481329"/>
                </a:lnTo>
                <a:lnTo>
                  <a:pt x="4331589" y="471550"/>
                </a:lnTo>
                <a:lnTo>
                  <a:pt x="3888994" y="443864"/>
                </a:lnTo>
                <a:lnTo>
                  <a:pt x="3464814" y="414400"/>
                </a:lnTo>
                <a:lnTo>
                  <a:pt x="3057525" y="383666"/>
                </a:lnTo>
                <a:lnTo>
                  <a:pt x="2672334" y="349630"/>
                </a:lnTo>
                <a:lnTo>
                  <a:pt x="2304161" y="314197"/>
                </a:lnTo>
                <a:lnTo>
                  <a:pt x="1962785" y="276097"/>
                </a:lnTo>
                <a:lnTo>
                  <a:pt x="1642110" y="238632"/>
                </a:lnTo>
                <a:lnTo>
                  <a:pt x="1347089" y="201040"/>
                </a:lnTo>
                <a:lnTo>
                  <a:pt x="1076490" y="165734"/>
                </a:lnTo>
                <a:lnTo>
                  <a:pt x="836320" y="132079"/>
                </a:lnTo>
                <a:lnTo>
                  <a:pt x="436448" y="73532"/>
                </a:lnTo>
                <a:lnTo>
                  <a:pt x="282841" y="48386"/>
                </a:lnTo>
                <a:lnTo>
                  <a:pt x="0" y="0"/>
                </a:lnTo>
                <a:close/>
              </a:path>
            </a:pathLst>
          </a:custGeom>
          <a:solidFill>
            <a:srgbClr val="FFFFFF"/>
          </a:solidFill>
        </p:spPr>
        <p:txBody>
          <a:bodyPr wrap="square" lIns="0" tIns="0" rIns="0" bIns="0" rtlCol="0"/>
          <a:lstStyle/>
          <a:p>
            <a:endParaRPr/>
          </a:p>
        </p:txBody>
      </p:sp>
      <p:sp>
        <p:nvSpPr>
          <p:cNvPr id="6" name="مربع نص 5">
            <a:extLst>
              <a:ext uri="{FF2B5EF4-FFF2-40B4-BE49-F238E27FC236}">
                <a16:creationId xmlns:a16="http://schemas.microsoft.com/office/drawing/2014/main" id="{CD95D8A5-D9EC-767B-74F6-020C7DEA3EFA}"/>
              </a:ext>
            </a:extLst>
          </p:cNvPr>
          <p:cNvSpPr txBox="1"/>
          <p:nvPr/>
        </p:nvSpPr>
        <p:spPr>
          <a:xfrm>
            <a:off x="115222" y="1991981"/>
            <a:ext cx="8858250" cy="1477328"/>
          </a:xfrm>
          <a:prstGeom prst="rect">
            <a:avLst/>
          </a:prstGeom>
          <a:noFill/>
        </p:spPr>
        <p:txBody>
          <a:bodyPr wrap="square" rtlCol="1">
            <a:spAutoFit/>
          </a:bodyPr>
          <a:lstStyle/>
          <a:p>
            <a:pPr algn="just"/>
            <a:r>
              <a:rPr lang="en-US" b="1" dirty="0">
                <a:solidFill>
                  <a:srgbClr val="FF0000"/>
                </a:solidFill>
              </a:rPr>
              <a:t>Centralized Algorithm</a:t>
            </a:r>
            <a:r>
              <a:rPr lang="en-US" b="1" dirty="0">
                <a:solidFill>
                  <a:srgbClr val="002060"/>
                </a:solidFill>
              </a:rPr>
              <a:t>: One process selected as a coordinator , any other process want to access shared resource it has to send message to the coordinator stating which resource it wants to access and asking for permission , if no process is accessing that resource , the coordinator will send a reply permission</a:t>
            </a:r>
            <a:r>
              <a:rPr lang="en-US" dirty="0">
                <a:solidFill>
                  <a:srgbClr val="002060"/>
                </a:solidFill>
              </a:rPr>
              <a:t>.</a:t>
            </a:r>
            <a:endParaRPr lang="ar-SA" dirty="0">
              <a:solidFill>
                <a:srgbClr val="002060"/>
              </a:solidFill>
            </a:endParaRPr>
          </a:p>
        </p:txBody>
      </p:sp>
      <p:sp>
        <p:nvSpPr>
          <p:cNvPr id="7" name="مربع نص 6">
            <a:extLst>
              <a:ext uri="{FF2B5EF4-FFF2-40B4-BE49-F238E27FC236}">
                <a16:creationId xmlns:a16="http://schemas.microsoft.com/office/drawing/2014/main" id="{34B28F0F-8AF9-0CBD-D952-50502C4EFD69}"/>
              </a:ext>
            </a:extLst>
          </p:cNvPr>
          <p:cNvSpPr txBox="1"/>
          <p:nvPr/>
        </p:nvSpPr>
        <p:spPr>
          <a:xfrm>
            <a:off x="-27653" y="3761365"/>
            <a:ext cx="4885403" cy="2215991"/>
          </a:xfrm>
          <a:prstGeom prst="rect">
            <a:avLst/>
          </a:prstGeom>
          <a:noFill/>
        </p:spPr>
        <p:txBody>
          <a:bodyPr wrap="square" rtlCol="1">
            <a:spAutoFit/>
          </a:bodyPr>
          <a:lstStyle/>
          <a:p>
            <a:pPr marL="257175" indent="-257175">
              <a:buFont typeface="+mj-lt"/>
              <a:buAutoNum type="alphaUcPeriod"/>
            </a:pPr>
            <a:r>
              <a:rPr lang="en-US" sz="1500" b="1" dirty="0"/>
              <a:t>Process 1 asks coordinator (3) for permission to access shared resource Queue.</a:t>
            </a:r>
          </a:p>
          <a:p>
            <a:pPr marL="257175" indent="-257175">
              <a:buFont typeface="+mj-lt"/>
              <a:buAutoNum type="alphaUcPeriod"/>
            </a:pPr>
            <a:endParaRPr lang="en-US" sz="1500" b="1" dirty="0"/>
          </a:p>
          <a:p>
            <a:pPr marL="257175" indent="-257175">
              <a:buFont typeface="+mj-lt"/>
              <a:buAutoNum type="alphaUcPeriod"/>
            </a:pPr>
            <a:r>
              <a:rPr lang="en-US" sz="1500" b="1" dirty="0"/>
              <a:t>Process 2 asks to access the same resource. coordinator doesn’t replay</a:t>
            </a:r>
          </a:p>
          <a:p>
            <a:pPr marL="257175" indent="-257175">
              <a:buFont typeface="+mj-lt"/>
              <a:buAutoNum type="alphaUcPeriod"/>
            </a:pPr>
            <a:endParaRPr lang="en-US" sz="1500" b="1" dirty="0"/>
          </a:p>
          <a:p>
            <a:pPr marL="257175" indent="-257175">
              <a:buFont typeface="+mj-lt"/>
              <a:buAutoNum type="alphaUcPeriod"/>
            </a:pPr>
            <a:r>
              <a:rPr lang="en-US" sz="1500" b="1" dirty="0"/>
              <a:t>When process 1 release the resource, it tells the coordinator to replay to process 2.</a:t>
            </a:r>
          </a:p>
          <a:p>
            <a:pPr marL="257175" indent="-257175">
              <a:buFont typeface="+mj-lt"/>
              <a:buAutoNum type="alphaUcPeriod"/>
            </a:pPr>
            <a:endParaRPr lang="ar-SA" dirty="0"/>
          </a:p>
        </p:txBody>
      </p:sp>
      <p:pic>
        <p:nvPicPr>
          <p:cNvPr id="9" name="صورة 8">
            <a:extLst>
              <a:ext uri="{FF2B5EF4-FFF2-40B4-BE49-F238E27FC236}">
                <a16:creationId xmlns:a16="http://schemas.microsoft.com/office/drawing/2014/main" id="{CF8844CC-06A2-BB01-F87E-CDB2541DBCC6}"/>
              </a:ext>
            </a:extLst>
          </p:cNvPr>
          <p:cNvPicPr>
            <a:picLocks noChangeAspect="1"/>
          </p:cNvPicPr>
          <p:nvPr/>
        </p:nvPicPr>
        <p:blipFill>
          <a:blip r:embed="rId2"/>
          <a:stretch>
            <a:fillRect/>
          </a:stretch>
        </p:blipFill>
        <p:spPr>
          <a:xfrm>
            <a:off x="4865124" y="3491818"/>
            <a:ext cx="4114800" cy="2108349"/>
          </a:xfrm>
          <a:prstGeom prst="rect">
            <a:avLst/>
          </a:prstGeom>
        </p:spPr>
      </p:pic>
      <p:sp>
        <p:nvSpPr>
          <p:cNvPr id="10" name="مربع نص 9">
            <a:extLst>
              <a:ext uri="{FF2B5EF4-FFF2-40B4-BE49-F238E27FC236}">
                <a16:creationId xmlns:a16="http://schemas.microsoft.com/office/drawing/2014/main" id="{EE62E01C-DDA2-3EAA-CF5B-24ABBF4E60AD}"/>
              </a:ext>
            </a:extLst>
          </p:cNvPr>
          <p:cNvSpPr txBox="1"/>
          <p:nvPr/>
        </p:nvSpPr>
        <p:spPr>
          <a:xfrm>
            <a:off x="7829550" y="1302352"/>
            <a:ext cx="514350" cy="830997"/>
          </a:xfrm>
          <a:prstGeom prst="rect">
            <a:avLst/>
          </a:prstGeom>
          <a:noFill/>
        </p:spPr>
        <p:txBody>
          <a:bodyPr wrap="square" rtlCol="1">
            <a:spAutoFit/>
          </a:bodyPr>
          <a:lstStyle/>
          <a:p>
            <a:r>
              <a:rPr lang="en-US" sz="2400" dirty="0">
                <a:solidFill>
                  <a:schemeClr val="bg1"/>
                </a:solidFill>
              </a:rPr>
              <a:t>10</a:t>
            </a:r>
            <a:endParaRPr lang="ar-SA" sz="2400" dirty="0">
              <a:solidFill>
                <a:schemeClr val="bg1"/>
              </a:solidFill>
            </a:endParaRPr>
          </a:p>
        </p:txBody>
      </p:sp>
    </p:spTree>
    <p:extLst>
      <p:ext uri="{BB962C8B-B14F-4D97-AF65-F5344CB8AC3E}">
        <p14:creationId xmlns:p14="http://schemas.microsoft.com/office/powerpoint/2010/main" val="3991692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FCF4D43-D84C-35B8-B516-A4DAEB61754D}"/>
              </a:ext>
            </a:extLst>
          </p:cNvPr>
          <p:cNvSpPr>
            <a:spLocks noGrp="1"/>
          </p:cNvSpPr>
          <p:nvPr>
            <p:ph type="title"/>
          </p:nvPr>
        </p:nvSpPr>
        <p:spPr>
          <a:xfrm>
            <a:off x="1054655" y="842335"/>
            <a:ext cx="7034689" cy="646331"/>
          </a:xfrm>
        </p:spPr>
        <p:txBody>
          <a:bodyPr/>
          <a:lstStyle/>
          <a:p>
            <a:pPr algn="ctr"/>
            <a:r>
              <a:rPr lang="en-US" sz="2100" dirty="0">
                <a:solidFill>
                  <a:srgbClr val="0000FF"/>
                </a:solidFill>
              </a:rPr>
              <a:t>Centralized Algorithm Decentralized Algorithm </a:t>
            </a:r>
            <a:r>
              <a:rPr lang="ar-SA" sz="2100" dirty="0">
                <a:solidFill>
                  <a:srgbClr val="0000FF"/>
                </a:solidFill>
              </a:rPr>
              <a:t/>
            </a:r>
            <a:br>
              <a:rPr lang="ar-SA" sz="2100" dirty="0">
                <a:solidFill>
                  <a:srgbClr val="0000FF"/>
                </a:solidFill>
              </a:rPr>
            </a:br>
            <a:endParaRPr lang="ar-SA" sz="2100" dirty="0">
              <a:solidFill>
                <a:srgbClr val="0000FF"/>
              </a:solidFill>
            </a:endParaRPr>
          </a:p>
        </p:txBody>
      </p:sp>
      <p:sp>
        <p:nvSpPr>
          <p:cNvPr id="9" name="مربع نص 8">
            <a:extLst>
              <a:ext uri="{FF2B5EF4-FFF2-40B4-BE49-F238E27FC236}">
                <a16:creationId xmlns:a16="http://schemas.microsoft.com/office/drawing/2014/main" id="{DC56BD8B-4441-7E05-0C90-8184E0F37F43}"/>
              </a:ext>
            </a:extLst>
          </p:cNvPr>
          <p:cNvSpPr txBox="1"/>
          <p:nvPr/>
        </p:nvSpPr>
        <p:spPr>
          <a:xfrm>
            <a:off x="171450" y="2571750"/>
            <a:ext cx="8801100" cy="3016210"/>
          </a:xfrm>
          <a:prstGeom prst="rect">
            <a:avLst/>
          </a:prstGeom>
          <a:noFill/>
        </p:spPr>
        <p:txBody>
          <a:bodyPr wrap="square" rtlCol="1">
            <a:spAutoFit/>
          </a:bodyPr>
          <a:lstStyle/>
          <a:p>
            <a:pPr algn="l" rtl="0"/>
            <a:r>
              <a:rPr lang="en-US" sz="2000" b="1" dirty="0">
                <a:solidFill>
                  <a:srgbClr val="FF0000"/>
                </a:solidFill>
              </a:rPr>
              <a:t>Decentralized Algorithm:</a:t>
            </a:r>
          </a:p>
          <a:p>
            <a:pPr algn="l" rtl="0"/>
            <a:endParaRPr lang="en-US" sz="2000" b="1" dirty="0">
              <a:solidFill>
                <a:srgbClr val="FF0000"/>
              </a:solidFill>
            </a:endParaRPr>
          </a:p>
          <a:p>
            <a:pPr algn="l" rtl="0"/>
            <a:r>
              <a:rPr lang="en-US" sz="2000" b="1" dirty="0"/>
              <a:t>1- Each resource is assumed to be replicated n times. Every replica has its own coordinator for controlling the access by concurrent processes.</a:t>
            </a:r>
          </a:p>
          <a:p>
            <a:pPr algn="l" rtl="0"/>
            <a:endParaRPr lang="en-US" sz="2000" b="1" dirty="0"/>
          </a:p>
          <a:p>
            <a:pPr algn="l" rtl="0"/>
            <a:r>
              <a:rPr lang="en-US" sz="2000" b="1" dirty="0"/>
              <a:t>2- When a process wants to access the resource, it will need to get a vote of coordinators to access the recourse.</a:t>
            </a:r>
          </a:p>
          <a:p>
            <a:pPr algn="l" rtl="0"/>
            <a:endParaRPr lang="en-US" sz="1500" b="1" dirty="0"/>
          </a:p>
          <a:p>
            <a:pPr algn="l"/>
            <a:endParaRPr lang="en-US" sz="1500" b="1" dirty="0"/>
          </a:p>
        </p:txBody>
      </p:sp>
      <p:sp>
        <p:nvSpPr>
          <p:cNvPr id="10" name="مربع نص 9">
            <a:extLst>
              <a:ext uri="{FF2B5EF4-FFF2-40B4-BE49-F238E27FC236}">
                <a16:creationId xmlns:a16="http://schemas.microsoft.com/office/drawing/2014/main" id="{6174E492-9521-DF87-4B84-5791D84FA758}"/>
              </a:ext>
            </a:extLst>
          </p:cNvPr>
          <p:cNvSpPr txBox="1"/>
          <p:nvPr/>
        </p:nvSpPr>
        <p:spPr>
          <a:xfrm>
            <a:off x="7486650" y="1257834"/>
            <a:ext cx="835686" cy="461665"/>
          </a:xfrm>
          <a:prstGeom prst="rect">
            <a:avLst/>
          </a:prstGeom>
          <a:noFill/>
        </p:spPr>
        <p:txBody>
          <a:bodyPr wrap="square" rtlCol="1">
            <a:spAutoFit/>
          </a:bodyPr>
          <a:lstStyle/>
          <a:p>
            <a:r>
              <a:rPr lang="en-US" sz="2400" dirty="0">
                <a:solidFill>
                  <a:schemeClr val="bg1"/>
                </a:solidFill>
              </a:rPr>
              <a:t>11</a:t>
            </a:r>
            <a:endParaRPr lang="ar-SA" sz="2400" dirty="0">
              <a:solidFill>
                <a:schemeClr val="bg1"/>
              </a:solidFill>
            </a:endParaRPr>
          </a:p>
        </p:txBody>
      </p:sp>
    </p:spTree>
    <p:extLst>
      <p:ext uri="{BB962C8B-B14F-4D97-AF65-F5344CB8AC3E}">
        <p14:creationId xmlns:p14="http://schemas.microsoft.com/office/powerpoint/2010/main" val="159746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857059"/>
            <a:ext cx="3522345" cy="632866"/>
          </a:xfrm>
          <a:prstGeom prst="rect">
            <a:avLst/>
          </a:prstGeom>
        </p:spPr>
        <p:txBody>
          <a:bodyPr vert="horz" wrap="square" lIns="0" tIns="9525" rIns="0" bIns="0" numCol="1" rtlCol="0" anchor="ctr" anchorCtr="0" compatLnSpc="1">
            <a:prstTxWarp prst="textNoShape">
              <a:avLst/>
            </a:prstTxWarp>
            <a:spAutoFit/>
          </a:bodyPr>
          <a:lstStyle/>
          <a:p>
            <a:pPr marL="9525" algn="r">
              <a:spcBef>
                <a:spcPts val="75"/>
              </a:spcBef>
            </a:pPr>
            <a:r>
              <a:rPr lang="en-US" sz="4050" dirty="0">
                <a:latin typeface="Calibri" panose="020F0502020204030204" pitchFamily="34" charset="0"/>
                <a:ea typeface="Calibri" panose="020F0502020204030204" pitchFamily="34" charset="0"/>
              </a:rPr>
              <a:t>Synchronization</a:t>
            </a:r>
            <a:endParaRPr sz="4050" dirty="0"/>
          </a:p>
        </p:txBody>
      </p:sp>
      <p:sp>
        <p:nvSpPr>
          <p:cNvPr id="4" name="object 4"/>
          <p:cNvSpPr txBox="1"/>
          <p:nvPr/>
        </p:nvSpPr>
        <p:spPr>
          <a:xfrm>
            <a:off x="874370" y="1676400"/>
            <a:ext cx="8045197" cy="2093202"/>
          </a:xfrm>
          <a:prstGeom prst="rect">
            <a:avLst/>
          </a:prstGeom>
        </p:spPr>
        <p:txBody>
          <a:bodyPr vert="horz" wrap="square" lIns="0" tIns="10478" rIns="0" bIns="0" rtlCol="0">
            <a:spAutoFit/>
          </a:bodyPr>
          <a:lstStyle/>
          <a:p>
            <a:pPr marL="9525">
              <a:spcBef>
                <a:spcPts val="764"/>
              </a:spcBef>
            </a:pPr>
            <a:r>
              <a:rPr lang="en-US" sz="2000" spc="-56" dirty="0">
                <a:solidFill>
                  <a:srgbClr val="FF0000"/>
                </a:solidFill>
                <a:latin typeface="Times New Roman" panose="02020603050405020304" pitchFamily="18" charset="0"/>
                <a:cs typeface="Times New Roman" panose="02020603050405020304" pitchFamily="18" charset="0"/>
              </a:rPr>
              <a:t>Definition of CLOCK SYNCHRONIZATION</a:t>
            </a:r>
            <a:r>
              <a:rPr lang="en-US" sz="2000" spc="-56"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2000" spc="-56" dirty="0">
                <a:latin typeface="Times New Roman" panose="02020603050405020304" pitchFamily="18" charset="0"/>
                <a:cs typeface="Times New Roman" panose="02020603050405020304" pitchFamily="18" charset="0"/>
              </a:rPr>
              <a:t>A technology allowing the clocks to receive time data and display accurate and uniform time throughout the distributed system</a:t>
            </a:r>
            <a:endParaRPr lang="ar-SA" sz="2000" spc="-56" dirty="0">
              <a:latin typeface="Times New Roman" panose="02020603050405020304" pitchFamily="18" charset="0"/>
              <a:cs typeface="Times New Roman" panose="02020603050405020304" pitchFamily="18" charset="0"/>
            </a:endParaRPr>
          </a:p>
          <a:p>
            <a:pPr marL="9525">
              <a:spcBef>
                <a:spcPts val="764"/>
              </a:spcBef>
            </a:pPr>
            <a:r>
              <a:rPr lang="en-US" sz="2000" spc="124" dirty="0">
                <a:solidFill>
                  <a:srgbClr val="FF0000"/>
                </a:solidFill>
                <a:latin typeface="Times New Roman" panose="02020603050405020304" pitchFamily="18" charset="0"/>
                <a:cs typeface="Times New Roman" panose="02020603050405020304" pitchFamily="18" charset="0"/>
              </a:rPr>
              <a:t>How do Synchronized clocks are used?</a:t>
            </a:r>
          </a:p>
          <a:p>
            <a:pPr marL="9525">
              <a:spcBef>
                <a:spcPts val="764"/>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n many types of facilities for the purpose of having all clocks in the facility show the exact same time.</a:t>
            </a:r>
          </a:p>
        </p:txBody>
      </p:sp>
      <p:pic>
        <p:nvPicPr>
          <p:cNvPr id="5" name="object 5"/>
          <p:cNvPicPr/>
          <p:nvPr/>
        </p:nvPicPr>
        <p:blipFill>
          <a:blip r:embed="rId2">
            <a:extLst>
              <a:ext uri="{28A0092B-C50C-407E-A947-70E740481C1C}">
                <a14:useLocalDpi xmlns:a14="http://schemas.microsoft.com/office/drawing/2010/main" val="0"/>
              </a:ext>
            </a:extLst>
          </a:blip>
          <a:srcRect/>
          <a:stretch/>
        </p:blipFill>
        <p:spPr>
          <a:xfrm>
            <a:off x="1905000" y="4044447"/>
            <a:ext cx="5069538" cy="1984568"/>
          </a:xfrm>
          <a:prstGeom prst="rect">
            <a:avLst/>
          </a:prstGeom>
        </p:spPr>
      </p:pic>
      <p:sp>
        <p:nvSpPr>
          <p:cNvPr id="6" name="object 6"/>
          <p:cNvSpPr txBox="1"/>
          <p:nvPr/>
        </p:nvSpPr>
        <p:spPr>
          <a:xfrm>
            <a:off x="7996523" y="1284350"/>
            <a:ext cx="166688" cy="332303"/>
          </a:xfrm>
          <a:prstGeom prst="rect">
            <a:avLst/>
          </a:prstGeom>
        </p:spPr>
        <p:txBody>
          <a:bodyPr vert="horz" wrap="square" lIns="0" tIns="9049" rIns="0" bIns="0" rtlCol="0">
            <a:spAutoFit/>
          </a:bodyPr>
          <a:lstStyle/>
          <a:p>
            <a:pPr marL="9525">
              <a:spcBef>
                <a:spcPts val="71"/>
              </a:spcBef>
            </a:pPr>
            <a:r>
              <a:rPr sz="2100" spc="-176" dirty="0">
                <a:solidFill>
                  <a:srgbClr val="FFFFFF"/>
                </a:solidFill>
                <a:latin typeface="Verdana"/>
                <a:cs typeface="Verdana"/>
              </a:rPr>
              <a:t>2</a:t>
            </a:r>
            <a:endParaRPr sz="21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1590" y="1616653"/>
            <a:ext cx="4260819" cy="632866"/>
          </a:xfrm>
          <a:prstGeom prst="rect">
            <a:avLst/>
          </a:prstGeom>
        </p:spPr>
        <p:txBody>
          <a:bodyPr vert="horz" wrap="square" lIns="0" tIns="9525" rIns="0" bIns="0" numCol="1" rtlCol="0" anchor="ctr" anchorCtr="0" compatLnSpc="1">
            <a:prstTxWarp prst="textNoShape">
              <a:avLst/>
            </a:prstTxWarp>
            <a:spAutoFit/>
          </a:bodyPr>
          <a:lstStyle/>
          <a:p>
            <a:pPr marL="9525" algn="l">
              <a:spcBef>
                <a:spcPts val="75"/>
              </a:spcBef>
            </a:pPr>
            <a:r>
              <a:rPr lang="en-US" sz="4050" dirty="0"/>
              <a:t>Physical Clocks</a:t>
            </a:r>
            <a:endParaRPr sz="4050" dirty="0"/>
          </a:p>
        </p:txBody>
      </p:sp>
      <p:sp>
        <p:nvSpPr>
          <p:cNvPr id="6" name="object 6"/>
          <p:cNvSpPr txBox="1"/>
          <p:nvPr/>
        </p:nvSpPr>
        <p:spPr>
          <a:xfrm>
            <a:off x="7996523" y="1284350"/>
            <a:ext cx="166688" cy="332303"/>
          </a:xfrm>
          <a:prstGeom prst="rect">
            <a:avLst/>
          </a:prstGeom>
        </p:spPr>
        <p:txBody>
          <a:bodyPr vert="horz" wrap="square" lIns="0" tIns="9049" rIns="0" bIns="0" rtlCol="0">
            <a:spAutoFit/>
          </a:bodyPr>
          <a:lstStyle/>
          <a:p>
            <a:pPr marL="9525">
              <a:spcBef>
                <a:spcPts val="71"/>
              </a:spcBef>
            </a:pPr>
            <a:r>
              <a:rPr sz="2100" spc="-176" dirty="0">
                <a:solidFill>
                  <a:srgbClr val="FFFFFF"/>
                </a:solidFill>
                <a:latin typeface="Verdana"/>
                <a:cs typeface="Verdana"/>
              </a:rPr>
              <a:t>2</a:t>
            </a:r>
            <a:endParaRPr sz="2100">
              <a:latin typeface="Verdana"/>
              <a:cs typeface="Verdana"/>
            </a:endParaRPr>
          </a:p>
        </p:txBody>
      </p:sp>
      <p:sp>
        <p:nvSpPr>
          <p:cNvPr id="24" name="مربع نص 23">
            <a:extLst>
              <a:ext uri="{FF2B5EF4-FFF2-40B4-BE49-F238E27FC236}">
                <a16:creationId xmlns:a16="http://schemas.microsoft.com/office/drawing/2014/main" id="{0F71CE51-0CFE-8D01-33BC-35673F0D1FBA}"/>
              </a:ext>
            </a:extLst>
          </p:cNvPr>
          <p:cNvSpPr txBox="1"/>
          <p:nvPr/>
        </p:nvSpPr>
        <p:spPr>
          <a:xfrm>
            <a:off x="314325" y="2908339"/>
            <a:ext cx="8515350" cy="1477328"/>
          </a:xfrm>
          <a:prstGeom prst="rect">
            <a:avLst/>
          </a:prstGeom>
          <a:noFill/>
        </p:spPr>
        <p:txBody>
          <a:bodyPr wrap="square" rtlCol="1">
            <a:spAutoFit/>
          </a:bodyPr>
          <a:lstStyle/>
          <a:p>
            <a:pPr algn="l"/>
            <a:endParaRPr lang="en-US" dirty="0">
              <a:solidFill>
                <a:srgbClr val="00B0F0"/>
              </a:solidFill>
            </a:endParaRPr>
          </a:p>
          <a:p>
            <a:pPr algn="l" rtl="0"/>
            <a:r>
              <a:rPr lang="en-US" sz="2400" dirty="0">
                <a:solidFill>
                  <a:srgbClr val="00B0F0"/>
                </a:solidFill>
              </a:rPr>
              <a:t>Definition of Physical Clock: </a:t>
            </a:r>
            <a:r>
              <a:rPr lang="en-US" sz="2400" dirty="0"/>
              <a:t>It is a </a:t>
            </a:r>
            <a:r>
              <a:rPr lang="en-US" sz="2400" dirty="0">
                <a:solidFill>
                  <a:srgbClr val="FF0000"/>
                </a:solidFill>
              </a:rPr>
              <a:t>computer timer </a:t>
            </a:r>
            <a:r>
              <a:rPr lang="en-US" sz="2400" dirty="0"/>
              <a:t>which is a precisely machine quartz crystal</a:t>
            </a:r>
            <a:r>
              <a:rPr lang="en-US" sz="2400" dirty="0">
                <a:solidFill>
                  <a:srgbClr val="FF0000"/>
                </a:solidFill>
              </a:rPr>
              <a:t>. For example,</a:t>
            </a:r>
            <a:r>
              <a:rPr lang="en-US" sz="2400" dirty="0"/>
              <a:t> processor local time.</a:t>
            </a:r>
            <a:endParaRPr lang="ar-SA" sz="2400" dirty="0"/>
          </a:p>
        </p:txBody>
      </p:sp>
    </p:spTree>
    <p:extLst>
      <p:ext uri="{BB962C8B-B14F-4D97-AF65-F5344CB8AC3E}">
        <p14:creationId xmlns:p14="http://schemas.microsoft.com/office/powerpoint/2010/main" val="1496182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57200" y="4214246"/>
            <a:ext cx="8286749" cy="1877758"/>
          </a:xfrm>
          <a:prstGeom prst="rect">
            <a:avLst/>
          </a:prstGeom>
        </p:spPr>
        <p:txBody>
          <a:bodyPr vert="horz" wrap="square" lIns="0" tIns="10478" rIns="0" bIns="0" rtlCol="0">
            <a:spAutoFit/>
          </a:bodyPr>
          <a:lstStyle/>
          <a:p>
            <a:pPr marL="9525">
              <a:spcBef>
                <a:spcPts val="764"/>
              </a:spcBef>
            </a:pPr>
            <a:r>
              <a:rPr lang="en-US" spc="-56" dirty="0">
                <a:solidFill>
                  <a:srgbClr val="FF0000"/>
                </a:solidFill>
                <a:latin typeface="Verdana"/>
                <a:ea typeface="Calibri" panose="020F0502020204030204" pitchFamily="34" charset="0"/>
              </a:rPr>
              <a:t>P1 is a processor in Riyadh</a:t>
            </a:r>
          </a:p>
          <a:p>
            <a:pPr marL="9525">
              <a:spcBef>
                <a:spcPts val="764"/>
              </a:spcBef>
            </a:pPr>
            <a:r>
              <a:rPr lang="en-US" spc="-56" dirty="0">
                <a:solidFill>
                  <a:srgbClr val="FF0000"/>
                </a:solidFill>
                <a:latin typeface="Verdana"/>
                <a:ea typeface="Calibri" panose="020F0502020204030204" pitchFamily="34" charset="0"/>
              </a:rPr>
              <a:t>P2 is a processor in New York</a:t>
            </a:r>
          </a:p>
          <a:p>
            <a:pPr marL="9525" algn="just">
              <a:spcBef>
                <a:spcPts val="764"/>
              </a:spcBef>
            </a:pPr>
            <a:r>
              <a:rPr lang="en-US" spc="-56" dirty="0">
                <a:latin typeface="Verdana"/>
                <a:ea typeface="Calibri" panose="020F0502020204030204" pitchFamily="34" charset="0"/>
              </a:rPr>
              <a:t>P1 sends a message m at 10 pm (Riyad local time) and P2 receives the message m at 1.30 pm (New York local time). So, it seems that the message m is received before it is sent as a result of physical time difference. </a:t>
            </a:r>
            <a:endParaRPr lang="en-US" sz="1600" dirty="0">
              <a:latin typeface="Calibri" panose="020F0502020204030204" pitchFamily="34" charset="0"/>
              <a:ea typeface="Calibri" panose="020F0502020204030204" pitchFamily="34" charset="0"/>
            </a:endParaRPr>
          </a:p>
        </p:txBody>
      </p:sp>
      <p:sp>
        <p:nvSpPr>
          <p:cNvPr id="6" name="object 6"/>
          <p:cNvSpPr txBox="1"/>
          <p:nvPr/>
        </p:nvSpPr>
        <p:spPr>
          <a:xfrm>
            <a:off x="7996523" y="1284350"/>
            <a:ext cx="166688" cy="332303"/>
          </a:xfrm>
          <a:prstGeom prst="rect">
            <a:avLst/>
          </a:prstGeom>
        </p:spPr>
        <p:txBody>
          <a:bodyPr vert="horz" wrap="square" lIns="0" tIns="9049" rIns="0" bIns="0" rtlCol="0">
            <a:spAutoFit/>
          </a:bodyPr>
          <a:lstStyle/>
          <a:p>
            <a:pPr marL="9525">
              <a:spcBef>
                <a:spcPts val="71"/>
              </a:spcBef>
            </a:pPr>
            <a:r>
              <a:rPr sz="2100" spc="-176" dirty="0">
                <a:solidFill>
                  <a:srgbClr val="FFFFFF"/>
                </a:solidFill>
                <a:latin typeface="Verdana"/>
                <a:cs typeface="Verdana"/>
              </a:rPr>
              <a:t>2</a:t>
            </a:r>
            <a:endParaRPr sz="2100">
              <a:latin typeface="Verdana"/>
              <a:cs typeface="Verdana"/>
            </a:endParaRPr>
          </a:p>
        </p:txBody>
      </p:sp>
      <p:cxnSp>
        <p:nvCxnSpPr>
          <p:cNvPr id="8" name="رابط كسهم مستقيم 7">
            <a:extLst>
              <a:ext uri="{FF2B5EF4-FFF2-40B4-BE49-F238E27FC236}">
                <a16:creationId xmlns:a16="http://schemas.microsoft.com/office/drawing/2014/main" id="{1C8C3753-8A33-EFE0-0116-C2F821948340}"/>
              </a:ext>
            </a:extLst>
          </p:cNvPr>
          <p:cNvCxnSpPr>
            <a:cxnSpLocks/>
          </p:cNvCxnSpPr>
          <p:nvPr/>
        </p:nvCxnSpPr>
        <p:spPr>
          <a:xfrm>
            <a:off x="1971675" y="2247900"/>
            <a:ext cx="5200650"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11" name="رابط مستقيم 10">
            <a:extLst>
              <a:ext uri="{FF2B5EF4-FFF2-40B4-BE49-F238E27FC236}">
                <a16:creationId xmlns:a16="http://schemas.microsoft.com/office/drawing/2014/main" id="{900BD33A-83D3-24DF-4899-31E06052720C}"/>
              </a:ext>
            </a:extLst>
          </p:cNvPr>
          <p:cNvCxnSpPr/>
          <p:nvPr/>
        </p:nvCxnSpPr>
        <p:spPr>
          <a:xfrm>
            <a:off x="3086100" y="2190750"/>
            <a:ext cx="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2" name="رابط مستقيم 11">
            <a:extLst>
              <a:ext uri="{FF2B5EF4-FFF2-40B4-BE49-F238E27FC236}">
                <a16:creationId xmlns:a16="http://schemas.microsoft.com/office/drawing/2014/main" id="{F46ABE1E-5B63-6DA3-530D-76D6728B926A}"/>
              </a:ext>
            </a:extLst>
          </p:cNvPr>
          <p:cNvCxnSpPr/>
          <p:nvPr/>
        </p:nvCxnSpPr>
        <p:spPr>
          <a:xfrm>
            <a:off x="4953151" y="2190750"/>
            <a:ext cx="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 name="رابط كسهم مستقيم 13">
            <a:extLst>
              <a:ext uri="{FF2B5EF4-FFF2-40B4-BE49-F238E27FC236}">
                <a16:creationId xmlns:a16="http://schemas.microsoft.com/office/drawing/2014/main" id="{C45CFFE9-DBF5-2C4E-5345-1B66C702DD6D}"/>
              </a:ext>
            </a:extLst>
          </p:cNvPr>
          <p:cNvCxnSpPr>
            <a:cxnSpLocks/>
          </p:cNvCxnSpPr>
          <p:nvPr/>
        </p:nvCxnSpPr>
        <p:spPr>
          <a:xfrm>
            <a:off x="1971675" y="3048000"/>
            <a:ext cx="5200650"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15" name="رابط مستقيم 14">
            <a:extLst>
              <a:ext uri="{FF2B5EF4-FFF2-40B4-BE49-F238E27FC236}">
                <a16:creationId xmlns:a16="http://schemas.microsoft.com/office/drawing/2014/main" id="{2B859AE6-1C2D-BDFF-5E3A-F0B6519FE702}"/>
              </a:ext>
            </a:extLst>
          </p:cNvPr>
          <p:cNvCxnSpPr>
            <a:cxnSpLocks/>
          </p:cNvCxnSpPr>
          <p:nvPr/>
        </p:nvCxnSpPr>
        <p:spPr>
          <a:xfrm>
            <a:off x="3771900" y="2933701"/>
            <a:ext cx="0" cy="20248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6" name="رابط مستقيم 15">
            <a:extLst>
              <a:ext uri="{FF2B5EF4-FFF2-40B4-BE49-F238E27FC236}">
                <a16:creationId xmlns:a16="http://schemas.microsoft.com/office/drawing/2014/main" id="{EEFF9C4E-D6A7-E16E-C323-93BBB3F67974}"/>
              </a:ext>
            </a:extLst>
          </p:cNvPr>
          <p:cNvCxnSpPr/>
          <p:nvPr/>
        </p:nvCxnSpPr>
        <p:spPr>
          <a:xfrm>
            <a:off x="4953151" y="2990850"/>
            <a:ext cx="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0" name="رابط كسهم مستقيم 19">
            <a:extLst>
              <a:ext uri="{FF2B5EF4-FFF2-40B4-BE49-F238E27FC236}">
                <a16:creationId xmlns:a16="http://schemas.microsoft.com/office/drawing/2014/main" id="{DD9F71D3-2E1D-2EAB-F673-69E7605768C8}"/>
              </a:ext>
            </a:extLst>
          </p:cNvPr>
          <p:cNvCxnSpPr/>
          <p:nvPr/>
        </p:nvCxnSpPr>
        <p:spPr>
          <a:xfrm>
            <a:off x="3143250" y="2305050"/>
            <a:ext cx="628650" cy="7429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bject 4">
            <a:extLst>
              <a:ext uri="{FF2B5EF4-FFF2-40B4-BE49-F238E27FC236}">
                <a16:creationId xmlns:a16="http://schemas.microsoft.com/office/drawing/2014/main" id="{5AC0C0B9-7A66-17A1-B8B0-F075D2702B92}"/>
              </a:ext>
            </a:extLst>
          </p:cNvPr>
          <p:cNvSpPr txBox="1"/>
          <p:nvPr/>
        </p:nvSpPr>
        <p:spPr>
          <a:xfrm>
            <a:off x="1446181" y="2034861"/>
            <a:ext cx="496919" cy="426079"/>
          </a:xfrm>
          <a:prstGeom prst="rect">
            <a:avLst/>
          </a:prstGeom>
        </p:spPr>
        <p:txBody>
          <a:bodyPr vert="horz" wrap="square" lIns="0" tIns="10478" rIns="0" bIns="0" rtlCol="0">
            <a:spAutoFit/>
          </a:bodyPr>
          <a:lstStyle/>
          <a:p>
            <a:pPr marL="9525" algn="ctr">
              <a:spcBef>
                <a:spcPts val="764"/>
              </a:spcBef>
            </a:pPr>
            <a:r>
              <a:rPr lang="en-US" sz="2700" spc="-56" dirty="0">
                <a:solidFill>
                  <a:schemeClr val="tx2">
                    <a:lumMod val="60000"/>
                    <a:lumOff val="40000"/>
                  </a:schemeClr>
                </a:solidFill>
                <a:latin typeface="Verdana"/>
                <a:ea typeface="Calibri" panose="020F0502020204030204" pitchFamily="34" charset="0"/>
              </a:rPr>
              <a:t>P1</a:t>
            </a:r>
            <a:endParaRPr lang="en-US" sz="2400" dirty="0">
              <a:latin typeface="Calibri" panose="020F0502020204030204" pitchFamily="34" charset="0"/>
              <a:ea typeface="Calibri" panose="020F0502020204030204" pitchFamily="34" charset="0"/>
            </a:endParaRPr>
          </a:p>
        </p:txBody>
      </p:sp>
      <p:sp>
        <p:nvSpPr>
          <p:cNvPr id="22" name="object 4">
            <a:extLst>
              <a:ext uri="{FF2B5EF4-FFF2-40B4-BE49-F238E27FC236}">
                <a16:creationId xmlns:a16="http://schemas.microsoft.com/office/drawing/2014/main" id="{E2DBE23C-3A19-8B81-2C7A-C1CE84C2DC61}"/>
              </a:ext>
            </a:extLst>
          </p:cNvPr>
          <p:cNvSpPr txBox="1"/>
          <p:nvPr/>
        </p:nvSpPr>
        <p:spPr>
          <a:xfrm>
            <a:off x="1465851" y="2862986"/>
            <a:ext cx="496919" cy="426079"/>
          </a:xfrm>
          <a:prstGeom prst="rect">
            <a:avLst/>
          </a:prstGeom>
        </p:spPr>
        <p:txBody>
          <a:bodyPr vert="horz" wrap="square" lIns="0" tIns="10478" rIns="0" bIns="0" rtlCol="0">
            <a:spAutoFit/>
          </a:bodyPr>
          <a:lstStyle/>
          <a:p>
            <a:pPr marL="9525" algn="ctr">
              <a:spcBef>
                <a:spcPts val="764"/>
              </a:spcBef>
            </a:pPr>
            <a:r>
              <a:rPr lang="en-US" sz="2700" spc="-56" dirty="0">
                <a:solidFill>
                  <a:schemeClr val="tx2">
                    <a:lumMod val="60000"/>
                    <a:lumOff val="40000"/>
                  </a:schemeClr>
                </a:solidFill>
                <a:latin typeface="Verdana"/>
                <a:ea typeface="Calibri" panose="020F0502020204030204" pitchFamily="34" charset="0"/>
              </a:rPr>
              <a:t>P2</a:t>
            </a:r>
            <a:endParaRPr lang="en-US" sz="2400" dirty="0">
              <a:latin typeface="Calibri" panose="020F0502020204030204" pitchFamily="34" charset="0"/>
              <a:ea typeface="Calibri" panose="020F0502020204030204" pitchFamily="34" charset="0"/>
            </a:endParaRPr>
          </a:p>
        </p:txBody>
      </p:sp>
      <p:sp>
        <p:nvSpPr>
          <p:cNvPr id="23" name="object 4">
            <a:extLst>
              <a:ext uri="{FF2B5EF4-FFF2-40B4-BE49-F238E27FC236}">
                <a16:creationId xmlns:a16="http://schemas.microsoft.com/office/drawing/2014/main" id="{05AE8EEA-9460-5EEE-9027-0CB5CB3C0C72}"/>
              </a:ext>
            </a:extLst>
          </p:cNvPr>
          <p:cNvSpPr txBox="1"/>
          <p:nvPr/>
        </p:nvSpPr>
        <p:spPr>
          <a:xfrm>
            <a:off x="3523441" y="2399493"/>
            <a:ext cx="496919" cy="426079"/>
          </a:xfrm>
          <a:prstGeom prst="rect">
            <a:avLst/>
          </a:prstGeom>
        </p:spPr>
        <p:txBody>
          <a:bodyPr vert="horz" wrap="square" lIns="0" tIns="10478" rIns="0" bIns="0" rtlCol="0">
            <a:spAutoFit/>
          </a:bodyPr>
          <a:lstStyle/>
          <a:p>
            <a:pPr marL="9525" algn="ctr">
              <a:spcBef>
                <a:spcPts val="764"/>
              </a:spcBef>
            </a:pPr>
            <a:r>
              <a:rPr lang="en-US" sz="2700" spc="-56" dirty="0">
                <a:solidFill>
                  <a:schemeClr val="tx2">
                    <a:lumMod val="60000"/>
                    <a:lumOff val="40000"/>
                  </a:schemeClr>
                </a:solidFill>
                <a:latin typeface="Verdana"/>
                <a:ea typeface="Calibri" panose="020F0502020204030204" pitchFamily="34" charset="0"/>
              </a:rPr>
              <a:t>m</a:t>
            </a:r>
            <a:endParaRPr lang="en-US" sz="2400" dirty="0">
              <a:latin typeface="Calibri" panose="020F0502020204030204" pitchFamily="34" charset="0"/>
              <a:ea typeface="Calibri" panose="020F0502020204030204" pitchFamily="34" charset="0"/>
            </a:endParaRPr>
          </a:p>
        </p:txBody>
      </p:sp>
      <p:sp>
        <p:nvSpPr>
          <p:cNvPr id="27" name="object 2">
            <a:extLst>
              <a:ext uri="{FF2B5EF4-FFF2-40B4-BE49-F238E27FC236}">
                <a16:creationId xmlns:a16="http://schemas.microsoft.com/office/drawing/2014/main" id="{344B80D7-0BEC-203C-C5C7-2A67809F0100}"/>
              </a:ext>
            </a:extLst>
          </p:cNvPr>
          <p:cNvSpPr txBox="1">
            <a:spLocks noGrp="1"/>
          </p:cNvSpPr>
          <p:nvPr>
            <p:ph type="title"/>
          </p:nvPr>
        </p:nvSpPr>
        <p:spPr>
          <a:xfrm>
            <a:off x="1784364" y="932765"/>
            <a:ext cx="5632419" cy="632866"/>
          </a:xfrm>
          <a:prstGeom prst="rect">
            <a:avLst/>
          </a:prstGeom>
        </p:spPr>
        <p:txBody>
          <a:bodyPr vert="horz" wrap="square" lIns="0" tIns="9525" rIns="0" bIns="0" numCol="1" rtlCol="0" anchor="ctr" anchorCtr="0" compatLnSpc="1">
            <a:prstTxWarp prst="textNoShape">
              <a:avLst/>
            </a:prstTxWarp>
            <a:spAutoFit/>
          </a:bodyPr>
          <a:lstStyle/>
          <a:p>
            <a:pPr marL="9525" algn="l">
              <a:spcBef>
                <a:spcPts val="75"/>
              </a:spcBef>
            </a:pPr>
            <a:r>
              <a:rPr lang="en-US" sz="4050" dirty="0"/>
              <a:t>Physical Clocks issue</a:t>
            </a:r>
            <a:endParaRPr sz="4050" dirty="0"/>
          </a:p>
        </p:txBody>
      </p:sp>
    </p:spTree>
    <p:extLst>
      <p:ext uri="{BB962C8B-B14F-4D97-AF65-F5344CB8AC3E}">
        <p14:creationId xmlns:p14="http://schemas.microsoft.com/office/powerpoint/2010/main" val="798560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2190399"/>
            <a:ext cx="9144000" cy="3822383"/>
          </a:xfrm>
          <a:custGeom>
            <a:avLst/>
            <a:gdLst/>
            <a:ahLst/>
            <a:cxnLst/>
            <a:rect l="l" t="t" r="r" b="b"/>
            <a:pathLst>
              <a:path w="12192000" h="5096509">
                <a:moveTo>
                  <a:pt x="0" y="0"/>
                </a:moveTo>
                <a:lnTo>
                  <a:pt x="0" y="5096255"/>
                </a:lnTo>
                <a:lnTo>
                  <a:pt x="12192000" y="5096255"/>
                </a:lnTo>
                <a:lnTo>
                  <a:pt x="12192000" y="2162429"/>
                </a:lnTo>
                <a:lnTo>
                  <a:pt x="12191238" y="2162429"/>
                </a:lnTo>
                <a:lnTo>
                  <a:pt x="12191238" y="2412"/>
                </a:lnTo>
                <a:lnTo>
                  <a:pt x="11914505" y="54609"/>
                </a:lnTo>
                <a:lnTo>
                  <a:pt x="11639042" y="104393"/>
                </a:lnTo>
                <a:lnTo>
                  <a:pt x="11362309" y="153034"/>
                </a:lnTo>
                <a:lnTo>
                  <a:pt x="11084306" y="194817"/>
                </a:lnTo>
                <a:lnTo>
                  <a:pt x="10807573" y="236854"/>
                </a:lnTo>
                <a:lnTo>
                  <a:pt x="10529570" y="276097"/>
                </a:lnTo>
                <a:lnTo>
                  <a:pt x="10255250" y="309752"/>
                </a:lnTo>
                <a:lnTo>
                  <a:pt x="9977374" y="341629"/>
                </a:lnTo>
                <a:lnTo>
                  <a:pt x="9700641" y="370585"/>
                </a:lnTo>
                <a:lnTo>
                  <a:pt x="9428734" y="395858"/>
                </a:lnTo>
                <a:lnTo>
                  <a:pt x="9153271" y="421131"/>
                </a:lnTo>
                <a:lnTo>
                  <a:pt x="8881364" y="442086"/>
                </a:lnTo>
                <a:lnTo>
                  <a:pt x="8609457" y="458596"/>
                </a:lnTo>
                <a:lnTo>
                  <a:pt x="8338820" y="475741"/>
                </a:lnTo>
                <a:lnTo>
                  <a:pt x="8070596" y="490092"/>
                </a:lnTo>
                <a:lnTo>
                  <a:pt x="7804911" y="500252"/>
                </a:lnTo>
                <a:lnTo>
                  <a:pt x="7539101" y="509015"/>
                </a:lnTo>
                <a:lnTo>
                  <a:pt x="7275703" y="517397"/>
                </a:lnTo>
                <a:lnTo>
                  <a:pt x="6756400" y="525526"/>
                </a:lnTo>
                <a:lnTo>
                  <a:pt x="6500368" y="527557"/>
                </a:lnTo>
                <a:lnTo>
                  <a:pt x="6246749" y="525526"/>
                </a:lnTo>
                <a:lnTo>
                  <a:pt x="5995670" y="525526"/>
                </a:lnTo>
                <a:lnTo>
                  <a:pt x="5747004" y="521334"/>
                </a:lnTo>
                <a:lnTo>
                  <a:pt x="5503164" y="514984"/>
                </a:lnTo>
                <a:lnTo>
                  <a:pt x="5261737" y="509015"/>
                </a:lnTo>
                <a:lnTo>
                  <a:pt x="5025263" y="502411"/>
                </a:lnTo>
                <a:lnTo>
                  <a:pt x="4789932" y="492251"/>
                </a:lnTo>
                <a:lnTo>
                  <a:pt x="4558284" y="481329"/>
                </a:lnTo>
                <a:lnTo>
                  <a:pt x="4331589" y="471550"/>
                </a:lnTo>
                <a:lnTo>
                  <a:pt x="3888994" y="443864"/>
                </a:lnTo>
                <a:lnTo>
                  <a:pt x="3464814" y="414400"/>
                </a:lnTo>
                <a:lnTo>
                  <a:pt x="3057525" y="383666"/>
                </a:lnTo>
                <a:lnTo>
                  <a:pt x="2672334" y="349630"/>
                </a:lnTo>
                <a:lnTo>
                  <a:pt x="2304161" y="314197"/>
                </a:lnTo>
                <a:lnTo>
                  <a:pt x="1962785" y="276097"/>
                </a:lnTo>
                <a:lnTo>
                  <a:pt x="1642110" y="238632"/>
                </a:lnTo>
                <a:lnTo>
                  <a:pt x="1347089" y="201040"/>
                </a:lnTo>
                <a:lnTo>
                  <a:pt x="1076490" y="165734"/>
                </a:lnTo>
                <a:lnTo>
                  <a:pt x="836320" y="132079"/>
                </a:lnTo>
                <a:lnTo>
                  <a:pt x="436448" y="73532"/>
                </a:lnTo>
                <a:lnTo>
                  <a:pt x="282841" y="48386"/>
                </a:lnTo>
                <a:lnTo>
                  <a:pt x="0" y="0"/>
                </a:lnTo>
                <a:close/>
              </a:path>
            </a:pathLst>
          </a:custGeom>
          <a:solidFill>
            <a:srgbClr val="FFFFFF"/>
          </a:solidFill>
        </p:spPr>
        <p:txBody>
          <a:bodyPr wrap="square" lIns="0" tIns="0" rIns="0" bIns="0" rtlCol="0"/>
          <a:lstStyle/>
          <a:p>
            <a:endParaRPr/>
          </a:p>
        </p:txBody>
      </p:sp>
      <p:sp>
        <p:nvSpPr>
          <p:cNvPr id="6" name="object 6"/>
          <p:cNvSpPr txBox="1"/>
          <p:nvPr/>
        </p:nvSpPr>
        <p:spPr>
          <a:xfrm>
            <a:off x="7996523" y="1284350"/>
            <a:ext cx="166688" cy="332303"/>
          </a:xfrm>
          <a:prstGeom prst="rect">
            <a:avLst/>
          </a:prstGeom>
        </p:spPr>
        <p:txBody>
          <a:bodyPr vert="horz" wrap="square" lIns="0" tIns="9049" rIns="0" bIns="0" rtlCol="0">
            <a:spAutoFit/>
          </a:bodyPr>
          <a:lstStyle/>
          <a:p>
            <a:pPr marL="9525">
              <a:spcBef>
                <a:spcPts val="71"/>
              </a:spcBef>
            </a:pPr>
            <a:r>
              <a:rPr sz="2100" spc="-176" dirty="0">
                <a:solidFill>
                  <a:srgbClr val="FFFFFF"/>
                </a:solidFill>
                <a:latin typeface="Verdana"/>
                <a:cs typeface="Verdana"/>
              </a:rPr>
              <a:t>2</a:t>
            </a:r>
            <a:endParaRPr sz="2100">
              <a:latin typeface="Verdana"/>
              <a:cs typeface="Verdana"/>
            </a:endParaRPr>
          </a:p>
        </p:txBody>
      </p:sp>
      <p:sp>
        <p:nvSpPr>
          <p:cNvPr id="27" name="object 2">
            <a:extLst>
              <a:ext uri="{FF2B5EF4-FFF2-40B4-BE49-F238E27FC236}">
                <a16:creationId xmlns:a16="http://schemas.microsoft.com/office/drawing/2014/main" id="{344B80D7-0BEC-203C-C5C7-2A67809F0100}"/>
              </a:ext>
            </a:extLst>
          </p:cNvPr>
          <p:cNvSpPr txBox="1">
            <a:spLocks noGrp="1"/>
          </p:cNvSpPr>
          <p:nvPr>
            <p:ph type="title"/>
          </p:nvPr>
        </p:nvSpPr>
        <p:spPr>
          <a:xfrm>
            <a:off x="1755790" y="1556458"/>
            <a:ext cx="5632419" cy="632866"/>
          </a:xfrm>
          <a:prstGeom prst="rect">
            <a:avLst/>
          </a:prstGeom>
        </p:spPr>
        <p:txBody>
          <a:bodyPr vert="horz" wrap="square" lIns="0" tIns="9525" rIns="0" bIns="0" numCol="1" rtlCol="0" anchor="ctr" anchorCtr="0" compatLnSpc="1">
            <a:prstTxWarp prst="textNoShape">
              <a:avLst/>
            </a:prstTxWarp>
            <a:spAutoFit/>
          </a:bodyPr>
          <a:lstStyle/>
          <a:p>
            <a:pPr marL="9525" algn="l">
              <a:spcBef>
                <a:spcPts val="75"/>
              </a:spcBef>
            </a:pPr>
            <a:r>
              <a:rPr lang="en-US" sz="4050" dirty="0"/>
              <a:t>Physical Clocks issue</a:t>
            </a:r>
            <a:endParaRPr sz="4050" dirty="0"/>
          </a:p>
        </p:txBody>
      </p:sp>
      <p:sp>
        <p:nvSpPr>
          <p:cNvPr id="2" name="مربع نص 1">
            <a:extLst>
              <a:ext uri="{FF2B5EF4-FFF2-40B4-BE49-F238E27FC236}">
                <a16:creationId xmlns:a16="http://schemas.microsoft.com/office/drawing/2014/main" id="{DD6187E2-CD30-EA9A-B591-FE33C160D945}"/>
              </a:ext>
            </a:extLst>
          </p:cNvPr>
          <p:cNvSpPr txBox="1"/>
          <p:nvPr/>
        </p:nvSpPr>
        <p:spPr>
          <a:xfrm>
            <a:off x="1143000" y="2527819"/>
            <a:ext cx="7336716" cy="3416320"/>
          </a:xfrm>
          <a:prstGeom prst="rect">
            <a:avLst/>
          </a:prstGeom>
          <a:noFill/>
        </p:spPr>
        <p:txBody>
          <a:bodyPr wrap="square" rtlCol="1">
            <a:spAutoFit/>
          </a:bodyPr>
          <a:lstStyle/>
          <a:p>
            <a:pPr algn="ctr"/>
            <a:endParaRPr lang="en-US" sz="2800" b="1" dirty="0"/>
          </a:p>
          <a:p>
            <a:pPr algn="l" rtl="0"/>
            <a:r>
              <a:rPr lang="en-US" sz="2400" b="1" dirty="0">
                <a:solidFill>
                  <a:srgbClr val="C00000"/>
                </a:solidFill>
              </a:rPr>
              <a:t>Clock Synchronization Algorithms are used to solve physical clock synchronization issue, which are:</a:t>
            </a:r>
          </a:p>
          <a:p>
            <a:pPr algn="l" rtl="0"/>
            <a:endParaRPr lang="en-US" sz="2400" b="1" dirty="0"/>
          </a:p>
          <a:p>
            <a:pPr algn="l" rtl="0"/>
            <a:r>
              <a:rPr lang="en-US" sz="2800" b="1" dirty="0"/>
              <a:t>1- Network Time Protocol</a:t>
            </a:r>
          </a:p>
          <a:p>
            <a:pPr algn="l" rtl="0"/>
            <a:r>
              <a:rPr lang="en-US" sz="2800" b="1" dirty="0"/>
              <a:t>2- Berkeley's Algorithm</a:t>
            </a:r>
          </a:p>
          <a:p>
            <a:pPr algn="ctr"/>
            <a:endParaRPr lang="en-US" b="1" dirty="0"/>
          </a:p>
          <a:p>
            <a:pPr algn="ctr"/>
            <a:endParaRPr lang="ar-SA" b="1" dirty="0">
              <a:solidFill>
                <a:srgbClr val="00B0F0"/>
              </a:solidFill>
            </a:endParaRPr>
          </a:p>
        </p:txBody>
      </p:sp>
    </p:spTree>
    <p:extLst>
      <p:ext uri="{BB962C8B-B14F-4D97-AF65-F5344CB8AC3E}">
        <p14:creationId xmlns:p14="http://schemas.microsoft.com/office/powerpoint/2010/main" val="245391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295400" y="482720"/>
            <a:ext cx="6246494" cy="1517723"/>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tabLst>
                <a:tab pos="3010853" algn="l"/>
              </a:tabLst>
            </a:pPr>
            <a:r>
              <a:rPr lang="en-US" sz="2400" b="1" dirty="0"/>
              <a:t>Clock Synchronization Algorithms</a:t>
            </a:r>
            <a:br>
              <a:rPr lang="en-US" sz="2400" b="1" dirty="0"/>
            </a:br>
            <a:r>
              <a:rPr lang="en-US" sz="2400" b="1" dirty="0"/>
              <a:t> for Physical Clocks</a:t>
            </a:r>
            <a:br>
              <a:rPr lang="en-US" sz="2400" b="1" dirty="0"/>
            </a:br>
            <a:r>
              <a:rPr lang="en-US" sz="2400" b="1" dirty="0"/>
              <a:t>1-Network Time Protocol</a:t>
            </a:r>
            <a:r>
              <a:rPr lang="en-US" sz="3200" b="1" dirty="0"/>
              <a:t> </a:t>
            </a:r>
            <a:r>
              <a:rPr lang="en-US" sz="1800" dirty="0"/>
              <a:t/>
            </a:r>
            <a:br>
              <a:rPr lang="en-US" sz="1800" dirty="0"/>
            </a:br>
            <a:endParaRPr sz="1800" dirty="0">
              <a:latin typeface="Arial MT"/>
              <a:cs typeface="Arial MT"/>
            </a:endParaRPr>
          </a:p>
        </p:txBody>
      </p:sp>
      <p:sp>
        <p:nvSpPr>
          <p:cNvPr id="23" name="object 23"/>
          <p:cNvSpPr txBox="1"/>
          <p:nvPr/>
        </p:nvSpPr>
        <p:spPr>
          <a:xfrm>
            <a:off x="7996523" y="1284350"/>
            <a:ext cx="166688" cy="332303"/>
          </a:xfrm>
          <a:prstGeom prst="rect">
            <a:avLst/>
          </a:prstGeom>
        </p:spPr>
        <p:txBody>
          <a:bodyPr vert="horz" wrap="square" lIns="0" tIns="9049" rIns="0" bIns="0" rtlCol="0">
            <a:spAutoFit/>
          </a:bodyPr>
          <a:lstStyle/>
          <a:p>
            <a:pPr marL="9525">
              <a:spcBef>
                <a:spcPts val="71"/>
              </a:spcBef>
            </a:pPr>
            <a:r>
              <a:rPr sz="2100" spc="-176" dirty="0">
                <a:solidFill>
                  <a:srgbClr val="FFFFFF"/>
                </a:solidFill>
                <a:latin typeface="Verdana"/>
                <a:cs typeface="Verdana"/>
              </a:rPr>
              <a:t>3</a:t>
            </a:r>
            <a:endParaRPr sz="2100" dirty="0">
              <a:latin typeface="Verdana"/>
              <a:cs typeface="Verdana"/>
            </a:endParaRPr>
          </a:p>
        </p:txBody>
      </p:sp>
      <p:sp>
        <p:nvSpPr>
          <p:cNvPr id="25" name="مربع نص 24">
            <a:extLst>
              <a:ext uri="{FF2B5EF4-FFF2-40B4-BE49-F238E27FC236}">
                <a16:creationId xmlns:a16="http://schemas.microsoft.com/office/drawing/2014/main" id="{70081643-6AE5-C2FC-53FB-52585946F372}"/>
              </a:ext>
            </a:extLst>
          </p:cNvPr>
          <p:cNvSpPr txBox="1"/>
          <p:nvPr/>
        </p:nvSpPr>
        <p:spPr>
          <a:xfrm>
            <a:off x="137546" y="1426438"/>
            <a:ext cx="8839766" cy="4001095"/>
          </a:xfrm>
          <a:prstGeom prst="rect">
            <a:avLst/>
          </a:prstGeom>
          <a:noFill/>
        </p:spPr>
        <p:txBody>
          <a:bodyPr wrap="square" rtlCol="1">
            <a:spAutoFit/>
          </a:bodyPr>
          <a:lstStyle/>
          <a:p>
            <a:pPr algn="ctr"/>
            <a:endParaRPr lang="en-US" b="1" dirty="0"/>
          </a:p>
          <a:p>
            <a:pPr algn="ctr"/>
            <a:r>
              <a:rPr lang="en-US" sz="2000" b="1" dirty="0">
                <a:solidFill>
                  <a:srgbClr val="C00000"/>
                </a:solidFill>
                <a:latin typeface="Times New Roman" panose="02020603050405020304" pitchFamily="18" charset="0"/>
                <a:cs typeface="Times New Roman" panose="02020603050405020304" pitchFamily="18" charset="0"/>
              </a:rPr>
              <a:t>Clock Synchronization Algorithms are used to solve physical clock synchronization issue</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1- Network Time Protocol (): Proposed by Cristian, it is common protocol that lets clients contact time server , latter can provide current time .</a:t>
            </a:r>
          </a:p>
          <a:p>
            <a:pPr algn="l"/>
            <a:r>
              <a:rPr lang="en-US" sz="2000" b="1" dirty="0">
                <a:latin typeface="Times New Roman" panose="02020603050405020304" pitchFamily="18" charset="0"/>
                <a:cs typeface="Times New Roman" panose="02020603050405020304" pitchFamily="18" charset="0"/>
              </a:rPr>
              <a:t>- Formula to calculate propagation delays:</a:t>
            </a:r>
          </a:p>
          <a:p>
            <a:pPr algn="ctr"/>
            <a:endParaRPr lang="en-US" sz="2000" b="1" dirty="0">
              <a:latin typeface="Times New Roman" panose="02020603050405020304" pitchFamily="18" charset="0"/>
              <a:cs typeface="Times New Roman" panose="02020603050405020304" pitchFamily="18" charset="0"/>
            </a:endParaRPr>
          </a:p>
          <a:p>
            <a:pPr algn="l"/>
            <a:endParaRPr lang="en-US" sz="2000" dirty="0">
              <a:solidFill>
                <a:srgbClr val="00B0F0"/>
              </a:solidFill>
              <a:latin typeface="Times New Roman" panose="02020603050405020304" pitchFamily="18" charset="0"/>
              <a:cs typeface="Times New Roman" panose="02020603050405020304" pitchFamily="18" charset="0"/>
            </a:endParaRPr>
          </a:p>
          <a:p>
            <a:pPr algn="l"/>
            <a:r>
              <a:rPr lang="en-US" sz="2000" dirty="0">
                <a:solidFill>
                  <a:srgbClr val="FF0000"/>
                </a:solidFill>
                <a:latin typeface="Times New Roman" panose="02020603050405020304" pitchFamily="18" charset="0"/>
                <a:cs typeface="Times New Roman" panose="02020603050405020304" pitchFamily="18" charset="0"/>
              </a:rPr>
              <a:t>Definition of </a:t>
            </a:r>
            <a:r>
              <a:rPr lang="en-US" sz="2000" b="1" dirty="0">
                <a:solidFill>
                  <a:srgbClr val="FF0000"/>
                </a:solidFill>
                <a:latin typeface="Times New Roman" panose="02020603050405020304" pitchFamily="18" charset="0"/>
                <a:cs typeface="Times New Roman" panose="02020603050405020304" pitchFamily="18" charset="0"/>
              </a:rPr>
              <a:t>Network Time Protocol (NTP): </a:t>
            </a:r>
            <a:r>
              <a:rPr lang="en-US" sz="2000" b="1" dirty="0">
                <a:latin typeface="Times New Roman" panose="02020603050405020304" pitchFamily="18" charset="0"/>
                <a:cs typeface="Times New Roman" panose="02020603050405020304" pitchFamily="18" charset="0"/>
              </a:rPr>
              <a:t>is a protocol that allows the synchronization of system clocks (from desktops to servers)</a:t>
            </a:r>
          </a:p>
          <a:p>
            <a:pPr algn="ctr"/>
            <a:endParaRPr lang="en-US" b="1" dirty="0"/>
          </a:p>
          <a:p>
            <a:pPr algn="ctr"/>
            <a:endParaRPr lang="ar-SA" b="1" dirty="0">
              <a:solidFill>
                <a:srgbClr val="00B0F0"/>
              </a:solidFill>
            </a:endParaRPr>
          </a:p>
        </p:txBody>
      </p:sp>
      <p:pic>
        <p:nvPicPr>
          <p:cNvPr id="28" name="صورة 27">
            <a:extLst>
              <a:ext uri="{FF2B5EF4-FFF2-40B4-BE49-F238E27FC236}">
                <a16:creationId xmlns:a16="http://schemas.microsoft.com/office/drawing/2014/main" id="{3E99B322-ADCD-F6CC-D1EA-F68AA4E1DA23}"/>
              </a:ext>
            </a:extLst>
          </p:cNvPr>
          <p:cNvPicPr>
            <a:picLocks noChangeAspect="1"/>
          </p:cNvPicPr>
          <p:nvPr/>
        </p:nvPicPr>
        <p:blipFill>
          <a:blip r:embed="rId2"/>
          <a:stretch>
            <a:fillRect/>
          </a:stretch>
        </p:blipFill>
        <p:spPr>
          <a:xfrm>
            <a:off x="5715000" y="3286839"/>
            <a:ext cx="1729874" cy="8279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295400" y="482720"/>
            <a:ext cx="6246494" cy="1517723"/>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tabLst>
                <a:tab pos="3010853" algn="l"/>
              </a:tabLst>
            </a:pPr>
            <a:r>
              <a:rPr lang="en-US" sz="2400" b="1" dirty="0"/>
              <a:t>Clock Synchronization Algorithms</a:t>
            </a:r>
            <a:br>
              <a:rPr lang="en-US" sz="2400" b="1" dirty="0"/>
            </a:br>
            <a:r>
              <a:rPr lang="en-US" sz="2400" b="1" dirty="0"/>
              <a:t> for Physical Clocks</a:t>
            </a:r>
            <a:br>
              <a:rPr lang="en-US" sz="2400" b="1" dirty="0"/>
            </a:br>
            <a:r>
              <a:rPr lang="en-US" sz="2400" b="1" dirty="0"/>
              <a:t>1-Network Time Protocol</a:t>
            </a:r>
            <a:r>
              <a:rPr lang="en-US" sz="3200" b="1" dirty="0"/>
              <a:t> </a:t>
            </a:r>
            <a:r>
              <a:rPr lang="en-US" sz="1800" dirty="0"/>
              <a:t/>
            </a:r>
            <a:br>
              <a:rPr lang="en-US" sz="1800" dirty="0"/>
            </a:br>
            <a:endParaRPr sz="1800" dirty="0">
              <a:latin typeface="Arial MT"/>
              <a:cs typeface="Arial MT"/>
            </a:endParaRPr>
          </a:p>
        </p:txBody>
      </p:sp>
      <p:sp>
        <p:nvSpPr>
          <p:cNvPr id="23" name="object 23"/>
          <p:cNvSpPr txBox="1"/>
          <p:nvPr/>
        </p:nvSpPr>
        <p:spPr>
          <a:xfrm>
            <a:off x="7996523" y="1284350"/>
            <a:ext cx="166688" cy="332303"/>
          </a:xfrm>
          <a:prstGeom prst="rect">
            <a:avLst/>
          </a:prstGeom>
        </p:spPr>
        <p:txBody>
          <a:bodyPr vert="horz" wrap="square" lIns="0" tIns="9049" rIns="0" bIns="0" rtlCol="0">
            <a:spAutoFit/>
          </a:bodyPr>
          <a:lstStyle/>
          <a:p>
            <a:pPr marL="9525">
              <a:spcBef>
                <a:spcPts val="71"/>
              </a:spcBef>
            </a:pPr>
            <a:r>
              <a:rPr sz="2100" spc="-176" dirty="0">
                <a:solidFill>
                  <a:srgbClr val="FFFFFF"/>
                </a:solidFill>
                <a:latin typeface="Verdana"/>
                <a:cs typeface="Verdana"/>
              </a:rPr>
              <a:t>3</a:t>
            </a:r>
            <a:endParaRPr sz="2100" dirty="0">
              <a:latin typeface="Verdana"/>
              <a:cs typeface="Verdana"/>
            </a:endParaRPr>
          </a:p>
        </p:txBody>
      </p:sp>
      <p:sp>
        <p:nvSpPr>
          <p:cNvPr id="25" name="مربع نص 24">
            <a:extLst>
              <a:ext uri="{FF2B5EF4-FFF2-40B4-BE49-F238E27FC236}">
                <a16:creationId xmlns:a16="http://schemas.microsoft.com/office/drawing/2014/main" id="{70081643-6AE5-C2FC-53FB-52585946F372}"/>
              </a:ext>
            </a:extLst>
          </p:cNvPr>
          <p:cNvSpPr txBox="1"/>
          <p:nvPr/>
        </p:nvSpPr>
        <p:spPr>
          <a:xfrm>
            <a:off x="137546" y="1426438"/>
            <a:ext cx="8839766" cy="2462213"/>
          </a:xfrm>
          <a:prstGeom prst="rect">
            <a:avLst/>
          </a:prstGeom>
          <a:noFill/>
        </p:spPr>
        <p:txBody>
          <a:bodyPr wrap="square" rtlCol="1">
            <a:spAutoFit/>
          </a:bodyPr>
          <a:lstStyle/>
          <a:p>
            <a:pPr algn="ctr"/>
            <a:endParaRPr lang="en-US" b="1" dirty="0"/>
          </a:p>
          <a:p>
            <a:pPr algn="l"/>
            <a:r>
              <a:rPr lang="en-US" sz="2000" b="1" dirty="0">
                <a:latin typeface="Times New Roman" panose="02020603050405020304" pitchFamily="18" charset="0"/>
                <a:cs typeface="Times New Roman" panose="02020603050405020304" pitchFamily="18" charset="0"/>
              </a:rPr>
              <a:t>- Formula to calculate propagation delays:</a:t>
            </a:r>
          </a:p>
          <a:p>
            <a:pPr algn="ctr"/>
            <a:endParaRPr lang="en-US" sz="2000" b="1" dirty="0">
              <a:latin typeface="Times New Roman" panose="02020603050405020304" pitchFamily="18" charset="0"/>
              <a:cs typeface="Times New Roman" panose="02020603050405020304" pitchFamily="18" charset="0"/>
            </a:endParaRPr>
          </a:p>
          <a:p>
            <a:pPr algn="l"/>
            <a:endParaRPr lang="en-US" sz="2000" dirty="0">
              <a:solidFill>
                <a:srgbClr val="00B0F0"/>
              </a:solidFill>
              <a:latin typeface="Times New Roman" panose="02020603050405020304" pitchFamily="18" charset="0"/>
              <a:cs typeface="Times New Roman" panose="02020603050405020304" pitchFamily="18" charset="0"/>
            </a:endParaRPr>
          </a:p>
          <a:p>
            <a:pPr algn="l"/>
            <a:r>
              <a:rPr lang="en-US" sz="2000" dirty="0">
                <a:solidFill>
                  <a:srgbClr val="FF0000"/>
                </a:solidFill>
                <a:latin typeface="Times New Roman" panose="02020603050405020304" pitchFamily="18" charset="0"/>
                <a:cs typeface="Times New Roman" panose="02020603050405020304" pitchFamily="18" charset="0"/>
              </a:rPr>
              <a:t>Definition of </a:t>
            </a:r>
            <a:r>
              <a:rPr lang="en-US" sz="2000" b="1" dirty="0">
                <a:solidFill>
                  <a:srgbClr val="FF0000"/>
                </a:solidFill>
                <a:latin typeface="Times New Roman" panose="02020603050405020304" pitchFamily="18" charset="0"/>
                <a:cs typeface="Times New Roman" panose="02020603050405020304" pitchFamily="18" charset="0"/>
              </a:rPr>
              <a:t>Network Time Protocol (NTP): </a:t>
            </a:r>
            <a:r>
              <a:rPr lang="en-US" sz="2000" b="1" dirty="0">
                <a:latin typeface="Times New Roman" panose="02020603050405020304" pitchFamily="18" charset="0"/>
                <a:cs typeface="Times New Roman" panose="02020603050405020304" pitchFamily="18" charset="0"/>
              </a:rPr>
              <a:t>is a protocol that allows the synchronization of system clocks (from desktops to servers)</a:t>
            </a:r>
          </a:p>
          <a:p>
            <a:pPr algn="ctr"/>
            <a:endParaRPr lang="en-US" b="1" dirty="0"/>
          </a:p>
          <a:p>
            <a:pPr algn="ctr"/>
            <a:endParaRPr lang="ar-SA" b="1" dirty="0">
              <a:solidFill>
                <a:srgbClr val="00B0F0"/>
              </a:solidFill>
            </a:endParaRPr>
          </a:p>
        </p:txBody>
      </p:sp>
      <p:pic>
        <p:nvPicPr>
          <p:cNvPr id="28" name="صورة 27">
            <a:extLst>
              <a:ext uri="{FF2B5EF4-FFF2-40B4-BE49-F238E27FC236}">
                <a16:creationId xmlns:a16="http://schemas.microsoft.com/office/drawing/2014/main" id="{3E99B322-ADCD-F6CC-D1EA-F68AA4E1DA23}"/>
              </a:ext>
            </a:extLst>
          </p:cNvPr>
          <p:cNvPicPr>
            <a:picLocks noChangeAspect="1"/>
          </p:cNvPicPr>
          <p:nvPr/>
        </p:nvPicPr>
        <p:blipFill>
          <a:blip r:embed="rId2"/>
          <a:stretch>
            <a:fillRect/>
          </a:stretch>
        </p:blipFill>
        <p:spPr>
          <a:xfrm>
            <a:off x="5587348" y="1836707"/>
            <a:ext cx="1729874" cy="827961"/>
          </a:xfrm>
          <a:prstGeom prst="rect">
            <a:avLst/>
          </a:prstGeom>
        </p:spPr>
      </p:pic>
      <p:pic>
        <p:nvPicPr>
          <p:cNvPr id="30" name="صورة 29">
            <a:extLst>
              <a:ext uri="{FF2B5EF4-FFF2-40B4-BE49-F238E27FC236}">
                <a16:creationId xmlns:a16="http://schemas.microsoft.com/office/drawing/2014/main" id="{1F85AE25-9EFC-3AE6-CE37-584ED9E9FE72}"/>
              </a:ext>
            </a:extLst>
          </p:cNvPr>
          <p:cNvPicPr>
            <a:picLocks noChangeAspect="1"/>
          </p:cNvPicPr>
          <p:nvPr/>
        </p:nvPicPr>
        <p:blipFill>
          <a:blip r:embed="rId3"/>
          <a:stretch>
            <a:fillRect/>
          </a:stretch>
        </p:blipFill>
        <p:spPr>
          <a:xfrm>
            <a:off x="914400" y="3660098"/>
            <a:ext cx="6827291" cy="2344541"/>
          </a:xfrm>
          <a:prstGeom prst="rect">
            <a:avLst/>
          </a:prstGeom>
        </p:spPr>
      </p:pic>
    </p:spTree>
    <p:extLst>
      <p:ext uri="{BB962C8B-B14F-4D97-AF65-F5344CB8AC3E}">
        <p14:creationId xmlns:p14="http://schemas.microsoft.com/office/powerpoint/2010/main" val="400270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AC57678F-74FB-69AD-A122-4CD1220C3F45}"/>
              </a:ext>
            </a:extLst>
          </p:cNvPr>
          <p:cNvSpPr/>
          <p:nvPr/>
        </p:nvSpPr>
        <p:spPr>
          <a:xfrm>
            <a:off x="-7620" y="2178367"/>
            <a:ext cx="9144000" cy="3822383"/>
          </a:xfrm>
          <a:custGeom>
            <a:avLst/>
            <a:gdLst/>
            <a:ahLst/>
            <a:cxnLst/>
            <a:rect l="l" t="t" r="r" b="b"/>
            <a:pathLst>
              <a:path w="12192000" h="5096509">
                <a:moveTo>
                  <a:pt x="0" y="0"/>
                </a:moveTo>
                <a:lnTo>
                  <a:pt x="0" y="5096255"/>
                </a:lnTo>
                <a:lnTo>
                  <a:pt x="12192000" y="5096255"/>
                </a:lnTo>
                <a:lnTo>
                  <a:pt x="12192000" y="2162429"/>
                </a:lnTo>
                <a:lnTo>
                  <a:pt x="12191238" y="2162429"/>
                </a:lnTo>
                <a:lnTo>
                  <a:pt x="12191238" y="2412"/>
                </a:lnTo>
                <a:lnTo>
                  <a:pt x="11914505" y="54609"/>
                </a:lnTo>
                <a:lnTo>
                  <a:pt x="11639042" y="104393"/>
                </a:lnTo>
                <a:lnTo>
                  <a:pt x="11362309" y="153034"/>
                </a:lnTo>
                <a:lnTo>
                  <a:pt x="11084306" y="194817"/>
                </a:lnTo>
                <a:lnTo>
                  <a:pt x="10807573" y="236854"/>
                </a:lnTo>
                <a:lnTo>
                  <a:pt x="10529570" y="276097"/>
                </a:lnTo>
                <a:lnTo>
                  <a:pt x="10255250" y="309752"/>
                </a:lnTo>
                <a:lnTo>
                  <a:pt x="9977374" y="341629"/>
                </a:lnTo>
                <a:lnTo>
                  <a:pt x="9700641" y="370585"/>
                </a:lnTo>
                <a:lnTo>
                  <a:pt x="9428734" y="395858"/>
                </a:lnTo>
                <a:lnTo>
                  <a:pt x="9153271" y="421131"/>
                </a:lnTo>
                <a:lnTo>
                  <a:pt x="8881364" y="442086"/>
                </a:lnTo>
                <a:lnTo>
                  <a:pt x="8609457" y="458596"/>
                </a:lnTo>
                <a:lnTo>
                  <a:pt x="8338820" y="475741"/>
                </a:lnTo>
                <a:lnTo>
                  <a:pt x="8070596" y="490092"/>
                </a:lnTo>
                <a:lnTo>
                  <a:pt x="7804911" y="500252"/>
                </a:lnTo>
                <a:lnTo>
                  <a:pt x="7539101" y="509015"/>
                </a:lnTo>
                <a:lnTo>
                  <a:pt x="7275703" y="517397"/>
                </a:lnTo>
                <a:lnTo>
                  <a:pt x="6756400" y="525526"/>
                </a:lnTo>
                <a:lnTo>
                  <a:pt x="6500368" y="527557"/>
                </a:lnTo>
                <a:lnTo>
                  <a:pt x="6246749" y="525526"/>
                </a:lnTo>
                <a:lnTo>
                  <a:pt x="5995670" y="525526"/>
                </a:lnTo>
                <a:lnTo>
                  <a:pt x="5747004" y="521334"/>
                </a:lnTo>
                <a:lnTo>
                  <a:pt x="5503164" y="514984"/>
                </a:lnTo>
                <a:lnTo>
                  <a:pt x="5261737" y="509015"/>
                </a:lnTo>
                <a:lnTo>
                  <a:pt x="5025263" y="502411"/>
                </a:lnTo>
                <a:lnTo>
                  <a:pt x="4789932" y="492251"/>
                </a:lnTo>
                <a:lnTo>
                  <a:pt x="4558284" y="481329"/>
                </a:lnTo>
                <a:lnTo>
                  <a:pt x="4331589" y="471550"/>
                </a:lnTo>
                <a:lnTo>
                  <a:pt x="3888994" y="443864"/>
                </a:lnTo>
                <a:lnTo>
                  <a:pt x="3464814" y="414400"/>
                </a:lnTo>
                <a:lnTo>
                  <a:pt x="3057525" y="383666"/>
                </a:lnTo>
                <a:lnTo>
                  <a:pt x="2672334" y="349630"/>
                </a:lnTo>
                <a:lnTo>
                  <a:pt x="2304161" y="314197"/>
                </a:lnTo>
                <a:lnTo>
                  <a:pt x="1962785" y="276097"/>
                </a:lnTo>
                <a:lnTo>
                  <a:pt x="1642110" y="238632"/>
                </a:lnTo>
                <a:lnTo>
                  <a:pt x="1347089" y="201040"/>
                </a:lnTo>
                <a:lnTo>
                  <a:pt x="1076490" y="165734"/>
                </a:lnTo>
                <a:lnTo>
                  <a:pt x="836320" y="132079"/>
                </a:lnTo>
                <a:lnTo>
                  <a:pt x="436448" y="73532"/>
                </a:lnTo>
                <a:lnTo>
                  <a:pt x="282841" y="48386"/>
                </a:lnTo>
                <a:lnTo>
                  <a:pt x="0" y="0"/>
                </a:lnTo>
                <a:close/>
              </a:path>
            </a:pathLst>
          </a:custGeom>
          <a:solidFill>
            <a:srgbClr val="FFFFFF"/>
          </a:solidFill>
        </p:spPr>
        <p:txBody>
          <a:bodyPr wrap="square" lIns="0" tIns="0" rIns="0" bIns="0" rtlCol="0"/>
          <a:lstStyle/>
          <a:p>
            <a:endParaRPr/>
          </a:p>
        </p:txBody>
      </p:sp>
      <p:sp>
        <p:nvSpPr>
          <p:cNvPr id="3" name="مربع نص 2">
            <a:extLst>
              <a:ext uri="{FF2B5EF4-FFF2-40B4-BE49-F238E27FC236}">
                <a16:creationId xmlns:a16="http://schemas.microsoft.com/office/drawing/2014/main" id="{8A2B37BE-397F-D61C-BD6F-CF5C5E6D7E39}"/>
              </a:ext>
            </a:extLst>
          </p:cNvPr>
          <p:cNvSpPr txBox="1"/>
          <p:nvPr/>
        </p:nvSpPr>
        <p:spPr>
          <a:xfrm>
            <a:off x="1800225" y="720952"/>
            <a:ext cx="5200650" cy="1200329"/>
          </a:xfrm>
          <a:prstGeom prst="rect">
            <a:avLst/>
          </a:prstGeom>
          <a:noFill/>
        </p:spPr>
        <p:txBody>
          <a:bodyPr wrap="square" rtlCol="1">
            <a:spAutoFit/>
          </a:bodyPr>
          <a:lstStyle/>
          <a:p>
            <a:pPr algn="ctr"/>
            <a:r>
              <a:rPr lang="en-US" sz="2400" dirty="0"/>
              <a:t>Clock Synchronization Algorithms</a:t>
            </a:r>
            <a:br>
              <a:rPr lang="en-US" sz="2400" dirty="0"/>
            </a:br>
            <a:r>
              <a:rPr lang="en-US" sz="2400" dirty="0"/>
              <a:t> for Physical Clocks</a:t>
            </a:r>
            <a:br>
              <a:rPr lang="en-US" sz="2400" dirty="0"/>
            </a:br>
            <a:r>
              <a:rPr lang="en-US" sz="2400" dirty="0"/>
              <a:t>2-</a:t>
            </a:r>
            <a:r>
              <a:rPr lang="en-US" sz="2400" b="1" dirty="0"/>
              <a:t> </a:t>
            </a:r>
            <a:r>
              <a:rPr lang="en-US" sz="2400" dirty="0"/>
              <a:t>Berkeley Algorithm</a:t>
            </a:r>
            <a:endParaRPr lang="ar-SA" sz="2400" dirty="0"/>
          </a:p>
        </p:txBody>
      </p:sp>
      <p:sp>
        <p:nvSpPr>
          <p:cNvPr id="4" name="مربع نص 3">
            <a:extLst>
              <a:ext uri="{FF2B5EF4-FFF2-40B4-BE49-F238E27FC236}">
                <a16:creationId xmlns:a16="http://schemas.microsoft.com/office/drawing/2014/main" id="{C74A0DE2-EE05-007E-13B1-9B31BE2E8079}"/>
              </a:ext>
            </a:extLst>
          </p:cNvPr>
          <p:cNvSpPr txBox="1"/>
          <p:nvPr/>
        </p:nvSpPr>
        <p:spPr>
          <a:xfrm>
            <a:off x="257174" y="1984447"/>
            <a:ext cx="4143375" cy="4524315"/>
          </a:xfrm>
          <a:prstGeom prst="rect">
            <a:avLst/>
          </a:prstGeom>
          <a:noFill/>
        </p:spPr>
        <p:txBody>
          <a:bodyPr wrap="square" rtlCol="1">
            <a:spAutoFit/>
          </a:bodyPr>
          <a:lstStyle/>
          <a:p>
            <a:pPr algn="l"/>
            <a:r>
              <a:rPr lang="en-US" b="0" i="0" dirty="0">
                <a:solidFill>
                  <a:srgbClr val="FF0000"/>
                </a:solidFill>
                <a:effectLst/>
                <a:latin typeface="Helvetica Neue"/>
              </a:rPr>
              <a:t>How does Berkeley algorithm work?</a:t>
            </a:r>
          </a:p>
          <a:p>
            <a:pPr algn="just"/>
            <a:r>
              <a:rPr lang="en-US" b="0" i="0" dirty="0">
                <a:solidFill>
                  <a:srgbClr val="202124"/>
                </a:solidFill>
                <a:effectLst/>
                <a:latin typeface="Helvetica Neue"/>
              </a:rPr>
              <a:t>Berkeley's Algorithm is a clock synchronization technique used in distributed systems. The algorithm assumes that each machine node in the network either doesn't have an accurate time source or doesn't possess a UTC server. </a:t>
            </a:r>
          </a:p>
          <a:p>
            <a:pPr algn="just"/>
            <a:r>
              <a:rPr lang="en-US" dirty="0">
                <a:solidFill>
                  <a:srgbClr val="202124"/>
                </a:solidFill>
                <a:latin typeface="Helvetica Neue"/>
              </a:rPr>
              <a:t>An individual node is chosen as the master node from a pool node in the network. The it coordinates to adjust the time of all computers.</a:t>
            </a:r>
            <a:endParaRPr lang="ar-SA" dirty="0">
              <a:solidFill>
                <a:srgbClr val="202124"/>
              </a:solidFill>
              <a:latin typeface="Helvetica Neue"/>
            </a:endParaRPr>
          </a:p>
          <a:p>
            <a:r>
              <a:rPr lang="ar-SA" b="0" i="0" dirty="0">
                <a:solidFill>
                  <a:srgbClr val="202124"/>
                </a:solidFill>
                <a:effectLst/>
                <a:latin typeface="Helvetica Neue"/>
              </a:rPr>
              <a:t/>
            </a:r>
            <a:br>
              <a:rPr lang="ar-SA" b="0" i="0" dirty="0">
                <a:solidFill>
                  <a:srgbClr val="202124"/>
                </a:solidFill>
                <a:effectLst/>
                <a:latin typeface="Helvetica Neue"/>
              </a:rPr>
            </a:br>
            <a:endParaRPr lang="en-US" b="0" i="0" dirty="0">
              <a:solidFill>
                <a:srgbClr val="FF0000"/>
              </a:solidFill>
              <a:effectLst/>
              <a:latin typeface="Helvetica Neue"/>
            </a:endParaRPr>
          </a:p>
          <a:p>
            <a:r>
              <a:rPr lang="en-US" dirty="0"/>
              <a:t/>
            </a:r>
            <a:br>
              <a:rPr lang="en-US" dirty="0"/>
            </a:br>
            <a:endParaRPr lang="ar-SA" dirty="0"/>
          </a:p>
        </p:txBody>
      </p:sp>
      <p:pic>
        <p:nvPicPr>
          <p:cNvPr id="6" name="صورة 5">
            <a:extLst>
              <a:ext uri="{FF2B5EF4-FFF2-40B4-BE49-F238E27FC236}">
                <a16:creationId xmlns:a16="http://schemas.microsoft.com/office/drawing/2014/main" id="{5562B936-DD26-9012-76AA-FCA86C3A4222}"/>
              </a:ext>
            </a:extLst>
          </p:cNvPr>
          <p:cNvPicPr>
            <a:picLocks noChangeAspect="1"/>
          </p:cNvPicPr>
          <p:nvPr/>
        </p:nvPicPr>
        <p:blipFill>
          <a:blip r:embed="rId2"/>
          <a:stretch>
            <a:fillRect/>
          </a:stretch>
        </p:blipFill>
        <p:spPr>
          <a:xfrm>
            <a:off x="4314477" y="2667000"/>
            <a:ext cx="4793212" cy="2603447"/>
          </a:xfrm>
          <a:prstGeom prst="rect">
            <a:avLst/>
          </a:prstGeom>
        </p:spPr>
      </p:pic>
      <p:cxnSp>
        <p:nvCxnSpPr>
          <p:cNvPr id="8" name="رابط كسهم مستقيم 7">
            <a:extLst>
              <a:ext uri="{FF2B5EF4-FFF2-40B4-BE49-F238E27FC236}">
                <a16:creationId xmlns:a16="http://schemas.microsoft.com/office/drawing/2014/main" id="{C57AD9EE-AEC2-1293-3EE1-1285D8B195A8}"/>
              </a:ext>
            </a:extLst>
          </p:cNvPr>
          <p:cNvCxnSpPr/>
          <p:nvPr/>
        </p:nvCxnSpPr>
        <p:spPr>
          <a:xfrm flipV="1">
            <a:off x="3771900" y="4629150"/>
            <a:ext cx="628650" cy="514350"/>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 name="مربع نص 8">
            <a:extLst>
              <a:ext uri="{FF2B5EF4-FFF2-40B4-BE49-F238E27FC236}">
                <a16:creationId xmlns:a16="http://schemas.microsoft.com/office/drawing/2014/main" id="{FA4B653A-3F4A-A984-AB4C-44DFB492E241}"/>
              </a:ext>
            </a:extLst>
          </p:cNvPr>
          <p:cNvSpPr txBox="1"/>
          <p:nvPr/>
        </p:nvSpPr>
        <p:spPr>
          <a:xfrm>
            <a:off x="7715250" y="1257300"/>
            <a:ext cx="514350" cy="461665"/>
          </a:xfrm>
          <a:prstGeom prst="rect">
            <a:avLst/>
          </a:prstGeom>
          <a:noFill/>
        </p:spPr>
        <p:txBody>
          <a:bodyPr wrap="square" rtlCol="1">
            <a:spAutoFit/>
          </a:bodyPr>
          <a:lstStyle/>
          <a:p>
            <a:r>
              <a:rPr lang="en-US" sz="2400" dirty="0">
                <a:solidFill>
                  <a:schemeClr val="bg1"/>
                </a:solidFill>
              </a:rPr>
              <a:t>4</a:t>
            </a:r>
            <a:endParaRPr lang="ar-SA" sz="2400" dirty="0">
              <a:solidFill>
                <a:schemeClr val="bg1"/>
              </a:solidFill>
            </a:endParaRPr>
          </a:p>
        </p:txBody>
      </p:sp>
    </p:spTree>
    <p:extLst>
      <p:ext uri="{BB962C8B-B14F-4D97-AF65-F5344CB8AC3E}">
        <p14:creationId xmlns:p14="http://schemas.microsoft.com/office/powerpoint/2010/main" val="1216652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B51F18C4-29BB-A390-5ACF-CC1D0B490B1B}"/>
              </a:ext>
            </a:extLst>
          </p:cNvPr>
          <p:cNvSpPr/>
          <p:nvPr/>
        </p:nvSpPr>
        <p:spPr>
          <a:xfrm>
            <a:off x="0" y="2178367"/>
            <a:ext cx="9144000" cy="3822383"/>
          </a:xfrm>
          <a:custGeom>
            <a:avLst/>
            <a:gdLst/>
            <a:ahLst/>
            <a:cxnLst/>
            <a:rect l="l" t="t" r="r" b="b"/>
            <a:pathLst>
              <a:path w="12192000" h="5096509">
                <a:moveTo>
                  <a:pt x="0" y="0"/>
                </a:moveTo>
                <a:lnTo>
                  <a:pt x="0" y="5096255"/>
                </a:lnTo>
                <a:lnTo>
                  <a:pt x="12192000" y="5096255"/>
                </a:lnTo>
                <a:lnTo>
                  <a:pt x="12192000" y="2162429"/>
                </a:lnTo>
                <a:lnTo>
                  <a:pt x="12191238" y="2162429"/>
                </a:lnTo>
                <a:lnTo>
                  <a:pt x="12191238" y="2412"/>
                </a:lnTo>
                <a:lnTo>
                  <a:pt x="11914505" y="54609"/>
                </a:lnTo>
                <a:lnTo>
                  <a:pt x="11639042" y="104393"/>
                </a:lnTo>
                <a:lnTo>
                  <a:pt x="11362309" y="153034"/>
                </a:lnTo>
                <a:lnTo>
                  <a:pt x="11084306" y="194817"/>
                </a:lnTo>
                <a:lnTo>
                  <a:pt x="10807573" y="236854"/>
                </a:lnTo>
                <a:lnTo>
                  <a:pt x="10529570" y="276097"/>
                </a:lnTo>
                <a:lnTo>
                  <a:pt x="10255250" y="309752"/>
                </a:lnTo>
                <a:lnTo>
                  <a:pt x="9977374" y="341629"/>
                </a:lnTo>
                <a:lnTo>
                  <a:pt x="9700641" y="370585"/>
                </a:lnTo>
                <a:lnTo>
                  <a:pt x="9428734" y="395858"/>
                </a:lnTo>
                <a:lnTo>
                  <a:pt x="9153271" y="421131"/>
                </a:lnTo>
                <a:lnTo>
                  <a:pt x="8881364" y="442086"/>
                </a:lnTo>
                <a:lnTo>
                  <a:pt x="8609457" y="458596"/>
                </a:lnTo>
                <a:lnTo>
                  <a:pt x="8338820" y="475741"/>
                </a:lnTo>
                <a:lnTo>
                  <a:pt x="8070596" y="490092"/>
                </a:lnTo>
                <a:lnTo>
                  <a:pt x="7804911" y="500252"/>
                </a:lnTo>
                <a:lnTo>
                  <a:pt x="7539101" y="509015"/>
                </a:lnTo>
                <a:lnTo>
                  <a:pt x="7275703" y="517397"/>
                </a:lnTo>
                <a:lnTo>
                  <a:pt x="6756400" y="525526"/>
                </a:lnTo>
                <a:lnTo>
                  <a:pt x="6500368" y="527557"/>
                </a:lnTo>
                <a:lnTo>
                  <a:pt x="6246749" y="525526"/>
                </a:lnTo>
                <a:lnTo>
                  <a:pt x="5995670" y="525526"/>
                </a:lnTo>
                <a:lnTo>
                  <a:pt x="5747004" y="521334"/>
                </a:lnTo>
                <a:lnTo>
                  <a:pt x="5503164" y="514984"/>
                </a:lnTo>
                <a:lnTo>
                  <a:pt x="5261737" y="509015"/>
                </a:lnTo>
                <a:lnTo>
                  <a:pt x="5025263" y="502411"/>
                </a:lnTo>
                <a:lnTo>
                  <a:pt x="4789932" y="492251"/>
                </a:lnTo>
                <a:lnTo>
                  <a:pt x="4558284" y="481329"/>
                </a:lnTo>
                <a:lnTo>
                  <a:pt x="4331589" y="471550"/>
                </a:lnTo>
                <a:lnTo>
                  <a:pt x="3888994" y="443864"/>
                </a:lnTo>
                <a:lnTo>
                  <a:pt x="3464814" y="414400"/>
                </a:lnTo>
                <a:lnTo>
                  <a:pt x="3057525" y="383666"/>
                </a:lnTo>
                <a:lnTo>
                  <a:pt x="2672334" y="349630"/>
                </a:lnTo>
                <a:lnTo>
                  <a:pt x="2304161" y="314197"/>
                </a:lnTo>
                <a:lnTo>
                  <a:pt x="1962785" y="276097"/>
                </a:lnTo>
                <a:lnTo>
                  <a:pt x="1642110" y="238632"/>
                </a:lnTo>
                <a:lnTo>
                  <a:pt x="1347089" y="201040"/>
                </a:lnTo>
                <a:lnTo>
                  <a:pt x="1076490" y="165734"/>
                </a:lnTo>
                <a:lnTo>
                  <a:pt x="836320" y="132079"/>
                </a:lnTo>
                <a:lnTo>
                  <a:pt x="436448" y="73532"/>
                </a:lnTo>
                <a:lnTo>
                  <a:pt x="282841" y="48386"/>
                </a:lnTo>
                <a:lnTo>
                  <a:pt x="0" y="0"/>
                </a:lnTo>
                <a:close/>
              </a:path>
            </a:pathLst>
          </a:custGeom>
          <a:solidFill>
            <a:srgbClr val="FFFFFF"/>
          </a:solidFill>
        </p:spPr>
        <p:txBody>
          <a:bodyPr wrap="square" lIns="0" tIns="0" rIns="0" bIns="0" rtlCol="0"/>
          <a:lstStyle/>
          <a:p>
            <a:endParaRPr/>
          </a:p>
        </p:txBody>
      </p:sp>
      <p:sp>
        <p:nvSpPr>
          <p:cNvPr id="3" name="مربع نص 2">
            <a:extLst>
              <a:ext uri="{FF2B5EF4-FFF2-40B4-BE49-F238E27FC236}">
                <a16:creationId xmlns:a16="http://schemas.microsoft.com/office/drawing/2014/main" id="{DA6962B8-8C1B-03AF-68B6-B0B1EB8B8FE6}"/>
              </a:ext>
            </a:extLst>
          </p:cNvPr>
          <p:cNvSpPr txBox="1"/>
          <p:nvPr/>
        </p:nvSpPr>
        <p:spPr>
          <a:xfrm>
            <a:off x="1465851" y="942302"/>
            <a:ext cx="6286500" cy="507831"/>
          </a:xfrm>
          <a:prstGeom prst="rect">
            <a:avLst/>
          </a:prstGeom>
          <a:noFill/>
        </p:spPr>
        <p:txBody>
          <a:bodyPr wrap="square" rtlCol="1">
            <a:spAutoFit/>
          </a:bodyPr>
          <a:lstStyle/>
          <a:p>
            <a:pPr algn="ctr"/>
            <a:r>
              <a:rPr lang="en-US" sz="2700" dirty="0"/>
              <a:t>LOGICAL CLOCKS</a:t>
            </a:r>
            <a:endParaRPr lang="ar-SA" sz="2700" dirty="0"/>
          </a:p>
        </p:txBody>
      </p:sp>
      <p:sp>
        <p:nvSpPr>
          <p:cNvPr id="4" name="مربع نص 3">
            <a:extLst>
              <a:ext uri="{FF2B5EF4-FFF2-40B4-BE49-F238E27FC236}">
                <a16:creationId xmlns:a16="http://schemas.microsoft.com/office/drawing/2014/main" id="{BA60B6FE-973E-830F-A92A-105DF5A23AFA}"/>
              </a:ext>
            </a:extLst>
          </p:cNvPr>
          <p:cNvSpPr txBox="1"/>
          <p:nvPr/>
        </p:nvSpPr>
        <p:spPr>
          <a:xfrm>
            <a:off x="125554" y="1798658"/>
            <a:ext cx="8552221" cy="807913"/>
          </a:xfrm>
          <a:prstGeom prst="rect">
            <a:avLst/>
          </a:prstGeom>
          <a:noFill/>
        </p:spPr>
        <p:txBody>
          <a:bodyPr wrap="square" rtlCol="1">
            <a:spAutoFit/>
          </a:bodyPr>
          <a:lstStyle/>
          <a:p>
            <a:pPr algn="l" rtl="0"/>
            <a:r>
              <a:rPr lang="en-US" dirty="0">
                <a:solidFill>
                  <a:srgbClr val="00B0F0"/>
                </a:solidFill>
              </a:rPr>
              <a:t>LOGICAL CLOCKS</a:t>
            </a:r>
            <a:r>
              <a:rPr lang="en-US" dirty="0"/>
              <a:t>:  </a:t>
            </a:r>
            <a:r>
              <a:rPr lang="en-US" b="1" dirty="0"/>
              <a:t>is a mechanism for capturing chronological as every processer counts its events starting from zero</a:t>
            </a:r>
            <a:endParaRPr lang="ar-SA" b="1" dirty="0"/>
          </a:p>
          <a:p>
            <a:pPr algn="l"/>
            <a:endParaRPr lang="ar-SA" sz="1050" dirty="0"/>
          </a:p>
        </p:txBody>
      </p:sp>
      <p:sp>
        <p:nvSpPr>
          <p:cNvPr id="6" name="مربع نص 5">
            <a:extLst>
              <a:ext uri="{FF2B5EF4-FFF2-40B4-BE49-F238E27FC236}">
                <a16:creationId xmlns:a16="http://schemas.microsoft.com/office/drawing/2014/main" id="{03E1C98F-42A5-E65E-549A-EE5CC8A8515E}"/>
              </a:ext>
            </a:extLst>
          </p:cNvPr>
          <p:cNvSpPr txBox="1"/>
          <p:nvPr/>
        </p:nvSpPr>
        <p:spPr>
          <a:xfrm>
            <a:off x="7829550" y="1268283"/>
            <a:ext cx="457200" cy="461665"/>
          </a:xfrm>
          <a:prstGeom prst="rect">
            <a:avLst/>
          </a:prstGeom>
          <a:noFill/>
        </p:spPr>
        <p:txBody>
          <a:bodyPr wrap="square" rtlCol="1">
            <a:spAutoFit/>
          </a:bodyPr>
          <a:lstStyle/>
          <a:p>
            <a:r>
              <a:rPr lang="en-US" sz="2400" dirty="0">
                <a:solidFill>
                  <a:schemeClr val="bg1"/>
                </a:solidFill>
              </a:rPr>
              <a:t>5</a:t>
            </a:r>
            <a:endParaRPr lang="ar-SA" sz="2400" dirty="0">
              <a:solidFill>
                <a:schemeClr val="bg1"/>
              </a:solidFill>
            </a:endParaRPr>
          </a:p>
        </p:txBody>
      </p:sp>
      <p:sp>
        <p:nvSpPr>
          <p:cNvPr id="8" name="object 4">
            <a:extLst>
              <a:ext uri="{FF2B5EF4-FFF2-40B4-BE49-F238E27FC236}">
                <a16:creationId xmlns:a16="http://schemas.microsoft.com/office/drawing/2014/main" id="{065F455D-D430-351D-F733-2DEF1B500E9C}"/>
              </a:ext>
            </a:extLst>
          </p:cNvPr>
          <p:cNvSpPr txBox="1"/>
          <p:nvPr/>
        </p:nvSpPr>
        <p:spPr>
          <a:xfrm>
            <a:off x="457200" y="4214247"/>
            <a:ext cx="8286749" cy="1877758"/>
          </a:xfrm>
          <a:prstGeom prst="rect">
            <a:avLst/>
          </a:prstGeom>
        </p:spPr>
        <p:txBody>
          <a:bodyPr vert="horz" wrap="square" lIns="0" tIns="10478" rIns="0" bIns="0" rtlCol="0">
            <a:spAutoFit/>
          </a:bodyPr>
          <a:lstStyle/>
          <a:p>
            <a:pPr marL="9525">
              <a:spcBef>
                <a:spcPts val="764"/>
              </a:spcBef>
            </a:pPr>
            <a:r>
              <a:rPr lang="en-US" spc="-56" dirty="0">
                <a:solidFill>
                  <a:srgbClr val="FF0000"/>
                </a:solidFill>
                <a:latin typeface="Verdana"/>
                <a:ea typeface="Calibri" panose="020F0502020204030204" pitchFamily="34" charset="0"/>
              </a:rPr>
              <a:t>P1 is a processor has 3 events</a:t>
            </a:r>
          </a:p>
          <a:p>
            <a:pPr marL="9525">
              <a:spcBef>
                <a:spcPts val="764"/>
              </a:spcBef>
            </a:pPr>
            <a:r>
              <a:rPr lang="en-US" spc="-56" dirty="0">
                <a:solidFill>
                  <a:srgbClr val="FF0000"/>
                </a:solidFill>
                <a:latin typeface="Verdana"/>
                <a:ea typeface="Calibri" panose="020F0502020204030204" pitchFamily="34" charset="0"/>
              </a:rPr>
              <a:t>P2 is a processor has 2 </a:t>
            </a:r>
          </a:p>
          <a:p>
            <a:pPr marL="9525">
              <a:spcBef>
                <a:spcPts val="764"/>
              </a:spcBef>
            </a:pPr>
            <a:r>
              <a:rPr lang="en-US" spc="-56" dirty="0">
                <a:latin typeface="Verdana"/>
                <a:ea typeface="Calibri" panose="020F0502020204030204" pitchFamily="34" charset="0"/>
              </a:rPr>
              <a:t>P1 sends a message m at 2 (</a:t>
            </a:r>
            <a:r>
              <a:rPr lang="en-US" spc="-56" dirty="0">
                <a:solidFill>
                  <a:srgbClr val="C00000"/>
                </a:solidFill>
                <a:latin typeface="Verdana"/>
                <a:ea typeface="Calibri" panose="020F0502020204030204" pitchFamily="34" charset="0"/>
              </a:rPr>
              <a:t>P1 logical time, since it is the second event in P1</a:t>
            </a:r>
            <a:r>
              <a:rPr lang="en-US" spc="-56" dirty="0">
                <a:latin typeface="Verdana"/>
                <a:ea typeface="Calibri" panose="020F0502020204030204" pitchFamily="34" charset="0"/>
              </a:rPr>
              <a:t>) and P2 receives the message m at 1 (</a:t>
            </a:r>
            <a:r>
              <a:rPr lang="en-US" spc="-56" dirty="0">
                <a:solidFill>
                  <a:srgbClr val="C00000"/>
                </a:solidFill>
                <a:latin typeface="Verdana"/>
                <a:ea typeface="Calibri" panose="020F0502020204030204" pitchFamily="34" charset="0"/>
              </a:rPr>
              <a:t>P2 logical time, since it is the first event in P2</a:t>
            </a:r>
            <a:r>
              <a:rPr lang="en-US" spc="-56" dirty="0">
                <a:latin typeface="Verdana"/>
                <a:ea typeface="Calibri" panose="020F0502020204030204" pitchFamily="34" charset="0"/>
              </a:rPr>
              <a:t>). So it seems that the message m is received before it is sent as a result of logical time difference. </a:t>
            </a:r>
            <a:endParaRPr lang="en-US" dirty="0">
              <a:latin typeface="Calibri" panose="020F0502020204030204" pitchFamily="34" charset="0"/>
              <a:ea typeface="Calibri" panose="020F0502020204030204" pitchFamily="34" charset="0"/>
            </a:endParaRPr>
          </a:p>
        </p:txBody>
      </p:sp>
      <p:cxnSp>
        <p:nvCxnSpPr>
          <p:cNvPr id="9" name="رابط كسهم مستقيم 8">
            <a:extLst>
              <a:ext uri="{FF2B5EF4-FFF2-40B4-BE49-F238E27FC236}">
                <a16:creationId xmlns:a16="http://schemas.microsoft.com/office/drawing/2014/main" id="{DA5D7C56-687A-C33D-5F3C-C89219A65CCC}"/>
              </a:ext>
            </a:extLst>
          </p:cNvPr>
          <p:cNvCxnSpPr>
            <a:cxnSpLocks/>
          </p:cNvCxnSpPr>
          <p:nvPr/>
        </p:nvCxnSpPr>
        <p:spPr>
          <a:xfrm>
            <a:off x="1971675" y="3028950"/>
            <a:ext cx="5200650"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10" name="رابط مستقيم 9">
            <a:extLst>
              <a:ext uri="{FF2B5EF4-FFF2-40B4-BE49-F238E27FC236}">
                <a16:creationId xmlns:a16="http://schemas.microsoft.com/office/drawing/2014/main" id="{EAD0CC2F-CC10-E2A0-806A-471C2839E348}"/>
              </a:ext>
            </a:extLst>
          </p:cNvPr>
          <p:cNvCxnSpPr/>
          <p:nvPr/>
        </p:nvCxnSpPr>
        <p:spPr>
          <a:xfrm>
            <a:off x="3086100" y="2971800"/>
            <a:ext cx="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 name="رابط مستقيم 10">
            <a:extLst>
              <a:ext uri="{FF2B5EF4-FFF2-40B4-BE49-F238E27FC236}">
                <a16:creationId xmlns:a16="http://schemas.microsoft.com/office/drawing/2014/main" id="{53587BEC-4557-F67F-A1BC-BB8571E6496F}"/>
              </a:ext>
            </a:extLst>
          </p:cNvPr>
          <p:cNvCxnSpPr/>
          <p:nvPr/>
        </p:nvCxnSpPr>
        <p:spPr>
          <a:xfrm>
            <a:off x="4953151" y="2971800"/>
            <a:ext cx="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2" name="رابط كسهم مستقيم 11">
            <a:extLst>
              <a:ext uri="{FF2B5EF4-FFF2-40B4-BE49-F238E27FC236}">
                <a16:creationId xmlns:a16="http://schemas.microsoft.com/office/drawing/2014/main" id="{4DC7CE99-43B3-4424-B133-6E7857EFDB47}"/>
              </a:ext>
            </a:extLst>
          </p:cNvPr>
          <p:cNvCxnSpPr>
            <a:cxnSpLocks/>
          </p:cNvCxnSpPr>
          <p:nvPr/>
        </p:nvCxnSpPr>
        <p:spPr>
          <a:xfrm>
            <a:off x="1971675" y="3829050"/>
            <a:ext cx="5200650"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13" name="رابط مستقيم 12">
            <a:extLst>
              <a:ext uri="{FF2B5EF4-FFF2-40B4-BE49-F238E27FC236}">
                <a16:creationId xmlns:a16="http://schemas.microsoft.com/office/drawing/2014/main" id="{3B841DAF-D3F3-A5B6-DEE7-CDC154A0788B}"/>
              </a:ext>
            </a:extLst>
          </p:cNvPr>
          <p:cNvCxnSpPr>
            <a:cxnSpLocks/>
          </p:cNvCxnSpPr>
          <p:nvPr/>
        </p:nvCxnSpPr>
        <p:spPr>
          <a:xfrm>
            <a:off x="3771900" y="3714751"/>
            <a:ext cx="0" cy="20248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 name="رابط مستقيم 13">
            <a:extLst>
              <a:ext uri="{FF2B5EF4-FFF2-40B4-BE49-F238E27FC236}">
                <a16:creationId xmlns:a16="http://schemas.microsoft.com/office/drawing/2014/main" id="{CC1620D2-589A-F4BC-19E9-0BEF679AA3BC}"/>
              </a:ext>
            </a:extLst>
          </p:cNvPr>
          <p:cNvCxnSpPr/>
          <p:nvPr/>
        </p:nvCxnSpPr>
        <p:spPr>
          <a:xfrm>
            <a:off x="4953151" y="3771900"/>
            <a:ext cx="0" cy="1143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 name="رابط كسهم مستقيم 14">
            <a:extLst>
              <a:ext uri="{FF2B5EF4-FFF2-40B4-BE49-F238E27FC236}">
                <a16:creationId xmlns:a16="http://schemas.microsoft.com/office/drawing/2014/main" id="{1728ABFD-DDC1-C9A4-5206-29B8D6B7E900}"/>
              </a:ext>
            </a:extLst>
          </p:cNvPr>
          <p:cNvCxnSpPr/>
          <p:nvPr/>
        </p:nvCxnSpPr>
        <p:spPr>
          <a:xfrm>
            <a:off x="3143250" y="3086100"/>
            <a:ext cx="628650" cy="7429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bject 4">
            <a:extLst>
              <a:ext uri="{FF2B5EF4-FFF2-40B4-BE49-F238E27FC236}">
                <a16:creationId xmlns:a16="http://schemas.microsoft.com/office/drawing/2014/main" id="{778C4FBC-B2CF-224F-AA65-40677B0F709F}"/>
              </a:ext>
            </a:extLst>
          </p:cNvPr>
          <p:cNvSpPr txBox="1"/>
          <p:nvPr/>
        </p:nvSpPr>
        <p:spPr>
          <a:xfrm>
            <a:off x="1446181" y="2815911"/>
            <a:ext cx="496919" cy="426079"/>
          </a:xfrm>
          <a:prstGeom prst="rect">
            <a:avLst/>
          </a:prstGeom>
        </p:spPr>
        <p:txBody>
          <a:bodyPr vert="horz" wrap="square" lIns="0" tIns="10478" rIns="0" bIns="0" rtlCol="0">
            <a:spAutoFit/>
          </a:bodyPr>
          <a:lstStyle/>
          <a:p>
            <a:pPr marL="9525" algn="ctr">
              <a:spcBef>
                <a:spcPts val="764"/>
              </a:spcBef>
            </a:pPr>
            <a:r>
              <a:rPr lang="en-US" sz="2700" spc="-56" dirty="0">
                <a:solidFill>
                  <a:schemeClr val="tx2">
                    <a:lumMod val="60000"/>
                    <a:lumOff val="40000"/>
                  </a:schemeClr>
                </a:solidFill>
                <a:latin typeface="Verdana"/>
                <a:ea typeface="Calibri" panose="020F0502020204030204" pitchFamily="34" charset="0"/>
              </a:rPr>
              <a:t>P1</a:t>
            </a:r>
            <a:endParaRPr lang="en-US" sz="2400" dirty="0">
              <a:latin typeface="Calibri" panose="020F0502020204030204" pitchFamily="34" charset="0"/>
              <a:ea typeface="Calibri" panose="020F0502020204030204" pitchFamily="34" charset="0"/>
            </a:endParaRPr>
          </a:p>
        </p:txBody>
      </p:sp>
      <p:sp>
        <p:nvSpPr>
          <p:cNvPr id="17" name="object 4">
            <a:extLst>
              <a:ext uri="{FF2B5EF4-FFF2-40B4-BE49-F238E27FC236}">
                <a16:creationId xmlns:a16="http://schemas.microsoft.com/office/drawing/2014/main" id="{D88FA65C-D8E5-EFD6-B867-5C8F17A7A15E}"/>
              </a:ext>
            </a:extLst>
          </p:cNvPr>
          <p:cNvSpPr txBox="1"/>
          <p:nvPr/>
        </p:nvSpPr>
        <p:spPr>
          <a:xfrm>
            <a:off x="1465851" y="3644036"/>
            <a:ext cx="496919" cy="426079"/>
          </a:xfrm>
          <a:prstGeom prst="rect">
            <a:avLst/>
          </a:prstGeom>
        </p:spPr>
        <p:txBody>
          <a:bodyPr vert="horz" wrap="square" lIns="0" tIns="10478" rIns="0" bIns="0" rtlCol="0">
            <a:spAutoFit/>
          </a:bodyPr>
          <a:lstStyle/>
          <a:p>
            <a:pPr marL="9525" algn="ctr">
              <a:spcBef>
                <a:spcPts val="764"/>
              </a:spcBef>
            </a:pPr>
            <a:r>
              <a:rPr lang="en-US" sz="2700" spc="-56" dirty="0">
                <a:solidFill>
                  <a:schemeClr val="tx2">
                    <a:lumMod val="60000"/>
                    <a:lumOff val="40000"/>
                  </a:schemeClr>
                </a:solidFill>
                <a:latin typeface="Verdana"/>
                <a:ea typeface="Calibri" panose="020F0502020204030204" pitchFamily="34" charset="0"/>
              </a:rPr>
              <a:t>P2</a:t>
            </a:r>
            <a:endParaRPr lang="en-US" sz="2400" dirty="0">
              <a:latin typeface="Calibri" panose="020F0502020204030204" pitchFamily="34" charset="0"/>
              <a:ea typeface="Calibri" panose="020F0502020204030204" pitchFamily="34" charset="0"/>
            </a:endParaRPr>
          </a:p>
        </p:txBody>
      </p:sp>
      <p:sp>
        <p:nvSpPr>
          <p:cNvPr id="18" name="object 4">
            <a:extLst>
              <a:ext uri="{FF2B5EF4-FFF2-40B4-BE49-F238E27FC236}">
                <a16:creationId xmlns:a16="http://schemas.microsoft.com/office/drawing/2014/main" id="{D4CE864E-9DD5-D6BA-AA2B-DFAAF273D1A9}"/>
              </a:ext>
            </a:extLst>
          </p:cNvPr>
          <p:cNvSpPr txBox="1"/>
          <p:nvPr/>
        </p:nvSpPr>
        <p:spPr>
          <a:xfrm>
            <a:off x="3523441" y="3180543"/>
            <a:ext cx="496919" cy="426079"/>
          </a:xfrm>
          <a:prstGeom prst="rect">
            <a:avLst/>
          </a:prstGeom>
        </p:spPr>
        <p:txBody>
          <a:bodyPr vert="horz" wrap="square" lIns="0" tIns="10478" rIns="0" bIns="0" rtlCol="0">
            <a:spAutoFit/>
          </a:bodyPr>
          <a:lstStyle/>
          <a:p>
            <a:pPr marL="9525" algn="ctr">
              <a:spcBef>
                <a:spcPts val="764"/>
              </a:spcBef>
            </a:pPr>
            <a:r>
              <a:rPr lang="en-US" sz="2700" spc="-56" dirty="0">
                <a:solidFill>
                  <a:schemeClr val="tx2">
                    <a:lumMod val="60000"/>
                    <a:lumOff val="40000"/>
                  </a:schemeClr>
                </a:solidFill>
                <a:latin typeface="Verdana"/>
                <a:ea typeface="Calibri" panose="020F0502020204030204" pitchFamily="34" charset="0"/>
              </a:rPr>
              <a:t>m</a:t>
            </a:r>
            <a:endParaRPr lang="en-US" sz="2400" dirty="0">
              <a:latin typeface="Calibri" panose="020F0502020204030204" pitchFamily="34" charset="0"/>
              <a:ea typeface="Calibri" panose="020F0502020204030204" pitchFamily="34" charset="0"/>
            </a:endParaRPr>
          </a:p>
        </p:txBody>
      </p:sp>
      <p:cxnSp>
        <p:nvCxnSpPr>
          <p:cNvPr id="19" name="رابط مستقيم 18">
            <a:extLst>
              <a:ext uri="{FF2B5EF4-FFF2-40B4-BE49-F238E27FC236}">
                <a16:creationId xmlns:a16="http://schemas.microsoft.com/office/drawing/2014/main" id="{D0D5C9A7-3D59-CD3A-A330-DD1B6C65AFE7}"/>
              </a:ext>
            </a:extLst>
          </p:cNvPr>
          <p:cNvCxnSpPr>
            <a:cxnSpLocks/>
          </p:cNvCxnSpPr>
          <p:nvPr/>
        </p:nvCxnSpPr>
        <p:spPr>
          <a:xfrm>
            <a:off x="2286000" y="2971801"/>
            <a:ext cx="0" cy="110207"/>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2" name="object 4">
            <a:extLst>
              <a:ext uri="{FF2B5EF4-FFF2-40B4-BE49-F238E27FC236}">
                <a16:creationId xmlns:a16="http://schemas.microsoft.com/office/drawing/2014/main" id="{E61A29DE-D0AD-53B4-052B-DFB0C6F41169}"/>
              </a:ext>
            </a:extLst>
          </p:cNvPr>
          <p:cNvSpPr txBox="1"/>
          <p:nvPr/>
        </p:nvSpPr>
        <p:spPr>
          <a:xfrm>
            <a:off x="1943100" y="3123394"/>
            <a:ext cx="3486149" cy="241413"/>
          </a:xfrm>
          <a:prstGeom prst="rect">
            <a:avLst/>
          </a:prstGeom>
        </p:spPr>
        <p:txBody>
          <a:bodyPr vert="horz" wrap="square" lIns="0" tIns="10478" rIns="0" bIns="0" rtlCol="0">
            <a:spAutoFit/>
          </a:bodyPr>
          <a:lstStyle/>
          <a:p>
            <a:pPr marL="9525">
              <a:spcBef>
                <a:spcPts val="764"/>
              </a:spcBef>
            </a:pPr>
            <a:r>
              <a:rPr lang="en-US" sz="1050" spc="-56" dirty="0">
                <a:latin typeface="Verdana"/>
                <a:ea typeface="Calibri" panose="020F0502020204030204" pitchFamily="34" charset="0"/>
              </a:rPr>
              <a:t>       </a:t>
            </a:r>
            <a:r>
              <a:rPr lang="en-US" sz="1500" spc="-56" dirty="0">
                <a:latin typeface="Verdana"/>
                <a:ea typeface="Calibri" panose="020F0502020204030204" pitchFamily="34" charset="0"/>
              </a:rPr>
              <a:t>1            2                              3      </a:t>
            </a:r>
            <a:endParaRPr lang="en-US" sz="1500" dirty="0">
              <a:latin typeface="Calibri" panose="020F0502020204030204" pitchFamily="34" charset="0"/>
              <a:ea typeface="Calibri" panose="020F0502020204030204" pitchFamily="34" charset="0"/>
            </a:endParaRPr>
          </a:p>
        </p:txBody>
      </p:sp>
      <p:sp>
        <p:nvSpPr>
          <p:cNvPr id="23" name="object 4">
            <a:extLst>
              <a:ext uri="{FF2B5EF4-FFF2-40B4-BE49-F238E27FC236}">
                <a16:creationId xmlns:a16="http://schemas.microsoft.com/office/drawing/2014/main" id="{7E0604E1-3B53-5A02-34F8-0530B2B7ECE1}"/>
              </a:ext>
            </a:extLst>
          </p:cNvPr>
          <p:cNvSpPr txBox="1"/>
          <p:nvPr/>
        </p:nvSpPr>
        <p:spPr>
          <a:xfrm>
            <a:off x="3416589" y="3923045"/>
            <a:ext cx="3486149" cy="241413"/>
          </a:xfrm>
          <a:prstGeom prst="rect">
            <a:avLst/>
          </a:prstGeom>
        </p:spPr>
        <p:txBody>
          <a:bodyPr vert="horz" wrap="square" lIns="0" tIns="10478" rIns="0" bIns="0" rtlCol="0">
            <a:spAutoFit/>
          </a:bodyPr>
          <a:lstStyle/>
          <a:p>
            <a:pPr marL="9525">
              <a:spcBef>
                <a:spcPts val="764"/>
              </a:spcBef>
            </a:pPr>
            <a:r>
              <a:rPr lang="en-US" sz="1050" spc="-56" dirty="0">
                <a:latin typeface="Verdana"/>
                <a:ea typeface="Calibri" panose="020F0502020204030204" pitchFamily="34" charset="0"/>
              </a:rPr>
              <a:t>       </a:t>
            </a:r>
            <a:r>
              <a:rPr lang="en-US" sz="1500" spc="-56" dirty="0">
                <a:latin typeface="Verdana"/>
                <a:ea typeface="Calibri" panose="020F0502020204030204" pitchFamily="34" charset="0"/>
              </a:rPr>
              <a:t>1                  2</a:t>
            </a:r>
            <a:endParaRPr lang="en-US" sz="15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3884733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1463</Words>
  <Application>Microsoft Office PowerPoint</Application>
  <PresentationFormat>On-screen Show (4:3)</PresentationFormat>
  <Paragraphs>146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MT</vt:lpstr>
      <vt:lpstr>Calibri</vt:lpstr>
      <vt:lpstr>Comic Sans MS</vt:lpstr>
      <vt:lpstr>Helvetica Neue</vt:lpstr>
      <vt:lpstr>Times New Roman</vt:lpstr>
      <vt:lpstr>Verdana</vt:lpstr>
      <vt:lpstr>Default Design</vt:lpstr>
      <vt:lpstr>Chapter 2</vt:lpstr>
      <vt:lpstr>Synchronization</vt:lpstr>
      <vt:lpstr>Physical Clocks</vt:lpstr>
      <vt:lpstr>Physical Clocks issue</vt:lpstr>
      <vt:lpstr>Physical Clocks issue</vt:lpstr>
      <vt:lpstr>Clock Synchronization Algorithms  for Physical Clocks 1-Network Time Protocol  </vt:lpstr>
      <vt:lpstr>Clock Synchronization Algorithms  for Physical Clocks 1-Network Time Protocol  </vt:lpstr>
      <vt:lpstr>PowerPoint Presentation</vt:lpstr>
      <vt:lpstr>PowerPoint Presentation</vt:lpstr>
      <vt:lpstr>PowerPoint Presentation</vt:lpstr>
      <vt:lpstr>PowerPoint Presentation</vt:lpstr>
      <vt:lpstr>PowerPoint Presentation</vt:lpstr>
      <vt:lpstr>PowerPoint Presentation</vt:lpstr>
      <vt:lpstr>     Vector Logical Clock </vt:lpstr>
      <vt:lpstr>PowerPoint Presentation</vt:lpstr>
      <vt:lpstr>        Mutual Exclusion vs Permission  </vt:lpstr>
      <vt:lpstr>Centralized V.S. Decentralized Algorithm</vt:lpstr>
      <vt:lpstr>Centralized Algorithm Decentralized Algorithm  </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mph</dc:creator>
  <cp:lastModifiedBy>Shuaib</cp:lastModifiedBy>
  <cp:revision>22</cp:revision>
  <dcterms:created xsi:type="dcterms:W3CDTF">2009-09-10T01:06:49Z</dcterms:created>
  <dcterms:modified xsi:type="dcterms:W3CDTF">2023-11-26T18:14:07Z</dcterms:modified>
</cp:coreProperties>
</file>