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36"/>
  </p:notesMasterIdLst>
  <p:handoutMasterIdLst>
    <p:handoutMasterId r:id="rId37"/>
  </p:handoutMasterIdLst>
  <p:sldIdLst>
    <p:sldId id="737" r:id="rId2"/>
    <p:sldId id="718" r:id="rId3"/>
    <p:sldId id="528" r:id="rId4"/>
    <p:sldId id="529" r:id="rId5"/>
    <p:sldId id="719" r:id="rId6"/>
    <p:sldId id="258" r:id="rId7"/>
    <p:sldId id="725" r:id="rId8"/>
    <p:sldId id="727" r:id="rId9"/>
    <p:sldId id="260" r:id="rId10"/>
    <p:sldId id="729" r:id="rId11"/>
    <p:sldId id="730" r:id="rId12"/>
    <p:sldId id="731" r:id="rId13"/>
    <p:sldId id="571" r:id="rId14"/>
    <p:sldId id="573" r:id="rId15"/>
    <p:sldId id="574" r:id="rId16"/>
    <p:sldId id="575" r:id="rId17"/>
    <p:sldId id="576" r:id="rId18"/>
    <p:sldId id="577" r:id="rId19"/>
    <p:sldId id="578" r:id="rId20"/>
    <p:sldId id="579" r:id="rId21"/>
    <p:sldId id="558" r:id="rId22"/>
    <p:sldId id="559" r:id="rId23"/>
    <p:sldId id="560" r:id="rId24"/>
    <p:sldId id="561" r:id="rId25"/>
    <p:sldId id="299" r:id="rId26"/>
    <p:sldId id="734" r:id="rId27"/>
    <p:sldId id="259" r:id="rId28"/>
    <p:sldId id="735" r:id="rId29"/>
    <p:sldId id="736" r:id="rId30"/>
    <p:sldId id="733" r:id="rId31"/>
    <p:sldId id="264" r:id="rId32"/>
    <p:sldId id="262" r:id="rId33"/>
    <p:sldId id="265" r:id="rId34"/>
    <p:sldId id="266" r:id="rId35"/>
  </p:sldIdLst>
  <p:sldSz cx="9144000" cy="6858000" type="overhead"/>
  <p:notesSz cx="6858000" cy="9144000"/>
  <p:defaultTextStyle>
    <a:defPPr>
      <a:defRPr lang="en-US"/>
    </a:defPPr>
    <a:lvl1pPr algn="r" rtl="0" eaLnBrk="0" fontAlgn="base" hangingPunct="0">
      <a:spcBef>
        <a:spcPct val="0"/>
      </a:spcBef>
      <a:spcAft>
        <a:spcPct val="0"/>
      </a:spcAft>
      <a:defRPr sz="4400" b="1" kern="1200">
        <a:solidFill>
          <a:srgbClr val="0000FF"/>
        </a:solidFill>
        <a:latin typeface="Comic Sans MS" pitchFamily="66" charset="0"/>
        <a:ea typeface="+mn-ea"/>
        <a:cs typeface="+mn-cs"/>
      </a:defRPr>
    </a:lvl1pPr>
    <a:lvl2pPr marL="457200" algn="r" rtl="0" eaLnBrk="0" fontAlgn="base" hangingPunct="0">
      <a:spcBef>
        <a:spcPct val="0"/>
      </a:spcBef>
      <a:spcAft>
        <a:spcPct val="0"/>
      </a:spcAft>
      <a:defRPr sz="4400" b="1" kern="1200">
        <a:solidFill>
          <a:srgbClr val="0000FF"/>
        </a:solidFill>
        <a:latin typeface="Comic Sans MS" pitchFamily="66" charset="0"/>
        <a:ea typeface="+mn-ea"/>
        <a:cs typeface="+mn-cs"/>
      </a:defRPr>
    </a:lvl2pPr>
    <a:lvl3pPr marL="914400" algn="r" rtl="0" eaLnBrk="0" fontAlgn="base" hangingPunct="0">
      <a:spcBef>
        <a:spcPct val="0"/>
      </a:spcBef>
      <a:spcAft>
        <a:spcPct val="0"/>
      </a:spcAft>
      <a:defRPr sz="4400" b="1" kern="1200">
        <a:solidFill>
          <a:srgbClr val="0000FF"/>
        </a:solidFill>
        <a:latin typeface="Comic Sans MS" pitchFamily="66" charset="0"/>
        <a:ea typeface="+mn-ea"/>
        <a:cs typeface="+mn-cs"/>
      </a:defRPr>
    </a:lvl3pPr>
    <a:lvl4pPr marL="1371600" algn="r" rtl="0" eaLnBrk="0" fontAlgn="base" hangingPunct="0">
      <a:spcBef>
        <a:spcPct val="0"/>
      </a:spcBef>
      <a:spcAft>
        <a:spcPct val="0"/>
      </a:spcAft>
      <a:defRPr sz="4400" b="1" kern="1200">
        <a:solidFill>
          <a:srgbClr val="0000FF"/>
        </a:solidFill>
        <a:latin typeface="Comic Sans MS" pitchFamily="66" charset="0"/>
        <a:ea typeface="+mn-ea"/>
        <a:cs typeface="+mn-cs"/>
      </a:defRPr>
    </a:lvl4pPr>
    <a:lvl5pPr marL="1828800" algn="r" rtl="0" eaLnBrk="0" fontAlgn="base" hangingPunct="0">
      <a:spcBef>
        <a:spcPct val="0"/>
      </a:spcBef>
      <a:spcAft>
        <a:spcPct val="0"/>
      </a:spcAft>
      <a:defRPr sz="4400" b="1" kern="1200">
        <a:solidFill>
          <a:srgbClr val="0000FF"/>
        </a:solidFill>
        <a:latin typeface="Comic Sans MS" pitchFamily="66" charset="0"/>
        <a:ea typeface="+mn-ea"/>
        <a:cs typeface="+mn-cs"/>
      </a:defRPr>
    </a:lvl5pPr>
    <a:lvl6pPr marL="2286000" algn="l" defTabSz="914400" rtl="0" eaLnBrk="1" latinLnBrk="0" hangingPunct="1">
      <a:defRPr sz="4400" b="1" kern="1200">
        <a:solidFill>
          <a:srgbClr val="0000FF"/>
        </a:solidFill>
        <a:latin typeface="Comic Sans MS" pitchFamily="66" charset="0"/>
        <a:ea typeface="+mn-ea"/>
        <a:cs typeface="+mn-cs"/>
      </a:defRPr>
    </a:lvl6pPr>
    <a:lvl7pPr marL="2743200" algn="l" defTabSz="914400" rtl="0" eaLnBrk="1" latinLnBrk="0" hangingPunct="1">
      <a:defRPr sz="4400" b="1" kern="1200">
        <a:solidFill>
          <a:srgbClr val="0000FF"/>
        </a:solidFill>
        <a:latin typeface="Comic Sans MS" pitchFamily="66" charset="0"/>
        <a:ea typeface="+mn-ea"/>
        <a:cs typeface="+mn-cs"/>
      </a:defRPr>
    </a:lvl7pPr>
    <a:lvl8pPr marL="3200400" algn="l" defTabSz="914400" rtl="0" eaLnBrk="1" latinLnBrk="0" hangingPunct="1">
      <a:defRPr sz="4400" b="1" kern="1200">
        <a:solidFill>
          <a:srgbClr val="0000FF"/>
        </a:solidFill>
        <a:latin typeface="Comic Sans MS" pitchFamily="66" charset="0"/>
        <a:ea typeface="+mn-ea"/>
        <a:cs typeface="+mn-cs"/>
      </a:defRPr>
    </a:lvl8pPr>
    <a:lvl9pPr marL="3657600" algn="l" defTabSz="914400" rtl="0" eaLnBrk="1" latinLnBrk="0" hangingPunct="1">
      <a:defRPr sz="4400" b="1" kern="1200">
        <a:solidFill>
          <a:srgbClr val="0000FF"/>
        </a:solidFill>
        <a:latin typeface="Comic Sans MS" pitchFamily="66" charset="0"/>
        <a:ea typeface="+mn-ea"/>
        <a:cs typeface="+mn-cs"/>
      </a:defRPr>
    </a:lvl9pPr>
  </p:defaultTextStyle>
  <p:extLst>
    <p:ext uri="{EFAFB233-063F-42B5-8137-9DF3F51BA10A}">
      <p15:sldGuideLst xmlns:p15="http://schemas.microsoft.com/office/powerpoint/2012/main">
        <p15:guide id="1" orient="horz" pos="1824">
          <p15:clr>
            <a:srgbClr val="A4A3A4"/>
          </p15:clr>
        </p15:guide>
        <p15:guide id="2" pos="40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7" d="100"/>
          <a:sy n="107" d="100"/>
        </p:scale>
        <p:origin x="114" y="-90"/>
      </p:cViewPr>
      <p:guideLst>
        <p:guide orient="horz" pos="1824"/>
        <p:guide pos="40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svg"/><Relationship Id="rId1" Type="http://schemas.openxmlformats.org/officeDocument/2006/relationships/image" Target="../media/image7.png"/><Relationship Id="rId6" Type="http://schemas.openxmlformats.org/officeDocument/2006/relationships/image" Target="../media/image14.svg"/><Relationship Id="rId4" Type="http://schemas.openxmlformats.org/officeDocument/2006/relationships/image" Target="NULL"/></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svg"/><Relationship Id="rId1" Type="http://schemas.openxmlformats.org/officeDocument/2006/relationships/image" Target="../media/image7.png"/><Relationship Id="rId6" Type="http://schemas.openxmlformats.org/officeDocument/2006/relationships/image" Target="../media/image14.svg"/><Relationship Id="rId4" Type="http://schemas.openxmlformats.org/officeDocument/2006/relationships/image" Target="NUL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F87D30-7D62-4894-9B0B-B14E525178A0}" type="doc">
      <dgm:prSet loTypeId="urn:microsoft.com/office/officeart/2005/8/layout/vProcess5" loCatId="process" qsTypeId="urn:microsoft.com/office/officeart/2005/8/quickstyle/simple4" qsCatId="simple" csTypeId="urn:microsoft.com/office/officeart/2005/8/colors/colorful5" csCatId="colorful" phldr="1"/>
      <dgm:spPr/>
      <dgm:t>
        <a:bodyPr/>
        <a:lstStyle/>
        <a:p>
          <a:endParaRPr lang="en-US"/>
        </a:p>
      </dgm:t>
    </dgm:pt>
    <dgm:pt modelId="{6F83EBAD-3FEF-4F7B-9F92-46A17949D917}">
      <dgm:prSet/>
      <dgm:spPr/>
      <dgm:t>
        <a:bodyPr/>
        <a:lstStyle/>
        <a:p>
          <a:pPr rtl="0"/>
          <a:r>
            <a:rPr lang="ar-SA" b="1" dirty="0"/>
            <a:t> Blocking send, blocking receive</a:t>
          </a:r>
          <a:endParaRPr lang="en-US" dirty="0"/>
        </a:p>
      </dgm:t>
    </dgm:pt>
    <dgm:pt modelId="{0D76DFBE-EFD9-484A-A71B-A1269F31C02F}" type="parTrans" cxnId="{9D8B7C42-6101-4E7D-88C6-76AC916EFE40}">
      <dgm:prSet/>
      <dgm:spPr/>
      <dgm:t>
        <a:bodyPr/>
        <a:lstStyle/>
        <a:p>
          <a:endParaRPr lang="en-US"/>
        </a:p>
      </dgm:t>
    </dgm:pt>
    <dgm:pt modelId="{0A18AA7E-AA82-45C6-92CF-93DD05FA211E}" type="sibTrans" cxnId="{9D8B7C42-6101-4E7D-88C6-76AC916EFE40}">
      <dgm:prSet/>
      <dgm:spPr/>
      <dgm:t>
        <a:bodyPr/>
        <a:lstStyle/>
        <a:p>
          <a:endParaRPr lang="en-US"/>
        </a:p>
      </dgm:t>
    </dgm:pt>
    <dgm:pt modelId="{7AC000A5-9262-4F65-A90F-8B9FC6047F63}">
      <dgm:prSet/>
      <dgm:spPr/>
      <dgm:t>
        <a:bodyPr/>
        <a:lstStyle/>
        <a:p>
          <a:pPr rtl="0"/>
          <a:r>
            <a:rPr lang="ar-SA" b="1" dirty="0"/>
            <a:t> Non blocking send, blocking receive</a:t>
          </a:r>
          <a:endParaRPr lang="en-US" dirty="0"/>
        </a:p>
      </dgm:t>
    </dgm:pt>
    <dgm:pt modelId="{C3A1EC74-9E83-4E2A-92E8-69919E069118}" type="parTrans" cxnId="{FB51E125-DCAC-4ED2-9DAC-DD79CB0E1D8D}">
      <dgm:prSet/>
      <dgm:spPr/>
      <dgm:t>
        <a:bodyPr/>
        <a:lstStyle/>
        <a:p>
          <a:endParaRPr lang="en-US"/>
        </a:p>
      </dgm:t>
    </dgm:pt>
    <dgm:pt modelId="{612574A6-3430-4799-A7A9-9BD6C535CC64}" type="sibTrans" cxnId="{FB51E125-DCAC-4ED2-9DAC-DD79CB0E1D8D}">
      <dgm:prSet/>
      <dgm:spPr/>
      <dgm:t>
        <a:bodyPr/>
        <a:lstStyle/>
        <a:p>
          <a:endParaRPr lang="en-US"/>
        </a:p>
      </dgm:t>
    </dgm:pt>
    <dgm:pt modelId="{DC7120F8-A40F-4F94-ACE7-EC21ED55E2FF}">
      <dgm:prSet/>
      <dgm:spPr/>
      <dgm:t>
        <a:bodyPr/>
        <a:lstStyle/>
        <a:p>
          <a:r>
            <a:rPr lang="ar-SA" b="1" dirty="0"/>
            <a:t> Non blocking send, </a:t>
          </a:r>
          <a:r>
            <a:rPr lang="ar-SA" b="1" dirty="0" err="1"/>
            <a:t>non</a:t>
          </a:r>
          <a:r>
            <a:rPr lang="ar-SA" b="1" dirty="0"/>
            <a:t> blocking receive</a:t>
          </a:r>
          <a:endParaRPr lang="en-US" dirty="0"/>
        </a:p>
      </dgm:t>
    </dgm:pt>
    <dgm:pt modelId="{93CDADF8-3D0F-408F-8A5E-C882C7A90B12}" type="parTrans" cxnId="{51762965-4A7B-475A-8D94-A7D56A3713C5}">
      <dgm:prSet/>
      <dgm:spPr/>
      <dgm:t>
        <a:bodyPr/>
        <a:lstStyle/>
        <a:p>
          <a:endParaRPr lang="en-US"/>
        </a:p>
      </dgm:t>
    </dgm:pt>
    <dgm:pt modelId="{EED64F0E-048A-4129-A867-13A50A096FF9}" type="sibTrans" cxnId="{51762965-4A7B-475A-8D94-A7D56A3713C5}">
      <dgm:prSet/>
      <dgm:spPr/>
      <dgm:t>
        <a:bodyPr/>
        <a:lstStyle/>
        <a:p>
          <a:endParaRPr lang="en-US"/>
        </a:p>
      </dgm:t>
    </dgm:pt>
    <dgm:pt modelId="{BF0AB9D1-5F07-48A4-ADEF-A4EDBD7B76E5}" type="pres">
      <dgm:prSet presAssocID="{DDF87D30-7D62-4894-9B0B-B14E525178A0}" presName="outerComposite" presStyleCnt="0">
        <dgm:presLayoutVars>
          <dgm:chMax val="5"/>
          <dgm:dir/>
          <dgm:resizeHandles val="exact"/>
        </dgm:presLayoutVars>
      </dgm:prSet>
      <dgm:spPr/>
      <dgm:t>
        <a:bodyPr/>
        <a:lstStyle/>
        <a:p>
          <a:endParaRPr lang="en-US"/>
        </a:p>
      </dgm:t>
    </dgm:pt>
    <dgm:pt modelId="{1E6DA209-7095-4071-9565-152F02AFE186}" type="pres">
      <dgm:prSet presAssocID="{DDF87D30-7D62-4894-9B0B-B14E525178A0}" presName="dummyMaxCanvas" presStyleCnt="0">
        <dgm:presLayoutVars/>
      </dgm:prSet>
      <dgm:spPr/>
    </dgm:pt>
    <dgm:pt modelId="{7640CBF2-B2E6-439C-8BC3-12562A87A3FA}" type="pres">
      <dgm:prSet presAssocID="{DDF87D30-7D62-4894-9B0B-B14E525178A0}" presName="ThreeNodes_1" presStyleLbl="node1" presStyleIdx="0" presStyleCnt="3">
        <dgm:presLayoutVars>
          <dgm:bulletEnabled val="1"/>
        </dgm:presLayoutVars>
      </dgm:prSet>
      <dgm:spPr/>
      <dgm:t>
        <a:bodyPr/>
        <a:lstStyle/>
        <a:p>
          <a:endParaRPr lang="en-US"/>
        </a:p>
      </dgm:t>
    </dgm:pt>
    <dgm:pt modelId="{288BDD32-E206-4F41-860A-75D01F3D8778}" type="pres">
      <dgm:prSet presAssocID="{DDF87D30-7D62-4894-9B0B-B14E525178A0}" presName="ThreeNodes_2" presStyleLbl="node1" presStyleIdx="1" presStyleCnt="3">
        <dgm:presLayoutVars>
          <dgm:bulletEnabled val="1"/>
        </dgm:presLayoutVars>
      </dgm:prSet>
      <dgm:spPr/>
      <dgm:t>
        <a:bodyPr/>
        <a:lstStyle/>
        <a:p>
          <a:endParaRPr lang="en-US"/>
        </a:p>
      </dgm:t>
    </dgm:pt>
    <dgm:pt modelId="{E78C0FD2-89DD-47E9-A9DD-888277E60357}" type="pres">
      <dgm:prSet presAssocID="{DDF87D30-7D62-4894-9B0B-B14E525178A0}" presName="ThreeNodes_3" presStyleLbl="node1" presStyleIdx="2" presStyleCnt="3">
        <dgm:presLayoutVars>
          <dgm:bulletEnabled val="1"/>
        </dgm:presLayoutVars>
      </dgm:prSet>
      <dgm:spPr/>
      <dgm:t>
        <a:bodyPr/>
        <a:lstStyle/>
        <a:p>
          <a:endParaRPr lang="en-US"/>
        </a:p>
      </dgm:t>
    </dgm:pt>
    <dgm:pt modelId="{0965602A-0947-435C-85E8-A94AB1C7BA0B}" type="pres">
      <dgm:prSet presAssocID="{DDF87D30-7D62-4894-9B0B-B14E525178A0}" presName="ThreeConn_1-2" presStyleLbl="fgAccFollowNode1" presStyleIdx="0" presStyleCnt="2">
        <dgm:presLayoutVars>
          <dgm:bulletEnabled val="1"/>
        </dgm:presLayoutVars>
      </dgm:prSet>
      <dgm:spPr/>
      <dgm:t>
        <a:bodyPr/>
        <a:lstStyle/>
        <a:p>
          <a:endParaRPr lang="en-US"/>
        </a:p>
      </dgm:t>
    </dgm:pt>
    <dgm:pt modelId="{35F7522E-75AB-4C61-98DA-9D56D7C98E18}" type="pres">
      <dgm:prSet presAssocID="{DDF87D30-7D62-4894-9B0B-B14E525178A0}" presName="ThreeConn_2-3" presStyleLbl="fgAccFollowNode1" presStyleIdx="1" presStyleCnt="2">
        <dgm:presLayoutVars>
          <dgm:bulletEnabled val="1"/>
        </dgm:presLayoutVars>
      </dgm:prSet>
      <dgm:spPr/>
      <dgm:t>
        <a:bodyPr/>
        <a:lstStyle/>
        <a:p>
          <a:endParaRPr lang="en-US"/>
        </a:p>
      </dgm:t>
    </dgm:pt>
    <dgm:pt modelId="{0AF34C85-05BB-4CCC-AF5A-215E0FD5F760}" type="pres">
      <dgm:prSet presAssocID="{DDF87D30-7D62-4894-9B0B-B14E525178A0}" presName="ThreeNodes_1_text" presStyleLbl="node1" presStyleIdx="2" presStyleCnt="3">
        <dgm:presLayoutVars>
          <dgm:bulletEnabled val="1"/>
        </dgm:presLayoutVars>
      </dgm:prSet>
      <dgm:spPr/>
      <dgm:t>
        <a:bodyPr/>
        <a:lstStyle/>
        <a:p>
          <a:endParaRPr lang="en-US"/>
        </a:p>
      </dgm:t>
    </dgm:pt>
    <dgm:pt modelId="{A4FFBBCC-E4B1-4A0B-9ED1-6010C262E090}" type="pres">
      <dgm:prSet presAssocID="{DDF87D30-7D62-4894-9B0B-B14E525178A0}" presName="ThreeNodes_2_text" presStyleLbl="node1" presStyleIdx="2" presStyleCnt="3">
        <dgm:presLayoutVars>
          <dgm:bulletEnabled val="1"/>
        </dgm:presLayoutVars>
      </dgm:prSet>
      <dgm:spPr/>
      <dgm:t>
        <a:bodyPr/>
        <a:lstStyle/>
        <a:p>
          <a:endParaRPr lang="en-US"/>
        </a:p>
      </dgm:t>
    </dgm:pt>
    <dgm:pt modelId="{4AE00C50-CC0F-4129-B7F5-866143591962}" type="pres">
      <dgm:prSet presAssocID="{DDF87D30-7D62-4894-9B0B-B14E525178A0}" presName="ThreeNodes_3_text" presStyleLbl="node1" presStyleIdx="2" presStyleCnt="3">
        <dgm:presLayoutVars>
          <dgm:bulletEnabled val="1"/>
        </dgm:presLayoutVars>
      </dgm:prSet>
      <dgm:spPr/>
      <dgm:t>
        <a:bodyPr/>
        <a:lstStyle/>
        <a:p>
          <a:endParaRPr lang="en-US"/>
        </a:p>
      </dgm:t>
    </dgm:pt>
  </dgm:ptLst>
  <dgm:cxnLst>
    <dgm:cxn modelId="{51762965-4A7B-475A-8D94-A7D56A3713C5}" srcId="{DDF87D30-7D62-4894-9B0B-B14E525178A0}" destId="{DC7120F8-A40F-4F94-ACE7-EC21ED55E2FF}" srcOrd="2" destOrd="0" parTransId="{93CDADF8-3D0F-408F-8A5E-C882C7A90B12}" sibTransId="{EED64F0E-048A-4129-A867-13A50A096FF9}"/>
    <dgm:cxn modelId="{9D8B7C42-6101-4E7D-88C6-76AC916EFE40}" srcId="{DDF87D30-7D62-4894-9B0B-B14E525178A0}" destId="{6F83EBAD-3FEF-4F7B-9F92-46A17949D917}" srcOrd="0" destOrd="0" parTransId="{0D76DFBE-EFD9-484A-A71B-A1269F31C02F}" sibTransId="{0A18AA7E-AA82-45C6-92CF-93DD05FA211E}"/>
    <dgm:cxn modelId="{45B0A1F6-7D1E-4174-BDEA-9DD3A738C514}" type="presOf" srcId="{7AC000A5-9262-4F65-A90F-8B9FC6047F63}" destId="{A4FFBBCC-E4B1-4A0B-9ED1-6010C262E090}" srcOrd="1" destOrd="0" presId="urn:microsoft.com/office/officeart/2005/8/layout/vProcess5"/>
    <dgm:cxn modelId="{D12B906D-497D-4255-B480-CBB5026EF910}" type="presOf" srcId="{6F83EBAD-3FEF-4F7B-9F92-46A17949D917}" destId="{7640CBF2-B2E6-439C-8BC3-12562A87A3FA}" srcOrd="0" destOrd="0" presId="urn:microsoft.com/office/officeart/2005/8/layout/vProcess5"/>
    <dgm:cxn modelId="{04F09B7A-1E96-4E23-B3CC-C6519920B8DD}" type="presOf" srcId="{DDF87D30-7D62-4894-9B0B-B14E525178A0}" destId="{BF0AB9D1-5F07-48A4-ADEF-A4EDBD7B76E5}" srcOrd="0" destOrd="0" presId="urn:microsoft.com/office/officeart/2005/8/layout/vProcess5"/>
    <dgm:cxn modelId="{FB51E125-DCAC-4ED2-9DAC-DD79CB0E1D8D}" srcId="{DDF87D30-7D62-4894-9B0B-B14E525178A0}" destId="{7AC000A5-9262-4F65-A90F-8B9FC6047F63}" srcOrd="1" destOrd="0" parTransId="{C3A1EC74-9E83-4E2A-92E8-69919E069118}" sibTransId="{612574A6-3430-4799-A7A9-9BD6C535CC64}"/>
    <dgm:cxn modelId="{1DA48127-6927-4C59-8830-2F7713D396DE}" type="presOf" srcId="{DC7120F8-A40F-4F94-ACE7-EC21ED55E2FF}" destId="{4AE00C50-CC0F-4129-B7F5-866143591962}" srcOrd="1" destOrd="0" presId="urn:microsoft.com/office/officeart/2005/8/layout/vProcess5"/>
    <dgm:cxn modelId="{E8D1B172-BB67-4BD7-8D79-B71A7767E756}" type="presOf" srcId="{612574A6-3430-4799-A7A9-9BD6C535CC64}" destId="{35F7522E-75AB-4C61-98DA-9D56D7C98E18}" srcOrd="0" destOrd="0" presId="urn:microsoft.com/office/officeart/2005/8/layout/vProcess5"/>
    <dgm:cxn modelId="{D366EF44-D82C-4340-AD45-841A2BF3DE26}" type="presOf" srcId="{6F83EBAD-3FEF-4F7B-9F92-46A17949D917}" destId="{0AF34C85-05BB-4CCC-AF5A-215E0FD5F760}" srcOrd="1" destOrd="0" presId="urn:microsoft.com/office/officeart/2005/8/layout/vProcess5"/>
    <dgm:cxn modelId="{55E7E441-E949-4B09-B2A2-136D76103252}" type="presOf" srcId="{0A18AA7E-AA82-45C6-92CF-93DD05FA211E}" destId="{0965602A-0947-435C-85E8-A94AB1C7BA0B}" srcOrd="0" destOrd="0" presId="urn:microsoft.com/office/officeart/2005/8/layout/vProcess5"/>
    <dgm:cxn modelId="{1A0586A6-145C-489F-98CA-A3578AB32B2F}" type="presOf" srcId="{7AC000A5-9262-4F65-A90F-8B9FC6047F63}" destId="{288BDD32-E206-4F41-860A-75D01F3D8778}" srcOrd="0" destOrd="0" presId="urn:microsoft.com/office/officeart/2005/8/layout/vProcess5"/>
    <dgm:cxn modelId="{ED3E9329-ADFF-46A7-B5BE-34568D232D0B}" type="presOf" srcId="{DC7120F8-A40F-4F94-ACE7-EC21ED55E2FF}" destId="{E78C0FD2-89DD-47E9-A9DD-888277E60357}" srcOrd="0" destOrd="0" presId="urn:microsoft.com/office/officeart/2005/8/layout/vProcess5"/>
    <dgm:cxn modelId="{97C6C060-3574-4400-AE0E-914D0B171BF8}" type="presParOf" srcId="{BF0AB9D1-5F07-48A4-ADEF-A4EDBD7B76E5}" destId="{1E6DA209-7095-4071-9565-152F02AFE186}" srcOrd="0" destOrd="0" presId="urn:microsoft.com/office/officeart/2005/8/layout/vProcess5"/>
    <dgm:cxn modelId="{15A9EF27-689D-4273-84E1-6B1DD9F0D176}" type="presParOf" srcId="{BF0AB9D1-5F07-48A4-ADEF-A4EDBD7B76E5}" destId="{7640CBF2-B2E6-439C-8BC3-12562A87A3FA}" srcOrd="1" destOrd="0" presId="urn:microsoft.com/office/officeart/2005/8/layout/vProcess5"/>
    <dgm:cxn modelId="{584E27E9-F098-46EB-9952-3F4A033B37E5}" type="presParOf" srcId="{BF0AB9D1-5F07-48A4-ADEF-A4EDBD7B76E5}" destId="{288BDD32-E206-4F41-860A-75D01F3D8778}" srcOrd="2" destOrd="0" presId="urn:microsoft.com/office/officeart/2005/8/layout/vProcess5"/>
    <dgm:cxn modelId="{B9DCFF18-ECC7-4B01-89F3-EC60E9C61B09}" type="presParOf" srcId="{BF0AB9D1-5F07-48A4-ADEF-A4EDBD7B76E5}" destId="{E78C0FD2-89DD-47E9-A9DD-888277E60357}" srcOrd="3" destOrd="0" presId="urn:microsoft.com/office/officeart/2005/8/layout/vProcess5"/>
    <dgm:cxn modelId="{B902C1A0-8BC2-48E4-B067-DED537BE721C}" type="presParOf" srcId="{BF0AB9D1-5F07-48A4-ADEF-A4EDBD7B76E5}" destId="{0965602A-0947-435C-85E8-A94AB1C7BA0B}" srcOrd="4" destOrd="0" presId="urn:microsoft.com/office/officeart/2005/8/layout/vProcess5"/>
    <dgm:cxn modelId="{3F34EE61-C7AA-4252-AB6F-FC4F82610865}" type="presParOf" srcId="{BF0AB9D1-5F07-48A4-ADEF-A4EDBD7B76E5}" destId="{35F7522E-75AB-4C61-98DA-9D56D7C98E18}" srcOrd="5" destOrd="0" presId="urn:microsoft.com/office/officeart/2005/8/layout/vProcess5"/>
    <dgm:cxn modelId="{A592F6B6-C5B5-4E6E-9B61-070CDE83441F}" type="presParOf" srcId="{BF0AB9D1-5F07-48A4-ADEF-A4EDBD7B76E5}" destId="{0AF34C85-05BB-4CCC-AF5A-215E0FD5F760}" srcOrd="6" destOrd="0" presId="urn:microsoft.com/office/officeart/2005/8/layout/vProcess5"/>
    <dgm:cxn modelId="{C00C9511-7CEA-4366-BC82-3A4AAA089BDF}" type="presParOf" srcId="{BF0AB9D1-5F07-48A4-ADEF-A4EDBD7B76E5}" destId="{A4FFBBCC-E4B1-4A0B-9ED1-6010C262E090}" srcOrd="7" destOrd="0" presId="urn:microsoft.com/office/officeart/2005/8/layout/vProcess5"/>
    <dgm:cxn modelId="{D64544C2-120B-4894-8E46-F9D65047BF76}" type="presParOf" srcId="{BF0AB9D1-5F07-48A4-ADEF-A4EDBD7B76E5}" destId="{4AE00C50-CC0F-4129-B7F5-866143591962}"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4582C5-42F9-4EE5-B906-9C4A365D8E1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9FECCA4-A091-4A0B-B77A-9801D99577E8}">
      <dgm:prSet custT="1"/>
      <dgm:spPr/>
      <dgm:t>
        <a:bodyPr/>
        <a:lstStyle/>
        <a:p>
          <a:pPr rtl="0">
            <a:lnSpc>
              <a:spcPct val="100000"/>
            </a:lnSpc>
          </a:pPr>
          <a:r>
            <a:rPr lang="en-US" sz="1800" kern="1200" dirty="0">
              <a:solidFill>
                <a:srgbClr val="000000">
                  <a:hueOff val="0"/>
                  <a:satOff val="0"/>
                  <a:lumOff val="0"/>
                  <a:alphaOff val="0"/>
                </a:srgbClr>
              </a:solidFill>
              <a:latin typeface="Comic Sans MS"/>
              <a:ea typeface="+mn-ea"/>
              <a:cs typeface="+mn-cs"/>
            </a:rPr>
            <a:t>Accessing local data only </a:t>
          </a:r>
          <a:r>
            <a:rPr lang="en-US" sz="1800" kern="1200" dirty="0"/>
            <a:t>by monitor’s procedures</a:t>
          </a:r>
          <a:r>
            <a:rPr lang="en-US" sz="1800" kern="1200" dirty="0">
              <a:latin typeface="Century Gothic" panose="020B0502020202020204"/>
            </a:rPr>
            <a:t> </a:t>
          </a:r>
          <a:endParaRPr lang="en-US" sz="1800" kern="1200" dirty="0"/>
        </a:p>
      </dgm:t>
    </dgm:pt>
    <dgm:pt modelId="{A5037517-8D4F-40FA-8917-99990C5EC9E1}" type="parTrans" cxnId="{127185E5-5388-41F6-89CD-92702F054A21}">
      <dgm:prSet/>
      <dgm:spPr/>
      <dgm:t>
        <a:bodyPr/>
        <a:lstStyle/>
        <a:p>
          <a:endParaRPr lang="en-US"/>
        </a:p>
      </dgm:t>
    </dgm:pt>
    <dgm:pt modelId="{D6068022-6AE2-4E43-9BB0-C1BBE48F4DD4}" type="sibTrans" cxnId="{127185E5-5388-41F6-89CD-92702F054A21}">
      <dgm:prSet/>
      <dgm:spPr/>
      <dgm:t>
        <a:bodyPr/>
        <a:lstStyle/>
        <a:p>
          <a:endParaRPr lang="en-US"/>
        </a:p>
      </dgm:t>
    </dgm:pt>
    <dgm:pt modelId="{DED36D86-4C08-45B1-8FE6-C64726B77E86}">
      <dgm:prSet custT="1"/>
      <dgm:spPr/>
      <dgm:t>
        <a:bodyPr/>
        <a:lstStyle/>
        <a:p>
          <a:pPr>
            <a:lnSpc>
              <a:spcPct val="100000"/>
            </a:lnSpc>
          </a:pPr>
          <a:r>
            <a:rPr lang="en-US" sz="1800" dirty="0"/>
            <a:t>A process enters monitor by invoking its procedures</a:t>
          </a:r>
        </a:p>
      </dgm:t>
    </dgm:pt>
    <dgm:pt modelId="{98B6FC2F-DF6A-40E1-A516-31CA27E2085B}" type="parTrans" cxnId="{57705734-675C-4B78-BBC5-C346F5CF920D}">
      <dgm:prSet/>
      <dgm:spPr/>
      <dgm:t>
        <a:bodyPr/>
        <a:lstStyle/>
        <a:p>
          <a:endParaRPr lang="en-US"/>
        </a:p>
      </dgm:t>
    </dgm:pt>
    <dgm:pt modelId="{5F72C8EC-D053-4B22-81A7-662F6A9591E0}" type="sibTrans" cxnId="{57705734-675C-4B78-BBC5-C346F5CF920D}">
      <dgm:prSet/>
      <dgm:spPr/>
      <dgm:t>
        <a:bodyPr/>
        <a:lstStyle/>
        <a:p>
          <a:endParaRPr lang="en-US"/>
        </a:p>
      </dgm:t>
    </dgm:pt>
    <dgm:pt modelId="{C95C249D-EC66-44A7-B5C3-084E234E9CCA}">
      <dgm:prSet custT="1"/>
      <dgm:spPr/>
      <dgm:t>
        <a:bodyPr/>
        <a:lstStyle/>
        <a:p>
          <a:pPr rtl="0">
            <a:lnSpc>
              <a:spcPct val="100000"/>
            </a:lnSpc>
          </a:pPr>
          <a:r>
            <a:rPr lang="en-US" sz="1800" dirty="0"/>
            <a:t>Only one process executing at time the others wait</a:t>
          </a:r>
        </a:p>
      </dgm:t>
    </dgm:pt>
    <dgm:pt modelId="{049E0D6D-6A17-4C51-A15E-FBB27D32C049}" type="parTrans" cxnId="{0BFAF6BA-451C-4F88-BFE3-AA5BC379CE6F}">
      <dgm:prSet/>
      <dgm:spPr/>
      <dgm:t>
        <a:bodyPr/>
        <a:lstStyle/>
        <a:p>
          <a:endParaRPr lang="en-US"/>
        </a:p>
      </dgm:t>
    </dgm:pt>
    <dgm:pt modelId="{B7B73D8F-B941-40A2-9516-4F094A4A8989}" type="sibTrans" cxnId="{0BFAF6BA-451C-4F88-BFE3-AA5BC379CE6F}">
      <dgm:prSet/>
      <dgm:spPr/>
      <dgm:t>
        <a:bodyPr/>
        <a:lstStyle/>
        <a:p>
          <a:endParaRPr lang="en-US"/>
        </a:p>
      </dgm:t>
    </dgm:pt>
    <dgm:pt modelId="{186151C7-4ECB-4A72-82E0-5AAB99D82BA1}" type="pres">
      <dgm:prSet presAssocID="{824582C5-42F9-4EE5-B906-9C4A365D8E1F}" presName="root" presStyleCnt="0">
        <dgm:presLayoutVars>
          <dgm:dir/>
          <dgm:resizeHandles val="exact"/>
        </dgm:presLayoutVars>
      </dgm:prSet>
      <dgm:spPr/>
      <dgm:t>
        <a:bodyPr/>
        <a:lstStyle/>
        <a:p>
          <a:endParaRPr lang="en-US"/>
        </a:p>
      </dgm:t>
    </dgm:pt>
    <dgm:pt modelId="{32E44AFD-D3FB-48DA-BE6C-8C05E9EC4009}" type="pres">
      <dgm:prSet presAssocID="{09FECCA4-A091-4A0B-B77A-9801D99577E8}" presName="compNode" presStyleCnt="0"/>
      <dgm:spPr/>
    </dgm:pt>
    <dgm:pt modelId="{D25FFBC4-3C47-4B4D-B05C-D1F2AECCBB5F}" type="pres">
      <dgm:prSet presAssocID="{09FECCA4-A091-4A0B-B77A-9801D99577E8}" presName="bgRect" presStyleLbl="bgShp" presStyleIdx="0" presStyleCnt="3"/>
      <dgm:spPr/>
    </dgm:pt>
    <dgm:pt modelId="{10DF8023-FD85-4BA7-9746-11F4F50FA88B}" type="pres">
      <dgm:prSet presAssocID="{09FECCA4-A091-4A0B-B77A-9801D99577E8}" presName="iconRect"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t>
        <a:bodyPr/>
        <a:lstStyle/>
        <a:p>
          <a:endParaRPr lang="en-US"/>
        </a:p>
      </dgm:t>
      <dgm:extLst>
        <a:ext uri="{E40237B7-FDA0-4F09-8148-C483321AD2D9}">
          <dgm14:cNvPr xmlns:dgm14="http://schemas.microsoft.com/office/drawing/2010/diagram" id="0" name="" descr="كمبيوتر"/>
        </a:ext>
      </dgm:extLst>
    </dgm:pt>
    <dgm:pt modelId="{BD671E84-8989-4A25-91EB-9C24D153A064}" type="pres">
      <dgm:prSet presAssocID="{09FECCA4-A091-4A0B-B77A-9801D99577E8}" presName="spaceRect" presStyleCnt="0"/>
      <dgm:spPr/>
    </dgm:pt>
    <dgm:pt modelId="{8351FF3A-A874-4F25-8620-9994D2969FA5}" type="pres">
      <dgm:prSet presAssocID="{09FECCA4-A091-4A0B-B77A-9801D99577E8}" presName="parTx" presStyleLbl="revTx" presStyleIdx="0" presStyleCnt="3">
        <dgm:presLayoutVars>
          <dgm:chMax val="0"/>
          <dgm:chPref val="0"/>
        </dgm:presLayoutVars>
      </dgm:prSet>
      <dgm:spPr/>
      <dgm:t>
        <a:bodyPr/>
        <a:lstStyle/>
        <a:p>
          <a:endParaRPr lang="en-US"/>
        </a:p>
      </dgm:t>
    </dgm:pt>
    <dgm:pt modelId="{FAE1E861-A716-4158-8787-EA7CFCD0A8A4}" type="pres">
      <dgm:prSet presAssocID="{D6068022-6AE2-4E43-9BB0-C1BBE48F4DD4}" presName="sibTrans" presStyleCnt="0"/>
      <dgm:spPr/>
    </dgm:pt>
    <dgm:pt modelId="{5CEB07E2-6C10-49E9-BAC6-5285C9EE67FE}" type="pres">
      <dgm:prSet presAssocID="{DED36D86-4C08-45B1-8FE6-C64726B77E86}" presName="compNode" presStyleCnt="0"/>
      <dgm:spPr/>
    </dgm:pt>
    <dgm:pt modelId="{3AEA3D32-D422-443F-A0E4-1AC5B4F49E62}" type="pres">
      <dgm:prSet presAssocID="{DED36D86-4C08-45B1-8FE6-C64726B77E86}" presName="bgRect" presStyleLbl="bgShp" presStyleIdx="1" presStyleCnt="3"/>
      <dgm:spPr/>
    </dgm:pt>
    <dgm:pt modelId="{41753176-0A24-4FB5-BEE7-59A3B4B8E31E}" type="pres">
      <dgm:prSet presAssocID="{DED36D86-4C08-45B1-8FE6-C64726B77E86}" presName="iconRect" presStyleLbl="node1" presStyleIdx="1" presStyleCnt="3"/>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t>
        <a:bodyPr/>
        <a:lstStyle/>
        <a:p>
          <a:endParaRPr lang="en-US"/>
        </a:p>
      </dgm:t>
      <dgm:extLst>
        <a:ext uri="{E40237B7-FDA0-4F09-8148-C483321AD2D9}">
          <dgm14:cNvPr xmlns:dgm14="http://schemas.microsoft.com/office/drawing/2010/diagram" id="0" name="" descr="Magnifying glass"/>
        </a:ext>
      </dgm:extLst>
    </dgm:pt>
    <dgm:pt modelId="{9FF7A659-7A13-43B6-8FC2-5F4E393E2465}" type="pres">
      <dgm:prSet presAssocID="{DED36D86-4C08-45B1-8FE6-C64726B77E86}" presName="spaceRect" presStyleCnt="0"/>
      <dgm:spPr/>
    </dgm:pt>
    <dgm:pt modelId="{74D2613C-0019-4C5D-81B9-05B4165CCEFE}" type="pres">
      <dgm:prSet presAssocID="{DED36D86-4C08-45B1-8FE6-C64726B77E86}" presName="parTx" presStyleLbl="revTx" presStyleIdx="1" presStyleCnt="3">
        <dgm:presLayoutVars>
          <dgm:chMax val="0"/>
          <dgm:chPref val="0"/>
        </dgm:presLayoutVars>
      </dgm:prSet>
      <dgm:spPr/>
      <dgm:t>
        <a:bodyPr/>
        <a:lstStyle/>
        <a:p>
          <a:endParaRPr lang="en-US"/>
        </a:p>
      </dgm:t>
    </dgm:pt>
    <dgm:pt modelId="{7AD1F3E5-BD41-4739-9F83-4AC7D96358A0}" type="pres">
      <dgm:prSet presAssocID="{5F72C8EC-D053-4B22-81A7-662F6A9591E0}" presName="sibTrans" presStyleCnt="0"/>
      <dgm:spPr/>
    </dgm:pt>
    <dgm:pt modelId="{D4353E7A-8445-47AC-853A-C7892EA08455}" type="pres">
      <dgm:prSet presAssocID="{C95C249D-EC66-44A7-B5C3-084E234E9CCA}" presName="compNode" presStyleCnt="0"/>
      <dgm:spPr/>
    </dgm:pt>
    <dgm:pt modelId="{58A1F473-3A4D-4E88-8A9F-C2EE503C8C5C}" type="pres">
      <dgm:prSet presAssocID="{C95C249D-EC66-44A7-B5C3-084E234E9CCA}" presName="bgRect" presStyleLbl="bgShp" presStyleIdx="2" presStyleCnt="3"/>
      <dgm:spPr/>
    </dgm:pt>
    <dgm:pt modelId="{F4891D86-9A94-4953-91FA-5590CD9398B8}" type="pres">
      <dgm:prSet presAssocID="{C95C249D-EC66-44A7-B5C3-084E234E9CCA}" presName="iconRect" presStyleLbl="node1" presStyleIdx="2" presStyleCnt="3"/>
      <dgm:spPr>
        <a:blipFill>
          <a:blip xmlns:r="http://schemas.openxmlformats.org/officeDocument/2006/relationships">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dgm:spPr>
      <dgm:extLst>
        <a:ext uri="{E40237B7-FDA0-4F09-8148-C483321AD2D9}">
          <dgm14:cNvPr xmlns:dgm14="http://schemas.microsoft.com/office/drawing/2010/diagram" id="0" name="" descr="ساعة توقيت"/>
        </a:ext>
      </dgm:extLst>
    </dgm:pt>
    <dgm:pt modelId="{CB8BB0F1-3180-44CC-8131-BC7DD3BED11A}" type="pres">
      <dgm:prSet presAssocID="{C95C249D-EC66-44A7-B5C3-084E234E9CCA}" presName="spaceRect" presStyleCnt="0"/>
      <dgm:spPr/>
    </dgm:pt>
    <dgm:pt modelId="{F11E3E62-5F57-477C-997A-63AA3DD9D6EE}" type="pres">
      <dgm:prSet presAssocID="{C95C249D-EC66-44A7-B5C3-084E234E9CCA}" presName="parTx" presStyleLbl="revTx" presStyleIdx="2" presStyleCnt="3">
        <dgm:presLayoutVars>
          <dgm:chMax val="0"/>
          <dgm:chPref val="0"/>
        </dgm:presLayoutVars>
      </dgm:prSet>
      <dgm:spPr/>
      <dgm:t>
        <a:bodyPr/>
        <a:lstStyle/>
        <a:p>
          <a:endParaRPr lang="en-US"/>
        </a:p>
      </dgm:t>
    </dgm:pt>
  </dgm:ptLst>
  <dgm:cxnLst>
    <dgm:cxn modelId="{0BFAF6BA-451C-4F88-BFE3-AA5BC379CE6F}" srcId="{824582C5-42F9-4EE5-B906-9C4A365D8E1F}" destId="{C95C249D-EC66-44A7-B5C3-084E234E9CCA}" srcOrd="2" destOrd="0" parTransId="{049E0D6D-6A17-4C51-A15E-FBB27D32C049}" sibTransId="{B7B73D8F-B941-40A2-9516-4F094A4A8989}"/>
    <dgm:cxn modelId="{6D96851A-755F-4A2A-BF56-6C29E0D8C9A1}" type="presOf" srcId="{824582C5-42F9-4EE5-B906-9C4A365D8E1F}" destId="{186151C7-4ECB-4A72-82E0-5AAB99D82BA1}" srcOrd="0" destOrd="0" presId="urn:microsoft.com/office/officeart/2018/2/layout/IconVerticalSolidList"/>
    <dgm:cxn modelId="{127185E5-5388-41F6-89CD-92702F054A21}" srcId="{824582C5-42F9-4EE5-B906-9C4A365D8E1F}" destId="{09FECCA4-A091-4A0B-B77A-9801D99577E8}" srcOrd="0" destOrd="0" parTransId="{A5037517-8D4F-40FA-8917-99990C5EC9E1}" sibTransId="{D6068022-6AE2-4E43-9BB0-C1BBE48F4DD4}"/>
    <dgm:cxn modelId="{D4C65FFA-A9B7-440A-8344-899379EFBDC0}" type="presOf" srcId="{C95C249D-EC66-44A7-B5C3-084E234E9CCA}" destId="{F11E3E62-5F57-477C-997A-63AA3DD9D6EE}" srcOrd="0" destOrd="0" presId="urn:microsoft.com/office/officeart/2018/2/layout/IconVerticalSolidList"/>
    <dgm:cxn modelId="{9DF9B2F5-0E38-41B2-8193-B31CFE34719D}" type="presOf" srcId="{09FECCA4-A091-4A0B-B77A-9801D99577E8}" destId="{8351FF3A-A874-4F25-8620-9994D2969FA5}" srcOrd="0" destOrd="0" presId="urn:microsoft.com/office/officeart/2018/2/layout/IconVerticalSolidList"/>
    <dgm:cxn modelId="{57705734-675C-4B78-BBC5-C346F5CF920D}" srcId="{824582C5-42F9-4EE5-B906-9C4A365D8E1F}" destId="{DED36D86-4C08-45B1-8FE6-C64726B77E86}" srcOrd="1" destOrd="0" parTransId="{98B6FC2F-DF6A-40E1-A516-31CA27E2085B}" sibTransId="{5F72C8EC-D053-4B22-81A7-662F6A9591E0}"/>
    <dgm:cxn modelId="{A2891BD9-8A16-4018-8597-376572A900E9}" type="presOf" srcId="{DED36D86-4C08-45B1-8FE6-C64726B77E86}" destId="{74D2613C-0019-4C5D-81B9-05B4165CCEFE}" srcOrd="0" destOrd="0" presId="urn:microsoft.com/office/officeart/2018/2/layout/IconVerticalSolidList"/>
    <dgm:cxn modelId="{C7F03743-5751-4335-8C13-75263AACB18B}" type="presParOf" srcId="{186151C7-4ECB-4A72-82E0-5AAB99D82BA1}" destId="{32E44AFD-D3FB-48DA-BE6C-8C05E9EC4009}" srcOrd="0" destOrd="0" presId="urn:microsoft.com/office/officeart/2018/2/layout/IconVerticalSolidList"/>
    <dgm:cxn modelId="{B5A83914-028E-4744-922C-F3FFD66444C3}" type="presParOf" srcId="{32E44AFD-D3FB-48DA-BE6C-8C05E9EC4009}" destId="{D25FFBC4-3C47-4B4D-B05C-D1F2AECCBB5F}" srcOrd="0" destOrd="0" presId="urn:microsoft.com/office/officeart/2018/2/layout/IconVerticalSolidList"/>
    <dgm:cxn modelId="{FD18141F-D1F3-4D76-BF30-E50CE7CC1254}" type="presParOf" srcId="{32E44AFD-D3FB-48DA-BE6C-8C05E9EC4009}" destId="{10DF8023-FD85-4BA7-9746-11F4F50FA88B}" srcOrd="1" destOrd="0" presId="urn:microsoft.com/office/officeart/2018/2/layout/IconVerticalSolidList"/>
    <dgm:cxn modelId="{4B580BE8-6198-463E-8433-30D949BD537E}" type="presParOf" srcId="{32E44AFD-D3FB-48DA-BE6C-8C05E9EC4009}" destId="{BD671E84-8989-4A25-91EB-9C24D153A064}" srcOrd="2" destOrd="0" presId="urn:microsoft.com/office/officeart/2018/2/layout/IconVerticalSolidList"/>
    <dgm:cxn modelId="{18AAAEBB-D6A4-4DA7-B79D-BC62D1BE4E82}" type="presParOf" srcId="{32E44AFD-D3FB-48DA-BE6C-8C05E9EC4009}" destId="{8351FF3A-A874-4F25-8620-9994D2969FA5}" srcOrd="3" destOrd="0" presId="urn:microsoft.com/office/officeart/2018/2/layout/IconVerticalSolidList"/>
    <dgm:cxn modelId="{1AF64814-B794-4D27-8605-EF2DF68FF983}" type="presParOf" srcId="{186151C7-4ECB-4A72-82E0-5AAB99D82BA1}" destId="{FAE1E861-A716-4158-8787-EA7CFCD0A8A4}" srcOrd="1" destOrd="0" presId="urn:microsoft.com/office/officeart/2018/2/layout/IconVerticalSolidList"/>
    <dgm:cxn modelId="{C24AD9F3-1AF1-4837-AF44-AA29E381B3F1}" type="presParOf" srcId="{186151C7-4ECB-4A72-82E0-5AAB99D82BA1}" destId="{5CEB07E2-6C10-49E9-BAC6-5285C9EE67FE}" srcOrd="2" destOrd="0" presId="urn:microsoft.com/office/officeart/2018/2/layout/IconVerticalSolidList"/>
    <dgm:cxn modelId="{7E8C8243-CA5C-43C4-B694-75422CE6B063}" type="presParOf" srcId="{5CEB07E2-6C10-49E9-BAC6-5285C9EE67FE}" destId="{3AEA3D32-D422-443F-A0E4-1AC5B4F49E62}" srcOrd="0" destOrd="0" presId="urn:microsoft.com/office/officeart/2018/2/layout/IconVerticalSolidList"/>
    <dgm:cxn modelId="{E183659A-68B4-4376-B4C4-5779DF3BE5A9}" type="presParOf" srcId="{5CEB07E2-6C10-49E9-BAC6-5285C9EE67FE}" destId="{41753176-0A24-4FB5-BEE7-59A3B4B8E31E}" srcOrd="1" destOrd="0" presId="urn:microsoft.com/office/officeart/2018/2/layout/IconVerticalSolidList"/>
    <dgm:cxn modelId="{E413D130-6776-4DEC-AA94-9F50FF8A9E47}" type="presParOf" srcId="{5CEB07E2-6C10-49E9-BAC6-5285C9EE67FE}" destId="{9FF7A659-7A13-43B6-8FC2-5F4E393E2465}" srcOrd="2" destOrd="0" presId="urn:microsoft.com/office/officeart/2018/2/layout/IconVerticalSolidList"/>
    <dgm:cxn modelId="{3FA8936E-BC33-4EC2-95A7-3D592C1F7DEF}" type="presParOf" srcId="{5CEB07E2-6C10-49E9-BAC6-5285C9EE67FE}" destId="{74D2613C-0019-4C5D-81B9-05B4165CCEFE}" srcOrd="3" destOrd="0" presId="urn:microsoft.com/office/officeart/2018/2/layout/IconVerticalSolidList"/>
    <dgm:cxn modelId="{47B5D87E-3478-4509-864F-B0BF4960B825}" type="presParOf" srcId="{186151C7-4ECB-4A72-82E0-5AAB99D82BA1}" destId="{7AD1F3E5-BD41-4739-9F83-4AC7D96358A0}" srcOrd="3" destOrd="0" presId="urn:microsoft.com/office/officeart/2018/2/layout/IconVerticalSolidList"/>
    <dgm:cxn modelId="{556108EA-2544-40A1-9369-76EDECA63A4E}" type="presParOf" srcId="{186151C7-4ECB-4A72-82E0-5AAB99D82BA1}" destId="{D4353E7A-8445-47AC-853A-C7892EA08455}" srcOrd="4" destOrd="0" presId="urn:microsoft.com/office/officeart/2018/2/layout/IconVerticalSolidList"/>
    <dgm:cxn modelId="{07EB8800-5888-4C85-A586-9883EB2B82C8}" type="presParOf" srcId="{D4353E7A-8445-47AC-853A-C7892EA08455}" destId="{58A1F473-3A4D-4E88-8A9F-C2EE503C8C5C}" srcOrd="0" destOrd="0" presId="urn:microsoft.com/office/officeart/2018/2/layout/IconVerticalSolidList"/>
    <dgm:cxn modelId="{C119E7BC-6AA7-449F-9A23-5EDAC0C8A5CB}" type="presParOf" srcId="{D4353E7A-8445-47AC-853A-C7892EA08455}" destId="{F4891D86-9A94-4953-91FA-5590CD9398B8}" srcOrd="1" destOrd="0" presId="urn:microsoft.com/office/officeart/2018/2/layout/IconVerticalSolidList"/>
    <dgm:cxn modelId="{F88AC1E6-4F4A-4297-BB8D-99E25E862108}" type="presParOf" srcId="{D4353E7A-8445-47AC-853A-C7892EA08455}" destId="{CB8BB0F1-3180-44CC-8131-BC7DD3BED11A}" srcOrd="2" destOrd="0" presId="urn:microsoft.com/office/officeart/2018/2/layout/IconVerticalSolidList"/>
    <dgm:cxn modelId="{911DFFEE-B120-49EE-B4DA-014EEB0611F2}" type="presParOf" srcId="{D4353E7A-8445-47AC-853A-C7892EA08455}" destId="{F11E3E62-5F57-477C-997A-63AA3DD9D6E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40CBF2-B2E6-439C-8BC3-12562A87A3FA}">
      <dsp:nvSpPr>
        <dsp:cNvPr id="0" name=""/>
        <dsp:cNvSpPr/>
      </dsp:nvSpPr>
      <dsp:spPr>
        <a:xfrm>
          <a:off x="0" y="0"/>
          <a:ext cx="6250304" cy="875831"/>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ar-SA" sz="2000" b="1" kern="1200" dirty="0"/>
            <a:t> Blocking send, blocking receive</a:t>
          </a:r>
          <a:endParaRPr lang="en-US" sz="2000" kern="1200" dirty="0"/>
        </a:p>
      </dsp:txBody>
      <dsp:txXfrm>
        <a:off x="25652" y="25652"/>
        <a:ext cx="5305214" cy="824527"/>
      </dsp:txXfrm>
    </dsp:sp>
    <dsp:sp modelId="{288BDD32-E206-4F41-860A-75D01F3D8778}">
      <dsp:nvSpPr>
        <dsp:cNvPr id="0" name=""/>
        <dsp:cNvSpPr/>
      </dsp:nvSpPr>
      <dsp:spPr>
        <a:xfrm>
          <a:off x="551497" y="1021803"/>
          <a:ext cx="6250304" cy="875831"/>
        </a:xfrm>
        <a:prstGeom prst="roundRect">
          <a:avLst>
            <a:gd name="adj" fmla="val 10000"/>
          </a:avLst>
        </a:prstGeom>
        <a:gradFill rotWithShape="0">
          <a:gsLst>
            <a:gs pos="0">
              <a:schemeClr val="accent5">
                <a:hueOff val="2571418"/>
                <a:satOff val="5874"/>
                <a:lumOff val="-16274"/>
                <a:alphaOff val="0"/>
                <a:shade val="51000"/>
                <a:satMod val="130000"/>
              </a:schemeClr>
            </a:gs>
            <a:gs pos="80000">
              <a:schemeClr val="accent5">
                <a:hueOff val="2571418"/>
                <a:satOff val="5874"/>
                <a:lumOff val="-16274"/>
                <a:alphaOff val="0"/>
                <a:shade val="93000"/>
                <a:satMod val="130000"/>
              </a:schemeClr>
            </a:gs>
            <a:gs pos="100000">
              <a:schemeClr val="accent5">
                <a:hueOff val="2571418"/>
                <a:satOff val="5874"/>
                <a:lumOff val="-1627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ar-SA" sz="2000" b="1" kern="1200" dirty="0"/>
            <a:t> Non blocking send, blocking receive</a:t>
          </a:r>
          <a:endParaRPr lang="en-US" sz="2000" kern="1200" dirty="0"/>
        </a:p>
      </dsp:txBody>
      <dsp:txXfrm>
        <a:off x="577149" y="1047455"/>
        <a:ext cx="5078212" cy="824527"/>
      </dsp:txXfrm>
    </dsp:sp>
    <dsp:sp modelId="{E78C0FD2-89DD-47E9-A9DD-888277E60357}">
      <dsp:nvSpPr>
        <dsp:cNvPr id="0" name=""/>
        <dsp:cNvSpPr/>
      </dsp:nvSpPr>
      <dsp:spPr>
        <a:xfrm>
          <a:off x="1102994" y="2043606"/>
          <a:ext cx="6250304" cy="875831"/>
        </a:xfrm>
        <a:prstGeom prst="roundRect">
          <a:avLst>
            <a:gd name="adj" fmla="val 10000"/>
          </a:avLst>
        </a:prstGeom>
        <a:gradFill rotWithShape="0">
          <a:gsLst>
            <a:gs pos="0">
              <a:schemeClr val="accent5">
                <a:hueOff val="5142836"/>
                <a:satOff val="11748"/>
                <a:lumOff val="-32549"/>
                <a:alphaOff val="0"/>
                <a:shade val="51000"/>
                <a:satMod val="130000"/>
              </a:schemeClr>
            </a:gs>
            <a:gs pos="80000">
              <a:schemeClr val="accent5">
                <a:hueOff val="5142836"/>
                <a:satOff val="11748"/>
                <a:lumOff val="-32549"/>
                <a:alphaOff val="0"/>
                <a:shade val="93000"/>
                <a:satMod val="130000"/>
              </a:schemeClr>
            </a:gs>
            <a:gs pos="100000">
              <a:schemeClr val="accent5">
                <a:hueOff val="5142836"/>
                <a:satOff val="11748"/>
                <a:lumOff val="-3254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ar-SA" sz="2000" b="1" kern="1200" dirty="0"/>
            <a:t> Non blocking send, </a:t>
          </a:r>
          <a:r>
            <a:rPr lang="ar-SA" sz="2000" b="1" kern="1200" dirty="0" err="1"/>
            <a:t>non</a:t>
          </a:r>
          <a:r>
            <a:rPr lang="ar-SA" sz="2000" b="1" kern="1200" dirty="0"/>
            <a:t> blocking receive</a:t>
          </a:r>
          <a:endParaRPr lang="en-US" sz="2000" kern="1200" dirty="0"/>
        </a:p>
      </dsp:txBody>
      <dsp:txXfrm>
        <a:off x="1128646" y="2069258"/>
        <a:ext cx="5078212" cy="824527"/>
      </dsp:txXfrm>
    </dsp:sp>
    <dsp:sp modelId="{0965602A-0947-435C-85E8-A94AB1C7BA0B}">
      <dsp:nvSpPr>
        <dsp:cNvPr id="0" name=""/>
        <dsp:cNvSpPr/>
      </dsp:nvSpPr>
      <dsp:spPr>
        <a:xfrm>
          <a:off x="5681013" y="664172"/>
          <a:ext cx="569290" cy="569290"/>
        </a:xfrm>
        <a:prstGeom prst="downArrow">
          <a:avLst>
            <a:gd name="adj1" fmla="val 55000"/>
            <a:gd name="adj2" fmla="val 45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5809103" y="664172"/>
        <a:ext cx="313110" cy="428391"/>
      </dsp:txXfrm>
    </dsp:sp>
    <dsp:sp modelId="{35F7522E-75AB-4C61-98DA-9D56D7C98E18}">
      <dsp:nvSpPr>
        <dsp:cNvPr id="0" name=""/>
        <dsp:cNvSpPr/>
      </dsp:nvSpPr>
      <dsp:spPr>
        <a:xfrm>
          <a:off x="6232511" y="1680136"/>
          <a:ext cx="569290" cy="569290"/>
        </a:xfrm>
        <a:prstGeom prst="downArrow">
          <a:avLst>
            <a:gd name="adj1" fmla="val 55000"/>
            <a:gd name="adj2" fmla="val 45000"/>
          </a:avLst>
        </a:prstGeom>
        <a:solidFill>
          <a:schemeClr val="accent5">
            <a:tint val="40000"/>
            <a:alpha val="90000"/>
            <a:hueOff val="5260814"/>
            <a:satOff val="-10792"/>
            <a:lumOff val="-6789"/>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6360601" y="1680136"/>
        <a:ext cx="313110" cy="4283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5FFBC4-3C47-4B4D-B05C-D1F2AECCBB5F}">
      <dsp:nvSpPr>
        <dsp:cNvPr id="0" name=""/>
        <dsp:cNvSpPr/>
      </dsp:nvSpPr>
      <dsp:spPr>
        <a:xfrm>
          <a:off x="0" y="533"/>
          <a:ext cx="4610100" cy="124796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DF8023-FD85-4BA7-9746-11F4F50FA88B}">
      <dsp:nvSpPr>
        <dsp:cNvPr id="0" name=""/>
        <dsp:cNvSpPr/>
      </dsp:nvSpPr>
      <dsp:spPr>
        <a:xfrm>
          <a:off x="377508" y="281324"/>
          <a:ext cx="686378" cy="686378"/>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51FF3A-A874-4F25-8620-9994D2969FA5}">
      <dsp:nvSpPr>
        <dsp:cNvPr id="0" name=""/>
        <dsp:cNvSpPr/>
      </dsp:nvSpPr>
      <dsp:spPr>
        <a:xfrm>
          <a:off x="1441394" y="533"/>
          <a:ext cx="3168705" cy="1247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076" tIns="132076" rIns="132076" bIns="132076" numCol="1" spcCol="1270" anchor="ctr" anchorCtr="0">
          <a:noAutofit/>
        </a:bodyPr>
        <a:lstStyle/>
        <a:p>
          <a:pPr lvl="0" algn="l" defTabSz="800100" rtl="0">
            <a:lnSpc>
              <a:spcPct val="100000"/>
            </a:lnSpc>
            <a:spcBef>
              <a:spcPct val="0"/>
            </a:spcBef>
            <a:spcAft>
              <a:spcPct val="35000"/>
            </a:spcAft>
          </a:pPr>
          <a:r>
            <a:rPr lang="en-US" sz="1800" kern="1200" dirty="0">
              <a:solidFill>
                <a:srgbClr val="000000">
                  <a:hueOff val="0"/>
                  <a:satOff val="0"/>
                  <a:lumOff val="0"/>
                  <a:alphaOff val="0"/>
                </a:srgbClr>
              </a:solidFill>
              <a:latin typeface="Comic Sans MS"/>
              <a:ea typeface="+mn-ea"/>
              <a:cs typeface="+mn-cs"/>
            </a:rPr>
            <a:t>Accessing local data only </a:t>
          </a:r>
          <a:r>
            <a:rPr lang="en-US" sz="1800" kern="1200" dirty="0"/>
            <a:t>by monitor’s procedures</a:t>
          </a:r>
          <a:r>
            <a:rPr lang="en-US" sz="1800" kern="1200" dirty="0">
              <a:latin typeface="Century Gothic" panose="020B0502020202020204"/>
            </a:rPr>
            <a:t> </a:t>
          </a:r>
          <a:endParaRPr lang="en-US" sz="1800" kern="1200" dirty="0"/>
        </a:p>
      </dsp:txBody>
      <dsp:txXfrm>
        <a:off x="1441394" y="533"/>
        <a:ext cx="3168705" cy="1247960"/>
      </dsp:txXfrm>
    </dsp:sp>
    <dsp:sp modelId="{3AEA3D32-D422-443F-A0E4-1AC5B4F49E62}">
      <dsp:nvSpPr>
        <dsp:cNvPr id="0" name=""/>
        <dsp:cNvSpPr/>
      </dsp:nvSpPr>
      <dsp:spPr>
        <a:xfrm>
          <a:off x="0" y="1560484"/>
          <a:ext cx="4610100" cy="124796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753176-0A24-4FB5-BEE7-59A3B4B8E31E}">
      <dsp:nvSpPr>
        <dsp:cNvPr id="0" name=""/>
        <dsp:cNvSpPr/>
      </dsp:nvSpPr>
      <dsp:spPr>
        <a:xfrm>
          <a:off x="377508" y="1841275"/>
          <a:ext cx="686378" cy="686378"/>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D2613C-0019-4C5D-81B9-05B4165CCEFE}">
      <dsp:nvSpPr>
        <dsp:cNvPr id="0" name=""/>
        <dsp:cNvSpPr/>
      </dsp:nvSpPr>
      <dsp:spPr>
        <a:xfrm>
          <a:off x="1441394" y="1560484"/>
          <a:ext cx="3168705" cy="1247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076" tIns="132076" rIns="132076" bIns="132076" numCol="1" spcCol="1270" anchor="ctr" anchorCtr="0">
          <a:noAutofit/>
        </a:bodyPr>
        <a:lstStyle/>
        <a:p>
          <a:pPr lvl="0" algn="l" defTabSz="800100">
            <a:lnSpc>
              <a:spcPct val="100000"/>
            </a:lnSpc>
            <a:spcBef>
              <a:spcPct val="0"/>
            </a:spcBef>
            <a:spcAft>
              <a:spcPct val="35000"/>
            </a:spcAft>
          </a:pPr>
          <a:r>
            <a:rPr lang="en-US" sz="1800" kern="1200" dirty="0"/>
            <a:t>A process enters monitor by invoking its procedures</a:t>
          </a:r>
        </a:p>
      </dsp:txBody>
      <dsp:txXfrm>
        <a:off x="1441394" y="1560484"/>
        <a:ext cx="3168705" cy="1247960"/>
      </dsp:txXfrm>
    </dsp:sp>
    <dsp:sp modelId="{58A1F473-3A4D-4E88-8A9F-C2EE503C8C5C}">
      <dsp:nvSpPr>
        <dsp:cNvPr id="0" name=""/>
        <dsp:cNvSpPr/>
      </dsp:nvSpPr>
      <dsp:spPr>
        <a:xfrm>
          <a:off x="0" y="3120435"/>
          <a:ext cx="4610100" cy="124796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891D86-9A94-4953-91FA-5590CD9398B8}">
      <dsp:nvSpPr>
        <dsp:cNvPr id="0" name=""/>
        <dsp:cNvSpPr/>
      </dsp:nvSpPr>
      <dsp:spPr>
        <a:xfrm>
          <a:off x="377508" y="3401226"/>
          <a:ext cx="686378" cy="686378"/>
        </a:xfrm>
        <a:prstGeom prst="rect">
          <a:avLst/>
        </a:prstGeom>
        <a:blipFill>
          <a:blip xmlns:r="http://schemas.openxmlformats.org/officeDocument/2006/relationships">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1E3E62-5F57-477C-997A-63AA3DD9D6EE}">
      <dsp:nvSpPr>
        <dsp:cNvPr id="0" name=""/>
        <dsp:cNvSpPr/>
      </dsp:nvSpPr>
      <dsp:spPr>
        <a:xfrm>
          <a:off x="1441394" y="3120435"/>
          <a:ext cx="3168705" cy="1247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076" tIns="132076" rIns="132076" bIns="132076" numCol="1" spcCol="1270" anchor="ctr" anchorCtr="0">
          <a:noAutofit/>
        </a:bodyPr>
        <a:lstStyle/>
        <a:p>
          <a:pPr lvl="0" algn="l" defTabSz="800100" rtl="0">
            <a:lnSpc>
              <a:spcPct val="100000"/>
            </a:lnSpc>
            <a:spcBef>
              <a:spcPct val="0"/>
            </a:spcBef>
            <a:spcAft>
              <a:spcPct val="35000"/>
            </a:spcAft>
          </a:pPr>
          <a:r>
            <a:rPr lang="en-US" sz="1800" kern="1200" dirty="0"/>
            <a:t>Only one process executing at time the others wait</a:t>
          </a:r>
        </a:p>
      </dsp:txBody>
      <dsp:txXfrm>
        <a:off x="1441394" y="3120435"/>
        <a:ext cx="3168705" cy="124796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l">
              <a:defRPr sz="1200" b="0"/>
            </a:lvl1pPr>
          </a:lstStyle>
          <a:p>
            <a:pPr>
              <a:defRPr/>
            </a:pPr>
            <a:endParaRPr lang="en-US"/>
          </a:p>
        </p:txBody>
      </p:sp>
      <p:sp>
        <p:nvSpPr>
          <p:cNvPr id="409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defRPr sz="1200" b="0"/>
            </a:lvl1pPr>
          </a:lstStyle>
          <a:p>
            <a:pPr>
              <a:defRPr/>
            </a:pPr>
            <a:endParaRPr lang="en-US"/>
          </a:p>
        </p:txBody>
      </p:sp>
      <p:sp>
        <p:nvSpPr>
          <p:cNvPr id="409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l">
              <a:defRPr sz="1200" b="0"/>
            </a:lvl1pPr>
          </a:lstStyle>
          <a:p>
            <a:pPr>
              <a:defRPr/>
            </a:pPr>
            <a:endParaRPr lang="en-US"/>
          </a:p>
        </p:txBody>
      </p:sp>
      <p:sp>
        <p:nvSpPr>
          <p:cNvPr id="409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defRPr sz="1200" b="0"/>
            </a:lvl1pPr>
          </a:lstStyle>
          <a:p>
            <a:pPr>
              <a:defRPr/>
            </a:pPr>
            <a:fld id="{41FE9C83-A162-426D-BA16-653334AE1354}" type="slidenum">
              <a:rPr lang="ar-SA"/>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atin typeface="Marlett" pitchFamily="2" charset="2"/>
              </a:defRPr>
            </a:lvl1pPr>
          </a:lstStyle>
          <a:p>
            <a:pPr>
              <a:defRPr/>
            </a:pPr>
            <a:endParaRPr 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Marlett" pitchFamily="2" charset="2"/>
              </a:defRPr>
            </a:lvl1pPr>
          </a:lstStyle>
          <a:p>
            <a:pPr>
              <a:defRPr/>
            </a:pPr>
            <a:endParaRPr lang="en-US"/>
          </a:p>
        </p:txBody>
      </p:sp>
      <p:sp>
        <p:nvSpPr>
          <p:cNvPr id="2345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Marlett" pitchFamily="2" charset="2"/>
              </a:defRPr>
            </a:lvl1pPr>
          </a:lstStyle>
          <a:p>
            <a:pPr>
              <a:defRPr/>
            </a:pPr>
            <a:endParaRPr 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Marlett" pitchFamily="2" charset="2"/>
              </a:defRPr>
            </a:lvl1pPr>
          </a:lstStyle>
          <a:p>
            <a:pPr>
              <a:defRPr/>
            </a:pPr>
            <a:fld id="{201732C4-3B7C-4FE6-8658-52DEB36DA60C}" type="slidenum">
              <a:rPr lang="ar-SA"/>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omic Sans MS" pitchFamily="66" charset="0"/>
        <a:ea typeface="+mn-ea"/>
        <a:cs typeface="+mn-cs"/>
      </a:defRPr>
    </a:lvl1pPr>
    <a:lvl2pPr marL="457200" algn="l" rtl="0" eaLnBrk="0" fontAlgn="base" hangingPunct="0">
      <a:spcBef>
        <a:spcPct val="30000"/>
      </a:spcBef>
      <a:spcAft>
        <a:spcPct val="0"/>
      </a:spcAft>
      <a:defRPr sz="1200" kern="1200">
        <a:solidFill>
          <a:schemeClr val="tx1"/>
        </a:solidFill>
        <a:latin typeface="Comic Sans MS" pitchFamily="66" charset="0"/>
        <a:ea typeface="+mn-ea"/>
        <a:cs typeface="+mn-cs"/>
      </a:defRPr>
    </a:lvl2pPr>
    <a:lvl3pPr marL="914400" algn="l" rtl="0" eaLnBrk="0" fontAlgn="base" hangingPunct="0">
      <a:spcBef>
        <a:spcPct val="30000"/>
      </a:spcBef>
      <a:spcAft>
        <a:spcPct val="0"/>
      </a:spcAft>
      <a:defRPr sz="1200" kern="1200">
        <a:solidFill>
          <a:schemeClr val="tx1"/>
        </a:solidFill>
        <a:latin typeface="Comic Sans MS" pitchFamily="66" charset="0"/>
        <a:ea typeface="+mn-ea"/>
        <a:cs typeface="+mn-cs"/>
      </a:defRPr>
    </a:lvl3pPr>
    <a:lvl4pPr marL="1371600" algn="l" rtl="0" eaLnBrk="0" fontAlgn="base" hangingPunct="0">
      <a:spcBef>
        <a:spcPct val="30000"/>
      </a:spcBef>
      <a:spcAft>
        <a:spcPct val="0"/>
      </a:spcAft>
      <a:defRPr sz="1200" kern="1200">
        <a:solidFill>
          <a:schemeClr val="tx1"/>
        </a:solidFill>
        <a:latin typeface="Comic Sans MS" pitchFamily="66" charset="0"/>
        <a:ea typeface="+mn-ea"/>
        <a:cs typeface="+mn-cs"/>
      </a:defRPr>
    </a:lvl4pPr>
    <a:lvl5pPr marL="1828800" algn="l" rtl="0" eaLnBrk="0" fontAlgn="base" hangingPunct="0">
      <a:spcBef>
        <a:spcPct val="30000"/>
      </a:spcBef>
      <a:spcAft>
        <a:spcPct val="0"/>
      </a:spcAft>
      <a:defRPr sz="1200" kern="1200">
        <a:solidFill>
          <a:schemeClr val="tx1"/>
        </a:solidFill>
        <a:latin typeface="Comic Sans MS" pitchFamily="6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p>
            <a:fld id="{E414237A-B93F-4574-B493-47FC107561D4}" type="slidenum">
              <a:rPr lang="ar-SA" smtClean="0"/>
              <a:pPr/>
              <a:t>3</a:t>
            </a:fld>
            <a:endParaRPr lang="en-US"/>
          </a:p>
        </p:txBody>
      </p:sp>
      <p:sp>
        <p:nvSpPr>
          <p:cNvPr id="238595" name="Rectangle 2"/>
          <p:cNvSpPr>
            <a:spLocks noGrp="1" noRot="1" noChangeAspect="1" noChangeArrowheads="1" noTextEdit="1"/>
          </p:cNvSpPr>
          <p:nvPr>
            <p:ph type="sldImg"/>
          </p:nvPr>
        </p:nvSpPr>
        <p:spPr>
          <a:ln/>
        </p:spPr>
      </p:sp>
      <p:sp>
        <p:nvSpPr>
          <p:cNvPr id="238596" name="Rectangle 3"/>
          <p:cNvSpPr>
            <a:spLocks noGrp="1" noChangeArrowheads="1"/>
          </p:cNvSpPr>
          <p:nvPr>
            <p:ph type="body" idx="1"/>
          </p:nvPr>
        </p:nvSpPr>
        <p:spPr>
          <a:noFill/>
          <a:ln/>
        </p:spPr>
        <p:txBody>
          <a:bodyPr/>
          <a:lstStyle/>
          <a:p>
            <a:r>
              <a:rPr lang="en-US"/>
              <a:t>You can classify processors by how they manage data and instruction streams. A single-instruction single-data stream architecture is just a uniprocessor. A few years ago, single-instruction multiple-data stream architectures were popular, for example the Connection Machine CM2. These have fallen out of favor, at least for the time being.</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7"/>
          <p:cNvSpPr>
            <a:spLocks noGrp="1" noChangeArrowheads="1"/>
          </p:cNvSpPr>
          <p:nvPr>
            <p:ph type="sldNum" sz="quarter" idx="5"/>
          </p:nvPr>
        </p:nvSpPr>
        <p:spPr>
          <a:noFill/>
        </p:spPr>
        <p:txBody>
          <a:bodyPr/>
          <a:lstStyle/>
          <a:p>
            <a:fld id="{0A6D9426-82B6-4F61-A3FD-10718808683F}" type="slidenum">
              <a:rPr lang="ar-SA" smtClean="0"/>
              <a:pPr/>
              <a:t>17</a:t>
            </a:fld>
            <a:endParaRPr lang="en-US"/>
          </a:p>
        </p:txBody>
      </p:sp>
      <p:sp>
        <p:nvSpPr>
          <p:cNvPr id="284675" name="Rectangle 2"/>
          <p:cNvSpPr>
            <a:spLocks noGrp="1" noRot="1" noChangeAspect="1" noChangeArrowheads="1" noTextEdit="1"/>
          </p:cNvSpPr>
          <p:nvPr>
            <p:ph type="sldImg"/>
          </p:nvPr>
        </p:nvSpPr>
        <p:spPr>
          <a:ln/>
        </p:spPr>
      </p:sp>
      <p:sp>
        <p:nvSpPr>
          <p:cNvPr id="284676" name="Rectangle 3"/>
          <p:cNvSpPr>
            <a:spLocks noGrp="1" noChangeArrowheads="1"/>
          </p:cNvSpPr>
          <p:nvPr>
            <p:ph type="body" idx="1"/>
          </p:nvPr>
        </p:nvSpPr>
        <p:spPr>
          <a:noFill/>
          <a:ln/>
        </p:spPr>
        <p:txBody>
          <a:bodyPr/>
          <a:lstStyle/>
          <a:p>
            <a:r>
              <a:rPr lang="en-US"/>
              <a:t>It broadcasts its request over the bus.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a:noFill/>
        </p:spPr>
        <p:txBody>
          <a:bodyPr/>
          <a:lstStyle/>
          <a:p>
            <a:fld id="{1307EB3D-DA02-4792-8A98-60931E028A20}" type="slidenum">
              <a:rPr lang="ar-SA" smtClean="0"/>
              <a:pPr/>
              <a:t>18</a:t>
            </a:fld>
            <a:endParaRPr lang="en-US"/>
          </a:p>
        </p:txBody>
      </p:sp>
      <p:sp>
        <p:nvSpPr>
          <p:cNvPr id="285699" name="Rectangle 2"/>
          <p:cNvSpPr>
            <a:spLocks noGrp="1" noRot="1" noChangeAspect="1" noChangeArrowheads="1" noTextEdit="1"/>
          </p:cNvSpPr>
          <p:nvPr>
            <p:ph type="sldImg"/>
          </p:nvPr>
        </p:nvSpPr>
        <p:spPr>
          <a:ln/>
        </p:spPr>
      </p:sp>
      <p:sp>
        <p:nvSpPr>
          <p:cNvPr id="285700" name="Rectangle 3"/>
          <p:cNvSpPr>
            <a:spLocks noGrp="1" noChangeArrowheads="1"/>
          </p:cNvSpPr>
          <p:nvPr>
            <p:ph type="body" idx="1"/>
          </p:nvPr>
        </p:nvSpPr>
        <p:spPr>
          <a:noFill/>
          <a:ln/>
        </p:spPr>
        <p:txBody>
          <a:bodyPr/>
          <a:lstStyle/>
          <a:p>
            <a:r>
              <a:rPr lang="en-US"/>
              <a:t>This time, however, the request is picked up by the first processor, which has the data in its cache. Usually, when a processor has the data cached, it, rather than the memory, will respond to load requests.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p:spPr>
        <p:txBody>
          <a:bodyPr/>
          <a:lstStyle/>
          <a:p>
            <a:fld id="{4583B2BE-82D8-4DA7-95AC-3FEFE8B8890D}" type="slidenum">
              <a:rPr lang="ar-SA" smtClean="0"/>
              <a:pPr/>
              <a:t>19</a:t>
            </a:fld>
            <a:endParaRPr lang="en-US"/>
          </a:p>
        </p:txBody>
      </p:sp>
      <p:sp>
        <p:nvSpPr>
          <p:cNvPr id="286723" name="Rectangle 2"/>
          <p:cNvSpPr>
            <a:spLocks noGrp="1" noRot="1" noChangeAspect="1" noChangeArrowheads="1" noTextEdit="1"/>
          </p:cNvSpPr>
          <p:nvPr>
            <p:ph type="sldImg"/>
          </p:nvPr>
        </p:nvSpPr>
        <p:spPr>
          <a:ln/>
        </p:spPr>
      </p:sp>
      <p:sp>
        <p:nvSpPr>
          <p:cNvPr id="286724" name="Rectangle 3"/>
          <p:cNvSpPr>
            <a:spLocks noGrp="1" noChangeArrowheads="1"/>
          </p:cNvSpPr>
          <p:nvPr>
            <p:ph type="body" idx="1"/>
          </p:nvPr>
        </p:nvSpPr>
        <p:spPr>
          <a:noFill/>
          <a:ln/>
        </p:spPr>
        <p:txBody>
          <a:bodyPr/>
          <a:lstStyle/>
          <a:p>
            <a:r>
              <a:rPr lang="en-US"/>
              <a:t>The processor puts the data on the bus.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a:noFill/>
        </p:spPr>
        <p:txBody>
          <a:bodyPr/>
          <a:lstStyle/>
          <a:p>
            <a:fld id="{8FBC53F4-315B-45A2-9CAB-26417CDAD729}" type="slidenum">
              <a:rPr lang="ar-SA" smtClean="0"/>
              <a:pPr/>
              <a:t>20</a:t>
            </a:fld>
            <a:endParaRPr lang="en-US"/>
          </a:p>
        </p:txBody>
      </p:sp>
      <p:sp>
        <p:nvSpPr>
          <p:cNvPr id="287747" name="Rectangle 2"/>
          <p:cNvSpPr>
            <a:spLocks noGrp="1" noRot="1" noChangeAspect="1" noChangeArrowheads="1" noTextEdit="1"/>
          </p:cNvSpPr>
          <p:nvPr>
            <p:ph type="sldImg"/>
          </p:nvPr>
        </p:nvSpPr>
        <p:spPr>
          <a:ln/>
        </p:spPr>
      </p:sp>
      <p:sp>
        <p:nvSpPr>
          <p:cNvPr id="287748" name="Rectangle 3"/>
          <p:cNvSpPr>
            <a:spLocks noGrp="1" noChangeArrowheads="1"/>
          </p:cNvSpPr>
          <p:nvPr>
            <p:ph type="body" idx="1"/>
          </p:nvPr>
        </p:nvSpPr>
        <p:spPr>
          <a:noFill/>
          <a:ln/>
        </p:spPr>
        <p:txBody>
          <a:bodyPr/>
          <a:lstStyle/>
          <a:p>
            <a:r>
              <a:rPr lang="en-US"/>
              <a:t>Now both processors have the same data cached.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p:spPr>
        <p:txBody>
          <a:bodyPr/>
          <a:lstStyle/>
          <a:p>
            <a:fld id="{E97A8023-E497-47B6-B3E7-2A196D79C10B}" type="slidenum">
              <a:rPr lang="ar-SA" smtClean="0"/>
              <a:pPr/>
              <a:t>21</a:t>
            </a:fld>
            <a:endParaRPr lang="en-US"/>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noFill/>
          <a:ln/>
        </p:spPr>
        <p:txBody>
          <a:bodyPr/>
          <a:lstStyle/>
          <a:p>
            <a:r>
              <a:rPr lang="en-US"/>
              <a:t>Now what happens if the red processor decides to modify the cached data?</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p>
            <a:fld id="{E843ED08-F9B6-4732-990A-198DC64F3C39}" type="slidenum">
              <a:rPr lang="ar-SA" smtClean="0"/>
              <a:pPr/>
              <a:t>22</a:t>
            </a:fld>
            <a:endParaRPr lang="en-US"/>
          </a:p>
        </p:txBody>
      </p:sp>
      <p:sp>
        <p:nvSpPr>
          <p:cNvPr id="289795" name="Rectangle 2"/>
          <p:cNvSpPr>
            <a:spLocks noGrp="1" noRot="1" noChangeAspect="1" noChangeArrowheads="1" noTextEdit="1"/>
          </p:cNvSpPr>
          <p:nvPr>
            <p:ph type="sldImg"/>
          </p:nvPr>
        </p:nvSpPr>
        <p:spPr>
          <a:ln/>
        </p:spPr>
      </p:sp>
      <p:sp>
        <p:nvSpPr>
          <p:cNvPr id="289796" name="Rectangle 3"/>
          <p:cNvSpPr>
            <a:spLocks noGrp="1" noChangeArrowheads="1"/>
          </p:cNvSpPr>
          <p:nvPr>
            <p:ph type="body" idx="1"/>
          </p:nvPr>
        </p:nvSpPr>
        <p:spPr>
          <a:noFill/>
          <a:ln/>
        </p:spPr>
        <p:txBody>
          <a:bodyPr/>
          <a:lstStyle/>
          <a:p>
            <a:r>
              <a:rPr lang="en-US"/>
              <a:t>It changes the copy in its cache (from blue to white).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7"/>
          <p:cNvSpPr>
            <a:spLocks noGrp="1" noChangeArrowheads="1"/>
          </p:cNvSpPr>
          <p:nvPr>
            <p:ph type="sldNum" sz="quarter" idx="5"/>
          </p:nvPr>
        </p:nvSpPr>
        <p:spPr>
          <a:noFill/>
        </p:spPr>
        <p:txBody>
          <a:bodyPr/>
          <a:lstStyle/>
          <a:p>
            <a:fld id="{FFAF462B-E6D0-453C-9ED6-7BC816763B31}" type="slidenum">
              <a:rPr lang="ar-SA" smtClean="0"/>
              <a:pPr/>
              <a:t>23</a:t>
            </a:fld>
            <a:endParaRPr lang="en-US"/>
          </a:p>
        </p:txBody>
      </p:sp>
      <p:sp>
        <p:nvSpPr>
          <p:cNvPr id="290819" name="Rectangle 2"/>
          <p:cNvSpPr>
            <a:spLocks noGrp="1" noRot="1" noChangeAspect="1" noChangeArrowheads="1" noTextEdit="1"/>
          </p:cNvSpPr>
          <p:nvPr>
            <p:ph type="sldImg"/>
          </p:nvPr>
        </p:nvSpPr>
        <p:spPr>
          <a:ln/>
        </p:spPr>
      </p:sp>
      <p:sp>
        <p:nvSpPr>
          <p:cNvPr id="29082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7"/>
          <p:cNvSpPr>
            <a:spLocks noGrp="1" noChangeArrowheads="1"/>
          </p:cNvSpPr>
          <p:nvPr>
            <p:ph type="sldNum" sz="quarter" idx="5"/>
          </p:nvPr>
        </p:nvSpPr>
        <p:spPr>
          <a:noFill/>
        </p:spPr>
        <p:txBody>
          <a:bodyPr/>
          <a:lstStyle/>
          <a:p>
            <a:fld id="{4BBB5378-40A0-48D5-8036-76A49D0D3506}" type="slidenum">
              <a:rPr lang="ar-SA" smtClean="0"/>
              <a:pPr/>
              <a:t>24</a:t>
            </a:fld>
            <a:endParaRPr lang="en-US"/>
          </a:p>
        </p:txBody>
      </p:sp>
      <p:sp>
        <p:nvSpPr>
          <p:cNvPr id="291843" name="Rectangle 2"/>
          <p:cNvSpPr>
            <a:spLocks noGrp="1" noRot="1" noChangeAspect="1" noChangeArrowheads="1" noTextEdit="1"/>
          </p:cNvSpPr>
          <p:nvPr>
            <p:ph type="sldImg"/>
          </p:nvPr>
        </p:nvSpPr>
        <p:spPr>
          <a:ln/>
        </p:spPr>
      </p:sp>
      <p:sp>
        <p:nvSpPr>
          <p:cNvPr id="291844" name="Rectangle 3"/>
          <p:cNvSpPr>
            <a:spLocks noGrp="1" noChangeArrowheads="1"/>
          </p:cNvSpPr>
          <p:nvPr>
            <p:ph type="body" idx="1"/>
          </p:nvPr>
        </p:nvSpPr>
        <p:spPr>
          <a:noFill/>
          <a:ln/>
        </p:spPr>
        <p:txBody>
          <a:bodyPr/>
          <a:lstStyle/>
          <a:p>
            <a:r>
              <a:rPr lang="en-US"/>
              <a:t>Now we have a problem. The data cached at the red processor disagrees with the same copy of that memory location stored both at the other processors and in the memory itself.</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7"/>
          <p:cNvSpPr>
            <a:spLocks noGrp="1" noChangeArrowheads="1"/>
          </p:cNvSpPr>
          <p:nvPr>
            <p:ph type="sldNum" sz="quarter" idx="5"/>
          </p:nvPr>
        </p:nvSpPr>
        <p:spPr>
          <a:noFill/>
        </p:spPr>
        <p:txBody>
          <a:bodyPr/>
          <a:lstStyle/>
          <a:p>
            <a:fld id="{58337861-0B09-4842-B4D2-AE7AF60DF518}" type="slidenum">
              <a:rPr lang="ar-SA" smtClean="0"/>
              <a:pPr/>
              <a:t>25</a:t>
            </a:fld>
            <a:endParaRPr lang="en-US"/>
          </a:p>
        </p:txBody>
      </p:sp>
      <p:sp>
        <p:nvSpPr>
          <p:cNvPr id="292867" name="Rectangle 2"/>
          <p:cNvSpPr>
            <a:spLocks noGrp="1" noRot="1" noChangeAspect="1" noChangeArrowheads="1" noTextEdit="1"/>
          </p:cNvSpPr>
          <p:nvPr>
            <p:ph type="sldImg"/>
          </p:nvPr>
        </p:nvSpPr>
        <p:spPr>
          <a:ln/>
        </p:spPr>
      </p:sp>
      <p:sp>
        <p:nvSpPr>
          <p:cNvPr id="292868" name="Rectangle 3"/>
          <p:cNvSpPr>
            <a:spLocks noGrp="1" noChangeArrowheads="1"/>
          </p:cNvSpPr>
          <p:nvPr>
            <p:ph type="body" idx="1"/>
          </p:nvPr>
        </p:nvSpPr>
        <p:spPr>
          <a:noFill/>
          <a:ln/>
        </p:spPr>
        <p:txBody>
          <a:bodyPr/>
          <a:lstStyle/>
          <a:p>
            <a:r>
              <a:rPr lang="en-US"/>
              <a:t>The problem of keeping track of multiple copies of the same data is called the cache coherence problem, and ways to accomplish it are called cache coherence protocols.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p:spPr>
        <p:txBody>
          <a:bodyPr/>
          <a:lstStyle/>
          <a:p>
            <a:fld id="{CDC3A62B-870F-4C61-8DCE-9B06649B0A3D}" type="slidenum">
              <a:rPr lang="ar-SA" smtClean="0"/>
              <a:pPr/>
              <a:t>4</a:t>
            </a:fld>
            <a:endParaRPr lang="en-US"/>
          </a:p>
        </p:txBody>
      </p:sp>
      <p:sp>
        <p:nvSpPr>
          <p:cNvPr id="239619" name="Rectangle 2"/>
          <p:cNvSpPr>
            <a:spLocks noGrp="1" noRot="1" noChangeAspect="1" noChangeArrowheads="1" noTextEdit="1"/>
          </p:cNvSpPr>
          <p:nvPr>
            <p:ph type="sldImg"/>
          </p:nvPr>
        </p:nvSpPr>
        <p:spPr>
          <a:ln/>
        </p:spPr>
      </p:sp>
      <p:sp>
        <p:nvSpPr>
          <p:cNvPr id="239620" name="Rectangle 3"/>
          <p:cNvSpPr>
            <a:spLocks noGrp="1" noChangeArrowheads="1"/>
          </p:cNvSpPr>
          <p:nvPr>
            <p:ph type="body" idx="1"/>
          </p:nvPr>
        </p:nvSpPr>
        <p:spPr>
          <a:noFill/>
          <a:ln/>
        </p:spPr>
        <p:txBody>
          <a:bodyPr/>
          <a:lstStyle/>
          <a:p>
            <a:r>
              <a:rPr lang="en-US"/>
              <a:t>Instead, most modern multiprocessors provide </a:t>
            </a:r>
            <a:r>
              <a:rPr lang="en-US" i="1"/>
              <a:t>multiple</a:t>
            </a:r>
            <a:r>
              <a:rPr lang="en-US"/>
              <a:t> </a:t>
            </a:r>
            <a:r>
              <a:rPr lang="en-US" i="1"/>
              <a:t>instruction streams</a:t>
            </a:r>
            <a:r>
              <a:rPr lang="en-US"/>
              <a:t>, meaning that processors execute independent sequences of instructions, and </a:t>
            </a:r>
            <a:r>
              <a:rPr lang="en-US" i="1"/>
              <a:t>multiple data streams</a:t>
            </a:r>
            <a:r>
              <a:rPr lang="en-US"/>
              <a:t>, meaning that processors issue independent sequences of memory reads and writes. Such architectures are usually called ``MIMD''.</a:t>
            </a:r>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p>
            <a:fld id="{6F777643-4E3E-4047-BB1A-0F490C4A9DF8}" type="slidenum">
              <a:rPr lang="ar-SA" smtClean="0"/>
              <a:pPr/>
              <a:t>6</a:t>
            </a:fld>
            <a:endParaRPr lang="en-US"/>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a:ln/>
        </p:spPr>
        <p:txBody>
          <a:bodyPr/>
          <a:lstStyle/>
          <a:p>
            <a:r>
              <a:rPr lang="en-US" dirty="0"/>
              <a:t>There are two basic kinds of MIMD architectures. In a </a:t>
            </a:r>
            <a:r>
              <a:rPr lang="en-US" i="1" dirty="0"/>
              <a:t>shared bus</a:t>
            </a:r>
            <a:r>
              <a:rPr lang="en-US" dirty="0"/>
              <a:t> architecture, processors and memory are connected by a shared broadcast medium called a </a:t>
            </a:r>
            <a:r>
              <a:rPr lang="en-US" i="1" dirty="0"/>
              <a:t>bus</a:t>
            </a:r>
            <a:r>
              <a:rPr lang="en-US" dirty="0"/>
              <a:t> (like a tiny Ethernet). Both the processors and the memory controller can broadcast on the bus. Only one processor (or memory) can broadcast on the bus at a time, but all processors (and memory) can listen. Bus-based architectures are the most common today because they are easy to build.</a:t>
            </a:r>
          </a:p>
          <a:p>
            <a:r>
              <a:rPr lang="en-US" dirty="0"/>
              <a:t>The principal things that affect performance are (1) contention for the memory: not all the processors can usually get at the same memory location at the same times, and if they try, they will have to queue up, (2) contention for the communication medium. If everyone wants to communicate at the same time, or to the same processor, then the processors will have to wait for one another. Finally, there is a growing </a:t>
            </a:r>
            <a:r>
              <a:rPr lang="en-US" i="1" dirty="0"/>
              <a:t>communication latency</a:t>
            </a:r>
            <a:r>
              <a:rPr lang="en-US" dirty="0"/>
              <a:t>, the time it takes for a processor to communicate with memory or with another processor.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0AF0A50-D1D2-4259-A5EB-194D8B5ED85D}" type="slidenum">
              <a:rPr lang="en-US"/>
              <a:pPr/>
              <a:t>9</a:t>
            </a:fld>
            <a:endParaRPr lang="en-US"/>
          </a:p>
        </p:txBody>
      </p:sp>
      <p:sp>
        <p:nvSpPr>
          <p:cNvPr id="1229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13B69649-7898-4BEC-8BB9-DA186164DB6A}" type="slidenum">
              <a:rPr lang="ar-SA" sz="1200">
                <a:solidFill>
                  <a:srgbClr val="0000FF"/>
                </a:solidFill>
                <a:latin typeface="Marlett" pitchFamily="2" charset="2"/>
              </a:rPr>
              <a:pPr algn="r" eaLnBrk="0" hangingPunct="0"/>
              <a:t>9</a:t>
            </a:fld>
            <a:endParaRPr lang="en-US" sz="1200">
              <a:solidFill>
                <a:srgbClr val="0000FF"/>
              </a:solidFill>
              <a:latin typeface="Marlett" pitchFamily="2" charset="2"/>
            </a:endParaRPr>
          </a:p>
        </p:txBody>
      </p:sp>
      <p:sp>
        <p:nvSpPr>
          <p:cNvPr id="12291" name="Rectangle 2"/>
          <p:cNvSpPr>
            <a:spLocks noGrp="1" noRot="1" noChangeAspect="1" noChangeArrowheads="1" noTextEdit="1"/>
          </p:cNvSpPr>
          <p:nvPr>
            <p:ph type="sldImg"/>
          </p:nvPr>
        </p:nvSpPr>
        <p:spPr>
          <a:xfrm>
            <a:off x="1144588" y="685800"/>
            <a:ext cx="4572000" cy="3429000"/>
          </a:xfrm>
          <a:ln/>
        </p:spPr>
      </p:sp>
      <p:sp>
        <p:nvSpPr>
          <p:cNvPr id="12292" name="Rectangle 3"/>
          <p:cNvSpPr>
            <a:spLocks noGrp="1" noChangeArrowheads="1"/>
          </p:cNvSpPr>
          <p:nvPr>
            <p:ph type="body" idx="1"/>
          </p:nvPr>
        </p:nvSpPr>
        <p:spPr>
          <a:xfrm>
            <a:off x="915988" y="4343400"/>
            <a:ext cx="5026025" cy="4114800"/>
          </a:xfrm>
        </p:spPr>
        <p:txBody>
          <a:bodyPr lIns="91432" tIns="45716" rIns="91432" bIns="45716"/>
          <a:lstStyle/>
          <a:p>
            <a:r>
              <a:rPr lang="en-US"/>
              <a:t>And we had expensive multiprocessor chips in the enterprise, that is, in server farms, high performance computing centers and so on. The </a:t>
            </a:r>
          </a:p>
          <a:p>
            <a:r>
              <a:rPr lang="en-US"/>
              <a:t>Shared memory multiprocessor (SMP) consists of multiple CPUs connected by a bus or interconnect network to a shared memory. </a:t>
            </a:r>
          </a:p>
        </p:txBody>
      </p:sp>
    </p:spTree>
    <p:extLst>
      <p:ext uri="{BB962C8B-B14F-4D97-AF65-F5344CB8AC3E}">
        <p14:creationId xmlns:p14="http://schemas.microsoft.com/office/powerpoint/2010/main" val="3061973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7"/>
          <p:cNvSpPr>
            <a:spLocks noGrp="1" noChangeArrowheads="1"/>
          </p:cNvSpPr>
          <p:nvPr>
            <p:ph type="sldNum" sz="quarter" idx="5"/>
          </p:nvPr>
        </p:nvSpPr>
        <p:spPr>
          <a:noFill/>
        </p:spPr>
        <p:txBody>
          <a:bodyPr/>
          <a:lstStyle/>
          <a:p>
            <a:fld id="{6498754B-6BA8-4E5B-BDE0-9BFA8383E5F3}" type="slidenum">
              <a:rPr lang="ar-SA" smtClean="0"/>
              <a:pPr/>
              <a:t>12</a:t>
            </a:fld>
            <a:endParaRPr lang="en-US"/>
          </a:p>
        </p:txBody>
      </p:sp>
      <p:sp>
        <p:nvSpPr>
          <p:cNvPr id="273411" name="Rectangle 2"/>
          <p:cNvSpPr>
            <a:spLocks noGrp="1" noRot="1" noChangeAspect="1" noChangeArrowheads="1" noTextEdit="1"/>
          </p:cNvSpPr>
          <p:nvPr>
            <p:ph type="sldImg"/>
          </p:nvPr>
        </p:nvSpPr>
        <p:spPr>
          <a:ln/>
        </p:spPr>
      </p:sp>
      <p:sp>
        <p:nvSpPr>
          <p:cNvPr id="273412" name="Rectangle 3"/>
          <p:cNvSpPr>
            <a:spLocks noGrp="1" noChangeArrowheads="1"/>
          </p:cNvSpPr>
          <p:nvPr>
            <p:ph type="body" idx="1"/>
          </p:nvPr>
        </p:nvSpPr>
        <p:spPr>
          <a:noFill/>
          <a:ln/>
        </p:spPr>
        <p:txBody>
          <a:bodyPr/>
          <a:lstStyle/>
          <a:p>
            <a:r>
              <a:rPr lang="en-US"/>
              <a:t>We are going to do yet another review of multiprocessor architecture. </a:t>
            </a:r>
          </a:p>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a:spLocks noGrp="1" noChangeArrowheads="1"/>
          </p:cNvSpPr>
          <p:nvPr>
            <p:ph type="sldNum" sz="quarter" idx="5"/>
          </p:nvPr>
        </p:nvSpPr>
        <p:spPr>
          <a:noFill/>
        </p:spPr>
        <p:txBody>
          <a:bodyPr/>
          <a:lstStyle/>
          <a:p>
            <a:fld id="{39087AFE-FA3D-4D82-B19B-8FBBDA3DE968}" type="slidenum">
              <a:rPr lang="ar-SA" smtClean="0"/>
              <a:pPr/>
              <a:t>13</a:t>
            </a:fld>
            <a:endParaRPr lang="en-US"/>
          </a:p>
        </p:txBody>
      </p:sp>
      <p:sp>
        <p:nvSpPr>
          <p:cNvPr id="280579" name="Rectangle 2"/>
          <p:cNvSpPr>
            <a:spLocks noGrp="1" noRot="1" noChangeAspect="1" noChangeArrowheads="1" noTextEdit="1"/>
          </p:cNvSpPr>
          <p:nvPr>
            <p:ph type="sldImg"/>
          </p:nvPr>
        </p:nvSpPr>
        <p:spPr>
          <a:ln/>
        </p:spPr>
      </p:sp>
      <p:sp>
        <p:nvSpPr>
          <p:cNvPr id="280580" name="Rectangle 3"/>
          <p:cNvSpPr>
            <a:spLocks noGrp="1" noChangeArrowheads="1"/>
          </p:cNvSpPr>
          <p:nvPr>
            <p:ph type="body" idx="1"/>
          </p:nvPr>
        </p:nvSpPr>
        <p:spPr>
          <a:noFill/>
          <a:ln/>
        </p:spPr>
        <p:txBody>
          <a:bodyPr/>
          <a:lstStyle/>
          <a:p>
            <a:r>
              <a:rPr lang="en-US"/>
              <a:t>Here is one thing that can happen when a processor issues a load request.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7"/>
          <p:cNvSpPr>
            <a:spLocks noGrp="1" noChangeArrowheads="1"/>
          </p:cNvSpPr>
          <p:nvPr>
            <p:ph type="sldNum" sz="quarter" idx="5"/>
          </p:nvPr>
        </p:nvSpPr>
        <p:spPr>
          <a:noFill/>
        </p:spPr>
        <p:txBody>
          <a:bodyPr/>
          <a:lstStyle/>
          <a:p>
            <a:fld id="{0CD2AE9A-3EAA-4624-B9C0-46ED30C0A433}" type="slidenum">
              <a:rPr lang="ar-SA" smtClean="0"/>
              <a:pPr/>
              <a:t>14</a:t>
            </a:fld>
            <a:endParaRPr lang="en-US"/>
          </a:p>
        </p:txBody>
      </p:sp>
      <p:sp>
        <p:nvSpPr>
          <p:cNvPr id="281603" name="Rectangle 2"/>
          <p:cNvSpPr>
            <a:spLocks noGrp="1" noRot="1" noChangeAspect="1" noChangeArrowheads="1" noTextEdit="1"/>
          </p:cNvSpPr>
          <p:nvPr>
            <p:ph type="sldImg"/>
          </p:nvPr>
        </p:nvSpPr>
        <p:spPr>
          <a:ln/>
        </p:spPr>
      </p:sp>
      <p:sp>
        <p:nvSpPr>
          <p:cNvPr id="281604" name="Rectangle 3"/>
          <p:cNvSpPr>
            <a:spLocks noGrp="1" noChangeArrowheads="1"/>
          </p:cNvSpPr>
          <p:nvPr>
            <p:ph type="body" idx="1"/>
          </p:nvPr>
        </p:nvSpPr>
        <p:spPr>
          <a:noFill/>
          <a:ln/>
        </p:spPr>
        <p:txBody>
          <a:bodyPr/>
          <a:lstStyle/>
          <a:p>
            <a:r>
              <a:rPr lang="en-US"/>
              <a:t>It broadcasts a message asking for the data it needs. Notice that while it is broadcasting, no one else can use the bus.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7"/>
          <p:cNvSpPr>
            <a:spLocks noGrp="1" noChangeArrowheads="1"/>
          </p:cNvSpPr>
          <p:nvPr>
            <p:ph type="sldNum" sz="quarter" idx="5"/>
          </p:nvPr>
        </p:nvSpPr>
        <p:spPr>
          <a:noFill/>
        </p:spPr>
        <p:txBody>
          <a:bodyPr/>
          <a:lstStyle/>
          <a:p>
            <a:fld id="{CC33036A-DDE3-424E-A6F2-DB8558A1E596}" type="slidenum">
              <a:rPr lang="ar-SA" smtClean="0"/>
              <a:pPr/>
              <a:t>15</a:t>
            </a:fld>
            <a:endParaRPr lang="en-US"/>
          </a:p>
        </p:txBody>
      </p:sp>
      <p:sp>
        <p:nvSpPr>
          <p:cNvPr id="282627" name="Rectangle 2"/>
          <p:cNvSpPr>
            <a:spLocks noGrp="1" noRot="1" noChangeAspect="1" noChangeArrowheads="1" noTextEdit="1"/>
          </p:cNvSpPr>
          <p:nvPr>
            <p:ph type="sldImg"/>
          </p:nvPr>
        </p:nvSpPr>
        <p:spPr>
          <a:ln/>
        </p:spPr>
      </p:sp>
      <p:sp>
        <p:nvSpPr>
          <p:cNvPr id="282628" name="Rectangle 3"/>
          <p:cNvSpPr>
            <a:spLocks noGrp="1" noChangeArrowheads="1"/>
          </p:cNvSpPr>
          <p:nvPr>
            <p:ph type="body" idx="1"/>
          </p:nvPr>
        </p:nvSpPr>
        <p:spPr>
          <a:noFill/>
          <a:ln/>
        </p:spPr>
        <p:txBody>
          <a:bodyPr/>
          <a:lstStyle/>
          <a:p>
            <a:r>
              <a:rPr lang="en-US"/>
              <a:t>In this case, the memory responds to the request, also over the bus.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p:cNvSpPr>
            <a:spLocks noGrp="1" noChangeArrowheads="1"/>
          </p:cNvSpPr>
          <p:nvPr>
            <p:ph type="sldNum" sz="quarter" idx="5"/>
          </p:nvPr>
        </p:nvSpPr>
        <p:spPr>
          <a:noFill/>
        </p:spPr>
        <p:txBody>
          <a:bodyPr/>
          <a:lstStyle/>
          <a:p>
            <a:fld id="{602CADBE-FD17-40C7-9B03-4A907C5E482C}" type="slidenum">
              <a:rPr lang="ar-SA" smtClean="0"/>
              <a:pPr/>
              <a:t>16</a:t>
            </a:fld>
            <a:endParaRPr lang="en-US"/>
          </a:p>
        </p:txBody>
      </p:sp>
      <p:sp>
        <p:nvSpPr>
          <p:cNvPr id="283651" name="Rectangle 2"/>
          <p:cNvSpPr>
            <a:spLocks noGrp="1" noRot="1" noChangeAspect="1" noChangeArrowheads="1" noTextEdit="1"/>
          </p:cNvSpPr>
          <p:nvPr>
            <p:ph type="sldImg"/>
          </p:nvPr>
        </p:nvSpPr>
        <p:spPr>
          <a:ln/>
        </p:spPr>
      </p:sp>
      <p:sp>
        <p:nvSpPr>
          <p:cNvPr id="283652" name="Rectangle 3"/>
          <p:cNvSpPr>
            <a:spLocks noGrp="1" noChangeArrowheads="1"/>
          </p:cNvSpPr>
          <p:nvPr>
            <p:ph type="body" idx="1"/>
          </p:nvPr>
        </p:nvSpPr>
        <p:spPr>
          <a:noFill/>
          <a:ln/>
        </p:spPr>
        <p:txBody>
          <a:bodyPr/>
          <a:lstStyle/>
          <a:p>
            <a:r>
              <a:rPr lang="en-US"/>
              <a:t>Now suppose another processor issues a load request for the same data.</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9A6D0DBB-0C01-45B1-9FDA-2FA15471047D}" type="slidenum">
              <a:rPr lang="ar-SA"/>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BC428036-CF0A-42F1-81E5-73B59407F600}" type="slidenum">
              <a:rPr lang="ar-SA"/>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704E2615-A66C-4D89-BC9B-59C8A134F63C}" type="slidenum">
              <a:rPr lang="ar-SA"/>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3C242706-456C-4DE5-8D6D-9E26C1F2861B}" type="slidenum">
              <a:rPr lang="ar-SA"/>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2B520509-27C2-48B7-9D3E-7182E9E47797}" type="slidenum">
              <a:rPr lang="ar-SA"/>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6" name="Rectangle 6"/>
          <p:cNvSpPr>
            <a:spLocks noGrp="1" noChangeArrowheads="1"/>
          </p:cNvSpPr>
          <p:nvPr>
            <p:ph type="sldNum" sz="quarter" idx="11"/>
          </p:nvPr>
        </p:nvSpPr>
        <p:spPr>
          <a:ln/>
        </p:spPr>
        <p:txBody>
          <a:bodyPr/>
          <a:lstStyle>
            <a:lvl1pPr>
              <a:defRPr/>
            </a:lvl1pPr>
          </a:lstStyle>
          <a:p>
            <a:pPr>
              <a:defRPr/>
            </a:pPr>
            <a:fld id="{91BF31F2-3E93-413F-8BED-AA37E594F805}" type="slidenum">
              <a:rPr lang="ar-SA"/>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8" name="Rectangle 6"/>
          <p:cNvSpPr>
            <a:spLocks noGrp="1" noChangeArrowheads="1"/>
          </p:cNvSpPr>
          <p:nvPr>
            <p:ph type="sldNum" sz="quarter" idx="11"/>
          </p:nvPr>
        </p:nvSpPr>
        <p:spPr>
          <a:ln/>
        </p:spPr>
        <p:txBody>
          <a:bodyPr/>
          <a:lstStyle>
            <a:lvl1pPr>
              <a:defRPr/>
            </a:lvl1pPr>
          </a:lstStyle>
          <a:p>
            <a:pPr>
              <a:defRPr/>
            </a:pPr>
            <a:fld id="{B7F2C769-CA63-4423-B7D6-E77D9DB6F30F}" type="slidenum">
              <a:rPr lang="ar-SA"/>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4" name="Rectangle 6"/>
          <p:cNvSpPr>
            <a:spLocks noGrp="1" noChangeArrowheads="1"/>
          </p:cNvSpPr>
          <p:nvPr>
            <p:ph type="sldNum" sz="quarter" idx="11"/>
          </p:nvPr>
        </p:nvSpPr>
        <p:spPr>
          <a:ln/>
        </p:spPr>
        <p:txBody>
          <a:bodyPr/>
          <a:lstStyle>
            <a:lvl1pPr>
              <a:defRPr/>
            </a:lvl1pPr>
          </a:lstStyle>
          <a:p>
            <a:pPr>
              <a:defRPr/>
            </a:pPr>
            <a:fld id="{33584D38-4BCE-44FC-9ED9-703E086056E1}" type="slidenum">
              <a:rPr lang="ar-SA"/>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3" name="Rectangle 6"/>
          <p:cNvSpPr>
            <a:spLocks noGrp="1" noChangeArrowheads="1"/>
          </p:cNvSpPr>
          <p:nvPr>
            <p:ph type="sldNum" sz="quarter" idx="11"/>
          </p:nvPr>
        </p:nvSpPr>
        <p:spPr>
          <a:ln/>
        </p:spPr>
        <p:txBody>
          <a:bodyPr/>
          <a:lstStyle>
            <a:lvl1pPr>
              <a:defRPr/>
            </a:lvl1pPr>
          </a:lstStyle>
          <a:p>
            <a:pPr>
              <a:defRPr/>
            </a:pPr>
            <a:fld id="{345E4ACA-774B-4F3B-8A6D-0FFD88131DFA}" type="slidenum">
              <a:rPr lang="ar-SA"/>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6" name="Rectangle 6"/>
          <p:cNvSpPr>
            <a:spLocks noGrp="1" noChangeArrowheads="1"/>
          </p:cNvSpPr>
          <p:nvPr>
            <p:ph type="sldNum" sz="quarter" idx="11"/>
          </p:nvPr>
        </p:nvSpPr>
        <p:spPr>
          <a:ln/>
        </p:spPr>
        <p:txBody>
          <a:bodyPr/>
          <a:lstStyle>
            <a:lvl1pPr>
              <a:defRPr/>
            </a:lvl1pPr>
          </a:lstStyle>
          <a:p>
            <a:pPr>
              <a:defRPr/>
            </a:pPr>
            <a:fld id="{BAF1B153-E0EE-4F70-B49B-0194C4D276B7}" type="slidenum">
              <a:rPr lang="ar-SA"/>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6" name="Rectangle 6"/>
          <p:cNvSpPr>
            <a:spLocks noGrp="1" noChangeArrowheads="1"/>
          </p:cNvSpPr>
          <p:nvPr>
            <p:ph type="sldNum" sz="quarter" idx="11"/>
          </p:nvPr>
        </p:nvSpPr>
        <p:spPr>
          <a:ln/>
        </p:spPr>
        <p:txBody>
          <a:bodyPr/>
          <a:lstStyle>
            <a:lvl1pPr>
              <a:defRPr/>
            </a:lvl1pPr>
          </a:lstStyle>
          <a:p>
            <a:pPr>
              <a:defRPr/>
            </a:pPr>
            <a:fld id="{DD8819DB-727E-464B-9134-E61C8A89DAA4}" type="slidenum">
              <a:rPr lang="ar-SA"/>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auto">
          <a:xfrm>
            <a:off x="2641600" y="6248400"/>
            <a:ext cx="3581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solidFill>
                  <a:schemeClr val="tx1"/>
                </a:solidFill>
              </a:defRPr>
            </a:lvl1pPr>
          </a:lstStyle>
          <a:p>
            <a:pPr>
              <a:defRPr/>
            </a:pPr>
            <a:r>
              <a:rPr lang="en-US"/>
              <a:t>Art of Multiprocessor Programming</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cs typeface="Arial" charset="0"/>
              </a:defRPr>
            </a:lvl1pPr>
          </a:lstStyle>
          <a:p>
            <a:pPr>
              <a:defRPr/>
            </a:pPr>
            <a:fld id="{2CADBFD2-9F9B-4FDA-BEE4-55ABE593227A}" type="slidenum">
              <a:rPr lang="ar-SA"/>
              <a:pPr>
                <a:defRPr/>
              </a:pPr>
              <a:t>‹#›</a:t>
            </a:fld>
            <a:endParaRPr lang="en-US"/>
          </a:p>
        </p:txBody>
      </p:sp>
      <p:pic>
        <p:nvPicPr>
          <p:cNvPr id="2" name="Picture 6"/>
          <p:cNvPicPr>
            <a:picLocks noChangeAspect="1" noChangeArrowheads="1"/>
          </p:cNvPicPr>
          <p:nvPr userDrawn="1"/>
        </p:nvPicPr>
        <p:blipFill>
          <a:blip r:embed="rId13" cstate="print"/>
          <a:srcRect/>
          <a:stretch>
            <a:fillRect/>
          </a:stretch>
        </p:blipFill>
        <p:spPr bwMode="auto">
          <a:xfrm>
            <a:off x="655638" y="6157913"/>
            <a:ext cx="587375" cy="5873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Comic Sans MS" pitchFamily="66" charset="0"/>
        </a:defRPr>
      </a:lvl2pPr>
      <a:lvl3pPr algn="ctr" rtl="0" eaLnBrk="0" fontAlgn="base" hangingPunct="0">
        <a:spcBef>
          <a:spcPct val="0"/>
        </a:spcBef>
        <a:spcAft>
          <a:spcPct val="0"/>
        </a:spcAft>
        <a:defRPr sz="4400">
          <a:solidFill>
            <a:schemeClr val="tx2"/>
          </a:solidFill>
          <a:latin typeface="Comic Sans MS" pitchFamily="66" charset="0"/>
        </a:defRPr>
      </a:lvl3pPr>
      <a:lvl4pPr algn="ctr" rtl="0" eaLnBrk="0" fontAlgn="base" hangingPunct="0">
        <a:spcBef>
          <a:spcPct val="0"/>
        </a:spcBef>
        <a:spcAft>
          <a:spcPct val="0"/>
        </a:spcAft>
        <a:defRPr sz="4400">
          <a:solidFill>
            <a:schemeClr val="tx2"/>
          </a:solidFill>
          <a:latin typeface="Comic Sans MS" pitchFamily="66" charset="0"/>
        </a:defRPr>
      </a:lvl4pPr>
      <a:lvl5pPr algn="ctr" rtl="0" eaLnBrk="0" fontAlgn="base" hangingPunct="0">
        <a:spcBef>
          <a:spcPct val="0"/>
        </a:spcBef>
        <a:spcAft>
          <a:spcPct val="0"/>
        </a:spcAft>
        <a:defRPr sz="4400">
          <a:solidFill>
            <a:schemeClr val="tx2"/>
          </a:solidFill>
          <a:latin typeface="Comic Sans MS" pitchFamily="66" charset="0"/>
        </a:defRPr>
      </a:lvl5pPr>
      <a:lvl6pPr marL="457200" algn="ctr" rtl="0" eaLnBrk="0" fontAlgn="base" hangingPunct="0">
        <a:spcBef>
          <a:spcPct val="0"/>
        </a:spcBef>
        <a:spcAft>
          <a:spcPct val="0"/>
        </a:spcAft>
        <a:defRPr sz="4400">
          <a:solidFill>
            <a:schemeClr val="tx2"/>
          </a:solidFill>
          <a:latin typeface="Comic Sans MS" pitchFamily="66" charset="0"/>
        </a:defRPr>
      </a:lvl6pPr>
      <a:lvl7pPr marL="914400" algn="ctr" rtl="0" eaLnBrk="0" fontAlgn="base" hangingPunct="0">
        <a:spcBef>
          <a:spcPct val="0"/>
        </a:spcBef>
        <a:spcAft>
          <a:spcPct val="0"/>
        </a:spcAft>
        <a:defRPr sz="4400">
          <a:solidFill>
            <a:schemeClr val="tx2"/>
          </a:solidFill>
          <a:latin typeface="Comic Sans MS" pitchFamily="66" charset="0"/>
        </a:defRPr>
      </a:lvl7pPr>
      <a:lvl8pPr marL="1371600" algn="ctr" rtl="0" eaLnBrk="0" fontAlgn="base" hangingPunct="0">
        <a:spcBef>
          <a:spcPct val="0"/>
        </a:spcBef>
        <a:spcAft>
          <a:spcPct val="0"/>
        </a:spcAft>
        <a:defRPr sz="4400">
          <a:solidFill>
            <a:schemeClr val="tx2"/>
          </a:solidFill>
          <a:latin typeface="Comic Sans MS" pitchFamily="66" charset="0"/>
        </a:defRPr>
      </a:lvl8pPr>
      <a:lvl9pPr marL="1828800" algn="ctr" rtl="0" eaLnBrk="0" fontAlgn="base" hangingPunct="0">
        <a:spcBef>
          <a:spcPct val="0"/>
        </a:spcBef>
        <a:spcAft>
          <a:spcPct val="0"/>
        </a:spcAft>
        <a:defRPr sz="4400">
          <a:solidFill>
            <a:schemeClr val="tx2"/>
          </a:solidFill>
          <a:latin typeface="Comic Sans MS" pitchFamily="66" charset="0"/>
        </a:defRPr>
      </a:lvl9pPr>
    </p:titleStyle>
    <p:bodyStyle>
      <a:lvl1pPr marL="342900" indent="-342900" algn="l" rtl="0" eaLnBrk="0" fontAlgn="base" hangingPunct="0">
        <a:spcBef>
          <a:spcPct val="20000"/>
        </a:spcBef>
        <a:spcAft>
          <a:spcPct val="0"/>
        </a:spcAft>
        <a:buChar char="•"/>
        <a:defRPr sz="3200">
          <a:solidFill>
            <a:srgbClr val="0000FF"/>
          </a:solidFill>
          <a:latin typeface="+mn-lt"/>
          <a:ea typeface="+mn-ea"/>
          <a:cs typeface="+mn-cs"/>
        </a:defRPr>
      </a:lvl1pPr>
      <a:lvl2pPr marL="742950" indent="-285750" algn="l" rtl="0" eaLnBrk="0" fontAlgn="base" hangingPunct="0">
        <a:spcBef>
          <a:spcPct val="20000"/>
        </a:spcBef>
        <a:spcAft>
          <a:spcPct val="0"/>
        </a:spcAft>
        <a:buChar char="–"/>
        <a:defRPr sz="2800">
          <a:solidFill>
            <a:srgbClr val="0000FF"/>
          </a:solidFill>
          <a:latin typeface="+mn-lt"/>
        </a:defRPr>
      </a:lvl2pPr>
      <a:lvl3pPr marL="1143000" indent="-228600" algn="l" rtl="0" eaLnBrk="0" fontAlgn="base" hangingPunct="0">
        <a:spcBef>
          <a:spcPct val="20000"/>
        </a:spcBef>
        <a:spcAft>
          <a:spcPct val="0"/>
        </a:spcAft>
        <a:buChar char="•"/>
        <a:defRPr sz="2400">
          <a:solidFill>
            <a:srgbClr val="0000FF"/>
          </a:solidFill>
          <a:latin typeface="+mn-lt"/>
        </a:defRPr>
      </a:lvl3pPr>
      <a:lvl4pPr marL="1600200" indent="-228600" algn="l" rtl="0" eaLnBrk="0" fontAlgn="base" hangingPunct="0">
        <a:spcBef>
          <a:spcPct val="20000"/>
        </a:spcBef>
        <a:spcAft>
          <a:spcPct val="0"/>
        </a:spcAft>
        <a:buChar char="–"/>
        <a:defRPr sz="2000">
          <a:solidFill>
            <a:srgbClr val="0000FF"/>
          </a:solidFill>
          <a:latin typeface="+mn-lt"/>
        </a:defRPr>
      </a:lvl4pPr>
      <a:lvl5pPr marL="2057400" indent="-228600" algn="l" rtl="0" eaLnBrk="0" fontAlgn="base" hangingPunct="0">
        <a:spcBef>
          <a:spcPct val="20000"/>
        </a:spcBef>
        <a:spcAft>
          <a:spcPct val="0"/>
        </a:spcAft>
        <a:buChar char="»"/>
        <a:defRPr sz="2000">
          <a:solidFill>
            <a:srgbClr val="0000FF"/>
          </a:solidFill>
          <a:latin typeface="+mn-lt"/>
        </a:defRPr>
      </a:lvl5pPr>
      <a:lvl6pPr marL="2514600" indent="-228600" algn="l" rtl="0" eaLnBrk="0" fontAlgn="base" hangingPunct="0">
        <a:spcBef>
          <a:spcPct val="20000"/>
        </a:spcBef>
        <a:spcAft>
          <a:spcPct val="0"/>
        </a:spcAft>
        <a:buChar char="»"/>
        <a:defRPr sz="2000">
          <a:solidFill>
            <a:srgbClr val="0000FF"/>
          </a:solidFill>
          <a:latin typeface="+mn-lt"/>
        </a:defRPr>
      </a:lvl6pPr>
      <a:lvl7pPr marL="2971800" indent="-228600" algn="l" rtl="0" eaLnBrk="0" fontAlgn="base" hangingPunct="0">
        <a:spcBef>
          <a:spcPct val="20000"/>
        </a:spcBef>
        <a:spcAft>
          <a:spcPct val="0"/>
        </a:spcAft>
        <a:buChar char="»"/>
        <a:defRPr sz="2000">
          <a:solidFill>
            <a:srgbClr val="0000FF"/>
          </a:solidFill>
          <a:latin typeface="+mn-lt"/>
        </a:defRPr>
      </a:lvl7pPr>
      <a:lvl8pPr marL="3429000" indent="-228600" algn="l" rtl="0" eaLnBrk="0" fontAlgn="base" hangingPunct="0">
        <a:spcBef>
          <a:spcPct val="20000"/>
        </a:spcBef>
        <a:spcAft>
          <a:spcPct val="0"/>
        </a:spcAft>
        <a:buChar char="»"/>
        <a:defRPr sz="2000">
          <a:solidFill>
            <a:srgbClr val="0000FF"/>
          </a:solidFill>
          <a:latin typeface="+mn-lt"/>
        </a:defRPr>
      </a:lvl8pPr>
      <a:lvl9pPr marL="3886200" indent="-228600" algn="l" rtl="0" eaLnBrk="0" fontAlgn="base" hangingPunct="0">
        <a:spcBef>
          <a:spcPct val="20000"/>
        </a:spcBef>
        <a:spcAft>
          <a:spcPct val="0"/>
        </a:spcAft>
        <a:buChar char="»"/>
        <a:defRPr sz="2000">
          <a:solidFill>
            <a:srgbClr val="0000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Consistency_model#cite_note-Rules-2"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09600" y="2578100"/>
            <a:ext cx="7772400" cy="1143000"/>
          </a:xfrm>
        </p:spPr>
        <p:txBody>
          <a:bodyPr/>
          <a:lstStyle/>
          <a:p>
            <a:r>
              <a:rPr lang="en-US" sz="4000" dirty="0"/>
              <a:t>Chapter 3</a:t>
            </a:r>
          </a:p>
        </p:txBody>
      </p:sp>
      <p:sp>
        <p:nvSpPr>
          <p:cNvPr id="5" name="Slide Number Placeholder 4"/>
          <p:cNvSpPr>
            <a:spLocks noGrp="1"/>
          </p:cNvSpPr>
          <p:nvPr>
            <p:ph type="sldNum" sz="quarter" idx="12"/>
          </p:nvPr>
        </p:nvSpPr>
        <p:spPr>
          <a:xfrm>
            <a:off x="6553200" y="6369050"/>
            <a:ext cx="2133600" cy="488950"/>
          </a:xfrm>
          <a:prstGeom prst="rect">
            <a:avLst/>
          </a:prstGeom>
        </p:spPr>
        <p:txBody>
          <a:bodyPr vert="horz" lIns="91440" tIns="91440" rIns="91440" bIns="91440" rtlCol="0" anchor="ctr"/>
          <a:lstStyle>
            <a:defPPr>
              <a:defRPr lang="en-US"/>
            </a:defPPr>
            <a:lvl1pPr algn="r" defTabSz="457200" rtl="0" fontAlgn="auto">
              <a:spcBef>
                <a:spcPts val="0"/>
              </a:spcBef>
              <a:spcAft>
                <a:spcPts val="0"/>
              </a:spcAft>
              <a:defRPr sz="1200" kern="1200">
                <a:solidFill>
                  <a:srgbClr val="FFFFFF"/>
                </a:solidFill>
                <a:latin typeface="Times New Roman"/>
                <a:ea typeface="+mn-ea"/>
                <a:cs typeface="Times New Roman"/>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fld id="{F2F21A90-E327-C84D-81B5-071D4C5C9FC6}" type="slidenum">
              <a:rPr lang="en-US" smtClean="0"/>
              <a:pPr>
                <a:defRPr/>
              </a:pPr>
              <a:t>1</a:t>
            </a:fld>
            <a:endParaRPr lang="en-US"/>
          </a:p>
        </p:txBody>
      </p:sp>
    </p:spTree>
    <p:extLst>
      <p:ext uri="{BB962C8B-B14F-4D97-AF65-F5344CB8AC3E}">
        <p14:creationId xmlns:p14="http://schemas.microsoft.com/office/powerpoint/2010/main" val="1080297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DF74FFB0-6FF0-59D7-4CBF-08448964EAC0}"/>
              </a:ext>
            </a:extLst>
          </p:cNvPr>
          <p:cNvSpPr>
            <a:spLocks noGrp="1"/>
          </p:cNvSpPr>
          <p:nvPr>
            <p:ph type="title"/>
          </p:nvPr>
        </p:nvSpPr>
        <p:spPr/>
        <p:txBody>
          <a:bodyPr/>
          <a:lstStyle/>
          <a:p>
            <a:r>
              <a:rPr lang="en-US" b="0" i="0" dirty="0">
                <a:solidFill>
                  <a:srgbClr val="000000"/>
                </a:solidFill>
                <a:effectLst/>
                <a:latin typeface="Linux Libertine"/>
              </a:rPr>
              <a:t>Cache</a:t>
            </a:r>
            <a:endParaRPr lang="ar-SA" dirty="0"/>
          </a:p>
        </p:txBody>
      </p:sp>
      <p:sp>
        <p:nvSpPr>
          <p:cNvPr id="3" name="عنصر نائب للمحتوى 2">
            <a:extLst>
              <a:ext uri="{FF2B5EF4-FFF2-40B4-BE49-F238E27FC236}">
                <a16:creationId xmlns:a16="http://schemas.microsoft.com/office/drawing/2014/main" id="{BD333191-2C44-9D28-9D53-46EAE2EFEE7B}"/>
              </a:ext>
            </a:extLst>
          </p:cNvPr>
          <p:cNvSpPr>
            <a:spLocks noGrp="1"/>
          </p:cNvSpPr>
          <p:nvPr>
            <p:ph idx="1"/>
          </p:nvPr>
        </p:nvSpPr>
        <p:spPr/>
        <p:txBody>
          <a:bodyPr/>
          <a:lstStyle/>
          <a:p>
            <a:pPr algn="l"/>
            <a:r>
              <a:rPr lang="en-US" b="0" i="0" dirty="0">
                <a:solidFill>
                  <a:srgbClr val="3333CC"/>
                </a:solidFill>
                <a:effectLst/>
                <a:latin typeface="-apple-system"/>
              </a:rPr>
              <a:t>It is a type of volatile memory that also provides high-speed data access and exchange to the processor.</a:t>
            </a:r>
          </a:p>
          <a:p>
            <a:pPr algn="l"/>
            <a:r>
              <a:rPr lang="en-US" b="0" i="0" dirty="0">
                <a:solidFill>
                  <a:srgbClr val="3333CC"/>
                </a:solidFill>
                <a:effectLst/>
                <a:latin typeface="-apple-system"/>
              </a:rPr>
              <a:t>They also are helpful in storing computer programs, applications, and data with information</a:t>
            </a:r>
            <a:r>
              <a:rPr lang="en-US" b="0" i="0" dirty="0">
                <a:solidFill>
                  <a:srgbClr val="222222"/>
                </a:solidFill>
                <a:effectLst/>
                <a:latin typeface="-apple-system"/>
              </a:rPr>
              <a:t>.</a:t>
            </a:r>
          </a:p>
          <a:p>
            <a:pPr algn="l"/>
            <a:r>
              <a:rPr lang="en-US" dirty="0">
                <a:solidFill>
                  <a:srgbClr val="3333CC"/>
                </a:solidFill>
                <a:latin typeface="-apple-system"/>
              </a:rPr>
              <a:t>The speed depends on the closeness and size of the cache.</a:t>
            </a:r>
          </a:p>
          <a:p>
            <a:endParaRPr lang="ar-SA" dirty="0"/>
          </a:p>
        </p:txBody>
      </p:sp>
      <p:sp>
        <p:nvSpPr>
          <p:cNvPr id="4" name="عنصر نائب للتذييل 3">
            <a:extLst>
              <a:ext uri="{FF2B5EF4-FFF2-40B4-BE49-F238E27FC236}">
                <a16:creationId xmlns:a16="http://schemas.microsoft.com/office/drawing/2014/main" id="{4B5C53E1-59DD-E9B1-175B-226D4542539C}"/>
              </a:ext>
            </a:extLst>
          </p:cNvPr>
          <p:cNvSpPr>
            <a:spLocks noGrp="1"/>
          </p:cNvSpPr>
          <p:nvPr>
            <p:ph type="ftr" sz="quarter" idx="10"/>
          </p:nvPr>
        </p:nvSpPr>
        <p:spPr/>
        <p:txBody>
          <a:bodyPr/>
          <a:lstStyle/>
          <a:p>
            <a:pPr>
              <a:defRPr/>
            </a:pPr>
            <a:r>
              <a:rPr lang="en-US"/>
              <a:t>Art of Multiprocessor Programming</a:t>
            </a:r>
          </a:p>
        </p:txBody>
      </p:sp>
      <p:sp>
        <p:nvSpPr>
          <p:cNvPr id="5" name="عنصر نائب لرقم الشريحة 4">
            <a:extLst>
              <a:ext uri="{FF2B5EF4-FFF2-40B4-BE49-F238E27FC236}">
                <a16:creationId xmlns:a16="http://schemas.microsoft.com/office/drawing/2014/main" id="{D2A20BC8-8702-E667-5227-D2D6FBA13AF5}"/>
              </a:ext>
            </a:extLst>
          </p:cNvPr>
          <p:cNvSpPr>
            <a:spLocks noGrp="1"/>
          </p:cNvSpPr>
          <p:nvPr>
            <p:ph type="sldNum" sz="quarter" idx="11"/>
          </p:nvPr>
        </p:nvSpPr>
        <p:spPr/>
        <p:txBody>
          <a:bodyPr/>
          <a:lstStyle/>
          <a:p>
            <a:pPr>
              <a:defRPr/>
            </a:pPr>
            <a:fld id="{3C242706-456C-4DE5-8D6D-9E26C1F2861B}" type="slidenum">
              <a:rPr lang="ar-SA" smtClean="0"/>
              <a:pPr>
                <a:defRPr/>
              </a:pPr>
              <a:t>10</a:t>
            </a:fld>
            <a:endParaRPr lang="en-US"/>
          </a:p>
        </p:txBody>
      </p:sp>
    </p:spTree>
    <p:extLst>
      <p:ext uri="{BB962C8B-B14F-4D97-AF65-F5344CB8AC3E}">
        <p14:creationId xmlns:p14="http://schemas.microsoft.com/office/powerpoint/2010/main" val="1761469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DF74FFB0-6FF0-59D7-4CBF-08448964EAC0}"/>
              </a:ext>
            </a:extLst>
          </p:cNvPr>
          <p:cNvSpPr>
            <a:spLocks noGrp="1"/>
          </p:cNvSpPr>
          <p:nvPr>
            <p:ph type="title"/>
          </p:nvPr>
        </p:nvSpPr>
        <p:spPr/>
        <p:txBody>
          <a:bodyPr/>
          <a:lstStyle/>
          <a:p>
            <a:r>
              <a:rPr lang="en-US" b="0" i="0" dirty="0">
                <a:solidFill>
                  <a:srgbClr val="000000"/>
                </a:solidFill>
                <a:effectLst/>
                <a:latin typeface="Linux Libertine"/>
              </a:rPr>
              <a:t>Cache</a:t>
            </a:r>
            <a:endParaRPr lang="ar-SA" dirty="0"/>
          </a:p>
        </p:txBody>
      </p:sp>
      <p:sp>
        <p:nvSpPr>
          <p:cNvPr id="3" name="عنصر نائب للمحتوى 2">
            <a:extLst>
              <a:ext uri="{FF2B5EF4-FFF2-40B4-BE49-F238E27FC236}">
                <a16:creationId xmlns:a16="http://schemas.microsoft.com/office/drawing/2014/main" id="{BD333191-2C44-9D28-9D53-46EAE2EFEE7B}"/>
              </a:ext>
            </a:extLst>
          </p:cNvPr>
          <p:cNvSpPr>
            <a:spLocks noGrp="1"/>
          </p:cNvSpPr>
          <p:nvPr>
            <p:ph idx="1"/>
          </p:nvPr>
        </p:nvSpPr>
        <p:spPr/>
        <p:txBody>
          <a:bodyPr/>
          <a:lstStyle/>
          <a:p>
            <a:pPr algn="l"/>
            <a:r>
              <a:rPr lang="en-US" dirty="0">
                <a:solidFill>
                  <a:srgbClr val="3333CC"/>
                </a:solidFill>
                <a:latin typeface="-apple-system"/>
              </a:rPr>
              <a:t>Advantages: Faster &amp; Smaller </a:t>
            </a:r>
          </a:p>
          <a:p>
            <a:pPr algn="l"/>
            <a:r>
              <a:rPr lang="en-US" dirty="0">
                <a:solidFill>
                  <a:srgbClr val="3333CC"/>
                </a:solidFill>
                <a:latin typeface="-apple-system"/>
              </a:rPr>
              <a:t>Disadvantages: temporary (like RAM) &amp; write update.</a:t>
            </a:r>
          </a:p>
          <a:p>
            <a:pPr algn="l"/>
            <a:endParaRPr lang="en-US" dirty="0">
              <a:solidFill>
                <a:srgbClr val="3333CC"/>
              </a:solidFill>
              <a:latin typeface="-apple-system"/>
            </a:endParaRPr>
          </a:p>
          <a:p>
            <a:pPr algn="l"/>
            <a:endParaRPr lang="en-US" dirty="0">
              <a:solidFill>
                <a:srgbClr val="3333CC"/>
              </a:solidFill>
              <a:latin typeface="-apple-system"/>
            </a:endParaRPr>
          </a:p>
          <a:p>
            <a:endParaRPr lang="ar-SA" dirty="0"/>
          </a:p>
        </p:txBody>
      </p:sp>
      <p:sp>
        <p:nvSpPr>
          <p:cNvPr id="4" name="عنصر نائب للتذييل 3">
            <a:extLst>
              <a:ext uri="{FF2B5EF4-FFF2-40B4-BE49-F238E27FC236}">
                <a16:creationId xmlns:a16="http://schemas.microsoft.com/office/drawing/2014/main" id="{4B5C53E1-59DD-E9B1-175B-226D4542539C}"/>
              </a:ext>
            </a:extLst>
          </p:cNvPr>
          <p:cNvSpPr>
            <a:spLocks noGrp="1"/>
          </p:cNvSpPr>
          <p:nvPr>
            <p:ph type="ftr" sz="quarter" idx="10"/>
          </p:nvPr>
        </p:nvSpPr>
        <p:spPr/>
        <p:txBody>
          <a:bodyPr/>
          <a:lstStyle/>
          <a:p>
            <a:pPr>
              <a:defRPr/>
            </a:pPr>
            <a:r>
              <a:rPr lang="en-US"/>
              <a:t>Art of Multiprocessor Programming</a:t>
            </a:r>
          </a:p>
        </p:txBody>
      </p:sp>
      <p:sp>
        <p:nvSpPr>
          <p:cNvPr id="5" name="عنصر نائب لرقم الشريحة 4">
            <a:extLst>
              <a:ext uri="{FF2B5EF4-FFF2-40B4-BE49-F238E27FC236}">
                <a16:creationId xmlns:a16="http://schemas.microsoft.com/office/drawing/2014/main" id="{D2A20BC8-8702-E667-5227-D2D6FBA13AF5}"/>
              </a:ext>
            </a:extLst>
          </p:cNvPr>
          <p:cNvSpPr>
            <a:spLocks noGrp="1"/>
          </p:cNvSpPr>
          <p:nvPr>
            <p:ph type="sldNum" sz="quarter" idx="11"/>
          </p:nvPr>
        </p:nvSpPr>
        <p:spPr/>
        <p:txBody>
          <a:bodyPr/>
          <a:lstStyle/>
          <a:p>
            <a:pPr>
              <a:defRPr/>
            </a:pPr>
            <a:fld id="{3C242706-456C-4DE5-8D6D-9E26C1F2861B}" type="slidenum">
              <a:rPr lang="ar-SA" smtClean="0"/>
              <a:pPr>
                <a:defRPr/>
              </a:pPr>
              <a:t>11</a:t>
            </a:fld>
            <a:endParaRPr lang="en-US"/>
          </a:p>
        </p:txBody>
      </p:sp>
    </p:spTree>
    <p:extLst>
      <p:ext uri="{BB962C8B-B14F-4D97-AF65-F5344CB8AC3E}">
        <p14:creationId xmlns:p14="http://schemas.microsoft.com/office/powerpoint/2010/main" val="3886002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p:spPr>
        <p:txBody>
          <a:bodyPr/>
          <a:lstStyle/>
          <a:p>
            <a:r>
              <a:rPr lang="en-US"/>
              <a:t>Art of Multiprocessor Programming</a:t>
            </a:r>
          </a:p>
        </p:txBody>
      </p:sp>
      <p:sp>
        <p:nvSpPr>
          <p:cNvPr id="39939" name="Slide Number Placeholder 4"/>
          <p:cNvSpPr>
            <a:spLocks noGrp="1"/>
          </p:cNvSpPr>
          <p:nvPr>
            <p:ph type="sldNum" sz="quarter" idx="11"/>
          </p:nvPr>
        </p:nvSpPr>
        <p:spPr>
          <a:noFill/>
        </p:spPr>
        <p:txBody>
          <a:bodyPr/>
          <a:lstStyle/>
          <a:p>
            <a:fld id="{DFE9A4A4-470D-49AC-95DA-77BA8A126B35}" type="slidenum">
              <a:rPr lang="ar-SA" smtClean="0">
                <a:cs typeface="Arial" pitchFamily="34" charset="0"/>
              </a:rPr>
              <a:pPr/>
              <a:t>12</a:t>
            </a:fld>
            <a:endParaRPr lang="en-US">
              <a:cs typeface="Arial" pitchFamily="34" charset="0"/>
            </a:endParaRPr>
          </a:p>
        </p:txBody>
      </p:sp>
      <p:pic>
        <p:nvPicPr>
          <p:cNvPr id="39940" name="Picture 4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39941" name="Rectangle 2"/>
          <p:cNvSpPr>
            <a:spLocks noGrp="1" noChangeArrowheads="1"/>
          </p:cNvSpPr>
          <p:nvPr>
            <p:ph type="title"/>
          </p:nvPr>
        </p:nvSpPr>
        <p:spPr/>
        <p:txBody>
          <a:bodyPr/>
          <a:lstStyle/>
          <a:p>
            <a:r>
              <a:rPr lang="en-US"/>
              <a:t>Bus-Based Architectures</a:t>
            </a:r>
          </a:p>
        </p:txBody>
      </p:sp>
      <p:grpSp>
        <p:nvGrpSpPr>
          <p:cNvPr id="39942" name="Group 3"/>
          <p:cNvGrpSpPr>
            <a:grpSpLocks/>
          </p:cNvGrpSpPr>
          <p:nvPr/>
        </p:nvGrpSpPr>
        <p:grpSpPr bwMode="auto">
          <a:xfrm>
            <a:off x="3732213" y="2495550"/>
            <a:ext cx="1130300" cy="1173163"/>
            <a:chOff x="2496" y="2725"/>
            <a:chExt cx="712" cy="739"/>
          </a:xfrm>
        </p:grpSpPr>
        <p:sp>
          <p:nvSpPr>
            <p:cNvPr id="39969" name="Rectangle 4"/>
            <p:cNvSpPr>
              <a:spLocks noChangeArrowheads="1"/>
            </p:cNvSpPr>
            <p:nvPr/>
          </p:nvSpPr>
          <p:spPr bwMode="auto">
            <a:xfrm>
              <a:off x="2592" y="3312"/>
              <a:ext cx="528" cy="144"/>
            </a:xfrm>
            <a:prstGeom prst="rect">
              <a:avLst/>
            </a:prstGeom>
            <a:solidFill>
              <a:srgbClr val="FF0000"/>
            </a:solidFill>
            <a:ln w="38100" algn="ctr">
              <a:solidFill>
                <a:schemeClr val="tx1"/>
              </a:solidFill>
              <a:miter lim="800000"/>
              <a:headEnd/>
              <a:tailEnd/>
            </a:ln>
          </p:spPr>
          <p:txBody>
            <a:bodyPr wrap="none" anchor="ctr"/>
            <a:lstStyle/>
            <a:p>
              <a:endParaRPr lang="en-US"/>
            </a:p>
          </p:txBody>
        </p:sp>
        <p:sp>
          <p:nvSpPr>
            <p:cNvPr id="39970" name="Freeform 5"/>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rgbClr val="FF0000"/>
            </a:solidFill>
            <a:ln w="38100">
              <a:solidFill>
                <a:schemeClr val="tx1"/>
              </a:solidFill>
              <a:round/>
              <a:headEnd/>
              <a:tailEnd/>
            </a:ln>
          </p:spPr>
          <p:txBody>
            <a:bodyPr wrap="none" anchor="ctr"/>
            <a:lstStyle/>
            <a:p>
              <a:endParaRPr lang="en-US"/>
            </a:p>
          </p:txBody>
        </p:sp>
        <p:grpSp>
          <p:nvGrpSpPr>
            <p:cNvPr id="39971" name="Group 6"/>
            <p:cNvGrpSpPr>
              <a:grpSpLocks/>
            </p:cNvGrpSpPr>
            <p:nvPr/>
          </p:nvGrpSpPr>
          <p:grpSpPr bwMode="auto">
            <a:xfrm>
              <a:off x="3072" y="2832"/>
              <a:ext cx="136" cy="632"/>
              <a:chOff x="3072" y="2832"/>
              <a:chExt cx="136" cy="632"/>
            </a:xfrm>
          </p:grpSpPr>
          <p:sp>
            <p:nvSpPr>
              <p:cNvPr id="39976" name="Freeform 7"/>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39977" name="Freeform 8"/>
              <p:cNvSpPr>
                <a:spLocks/>
              </p:cNvSpPr>
              <p:nvPr/>
            </p:nvSpPr>
            <p:spPr bwMode="auto">
              <a:xfrm>
                <a:off x="3072" y="2976"/>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39978" name="Freeform 9"/>
              <p:cNvSpPr>
                <a:spLocks/>
              </p:cNvSpPr>
              <p:nvPr/>
            </p:nvSpPr>
            <p:spPr bwMode="auto">
              <a:xfrm>
                <a:off x="3072" y="2832"/>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grpSp>
          <p:nvGrpSpPr>
            <p:cNvPr id="39972" name="Group 10"/>
            <p:cNvGrpSpPr>
              <a:grpSpLocks/>
            </p:cNvGrpSpPr>
            <p:nvPr/>
          </p:nvGrpSpPr>
          <p:grpSpPr bwMode="auto">
            <a:xfrm flipH="1">
              <a:off x="2496" y="2832"/>
              <a:ext cx="136" cy="632"/>
              <a:chOff x="3072" y="2832"/>
              <a:chExt cx="136" cy="632"/>
            </a:xfrm>
          </p:grpSpPr>
          <p:sp>
            <p:nvSpPr>
              <p:cNvPr id="39973" name="Freeform 11"/>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39974" name="Freeform 12"/>
              <p:cNvSpPr>
                <a:spLocks/>
              </p:cNvSpPr>
              <p:nvPr/>
            </p:nvSpPr>
            <p:spPr bwMode="auto">
              <a:xfrm>
                <a:off x="3072" y="2976"/>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39975" name="Freeform 13"/>
              <p:cNvSpPr>
                <a:spLocks/>
              </p:cNvSpPr>
              <p:nvPr/>
            </p:nvSpPr>
            <p:spPr bwMode="auto">
              <a:xfrm>
                <a:off x="3072" y="2832"/>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grpSp>
      <p:grpSp>
        <p:nvGrpSpPr>
          <p:cNvPr id="39943" name="Group 14"/>
          <p:cNvGrpSpPr>
            <a:grpSpLocks/>
          </p:cNvGrpSpPr>
          <p:nvPr/>
        </p:nvGrpSpPr>
        <p:grpSpPr bwMode="auto">
          <a:xfrm>
            <a:off x="1757363" y="2441575"/>
            <a:ext cx="1358900" cy="1282700"/>
            <a:chOff x="1008" y="2720"/>
            <a:chExt cx="856" cy="808"/>
          </a:xfrm>
        </p:grpSpPr>
        <p:sp>
          <p:nvSpPr>
            <p:cNvPr id="39960" name="Rectangle 15"/>
            <p:cNvSpPr>
              <a:spLocks noChangeArrowheads="1"/>
            </p:cNvSpPr>
            <p:nvPr/>
          </p:nvSpPr>
          <p:spPr bwMode="auto">
            <a:xfrm>
              <a:off x="1032" y="3304"/>
              <a:ext cx="488" cy="160"/>
            </a:xfrm>
            <a:prstGeom prst="rect">
              <a:avLst/>
            </a:prstGeom>
            <a:solidFill>
              <a:srgbClr val="FF33CC"/>
            </a:solidFill>
            <a:ln w="38100" algn="ctr">
              <a:solidFill>
                <a:schemeClr val="tx1"/>
              </a:solidFill>
              <a:miter lim="800000"/>
              <a:headEnd/>
              <a:tailEnd/>
            </a:ln>
          </p:spPr>
          <p:txBody>
            <a:bodyPr wrap="none" anchor="ctr"/>
            <a:lstStyle/>
            <a:p>
              <a:endParaRPr lang="en-US"/>
            </a:p>
          </p:txBody>
        </p:sp>
        <p:sp>
          <p:nvSpPr>
            <p:cNvPr id="39961" name="Freeform 16"/>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39962" name="Freeform 17"/>
            <p:cNvSpPr>
              <a:spLocks/>
            </p:cNvSpPr>
            <p:nvPr/>
          </p:nvSpPr>
          <p:spPr bwMode="auto">
            <a:xfrm flipH="1">
              <a:off x="1077" y="3000"/>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39963" name="Freeform 18"/>
            <p:cNvSpPr>
              <a:spLocks/>
            </p:cNvSpPr>
            <p:nvPr/>
          </p:nvSpPr>
          <p:spPr bwMode="auto">
            <a:xfrm flipH="1">
              <a:off x="1200" y="2800"/>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39964" name="Freeform 19"/>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33CC"/>
            </a:solidFill>
            <a:ln w="38100">
              <a:solidFill>
                <a:schemeClr val="tx1"/>
              </a:solidFill>
              <a:round/>
              <a:headEnd/>
              <a:tailEnd/>
            </a:ln>
          </p:spPr>
          <p:txBody>
            <a:bodyPr wrap="none" anchor="ctr"/>
            <a:lstStyle/>
            <a:p>
              <a:endParaRPr lang="en-US"/>
            </a:p>
          </p:txBody>
        </p:sp>
        <p:sp>
          <p:nvSpPr>
            <p:cNvPr id="39965" name="Freeform 20"/>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33CC"/>
            </a:solidFill>
            <a:ln w="38100">
              <a:solidFill>
                <a:schemeClr val="tx1"/>
              </a:solidFill>
              <a:round/>
              <a:headEnd/>
              <a:tailEnd/>
            </a:ln>
          </p:spPr>
          <p:txBody>
            <a:bodyPr wrap="none" anchor="ctr"/>
            <a:lstStyle/>
            <a:p>
              <a:endParaRPr lang="en-US"/>
            </a:p>
          </p:txBody>
        </p:sp>
        <p:sp>
          <p:nvSpPr>
            <p:cNvPr id="39966" name="Freeform 21"/>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39967" name="Freeform 22"/>
            <p:cNvSpPr>
              <a:spLocks/>
            </p:cNvSpPr>
            <p:nvPr/>
          </p:nvSpPr>
          <p:spPr bwMode="auto">
            <a:xfrm>
              <a:off x="1669" y="3008"/>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39968" name="Freeform 23"/>
            <p:cNvSpPr>
              <a:spLocks/>
            </p:cNvSpPr>
            <p:nvPr/>
          </p:nvSpPr>
          <p:spPr bwMode="auto">
            <a:xfrm>
              <a:off x="1737" y="2840"/>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grpSp>
        <p:nvGrpSpPr>
          <p:cNvPr id="39944" name="Group 24"/>
          <p:cNvGrpSpPr>
            <a:grpSpLocks/>
          </p:cNvGrpSpPr>
          <p:nvPr/>
        </p:nvGrpSpPr>
        <p:grpSpPr bwMode="auto">
          <a:xfrm flipH="1">
            <a:off x="5480050" y="2441575"/>
            <a:ext cx="1358900" cy="1282700"/>
            <a:chOff x="1008" y="2720"/>
            <a:chExt cx="856" cy="808"/>
          </a:xfrm>
        </p:grpSpPr>
        <p:sp>
          <p:nvSpPr>
            <p:cNvPr id="39951" name="Rectangle 25"/>
            <p:cNvSpPr>
              <a:spLocks noChangeArrowheads="1"/>
            </p:cNvSpPr>
            <p:nvPr/>
          </p:nvSpPr>
          <p:spPr bwMode="auto">
            <a:xfrm>
              <a:off x="1032" y="3304"/>
              <a:ext cx="488" cy="160"/>
            </a:xfrm>
            <a:prstGeom prst="rect">
              <a:avLst/>
            </a:prstGeom>
            <a:solidFill>
              <a:schemeClr val="accent1"/>
            </a:solidFill>
            <a:ln w="38100" algn="ctr">
              <a:solidFill>
                <a:schemeClr val="tx1"/>
              </a:solidFill>
              <a:miter lim="800000"/>
              <a:headEnd/>
              <a:tailEnd/>
            </a:ln>
          </p:spPr>
          <p:txBody>
            <a:bodyPr wrap="none" anchor="ctr"/>
            <a:lstStyle/>
            <a:p>
              <a:endParaRPr lang="en-US"/>
            </a:p>
          </p:txBody>
        </p:sp>
        <p:sp>
          <p:nvSpPr>
            <p:cNvPr id="39952" name="Freeform 26"/>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39953" name="Freeform 27"/>
            <p:cNvSpPr>
              <a:spLocks/>
            </p:cNvSpPr>
            <p:nvPr/>
          </p:nvSpPr>
          <p:spPr bwMode="auto">
            <a:xfrm flipH="1">
              <a:off x="1077" y="3000"/>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39954" name="Freeform 28"/>
            <p:cNvSpPr>
              <a:spLocks/>
            </p:cNvSpPr>
            <p:nvPr/>
          </p:nvSpPr>
          <p:spPr bwMode="auto">
            <a:xfrm flipH="1">
              <a:off x="1200" y="2800"/>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39955" name="Freeform 29"/>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chemeClr val="accent1"/>
            </a:solidFill>
            <a:ln w="38100">
              <a:solidFill>
                <a:schemeClr val="tx1"/>
              </a:solidFill>
              <a:round/>
              <a:headEnd/>
              <a:tailEnd/>
            </a:ln>
          </p:spPr>
          <p:txBody>
            <a:bodyPr wrap="none" anchor="ctr"/>
            <a:lstStyle/>
            <a:p>
              <a:endParaRPr lang="en-US"/>
            </a:p>
          </p:txBody>
        </p:sp>
        <p:sp>
          <p:nvSpPr>
            <p:cNvPr id="39956" name="Freeform 30"/>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chemeClr val="accent1"/>
            </a:solidFill>
            <a:ln w="38100">
              <a:solidFill>
                <a:schemeClr val="tx1"/>
              </a:solidFill>
              <a:round/>
              <a:headEnd/>
              <a:tailEnd/>
            </a:ln>
          </p:spPr>
          <p:txBody>
            <a:bodyPr wrap="none" anchor="ctr"/>
            <a:lstStyle/>
            <a:p>
              <a:endParaRPr lang="en-US"/>
            </a:p>
          </p:txBody>
        </p:sp>
        <p:sp>
          <p:nvSpPr>
            <p:cNvPr id="39957" name="Freeform 31"/>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39958" name="Freeform 32"/>
            <p:cNvSpPr>
              <a:spLocks/>
            </p:cNvSpPr>
            <p:nvPr/>
          </p:nvSpPr>
          <p:spPr bwMode="auto">
            <a:xfrm>
              <a:off x="1669" y="3008"/>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39959" name="Freeform 33"/>
            <p:cNvSpPr>
              <a:spLocks/>
            </p:cNvSpPr>
            <p:nvPr/>
          </p:nvSpPr>
          <p:spPr bwMode="auto">
            <a:xfrm>
              <a:off x="1737" y="2840"/>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sp>
        <p:nvSpPr>
          <p:cNvPr id="39945" name="AutoShape 34"/>
          <p:cNvSpPr>
            <a:spLocks noChangeArrowheads="1"/>
          </p:cNvSpPr>
          <p:nvPr/>
        </p:nvSpPr>
        <p:spPr bwMode="auto">
          <a:xfrm>
            <a:off x="1182688" y="4298950"/>
            <a:ext cx="6626225" cy="641350"/>
          </a:xfrm>
          <a:prstGeom prst="leftRightArrow">
            <a:avLst>
              <a:gd name="adj1" fmla="val 40102"/>
              <a:gd name="adj2" fmla="val 81458"/>
            </a:avLst>
          </a:prstGeom>
          <a:solidFill>
            <a:srgbClr val="FFFF00"/>
          </a:solidFill>
          <a:ln w="38100">
            <a:solidFill>
              <a:schemeClr val="tx1"/>
            </a:solidFill>
            <a:miter lim="800000"/>
            <a:headEnd/>
            <a:tailEnd/>
          </a:ln>
        </p:spPr>
        <p:txBody>
          <a:bodyPr wrap="none" anchor="ctr"/>
          <a:lstStyle/>
          <a:p>
            <a:pPr algn="ctr"/>
            <a:r>
              <a:rPr lang="en-US" sz="2000" b="0">
                <a:solidFill>
                  <a:schemeClr val="tx2"/>
                </a:solidFill>
              </a:rPr>
              <a:t>Bus</a:t>
            </a:r>
          </a:p>
        </p:txBody>
      </p:sp>
      <p:sp>
        <p:nvSpPr>
          <p:cNvPr id="39946" name="Rectangle 36"/>
          <p:cNvSpPr>
            <a:spLocks noChangeArrowheads="1"/>
          </p:cNvSpPr>
          <p:nvPr/>
        </p:nvSpPr>
        <p:spPr bwMode="auto">
          <a:xfrm>
            <a:off x="1919288" y="3887788"/>
            <a:ext cx="1203325" cy="385762"/>
          </a:xfrm>
          <a:prstGeom prst="rect">
            <a:avLst/>
          </a:prstGeom>
          <a:solidFill>
            <a:srgbClr val="FF33CC"/>
          </a:solidFill>
          <a:ln w="38100">
            <a:solidFill>
              <a:schemeClr val="tx1"/>
            </a:solidFill>
            <a:miter lim="800000"/>
            <a:headEnd/>
            <a:tailEnd/>
          </a:ln>
        </p:spPr>
        <p:txBody>
          <a:bodyPr wrap="none" anchor="ctr"/>
          <a:lstStyle/>
          <a:p>
            <a:pPr algn="ctr"/>
            <a:r>
              <a:rPr lang="en-US" sz="2400" b="0">
                <a:solidFill>
                  <a:schemeClr val="bg1"/>
                </a:solidFill>
              </a:rPr>
              <a:t>cache</a:t>
            </a:r>
          </a:p>
        </p:txBody>
      </p:sp>
      <p:sp>
        <p:nvSpPr>
          <p:cNvPr id="39947" name="Rectangle 38"/>
          <p:cNvSpPr>
            <a:spLocks noChangeArrowheads="1"/>
          </p:cNvSpPr>
          <p:nvPr/>
        </p:nvSpPr>
        <p:spPr bwMode="auto">
          <a:xfrm>
            <a:off x="1747838" y="5262563"/>
            <a:ext cx="5567362" cy="881062"/>
          </a:xfrm>
          <a:prstGeom prst="rect">
            <a:avLst/>
          </a:prstGeom>
          <a:solidFill>
            <a:schemeClr val="hlink"/>
          </a:solidFill>
          <a:ln w="38100">
            <a:solidFill>
              <a:schemeClr val="tx1"/>
            </a:solidFill>
            <a:miter lim="800000"/>
            <a:headEnd/>
            <a:tailEnd/>
          </a:ln>
        </p:spPr>
        <p:txBody>
          <a:bodyPr wrap="none" anchor="ctr"/>
          <a:lstStyle/>
          <a:p>
            <a:pPr algn="ctr"/>
            <a:r>
              <a:rPr lang="en-US" b="0">
                <a:solidFill>
                  <a:schemeClr val="tx2"/>
                </a:solidFill>
              </a:rPr>
              <a:t>memory</a:t>
            </a:r>
          </a:p>
        </p:txBody>
      </p:sp>
      <p:sp>
        <p:nvSpPr>
          <p:cNvPr id="39948" name="AutoShape 39"/>
          <p:cNvSpPr>
            <a:spLocks noChangeArrowheads="1"/>
          </p:cNvSpPr>
          <p:nvPr/>
        </p:nvSpPr>
        <p:spPr bwMode="auto">
          <a:xfrm>
            <a:off x="4025900" y="4829175"/>
            <a:ext cx="819150" cy="352425"/>
          </a:xfrm>
          <a:prstGeom prst="upDownArrow">
            <a:avLst>
              <a:gd name="adj1" fmla="val 50000"/>
              <a:gd name="adj2" fmla="val 33782"/>
            </a:avLst>
          </a:prstGeom>
          <a:solidFill>
            <a:schemeClr val="hlink"/>
          </a:solidFill>
          <a:ln w="38100">
            <a:solidFill>
              <a:schemeClr val="tx1"/>
            </a:solidFill>
            <a:miter lim="800000"/>
            <a:headEnd/>
            <a:tailEnd/>
          </a:ln>
        </p:spPr>
        <p:txBody>
          <a:bodyPr wrap="none" anchor="ctr"/>
          <a:lstStyle/>
          <a:p>
            <a:endParaRPr lang="en-US"/>
          </a:p>
        </p:txBody>
      </p:sp>
      <p:sp>
        <p:nvSpPr>
          <p:cNvPr id="39949" name="Rectangle 40"/>
          <p:cNvSpPr>
            <a:spLocks noChangeArrowheads="1"/>
          </p:cNvSpPr>
          <p:nvPr/>
        </p:nvSpPr>
        <p:spPr bwMode="auto">
          <a:xfrm>
            <a:off x="5665788" y="3887788"/>
            <a:ext cx="1203325" cy="385762"/>
          </a:xfrm>
          <a:prstGeom prst="rect">
            <a:avLst/>
          </a:prstGeom>
          <a:solidFill>
            <a:schemeClr val="accent1"/>
          </a:solidFill>
          <a:ln w="38100">
            <a:solidFill>
              <a:schemeClr val="tx1"/>
            </a:solidFill>
            <a:miter lim="800000"/>
            <a:headEnd/>
            <a:tailEnd/>
          </a:ln>
        </p:spPr>
        <p:txBody>
          <a:bodyPr wrap="none" anchor="ctr"/>
          <a:lstStyle/>
          <a:p>
            <a:pPr algn="ctr"/>
            <a:r>
              <a:rPr lang="en-US" sz="2400" b="0">
                <a:solidFill>
                  <a:schemeClr val="bg1"/>
                </a:solidFill>
              </a:rPr>
              <a:t>cache</a:t>
            </a:r>
          </a:p>
        </p:txBody>
      </p:sp>
      <p:sp>
        <p:nvSpPr>
          <p:cNvPr id="39950" name="Rectangle 41"/>
          <p:cNvSpPr>
            <a:spLocks noChangeArrowheads="1"/>
          </p:cNvSpPr>
          <p:nvPr/>
        </p:nvSpPr>
        <p:spPr bwMode="auto">
          <a:xfrm>
            <a:off x="3792538" y="3887788"/>
            <a:ext cx="1203325" cy="385762"/>
          </a:xfrm>
          <a:prstGeom prst="rect">
            <a:avLst/>
          </a:prstGeom>
          <a:solidFill>
            <a:srgbClr val="FF3300"/>
          </a:solidFill>
          <a:ln w="38100">
            <a:solidFill>
              <a:schemeClr val="tx1"/>
            </a:solidFill>
            <a:miter lim="800000"/>
            <a:headEnd/>
            <a:tailEnd/>
          </a:ln>
        </p:spPr>
        <p:txBody>
          <a:bodyPr wrap="none" anchor="ctr"/>
          <a:lstStyle/>
          <a:p>
            <a:pPr algn="ctr"/>
            <a:r>
              <a:rPr lang="en-US" sz="2400" b="0">
                <a:solidFill>
                  <a:schemeClr val="bg1"/>
                </a:solidFill>
              </a:rPr>
              <a:t>cache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p:cNvSpPr>
            <a:spLocks noGrp="1"/>
          </p:cNvSpPr>
          <p:nvPr>
            <p:ph type="ftr" sz="quarter" idx="10"/>
          </p:nvPr>
        </p:nvSpPr>
        <p:spPr>
          <a:noFill/>
        </p:spPr>
        <p:txBody>
          <a:bodyPr/>
          <a:lstStyle/>
          <a:p>
            <a:r>
              <a:rPr lang="en-US"/>
              <a:t>Art of Multiprocessor Programming</a:t>
            </a:r>
          </a:p>
        </p:txBody>
      </p:sp>
      <p:sp>
        <p:nvSpPr>
          <p:cNvPr id="47107" name="Slide Number Placeholder 4"/>
          <p:cNvSpPr>
            <a:spLocks noGrp="1"/>
          </p:cNvSpPr>
          <p:nvPr>
            <p:ph type="sldNum" sz="quarter" idx="11"/>
          </p:nvPr>
        </p:nvSpPr>
        <p:spPr>
          <a:noFill/>
        </p:spPr>
        <p:txBody>
          <a:bodyPr/>
          <a:lstStyle/>
          <a:p>
            <a:fld id="{73FCC963-618A-493C-8401-B07E35C537B9}" type="slidenum">
              <a:rPr lang="ar-SA" smtClean="0">
                <a:cs typeface="Arial" pitchFamily="34" charset="0"/>
              </a:rPr>
              <a:pPr/>
              <a:t>13</a:t>
            </a:fld>
            <a:endParaRPr lang="en-US">
              <a:cs typeface="Arial" pitchFamily="34" charset="0"/>
            </a:endParaRPr>
          </a:p>
        </p:txBody>
      </p:sp>
      <p:pic>
        <p:nvPicPr>
          <p:cNvPr id="4710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47109" name="AutoShape 3"/>
          <p:cNvSpPr>
            <a:spLocks noChangeArrowheads="1"/>
          </p:cNvSpPr>
          <p:nvPr/>
        </p:nvSpPr>
        <p:spPr bwMode="auto">
          <a:xfrm>
            <a:off x="1192213" y="4292600"/>
            <a:ext cx="6626225" cy="641350"/>
          </a:xfrm>
          <a:prstGeom prst="leftRightArrow">
            <a:avLst>
              <a:gd name="adj1" fmla="val 40102"/>
              <a:gd name="adj2" fmla="val 81458"/>
            </a:avLst>
          </a:prstGeom>
          <a:solidFill>
            <a:schemeClr val="folHlink"/>
          </a:solidFill>
          <a:ln w="38100">
            <a:solidFill>
              <a:schemeClr val="tx1"/>
            </a:solidFill>
            <a:miter lim="800000"/>
            <a:headEnd/>
            <a:tailEnd/>
          </a:ln>
        </p:spPr>
        <p:txBody>
          <a:bodyPr wrap="none" anchor="ctr"/>
          <a:lstStyle/>
          <a:p>
            <a:pPr algn="ctr"/>
            <a:r>
              <a:rPr lang="en-US" sz="2000" b="0">
                <a:solidFill>
                  <a:schemeClr val="tx2"/>
                </a:solidFill>
              </a:rPr>
              <a:t>Bus</a:t>
            </a:r>
          </a:p>
        </p:txBody>
      </p:sp>
      <p:sp>
        <p:nvSpPr>
          <p:cNvPr id="47110" name="Rectangle 4"/>
          <p:cNvSpPr>
            <a:spLocks noGrp="1" noChangeArrowheads="1"/>
          </p:cNvSpPr>
          <p:nvPr>
            <p:ph type="title"/>
          </p:nvPr>
        </p:nvSpPr>
        <p:spPr/>
        <p:txBody>
          <a:bodyPr/>
          <a:lstStyle/>
          <a:p>
            <a:r>
              <a:rPr lang="en-US" sz="4000"/>
              <a:t>Processor Issues Load Request</a:t>
            </a:r>
          </a:p>
        </p:txBody>
      </p:sp>
      <p:grpSp>
        <p:nvGrpSpPr>
          <p:cNvPr id="47111" name="Group 5"/>
          <p:cNvGrpSpPr>
            <a:grpSpLocks/>
          </p:cNvGrpSpPr>
          <p:nvPr/>
        </p:nvGrpSpPr>
        <p:grpSpPr bwMode="auto">
          <a:xfrm>
            <a:off x="3732213" y="2495550"/>
            <a:ext cx="1130300" cy="1173163"/>
            <a:chOff x="2496" y="2725"/>
            <a:chExt cx="712" cy="739"/>
          </a:xfrm>
        </p:grpSpPr>
        <p:sp>
          <p:nvSpPr>
            <p:cNvPr id="47138" name="Rectangle 6"/>
            <p:cNvSpPr>
              <a:spLocks noChangeArrowheads="1"/>
            </p:cNvSpPr>
            <p:nvPr/>
          </p:nvSpPr>
          <p:spPr bwMode="auto">
            <a:xfrm>
              <a:off x="2592" y="3312"/>
              <a:ext cx="528" cy="144"/>
            </a:xfrm>
            <a:prstGeom prst="rect">
              <a:avLst/>
            </a:prstGeom>
            <a:solidFill>
              <a:schemeClr val="folHlink"/>
            </a:solidFill>
            <a:ln w="38100" algn="ctr">
              <a:solidFill>
                <a:schemeClr val="tx1"/>
              </a:solidFill>
              <a:miter lim="800000"/>
              <a:headEnd/>
              <a:tailEnd/>
            </a:ln>
          </p:spPr>
          <p:txBody>
            <a:bodyPr wrap="none" anchor="ctr"/>
            <a:lstStyle/>
            <a:p>
              <a:endParaRPr lang="en-US"/>
            </a:p>
          </p:txBody>
        </p:sp>
        <p:sp>
          <p:nvSpPr>
            <p:cNvPr id="47139" name="Freeform 7"/>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folHlink"/>
            </a:solidFill>
            <a:ln w="38100">
              <a:solidFill>
                <a:schemeClr val="tx1"/>
              </a:solidFill>
              <a:round/>
              <a:headEnd/>
              <a:tailEnd/>
            </a:ln>
          </p:spPr>
          <p:txBody>
            <a:bodyPr wrap="none" anchor="ctr"/>
            <a:lstStyle/>
            <a:p>
              <a:endParaRPr lang="en-US"/>
            </a:p>
          </p:txBody>
        </p:sp>
        <p:grpSp>
          <p:nvGrpSpPr>
            <p:cNvPr id="47140" name="Group 8"/>
            <p:cNvGrpSpPr>
              <a:grpSpLocks/>
            </p:cNvGrpSpPr>
            <p:nvPr/>
          </p:nvGrpSpPr>
          <p:grpSpPr bwMode="auto">
            <a:xfrm>
              <a:off x="3072" y="2832"/>
              <a:ext cx="136" cy="632"/>
              <a:chOff x="3072" y="2832"/>
              <a:chExt cx="136" cy="632"/>
            </a:xfrm>
          </p:grpSpPr>
          <p:sp>
            <p:nvSpPr>
              <p:cNvPr id="47145" name="Freeform 9"/>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47146" name="Freeform 10"/>
              <p:cNvSpPr>
                <a:spLocks/>
              </p:cNvSpPr>
              <p:nvPr/>
            </p:nvSpPr>
            <p:spPr bwMode="auto">
              <a:xfrm>
                <a:off x="3072" y="2976"/>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47147" name="Freeform 11"/>
              <p:cNvSpPr>
                <a:spLocks/>
              </p:cNvSpPr>
              <p:nvPr/>
            </p:nvSpPr>
            <p:spPr bwMode="auto">
              <a:xfrm>
                <a:off x="3072" y="2832"/>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grpSp>
          <p:nvGrpSpPr>
            <p:cNvPr id="47141" name="Group 12"/>
            <p:cNvGrpSpPr>
              <a:grpSpLocks/>
            </p:cNvGrpSpPr>
            <p:nvPr/>
          </p:nvGrpSpPr>
          <p:grpSpPr bwMode="auto">
            <a:xfrm flipH="1">
              <a:off x="2496" y="2832"/>
              <a:ext cx="136" cy="632"/>
              <a:chOff x="3072" y="2832"/>
              <a:chExt cx="136" cy="632"/>
            </a:xfrm>
          </p:grpSpPr>
          <p:sp>
            <p:nvSpPr>
              <p:cNvPr id="47142" name="Freeform 13"/>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47143" name="Freeform 14"/>
              <p:cNvSpPr>
                <a:spLocks/>
              </p:cNvSpPr>
              <p:nvPr/>
            </p:nvSpPr>
            <p:spPr bwMode="auto">
              <a:xfrm>
                <a:off x="3072" y="2976"/>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47144" name="Freeform 15"/>
              <p:cNvSpPr>
                <a:spLocks/>
              </p:cNvSpPr>
              <p:nvPr/>
            </p:nvSpPr>
            <p:spPr bwMode="auto">
              <a:xfrm>
                <a:off x="3072" y="2832"/>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grpSp>
      <p:grpSp>
        <p:nvGrpSpPr>
          <p:cNvPr id="47112" name="Group 16"/>
          <p:cNvGrpSpPr>
            <a:grpSpLocks/>
          </p:cNvGrpSpPr>
          <p:nvPr/>
        </p:nvGrpSpPr>
        <p:grpSpPr bwMode="auto">
          <a:xfrm>
            <a:off x="1757363" y="2441575"/>
            <a:ext cx="1358900" cy="1282700"/>
            <a:chOff x="1008" y="2720"/>
            <a:chExt cx="856" cy="808"/>
          </a:xfrm>
        </p:grpSpPr>
        <p:sp>
          <p:nvSpPr>
            <p:cNvPr id="47129" name="Rectangle 17"/>
            <p:cNvSpPr>
              <a:spLocks noChangeArrowheads="1"/>
            </p:cNvSpPr>
            <p:nvPr/>
          </p:nvSpPr>
          <p:spPr bwMode="auto">
            <a:xfrm>
              <a:off x="1032" y="3304"/>
              <a:ext cx="488" cy="160"/>
            </a:xfrm>
            <a:prstGeom prst="rect">
              <a:avLst/>
            </a:prstGeom>
            <a:solidFill>
              <a:srgbClr val="FF33CC"/>
            </a:solidFill>
            <a:ln w="38100" algn="ctr">
              <a:solidFill>
                <a:schemeClr val="tx1"/>
              </a:solidFill>
              <a:miter lim="800000"/>
              <a:headEnd/>
              <a:tailEnd/>
            </a:ln>
          </p:spPr>
          <p:txBody>
            <a:bodyPr wrap="none" anchor="ctr"/>
            <a:lstStyle/>
            <a:p>
              <a:endParaRPr lang="en-US"/>
            </a:p>
          </p:txBody>
        </p:sp>
        <p:sp>
          <p:nvSpPr>
            <p:cNvPr id="47130" name="Freeform 18"/>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47131" name="Freeform 19"/>
            <p:cNvSpPr>
              <a:spLocks/>
            </p:cNvSpPr>
            <p:nvPr/>
          </p:nvSpPr>
          <p:spPr bwMode="auto">
            <a:xfrm flipH="1">
              <a:off x="1077" y="3000"/>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47132" name="Freeform 20"/>
            <p:cNvSpPr>
              <a:spLocks/>
            </p:cNvSpPr>
            <p:nvPr/>
          </p:nvSpPr>
          <p:spPr bwMode="auto">
            <a:xfrm flipH="1">
              <a:off x="1200" y="2800"/>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47133" name="Freeform 21"/>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33CC"/>
            </a:solidFill>
            <a:ln w="38100">
              <a:solidFill>
                <a:schemeClr val="tx1"/>
              </a:solidFill>
              <a:round/>
              <a:headEnd/>
              <a:tailEnd/>
            </a:ln>
          </p:spPr>
          <p:txBody>
            <a:bodyPr wrap="none" anchor="ctr"/>
            <a:lstStyle/>
            <a:p>
              <a:endParaRPr lang="en-US"/>
            </a:p>
          </p:txBody>
        </p:sp>
        <p:sp>
          <p:nvSpPr>
            <p:cNvPr id="47134" name="Freeform 22"/>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33CC"/>
            </a:solidFill>
            <a:ln w="38100">
              <a:solidFill>
                <a:schemeClr val="tx1"/>
              </a:solidFill>
              <a:round/>
              <a:headEnd/>
              <a:tailEnd/>
            </a:ln>
          </p:spPr>
          <p:txBody>
            <a:bodyPr wrap="none" anchor="ctr"/>
            <a:lstStyle/>
            <a:p>
              <a:endParaRPr lang="en-US"/>
            </a:p>
          </p:txBody>
        </p:sp>
        <p:sp>
          <p:nvSpPr>
            <p:cNvPr id="47135" name="Freeform 23"/>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47136" name="Freeform 24"/>
            <p:cNvSpPr>
              <a:spLocks/>
            </p:cNvSpPr>
            <p:nvPr/>
          </p:nvSpPr>
          <p:spPr bwMode="auto">
            <a:xfrm>
              <a:off x="1669" y="3008"/>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47137" name="Freeform 25"/>
            <p:cNvSpPr>
              <a:spLocks/>
            </p:cNvSpPr>
            <p:nvPr/>
          </p:nvSpPr>
          <p:spPr bwMode="auto">
            <a:xfrm>
              <a:off x="1737" y="2840"/>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grpSp>
        <p:nvGrpSpPr>
          <p:cNvPr id="47113" name="Group 26"/>
          <p:cNvGrpSpPr>
            <a:grpSpLocks/>
          </p:cNvGrpSpPr>
          <p:nvPr/>
        </p:nvGrpSpPr>
        <p:grpSpPr bwMode="auto">
          <a:xfrm flipH="1">
            <a:off x="5480050" y="2441575"/>
            <a:ext cx="1358900" cy="1282700"/>
            <a:chOff x="1008" y="2720"/>
            <a:chExt cx="856" cy="808"/>
          </a:xfrm>
        </p:grpSpPr>
        <p:sp>
          <p:nvSpPr>
            <p:cNvPr id="47120" name="Rectangle 27"/>
            <p:cNvSpPr>
              <a:spLocks noChangeArrowheads="1"/>
            </p:cNvSpPr>
            <p:nvPr/>
          </p:nvSpPr>
          <p:spPr bwMode="auto">
            <a:xfrm>
              <a:off x="1032" y="3304"/>
              <a:ext cx="488" cy="160"/>
            </a:xfrm>
            <a:prstGeom prst="rect">
              <a:avLst/>
            </a:prstGeom>
            <a:solidFill>
              <a:schemeClr val="folHlink"/>
            </a:solidFill>
            <a:ln w="38100" algn="ctr">
              <a:solidFill>
                <a:schemeClr val="tx1"/>
              </a:solidFill>
              <a:miter lim="800000"/>
              <a:headEnd/>
              <a:tailEnd/>
            </a:ln>
          </p:spPr>
          <p:txBody>
            <a:bodyPr wrap="none" anchor="ctr"/>
            <a:lstStyle/>
            <a:p>
              <a:endParaRPr lang="en-US"/>
            </a:p>
          </p:txBody>
        </p:sp>
        <p:sp>
          <p:nvSpPr>
            <p:cNvPr id="47121" name="Freeform 28"/>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47122" name="Freeform 29"/>
            <p:cNvSpPr>
              <a:spLocks/>
            </p:cNvSpPr>
            <p:nvPr/>
          </p:nvSpPr>
          <p:spPr bwMode="auto">
            <a:xfrm flipH="1">
              <a:off x="1077" y="3000"/>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47123" name="Freeform 30"/>
            <p:cNvSpPr>
              <a:spLocks/>
            </p:cNvSpPr>
            <p:nvPr/>
          </p:nvSpPr>
          <p:spPr bwMode="auto">
            <a:xfrm flipH="1">
              <a:off x="1200" y="2800"/>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47124" name="Freeform 31"/>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chemeClr val="folHlink"/>
            </a:solidFill>
            <a:ln w="38100">
              <a:solidFill>
                <a:schemeClr val="tx1"/>
              </a:solidFill>
              <a:round/>
              <a:headEnd/>
              <a:tailEnd/>
            </a:ln>
          </p:spPr>
          <p:txBody>
            <a:bodyPr wrap="none" anchor="ctr"/>
            <a:lstStyle/>
            <a:p>
              <a:endParaRPr lang="en-US"/>
            </a:p>
          </p:txBody>
        </p:sp>
        <p:sp>
          <p:nvSpPr>
            <p:cNvPr id="47125" name="Freeform 32"/>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chemeClr val="folHlink"/>
            </a:solidFill>
            <a:ln w="38100">
              <a:solidFill>
                <a:schemeClr val="tx1"/>
              </a:solidFill>
              <a:round/>
              <a:headEnd/>
              <a:tailEnd/>
            </a:ln>
          </p:spPr>
          <p:txBody>
            <a:bodyPr wrap="none" anchor="ctr"/>
            <a:lstStyle/>
            <a:p>
              <a:endParaRPr lang="en-US"/>
            </a:p>
          </p:txBody>
        </p:sp>
        <p:sp>
          <p:nvSpPr>
            <p:cNvPr id="47126" name="Freeform 33"/>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47127" name="Freeform 34"/>
            <p:cNvSpPr>
              <a:spLocks/>
            </p:cNvSpPr>
            <p:nvPr/>
          </p:nvSpPr>
          <p:spPr bwMode="auto">
            <a:xfrm>
              <a:off x="1669" y="3008"/>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47128" name="Freeform 35"/>
            <p:cNvSpPr>
              <a:spLocks/>
            </p:cNvSpPr>
            <p:nvPr/>
          </p:nvSpPr>
          <p:spPr bwMode="auto">
            <a:xfrm>
              <a:off x="1737" y="2840"/>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sp>
        <p:nvSpPr>
          <p:cNvPr id="47114" name="Rectangle 36"/>
          <p:cNvSpPr>
            <a:spLocks noChangeArrowheads="1"/>
          </p:cNvSpPr>
          <p:nvPr/>
        </p:nvSpPr>
        <p:spPr bwMode="auto">
          <a:xfrm>
            <a:off x="1919288" y="3887788"/>
            <a:ext cx="1203325" cy="385762"/>
          </a:xfrm>
          <a:prstGeom prst="rect">
            <a:avLst/>
          </a:prstGeom>
          <a:solidFill>
            <a:schemeClr val="folHlink"/>
          </a:solidFill>
          <a:ln w="38100">
            <a:solidFill>
              <a:schemeClr val="tx1"/>
            </a:solidFill>
            <a:miter lim="800000"/>
            <a:headEnd/>
            <a:tailEnd/>
          </a:ln>
        </p:spPr>
        <p:txBody>
          <a:bodyPr wrap="none" anchor="ctr"/>
          <a:lstStyle/>
          <a:p>
            <a:pPr algn="ctr"/>
            <a:r>
              <a:rPr lang="en-US" sz="2400" b="0">
                <a:solidFill>
                  <a:schemeClr val="bg1"/>
                </a:solidFill>
              </a:rPr>
              <a:t>cache</a:t>
            </a:r>
          </a:p>
        </p:txBody>
      </p:sp>
      <p:sp>
        <p:nvSpPr>
          <p:cNvPr id="47115" name="Rectangle 37"/>
          <p:cNvSpPr>
            <a:spLocks noChangeArrowheads="1"/>
          </p:cNvSpPr>
          <p:nvPr/>
        </p:nvSpPr>
        <p:spPr bwMode="auto">
          <a:xfrm>
            <a:off x="1747838" y="5262563"/>
            <a:ext cx="5567362" cy="881062"/>
          </a:xfrm>
          <a:prstGeom prst="rect">
            <a:avLst/>
          </a:prstGeom>
          <a:solidFill>
            <a:schemeClr val="folHlink"/>
          </a:solidFill>
          <a:ln w="38100">
            <a:solidFill>
              <a:schemeClr val="tx1"/>
            </a:solidFill>
            <a:miter lim="800000"/>
            <a:headEnd/>
            <a:tailEnd/>
          </a:ln>
        </p:spPr>
        <p:txBody>
          <a:bodyPr wrap="none" anchor="ctr"/>
          <a:lstStyle/>
          <a:p>
            <a:pPr algn="ctr"/>
            <a:r>
              <a:rPr lang="en-US" b="0">
                <a:solidFill>
                  <a:schemeClr val="tx2"/>
                </a:solidFill>
              </a:rPr>
              <a:t>memory</a:t>
            </a:r>
          </a:p>
        </p:txBody>
      </p:sp>
      <p:sp>
        <p:nvSpPr>
          <p:cNvPr id="47116" name="AutoShape 38"/>
          <p:cNvSpPr>
            <a:spLocks noChangeArrowheads="1"/>
          </p:cNvSpPr>
          <p:nvPr/>
        </p:nvSpPr>
        <p:spPr bwMode="auto">
          <a:xfrm>
            <a:off x="4025900" y="4829175"/>
            <a:ext cx="819150" cy="352425"/>
          </a:xfrm>
          <a:prstGeom prst="upDownArrow">
            <a:avLst>
              <a:gd name="adj1" fmla="val 50000"/>
              <a:gd name="adj2" fmla="val 33782"/>
            </a:avLst>
          </a:prstGeom>
          <a:solidFill>
            <a:schemeClr val="folHlink"/>
          </a:solidFill>
          <a:ln w="38100">
            <a:solidFill>
              <a:schemeClr val="tx1"/>
            </a:solidFill>
            <a:miter lim="800000"/>
            <a:headEnd/>
            <a:tailEnd/>
          </a:ln>
        </p:spPr>
        <p:txBody>
          <a:bodyPr wrap="none" anchor="ctr"/>
          <a:lstStyle/>
          <a:p>
            <a:endParaRPr lang="en-US"/>
          </a:p>
        </p:txBody>
      </p:sp>
      <p:sp>
        <p:nvSpPr>
          <p:cNvPr id="47117" name="Rectangle 39"/>
          <p:cNvSpPr>
            <a:spLocks noChangeArrowheads="1"/>
          </p:cNvSpPr>
          <p:nvPr/>
        </p:nvSpPr>
        <p:spPr bwMode="auto">
          <a:xfrm>
            <a:off x="5665788" y="3887788"/>
            <a:ext cx="1203325" cy="385762"/>
          </a:xfrm>
          <a:prstGeom prst="rect">
            <a:avLst/>
          </a:prstGeom>
          <a:solidFill>
            <a:schemeClr val="folHlink"/>
          </a:solidFill>
          <a:ln w="38100">
            <a:solidFill>
              <a:schemeClr val="tx1"/>
            </a:solidFill>
            <a:miter lim="800000"/>
            <a:headEnd/>
            <a:tailEnd/>
          </a:ln>
        </p:spPr>
        <p:txBody>
          <a:bodyPr wrap="none" anchor="ctr"/>
          <a:lstStyle/>
          <a:p>
            <a:pPr algn="ctr"/>
            <a:r>
              <a:rPr lang="en-US" sz="2400" b="0">
                <a:solidFill>
                  <a:schemeClr val="bg1"/>
                </a:solidFill>
              </a:rPr>
              <a:t>cache</a:t>
            </a:r>
          </a:p>
        </p:txBody>
      </p:sp>
      <p:sp>
        <p:nvSpPr>
          <p:cNvPr id="47118" name="Rectangle 40"/>
          <p:cNvSpPr>
            <a:spLocks noChangeArrowheads="1"/>
          </p:cNvSpPr>
          <p:nvPr/>
        </p:nvSpPr>
        <p:spPr bwMode="auto">
          <a:xfrm>
            <a:off x="3792538" y="3887788"/>
            <a:ext cx="1203325" cy="385762"/>
          </a:xfrm>
          <a:prstGeom prst="rect">
            <a:avLst/>
          </a:prstGeom>
          <a:solidFill>
            <a:schemeClr val="folHlink"/>
          </a:solidFill>
          <a:ln w="38100">
            <a:solidFill>
              <a:schemeClr val="tx1"/>
            </a:solidFill>
            <a:miter lim="800000"/>
            <a:headEnd/>
            <a:tailEnd/>
          </a:ln>
        </p:spPr>
        <p:txBody>
          <a:bodyPr wrap="none" anchor="ctr"/>
          <a:lstStyle/>
          <a:p>
            <a:pPr algn="ctr"/>
            <a:r>
              <a:rPr lang="en-US" sz="2400" b="0">
                <a:solidFill>
                  <a:schemeClr val="bg1"/>
                </a:solidFill>
              </a:rPr>
              <a:t>cache</a:t>
            </a:r>
          </a:p>
        </p:txBody>
      </p:sp>
      <p:sp>
        <p:nvSpPr>
          <p:cNvPr id="47119" name="Rectangle 41"/>
          <p:cNvSpPr>
            <a:spLocks noChangeArrowheads="1"/>
          </p:cNvSpPr>
          <p:nvPr/>
        </p:nvSpPr>
        <p:spPr bwMode="auto">
          <a:xfrm>
            <a:off x="5630863" y="5470525"/>
            <a:ext cx="1411287" cy="465138"/>
          </a:xfrm>
          <a:prstGeom prst="rect">
            <a:avLst/>
          </a:prstGeom>
          <a:solidFill>
            <a:schemeClr val="accent2"/>
          </a:solidFill>
          <a:ln w="38100" cmpd="dbl">
            <a:solidFill>
              <a:schemeClr val="tx1"/>
            </a:solidFill>
            <a:miter lim="800000"/>
            <a:headEnd/>
            <a:tailEnd/>
          </a:ln>
        </p:spPr>
        <p:txBody>
          <a:bodyPr wrap="none" anchor="ctr"/>
          <a:lstStyle/>
          <a:p>
            <a:pPr algn="ctr"/>
            <a:r>
              <a:rPr lang="en-US" sz="2800" b="0">
                <a:solidFill>
                  <a:schemeClr val="bg1"/>
                </a:solidFill>
              </a:rPr>
              <a:t>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p:cNvSpPr>
            <a:spLocks noGrp="1"/>
          </p:cNvSpPr>
          <p:nvPr>
            <p:ph type="ftr" sz="quarter" idx="10"/>
          </p:nvPr>
        </p:nvSpPr>
        <p:spPr>
          <a:noFill/>
        </p:spPr>
        <p:txBody>
          <a:bodyPr/>
          <a:lstStyle/>
          <a:p>
            <a:r>
              <a:rPr lang="en-US"/>
              <a:t>Art of Multiprocessor Programming</a:t>
            </a:r>
          </a:p>
        </p:txBody>
      </p:sp>
      <p:sp>
        <p:nvSpPr>
          <p:cNvPr id="48131" name="Slide Number Placeholder 4"/>
          <p:cNvSpPr>
            <a:spLocks noGrp="1"/>
          </p:cNvSpPr>
          <p:nvPr>
            <p:ph type="sldNum" sz="quarter" idx="11"/>
          </p:nvPr>
        </p:nvSpPr>
        <p:spPr>
          <a:noFill/>
        </p:spPr>
        <p:txBody>
          <a:bodyPr/>
          <a:lstStyle/>
          <a:p>
            <a:fld id="{6FAB4E57-DD40-4B89-9020-1FF3AFF83359}" type="slidenum">
              <a:rPr lang="ar-SA" smtClean="0">
                <a:cs typeface="Arial" pitchFamily="34" charset="0"/>
              </a:rPr>
              <a:pPr/>
              <a:t>14</a:t>
            </a:fld>
            <a:endParaRPr lang="en-US">
              <a:cs typeface="Arial" pitchFamily="34" charset="0"/>
            </a:endParaRPr>
          </a:p>
        </p:txBody>
      </p:sp>
      <p:pic>
        <p:nvPicPr>
          <p:cNvPr id="4813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48133" name="AutoShape 3"/>
          <p:cNvSpPr>
            <a:spLocks noChangeArrowheads="1"/>
          </p:cNvSpPr>
          <p:nvPr/>
        </p:nvSpPr>
        <p:spPr bwMode="auto">
          <a:xfrm>
            <a:off x="1192213" y="4292600"/>
            <a:ext cx="6626225" cy="641350"/>
          </a:xfrm>
          <a:prstGeom prst="leftRightArrow">
            <a:avLst>
              <a:gd name="adj1" fmla="val 40102"/>
              <a:gd name="adj2" fmla="val 81458"/>
            </a:avLst>
          </a:prstGeom>
          <a:solidFill>
            <a:schemeClr val="folHlink"/>
          </a:solidFill>
          <a:ln w="38100">
            <a:solidFill>
              <a:schemeClr val="tx1"/>
            </a:solidFill>
            <a:miter lim="800000"/>
            <a:headEnd/>
            <a:tailEnd/>
          </a:ln>
        </p:spPr>
        <p:txBody>
          <a:bodyPr wrap="none" anchor="ctr"/>
          <a:lstStyle/>
          <a:p>
            <a:pPr algn="ctr"/>
            <a:r>
              <a:rPr lang="en-US" sz="2000" b="0">
                <a:solidFill>
                  <a:schemeClr val="tx2"/>
                </a:solidFill>
              </a:rPr>
              <a:t>Bus</a:t>
            </a:r>
          </a:p>
        </p:txBody>
      </p:sp>
      <p:sp>
        <p:nvSpPr>
          <p:cNvPr id="48134" name="AutoShape 4"/>
          <p:cNvSpPr>
            <a:spLocks noChangeArrowheads="1"/>
          </p:cNvSpPr>
          <p:nvPr/>
        </p:nvSpPr>
        <p:spPr bwMode="auto">
          <a:xfrm>
            <a:off x="395288" y="1258888"/>
            <a:ext cx="1941512" cy="1187450"/>
          </a:xfrm>
          <a:prstGeom prst="cloudCallout">
            <a:avLst>
              <a:gd name="adj1" fmla="val 65861"/>
              <a:gd name="adj2" fmla="val 43315"/>
            </a:avLst>
          </a:prstGeom>
          <a:solidFill>
            <a:srgbClr val="FF33CC">
              <a:alpha val="30196"/>
            </a:srgbClr>
          </a:solidFill>
          <a:ln w="38100">
            <a:solidFill>
              <a:schemeClr val="tx1"/>
            </a:solidFill>
            <a:round/>
            <a:headEnd/>
            <a:tailEnd/>
          </a:ln>
        </p:spPr>
        <p:txBody>
          <a:bodyPr anchor="ctr"/>
          <a:lstStyle/>
          <a:p>
            <a:pPr algn="ctr"/>
            <a:endParaRPr lang="en-US" sz="3600" b="0"/>
          </a:p>
        </p:txBody>
      </p:sp>
      <p:sp>
        <p:nvSpPr>
          <p:cNvPr id="48135" name="Rectangle 5"/>
          <p:cNvSpPr>
            <a:spLocks noGrp="1" noChangeArrowheads="1"/>
          </p:cNvSpPr>
          <p:nvPr>
            <p:ph type="title"/>
          </p:nvPr>
        </p:nvSpPr>
        <p:spPr/>
        <p:txBody>
          <a:bodyPr/>
          <a:lstStyle/>
          <a:p>
            <a:r>
              <a:rPr lang="en-US" sz="4000"/>
              <a:t>Processor Issues Load Request</a:t>
            </a:r>
          </a:p>
        </p:txBody>
      </p:sp>
      <p:grpSp>
        <p:nvGrpSpPr>
          <p:cNvPr id="48136" name="Group 6"/>
          <p:cNvGrpSpPr>
            <a:grpSpLocks/>
          </p:cNvGrpSpPr>
          <p:nvPr/>
        </p:nvGrpSpPr>
        <p:grpSpPr bwMode="auto">
          <a:xfrm>
            <a:off x="3732213" y="2495550"/>
            <a:ext cx="1130300" cy="1173163"/>
            <a:chOff x="2496" y="2725"/>
            <a:chExt cx="712" cy="739"/>
          </a:xfrm>
        </p:grpSpPr>
        <p:sp>
          <p:nvSpPr>
            <p:cNvPr id="48166" name="Rectangle 7"/>
            <p:cNvSpPr>
              <a:spLocks noChangeArrowheads="1"/>
            </p:cNvSpPr>
            <p:nvPr/>
          </p:nvSpPr>
          <p:spPr bwMode="auto">
            <a:xfrm>
              <a:off x="2592" y="3312"/>
              <a:ext cx="528" cy="144"/>
            </a:xfrm>
            <a:prstGeom prst="rect">
              <a:avLst/>
            </a:prstGeom>
            <a:solidFill>
              <a:schemeClr val="folHlink"/>
            </a:solidFill>
            <a:ln w="38100" algn="ctr">
              <a:solidFill>
                <a:schemeClr val="tx1"/>
              </a:solidFill>
              <a:miter lim="800000"/>
              <a:headEnd/>
              <a:tailEnd/>
            </a:ln>
          </p:spPr>
          <p:txBody>
            <a:bodyPr wrap="none" anchor="ctr"/>
            <a:lstStyle/>
            <a:p>
              <a:endParaRPr lang="en-US"/>
            </a:p>
          </p:txBody>
        </p:sp>
        <p:sp>
          <p:nvSpPr>
            <p:cNvPr id="48167" name="Freeform 8"/>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folHlink"/>
            </a:solidFill>
            <a:ln w="38100">
              <a:solidFill>
                <a:schemeClr val="tx1"/>
              </a:solidFill>
              <a:round/>
              <a:headEnd/>
              <a:tailEnd/>
            </a:ln>
          </p:spPr>
          <p:txBody>
            <a:bodyPr wrap="none" anchor="ctr"/>
            <a:lstStyle/>
            <a:p>
              <a:endParaRPr lang="en-US"/>
            </a:p>
          </p:txBody>
        </p:sp>
        <p:grpSp>
          <p:nvGrpSpPr>
            <p:cNvPr id="48168" name="Group 9"/>
            <p:cNvGrpSpPr>
              <a:grpSpLocks/>
            </p:cNvGrpSpPr>
            <p:nvPr/>
          </p:nvGrpSpPr>
          <p:grpSpPr bwMode="auto">
            <a:xfrm>
              <a:off x="3072" y="2832"/>
              <a:ext cx="136" cy="632"/>
              <a:chOff x="3072" y="2832"/>
              <a:chExt cx="136" cy="632"/>
            </a:xfrm>
          </p:grpSpPr>
          <p:sp>
            <p:nvSpPr>
              <p:cNvPr id="48173" name="Freeform 10"/>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48174" name="Freeform 11"/>
              <p:cNvSpPr>
                <a:spLocks/>
              </p:cNvSpPr>
              <p:nvPr/>
            </p:nvSpPr>
            <p:spPr bwMode="auto">
              <a:xfrm>
                <a:off x="3072" y="2976"/>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48175" name="Freeform 12"/>
              <p:cNvSpPr>
                <a:spLocks/>
              </p:cNvSpPr>
              <p:nvPr/>
            </p:nvSpPr>
            <p:spPr bwMode="auto">
              <a:xfrm>
                <a:off x="3072" y="2832"/>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grpSp>
          <p:nvGrpSpPr>
            <p:cNvPr id="48169" name="Group 13"/>
            <p:cNvGrpSpPr>
              <a:grpSpLocks/>
            </p:cNvGrpSpPr>
            <p:nvPr/>
          </p:nvGrpSpPr>
          <p:grpSpPr bwMode="auto">
            <a:xfrm flipH="1">
              <a:off x="2496" y="2832"/>
              <a:ext cx="136" cy="632"/>
              <a:chOff x="3072" y="2832"/>
              <a:chExt cx="136" cy="632"/>
            </a:xfrm>
          </p:grpSpPr>
          <p:sp>
            <p:nvSpPr>
              <p:cNvPr id="48170" name="Freeform 14"/>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48171" name="Freeform 15"/>
              <p:cNvSpPr>
                <a:spLocks/>
              </p:cNvSpPr>
              <p:nvPr/>
            </p:nvSpPr>
            <p:spPr bwMode="auto">
              <a:xfrm>
                <a:off x="3072" y="2976"/>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48172" name="Freeform 16"/>
              <p:cNvSpPr>
                <a:spLocks/>
              </p:cNvSpPr>
              <p:nvPr/>
            </p:nvSpPr>
            <p:spPr bwMode="auto">
              <a:xfrm>
                <a:off x="3072" y="2832"/>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grpSp>
      <p:grpSp>
        <p:nvGrpSpPr>
          <p:cNvPr id="48137" name="Group 17"/>
          <p:cNvGrpSpPr>
            <a:grpSpLocks/>
          </p:cNvGrpSpPr>
          <p:nvPr/>
        </p:nvGrpSpPr>
        <p:grpSpPr bwMode="auto">
          <a:xfrm>
            <a:off x="1757363" y="2441575"/>
            <a:ext cx="1358900" cy="1282700"/>
            <a:chOff x="1008" y="2720"/>
            <a:chExt cx="856" cy="808"/>
          </a:xfrm>
        </p:grpSpPr>
        <p:sp>
          <p:nvSpPr>
            <p:cNvPr id="48157" name="Rectangle 18"/>
            <p:cNvSpPr>
              <a:spLocks noChangeArrowheads="1"/>
            </p:cNvSpPr>
            <p:nvPr/>
          </p:nvSpPr>
          <p:spPr bwMode="auto">
            <a:xfrm>
              <a:off x="1032" y="3304"/>
              <a:ext cx="488" cy="160"/>
            </a:xfrm>
            <a:prstGeom prst="rect">
              <a:avLst/>
            </a:prstGeom>
            <a:solidFill>
              <a:srgbClr val="FF33CC"/>
            </a:solidFill>
            <a:ln w="38100" algn="ctr">
              <a:solidFill>
                <a:schemeClr val="tx1"/>
              </a:solidFill>
              <a:miter lim="800000"/>
              <a:headEnd/>
              <a:tailEnd/>
            </a:ln>
          </p:spPr>
          <p:txBody>
            <a:bodyPr wrap="none" anchor="ctr"/>
            <a:lstStyle/>
            <a:p>
              <a:endParaRPr lang="en-US"/>
            </a:p>
          </p:txBody>
        </p:sp>
        <p:sp>
          <p:nvSpPr>
            <p:cNvPr id="48158" name="Freeform 19"/>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48159" name="Freeform 20"/>
            <p:cNvSpPr>
              <a:spLocks/>
            </p:cNvSpPr>
            <p:nvPr/>
          </p:nvSpPr>
          <p:spPr bwMode="auto">
            <a:xfrm flipH="1">
              <a:off x="1077" y="3000"/>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48160" name="Freeform 21"/>
            <p:cNvSpPr>
              <a:spLocks/>
            </p:cNvSpPr>
            <p:nvPr/>
          </p:nvSpPr>
          <p:spPr bwMode="auto">
            <a:xfrm flipH="1">
              <a:off x="1200" y="2800"/>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48161" name="Freeform 22"/>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33CC"/>
            </a:solidFill>
            <a:ln w="38100">
              <a:solidFill>
                <a:schemeClr val="tx1"/>
              </a:solidFill>
              <a:round/>
              <a:headEnd/>
              <a:tailEnd/>
            </a:ln>
          </p:spPr>
          <p:txBody>
            <a:bodyPr wrap="none" anchor="ctr"/>
            <a:lstStyle/>
            <a:p>
              <a:endParaRPr lang="en-US"/>
            </a:p>
          </p:txBody>
        </p:sp>
        <p:sp>
          <p:nvSpPr>
            <p:cNvPr id="48162" name="Freeform 23"/>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33CC"/>
            </a:solidFill>
            <a:ln w="38100">
              <a:solidFill>
                <a:schemeClr val="tx1"/>
              </a:solidFill>
              <a:round/>
              <a:headEnd/>
              <a:tailEnd/>
            </a:ln>
          </p:spPr>
          <p:txBody>
            <a:bodyPr wrap="none" anchor="ctr"/>
            <a:lstStyle/>
            <a:p>
              <a:endParaRPr lang="en-US"/>
            </a:p>
          </p:txBody>
        </p:sp>
        <p:sp>
          <p:nvSpPr>
            <p:cNvPr id="48163" name="Freeform 24"/>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48164" name="Freeform 25"/>
            <p:cNvSpPr>
              <a:spLocks/>
            </p:cNvSpPr>
            <p:nvPr/>
          </p:nvSpPr>
          <p:spPr bwMode="auto">
            <a:xfrm>
              <a:off x="1669" y="3008"/>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48165" name="Freeform 26"/>
            <p:cNvSpPr>
              <a:spLocks/>
            </p:cNvSpPr>
            <p:nvPr/>
          </p:nvSpPr>
          <p:spPr bwMode="auto">
            <a:xfrm>
              <a:off x="1737" y="2840"/>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grpSp>
        <p:nvGrpSpPr>
          <p:cNvPr id="48138" name="Group 27"/>
          <p:cNvGrpSpPr>
            <a:grpSpLocks/>
          </p:cNvGrpSpPr>
          <p:nvPr/>
        </p:nvGrpSpPr>
        <p:grpSpPr bwMode="auto">
          <a:xfrm flipH="1">
            <a:off x="5480050" y="2441575"/>
            <a:ext cx="1358900" cy="1282700"/>
            <a:chOff x="1008" y="2720"/>
            <a:chExt cx="856" cy="808"/>
          </a:xfrm>
        </p:grpSpPr>
        <p:sp>
          <p:nvSpPr>
            <p:cNvPr id="48148" name="Rectangle 28"/>
            <p:cNvSpPr>
              <a:spLocks noChangeArrowheads="1"/>
            </p:cNvSpPr>
            <p:nvPr/>
          </p:nvSpPr>
          <p:spPr bwMode="auto">
            <a:xfrm>
              <a:off x="1032" y="3304"/>
              <a:ext cx="488" cy="160"/>
            </a:xfrm>
            <a:prstGeom prst="rect">
              <a:avLst/>
            </a:prstGeom>
            <a:solidFill>
              <a:schemeClr val="folHlink"/>
            </a:solidFill>
            <a:ln w="38100" algn="ctr">
              <a:solidFill>
                <a:schemeClr val="tx1"/>
              </a:solidFill>
              <a:miter lim="800000"/>
              <a:headEnd/>
              <a:tailEnd/>
            </a:ln>
          </p:spPr>
          <p:txBody>
            <a:bodyPr wrap="none" anchor="ctr"/>
            <a:lstStyle/>
            <a:p>
              <a:endParaRPr lang="en-US"/>
            </a:p>
          </p:txBody>
        </p:sp>
        <p:sp>
          <p:nvSpPr>
            <p:cNvPr id="48149" name="Freeform 29"/>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48150" name="Freeform 30"/>
            <p:cNvSpPr>
              <a:spLocks/>
            </p:cNvSpPr>
            <p:nvPr/>
          </p:nvSpPr>
          <p:spPr bwMode="auto">
            <a:xfrm flipH="1">
              <a:off x="1077" y="3000"/>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48151" name="Freeform 31"/>
            <p:cNvSpPr>
              <a:spLocks/>
            </p:cNvSpPr>
            <p:nvPr/>
          </p:nvSpPr>
          <p:spPr bwMode="auto">
            <a:xfrm flipH="1">
              <a:off x="1200" y="2800"/>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48152" name="Freeform 32"/>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chemeClr val="folHlink"/>
            </a:solidFill>
            <a:ln w="38100">
              <a:solidFill>
                <a:schemeClr val="tx1"/>
              </a:solidFill>
              <a:round/>
              <a:headEnd/>
              <a:tailEnd/>
            </a:ln>
          </p:spPr>
          <p:txBody>
            <a:bodyPr wrap="none" anchor="ctr"/>
            <a:lstStyle/>
            <a:p>
              <a:endParaRPr lang="en-US"/>
            </a:p>
          </p:txBody>
        </p:sp>
        <p:sp>
          <p:nvSpPr>
            <p:cNvPr id="48153" name="Freeform 33"/>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chemeClr val="folHlink"/>
            </a:solidFill>
            <a:ln w="38100">
              <a:solidFill>
                <a:schemeClr val="tx1"/>
              </a:solidFill>
              <a:round/>
              <a:headEnd/>
              <a:tailEnd/>
            </a:ln>
          </p:spPr>
          <p:txBody>
            <a:bodyPr wrap="none" anchor="ctr"/>
            <a:lstStyle/>
            <a:p>
              <a:endParaRPr lang="en-US"/>
            </a:p>
          </p:txBody>
        </p:sp>
        <p:sp>
          <p:nvSpPr>
            <p:cNvPr id="48154" name="Freeform 34"/>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48155" name="Freeform 35"/>
            <p:cNvSpPr>
              <a:spLocks/>
            </p:cNvSpPr>
            <p:nvPr/>
          </p:nvSpPr>
          <p:spPr bwMode="auto">
            <a:xfrm>
              <a:off x="1669" y="3008"/>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48156" name="Freeform 36"/>
            <p:cNvSpPr>
              <a:spLocks/>
            </p:cNvSpPr>
            <p:nvPr/>
          </p:nvSpPr>
          <p:spPr bwMode="auto">
            <a:xfrm>
              <a:off x="1737" y="2840"/>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sp>
        <p:nvSpPr>
          <p:cNvPr id="48139" name="AutoShape 37"/>
          <p:cNvSpPr>
            <a:spLocks noChangeArrowheads="1"/>
          </p:cNvSpPr>
          <p:nvPr/>
        </p:nvSpPr>
        <p:spPr bwMode="auto">
          <a:xfrm>
            <a:off x="1182688" y="4298950"/>
            <a:ext cx="6626225" cy="641350"/>
          </a:xfrm>
          <a:prstGeom prst="leftRightArrow">
            <a:avLst>
              <a:gd name="adj1" fmla="val 40102"/>
              <a:gd name="adj2" fmla="val 81458"/>
            </a:avLst>
          </a:prstGeom>
          <a:solidFill>
            <a:srgbClr val="FF33CC"/>
          </a:solidFill>
          <a:ln w="38100">
            <a:solidFill>
              <a:schemeClr val="tx1"/>
            </a:solidFill>
            <a:miter lim="800000"/>
            <a:headEnd/>
            <a:tailEnd/>
          </a:ln>
        </p:spPr>
        <p:txBody>
          <a:bodyPr wrap="none" anchor="ctr"/>
          <a:lstStyle/>
          <a:p>
            <a:pPr algn="ctr"/>
            <a:r>
              <a:rPr lang="en-US" sz="2000" b="0">
                <a:solidFill>
                  <a:schemeClr val="tx2"/>
                </a:solidFill>
              </a:rPr>
              <a:t>Bus</a:t>
            </a:r>
          </a:p>
        </p:txBody>
      </p:sp>
      <p:sp>
        <p:nvSpPr>
          <p:cNvPr id="48140" name="Rectangle 38"/>
          <p:cNvSpPr>
            <a:spLocks noChangeArrowheads="1"/>
          </p:cNvSpPr>
          <p:nvPr/>
        </p:nvSpPr>
        <p:spPr bwMode="auto">
          <a:xfrm>
            <a:off x="1919288" y="3887788"/>
            <a:ext cx="1203325" cy="385762"/>
          </a:xfrm>
          <a:prstGeom prst="rect">
            <a:avLst/>
          </a:prstGeom>
          <a:solidFill>
            <a:schemeClr val="folHlink"/>
          </a:solidFill>
          <a:ln w="38100">
            <a:solidFill>
              <a:schemeClr val="tx1"/>
            </a:solidFill>
            <a:miter lim="800000"/>
            <a:headEnd/>
            <a:tailEnd/>
          </a:ln>
        </p:spPr>
        <p:txBody>
          <a:bodyPr wrap="none" anchor="ctr"/>
          <a:lstStyle/>
          <a:p>
            <a:pPr algn="ctr"/>
            <a:r>
              <a:rPr lang="en-US" sz="2400" b="0">
                <a:solidFill>
                  <a:schemeClr val="bg1"/>
                </a:solidFill>
              </a:rPr>
              <a:t>cache</a:t>
            </a:r>
          </a:p>
        </p:txBody>
      </p:sp>
      <p:sp>
        <p:nvSpPr>
          <p:cNvPr id="48141" name="Rectangle 39"/>
          <p:cNvSpPr>
            <a:spLocks noChangeArrowheads="1"/>
          </p:cNvSpPr>
          <p:nvPr/>
        </p:nvSpPr>
        <p:spPr bwMode="auto">
          <a:xfrm>
            <a:off x="1747838" y="5262563"/>
            <a:ext cx="5567362" cy="881062"/>
          </a:xfrm>
          <a:prstGeom prst="rect">
            <a:avLst/>
          </a:prstGeom>
          <a:solidFill>
            <a:schemeClr val="folHlink"/>
          </a:solidFill>
          <a:ln w="38100">
            <a:solidFill>
              <a:schemeClr val="tx1"/>
            </a:solidFill>
            <a:miter lim="800000"/>
            <a:headEnd/>
            <a:tailEnd/>
          </a:ln>
        </p:spPr>
        <p:txBody>
          <a:bodyPr wrap="none" anchor="ctr"/>
          <a:lstStyle/>
          <a:p>
            <a:pPr algn="ctr"/>
            <a:r>
              <a:rPr lang="en-US" b="0">
                <a:solidFill>
                  <a:schemeClr val="tx2"/>
                </a:solidFill>
              </a:rPr>
              <a:t>memory</a:t>
            </a:r>
          </a:p>
        </p:txBody>
      </p:sp>
      <p:sp>
        <p:nvSpPr>
          <p:cNvPr id="48142" name="AutoShape 40"/>
          <p:cNvSpPr>
            <a:spLocks noChangeArrowheads="1"/>
          </p:cNvSpPr>
          <p:nvPr/>
        </p:nvSpPr>
        <p:spPr bwMode="auto">
          <a:xfrm>
            <a:off x="4025900" y="4829175"/>
            <a:ext cx="819150" cy="352425"/>
          </a:xfrm>
          <a:prstGeom prst="upDownArrow">
            <a:avLst>
              <a:gd name="adj1" fmla="val 50000"/>
              <a:gd name="adj2" fmla="val 33782"/>
            </a:avLst>
          </a:prstGeom>
          <a:solidFill>
            <a:schemeClr val="folHlink"/>
          </a:solidFill>
          <a:ln w="38100">
            <a:solidFill>
              <a:schemeClr val="tx1"/>
            </a:solidFill>
            <a:miter lim="800000"/>
            <a:headEnd/>
            <a:tailEnd/>
          </a:ln>
        </p:spPr>
        <p:txBody>
          <a:bodyPr wrap="none" anchor="ctr"/>
          <a:lstStyle/>
          <a:p>
            <a:endParaRPr lang="en-US"/>
          </a:p>
        </p:txBody>
      </p:sp>
      <p:sp>
        <p:nvSpPr>
          <p:cNvPr id="48143" name="Rectangle 41"/>
          <p:cNvSpPr>
            <a:spLocks noChangeArrowheads="1"/>
          </p:cNvSpPr>
          <p:nvPr/>
        </p:nvSpPr>
        <p:spPr bwMode="auto">
          <a:xfrm>
            <a:off x="5665788" y="3887788"/>
            <a:ext cx="1203325" cy="385762"/>
          </a:xfrm>
          <a:prstGeom prst="rect">
            <a:avLst/>
          </a:prstGeom>
          <a:solidFill>
            <a:schemeClr val="folHlink"/>
          </a:solidFill>
          <a:ln w="38100">
            <a:solidFill>
              <a:schemeClr val="tx1"/>
            </a:solidFill>
            <a:miter lim="800000"/>
            <a:headEnd/>
            <a:tailEnd/>
          </a:ln>
        </p:spPr>
        <p:txBody>
          <a:bodyPr wrap="none" anchor="ctr"/>
          <a:lstStyle/>
          <a:p>
            <a:pPr algn="ctr"/>
            <a:r>
              <a:rPr lang="en-US" sz="2400" b="0">
                <a:solidFill>
                  <a:schemeClr val="bg1"/>
                </a:solidFill>
              </a:rPr>
              <a:t>cache</a:t>
            </a:r>
          </a:p>
        </p:txBody>
      </p:sp>
      <p:sp>
        <p:nvSpPr>
          <p:cNvPr id="48144" name="Rectangle 42"/>
          <p:cNvSpPr>
            <a:spLocks noChangeArrowheads="1"/>
          </p:cNvSpPr>
          <p:nvPr/>
        </p:nvSpPr>
        <p:spPr bwMode="auto">
          <a:xfrm>
            <a:off x="3792538" y="3887788"/>
            <a:ext cx="1203325" cy="385762"/>
          </a:xfrm>
          <a:prstGeom prst="rect">
            <a:avLst/>
          </a:prstGeom>
          <a:solidFill>
            <a:schemeClr val="folHlink"/>
          </a:solidFill>
          <a:ln w="38100">
            <a:solidFill>
              <a:schemeClr val="tx1"/>
            </a:solidFill>
            <a:miter lim="800000"/>
            <a:headEnd/>
            <a:tailEnd/>
          </a:ln>
        </p:spPr>
        <p:txBody>
          <a:bodyPr wrap="none" anchor="ctr"/>
          <a:lstStyle/>
          <a:p>
            <a:pPr algn="ctr"/>
            <a:r>
              <a:rPr lang="en-US" sz="2400" b="0">
                <a:solidFill>
                  <a:schemeClr val="bg1"/>
                </a:solidFill>
              </a:rPr>
              <a:t>cache</a:t>
            </a:r>
          </a:p>
        </p:txBody>
      </p:sp>
      <p:sp>
        <p:nvSpPr>
          <p:cNvPr id="48145" name="Rectangle 43"/>
          <p:cNvSpPr>
            <a:spLocks noChangeArrowheads="1"/>
          </p:cNvSpPr>
          <p:nvPr/>
        </p:nvSpPr>
        <p:spPr bwMode="auto">
          <a:xfrm>
            <a:off x="5630863" y="5470525"/>
            <a:ext cx="1411287" cy="465138"/>
          </a:xfrm>
          <a:prstGeom prst="rect">
            <a:avLst/>
          </a:prstGeom>
          <a:solidFill>
            <a:schemeClr val="accent2"/>
          </a:solidFill>
          <a:ln w="38100" cmpd="dbl">
            <a:solidFill>
              <a:schemeClr val="tx1"/>
            </a:solidFill>
            <a:miter lim="800000"/>
            <a:headEnd/>
            <a:tailEnd/>
          </a:ln>
        </p:spPr>
        <p:txBody>
          <a:bodyPr wrap="none" anchor="ctr"/>
          <a:lstStyle/>
          <a:p>
            <a:pPr algn="ctr"/>
            <a:r>
              <a:rPr lang="en-US" sz="2800" b="0">
                <a:solidFill>
                  <a:schemeClr val="bg1"/>
                </a:solidFill>
              </a:rPr>
              <a:t>data</a:t>
            </a:r>
          </a:p>
        </p:txBody>
      </p:sp>
      <p:sp>
        <p:nvSpPr>
          <p:cNvPr id="48146" name="AutoShape 44"/>
          <p:cNvSpPr>
            <a:spLocks noChangeArrowheads="1"/>
          </p:cNvSpPr>
          <p:nvPr/>
        </p:nvSpPr>
        <p:spPr bwMode="auto">
          <a:xfrm>
            <a:off x="2246313" y="3657600"/>
            <a:ext cx="465137" cy="882650"/>
          </a:xfrm>
          <a:prstGeom prst="upDownArrow">
            <a:avLst>
              <a:gd name="adj1" fmla="val 50000"/>
              <a:gd name="adj2" fmla="val 37952"/>
            </a:avLst>
          </a:prstGeom>
          <a:solidFill>
            <a:srgbClr val="FF33CC"/>
          </a:solidFill>
          <a:ln w="38100">
            <a:solidFill>
              <a:schemeClr val="tx1"/>
            </a:solidFill>
            <a:miter lim="800000"/>
            <a:headEnd/>
            <a:tailEnd/>
          </a:ln>
        </p:spPr>
        <p:txBody>
          <a:bodyPr wrap="none" anchor="ctr"/>
          <a:lstStyle/>
          <a:p>
            <a:endParaRPr lang="en-US" b="0"/>
          </a:p>
        </p:txBody>
      </p:sp>
      <p:sp>
        <p:nvSpPr>
          <p:cNvPr id="48147" name="Rectangle 45"/>
          <p:cNvSpPr>
            <a:spLocks noChangeArrowheads="1"/>
          </p:cNvSpPr>
          <p:nvPr/>
        </p:nvSpPr>
        <p:spPr bwMode="auto">
          <a:xfrm>
            <a:off x="822325" y="1381125"/>
            <a:ext cx="1117600" cy="822325"/>
          </a:xfrm>
          <a:prstGeom prst="rect">
            <a:avLst/>
          </a:prstGeom>
          <a:noFill/>
          <a:ln w="9525">
            <a:noFill/>
            <a:miter lim="800000"/>
            <a:headEnd/>
            <a:tailEnd/>
          </a:ln>
        </p:spPr>
        <p:txBody>
          <a:bodyPr wrap="none">
            <a:spAutoFit/>
          </a:bodyPr>
          <a:lstStyle/>
          <a:p>
            <a:pPr algn="ctr"/>
            <a:r>
              <a:rPr lang="en-US" sz="2400" b="0"/>
              <a:t>Gimme</a:t>
            </a:r>
          </a:p>
          <a:p>
            <a:pPr algn="ctr"/>
            <a:r>
              <a:rPr lang="en-US" sz="2400" b="0"/>
              <a:t>data</a:t>
            </a:r>
          </a:p>
        </p:txBody>
      </p:sp>
    </p:spTree>
  </p:cSld>
  <p:clrMapOvr>
    <a:masterClrMapping/>
  </p:clrMapOvr>
  <p:transition>
    <p:blinds/>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p:cNvSpPr>
            <a:spLocks noGrp="1"/>
          </p:cNvSpPr>
          <p:nvPr>
            <p:ph type="ftr" sz="quarter" idx="10"/>
          </p:nvPr>
        </p:nvSpPr>
        <p:spPr>
          <a:noFill/>
        </p:spPr>
        <p:txBody>
          <a:bodyPr/>
          <a:lstStyle/>
          <a:p>
            <a:r>
              <a:rPr lang="en-US"/>
              <a:t>Art of Multiprocessor Programming</a:t>
            </a:r>
          </a:p>
        </p:txBody>
      </p:sp>
      <p:sp>
        <p:nvSpPr>
          <p:cNvPr id="49155" name="Slide Number Placeholder 4"/>
          <p:cNvSpPr>
            <a:spLocks noGrp="1"/>
          </p:cNvSpPr>
          <p:nvPr>
            <p:ph type="sldNum" sz="quarter" idx="11"/>
          </p:nvPr>
        </p:nvSpPr>
        <p:spPr>
          <a:noFill/>
        </p:spPr>
        <p:txBody>
          <a:bodyPr/>
          <a:lstStyle/>
          <a:p>
            <a:fld id="{A553BE4D-2FAD-4B11-BDA4-5052BFB3C153}" type="slidenum">
              <a:rPr lang="ar-SA" smtClean="0">
                <a:cs typeface="Arial" pitchFamily="34" charset="0"/>
              </a:rPr>
              <a:pPr/>
              <a:t>15</a:t>
            </a:fld>
            <a:endParaRPr lang="en-US">
              <a:cs typeface="Arial" pitchFamily="34" charset="0"/>
            </a:endParaRPr>
          </a:p>
        </p:txBody>
      </p:sp>
      <p:pic>
        <p:nvPicPr>
          <p:cNvPr id="4915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49157" name="Rectangle 3"/>
          <p:cNvSpPr>
            <a:spLocks noChangeArrowheads="1"/>
          </p:cNvSpPr>
          <p:nvPr/>
        </p:nvSpPr>
        <p:spPr bwMode="auto">
          <a:xfrm>
            <a:off x="1808163" y="3863975"/>
            <a:ext cx="1203325" cy="385763"/>
          </a:xfrm>
          <a:prstGeom prst="rect">
            <a:avLst/>
          </a:prstGeom>
          <a:solidFill>
            <a:schemeClr val="folHlink"/>
          </a:solidFill>
          <a:ln w="38100">
            <a:solidFill>
              <a:schemeClr val="tx1"/>
            </a:solidFill>
            <a:miter lim="800000"/>
            <a:headEnd/>
            <a:tailEnd/>
          </a:ln>
        </p:spPr>
        <p:txBody>
          <a:bodyPr wrap="none" anchor="ctr"/>
          <a:lstStyle/>
          <a:p>
            <a:pPr algn="ctr"/>
            <a:r>
              <a:rPr lang="en-US" sz="2400" b="0">
                <a:solidFill>
                  <a:schemeClr val="bg1"/>
                </a:solidFill>
              </a:rPr>
              <a:t>cache</a:t>
            </a:r>
          </a:p>
        </p:txBody>
      </p:sp>
      <p:sp>
        <p:nvSpPr>
          <p:cNvPr id="49158" name="AutoShape 4"/>
          <p:cNvSpPr>
            <a:spLocks noChangeArrowheads="1"/>
          </p:cNvSpPr>
          <p:nvPr/>
        </p:nvSpPr>
        <p:spPr bwMode="auto">
          <a:xfrm>
            <a:off x="1176338" y="4308475"/>
            <a:ext cx="6626225" cy="641350"/>
          </a:xfrm>
          <a:prstGeom prst="leftRightArrow">
            <a:avLst>
              <a:gd name="adj1" fmla="val 40102"/>
              <a:gd name="adj2" fmla="val 81458"/>
            </a:avLst>
          </a:prstGeom>
          <a:solidFill>
            <a:schemeClr val="folHlink"/>
          </a:solidFill>
          <a:ln w="38100">
            <a:solidFill>
              <a:schemeClr val="tx1"/>
            </a:solidFill>
            <a:miter lim="800000"/>
            <a:headEnd/>
            <a:tailEnd/>
          </a:ln>
        </p:spPr>
        <p:txBody>
          <a:bodyPr wrap="none" anchor="ctr"/>
          <a:lstStyle/>
          <a:p>
            <a:r>
              <a:rPr lang="en-US" sz="2000" b="0">
                <a:solidFill>
                  <a:schemeClr val="tx2"/>
                </a:solidFill>
              </a:rPr>
              <a:t>Bus</a:t>
            </a:r>
          </a:p>
        </p:txBody>
      </p:sp>
      <p:sp>
        <p:nvSpPr>
          <p:cNvPr id="49159" name="Rectangle 5"/>
          <p:cNvSpPr>
            <a:spLocks noGrp="1" noChangeArrowheads="1"/>
          </p:cNvSpPr>
          <p:nvPr>
            <p:ph type="title"/>
          </p:nvPr>
        </p:nvSpPr>
        <p:spPr/>
        <p:txBody>
          <a:bodyPr/>
          <a:lstStyle/>
          <a:p>
            <a:r>
              <a:rPr lang="en-US"/>
              <a:t>Memory Responds</a:t>
            </a:r>
          </a:p>
        </p:txBody>
      </p:sp>
      <p:grpSp>
        <p:nvGrpSpPr>
          <p:cNvPr id="49160" name="Group 6"/>
          <p:cNvGrpSpPr>
            <a:grpSpLocks/>
          </p:cNvGrpSpPr>
          <p:nvPr/>
        </p:nvGrpSpPr>
        <p:grpSpPr bwMode="auto">
          <a:xfrm>
            <a:off x="3732213" y="2495550"/>
            <a:ext cx="1130300" cy="1173163"/>
            <a:chOff x="2496" y="2725"/>
            <a:chExt cx="712" cy="739"/>
          </a:xfrm>
        </p:grpSpPr>
        <p:sp>
          <p:nvSpPr>
            <p:cNvPr id="49190" name="Rectangle 7"/>
            <p:cNvSpPr>
              <a:spLocks noChangeArrowheads="1"/>
            </p:cNvSpPr>
            <p:nvPr/>
          </p:nvSpPr>
          <p:spPr bwMode="auto">
            <a:xfrm>
              <a:off x="2592" y="3312"/>
              <a:ext cx="528" cy="144"/>
            </a:xfrm>
            <a:prstGeom prst="rect">
              <a:avLst/>
            </a:prstGeom>
            <a:solidFill>
              <a:schemeClr val="folHlink"/>
            </a:solidFill>
            <a:ln w="38100" algn="ctr">
              <a:solidFill>
                <a:schemeClr val="tx1"/>
              </a:solidFill>
              <a:miter lim="800000"/>
              <a:headEnd/>
              <a:tailEnd/>
            </a:ln>
          </p:spPr>
          <p:txBody>
            <a:bodyPr wrap="none" anchor="ctr"/>
            <a:lstStyle/>
            <a:p>
              <a:endParaRPr lang="en-US"/>
            </a:p>
          </p:txBody>
        </p:sp>
        <p:sp>
          <p:nvSpPr>
            <p:cNvPr id="49191" name="Freeform 8"/>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folHlink"/>
            </a:solidFill>
            <a:ln w="38100">
              <a:solidFill>
                <a:schemeClr val="tx1"/>
              </a:solidFill>
              <a:round/>
              <a:headEnd/>
              <a:tailEnd/>
            </a:ln>
          </p:spPr>
          <p:txBody>
            <a:bodyPr wrap="none" anchor="ctr"/>
            <a:lstStyle/>
            <a:p>
              <a:endParaRPr lang="en-US"/>
            </a:p>
          </p:txBody>
        </p:sp>
        <p:grpSp>
          <p:nvGrpSpPr>
            <p:cNvPr id="49192" name="Group 9"/>
            <p:cNvGrpSpPr>
              <a:grpSpLocks/>
            </p:cNvGrpSpPr>
            <p:nvPr/>
          </p:nvGrpSpPr>
          <p:grpSpPr bwMode="auto">
            <a:xfrm>
              <a:off x="3072" y="2832"/>
              <a:ext cx="136" cy="632"/>
              <a:chOff x="3072" y="2832"/>
              <a:chExt cx="136" cy="632"/>
            </a:xfrm>
          </p:grpSpPr>
          <p:sp>
            <p:nvSpPr>
              <p:cNvPr id="49197" name="Freeform 10"/>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49198" name="Freeform 11"/>
              <p:cNvSpPr>
                <a:spLocks/>
              </p:cNvSpPr>
              <p:nvPr/>
            </p:nvSpPr>
            <p:spPr bwMode="auto">
              <a:xfrm>
                <a:off x="3072" y="2976"/>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49199" name="Freeform 12"/>
              <p:cNvSpPr>
                <a:spLocks/>
              </p:cNvSpPr>
              <p:nvPr/>
            </p:nvSpPr>
            <p:spPr bwMode="auto">
              <a:xfrm>
                <a:off x="3072" y="2832"/>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grpSp>
          <p:nvGrpSpPr>
            <p:cNvPr id="49193" name="Group 13"/>
            <p:cNvGrpSpPr>
              <a:grpSpLocks/>
            </p:cNvGrpSpPr>
            <p:nvPr/>
          </p:nvGrpSpPr>
          <p:grpSpPr bwMode="auto">
            <a:xfrm flipH="1">
              <a:off x="2496" y="2832"/>
              <a:ext cx="136" cy="632"/>
              <a:chOff x="3072" y="2832"/>
              <a:chExt cx="136" cy="632"/>
            </a:xfrm>
          </p:grpSpPr>
          <p:sp>
            <p:nvSpPr>
              <p:cNvPr id="49194" name="Freeform 14"/>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49195" name="Freeform 15"/>
              <p:cNvSpPr>
                <a:spLocks/>
              </p:cNvSpPr>
              <p:nvPr/>
            </p:nvSpPr>
            <p:spPr bwMode="auto">
              <a:xfrm>
                <a:off x="3072" y="2976"/>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49196" name="Freeform 16"/>
              <p:cNvSpPr>
                <a:spLocks/>
              </p:cNvSpPr>
              <p:nvPr/>
            </p:nvSpPr>
            <p:spPr bwMode="auto">
              <a:xfrm>
                <a:off x="3072" y="2832"/>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grpSp>
      <p:grpSp>
        <p:nvGrpSpPr>
          <p:cNvPr id="49161" name="Group 17"/>
          <p:cNvGrpSpPr>
            <a:grpSpLocks/>
          </p:cNvGrpSpPr>
          <p:nvPr/>
        </p:nvGrpSpPr>
        <p:grpSpPr bwMode="auto">
          <a:xfrm>
            <a:off x="1757363" y="2441575"/>
            <a:ext cx="1358900" cy="1282700"/>
            <a:chOff x="1008" y="2720"/>
            <a:chExt cx="856" cy="808"/>
          </a:xfrm>
        </p:grpSpPr>
        <p:sp>
          <p:nvSpPr>
            <p:cNvPr id="49181" name="Rectangle 18"/>
            <p:cNvSpPr>
              <a:spLocks noChangeArrowheads="1"/>
            </p:cNvSpPr>
            <p:nvPr/>
          </p:nvSpPr>
          <p:spPr bwMode="auto">
            <a:xfrm>
              <a:off x="1032" y="3304"/>
              <a:ext cx="488" cy="160"/>
            </a:xfrm>
            <a:prstGeom prst="rect">
              <a:avLst/>
            </a:prstGeom>
            <a:solidFill>
              <a:srgbClr val="FF33CC"/>
            </a:solidFill>
            <a:ln w="38100" algn="ctr">
              <a:solidFill>
                <a:schemeClr val="tx1"/>
              </a:solidFill>
              <a:miter lim="800000"/>
              <a:headEnd/>
              <a:tailEnd/>
            </a:ln>
          </p:spPr>
          <p:txBody>
            <a:bodyPr wrap="none" anchor="ctr"/>
            <a:lstStyle/>
            <a:p>
              <a:endParaRPr lang="en-US"/>
            </a:p>
          </p:txBody>
        </p:sp>
        <p:sp>
          <p:nvSpPr>
            <p:cNvPr id="49182" name="Freeform 19"/>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49183" name="Freeform 20"/>
            <p:cNvSpPr>
              <a:spLocks/>
            </p:cNvSpPr>
            <p:nvPr/>
          </p:nvSpPr>
          <p:spPr bwMode="auto">
            <a:xfrm flipH="1">
              <a:off x="1077" y="3000"/>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49184" name="Freeform 21"/>
            <p:cNvSpPr>
              <a:spLocks/>
            </p:cNvSpPr>
            <p:nvPr/>
          </p:nvSpPr>
          <p:spPr bwMode="auto">
            <a:xfrm flipH="1">
              <a:off x="1200" y="2800"/>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49185" name="Freeform 22"/>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33CC"/>
            </a:solidFill>
            <a:ln w="38100">
              <a:solidFill>
                <a:schemeClr val="tx1"/>
              </a:solidFill>
              <a:round/>
              <a:headEnd/>
              <a:tailEnd/>
            </a:ln>
          </p:spPr>
          <p:txBody>
            <a:bodyPr wrap="none" anchor="ctr"/>
            <a:lstStyle/>
            <a:p>
              <a:endParaRPr lang="en-US"/>
            </a:p>
          </p:txBody>
        </p:sp>
        <p:sp>
          <p:nvSpPr>
            <p:cNvPr id="49186" name="Freeform 23"/>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33CC"/>
            </a:solidFill>
            <a:ln w="38100">
              <a:solidFill>
                <a:schemeClr val="tx1"/>
              </a:solidFill>
              <a:round/>
              <a:headEnd/>
              <a:tailEnd/>
            </a:ln>
          </p:spPr>
          <p:txBody>
            <a:bodyPr wrap="none" anchor="ctr"/>
            <a:lstStyle/>
            <a:p>
              <a:endParaRPr lang="en-US"/>
            </a:p>
          </p:txBody>
        </p:sp>
        <p:sp>
          <p:nvSpPr>
            <p:cNvPr id="49187" name="Freeform 24"/>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49188" name="Freeform 25"/>
            <p:cNvSpPr>
              <a:spLocks/>
            </p:cNvSpPr>
            <p:nvPr/>
          </p:nvSpPr>
          <p:spPr bwMode="auto">
            <a:xfrm>
              <a:off x="1669" y="3008"/>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49189" name="Freeform 26"/>
            <p:cNvSpPr>
              <a:spLocks/>
            </p:cNvSpPr>
            <p:nvPr/>
          </p:nvSpPr>
          <p:spPr bwMode="auto">
            <a:xfrm>
              <a:off x="1737" y="2840"/>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grpSp>
        <p:nvGrpSpPr>
          <p:cNvPr id="49162" name="Group 27"/>
          <p:cNvGrpSpPr>
            <a:grpSpLocks/>
          </p:cNvGrpSpPr>
          <p:nvPr/>
        </p:nvGrpSpPr>
        <p:grpSpPr bwMode="auto">
          <a:xfrm flipH="1">
            <a:off x="5480050" y="2441575"/>
            <a:ext cx="1358900" cy="1282700"/>
            <a:chOff x="1008" y="2720"/>
            <a:chExt cx="856" cy="808"/>
          </a:xfrm>
        </p:grpSpPr>
        <p:sp>
          <p:nvSpPr>
            <p:cNvPr id="49172" name="Rectangle 28"/>
            <p:cNvSpPr>
              <a:spLocks noChangeArrowheads="1"/>
            </p:cNvSpPr>
            <p:nvPr/>
          </p:nvSpPr>
          <p:spPr bwMode="auto">
            <a:xfrm>
              <a:off x="1032" y="3304"/>
              <a:ext cx="488" cy="160"/>
            </a:xfrm>
            <a:prstGeom prst="rect">
              <a:avLst/>
            </a:prstGeom>
            <a:solidFill>
              <a:schemeClr val="folHlink"/>
            </a:solidFill>
            <a:ln w="38100" algn="ctr">
              <a:solidFill>
                <a:schemeClr val="tx1"/>
              </a:solidFill>
              <a:miter lim="800000"/>
              <a:headEnd/>
              <a:tailEnd/>
            </a:ln>
          </p:spPr>
          <p:txBody>
            <a:bodyPr wrap="none" anchor="ctr"/>
            <a:lstStyle/>
            <a:p>
              <a:endParaRPr lang="en-US"/>
            </a:p>
          </p:txBody>
        </p:sp>
        <p:sp>
          <p:nvSpPr>
            <p:cNvPr id="49173" name="Freeform 29"/>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49174" name="Freeform 30"/>
            <p:cNvSpPr>
              <a:spLocks/>
            </p:cNvSpPr>
            <p:nvPr/>
          </p:nvSpPr>
          <p:spPr bwMode="auto">
            <a:xfrm flipH="1">
              <a:off x="1077" y="3000"/>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49175" name="Freeform 31"/>
            <p:cNvSpPr>
              <a:spLocks/>
            </p:cNvSpPr>
            <p:nvPr/>
          </p:nvSpPr>
          <p:spPr bwMode="auto">
            <a:xfrm flipH="1">
              <a:off x="1200" y="2800"/>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49176" name="Freeform 32"/>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chemeClr val="folHlink"/>
            </a:solidFill>
            <a:ln w="38100">
              <a:solidFill>
                <a:schemeClr val="tx1"/>
              </a:solidFill>
              <a:round/>
              <a:headEnd/>
              <a:tailEnd/>
            </a:ln>
          </p:spPr>
          <p:txBody>
            <a:bodyPr wrap="none" anchor="ctr"/>
            <a:lstStyle/>
            <a:p>
              <a:endParaRPr lang="en-US"/>
            </a:p>
          </p:txBody>
        </p:sp>
        <p:sp>
          <p:nvSpPr>
            <p:cNvPr id="49177" name="Freeform 33"/>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chemeClr val="folHlink"/>
            </a:solidFill>
            <a:ln w="38100">
              <a:solidFill>
                <a:schemeClr val="tx1"/>
              </a:solidFill>
              <a:round/>
              <a:headEnd/>
              <a:tailEnd/>
            </a:ln>
          </p:spPr>
          <p:txBody>
            <a:bodyPr wrap="none" anchor="ctr"/>
            <a:lstStyle/>
            <a:p>
              <a:endParaRPr lang="en-US"/>
            </a:p>
          </p:txBody>
        </p:sp>
        <p:sp>
          <p:nvSpPr>
            <p:cNvPr id="49178" name="Freeform 34"/>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49179" name="Freeform 35"/>
            <p:cNvSpPr>
              <a:spLocks/>
            </p:cNvSpPr>
            <p:nvPr/>
          </p:nvSpPr>
          <p:spPr bwMode="auto">
            <a:xfrm>
              <a:off x="1669" y="3008"/>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49180" name="Freeform 36"/>
            <p:cNvSpPr>
              <a:spLocks/>
            </p:cNvSpPr>
            <p:nvPr/>
          </p:nvSpPr>
          <p:spPr bwMode="auto">
            <a:xfrm>
              <a:off x="1737" y="2840"/>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sp>
        <p:nvSpPr>
          <p:cNvPr id="49163" name="AutoShape 37"/>
          <p:cNvSpPr>
            <a:spLocks noChangeArrowheads="1"/>
          </p:cNvSpPr>
          <p:nvPr/>
        </p:nvSpPr>
        <p:spPr bwMode="auto">
          <a:xfrm>
            <a:off x="1182688" y="4298950"/>
            <a:ext cx="6626225" cy="641350"/>
          </a:xfrm>
          <a:prstGeom prst="leftRightArrow">
            <a:avLst>
              <a:gd name="adj1" fmla="val 40102"/>
              <a:gd name="adj2" fmla="val 81458"/>
            </a:avLst>
          </a:prstGeom>
          <a:solidFill>
            <a:schemeClr val="hlink"/>
          </a:solidFill>
          <a:ln w="38100">
            <a:solidFill>
              <a:schemeClr val="tx1"/>
            </a:solidFill>
            <a:miter lim="800000"/>
            <a:headEnd/>
            <a:tailEnd/>
          </a:ln>
        </p:spPr>
        <p:txBody>
          <a:bodyPr wrap="none" anchor="ctr"/>
          <a:lstStyle/>
          <a:p>
            <a:pPr algn="ctr"/>
            <a:r>
              <a:rPr lang="en-US" sz="2000" b="0">
                <a:solidFill>
                  <a:schemeClr val="tx2"/>
                </a:solidFill>
              </a:rPr>
              <a:t>Bus</a:t>
            </a:r>
          </a:p>
        </p:txBody>
      </p:sp>
      <p:sp>
        <p:nvSpPr>
          <p:cNvPr id="49164" name="Rectangle 38"/>
          <p:cNvSpPr>
            <a:spLocks noChangeArrowheads="1"/>
          </p:cNvSpPr>
          <p:nvPr/>
        </p:nvSpPr>
        <p:spPr bwMode="auto">
          <a:xfrm>
            <a:off x="1747838" y="5262563"/>
            <a:ext cx="5567362" cy="881062"/>
          </a:xfrm>
          <a:prstGeom prst="rect">
            <a:avLst/>
          </a:prstGeom>
          <a:solidFill>
            <a:schemeClr val="hlink"/>
          </a:solidFill>
          <a:ln w="38100">
            <a:solidFill>
              <a:schemeClr val="tx1"/>
            </a:solidFill>
            <a:miter lim="800000"/>
            <a:headEnd/>
            <a:tailEnd/>
          </a:ln>
        </p:spPr>
        <p:txBody>
          <a:bodyPr wrap="none" anchor="ctr"/>
          <a:lstStyle/>
          <a:p>
            <a:pPr algn="ctr"/>
            <a:r>
              <a:rPr lang="en-US" b="0">
                <a:solidFill>
                  <a:schemeClr val="tx2"/>
                </a:solidFill>
              </a:rPr>
              <a:t>memory</a:t>
            </a:r>
          </a:p>
        </p:txBody>
      </p:sp>
      <p:sp>
        <p:nvSpPr>
          <p:cNvPr id="49165" name="AutoShape 39"/>
          <p:cNvSpPr>
            <a:spLocks noChangeArrowheads="1"/>
          </p:cNvSpPr>
          <p:nvPr/>
        </p:nvSpPr>
        <p:spPr bwMode="auto">
          <a:xfrm>
            <a:off x="4025900" y="4829175"/>
            <a:ext cx="819150" cy="352425"/>
          </a:xfrm>
          <a:prstGeom prst="upDownArrow">
            <a:avLst>
              <a:gd name="adj1" fmla="val 50000"/>
              <a:gd name="adj2" fmla="val 33782"/>
            </a:avLst>
          </a:prstGeom>
          <a:solidFill>
            <a:schemeClr val="hlink"/>
          </a:solidFill>
          <a:ln w="38100">
            <a:solidFill>
              <a:schemeClr val="tx1"/>
            </a:solidFill>
            <a:miter lim="800000"/>
            <a:headEnd/>
            <a:tailEnd/>
          </a:ln>
        </p:spPr>
        <p:txBody>
          <a:bodyPr wrap="none" anchor="ctr"/>
          <a:lstStyle/>
          <a:p>
            <a:endParaRPr lang="en-US"/>
          </a:p>
        </p:txBody>
      </p:sp>
      <p:sp>
        <p:nvSpPr>
          <p:cNvPr id="49166" name="Rectangle 40"/>
          <p:cNvSpPr>
            <a:spLocks noChangeArrowheads="1"/>
          </p:cNvSpPr>
          <p:nvPr/>
        </p:nvSpPr>
        <p:spPr bwMode="auto">
          <a:xfrm>
            <a:off x="5665788" y="3887788"/>
            <a:ext cx="1203325" cy="385762"/>
          </a:xfrm>
          <a:prstGeom prst="rect">
            <a:avLst/>
          </a:prstGeom>
          <a:solidFill>
            <a:schemeClr val="folHlink"/>
          </a:solidFill>
          <a:ln w="38100">
            <a:solidFill>
              <a:schemeClr val="tx1"/>
            </a:solidFill>
            <a:miter lim="800000"/>
            <a:headEnd/>
            <a:tailEnd/>
          </a:ln>
        </p:spPr>
        <p:txBody>
          <a:bodyPr wrap="none" anchor="ctr"/>
          <a:lstStyle/>
          <a:p>
            <a:pPr algn="ctr"/>
            <a:r>
              <a:rPr lang="en-US" sz="2400" b="0">
                <a:solidFill>
                  <a:schemeClr val="bg1"/>
                </a:solidFill>
              </a:rPr>
              <a:t>cache</a:t>
            </a:r>
          </a:p>
        </p:txBody>
      </p:sp>
      <p:sp>
        <p:nvSpPr>
          <p:cNvPr id="49167" name="Rectangle 41"/>
          <p:cNvSpPr>
            <a:spLocks noChangeArrowheads="1"/>
          </p:cNvSpPr>
          <p:nvPr/>
        </p:nvSpPr>
        <p:spPr bwMode="auto">
          <a:xfrm>
            <a:off x="3792538" y="3887788"/>
            <a:ext cx="1203325" cy="385762"/>
          </a:xfrm>
          <a:prstGeom prst="rect">
            <a:avLst/>
          </a:prstGeom>
          <a:solidFill>
            <a:schemeClr val="folHlink"/>
          </a:solidFill>
          <a:ln w="38100">
            <a:solidFill>
              <a:schemeClr val="tx1"/>
            </a:solidFill>
            <a:miter lim="800000"/>
            <a:headEnd/>
            <a:tailEnd/>
          </a:ln>
        </p:spPr>
        <p:txBody>
          <a:bodyPr wrap="none" anchor="ctr"/>
          <a:lstStyle/>
          <a:p>
            <a:pPr algn="ctr"/>
            <a:r>
              <a:rPr lang="en-US" sz="2400" b="0">
                <a:solidFill>
                  <a:schemeClr val="bg1"/>
                </a:solidFill>
              </a:rPr>
              <a:t>cache</a:t>
            </a:r>
          </a:p>
        </p:txBody>
      </p:sp>
      <p:sp>
        <p:nvSpPr>
          <p:cNvPr id="49168" name="Rectangle 42"/>
          <p:cNvSpPr>
            <a:spLocks noChangeArrowheads="1"/>
          </p:cNvSpPr>
          <p:nvPr/>
        </p:nvSpPr>
        <p:spPr bwMode="auto">
          <a:xfrm>
            <a:off x="5905500" y="5483225"/>
            <a:ext cx="1203325" cy="385763"/>
          </a:xfrm>
          <a:prstGeom prst="rect">
            <a:avLst/>
          </a:prstGeom>
          <a:solidFill>
            <a:schemeClr val="accent2"/>
          </a:solidFill>
          <a:ln w="38100">
            <a:solidFill>
              <a:schemeClr val="tx1"/>
            </a:solidFill>
            <a:miter lim="800000"/>
            <a:headEnd/>
            <a:tailEnd/>
          </a:ln>
        </p:spPr>
        <p:txBody>
          <a:bodyPr wrap="none" anchor="ctr"/>
          <a:lstStyle/>
          <a:p>
            <a:pPr algn="ctr"/>
            <a:r>
              <a:rPr lang="en-US" sz="2400" b="0">
                <a:solidFill>
                  <a:schemeClr val="bg1"/>
                </a:solidFill>
              </a:rPr>
              <a:t>data</a:t>
            </a:r>
          </a:p>
        </p:txBody>
      </p:sp>
      <p:sp>
        <p:nvSpPr>
          <p:cNvPr id="49169" name="AutoShape 44"/>
          <p:cNvSpPr>
            <a:spLocks noChangeArrowheads="1"/>
          </p:cNvSpPr>
          <p:nvPr/>
        </p:nvSpPr>
        <p:spPr bwMode="auto">
          <a:xfrm>
            <a:off x="0" y="4754563"/>
            <a:ext cx="1941513" cy="1187450"/>
          </a:xfrm>
          <a:prstGeom prst="cloudCallout">
            <a:avLst>
              <a:gd name="adj1" fmla="val 65861"/>
              <a:gd name="adj2" fmla="val 43315"/>
            </a:avLst>
          </a:prstGeom>
          <a:solidFill>
            <a:schemeClr val="hlink">
              <a:alpha val="30196"/>
            </a:schemeClr>
          </a:solidFill>
          <a:ln w="38100">
            <a:solidFill>
              <a:schemeClr val="tx1"/>
            </a:solidFill>
            <a:round/>
            <a:headEnd/>
            <a:tailEnd/>
          </a:ln>
        </p:spPr>
        <p:txBody>
          <a:bodyPr anchor="ctr"/>
          <a:lstStyle/>
          <a:p>
            <a:pPr algn="ctr"/>
            <a:r>
              <a:rPr lang="en-US" sz="1800" b="0"/>
              <a:t>Got your data right here </a:t>
            </a:r>
          </a:p>
        </p:txBody>
      </p:sp>
      <p:sp>
        <p:nvSpPr>
          <p:cNvPr id="1220654" name="Rectangle 46"/>
          <p:cNvSpPr>
            <a:spLocks noChangeArrowheads="1"/>
          </p:cNvSpPr>
          <p:nvPr/>
        </p:nvSpPr>
        <p:spPr bwMode="auto">
          <a:xfrm>
            <a:off x="5930900" y="5476875"/>
            <a:ext cx="1203325" cy="385763"/>
          </a:xfrm>
          <a:prstGeom prst="rect">
            <a:avLst/>
          </a:prstGeom>
          <a:solidFill>
            <a:schemeClr val="accent2"/>
          </a:solidFill>
          <a:ln w="38100">
            <a:solidFill>
              <a:schemeClr val="tx1"/>
            </a:solidFill>
            <a:miter lim="800000"/>
            <a:headEnd/>
            <a:tailEnd/>
          </a:ln>
        </p:spPr>
        <p:txBody>
          <a:bodyPr wrap="none" anchor="ctr"/>
          <a:lstStyle/>
          <a:p>
            <a:pPr algn="ctr"/>
            <a:r>
              <a:rPr lang="en-US" sz="2400" b="0">
                <a:solidFill>
                  <a:schemeClr val="bg1"/>
                </a:solidFill>
              </a:rPr>
              <a:t>data</a:t>
            </a:r>
          </a:p>
        </p:txBody>
      </p:sp>
      <p:sp>
        <p:nvSpPr>
          <p:cNvPr id="49171" name="AutoShape 48"/>
          <p:cNvSpPr>
            <a:spLocks noChangeArrowheads="1"/>
          </p:cNvSpPr>
          <p:nvPr/>
        </p:nvSpPr>
        <p:spPr bwMode="auto">
          <a:xfrm>
            <a:off x="2246313" y="3657600"/>
            <a:ext cx="465137" cy="882650"/>
          </a:xfrm>
          <a:prstGeom prst="upDownArrow">
            <a:avLst>
              <a:gd name="adj1" fmla="val 50000"/>
              <a:gd name="adj2" fmla="val 37952"/>
            </a:avLst>
          </a:prstGeom>
          <a:solidFill>
            <a:schemeClr val="hlink"/>
          </a:solidFill>
          <a:ln w="38100">
            <a:solidFill>
              <a:schemeClr val="tx1"/>
            </a:solidFill>
            <a:miter lim="800000"/>
            <a:headEnd/>
            <a:tailEnd/>
          </a:ln>
        </p:spPr>
        <p:txBody>
          <a:bodyPr wrap="none" anchor="ctr"/>
          <a:lstStyle/>
          <a:p>
            <a:endParaRPr lang="en-US" b="0"/>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77778E-7 -3.7037E-7 L -0.44844 -0.23773 " pathEditMode="relative" rAng="0" ptsTypes="AA">
                                      <p:cBhvr>
                                        <p:cTn id="6" dur="2000" fill="hold"/>
                                        <p:tgtEl>
                                          <p:spTgt spid="1220654"/>
                                        </p:tgtEl>
                                        <p:attrNameLst>
                                          <p:attrName>ppt_x</p:attrName>
                                          <p:attrName>ppt_y</p:attrName>
                                        </p:attrNameLst>
                                      </p:cBhvr>
                                      <p:rCtr x="-22400" y="-119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065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10"/>
          </p:nvPr>
        </p:nvSpPr>
        <p:spPr>
          <a:noFill/>
        </p:spPr>
        <p:txBody>
          <a:bodyPr/>
          <a:lstStyle/>
          <a:p>
            <a:r>
              <a:rPr lang="en-US"/>
              <a:t>Art of Multiprocessor Programming</a:t>
            </a:r>
          </a:p>
        </p:txBody>
      </p:sp>
      <p:sp>
        <p:nvSpPr>
          <p:cNvPr id="50179" name="Slide Number Placeholder 4"/>
          <p:cNvSpPr>
            <a:spLocks noGrp="1"/>
          </p:cNvSpPr>
          <p:nvPr>
            <p:ph type="sldNum" sz="quarter" idx="11"/>
          </p:nvPr>
        </p:nvSpPr>
        <p:spPr>
          <a:noFill/>
        </p:spPr>
        <p:txBody>
          <a:bodyPr/>
          <a:lstStyle/>
          <a:p>
            <a:fld id="{3785493B-5EF3-42D8-ABAC-8EDB6372A2DB}" type="slidenum">
              <a:rPr lang="ar-SA" smtClean="0">
                <a:cs typeface="Arial" pitchFamily="34" charset="0"/>
              </a:rPr>
              <a:pPr/>
              <a:t>16</a:t>
            </a:fld>
            <a:endParaRPr lang="en-US">
              <a:cs typeface="Arial" pitchFamily="34" charset="0"/>
            </a:endParaRPr>
          </a:p>
        </p:txBody>
      </p:sp>
      <p:pic>
        <p:nvPicPr>
          <p:cNvPr id="5018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50181" name="AutoShape 3"/>
          <p:cNvSpPr>
            <a:spLocks noChangeArrowheads="1"/>
          </p:cNvSpPr>
          <p:nvPr/>
        </p:nvSpPr>
        <p:spPr bwMode="auto">
          <a:xfrm>
            <a:off x="1192213" y="4308475"/>
            <a:ext cx="6626225" cy="641350"/>
          </a:xfrm>
          <a:prstGeom prst="leftRightArrow">
            <a:avLst>
              <a:gd name="adj1" fmla="val 40102"/>
              <a:gd name="adj2" fmla="val 81458"/>
            </a:avLst>
          </a:prstGeom>
          <a:solidFill>
            <a:schemeClr val="folHlink"/>
          </a:solidFill>
          <a:ln w="38100">
            <a:solidFill>
              <a:schemeClr val="tx1"/>
            </a:solidFill>
            <a:miter lim="800000"/>
            <a:headEnd/>
            <a:tailEnd/>
          </a:ln>
        </p:spPr>
        <p:txBody>
          <a:bodyPr wrap="none" anchor="ctr"/>
          <a:lstStyle/>
          <a:p>
            <a:pPr algn="ctr"/>
            <a:r>
              <a:rPr lang="en-US" sz="2000" b="0">
                <a:solidFill>
                  <a:schemeClr val="tx2"/>
                </a:solidFill>
              </a:rPr>
              <a:t>Bus</a:t>
            </a:r>
          </a:p>
        </p:txBody>
      </p:sp>
      <p:sp>
        <p:nvSpPr>
          <p:cNvPr id="50182" name="Rectangle 4"/>
          <p:cNvSpPr>
            <a:spLocks noGrp="1" noChangeArrowheads="1"/>
          </p:cNvSpPr>
          <p:nvPr>
            <p:ph type="title"/>
          </p:nvPr>
        </p:nvSpPr>
        <p:spPr/>
        <p:txBody>
          <a:bodyPr/>
          <a:lstStyle/>
          <a:p>
            <a:r>
              <a:rPr lang="en-US" sz="4000"/>
              <a:t>Processor Issues Load Request</a:t>
            </a:r>
          </a:p>
        </p:txBody>
      </p:sp>
      <p:grpSp>
        <p:nvGrpSpPr>
          <p:cNvPr id="50183" name="Group 5"/>
          <p:cNvGrpSpPr>
            <a:grpSpLocks/>
          </p:cNvGrpSpPr>
          <p:nvPr/>
        </p:nvGrpSpPr>
        <p:grpSpPr bwMode="auto">
          <a:xfrm>
            <a:off x="1757363" y="2441575"/>
            <a:ext cx="1358900" cy="1282700"/>
            <a:chOff x="1008" y="2720"/>
            <a:chExt cx="856" cy="808"/>
          </a:xfrm>
        </p:grpSpPr>
        <p:sp>
          <p:nvSpPr>
            <p:cNvPr id="50214" name="Rectangle 6"/>
            <p:cNvSpPr>
              <a:spLocks noChangeArrowheads="1"/>
            </p:cNvSpPr>
            <p:nvPr/>
          </p:nvSpPr>
          <p:spPr bwMode="auto">
            <a:xfrm>
              <a:off x="1032" y="3304"/>
              <a:ext cx="488" cy="160"/>
            </a:xfrm>
            <a:prstGeom prst="rect">
              <a:avLst/>
            </a:prstGeom>
            <a:solidFill>
              <a:schemeClr val="folHlink"/>
            </a:solidFill>
            <a:ln w="38100" algn="ctr">
              <a:solidFill>
                <a:schemeClr val="tx1"/>
              </a:solidFill>
              <a:miter lim="800000"/>
              <a:headEnd/>
              <a:tailEnd/>
            </a:ln>
          </p:spPr>
          <p:txBody>
            <a:bodyPr wrap="none" anchor="ctr"/>
            <a:lstStyle/>
            <a:p>
              <a:endParaRPr lang="en-US"/>
            </a:p>
          </p:txBody>
        </p:sp>
        <p:sp>
          <p:nvSpPr>
            <p:cNvPr id="50215" name="Freeform 7"/>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0216" name="Freeform 8"/>
            <p:cNvSpPr>
              <a:spLocks/>
            </p:cNvSpPr>
            <p:nvPr/>
          </p:nvSpPr>
          <p:spPr bwMode="auto">
            <a:xfrm flipH="1">
              <a:off x="1077" y="3000"/>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0217" name="Freeform 9"/>
            <p:cNvSpPr>
              <a:spLocks/>
            </p:cNvSpPr>
            <p:nvPr/>
          </p:nvSpPr>
          <p:spPr bwMode="auto">
            <a:xfrm flipH="1">
              <a:off x="1200" y="2800"/>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0218" name="Freeform 10"/>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chemeClr val="folHlink"/>
            </a:solidFill>
            <a:ln w="38100">
              <a:solidFill>
                <a:schemeClr val="tx1"/>
              </a:solidFill>
              <a:round/>
              <a:headEnd/>
              <a:tailEnd/>
            </a:ln>
          </p:spPr>
          <p:txBody>
            <a:bodyPr wrap="none" anchor="ctr"/>
            <a:lstStyle/>
            <a:p>
              <a:endParaRPr lang="en-US"/>
            </a:p>
          </p:txBody>
        </p:sp>
        <p:sp>
          <p:nvSpPr>
            <p:cNvPr id="50219" name="Freeform 11"/>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chemeClr val="folHlink"/>
            </a:solidFill>
            <a:ln w="38100">
              <a:solidFill>
                <a:schemeClr val="tx1"/>
              </a:solidFill>
              <a:round/>
              <a:headEnd/>
              <a:tailEnd/>
            </a:ln>
          </p:spPr>
          <p:txBody>
            <a:bodyPr wrap="none" anchor="ctr"/>
            <a:lstStyle/>
            <a:p>
              <a:endParaRPr lang="en-US"/>
            </a:p>
          </p:txBody>
        </p:sp>
        <p:sp>
          <p:nvSpPr>
            <p:cNvPr id="50220" name="Freeform 12"/>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0221" name="Freeform 13"/>
            <p:cNvSpPr>
              <a:spLocks/>
            </p:cNvSpPr>
            <p:nvPr/>
          </p:nvSpPr>
          <p:spPr bwMode="auto">
            <a:xfrm>
              <a:off x="1669" y="3008"/>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0222" name="Freeform 14"/>
            <p:cNvSpPr>
              <a:spLocks/>
            </p:cNvSpPr>
            <p:nvPr/>
          </p:nvSpPr>
          <p:spPr bwMode="auto">
            <a:xfrm>
              <a:off x="1737" y="2840"/>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grpSp>
        <p:nvGrpSpPr>
          <p:cNvPr id="50184" name="Group 15"/>
          <p:cNvGrpSpPr>
            <a:grpSpLocks/>
          </p:cNvGrpSpPr>
          <p:nvPr/>
        </p:nvGrpSpPr>
        <p:grpSpPr bwMode="auto">
          <a:xfrm flipH="1">
            <a:off x="5480050" y="2441575"/>
            <a:ext cx="1358900" cy="1282700"/>
            <a:chOff x="1008" y="2720"/>
            <a:chExt cx="856" cy="808"/>
          </a:xfrm>
        </p:grpSpPr>
        <p:sp>
          <p:nvSpPr>
            <p:cNvPr id="50205" name="Rectangle 16"/>
            <p:cNvSpPr>
              <a:spLocks noChangeArrowheads="1"/>
            </p:cNvSpPr>
            <p:nvPr/>
          </p:nvSpPr>
          <p:spPr bwMode="auto">
            <a:xfrm>
              <a:off x="1032" y="3304"/>
              <a:ext cx="488" cy="160"/>
            </a:xfrm>
            <a:prstGeom prst="rect">
              <a:avLst/>
            </a:prstGeom>
            <a:solidFill>
              <a:schemeClr val="folHlink"/>
            </a:solidFill>
            <a:ln w="38100" algn="ctr">
              <a:solidFill>
                <a:schemeClr val="tx1"/>
              </a:solidFill>
              <a:miter lim="800000"/>
              <a:headEnd/>
              <a:tailEnd/>
            </a:ln>
          </p:spPr>
          <p:txBody>
            <a:bodyPr wrap="none" anchor="ctr"/>
            <a:lstStyle/>
            <a:p>
              <a:endParaRPr lang="en-US"/>
            </a:p>
          </p:txBody>
        </p:sp>
        <p:sp>
          <p:nvSpPr>
            <p:cNvPr id="50206" name="Freeform 17"/>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0207" name="Freeform 18"/>
            <p:cNvSpPr>
              <a:spLocks/>
            </p:cNvSpPr>
            <p:nvPr/>
          </p:nvSpPr>
          <p:spPr bwMode="auto">
            <a:xfrm flipH="1">
              <a:off x="1077" y="3000"/>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0208" name="Freeform 19"/>
            <p:cNvSpPr>
              <a:spLocks/>
            </p:cNvSpPr>
            <p:nvPr/>
          </p:nvSpPr>
          <p:spPr bwMode="auto">
            <a:xfrm flipH="1">
              <a:off x="1200" y="2800"/>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0209" name="Freeform 20"/>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chemeClr val="folHlink"/>
            </a:solidFill>
            <a:ln w="38100">
              <a:solidFill>
                <a:schemeClr val="tx1"/>
              </a:solidFill>
              <a:round/>
              <a:headEnd/>
              <a:tailEnd/>
            </a:ln>
          </p:spPr>
          <p:txBody>
            <a:bodyPr wrap="none" anchor="ctr"/>
            <a:lstStyle/>
            <a:p>
              <a:endParaRPr lang="en-US"/>
            </a:p>
          </p:txBody>
        </p:sp>
        <p:sp>
          <p:nvSpPr>
            <p:cNvPr id="50210" name="Freeform 21"/>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chemeClr val="folHlink"/>
            </a:solidFill>
            <a:ln w="38100">
              <a:solidFill>
                <a:schemeClr val="tx1"/>
              </a:solidFill>
              <a:round/>
              <a:headEnd/>
              <a:tailEnd/>
            </a:ln>
          </p:spPr>
          <p:txBody>
            <a:bodyPr wrap="none" anchor="ctr"/>
            <a:lstStyle/>
            <a:p>
              <a:endParaRPr lang="en-US"/>
            </a:p>
          </p:txBody>
        </p:sp>
        <p:sp>
          <p:nvSpPr>
            <p:cNvPr id="50211" name="Freeform 22"/>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0212" name="Freeform 23"/>
            <p:cNvSpPr>
              <a:spLocks/>
            </p:cNvSpPr>
            <p:nvPr/>
          </p:nvSpPr>
          <p:spPr bwMode="auto">
            <a:xfrm>
              <a:off x="1669" y="3008"/>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0213" name="Freeform 24"/>
            <p:cNvSpPr>
              <a:spLocks/>
            </p:cNvSpPr>
            <p:nvPr/>
          </p:nvSpPr>
          <p:spPr bwMode="auto">
            <a:xfrm>
              <a:off x="1737" y="2840"/>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sp>
        <p:nvSpPr>
          <p:cNvPr id="50185" name="Rectangle 25"/>
          <p:cNvSpPr>
            <a:spLocks noChangeArrowheads="1"/>
          </p:cNvSpPr>
          <p:nvPr/>
        </p:nvSpPr>
        <p:spPr bwMode="auto">
          <a:xfrm>
            <a:off x="1747838" y="5262563"/>
            <a:ext cx="5567362" cy="881062"/>
          </a:xfrm>
          <a:prstGeom prst="rect">
            <a:avLst/>
          </a:prstGeom>
          <a:solidFill>
            <a:schemeClr val="folHlink"/>
          </a:solidFill>
          <a:ln w="38100">
            <a:solidFill>
              <a:schemeClr val="tx1"/>
            </a:solidFill>
            <a:miter lim="800000"/>
            <a:headEnd/>
            <a:tailEnd/>
          </a:ln>
        </p:spPr>
        <p:txBody>
          <a:bodyPr wrap="none" anchor="ctr"/>
          <a:lstStyle/>
          <a:p>
            <a:pPr algn="ctr"/>
            <a:r>
              <a:rPr lang="en-US" b="0">
                <a:solidFill>
                  <a:schemeClr val="tx2"/>
                </a:solidFill>
              </a:rPr>
              <a:t>memory</a:t>
            </a:r>
          </a:p>
        </p:txBody>
      </p:sp>
      <p:sp>
        <p:nvSpPr>
          <p:cNvPr id="50186" name="AutoShape 26"/>
          <p:cNvSpPr>
            <a:spLocks noChangeArrowheads="1"/>
          </p:cNvSpPr>
          <p:nvPr/>
        </p:nvSpPr>
        <p:spPr bwMode="auto">
          <a:xfrm>
            <a:off x="4025900" y="4829175"/>
            <a:ext cx="819150" cy="352425"/>
          </a:xfrm>
          <a:prstGeom prst="upDownArrow">
            <a:avLst>
              <a:gd name="adj1" fmla="val 50000"/>
              <a:gd name="adj2" fmla="val 33782"/>
            </a:avLst>
          </a:prstGeom>
          <a:solidFill>
            <a:schemeClr val="folHlink"/>
          </a:solidFill>
          <a:ln w="38100">
            <a:solidFill>
              <a:schemeClr val="tx1"/>
            </a:solidFill>
            <a:miter lim="800000"/>
            <a:headEnd/>
            <a:tailEnd/>
          </a:ln>
        </p:spPr>
        <p:txBody>
          <a:bodyPr wrap="none" anchor="ctr"/>
          <a:lstStyle/>
          <a:p>
            <a:endParaRPr lang="en-US"/>
          </a:p>
        </p:txBody>
      </p:sp>
      <p:sp>
        <p:nvSpPr>
          <p:cNvPr id="50187" name="Rectangle 27"/>
          <p:cNvSpPr>
            <a:spLocks noChangeArrowheads="1"/>
          </p:cNvSpPr>
          <p:nvPr/>
        </p:nvSpPr>
        <p:spPr bwMode="auto">
          <a:xfrm>
            <a:off x="5665788" y="3887788"/>
            <a:ext cx="1203325" cy="385762"/>
          </a:xfrm>
          <a:prstGeom prst="rect">
            <a:avLst/>
          </a:prstGeom>
          <a:solidFill>
            <a:schemeClr val="folHlink"/>
          </a:solidFill>
          <a:ln w="38100">
            <a:solidFill>
              <a:schemeClr val="tx1"/>
            </a:solidFill>
            <a:miter lim="800000"/>
            <a:headEnd/>
            <a:tailEnd/>
          </a:ln>
        </p:spPr>
        <p:txBody>
          <a:bodyPr wrap="none" anchor="ctr"/>
          <a:lstStyle/>
          <a:p>
            <a:pPr algn="ctr"/>
            <a:r>
              <a:rPr lang="en-US" sz="2400" b="0">
                <a:solidFill>
                  <a:schemeClr val="bg1"/>
                </a:solidFill>
              </a:rPr>
              <a:t>cache</a:t>
            </a:r>
          </a:p>
        </p:txBody>
      </p:sp>
      <p:sp>
        <p:nvSpPr>
          <p:cNvPr id="50188" name="Rectangle 28"/>
          <p:cNvSpPr>
            <a:spLocks noChangeArrowheads="1"/>
          </p:cNvSpPr>
          <p:nvPr/>
        </p:nvSpPr>
        <p:spPr bwMode="auto">
          <a:xfrm>
            <a:off x="3792538" y="3887788"/>
            <a:ext cx="1203325" cy="385762"/>
          </a:xfrm>
          <a:prstGeom prst="rect">
            <a:avLst/>
          </a:prstGeom>
          <a:solidFill>
            <a:schemeClr val="folHlink"/>
          </a:solidFill>
          <a:ln w="38100">
            <a:solidFill>
              <a:schemeClr val="tx1"/>
            </a:solidFill>
            <a:miter lim="800000"/>
            <a:headEnd/>
            <a:tailEnd/>
          </a:ln>
        </p:spPr>
        <p:txBody>
          <a:bodyPr wrap="none" anchor="ctr"/>
          <a:lstStyle/>
          <a:p>
            <a:pPr algn="ctr"/>
            <a:r>
              <a:rPr lang="en-US" sz="2400" b="0">
                <a:solidFill>
                  <a:schemeClr val="bg1"/>
                </a:solidFill>
              </a:rPr>
              <a:t>cache</a:t>
            </a:r>
          </a:p>
        </p:txBody>
      </p:sp>
      <p:grpSp>
        <p:nvGrpSpPr>
          <p:cNvPr id="50189" name="Group 29"/>
          <p:cNvGrpSpPr>
            <a:grpSpLocks/>
          </p:cNvGrpSpPr>
          <p:nvPr/>
        </p:nvGrpSpPr>
        <p:grpSpPr bwMode="auto">
          <a:xfrm>
            <a:off x="3732213" y="2495550"/>
            <a:ext cx="1130300" cy="1173163"/>
            <a:chOff x="2496" y="2725"/>
            <a:chExt cx="712" cy="739"/>
          </a:xfrm>
        </p:grpSpPr>
        <p:sp>
          <p:nvSpPr>
            <p:cNvPr id="50195" name="Rectangle 30"/>
            <p:cNvSpPr>
              <a:spLocks noChangeArrowheads="1"/>
            </p:cNvSpPr>
            <p:nvPr/>
          </p:nvSpPr>
          <p:spPr bwMode="auto">
            <a:xfrm>
              <a:off x="2592" y="3312"/>
              <a:ext cx="528" cy="144"/>
            </a:xfrm>
            <a:prstGeom prst="rect">
              <a:avLst/>
            </a:prstGeom>
            <a:solidFill>
              <a:srgbClr val="FF0000"/>
            </a:solidFill>
            <a:ln w="38100" algn="ctr">
              <a:solidFill>
                <a:schemeClr val="tx1"/>
              </a:solidFill>
              <a:miter lim="800000"/>
              <a:headEnd/>
              <a:tailEnd/>
            </a:ln>
          </p:spPr>
          <p:txBody>
            <a:bodyPr wrap="none" anchor="ctr"/>
            <a:lstStyle/>
            <a:p>
              <a:endParaRPr lang="en-US"/>
            </a:p>
          </p:txBody>
        </p:sp>
        <p:sp>
          <p:nvSpPr>
            <p:cNvPr id="50196" name="Freeform 31"/>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rgbClr val="FF0000"/>
            </a:solidFill>
            <a:ln w="38100">
              <a:solidFill>
                <a:schemeClr val="tx1"/>
              </a:solidFill>
              <a:round/>
              <a:headEnd/>
              <a:tailEnd/>
            </a:ln>
          </p:spPr>
          <p:txBody>
            <a:bodyPr wrap="none" anchor="ctr"/>
            <a:lstStyle/>
            <a:p>
              <a:endParaRPr lang="en-US"/>
            </a:p>
          </p:txBody>
        </p:sp>
        <p:grpSp>
          <p:nvGrpSpPr>
            <p:cNvPr id="50197" name="Group 32"/>
            <p:cNvGrpSpPr>
              <a:grpSpLocks/>
            </p:cNvGrpSpPr>
            <p:nvPr/>
          </p:nvGrpSpPr>
          <p:grpSpPr bwMode="auto">
            <a:xfrm>
              <a:off x="3072" y="2832"/>
              <a:ext cx="136" cy="632"/>
              <a:chOff x="3072" y="2832"/>
              <a:chExt cx="136" cy="632"/>
            </a:xfrm>
          </p:grpSpPr>
          <p:sp>
            <p:nvSpPr>
              <p:cNvPr id="50202" name="Freeform 33"/>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0203" name="Freeform 34"/>
              <p:cNvSpPr>
                <a:spLocks/>
              </p:cNvSpPr>
              <p:nvPr/>
            </p:nvSpPr>
            <p:spPr bwMode="auto">
              <a:xfrm>
                <a:off x="3072" y="2976"/>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0204" name="Freeform 35"/>
              <p:cNvSpPr>
                <a:spLocks/>
              </p:cNvSpPr>
              <p:nvPr/>
            </p:nvSpPr>
            <p:spPr bwMode="auto">
              <a:xfrm>
                <a:off x="3072" y="2832"/>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grpSp>
          <p:nvGrpSpPr>
            <p:cNvPr id="50198" name="Group 36"/>
            <p:cNvGrpSpPr>
              <a:grpSpLocks/>
            </p:cNvGrpSpPr>
            <p:nvPr/>
          </p:nvGrpSpPr>
          <p:grpSpPr bwMode="auto">
            <a:xfrm flipH="1">
              <a:off x="2496" y="2832"/>
              <a:ext cx="136" cy="632"/>
              <a:chOff x="3072" y="2832"/>
              <a:chExt cx="136" cy="632"/>
            </a:xfrm>
          </p:grpSpPr>
          <p:sp>
            <p:nvSpPr>
              <p:cNvPr id="50199" name="Freeform 37"/>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0200" name="Freeform 38"/>
              <p:cNvSpPr>
                <a:spLocks/>
              </p:cNvSpPr>
              <p:nvPr/>
            </p:nvSpPr>
            <p:spPr bwMode="auto">
              <a:xfrm>
                <a:off x="3072" y="2976"/>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0201" name="Freeform 39"/>
              <p:cNvSpPr>
                <a:spLocks/>
              </p:cNvSpPr>
              <p:nvPr/>
            </p:nvSpPr>
            <p:spPr bwMode="auto">
              <a:xfrm>
                <a:off x="3072" y="2832"/>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grpSp>
      <p:sp>
        <p:nvSpPr>
          <p:cNvPr id="50190" name="Rectangle 40"/>
          <p:cNvSpPr>
            <a:spLocks noChangeArrowheads="1"/>
          </p:cNvSpPr>
          <p:nvPr/>
        </p:nvSpPr>
        <p:spPr bwMode="auto">
          <a:xfrm>
            <a:off x="1919288" y="3887788"/>
            <a:ext cx="1203325" cy="385762"/>
          </a:xfrm>
          <a:prstGeom prst="rect">
            <a:avLst/>
          </a:prstGeom>
          <a:solidFill>
            <a:schemeClr val="accent2"/>
          </a:solidFill>
          <a:ln w="38100">
            <a:solidFill>
              <a:schemeClr val="tx1"/>
            </a:solidFill>
            <a:miter lim="800000"/>
            <a:headEnd/>
            <a:tailEnd/>
          </a:ln>
        </p:spPr>
        <p:txBody>
          <a:bodyPr wrap="none" anchor="ctr"/>
          <a:lstStyle/>
          <a:p>
            <a:pPr algn="ctr"/>
            <a:r>
              <a:rPr lang="en-US" sz="2400" b="0">
                <a:solidFill>
                  <a:schemeClr val="bg1"/>
                </a:solidFill>
              </a:rPr>
              <a:t>data</a:t>
            </a:r>
          </a:p>
        </p:txBody>
      </p:sp>
      <p:sp>
        <p:nvSpPr>
          <p:cNvPr id="50191" name="Rectangle 41"/>
          <p:cNvSpPr>
            <a:spLocks noChangeArrowheads="1"/>
          </p:cNvSpPr>
          <p:nvPr/>
        </p:nvSpPr>
        <p:spPr bwMode="auto">
          <a:xfrm>
            <a:off x="5930900" y="5476875"/>
            <a:ext cx="1203325" cy="385763"/>
          </a:xfrm>
          <a:prstGeom prst="rect">
            <a:avLst/>
          </a:prstGeom>
          <a:solidFill>
            <a:schemeClr val="accent2"/>
          </a:solidFill>
          <a:ln w="38100">
            <a:solidFill>
              <a:schemeClr val="tx1"/>
            </a:solidFill>
            <a:miter lim="800000"/>
            <a:headEnd/>
            <a:tailEnd/>
          </a:ln>
        </p:spPr>
        <p:txBody>
          <a:bodyPr wrap="none" anchor="ctr"/>
          <a:lstStyle/>
          <a:p>
            <a:pPr algn="ctr"/>
            <a:r>
              <a:rPr lang="en-US" sz="2400" b="0">
                <a:solidFill>
                  <a:schemeClr val="bg1"/>
                </a:solidFill>
              </a:rPr>
              <a:t>data</a:t>
            </a:r>
          </a:p>
        </p:txBody>
      </p:sp>
      <p:grpSp>
        <p:nvGrpSpPr>
          <p:cNvPr id="50192" name="Group 42"/>
          <p:cNvGrpSpPr>
            <a:grpSpLocks/>
          </p:cNvGrpSpPr>
          <p:nvPr/>
        </p:nvGrpSpPr>
        <p:grpSpPr bwMode="auto">
          <a:xfrm>
            <a:off x="1919288" y="1290638"/>
            <a:ext cx="1941512" cy="1187450"/>
            <a:chOff x="1209" y="813"/>
            <a:chExt cx="1223" cy="748"/>
          </a:xfrm>
        </p:grpSpPr>
        <p:sp>
          <p:nvSpPr>
            <p:cNvPr id="50193" name="AutoShape 43"/>
            <p:cNvSpPr>
              <a:spLocks noChangeArrowheads="1"/>
            </p:cNvSpPr>
            <p:nvPr/>
          </p:nvSpPr>
          <p:spPr bwMode="auto">
            <a:xfrm>
              <a:off x="1209" y="813"/>
              <a:ext cx="1223" cy="748"/>
            </a:xfrm>
            <a:prstGeom prst="cloudCallout">
              <a:avLst>
                <a:gd name="adj1" fmla="val 65861"/>
                <a:gd name="adj2" fmla="val 43315"/>
              </a:avLst>
            </a:prstGeom>
            <a:solidFill>
              <a:srgbClr val="FF3300">
                <a:alpha val="30196"/>
              </a:srgbClr>
            </a:solidFill>
            <a:ln w="38100">
              <a:solidFill>
                <a:schemeClr val="tx1"/>
              </a:solidFill>
              <a:round/>
              <a:headEnd/>
              <a:tailEnd/>
            </a:ln>
          </p:spPr>
          <p:txBody>
            <a:bodyPr anchor="ctr"/>
            <a:lstStyle/>
            <a:p>
              <a:pPr algn="ctr"/>
              <a:endParaRPr lang="en-US" sz="3600" b="0"/>
            </a:p>
          </p:txBody>
        </p:sp>
        <p:sp>
          <p:nvSpPr>
            <p:cNvPr id="50194" name="Rectangle 44"/>
            <p:cNvSpPr>
              <a:spLocks noChangeArrowheads="1"/>
            </p:cNvSpPr>
            <p:nvPr/>
          </p:nvSpPr>
          <p:spPr bwMode="auto">
            <a:xfrm>
              <a:off x="1478" y="870"/>
              <a:ext cx="704" cy="518"/>
            </a:xfrm>
            <a:prstGeom prst="rect">
              <a:avLst/>
            </a:prstGeom>
            <a:noFill/>
            <a:ln w="9525">
              <a:noFill/>
              <a:miter lim="800000"/>
              <a:headEnd/>
              <a:tailEnd/>
            </a:ln>
          </p:spPr>
          <p:txBody>
            <a:bodyPr wrap="none">
              <a:spAutoFit/>
            </a:bodyPr>
            <a:lstStyle/>
            <a:p>
              <a:pPr algn="ctr"/>
              <a:r>
                <a:rPr lang="en-US" sz="2400" b="0"/>
                <a:t>Gimme</a:t>
              </a:r>
            </a:p>
            <a:p>
              <a:pPr algn="ctr"/>
              <a:r>
                <a:rPr lang="en-US" sz="2400" b="0"/>
                <a:t>data</a:t>
              </a:r>
            </a:p>
          </p:txBody>
        </p:sp>
      </p:grpSp>
    </p:spTree>
  </p:cSld>
  <p:clrMapOvr>
    <a:masterClrMapping/>
  </p:clrMapOvr>
  <p:transition>
    <p:blinds/>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p:cNvSpPr>
            <a:spLocks noGrp="1"/>
          </p:cNvSpPr>
          <p:nvPr>
            <p:ph type="ftr" sz="quarter" idx="10"/>
          </p:nvPr>
        </p:nvSpPr>
        <p:spPr>
          <a:noFill/>
        </p:spPr>
        <p:txBody>
          <a:bodyPr/>
          <a:lstStyle/>
          <a:p>
            <a:r>
              <a:rPr lang="en-US"/>
              <a:t>Art of Multiprocessor Programming</a:t>
            </a:r>
          </a:p>
        </p:txBody>
      </p:sp>
      <p:sp>
        <p:nvSpPr>
          <p:cNvPr id="51203" name="Slide Number Placeholder 4"/>
          <p:cNvSpPr>
            <a:spLocks noGrp="1"/>
          </p:cNvSpPr>
          <p:nvPr>
            <p:ph type="sldNum" sz="quarter" idx="11"/>
          </p:nvPr>
        </p:nvSpPr>
        <p:spPr>
          <a:noFill/>
        </p:spPr>
        <p:txBody>
          <a:bodyPr/>
          <a:lstStyle/>
          <a:p>
            <a:fld id="{98609BB2-7C47-4E9F-825B-A79E3C3E23B5}" type="slidenum">
              <a:rPr lang="ar-SA" smtClean="0">
                <a:cs typeface="Arial" pitchFamily="34" charset="0"/>
              </a:rPr>
              <a:pPr/>
              <a:t>17</a:t>
            </a:fld>
            <a:endParaRPr lang="en-US">
              <a:cs typeface="Arial" pitchFamily="34" charset="0"/>
            </a:endParaRPr>
          </a:p>
        </p:txBody>
      </p:sp>
      <p:pic>
        <p:nvPicPr>
          <p:cNvPr id="5120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51205" name="AutoShape 3"/>
          <p:cNvSpPr>
            <a:spLocks noChangeArrowheads="1"/>
          </p:cNvSpPr>
          <p:nvPr/>
        </p:nvSpPr>
        <p:spPr bwMode="auto">
          <a:xfrm>
            <a:off x="1192213" y="4308475"/>
            <a:ext cx="6626225" cy="641350"/>
          </a:xfrm>
          <a:prstGeom prst="leftRightArrow">
            <a:avLst>
              <a:gd name="adj1" fmla="val 40102"/>
              <a:gd name="adj2" fmla="val 81458"/>
            </a:avLst>
          </a:prstGeom>
          <a:solidFill>
            <a:schemeClr val="folHlink"/>
          </a:solidFill>
          <a:ln w="38100">
            <a:solidFill>
              <a:schemeClr val="tx1"/>
            </a:solidFill>
            <a:miter lim="800000"/>
            <a:headEnd/>
            <a:tailEnd/>
          </a:ln>
        </p:spPr>
        <p:txBody>
          <a:bodyPr wrap="none" anchor="ctr"/>
          <a:lstStyle/>
          <a:p>
            <a:pPr algn="ctr"/>
            <a:r>
              <a:rPr lang="en-US" sz="2000" b="0">
                <a:solidFill>
                  <a:schemeClr val="tx2"/>
                </a:solidFill>
              </a:rPr>
              <a:t>Bus</a:t>
            </a:r>
          </a:p>
        </p:txBody>
      </p:sp>
      <p:sp>
        <p:nvSpPr>
          <p:cNvPr id="51206" name="Rectangle 4"/>
          <p:cNvSpPr>
            <a:spLocks noGrp="1" noChangeArrowheads="1"/>
          </p:cNvSpPr>
          <p:nvPr>
            <p:ph type="title"/>
          </p:nvPr>
        </p:nvSpPr>
        <p:spPr/>
        <p:txBody>
          <a:bodyPr/>
          <a:lstStyle/>
          <a:p>
            <a:r>
              <a:rPr lang="en-US" sz="4000"/>
              <a:t>Processor Issues Load Request</a:t>
            </a:r>
          </a:p>
        </p:txBody>
      </p:sp>
      <p:grpSp>
        <p:nvGrpSpPr>
          <p:cNvPr id="51207" name="Group 5"/>
          <p:cNvGrpSpPr>
            <a:grpSpLocks/>
          </p:cNvGrpSpPr>
          <p:nvPr/>
        </p:nvGrpSpPr>
        <p:grpSpPr bwMode="auto">
          <a:xfrm>
            <a:off x="1757363" y="2441575"/>
            <a:ext cx="1358900" cy="1282700"/>
            <a:chOff x="1008" y="2720"/>
            <a:chExt cx="856" cy="808"/>
          </a:xfrm>
        </p:grpSpPr>
        <p:sp>
          <p:nvSpPr>
            <p:cNvPr id="51240" name="Rectangle 6"/>
            <p:cNvSpPr>
              <a:spLocks noChangeArrowheads="1"/>
            </p:cNvSpPr>
            <p:nvPr/>
          </p:nvSpPr>
          <p:spPr bwMode="auto">
            <a:xfrm>
              <a:off x="1032" y="3304"/>
              <a:ext cx="488" cy="160"/>
            </a:xfrm>
            <a:prstGeom prst="rect">
              <a:avLst/>
            </a:prstGeom>
            <a:solidFill>
              <a:schemeClr val="folHlink"/>
            </a:solidFill>
            <a:ln w="38100" algn="ctr">
              <a:solidFill>
                <a:schemeClr val="tx1"/>
              </a:solidFill>
              <a:miter lim="800000"/>
              <a:headEnd/>
              <a:tailEnd/>
            </a:ln>
          </p:spPr>
          <p:txBody>
            <a:bodyPr wrap="none" anchor="ctr"/>
            <a:lstStyle/>
            <a:p>
              <a:endParaRPr lang="en-US"/>
            </a:p>
          </p:txBody>
        </p:sp>
        <p:sp>
          <p:nvSpPr>
            <p:cNvPr id="51241" name="Freeform 7"/>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1242" name="Freeform 8"/>
            <p:cNvSpPr>
              <a:spLocks/>
            </p:cNvSpPr>
            <p:nvPr/>
          </p:nvSpPr>
          <p:spPr bwMode="auto">
            <a:xfrm flipH="1">
              <a:off x="1077" y="3000"/>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1243" name="Freeform 9"/>
            <p:cNvSpPr>
              <a:spLocks/>
            </p:cNvSpPr>
            <p:nvPr/>
          </p:nvSpPr>
          <p:spPr bwMode="auto">
            <a:xfrm flipH="1">
              <a:off x="1200" y="2800"/>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1244" name="Freeform 10"/>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chemeClr val="folHlink"/>
            </a:solidFill>
            <a:ln w="38100">
              <a:solidFill>
                <a:schemeClr val="tx1"/>
              </a:solidFill>
              <a:round/>
              <a:headEnd/>
              <a:tailEnd/>
            </a:ln>
          </p:spPr>
          <p:txBody>
            <a:bodyPr wrap="none" anchor="ctr"/>
            <a:lstStyle/>
            <a:p>
              <a:endParaRPr lang="en-US"/>
            </a:p>
          </p:txBody>
        </p:sp>
        <p:sp>
          <p:nvSpPr>
            <p:cNvPr id="51245" name="Freeform 11"/>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chemeClr val="folHlink"/>
            </a:solidFill>
            <a:ln w="38100">
              <a:solidFill>
                <a:schemeClr val="tx1"/>
              </a:solidFill>
              <a:round/>
              <a:headEnd/>
              <a:tailEnd/>
            </a:ln>
          </p:spPr>
          <p:txBody>
            <a:bodyPr wrap="none" anchor="ctr"/>
            <a:lstStyle/>
            <a:p>
              <a:endParaRPr lang="en-US"/>
            </a:p>
          </p:txBody>
        </p:sp>
        <p:sp>
          <p:nvSpPr>
            <p:cNvPr id="51246" name="Freeform 12"/>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1247" name="Freeform 13"/>
            <p:cNvSpPr>
              <a:spLocks/>
            </p:cNvSpPr>
            <p:nvPr/>
          </p:nvSpPr>
          <p:spPr bwMode="auto">
            <a:xfrm>
              <a:off x="1669" y="3008"/>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1248" name="Freeform 14"/>
            <p:cNvSpPr>
              <a:spLocks/>
            </p:cNvSpPr>
            <p:nvPr/>
          </p:nvSpPr>
          <p:spPr bwMode="auto">
            <a:xfrm>
              <a:off x="1737" y="2840"/>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grpSp>
        <p:nvGrpSpPr>
          <p:cNvPr id="51208" name="Group 15"/>
          <p:cNvGrpSpPr>
            <a:grpSpLocks/>
          </p:cNvGrpSpPr>
          <p:nvPr/>
        </p:nvGrpSpPr>
        <p:grpSpPr bwMode="auto">
          <a:xfrm flipH="1">
            <a:off x="5480050" y="2441575"/>
            <a:ext cx="1358900" cy="1282700"/>
            <a:chOff x="1008" y="2720"/>
            <a:chExt cx="856" cy="808"/>
          </a:xfrm>
        </p:grpSpPr>
        <p:sp>
          <p:nvSpPr>
            <p:cNvPr id="51231" name="Rectangle 16"/>
            <p:cNvSpPr>
              <a:spLocks noChangeArrowheads="1"/>
            </p:cNvSpPr>
            <p:nvPr/>
          </p:nvSpPr>
          <p:spPr bwMode="auto">
            <a:xfrm>
              <a:off x="1032" y="3304"/>
              <a:ext cx="488" cy="160"/>
            </a:xfrm>
            <a:prstGeom prst="rect">
              <a:avLst/>
            </a:prstGeom>
            <a:solidFill>
              <a:schemeClr val="folHlink"/>
            </a:solidFill>
            <a:ln w="38100" algn="ctr">
              <a:solidFill>
                <a:schemeClr val="tx1"/>
              </a:solidFill>
              <a:miter lim="800000"/>
              <a:headEnd/>
              <a:tailEnd/>
            </a:ln>
          </p:spPr>
          <p:txBody>
            <a:bodyPr wrap="none" anchor="ctr"/>
            <a:lstStyle/>
            <a:p>
              <a:endParaRPr lang="en-US"/>
            </a:p>
          </p:txBody>
        </p:sp>
        <p:sp>
          <p:nvSpPr>
            <p:cNvPr id="51232" name="Freeform 17"/>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1233" name="Freeform 18"/>
            <p:cNvSpPr>
              <a:spLocks/>
            </p:cNvSpPr>
            <p:nvPr/>
          </p:nvSpPr>
          <p:spPr bwMode="auto">
            <a:xfrm flipH="1">
              <a:off x="1077" y="3000"/>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1234" name="Freeform 19"/>
            <p:cNvSpPr>
              <a:spLocks/>
            </p:cNvSpPr>
            <p:nvPr/>
          </p:nvSpPr>
          <p:spPr bwMode="auto">
            <a:xfrm flipH="1">
              <a:off x="1200" y="2800"/>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1235" name="Freeform 20"/>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chemeClr val="folHlink"/>
            </a:solidFill>
            <a:ln w="38100">
              <a:solidFill>
                <a:schemeClr val="tx1"/>
              </a:solidFill>
              <a:round/>
              <a:headEnd/>
              <a:tailEnd/>
            </a:ln>
          </p:spPr>
          <p:txBody>
            <a:bodyPr wrap="none" anchor="ctr"/>
            <a:lstStyle/>
            <a:p>
              <a:endParaRPr lang="en-US"/>
            </a:p>
          </p:txBody>
        </p:sp>
        <p:sp>
          <p:nvSpPr>
            <p:cNvPr id="51236" name="Freeform 21"/>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chemeClr val="folHlink"/>
            </a:solidFill>
            <a:ln w="38100">
              <a:solidFill>
                <a:schemeClr val="tx1"/>
              </a:solidFill>
              <a:round/>
              <a:headEnd/>
              <a:tailEnd/>
            </a:ln>
          </p:spPr>
          <p:txBody>
            <a:bodyPr wrap="none" anchor="ctr"/>
            <a:lstStyle/>
            <a:p>
              <a:endParaRPr lang="en-US"/>
            </a:p>
          </p:txBody>
        </p:sp>
        <p:sp>
          <p:nvSpPr>
            <p:cNvPr id="51237" name="Freeform 22"/>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1238" name="Freeform 23"/>
            <p:cNvSpPr>
              <a:spLocks/>
            </p:cNvSpPr>
            <p:nvPr/>
          </p:nvSpPr>
          <p:spPr bwMode="auto">
            <a:xfrm>
              <a:off x="1669" y="3008"/>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1239" name="Freeform 24"/>
            <p:cNvSpPr>
              <a:spLocks/>
            </p:cNvSpPr>
            <p:nvPr/>
          </p:nvSpPr>
          <p:spPr bwMode="auto">
            <a:xfrm>
              <a:off x="1737" y="2840"/>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sp>
        <p:nvSpPr>
          <p:cNvPr id="51209" name="AutoShape 25"/>
          <p:cNvSpPr>
            <a:spLocks noChangeArrowheads="1"/>
          </p:cNvSpPr>
          <p:nvPr/>
        </p:nvSpPr>
        <p:spPr bwMode="auto">
          <a:xfrm>
            <a:off x="1182688" y="4298950"/>
            <a:ext cx="6626225" cy="641350"/>
          </a:xfrm>
          <a:prstGeom prst="leftRightArrow">
            <a:avLst>
              <a:gd name="adj1" fmla="val 40102"/>
              <a:gd name="adj2" fmla="val 81458"/>
            </a:avLst>
          </a:prstGeom>
          <a:solidFill>
            <a:srgbClr val="FF3300"/>
          </a:solidFill>
          <a:ln w="38100">
            <a:solidFill>
              <a:schemeClr val="tx1"/>
            </a:solidFill>
            <a:miter lim="800000"/>
            <a:headEnd/>
            <a:tailEnd/>
          </a:ln>
        </p:spPr>
        <p:txBody>
          <a:bodyPr wrap="none" anchor="ctr"/>
          <a:lstStyle/>
          <a:p>
            <a:pPr algn="ctr"/>
            <a:r>
              <a:rPr lang="en-US" sz="2000" b="0">
                <a:solidFill>
                  <a:schemeClr val="tx2"/>
                </a:solidFill>
              </a:rPr>
              <a:t>Bus</a:t>
            </a:r>
          </a:p>
        </p:txBody>
      </p:sp>
      <p:sp>
        <p:nvSpPr>
          <p:cNvPr id="51210" name="Rectangle 26"/>
          <p:cNvSpPr>
            <a:spLocks noChangeArrowheads="1"/>
          </p:cNvSpPr>
          <p:nvPr/>
        </p:nvSpPr>
        <p:spPr bwMode="auto">
          <a:xfrm>
            <a:off x="1747838" y="5262563"/>
            <a:ext cx="5567362" cy="881062"/>
          </a:xfrm>
          <a:prstGeom prst="rect">
            <a:avLst/>
          </a:prstGeom>
          <a:solidFill>
            <a:schemeClr val="folHlink"/>
          </a:solidFill>
          <a:ln w="38100">
            <a:solidFill>
              <a:schemeClr val="tx1"/>
            </a:solidFill>
            <a:miter lim="800000"/>
            <a:headEnd/>
            <a:tailEnd/>
          </a:ln>
        </p:spPr>
        <p:txBody>
          <a:bodyPr wrap="none" anchor="ctr"/>
          <a:lstStyle/>
          <a:p>
            <a:pPr algn="ctr"/>
            <a:r>
              <a:rPr lang="en-US" b="0">
                <a:solidFill>
                  <a:schemeClr val="tx2"/>
                </a:solidFill>
              </a:rPr>
              <a:t>memory</a:t>
            </a:r>
          </a:p>
        </p:txBody>
      </p:sp>
      <p:sp>
        <p:nvSpPr>
          <p:cNvPr id="51211" name="AutoShape 27"/>
          <p:cNvSpPr>
            <a:spLocks noChangeArrowheads="1"/>
          </p:cNvSpPr>
          <p:nvPr/>
        </p:nvSpPr>
        <p:spPr bwMode="auto">
          <a:xfrm>
            <a:off x="4025900" y="4829175"/>
            <a:ext cx="819150" cy="352425"/>
          </a:xfrm>
          <a:prstGeom prst="upDownArrow">
            <a:avLst>
              <a:gd name="adj1" fmla="val 50000"/>
              <a:gd name="adj2" fmla="val 33782"/>
            </a:avLst>
          </a:prstGeom>
          <a:solidFill>
            <a:schemeClr val="folHlink"/>
          </a:solidFill>
          <a:ln w="38100">
            <a:solidFill>
              <a:schemeClr val="tx1"/>
            </a:solidFill>
            <a:miter lim="800000"/>
            <a:headEnd/>
            <a:tailEnd/>
          </a:ln>
        </p:spPr>
        <p:txBody>
          <a:bodyPr wrap="none" anchor="ctr"/>
          <a:lstStyle/>
          <a:p>
            <a:endParaRPr lang="en-US"/>
          </a:p>
        </p:txBody>
      </p:sp>
      <p:sp>
        <p:nvSpPr>
          <p:cNvPr id="51212" name="Rectangle 28"/>
          <p:cNvSpPr>
            <a:spLocks noChangeArrowheads="1"/>
          </p:cNvSpPr>
          <p:nvPr/>
        </p:nvSpPr>
        <p:spPr bwMode="auto">
          <a:xfrm>
            <a:off x="5665788" y="3887788"/>
            <a:ext cx="1203325" cy="385762"/>
          </a:xfrm>
          <a:prstGeom prst="rect">
            <a:avLst/>
          </a:prstGeom>
          <a:solidFill>
            <a:schemeClr val="folHlink"/>
          </a:solidFill>
          <a:ln w="38100">
            <a:solidFill>
              <a:schemeClr val="tx1"/>
            </a:solidFill>
            <a:miter lim="800000"/>
            <a:headEnd/>
            <a:tailEnd/>
          </a:ln>
        </p:spPr>
        <p:txBody>
          <a:bodyPr wrap="none" anchor="ctr"/>
          <a:lstStyle/>
          <a:p>
            <a:pPr algn="ctr"/>
            <a:r>
              <a:rPr lang="en-US" sz="2400" b="0">
                <a:solidFill>
                  <a:schemeClr val="bg1"/>
                </a:solidFill>
              </a:rPr>
              <a:t>cache</a:t>
            </a:r>
          </a:p>
        </p:txBody>
      </p:sp>
      <p:sp>
        <p:nvSpPr>
          <p:cNvPr id="51213" name="Rectangle 29"/>
          <p:cNvSpPr>
            <a:spLocks noChangeArrowheads="1"/>
          </p:cNvSpPr>
          <p:nvPr/>
        </p:nvSpPr>
        <p:spPr bwMode="auto">
          <a:xfrm>
            <a:off x="3792538" y="3887788"/>
            <a:ext cx="1203325" cy="385762"/>
          </a:xfrm>
          <a:prstGeom prst="rect">
            <a:avLst/>
          </a:prstGeom>
          <a:solidFill>
            <a:schemeClr val="folHlink"/>
          </a:solidFill>
          <a:ln w="38100">
            <a:solidFill>
              <a:schemeClr val="tx1"/>
            </a:solidFill>
            <a:miter lim="800000"/>
            <a:headEnd/>
            <a:tailEnd/>
          </a:ln>
        </p:spPr>
        <p:txBody>
          <a:bodyPr wrap="none" anchor="ctr"/>
          <a:lstStyle/>
          <a:p>
            <a:pPr algn="ctr"/>
            <a:r>
              <a:rPr lang="en-US" sz="2400" b="0">
                <a:solidFill>
                  <a:schemeClr val="bg1"/>
                </a:solidFill>
              </a:rPr>
              <a:t>cache</a:t>
            </a:r>
          </a:p>
        </p:txBody>
      </p:sp>
      <p:grpSp>
        <p:nvGrpSpPr>
          <p:cNvPr id="51214" name="Group 30"/>
          <p:cNvGrpSpPr>
            <a:grpSpLocks/>
          </p:cNvGrpSpPr>
          <p:nvPr/>
        </p:nvGrpSpPr>
        <p:grpSpPr bwMode="auto">
          <a:xfrm>
            <a:off x="3732213" y="2495550"/>
            <a:ext cx="1130300" cy="1173163"/>
            <a:chOff x="2496" y="2725"/>
            <a:chExt cx="712" cy="739"/>
          </a:xfrm>
        </p:grpSpPr>
        <p:sp>
          <p:nvSpPr>
            <p:cNvPr id="51221" name="Rectangle 31"/>
            <p:cNvSpPr>
              <a:spLocks noChangeArrowheads="1"/>
            </p:cNvSpPr>
            <p:nvPr/>
          </p:nvSpPr>
          <p:spPr bwMode="auto">
            <a:xfrm>
              <a:off x="2592" y="3312"/>
              <a:ext cx="528" cy="144"/>
            </a:xfrm>
            <a:prstGeom prst="rect">
              <a:avLst/>
            </a:prstGeom>
            <a:solidFill>
              <a:srgbClr val="FF0000"/>
            </a:solidFill>
            <a:ln w="38100" algn="ctr">
              <a:solidFill>
                <a:schemeClr val="tx1"/>
              </a:solidFill>
              <a:miter lim="800000"/>
              <a:headEnd/>
              <a:tailEnd/>
            </a:ln>
          </p:spPr>
          <p:txBody>
            <a:bodyPr wrap="none" anchor="ctr"/>
            <a:lstStyle/>
            <a:p>
              <a:endParaRPr lang="en-US"/>
            </a:p>
          </p:txBody>
        </p:sp>
        <p:sp>
          <p:nvSpPr>
            <p:cNvPr id="51222" name="Freeform 32"/>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rgbClr val="FF0000"/>
            </a:solidFill>
            <a:ln w="38100">
              <a:solidFill>
                <a:schemeClr val="tx1"/>
              </a:solidFill>
              <a:round/>
              <a:headEnd/>
              <a:tailEnd/>
            </a:ln>
          </p:spPr>
          <p:txBody>
            <a:bodyPr wrap="none" anchor="ctr"/>
            <a:lstStyle/>
            <a:p>
              <a:endParaRPr lang="en-US"/>
            </a:p>
          </p:txBody>
        </p:sp>
        <p:grpSp>
          <p:nvGrpSpPr>
            <p:cNvPr id="51223" name="Group 33"/>
            <p:cNvGrpSpPr>
              <a:grpSpLocks/>
            </p:cNvGrpSpPr>
            <p:nvPr/>
          </p:nvGrpSpPr>
          <p:grpSpPr bwMode="auto">
            <a:xfrm>
              <a:off x="3072" y="2832"/>
              <a:ext cx="136" cy="632"/>
              <a:chOff x="3072" y="2832"/>
              <a:chExt cx="136" cy="632"/>
            </a:xfrm>
          </p:grpSpPr>
          <p:sp>
            <p:nvSpPr>
              <p:cNvPr id="51228" name="Freeform 34"/>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1229" name="Freeform 35"/>
              <p:cNvSpPr>
                <a:spLocks/>
              </p:cNvSpPr>
              <p:nvPr/>
            </p:nvSpPr>
            <p:spPr bwMode="auto">
              <a:xfrm>
                <a:off x="3072" y="2976"/>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1230" name="Freeform 36"/>
              <p:cNvSpPr>
                <a:spLocks/>
              </p:cNvSpPr>
              <p:nvPr/>
            </p:nvSpPr>
            <p:spPr bwMode="auto">
              <a:xfrm>
                <a:off x="3072" y="2832"/>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grpSp>
          <p:nvGrpSpPr>
            <p:cNvPr id="51224" name="Group 37"/>
            <p:cNvGrpSpPr>
              <a:grpSpLocks/>
            </p:cNvGrpSpPr>
            <p:nvPr/>
          </p:nvGrpSpPr>
          <p:grpSpPr bwMode="auto">
            <a:xfrm flipH="1">
              <a:off x="2496" y="2832"/>
              <a:ext cx="136" cy="632"/>
              <a:chOff x="3072" y="2832"/>
              <a:chExt cx="136" cy="632"/>
            </a:xfrm>
          </p:grpSpPr>
          <p:sp>
            <p:nvSpPr>
              <p:cNvPr id="51225" name="Freeform 38"/>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1226" name="Freeform 39"/>
              <p:cNvSpPr>
                <a:spLocks/>
              </p:cNvSpPr>
              <p:nvPr/>
            </p:nvSpPr>
            <p:spPr bwMode="auto">
              <a:xfrm>
                <a:off x="3072" y="2976"/>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1227" name="Freeform 40"/>
              <p:cNvSpPr>
                <a:spLocks/>
              </p:cNvSpPr>
              <p:nvPr/>
            </p:nvSpPr>
            <p:spPr bwMode="auto">
              <a:xfrm>
                <a:off x="3072" y="2832"/>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grpSp>
      <p:sp>
        <p:nvSpPr>
          <p:cNvPr id="51215" name="Rectangle 41"/>
          <p:cNvSpPr>
            <a:spLocks noChangeArrowheads="1"/>
          </p:cNvSpPr>
          <p:nvPr/>
        </p:nvSpPr>
        <p:spPr bwMode="auto">
          <a:xfrm>
            <a:off x="1919288" y="3887788"/>
            <a:ext cx="1203325" cy="385762"/>
          </a:xfrm>
          <a:prstGeom prst="rect">
            <a:avLst/>
          </a:prstGeom>
          <a:solidFill>
            <a:schemeClr val="accent2"/>
          </a:solidFill>
          <a:ln w="38100">
            <a:solidFill>
              <a:schemeClr val="tx1"/>
            </a:solidFill>
            <a:miter lim="800000"/>
            <a:headEnd/>
            <a:tailEnd/>
          </a:ln>
        </p:spPr>
        <p:txBody>
          <a:bodyPr wrap="none" anchor="ctr"/>
          <a:lstStyle/>
          <a:p>
            <a:pPr algn="ctr"/>
            <a:r>
              <a:rPr lang="en-US" sz="2400" b="0">
                <a:solidFill>
                  <a:schemeClr val="bg1"/>
                </a:solidFill>
              </a:rPr>
              <a:t>data</a:t>
            </a:r>
          </a:p>
        </p:txBody>
      </p:sp>
      <p:sp>
        <p:nvSpPr>
          <p:cNvPr id="51216" name="AutoShape 42"/>
          <p:cNvSpPr>
            <a:spLocks noChangeArrowheads="1"/>
          </p:cNvSpPr>
          <p:nvPr/>
        </p:nvSpPr>
        <p:spPr bwMode="auto">
          <a:xfrm>
            <a:off x="4119563" y="3657600"/>
            <a:ext cx="465137" cy="882650"/>
          </a:xfrm>
          <a:prstGeom prst="upDownArrow">
            <a:avLst>
              <a:gd name="adj1" fmla="val 50000"/>
              <a:gd name="adj2" fmla="val 37952"/>
            </a:avLst>
          </a:prstGeom>
          <a:solidFill>
            <a:srgbClr val="FF3300"/>
          </a:solidFill>
          <a:ln w="38100">
            <a:solidFill>
              <a:schemeClr val="tx1"/>
            </a:solidFill>
            <a:miter lim="800000"/>
            <a:headEnd/>
            <a:tailEnd/>
          </a:ln>
        </p:spPr>
        <p:txBody>
          <a:bodyPr wrap="none" anchor="ctr"/>
          <a:lstStyle/>
          <a:p>
            <a:endParaRPr lang="en-US" b="0"/>
          </a:p>
        </p:txBody>
      </p:sp>
      <p:sp>
        <p:nvSpPr>
          <p:cNvPr id="51217" name="Rectangle 43"/>
          <p:cNvSpPr>
            <a:spLocks noChangeArrowheads="1"/>
          </p:cNvSpPr>
          <p:nvPr/>
        </p:nvSpPr>
        <p:spPr bwMode="auto">
          <a:xfrm>
            <a:off x="5930900" y="5476875"/>
            <a:ext cx="1203325" cy="385763"/>
          </a:xfrm>
          <a:prstGeom prst="rect">
            <a:avLst/>
          </a:prstGeom>
          <a:solidFill>
            <a:schemeClr val="accent2"/>
          </a:solidFill>
          <a:ln w="38100">
            <a:solidFill>
              <a:schemeClr val="tx1"/>
            </a:solidFill>
            <a:miter lim="800000"/>
            <a:headEnd/>
            <a:tailEnd/>
          </a:ln>
        </p:spPr>
        <p:txBody>
          <a:bodyPr wrap="none" anchor="ctr"/>
          <a:lstStyle/>
          <a:p>
            <a:pPr algn="ctr"/>
            <a:r>
              <a:rPr lang="en-US" sz="2400" b="0">
                <a:solidFill>
                  <a:schemeClr val="bg1"/>
                </a:solidFill>
              </a:rPr>
              <a:t>data</a:t>
            </a:r>
          </a:p>
        </p:txBody>
      </p:sp>
      <p:grpSp>
        <p:nvGrpSpPr>
          <p:cNvPr id="51218" name="Group 44"/>
          <p:cNvGrpSpPr>
            <a:grpSpLocks/>
          </p:cNvGrpSpPr>
          <p:nvPr/>
        </p:nvGrpSpPr>
        <p:grpSpPr bwMode="auto">
          <a:xfrm>
            <a:off x="1919288" y="1290638"/>
            <a:ext cx="1941512" cy="1187450"/>
            <a:chOff x="1209" y="813"/>
            <a:chExt cx="1223" cy="748"/>
          </a:xfrm>
        </p:grpSpPr>
        <p:sp>
          <p:nvSpPr>
            <p:cNvPr id="51219" name="AutoShape 45"/>
            <p:cNvSpPr>
              <a:spLocks noChangeArrowheads="1"/>
            </p:cNvSpPr>
            <p:nvPr/>
          </p:nvSpPr>
          <p:spPr bwMode="auto">
            <a:xfrm>
              <a:off x="1209" y="813"/>
              <a:ext cx="1223" cy="748"/>
            </a:xfrm>
            <a:prstGeom prst="cloudCallout">
              <a:avLst>
                <a:gd name="adj1" fmla="val 65861"/>
                <a:gd name="adj2" fmla="val 43315"/>
              </a:avLst>
            </a:prstGeom>
            <a:solidFill>
              <a:srgbClr val="FF3300">
                <a:alpha val="30196"/>
              </a:srgbClr>
            </a:solidFill>
            <a:ln w="38100">
              <a:solidFill>
                <a:schemeClr val="tx1"/>
              </a:solidFill>
              <a:round/>
              <a:headEnd/>
              <a:tailEnd/>
            </a:ln>
          </p:spPr>
          <p:txBody>
            <a:bodyPr anchor="ctr"/>
            <a:lstStyle/>
            <a:p>
              <a:pPr algn="ctr"/>
              <a:endParaRPr lang="en-US" sz="3600" b="0"/>
            </a:p>
          </p:txBody>
        </p:sp>
        <p:sp>
          <p:nvSpPr>
            <p:cNvPr id="51220" name="Rectangle 46"/>
            <p:cNvSpPr>
              <a:spLocks noChangeArrowheads="1"/>
            </p:cNvSpPr>
            <p:nvPr/>
          </p:nvSpPr>
          <p:spPr bwMode="auto">
            <a:xfrm>
              <a:off x="1478" y="870"/>
              <a:ext cx="704" cy="518"/>
            </a:xfrm>
            <a:prstGeom prst="rect">
              <a:avLst/>
            </a:prstGeom>
            <a:noFill/>
            <a:ln w="9525">
              <a:noFill/>
              <a:miter lim="800000"/>
              <a:headEnd/>
              <a:tailEnd/>
            </a:ln>
          </p:spPr>
          <p:txBody>
            <a:bodyPr wrap="none">
              <a:spAutoFit/>
            </a:bodyPr>
            <a:lstStyle/>
            <a:p>
              <a:pPr algn="ctr"/>
              <a:r>
                <a:rPr lang="en-US" sz="2400" b="0"/>
                <a:t>Gimme</a:t>
              </a:r>
            </a:p>
            <a:p>
              <a:pPr algn="ctr"/>
              <a:r>
                <a:rPr lang="en-US" sz="2400" b="0"/>
                <a:t>data</a:t>
              </a:r>
            </a:p>
          </p:txBody>
        </p:sp>
      </p:grpSp>
    </p:spTree>
  </p:cSld>
  <p:clrMapOvr>
    <a:masterClrMapping/>
  </p:clrMapOvr>
  <p:transition>
    <p:blinds/>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p:cNvSpPr>
            <a:spLocks noGrp="1"/>
          </p:cNvSpPr>
          <p:nvPr>
            <p:ph type="ftr" sz="quarter" idx="10"/>
          </p:nvPr>
        </p:nvSpPr>
        <p:spPr>
          <a:noFill/>
        </p:spPr>
        <p:txBody>
          <a:bodyPr/>
          <a:lstStyle/>
          <a:p>
            <a:r>
              <a:rPr lang="en-US"/>
              <a:t>Art of Multiprocessor Programming</a:t>
            </a:r>
          </a:p>
        </p:txBody>
      </p:sp>
      <p:sp>
        <p:nvSpPr>
          <p:cNvPr id="52227" name="Slide Number Placeholder 4"/>
          <p:cNvSpPr>
            <a:spLocks noGrp="1"/>
          </p:cNvSpPr>
          <p:nvPr>
            <p:ph type="sldNum" sz="quarter" idx="11"/>
          </p:nvPr>
        </p:nvSpPr>
        <p:spPr>
          <a:noFill/>
        </p:spPr>
        <p:txBody>
          <a:bodyPr/>
          <a:lstStyle/>
          <a:p>
            <a:fld id="{9FA5B136-CE15-46A9-8AF1-81A903EBE04F}" type="slidenum">
              <a:rPr lang="ar-SA" smtClean="0">
                <a:cs typeface="Arial" pitchFamily="34" charset="0"/>
              </a:rPr>
              <a:pPr/>
              <a:t>18</a:t>
            </a:fld>
            <a:endParaRPr lang="en-US">
              <a:cs typeface="Arial" pitchFamily="34" charset="0"/>
            </a:endParaRPr>
          </a:p>
        </p:txBody>
      </p:sp>
      <p:pic>
        <p:nvPicPr>
          <p:cNvPr id="5222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52229" name="AutoShape 3"/>
          <p:cNvSpPr>
            <a:spLocks noChangeArrowheads="1"/>
          </p:cNvSpPr>
          <p:nvPr/>
        </p:nvSpPr>
        <p:spPr bwMode="auto">
          <a:xfrm>
            <a:off x="1192213" y="4308475"/>
            <a:ext cx="6626225" cy="641350"/>
          </a:xfrm>
          <a:prstGeom prst="leftRightArrow">
            <a:avLst>
              <a:gd name="adj1" fmla="val 40102"/>
              <a:gd name="adj2" fmla="val 81458"/>
            </a:avLst>
          </a:prstGeom>
          <a:solidFill>
            <a:schemeClr val="folHlink"/>
          </a:solidFill>
          <a:ln w="38100">
            <a:solidFill>
              <a:schemeClr val="tx1"/>
            </a:solidFill>
            <a:miter lim="800000"/>
            <a:headEnd/>
            <a:tailEnd/>
          </a:ln>
        </p:spPr>
        <p:txBody>
          <a:bodyPr wrap="none" anchor="ctr"/>
          <a:lstStyle/>
          <a:p>
            <a:pPr algn="ctr"/>
            <a:r>
              <a:rPr lang="en-US" sz="2000" b="0">
                <a:solidFill>
                  <a:schemeClr val="tx2"/>
                </a:solidFill>
              </a:rPr>
              <a:t>Bus</a:t>
            </a:r>
          </a:p>
        </p:txBody>
      </p:sp>
      <p:sp>
        <p:nvSpPr>
          <p:cNvPr id="52230" name="Rectangle 4"/>
          <p:cNvSpPr>
            <a:spLocks noGrp="1" noChangeArrowheads="1"/>
          </p:cNvSpPr>
          <p:nvPr>
            <p:ph type="title"/>
          </p:nvPr>
        </p:nvSpPr>
        <p:spPr/>
        <p:txBody>
          <a:bodyPr/>
          <a:lstStyle/>
          <a:p>
            <a:r>
              <a:rPr lang="en-US" sz="4000"/>
              <a:t>Processor Issues Load Request</a:t>
            </a:r>
          </a:p>
        </p:txBody>
      </p:sp>
      <p:grpSp>
        <p:nvGrpSpPr>
          <p:cNvPr id="52231" name="Group 5"/>
          <p:cNvGrpSpPr>
            <a:grpSpLocks/>
          </p:cNvGrpSpPr>
          <p:nvPr/>
        </p:nvGrpSpPr>
        <p:grpSpPr bwMode="auto">
          <a:xfrm>
            <a:off x="1757363" y="2441575"/>
            <a:ext cx="1358900" cy="1282700"/>
            <a:chOff x="1008" y="2720"/>
            <a:chExt cx="856" cy="808"/>
          </a:xfrm>
        </p:grpSpPr>
        <p:sp>
          <p:nvSpPr>
            <p:cNvPr id="52262" name="Rectangle 6"/>
            <p:cNvSpPr>
              <a:spLocks noChangeArrowheads="1"/>
            </p:cNvSpPr>
            <p:nvPr/>
          </p:nvSpPr>
          <p:spPr bwMode="auto">
            <a:xfrm>
              <a:off x="1032" y="3304"/>
              <a:ext cx="488" cy="160"/>
            </a:xfrm>
            <a:prstGeom prst="rect">
              <a:avLst/>
            </a:prstGeom>
            <a:solidFill>
              <a:srgbClr val="FF33CC"/>
            </a:solidFill>
            <a:ln w="38100" algn="ctr">
              <a:solidFill>
                <a:schemeClr val="tx1"/>
              </a:solidFill>
              <a:miter lim="800000"/>
              <a:headEnd/>
              <a:tailEnd/>
            </a:ln>
          </p:spPr>
          <p:txBody>
            <a:bodyPr wrap="none" anchor="ctr"/>
            <a:lstStyle/>
            <a:p>
              <a:endParaRPr lang="en-US"/>
            </a:p>
          </p:txBody>
        </p:sp>
        <p:sp>
          <p:nvSpPr>
            <p:cNvPr id="52263" name="Freeform 7"/>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2264" name="Freeform 8"/>
            <p:cNvSpPr>
              <a:spLocks/>
            </p:cNvSpPr>
            <p:nvPr/>
          </p:nvSpPr>
          <p:spPr bwMode="auto">
            <a:xfrm flipH="1">
              <a:off x="1077" y="3000"/>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2265" name="Freeform 9"/>
            <p:cNvSpPr>
              <a:spLocks/>
            </p:cNvSpPr>
            <p:nvPr/>
          </p:nvSpPr>
          <p:spPr bwMode="auto">
            <a:xfrm flipH="1">
              <a:off x="1200" y="2800"/>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2266" name="Freeform 10"/>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33CC"/>
            </a:solidFill>
            <a:ln w="38100">
              <a:solidFill>
                <a:schemeClr val="tx1"/>
              </a:solidFill>
              <a:round/>
              <a:headEnd/>
              <a:tailEnd/>
            </a:ln>
          </p:spPr>
          <p:txBody>
            <a:bodyPr wrap="none" anchor="ctr"/>
            <a:lstStyle/>
            <a:p>
              <a:endParaRPr lang="en-US"/>
            </a:p>
          </p:txBody>
        </p:sp>
        <p:sp>
          <p:nvSpPr>
            <p:cNvPr id="52267" name="Freeform 11"/>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33CC"/>
            </a:solidFill>
            <a:ln w="38100">
              <a:solidFill>
                <a:schemeClr val="tx1"/>
              </a:solidFill>
              <a:round/>
              <a:headEnd/>
              <a:tailEnd/>
            </a:ln>
          </p:spPr>
          <p:txBody>
            <a:bodyPr wrap="none" anchor="ctr"/>
            <a:lstStyle/>
            <a:p>
              <a:endParaRPr lang="en-US"/>
            </a:p>
          </p:txBody>
        </p:sp>
        <p:sp>
          <p:nvSpPr>
            <p:cNvPr id="52268" name="Freeform 12"/>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2269" name="Freeform 13"/>
            <p:cNvSpPr>
              <a:spLocks/>
            </p:cNvSpPr>
            <p:nvPr/>
          </p:nvSpPr>
          <p:spPr bwMode="auto">
            <a:xfrm>
              <a:off x="1669" y="3008"/>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2270" name="Freeform 14"/>
            <p:cNvSpPr>
              <a:spLocks/>
            </p:cNvSpPr>
            <p:nvPr/>
          </p:nvSpPr>
          <p:spPr bwMode="auto">
            <a:xfrm>
              <a:off x="1737" y="2840"/>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grpSp>
        <p:nvGrpSpPr>
          <p:cNvPr id="52232" name="Group 15"/>
          <p:cNvGrpSpPr>
            <a:grpSpLocks/>
          </p:cNvGrpSpPr>
          <p:nvPr/>
        </p:nvGrpSpPr>
        <p:grpSpPr bwMode="auto">
          <a:xfrm flipH="1">
            <a:off x="5480050" y="2441575"/>
            <a:ext cx="1358900" cy="1282700"/>
            <a:chOff x="1008" y="2720"/>
            <a:chExt cx="856" cy="808"/>
          </a:xfrm>
        </p:grpSpPr>
        <p:sp>
          <p:nvSpPr>
            <p:cNvPr id="52253" name="Rectangle 16"/>
            <p:cNvSpPr>
              <a:spLocks noChangeArrowheads="1"/>
            </p:cNvSpPr>
            <p:nvPr/>
          </p:nvSpPr>
          <p:spPr bwMode="auto">
            <a:xfrm>
              <a:off x="1032" y="3304"/>
              <a:ext cx="488" cy="160"/>
            </a:xfrm>
            <a:prstGeom prst="rect">
              <a:avLst/>
            </a:prstGeom>
            <a:solidFill>
              <a:schemeClr val="folHlink"/>
            </a:solidFill>
            <a:ln w="38100" algn="ctr">
              <a:solidFill>
                <a:schemeClr val="tx1"/>
              </a:solidFill>
              <a:miter lim="800000"/>
              <a:headEnd/>
              <a:tailEnd/>
            </a:ln>
          </p:spPr>
          <p:txBody>
            <a:bodyPr wrap="none" anchor="ctr"/>
            <a:lstStyle/>
            <a:p>
              <a:endParaRPr lang="en-US"/>
            </a:p>
          </p:txBody>
        </p:sp>
        <p:sp>
          <p:nvSpPr>
            <p:cNvPr id="52254" name="Freeform 17"/>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2255" name="Freeform 18"/>
            <p:cNvSpPr>
              <a:spLocks/>
            </p:cNvSpPr>
            <p:nvPr/>
          </p:nvSpPr>
          <p:spPr bwMode="auto">
            <a:xfrm flipH="1">
              <a:off x="1077" y="3000"/>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2256" name="Freeform 19"/>
            <p:cNvSpPr>
              <a:spLocks/>
            </p:cNvSpPr>
            <p:nvPr/>
          </p:nvSpPr>
          <p:spPr bwMode="auto">
            <a:xfrm flipH="1">
              <a:off x="1200" y="2800"/>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2257" name="Freeform 20"/>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chemeClr val="folHlink"/>
            </a:solidFill>
            <a:ln w="38100">
              <a:solidFill>
                <a:schemeClr val="tx1"/>
              </a:solidFill>
              <a:round/>
              <a:headEnd/>
              <a:tailEnd/>
            </a:ln>
          </p:spPr>
          <p:txBody>
            <a:bodyPr wrap="none" anchor="ctr"/>
            <a:lstStyle/>
            <a:p>
              <a:endParaRPr lang="en-US"/>
            </a:p>
          </p:txBody>
        </p:sp>
        <p:sp>
          <p:nvSpPr>
            <p:cNvPr id="52258" name="Freeform 21"/>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chemeClr val="folHlink"/>
            </a:solidFill>
            <a:ln w="38100">
              <a:solidFill>
                <a:schemeClr val="tx1"/>
              </a:solidFill>
              <a:round/>
              <a:headEnd/>
              <a:tailEnd/>
            </a:ln>
          </p:spPr>
          <p:txBody>
            <a:bodyPr wrap="none" anchor="ctr"/>
            <a:lstStyle/>
            <a:p>
              <a:endParaRPr lang="en-US"/>
            </a:p>
          </p:txBody>
        </p:sp>
        <p:sp>
          <p:nvSpPr>
            <p:cNvPr id="52259" name="Freeform 22"/>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2260" name="Freeform 23"/>
            <p:cNvSpPr>
              <a:spLocks/>
            </p:cNvSpPr>
            <p:nvPr/>
          </p:nvSpPr>
          <p:spPr bwMode="auto">
            <a:xfrm>
              <a:off x="1669" y="3008"/>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2261" name="Freeform 24"/>
            <p:cNvSpPr>
              <a:spLocks/>
            </p:cNvSpPr>
            <p:nvPr/>
          </p:nvSpPr>
          <p:spPr bwMode="auto">
            <a:xfrm>
              <a:off x="1737" y="2840"/>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sp>
        <p:nvSpPr>
          <p:cNvPr id="52233" name="AutoShape 25"/>
          <p:cNvSpPr>
            <a:spLocks noChangeArrowheads="1"/>
          </p:cNvSpPr>
          <p:nvPr/>
        </p:nvSpPr>
        <p:spPr bwMode="auto">
          <a:xfrm>
            <a:off x="1182688" y="4298950"/>
            <a:ext cx="6626225" cy="641350"/>
          </a:xfrm>
          <a:prstGeom prst="leftRightArrow">
            <a:avLst>
              <a:gd name="adj1" fmla="val 40102"/>
              <a:gd name="adj2" fmla="val 81458"/>
            </a:avLst>
          </a:prstGeom>
          <a:solidFill>
            <a:srgbClr val="FF3300"/>
          </a:solidFill>
          <a:ln w="38100">
            <a:solidFill>
              <a:schemeClr val="tx1"/>
            </a:solidFill>
            <a:miter lim="800000"/>
            <a:headEnd/>
            <a:tailEnd/>
          </a:ln>
        </p:spPr>
        <p:txBody>
          <a:bodyPr wrap="none" anchor="ctr"/>
          <a:lstStyle/>
          <a:p>
            <a:pPr algn="ctr"/>
            <a:r>
              <a:rPr lang="en-US" sz="2000" b="0">
                <a:solidFill>
                  <a:schemeClr val="tx2"/>
                </a:solidFill>
              </a:rPr>
              <a:t>Bus</a:t>
            </a:r>
          </a:p>
        </p:txBody>
      </p:sp>
      <p:sp>
        <p:nvSpPr>
          <p:cNvPr id="52234" name="Rectangle 26"/>
          <p:cNvSpPr>
            <a:spLocks noChangeArrowheads="1"/>
          </p:cNvSpPr>
          <p:nvPr/>
        </p:nvSpPr>
        <p:spPr bwMode="auto">
          <a:xfrm>
            <a:off x="1747838" y="5262563"/>
            <a:ext cx="5567362" cy="881062"/>
          </a:xfrm>
          <a:prstGeom prst="rect">
            <a:avLst/>
          </a:prstGeom>
          <a:solidFill>
            <a:schemeClr val="folHlink"/>
          </a:solidFill>
          <a:ln w="38100">
            <a:solidFill>
              <a:schemeClr val="tx1"/>
            </a:solidFill>
            <a:miter lim="800000"/>
            <a:headEnd/>
            <a:tailEnd/>
          </a:ln>
        </p:spPr>
        <p:txBody>
          <a:bodyPr wrap="none" anchor="ctr"/>
          <a:lstStyle/>
          <a:p>
            <a:pPr algn="ctr"/>
            <a:r>
              <a:rPr lang="en-US" b="0">
                <a:solidFill>
                  <a:schemeClr val="tx2"/>
                </a:solidFill>
              </a:rPr>
              <a:t>memory</a:t>
            </a:r>
          </a:p>
        </p:txBody>
      </p:sp>
      <p:sp>
        <p:nvSpPr>
          <p:cNvPr id="52235" name="AutoShape 27"/>
          <p:cNvSpPr>
            <a:spLocks noChangeArrowheads="1"/>
          </p:cNvSpPr>
          <p:nvPr/>
        </p:nvSpPr>
        <p:spPr bwMode="auto">
          <a:xfrm>
            <a:off x="4025900" y="4829175"/>
            <a:ext cx="819150" cy="352425"/>
          </a:xfrm>
          <a:prstGeom prst="upDownArrow">
            <a:avLst>
              <a:gd name="adj1" fmla="val 50000"/>
              <a:gd name="adj2" fmla="val 33782"/>
            </a:avLst>
          </a:prstGeom>
          <a:solidFill>
            <a:schemeClr val="folHlink"/>
          </a:solidFill>
          <a:ln w="38100">
            <a:solidFill>
              <a:schemeClr val="tx1"/>
            </a:solidFill>
            <a:miter lim="800000"/>
            <a:headEnd/>
            <a:tailEnd/>
          </a:ln>
        </p:spPr>
        <p:txBody>
          <a:bodyPr wrap="none" anchor="ctr"/>
          <a:lstStyle/>
          <a:p>
            <a:endParaRPr lang="en-US"/>
          </a:p>
        </p:txBody>
      </p:sp>
      <p:sp>
        <p:nvSpPr>
          <p:cNvPr id="52236" name="Rectangle 28"/>
          <p:cNvSpPr>
            <a:spLocks noChangeArrowheads="1"/>
          </p:cNvSpPr>
          <p:nvPr/>
        </p:nvSpPr>
        <p:spPr bwMode="auto">
          <a:xfrm>
            <a:off x="5665788" y="3887788"/>
            <a:ext cx="1203325" cy="385762"/>
          </a:xfrm>
          <a:prstGeom prst="rect">
            <a:avLst/>
          </a:prstGeom>
          <a:solidFill>
            <a:schemeClr val="folHlink"/>
          </a:solidFill>
          <a:ln w="38100">
            <a:solidFill>
              <a:schemeClr val="tx1"/>
            </a:solidFill>
            <a:miter lim="800000"/>
            <a:headEnd/>
            <a:tailEnd/>
          </a:ln>
        </p:spPr>
        <p:txBody>
          <a:bodyPr wrap="none" anchor="ctr"/>
          <a:lstStyle/>
          <a:p>
            <a:pPr algn="ctr"/>
            <a:r>
              <a:rPr lang="en-US" sz="2400" b="0">
                <a:solidFill>
                  <a:schemeClr val="bg1"/>
                </a:solidFill>
              </a:rPr>
              <a:t>cache</a:t>
            </a:r>
          </a:p>
        </p:txBody>
      </p:sp>
      <p:sp>
        <p:nvSpPr>
          <p:cNvPr id="52237" name="Rectangle 29"/>
          <p:cNvSpPr>
            <a:spLocks noChangeArrowheads="1"/>
          </p:cNvSpPr>
          <p:nvPr/>
        </p:nvSpPr>
        <p:spPr bwMode="auto">
          <a:xfrm>
            <a:off x="3792538" y="3887788"/>
            <a:ext cx="1203325" cy="385762"/>
          </a:xfrm>
          <a:prstGeom prst="rect">
            <a:avLst/>
          </a:prstGeom>
          <a:solidFill>
            <a:schemeClr val="folHlink"/>
          </a:solidFill>
          <a:ln w="38100">
            <a:solidFill>
              <a:schemeClr val="tx1"/>
            </a:solidFill>
            <a:miter lim="800000"/>
            <a:headEnd/>
            <a:tailEnd/>
          </a:ln>
        </p:spPr>
        <p:txBody>
          <a:bodyPr wrap="none" anchor="ctr"/>
          <a:lstStyle/>
          <a:p>
            <a:pPr algn="ctr"/>
            <a:r>
              <a:rPr lang="en-US" sz="2400" b="0">
                <a:solidFill>
                  <a:schemeClr val="bg1"/>
                </a:solidFill>
              </a:rPr>
              <a:t>cache</a:t>
            </a:r>
          </a:p>
        </p:txBody>
      </p:sp>
      <p:grpSp>
        <p:nvGrpSpPr>
          <p:cNvPr id="52238" name="Group 30"/>
          <p:cNvGrpSpPr>
            <a:grpSpLocks/>
          </p:cNvGrpSpPr>
          <p:nvPr/>
        </p:nvGrpSpPr>
        <p:grpSpPr bwMode="auto">
          <a:xfrm>
            <a:off x="3732213" y="2495550"/>
            <a:ext cx="1130300" cy="1173163"/>
            <a:chOff x="2496" y="2725"/>
            <a:chExt cx="712" cy="739"/>
          </a:xfrm>
        </p:grpSpPr>
        <p:sp>
          <p:nvSpPr>
            <p:cNvPr id="52243" name="Rectangle 31"/>
            <p:cNvSpPr>
              <a:spLocks noChangeArrowheads="1"/>
            </p:cNvSpPr>
            <p:nvPr/>
          </p:nvSpPr>
          <p:spPr bwMode="auto">
            <a:xfrm>
              <a:off x="2592" y="3312"/>
              <a:ext cx="528" cy="144"/>
            </a:xfrm>
            <a:prstGeom prst="rect">
              <a:avLst/>
            </a:prstGeom>
            <a:solidFill>
              <a:srgbClr val="FF0000"/>
            </a:solidFill>
            <a:ln w="38100" algn="ctr">
              <a:solidFill>
                <a:schemeClr val="tx1"/>
              </a:solidFill>
              <a:miter lim="800000"/>
              <a:headEnd/>
              <a:tailEnd/>
            </a:ln>
          </p:spPr>
          <p:txBody>
            <a:bodyPr wrap="none" anchor="ctr"/>
            <a:lstStyle/>
            <a:p>
              <a:endParaRPr lang="en-US"/>
            </a:p>
          </p:txBody>
        </p:sp>
        <p:sp>
          <p:nvSpPr>
            <p:cNvPr id="52244" name="Freeform 32"/>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rgbClr val="FF0000"/>
            </a:solidFill>
            <a:ln w="38100">
              <a:solidFill>
                <a:schemeClr val="tx1"/>
              </a:solidFill>
              <a:round/>
              <a:headEnd/>
              <a:tailEnd/>
            </a:ln>
          </p:spPr>
          <p:txBody>
            <a:bodyPr wrap="none" anchor="ctr"/>
            <a:lstStyle/>
            <a:p>
              <a:endParaRPr lang="en-US"/>
            </a:p>
          </p:txBody>
        </p:sp>
        <p:grpSp>
          <p:nvGrpSpPr>
            <p:cNvPr id="52245" name="Group 33"/>
            <p:cNvGrpSpPr>
              <a:grpSpLocks/>
            </p:cNvGrpSpPr>
            <p:nvPr/>
          </p:nvGrpSpPr>
          <p:grpSpPr bwMode="auto">
            <a:xfrm>
              <a:off x="3072" y="2832"/>
              <a:ext cx="136" cy="632"/>
              <a:chOff x="3072" y="2832"/>
              <a:chExt cx="136" cy="632"/>
            </a:xfrm>
          </p:grpSpPr>
          <p:sp>
            <p:nvSpPr>
              <p:cNvPr id="52250" name="Freeform 34"/>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2251" name="Freeform 35"/>
              <p:cNvSpPr>
                <a:spLocks/>
              </p:cNvSpPr>
              <p:nvPr/>
            </p:nvSpPr>
            <p:spPr bwMode="auto">
              <a:xfrm>
                <a:off x="3072" y="2976"/>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2252" name="Freeform 36"/>
              <p:cNvSpPr>
                <a:spLocks/>
              </p:cNvSpPr>
              <p:nvPr/>
            </p:nvSpPr>
            <p:spPr bwMode="auto">
              <a:xfrm>
                <a:off x="3072" y="2832"/>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grpSp>
          <p:nvGrpSpPr>
            <p:cNvPr id="52246" name="Group 37"/>
            <p:cNvGrpSpPr>
              <a:grpSpLocks/>
            </p:cNvGrpSpPr>
            <p:nvPr/>
          </p:nvGrpSpPr>
          <p:grpSpPr bwMode="auto">
            <a:xfrm flipH="1">
              <a:off x="2496" y="2832"/>
              <a:ext cx="136" cy="632"/>
              <a:chOff x="3072" y="2832"/>
              <a:chExt cx="136" cy="632"/>
            </a:xfrm>
          </p:grpSpPr>
          <p:sp>
            <p:nvSpPr>
              <p:cNvPr id="52247" name="Freeform 38"/>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2248" name="Freeform 39"/>
              <p:cNvSpPr>
                <a:spLocks/>
              </p:cNvSpPr>
              <p:nvPr/>
            </p:nvSpPr>
            <p:spPr bwMode="auto">
              <a:xfrm>
                <a:off x="3072" y="2976"/>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2249" name="Freeform 40"/>
              <p:cNvSpPr>
                <a:spLocks/>
              </p:cNvSpPr>
              <p:nvPr/>
            </p:nvSpPr>
            <p:spPr bwMode="auto">
              <a:xfrm>
                <a:off x="3072" y="2832"/>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grpSp>
      <p:sp>
        <p:nvSpPr>
          <p:cNvPr id="52239" name="Rectangle 41"/>
          <p:cNvSpPr>
            <a:spLocks noChangeArrowheads="1"/>
          </p:cNvSpPr>
          <p:nvPr/>
        </p:nvSpPr>
        <p:spPr bwMode="auto">
          <a:xfrm>
            <a:off x="1919288" y="3887788"/>
            <a:ext cx="1203325" cy="385762"/>
          </a:xfrm>
          <a:prstGeom prst="rect">
            <a:avLst/>
          </a:prstGeom>
          <a:solidFill>
            <a:schemeClr val="accent2"/>
          </a:solidFill>
          <a:ln w="38100">
            <a:solidFill>
              <a:schemeClr val="tx1"/>
            </a:solidFill>
            <a:miter lim="800000"/>
            <a:headEnd/>
            <a:tailEnd/>
          </a:ln>
        </p:spPr>
        <p:txBody>
          <a:bodyPr wrap="none" anchor="ctr"/>
          <a:lstStyle/>
          <a:p>
            <a:pPr algn="ctr"/>
            <a:r>
              <a:rPr lang="en-US" sz="2400" b="0">
                <a:solidFill>
                  <a:schemeClr val="bg1"/>
                </a:solidFill>
              </a:rPr>
              <a:t>data</a:t>
            </a:r>
          </a:p>
        </p:txBody>
      </p:sp>
      <p:sp>
        <p:nvSpPr>
          <p:cNvPr id="52240" name="AutoShape 42"/>
          <p:cNvSpPr>
            <a:spLocks noChangeArrowheads="1"/>
          </p:cNvSpPr>
          <p:nvPr/>
        </p:nvSpPr>
        <p:spPr bwMode="auto">
          <a:xfrm>
            <a:off x="4119563" y="3657600"/>
            <a:ext cx="465137" cy="882650"/>
          </a:xfrm>
          <a:prstGeom prst="upDownArrow">
            <a:avLst>
              <a:gd name="adj1" fmla="val 50000"/>
              <a:gd name="adj2" fmla="val 37952"/>
            </a:avLst>
          </a:prstGeom>
          <a:solidFill>
            <a:srgbClr val="FF3300"/>
          </a:solidFill>
          <a:ln w="38100">
            <a:solidFill>
              <a:schemeClr val="tx1"/>
            </a:solidFill>
            <a:miter lim="800000"/>
            <a:headEnd/>
            <a:tailEnd/>
          </a:ln>
        </p:spPr>
        <p:txBody>
          <a:bodyPr wrap="none" anchor="ctr"/>
          <a:lstStyle/>
          <a:p>
            <a:endParaRPr lang="en-US" b="0"/>
          </a:p>
        </p:txBody>
      </p:sp>
      <p:sp>
        <p:nvSpPr>
          <p:cNvPr id="52241" name="Rectangle 43"/>
          <p:cNvSpPr>
            <a:spLocks noChangeArrowheads="1"/>
          </p:cNvSpPr>
          <p:nvPr/>
        </p:nvSpPr>
        <p:spPr bwMode="auto">
          <a:xfrm>
            <a:off x="5930900" y="5476875"/>
            <a:ext cx="1203325" cy="385763"/>
          </a:xfrm>
          <a:prstGeom prst="rect">
            <a:avLst/>
          </a:prstGeom>
          <a:solidFill>
            <a:schemeClr val="accent2"/>
          </a:solidFill>
          <a:ln w="38100">
            <a:solidFill>
              <a:schemeClr val="tx1"/>
            </a:solidFill>
            <a:miter lim="800000"/>
            <a:headEnd/>
            <a:tailEnd/>
          </a:ln>
        </p:spPr>
        <p:txBody>
          <a:bodyPr wrap="none" anchor="ctr"/>
          <a:lstStyle/>
          <a:p>
            <a:pPr algn="ctr"/>
            <a:r>
              <a:rPr lang="en-US" sz="2400" b="0">
                <a:solidFill>
                  <a:schemeClr val="bg1"/>
                </a:solidFill>
              </a:rPr>
              <a:t>data</a:t>
            </a:r>
          </a:p>
        </p:txBody>
      </p:sp>
      <p:sp>
        <p:nvSpPr>
          <p:cNvPr id="52242" name="AutoShape 45"/>
          <p:cNvSpPr>
            <a:spLocks noChangeArrowheads="1"/>
          </p:cNvSpPr>
          <p:nvPr/>
        </p:nvSpPr>
        <p:spPr bwMode="auto">
          <a:xfrm>
            <a:off x="500063" y="1506538"/>
            <a:ext cx="1941512" cy="1187450"/>
          </a:xfrm>
          <a:prstGeom prst="cloudCallout">
            <a:avLst>
              <a:gd name="adj1" fmla="val 30375"/>
              <a:gd name="adj2" fmla="val 71657"/>
            </a:avLst>
          </a:prstGeom>
          <a:solidFill>
            <a:srgbClr val="FF33CC">
              <a:alpha val="30196"/>
            </a:srgbClr>
          </a:solidFill>
          <a:ln w="38100">
            <a:solidFill>
              <a:schemeClr val="tx1"/>
            </a:solidFill>
            <a:round/>
            <a:headEnd/>
            <a:tailEnd/>
          </a:ln>
        </p:spPr>
        <p:txBody>
          <a:bodyPr anchor="ctr"/>
          <a:lstStyle/>
          <a:p>
            <a:pPr algn="ctr"/>
            <a:r>
              <a:rPr lang="en-US" sz="2400" b="0"/>
              <a:t>I got data</a:t>
            </a:r>
          </a:p>
        </p:txBody>
      </p:sp>
    </p:spTree>
  </p:cSld>
  <p:clrMapOvr>
    <a:masterClrMapping/>
  </p:clrMapOvr>
  <p:transition>
    <p:blinds/>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p:cNvSpPr>
            <a:spLocks noGrp="1"/>
          </p:cNvSpPr>
          <p:nvPr>
            <p:ph type="ftr" sz="quarter" idx="10"/>
          </p:nvPr>
        </p:nvSpPr>
        <p:spPr>
          <a:noFill/>
        </p:spPr>
        <p:txBody>
          <a:bodyPr/>
          <a:lstStyle/>
          <a:p>
            <a:r>
              <a:rPr lang="en-US"/>
              <a:t>Art of Multiprocessor Programming</a:t>
            </a:r>
          </a:p>
        </p:txBody>
      </p:sp>
      <p:sp>
        <p:nvSpPr>
          <p:cNvPr id="53251" name="Slide Number Placeholder 4"/>
          <p:cNvSpPr>
            <a:spLocks noGrp="1"/>
          </p:cNvSpPr>
          <p:nvPr>
            <p:ph type="sldNum" sz="quarter" idx="11"/>
          </p:nvPr>
        </p:nvSpPr>
        <p:spPr>
          <a:noFill/>
        </p:spPr>
        <p:txBody>
          <a:bodyPr/>
          <a:lstStyle/>
          <a:p>
            <a:fld id="{DFBB06A0-249F-4B3E-B584-EC27BE8463FB}" type="slidenum">
              <a:rPr lang="ar-SA" smtClean="0">
                <a:cs typeface="Arial" pitchFamily="34" charset="0"/>
              </a:rPr>
              <a:pPr/>
              <a:t>19</a:t>
            </a:fld>
            <a:endParaRPr lang="en-US">
              <a:cs typeface="Arial" pitchFamily="34" charset="0"/>
            </a:endParaRPr>
          </a:p>
        </p:txBody>
      </p:sp>
      <p:pic>
        <p:nvPicPr>
          <p:cNvPr id="5325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53253" name="AutoShape 3"/>
          <p:cNvSpPr>
            <a:spLocks noChangeArrowheads="1"/>
          </p:cNvSpPr>
          <p:nvPr/>
        </p:nvSpPr>
        <p:spPr bwMode="auto">
          <a:xfrm>
            <a:off x="1176338" y="4308475"/>
            <a:ext cx="6626225" cy="641350"/>
          </a:xfrm>
          <a:prstGeom prst="leftRightArrow">
            <a:avLst>
              <a:gd name="adj1" fmla="val 40102"/>
              <a:gd name="adj2" fmla="val 81458"/>
            </a:avLst>
          </a:prstGeom>
          <a:solidFill>
            <a:schemeClr val="folHlink"/>
          </a:solidFill>
          <a:ln w="38100">
            <a:solidFill>
              <a:schemeClr val="tx1"/>
            </a:solidFill>
            <a:miter lim="800000"/>
            <a:headEnd/>
            <a:tailEnd/>
          </a:ln>
        </p:spPr>
        <p:txBody>
          <a:bodyPr wrap="none" anchor="ctr"/>
          <a:lstStyle/>
          <a:p>
            <a:r>
              <a:rPr lang="en-US" sz="2000" b="0">
                <a:solidFill>
                  <a:schemeClr val="tx2"/>
                </a:solidFill>
              </a:rPr>
              <a:t>Bus</a:t>
            </a:r>
          </a:p>
        </p:txBody>
      </p:sp>
      <p:sp>
        <p:nvSpPr>
          <p:cNvPr id="53254" name="Rectangle 4"/>
          <p:cNvSpPr>
            <a:spLocks noGrp="1" noChangeArrowheads="1"/>
          </p:cNvSpPr>
          <p:nvPr>
            <p:ph type="title"/>
          </p:nvPr>
        </p:nvSpPr>
        <p:spPr/>
        <p:txBody>
          <a:bodyPr/>
          <a:lstStyle/>
          <a:p>
            <a:r>
              <a:rPr lang="en-US"/>
              <a:t>Other Processor Responds</a:t>
            </a:r>
          </a:p>
        </p:txBody>
      </p:sp>
      <p:grpSp>
        <p:nvGrpSpPr>
          <p:cNvPr id="53255" name="Group 5"/>
          <p:cNvGrpSpPr>
            <a:grpSpLocks/>
          </p:cNvGrpSpPr>
          <p:nvPr/>
        </p:nvGrpSpPr>
        <p:grpSpPr bwMode="auto">
          <a:xfrm>
            <a:off x="3732213" y="2495550"/>
            <a:ext cx="1130300" cy="1173163"/>
            <a:chOff x="2496" y="2725"/>
            <a:chExt cx="712" cy="739"/>
          </a:xfrm>
        </p:grpSpPr>
        <p:sp>
          <p:nvSpPr>
            <p:cNvPr id="53286" name="Rectangle 6"/>
            <p:cNvSpPr>
              <a:spLocks noChangeArrowheads="1"/>
            </p:cNvSpPr>
            <p:nvPr/>
          </p:nvSpPr>
          <p:spPr bwMode="auto">
            <a:xfrm>
              <a:off x="2592" y="3312"/>
              <a:ext cx="528" cy="144"/>
            </a:xfrm>
            <a:prstGeom prst="rect">
              <a:avLst/>
            </a:prstGeom>
            <a:solidFill>
              <a:srgbClr val="FF0066"/>
            </a:solidFill>
            <a:ln w="38100" algn="ctr">
              <a:solidFill>
                <a:schemeClr val="tx1"/>
              </a:solidFill>
              <a:miter lim="800000"/>
              <a:headEnd/>
              <a:tailEnd/>
            </a:ln>
          </p:spPr>
          <p:txBody>
            <a:bodyPr wrap="none" anchor="ctr"/>
            <a:lstStyle/>
            <a:p>
              <a:endParaRPr lang="en-US"/>
            </a:p>
          </p:txBody>
        </p:sp>
        <p:sp>
          <p:nvSpPr>
            <p:cNvPr id="53287" name="Freeform 7"/>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rgbClr val="FF0066"/>
            </a:solidFill>
            <a:ln w="38100">
              <a:solidFill>
                <a:schemeClr val="tx1"/>
              </a:solidFill>
              <a:round/>
              <a:headEnd/>
              <a:tailEnd/>
            </a:ln>
          </p:spPr>
          <p:txBody>
            <a:bodyPr wrap="none" anchor="ctr"/>
            <a:lstStyle/>
            <a:p>
              <a:endParaRPr lang="en-US"/>
            </a:p>
          </p:txBody>
        </p:sp>
        <p:grpSp>
          <p:nvGrpSpPr>
            <p:cNvPr id="53288" name="Group 8"/>
            <p:cNvGrpSpPr>
              <a:grpSpLocks/>
            </p:cNvGrpSpPr>
            <p:nvPr/>
          </p:nvGrpSpPr>
          <p:grpSpPr bwMode="auto">
            <a:xfrm>
              <a:off x="3072" y="2832"/>
              <a:ext cx="136" cy="632"/>
              <a:chOff x="3072" y="2832"/>
              <a:chExt cx="136" cy="632"/>
            </a:xfrm>
          </p:grpSpPr>
          <p:sp>
            <p:nvSpPr>
              <p:cNvPr id="53293" name="Freeform 9"/>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3294" name="Freeform 10"/>
              <p:cNvSpPr>
                <a:spLocks/>
              </p:cNvSpPr>
              <p:nvPr/>
            </p:nvSpPr>
            <p:spPr bwMode="auto">
              <a:xfrm>
                <a:off x="3072" y="2976"/>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3295" name="Freeform 11"/>
              <p:cNvSpPr>
                <a:spLocks/>
              </p:cNvSpPr>
              <p:nvPr/>
            </p:nvSpPr>
            <p:spPr bwMode="auto">
              <a:xfrm>
                <a:off x="3072" y="2832"/>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grpSp>
          <p:nvGrpSpPr>
            <p:cNvPr id="53289" name="Group 12"/>
            <p:cNvGrpSpPr>
              <a:grpSpLocks/>
            </p:cNvGrpSpPr>
            <p:nvPr/>
          </p:nvGrpSpPr>
          <p:grpSpPr bwMode="auto">
            <a:xfrm flipH="1">
              <a:off x="2496" y="2832"/>
              <a:ext cx="136" cy="632"/>
              <a:chOff x="3072" y="2832"/>
              <a:chExt cx="136" cy="632"/>
            </a:xfrm>
          </p:grpSpPr>
          <p:sp>
            <p:nvSpPr>
              <p:cNvPr id="53290" name="Freeform 13"/>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3291" name="Freeform 14"/>
              <p:cNvSpPr>
                <a:spLocks/>
              </p:cNvSpPr>
              <p:nvPr/>
            </p:nvSpPr>
            <p:spPr bwMode="auto">
              <a:xfrm>
                <a:off x="3072" y="2976"/>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3292" name="Freeform 15"/>
              <p:cNvSpPr>
                <a:spLocks/>
              </p:cNvSpPr>
              <p:nvPr/>
            </p:nvSpPr>
            <p:spPr bwMode="auto">
              <a:xfrm>
                <a:off x="3072" y="2832"/>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grpSp>
      <p:grpSp>
        <p:nvGrpSpPr>
          <p:cNvPr id="53256" name="Group 16"/>
          <p:cNvGrpSpPr>
            <a:grpSpLocks/>
          </p:cNvGrpSpPr>
          <p:nvPr/>
        </p:nvGrpSpPr>
        <p:grpSpPr bwMode="auto">
          <a:xfrm>
            <a:off x="1757363" y="2441575"/>
            <a:ext cx="1358900" cy="1282700"/>
            <a:chOff x="1008" y="2720"/>
            <a:chExt cx="856" cy="808"/>
          </a:xfrm>
        </p:grpSpPr>
        <p:sp>
          <p:nvSpPr>
            <p:cNvPr id="53277" name="Rectangle 17"/>
            <p:cNvSpPr>
              <a:spLocks noChangeArrowheads="1"/>
            </p:cNvSpPr>
            <p:nvPr/>
          </p:nvSpPr>
          <p:spPr bwMode="auto">
            <a:xfrm>
              <a:off x="1032" y="3304"/>
              <a:ext cx="488" cy="160"/>
            </a:xfrm>
            <a:prstGeom prst="rect">
              <a:avLst/>
            </a:prstGeom>
            <a:solidFill>
              <a:srgbClr val="FF33CC"/>
            </a:solidFill>
            <a:ln w="38100" algn="ctr">
              <a:solidFill>
                <a:schemeClr val="tx1"/>
              </a:solidFill>
              <a:miter lim="800000"/>
              <a:headEnd/>
              <a:tailEnd/>
            </a:ln>
          </p:spPr>
          <p:txBody>
            <a:bodyPr wrap="none" anchor="ctr"/>
            <a:lstStyle/>
            <a:p>
              <a:endParaRPr lang="en-US"/>
            </a:p>
          </p:txBody>
        </p:sp>
        <p:sp>
          <p:nvSpPr>
            <p:cNvPr id="53278" name="Freeform 18"/>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3279" name="Freeform 19"/>
            <p:cNvSpPr>
              <a:spLocks/>
            </p:cNvSpPr>
            <p:nvPr/>
          </p:nvSpPr>
          <p:spPr bwMode="auto">
            <a:xfrm flipH="1">
              <a:off x="1077" y="3000"/>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3280" name="Freeform 20"/>
            <p:cNvSpPr>
              <a:spLocks/>
            </p:cNvSpPr>
            <p:nvPr/>
          </p:nvSpPr>
          <p:spPr bwMode="auto">
            <a:xfrm flipH="1">
              <a:off x="1200" y="2800"/>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3281" name="Freeform 21"/>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33CC"/>
            </a:solidFill>
            <a:ln w="38100">
              <a:solidFill>
                <a:schemeClr val="tx1"/>
              </a:solidFill>
              <a:round/>
              <a:headEnd/>
              <a:tailEnd/>
            </a:ln>
          </p:spPr>
          <p:txBody>
            <a:bodyPr wrap="none" anchor="ctr"/>
            <a:lstStyle/>
            <a:p>
              <a:endParaRPr lang="en-US"/>
            </a:p>
          </p:txBody>
        </p:sp>
        <p:sp>
          <p:nvSpPr>
            <p:cNvPr id="53282" name="Freeform 22"/>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33CC"/>
            </a:solidFill>
            <a:ln w="38100">
              <a:solidFill>
                <a:schemeClr val="tx1"/>
              </a:solidFill>
              <a:round/>
              <a:headEnd/>
              <a:tailEnd/>
            </a:ln>
          </p:spPr>
          <p:txBody>
            <a:bodyPr wrap="none" anchor="ctr"/>
            <a:lstStyle/>
            <a:p>
              <a:endParaRPr lang="en-US"/>
            </a:p>
          </p:txBody>
        </p:sp>
        <p:sp>
          <p:nvSpPr>
            <p:cNvPr id="53283" name="Freeform 23"/>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3284" name="Freeform 24"/>
            <p:cNvSpPr>
              <a:spLocks/>
            </p:cNvSpPr>
            <p:nvPr/>
          </p:nvSpPr>
          <p:spPr bwMode="auto">
            <a:xfrm>
              <a:off x="1669" y="3008"/>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3285" name="Freeform 25"/>
            <p:cNvSpPr>
              <a:spLocks/>
            </p:cNvSpPr>
            <p:nvPr/>
          </p:nvSpPr>
          <p:spPr bwMode="auto">
            <a:xfrm>
              <a:off x="1737" y="2840"/>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grpSp>
        <p:nvGrpSpPr>
          <p:cNvPr id="53257" name="Group 26"/>
          <p:cNvGrpSpPr>
            <a:grpSpLocks/>
          </p:cNvGrpSpPr>
          <p:nvPr/>
        </p:nvGrpSpPr>
        <p:grpSpPr bwMode="auto">
          <a:xfrm flipH="1">
            <a:off x="5480050" y="2441575"/>
            <a:ext cx="1358900" cy="1282700"/>
            <a:chOff x="1008" y="2720"/>
            <a:chExt cx="856" cy="808"/>
          </a:xfrm>
        </p:grpSpPr>
        <p:sp>
          <p:nvSpPr>
            <p:cNvPr id="53268" name="Rectangle 27"/>
            <p:cNvSpPr>
              <a:spLocks noChangeArrowheads="1"/>
            </p:cNvSpPr>
            <p:nvPr/>
          </p:nvSpPr>
          <p:spPr bwMode="auto">
            <a:xfrm>
              <a:off x="1032" y="3304"/>
              <a:ext cx="488" cy="160"/>
            </a:xfrm>
            <a:prstGeom prst="rect">
              <a:avLst/>
            </a:prstGeom>
            <a:solidFill>
              <a:schemeClr val="folHlink"/>
            </a:solidFill>
            <a:ln w="38100" algn="ctr">
              <a:solidFill>
                <a:schemeClr val="tx1"/>
              </a:solidFill>
              <a:miter lim="800000"/>
              <a:headEnd/>
              <a:tailEnd/>
            </a:ln>
          </p:spPr>
          <p:txBody>
            <a:bodyPr wrap="none" anchor="ctr"/>
            <a:lstStyle/>
            <a:p>
              <a:endParaRPr lang="en-US"/>
            </a:p>
          </p:txBody>
        </p:sp>
        <p:sp>
          <p:nvSpPr>
            <p:cNvPr id="53269" name="Freeform 28"/>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3270" name="Freeform 29"/>
            <p:cNvSpPr>
              <a:spLocks/>
            </p:cNvSpPr>
            <p:nvPr/>
          </p:nvSpPr>
          <p:spPr bwMode="auto">
            <a:xfrm flipH="1">
              <a:off x="1077" y="3000"/>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3271" name="Freeform 30"/>
            <p:cNvSpPr>
              <a:spLocks/>
            </p:cNvSpPr>
            <p:nvPr/>
          </p:nvSpPr>
          <p:spPr bwMode="auto">
            <a:xfrm flipH="1">
              <a:off x="1200" y="2800"/>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3272" name="Freeform 31"/>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chemeClr val="folHlink"/>
            </a:solidFill>
            <a:ln w="38100">
              <a:solidFill>
                <a:schemeClr val="tx1"/>
              </a:solidFill>
              <a:round/>
              <a:headEnd/>
              <a:tailEnd/>
            </a:ln>
          </p:spPr>
          <p:txBody>
            <a:bodyPr wrap="none" anchor="ctr"/>
            <a:lstStyle/>
            <a:p>
              <a:endParaRPr lang="en-US"/>
            </a:p>
          </p:txBody>
        </p:sp>
        <p:sp>
          <p:nvSpPr>
            <p:cNvPr id="53273" name="Freeform 32"/>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chemeClr val="folHlink"/>
            </a:solidFill>
            <a:ln w="38100">
              <a:solidFill>
                <a:schemeClr val="tx1"/>
              </a:solidFill>
              <a:round/>
              <a:headEnd/>
              <a:tailEnd/>
            </a:ln>
          </p:spPr>
          <p:txBody>
            <a:bodyPr wrap="none" anchor="ctr"/>
            <a:lstStyle/>
            <a:p>
              <a:endParaRPr lang="en-US"/>
            </a:p>
          </p:txBody>
        </p:sp>
        <p:sp>
          <p:nvSpPr>
            <p:cNvPr id="53274" name="Freeform 33"/>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3275" name="Freeform 34"/>
            <p:cNvSpPr>
              <a:spLocks/>
            </p:cNvSpPr>
            <p:nvPr/>
          </p:nvSpPr>
          <p:spPr bwMode="auto">
            <a:xfrm>
              <a:off x="1669" y="3008"/>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3276" name="Freeform 35"/>
            <p:cNvSpPr>
              <a:spLocks/>
            </p:cNvSpPr>
            <p:nvPr/>
          </p:nvSpPr>
          <p:spPr bwMode="auto">
            <a:xfrm>
              <a:off x="1737" y="2840"/>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sp>
        <p:nvSpPr>
          <p:cNvPr id="53258" name="Rectangle 36"/>
          <p:cNvSpPr>
            <a:spLocks noChangeArrowheads="1"/>
          </p:cNvSpPr>
          <p:nvPr/>
        </p:nvSpPr>
        <p:spPr bwMode="auto">
          <a:xfrm>
            <a:off x="1747838" y="5262563"/>
            <a:ext cx="5567362" cy="881062"/>
          </a:xfrm>
          <a:prstGeom prst="rect">
            <a:avLst/>
          </a:prstGeom>
          <a:solidFill>
            <a:schemeClr val="folHlink"/>
          </a:solidFill>
          <a:ln w="38100">
            <a:solidFill>
              <a:schemeClr val="tx1"/>
            </a:solidFill>
            <a:miter lim="800000"/>
            <a:headEnd/>
            <a:tailEnd/>
          </a:ln>
        </p:spPr>
        <p:txBody>
          <a:bodyPr wrap="none" anchor="ctr"/>
          <a:lstStyle/>
          <a:p>
            <a:pPr algn="ctr"/>
            <a:r>
              <a:rPr lang="en-US" b="0">
                <a:solidFill>
                  <a:schemeClr val="tx2"/>
                </a:solidFill>
              </a:rPr>
              <a:t>memory</a:t>
            </a:r>
          </a:p>
        </p:txBody>
      </p:sp>
      <p:sp>
        <p:nvSpPr>
          <p:cNvPr id="53259" name="AutoShape 37"/>
          <p:cNvSpPr>
            <a:spLocks noChangeArrowheads="1"/>
          </p:cNvSpPr>
          <p:nvPr/>
        </p:nvSpPr>
        <p:spPr bwMode="auto">
          <a:xfrm>
            <a:off x="4025900" y="4829175"/>
            <a:ext cx="819150" cy="352425"/>
          </a:xfrm>
          <a:prstGeom prst="upDownArrow">
            <a:avLst>
              <a:gd name="adj1" fmla="val 50000"/>
              <a:gd name="adj2" fmla="val 33782"/>
            </a:avLst>
          </a:prstGeom>
          <a:solidFill>
            <a:schemeClr val="folHlink"/>
          </a:solidFill>
          <a:ln w="38100">
            <a:solidFill>
              <a:schemeClr val="tx1"/>
            </a:solidFill>
            <a:miter lim="800000"/>
            <a:headEnd/>
            <a:tailEnd/>
          </a:ln>
        </p:spPr>
        <p:txBody>
          <a:bodyPr wrap="none" anchor="ctr"/>
          <a:lstStyle/>
          <a:p>
            <a:endParaRPr lang="en-US"/>
          </a:p>
        </p:txBody>
      </p:sp>
      <p:sp>
        <p:nvSpPr>
          <p:cNvPr id="53260" name="Rectangle 38"/>
          <p:cNvSpPr>
            <a:spLocks noChangeArrowheads="1"/>
          </p:cNvSpPr>
          <p:nvPr/>
        </p:nvSpPr>
        <p:spPr bwMode="auto">
          <a:xfrm>
            <a:off x="5665788" y="3887788"/>
            <a:ext cx="1203325" cy="385762"/>
          </a:xfrm>
          <a:prstGeom prst="rect">
            <a:avLst/>
          </a:prstGeom>
          <a:solidFill>
            <a:schemeClr val="folHlink"/>
          </a:solidFill>
          <a:ln w="38100">
            <a:solidFill>
              <a:schemeClr val="tx1"/>
            </a:solidFill>
            <a:miter lim="800000"/>
            <a:headEnd/>
            <a:tailEnd/>
          </a:ln>
        </p:spPr>
        <p:txBody>
          <a:bodyPr wrap="none" anchor="ctr"/>
          <a:lstStyle/>
          <a:p>
            <a:pPr algn="ctr"/>
            <a:r>
              <a:rPr lang="en-US" sz="2400" b="0">
                <a:solidFill>
                  <a:schemeClr val="bg1"/>
                </a:solidFill>
              </a:rPr>
              <a:t>cache</a:t>
            </a:r>
          </a:p>
        </p:txBody>
      </p:sp>
      <p:sp>
        <p:nvSpPr>
          <p:cNvPr id="53261" name="Rectangle 39"/>
          <p:cNvSpPr>
            <a:spLocks noChangeArrowheads="1"/>
          </p:cNvSpPr>
          <p:nvPr/>
        </p:nvSpPr>
        <p:spPr bwMode="auto">
          <a:xfrm>
            <a:off x="3792538" y="3887788"/>
            <a:ext cx="1203325" cy="385762"/>
          </a:xfrm>
          <a:prstGeom prst="rect">
            <a:avLst/>
          </a:prstGeom>
          <a:solidFill>
            <a:schemeClr val="folHlink"/>
          </a:solidFill>
          <a:ln w="38100">
            <a:solidFill>
              <a:schemeClr val="tx1"/>
            </a:solidFill>
            <a:miter lim="800000"/>
            <a:headEnd/>
            <a:tailEnd/>
          </a:ln>
        </p:spPr>
        <p:txBody>
          <a:bodyPr wrap="none" anchor="ctr"/>
          <a:lstStyle/>
          <a:p>
            <a:pPr algn="ctr"/>
            <a:r>
              <a:rPr lang="en-US" sz="2400" b="0">
                <a:solidFill>
                  <a:schemeClr val="bg1"/>
                </a:solidFill>
              </a:rPr>
              <a:t>cache</a:t>
            </a:r>
          </a:p>
        </p:txBody>
      </p:sp>
      <p:sp>
        <p:nvSpPr>
          <p:cNvPr id="53262" name="Rectangle 40"/>
          <p:cNvSpPr>
            <a:spLocks noChangeArrowheads="1"/>
          </p:cNvSpPr>
          <p:nvPr/>
        </p:nvSpPr>
        <p:spPr bwMode="auto">
          <a:xfrm>
            <a:off x="5905500" y="5483225"/>
            <a:ext cx="1203325" cy="385763"/>
          </a:xfrm>
          <a:prstGeom prst="rect">
            <a:avLst/>
          </a:prstGeom>
          <a:solidFill>
            <a:schemeClr val="accent2"/>
          </a:solidFill>
          <a:ln w="38100">
            <a:solidFill>
              <a:schemeClr val="tx1"/>
            </a:solidFill>
            <a:miter lim="800000"/>
            <a:headEnd/>
            <a:tailEnd/>
          </a:ln>
        </p:spPr>
        <p:txBody>
          <a:bodyPr wrap="none" anchor="ctr"/>
          <a:lstStyle/>
          <a:p>
            <a:pPr algn="ctr"/>
            <a:r>
              <a:rPr lang="en-US" sz="2400" b="0">
                <a:solidFill>
                  <a:schemeClr val="bg1"/>
                </a:solidFill>
              </a:rPr>
              <a:t>data</a:t>
            </a:r>
          </a:p>
        </p:txBody>
      </p:sp>
      <p:sp>
        <p:nvSpPr>
          <p:cNvPr id="53263" name="AutoShape 41"/>
          <p:cNvSpPr>
            <a:spLocks noChangeArrowheads="1"/>
          </p:cNvSpPr>
          <p:nvPr/>
        </p:nvSpPr>
        <p:spPr bwMode="auto">
          <a:xfrm>
            <a:off x="347663" y="1354138"/>
            <a:ext cx="1941512" cy="1187450"/>
          </a:xfrm>
          <a:prstGeom prst="cloudCallout">
            <a:avLst>
              <a:gd name="adj1" fmla="val 30375"/>
              <a:gd name="adj2" fmla="val 71657"/>
            </a:avLst>
          </a:prstGeom>
          <a:solidFill>
            <a:srgbClr val="FF33CC">
              <a:alpha val="30196"/>
            </a:srgbClr>
          </a:solidFill>
          <a:ln w="38100">
            <a:solidFill>
              <a:schemeClr val="tx1"/>
            </a:solidFill>
            <a:round/>
            <a:headEnd/>
            <a:tailEnd/>
          </a:ln>
        </p:spPr>
        <p:txBody>
          <a:bodyPr anchor="ctr"/>
          <a:lstStyle/>
          <a:p>
            <a:pPr algn="ctr"/>
            <a:r>
              <a:rPr lang="en-US" sz="2400" b="0"/>
              <a:t>I got data</a:t>
            </a:r>
          </a:p>
        </p:txBody>
      </p:sp>
      <p:sp>
        <p:nvSpPr>
          <p:cNvPr id="53264" name="Rectangle 42"/>
          <p:cNvSpPr>
            <a:spLocks noChangeArrowheads="1"/>
          </p:cNvSpPr>
          <p:nvPr/>
        </p:nvSpPr>
        <p:spPr bwMode="auto">
          <a:xfrm>
            <a:off x="1905000" y="3871913"/>
            <a:ext cx="1203325" cy="385762"/>
          </a:xfrm>
          <a:prstGeom prst="rect">
            <a:avLst/>
          </a:prstGeom>
          <a:solidFill>
            <a:schemeClr val="accent2"/>
          </a:solidFill>
          <a:ln w="38100">
            <a:solidFill>
              <a:schemeClr val="tx1"/>
            </a:solidFill>
            <a:miter lim="800000"/>
            <a:headEnd/>
            <a:tailEnd/>
          </a:ln>
        </p:spPr>
        <p:txBody>
          <a:bodyPr wrap="none" anchor="ctr"/>
          <a:lstStyle/>
          <a:p>
            <a:pPr algn="ctr"/>
            <a:r>
              <a:rPr lang="en-US" sz="2400" b="0">
                <a:solidFill>
                  <a:schemeClr val="bg1"/>
                </a:solidFill>
              </a:rPr>
              <a:t>data</a:t>
            </a:r>
          </a:p>
        </p:txBody>
      </p:sp>
      <p:sp>
        <p:nvSpPr>
          <p:cNvPr id="53265" name="Rectangle 43"/>
          <p:cNvSpPr>
            <a:spLocks noChangeArrowheads="1"/>
          </p:cNvSpPr>
          <p:nvPr/>
        </p:nvSpPr>
        <p:spPr bwMode="auto">
          <a:xfrm>
            <a:off x="1919288" y="3887788"/>
            <a:ext cx="1203325" cy="385762"/>
          </a:xfrm>
          <a:prstGeom prst="rect">
            <a:avLst/>
          </a:prstGeom>
          <a:solidFill>
            <a:schemeClr val="accent2"/>
          </a:solidFill>
          <a:ln w="38100">
            <a:solidFill>
              <a:schemeClr val="tx1"/>
            </a:solidFill>
            <a:miter lim="800000"/>
            <a:headEnd/>
            <a:tailEnd/>
          </a:ln>
        </p:spPr>
        <p:txBody>
          <a:bodyPr wrap="none" anchor="ctr"/>
          <a:lstStyle/>
          <a:p>
            <a:pPr algn="ctr"/>
            <a:r>
              <a:rPr lang="en-US" sz="2400" b="0">
                <a:solidFill>
                  <a:schemeClr val="bg1"/>
                </a:solidFill>
              </a:rPr>
              <a:t>data</a:t>
            </a:r>
          </a:p>
        </p:txBody>
      </p:sp>
      <p:sp>
        <p:nvSpPr>
          <p:cNvPr id="53266" name="AutoShape 44"/>
          <p:cNvSpPr>
            <a:spLocks noChangeArrowheads="1"/>
          </p:cNvSpPr>
          <p:nvPr/>
        </p:nvSpPr>
        <p:spPr bwMode="auto">
          <a:xfrm>
            <a:off x="1182688" y="4298950"/>
            <a:ext cx="6626225" cy="641350"/>
          </a:xfrm>
          <a:prstGeom prst="leftRightArrow">
            <a:avLst>
              <a:gd name="adj1" fmla="val 40102"/>
              <a:gd name="adj2" fmla="val 81458"/>
            </a:avLst>
          </a:prstGeom>
          <a:solidFill>
            <a:srgbClr val="FF33CC"/>
          </a:solidFill>
          <a:ln w="38100">
            <a:solidFill>
              <a:schemeClr val="tx1"/>
            </a:solidFill>
            <a:miter lim="800000"/>
            <a:headEnd/>
            <a:tailEnd/>
          </a:ln>
        </p:spPr>
        <p:txBody>
          <a:bodyPr wrap="none" anchor="ctr"/>
          <a:lstStyle/>
          <a:p>
            <a:pPr algn="ctr"/>
            <a:r>
              <a:rPr lang="en-US" sz="2000" b="0">
                <a:solidFill>
                  <a:schemeClr val="tx2"/>
                </a:solidFill>
              </a:rPr>
              <a:t>Bus</a:t>
            </a:r>
          </a:p>
        </p:txBody>
      </p:sp>
      <p:sp>
        <p:nvSpPr>
          <p:cNvPr id="53267" name="AutoShape 45"/>
          <p:cNvSpPr>
            <a:spLocks noChangeArrowheads="1"/>
          </p:cNvSpPr>
          <p:nvPr/>
        </p:nvSpPr>
        <p:spPr bwMode="auto">
          <a:xfrm>
            <a:off x="2246313" y="3657600"/>
            <a:ext cx="465137" cy="882650"/>
          </a:xfrm>
          <a:prstGeom prst="upDownArrow">
            <a:avLst>
              <a:gd name="adj1" fmla="val 50000"/>
              <a:gd name="adj2" fmla="val 37952"/>
            </a:avLst>
          </a:prstGeom>
          <a:solidFill>
            <a:srgbClr val="FF33CC"/>
          </a:solidFill>
          <a:ln w="38100">
            <a:solidFill>
              <a:schemeClr val="tx1"/>
            </a:solidFill>
            <a:miter lim="800000"/>
            <a:headEnd/>
            <a:tailEnd/>
          </a:ln>
        </p:spPr>
        <p:txBody>
          <a:bodyPr wrap="none" anchor="ctr"/>
          <a:lstStyle/>
          <a:p>
            <a:endParaRPr lang="en-US" b="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z="3200" dirty="0"/>
              <a:t>Outline</a:t>
            </a:r>
          </a:p>
        </p:txBody>
      </p:sp>
      <p:sp>
        <p:nvSpPr>
          <p:cNvPr id="52227" name="Rectangle 4"/>
          <p:cNvSpPr>
            <a:spLocks noGrp="1" noChangeArrowheads="1"/>
          </p:cNvSpPr>
          <p:nvPr>
            <p:ph type="body" idx="1"/>
          </p:nvPr>
        </p:nvSpPr>
        <p:spPr/>
        <p:txBody>
          <a:bodyPr>
            <a:normAutofit/>
          </a:bodyPr>
          <a:lstStyle/>
          <a:p>
            <a:r>
              <a:rPr lang="en-US" dirty="0"/>
              <a:t>Process Architecture</a:t>
            </a:r>
          </a:p>
          <a:p>
            <a:r>
              <a:rPr lang="en-US" dirty="0"/>
              <a:t>Memory Architecture</a:t>
            </a:r>
          </a:p>
          <a:p>
            <a:r>
              <a:rPr lang="en-US" dirty="0"/>
              <a:t>Monitor</a:t>
            </a:r>
          </a:p>
          <a:p>
            <a:r>
              <a:rPr lang="en-US" dirty="0"/>
              <a:t>Message Passing</a:t>
            </a:r>
          </a:p>
          <a:p>
            <a:pPr marL="0" indent="0">
              <a:buNone/>
            </a:pPr>
            <a:endParaRPr lang="en-US" dirty="0"/>
          </a:p>
          <a:p>
            <a:endParaRPr lang="en-US" dirty="0"/>
          </a:p>
          <a:p>
            <a:endParaRPr lang="en-US" dirty="0">
              <a:ea typeface="ＭＳ Ｐゴシック" pitchFamily="1" charset="-128"/>
            </a:endParaRPr>
          </a:p>
        </p:txBody>
      </p:sp>
      <p:sp>
        <p:nvSpPr>
          <p:cNvPr id="5" name="Slide Number Placeholder 4"/>
          <p:cNvSpPr>
            <a:spLocks noGrp="1"/>
          </p:cNvSpPr>
          <p:nvPr>
            <p:ph type="sldNum" sz="quarter" idx="12"/>
          </p:nvPr>
        </p:nvSpPr>
        <p:spPr>
          <a:xfrm>
            <a:off x="6553200" y="6369050"/>
            <a:ext cx="2133600" cy="488950"/>
          </a:xfrm>
          <a:prstGeom prst="rect">
            <a:avLst/>
          </a:prstGeom>
        </p:spPr>
        <p:txBody>
          <a:bodyPr vert="horz" lIns="91440" tIns="91440" rIns="91440" bIns="91440" rtlCol="0" anchor="ctr"/>
          <a:lstStyle>
            <a:defPPr>
              <a:defRPr lang="en-US"/>
            </a:defPPr>
            <a:lvl1pPr algn="r" defTabSz="457200" rtl="0" fontAlgn="auto">
              <a:spcBef>
                <a:spcPts val="0"/>
              </a:spcBef>
              <a:spcAft>
                <a:spcPts val="0"/>
              </a:spcAft>
              <a:defRPr sz="1200" kern="1200">
                <a:solidFill>
                  <a:srgbClr val="FFFFFF"/>
                </a:solidFill>
                <a:latin typeface="Times New Roman"/>
                <a:ea typeface="+mn-ea"/>
                <a:cs typeface="Times New Roman"/>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fld id="{F2F21A90-E327-C84D-81B5-071D4C5C9FC6}" type="slidenum">
              <a:rPr lang="en-US" smtClean="0"/>
              <a:pPr>
                <a:defRPr/>
              </a:pPr>
              <a:t>2</a:t>
            </a:fld>
            <a:endParaRPr lang="en-US"/>
          </a:p>
        </p:txBody>
      </p:sp>
    </p:spTree>
    <p:extLst>
      <p:ext uri="{BB962C8B-B14F-4D97-AF65-F5344CB8AC3E}">
        <p14:creationId xmlns:p14="http://schemas.microsoft.com/office/powerpoint/2010/main" val="18083565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3"/>
          <p:cNvSpPr>
            <a:spLocks noGrp="1"/>
          </p:cNvSpPr>
          <p:nvPr>
            <p:ph type="ftr" sz="quarter" idx="10"/>
          </p:nvPr>
        </p:nvSpPr>
        <p:spPr>
          <a:noFill/>
        </p:spPr>
        <p:txBody>
          <a:bodyPr/>
          <a:lstStyle/>
          <a:p>
            <a:r>
              <a:rPr lang="en-US"/>
              <a:t>Art of Multiprocessor Programming</a:t>
            </a:r>
          </a:p>
        </p:txBody>
      </p:sp>
      <p:sp>
        <p:nvSpPr>
          <p:cNvPr id="54275" name="Slide Number Placeholder 4"/>
          <p:cNvSpPr>
            <a:spLocks noGrp="1"/>
          </p:cNvSpPr>
          <p:nvPr>
            <p:ph type="sldNum" sz="quarter" idx="11"/>
          </p:nvPr>
        </p:nvSpPr>
        <p:spPr>
          <a:noFill/>
        </p:spPr>
        <p:txBody>
          <a:bodyPr/>
          <a:lstStyle/>
          <a:p>
            <a:fld id="{3E2301C4-F18C-40A1-887E-BA4D599D81E4}" type="slidenum">
              <a:rPr lang="ar-SA" smtClean="0">
                <a:cs typeface="Arial" pitchFamily="34" charset="0"/>
              </a:rPr>
              <a:pPr/>
              <a:t>20</a:t>
            </a:fld>
            <a:endParaRPr lang="en-US">
              <a:cs typeface="Arial" pitchFamily="34" charset="0"/>
            </a:endParaRPr>
          </a:p>
        </p:txBody>
      </p:sp>
      <p:pic>
        <p:nvPicPr>
          <p:cNvPr id="5427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54277" name="AutoShape 3"/>
          <p:cNvSpPr>
            <a:spLocks noChangeArrowheads="1"/>
          </p:cNvSpPr>
          <p:nvPr/>
        </p:nvSpPr>
        <p:spPr bwMode="auto">
          <a:xfrm>
            <a:off x="1176338" y="4308475"/>
            <a:ext cx="6626225" cy="641350"/>
          </a:xfrm>
          <a:prstGeom prst="leftRightArrow">
            <a:avLst>
              <a:gd name="adj1" fmla="val 40102"/>
              <a:gd name="adj2" fmla="val 81458"/>
            </a:avLst>
          </a:prstGeom>
          <a:solidFill>
            <a:schemeClr val="folHlink"/>
          </a:solidFill>
          <a:ln w="38100">
            <a:solidFill>
              <a:schemeClr val="tx1"/>
            </a:solidFill>
            <a:miter lim="800000"/>
            <a:headEnd/>
            <a:tailEnd/>
          </a:ln>
        </p:spPr>
        <p:txBody>
          <a:bodyPr wrap="none" anchor="ctr"/>
          <a:lstStyle/>
          <a:p>
            <a:r>
              <a:rPr lang="en-US" sz="2000" b="0">
                <a:solidFill>
                  <a:schemeClr val="tx2"/>
                </a:solidFill>
              </a:rPr>
              <a:t>Bus</a:t>
            </a:r>
          </a:p>
        </p:txBody>
      </p:sp>
      <p:sp>
        <p:nvSpPr>
          <p:cNvPr id="54278" name="Rectangle 4"/>
          <p:cNvSpPr>
            <a:spLocks noGrp="1" noChangeArrowheads="1"/>
          </p:cNvSpPr>
          <p:nvPr>
            <p:ph type="title"/>
          </p:nvPr>
        </p:nvSpPr>
        <p:spPr/>
        <p:txBody>
          <a:bodyPr/>
          <a:lstStyle/>
          <a:p>
            <a:r>
              <a:rPr lang="en-US"/>
              <a:t>Other Processor Responds</a:t>
            </a:r>
          </a:p>
        </p:txBody>
      </p:sp>
      <p:grpSp>
        <p:nvGrpSpPr>
          <p:cNvPr id="54279" name="Group 5"/>
          <p:cNvGrpSpPr>
            <a:grpSpLocks/>
          </p:cNvGrpSpPr>
          <p:nvPr/>
        </p:nvGrpSpPr>
        <p:grpSpPr bwMode="auto">
          <a:xfrm>
            <a:off x="3732213" y="2495550"/>
            <a:ext cx="1130300" cy="1173163"/>
            <a:chOff x="2496" y="2725"/>
            <a:chExt cx="712" cy="739"/>
          </a:xfrm>
        </p:grpSpPr>
        <p:sp>
          <p:nvSpPr>
            <p:cNvPr id="54309" name="Rectangle 6"/>
            <p:cNvSpPr>
              <a:spLocks noChangeArrowheads="1"/>
            </p:cNvSpPr>
            <p:nvPr/>
          </p:nvSpPr>
          <p:spPr bwMode="auto">
            <a:xfrm>
              <a:off x="2592" y="3312"/>
              <a:ext cx="528" cy="144"/>
            </a:xfrm>
            <a:prstGeom prst="rect">
              <a:avLst/>
            </a:prstGeom>
            <a:solidFill>
              <a:schemeClr val="folHlink"/>
            </a:solidFill>
            <a:ln w="38100" algn="ctr">
              <a:solidFill>
                <a:schemeClr val="tx1"/>
              </a:solidFill>
              <a:miter lim="800000"/>
              <a:headEnd/>
              <a:tailEnd/>
            </a:ln>
          </p:spPr>
          <p:txBody>
            <a:bodyPr wrap="none" anchor="ctr"/>
            <a:lstStyle/>
            <a:p>
              <a:endParaRPr lang="en-US"/>
            </a:p>
          </p:txBody>
        </p:sp>
        <p:sp>
          <p:nvSpPr>
            <p:cNvPr id="54310" name="Freeform 7"/>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folHlink"/>
            </a:solidFill>
            <a:ln w="38100">
              <a:solidFill>
                <a:schemeClr val="tx1"/>
              </a:solidFill>
              <a:round/>
              <a:headEnd/>
              <a:tailEnd/>
            </a:ln>
          </p:spPr>
          <p:txBody>
            <a:bodyPr wrap="none" anchor="ctr"/>
            <a:lstStyle/>
            <a:p>
              <a:endParaRPr lang="en-US"/>
            </a:p>
          </p:txBody>
        </p:sp>
        <p:grpSp>
          <p:nvGrpSpPr>
            <p:cNvPr id="54311" name="Group 8"/>
            <p:cNvGrpSpPr>
              <a:grpSpLocks/>
            </p:cNvGrpSpPr>
            <p:nvPr/>
          </p:nvGrpSpPr>
          <p:grpSpPr bwMode="auto">
            <a:xfrm>
              <a:off x="3072" y="2832"/>
              <a:ext cx="136" cy="632"/>
              <a:chOff x="3072" y="2832"/>
              <a:chExt cx="136" cy="632"/>
            </a:xfrm>
          </p:grpSpPr>
          <p:sp>
            <p:nvSpPr>
              <p:cNvPr id="54316" name="Freeform 9"/>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4317" name="Freeform 10"/>
              <p:cNvSpPr>
                <a:spLocks/>
              </p:cNvSpPr>
              <p:nvPr/>
            </p:nvSpPr>
            <p:spPr bwMode="auto">
              <a:xfrm>
                <a:off x="3072" y="2976"/>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4318" name="Freeform 11"/>
              <p:cNvSpPr>
                <a:spLocks/>
              </p:cNvSpPr>
              <p:nvPr/>
            </p:nvSpPr>
            <p:spPr bwMode="auto">
              <a:xfrm>
                <a:off x="3072" y="2832"/>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grpSp>
          <p:nvGrpSpPr>
            <p:cNvPr id="54312" name="Group 12"/>
            <p:cNvGrpSpPr>
              <a:grpSpLocks/>
            </p:cNvGrpSpPr>
            <p:nvPr/>
          </p:nvGrpSpPr>
          <p:grpSpPr bwMode="auto">
            <a:xfrm flipH="1">
              <a:off x="2496" y="2832"/>
              <a:ext cx="136" cy="632"/>
              <a:chOff x="3072" y="2832"/>
              <a:chExt cx="136" cy="632"/>
            </a:xfrm>
          </p:grpSpPr>
          <p:sp>
            <p:nvSpPr>
              <p:cNvPr id="54313" name="Freeform 13"/>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4314" name="Freeform 14"/>
              <p:cNvSpPr>
                <a:spLocks/>
              </p:cNvSpPr>
              <p:nvPr/>
            </p:nvSpPr>
            <p:spPr bwMode="auto">
              <a:xfrm>
                <a:off x="3072" y="2976"/>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4315" name="Freeform 15"/>
              <p:cNvSpPr>
                <a:spLocks/>
              </p:cNvSpPr>
              <p:nvPr/>
            </p:nvSpPr>
            <p:spPr bwMode="auto">
              <a:xfrm>
                <a:off x="3072" y="2832"/>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grpSp>
      <p:grpSp>
        <p:nvGrpSpPr>
          <p:cNvPr id="54280" name="Group 16"/>
          <p:cNvGrpSpPr>
            <a:grpSpLocks/>
          </p:cNvGrpSpPr>
          <p:nvPr/>
        </p:nvGrpSpPr>
        <p:grpSpPr bwMode="auto">
          <a:xfrm>
            <a:off x="1757363" y="2441575"/>
            <a:ext cx="1358900" cy="1282700"/>
            <a:chOff x="1008" y="2720"/>
            <a:chExt cx="856" cy="808"/>
          </a:xfrm>
        </p:grpSpPr>
        <p:sp>
          <p:nvSpPr>
            <p:cNvPr id="54300" name="Rectangle 17"/>
            <p:cNvSpPr>
              <a:spLocks noChangeArrowheads="1"/>
            </p:cNvSpPr>
            <p:nvPr/>
          </p:nvSpPr>
          <p:spPr bwMode="auto">
            <a:xfrm>
              <a:off x="1032" y="3304"/>
              <a:ext cx="488" cy="160"/>
            </a:xfrm>
            <a:prstGeom prst="rect">
              <a:avLst/>
            </a:prstGeom>
            <a:solidFill>
              <a:srgbClr val="FF33CC"/>
            </a:solidFill>
            <a:ln w="38100" algn="ctr">
              <a:solidFill>
                <a:schemeClr val="tx1"/>
              </a:solidFill>
              <a:miter lim="800000"/>
              <a:headEnd/>
              <a:tailEnd/>
            </a:ln>
          </p:spPr>
          <p:txBody>
            <a:bodyPr wrap="none" anchor="ctr"/>
            <a:lstStyle/>
            <a:p>
              <a:endParaRPr lang="en-US"/>
            </a:p>
          </p:txBody>
        </p:sp>
        <p:sp>
          <p:nvSpPr>
            <p:cNvPr id="54301" name="Freeform 18"/>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4302" name="Freeform 19"/>
            <p:cNvSpPr>
              <a:spLocks/>
            </p:cNvSpPr>
            <p:nvPr/>
          </p:nvSpPr>
          <p:spPr bwMode="auto">
            <a:xfrm flipH="1">
              <a:off x="1077" y="3000"/>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4303" name="Freeform 20"/>
            <p:cNvSpPr>
              <a:spLocks/>
            </p:cNvSpPr>
            <p:nvPr/>
          </p:nvSpPr>
          <p:spPr bwMode="auto">
            <a:xfrm flipH="1">
              <a:off x="1200" y="2800"/>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4304" name="Freeform 21"/>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33CC"/>
            </a:solidFill>
            <a:ln w="38100">
              <a:solidFill>
                <a:schemeClr val="tx1"/>
              </a:solidFill>
              <a:round/>
              <a:headEnd/>
              <a:tailEnd/>
            </a:ln>
          </p:spPr>
          <p:txBody>
            <a:bodyPr wrap="none" anchor="ctr"/>
            <a:lstStyle/>
            <a:p>
              <a:endParaRPr lang="en-US"/>
            </a:p>
          </p:txBody>
        </p:sp>
        <p:sp>
          <p:nvSpPr>
            <p:cNvPr id="54305" name="Freeform 22"/>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33CC"/>
            </a:solidFill>
            <a:ln w="38100">
              <a:solidFill>
                <a:schemeClr val="tx1"/>
              </a:solidFill>
              <a:round/>
              <a:headEnd/>
              <a:tailEnd/>
            </a:ln>
          </p:spPr>
          <p:txBody>
            <a:bodyPr wrap="none" anchor="ctr"/>
            <a:lstStyle/>
            <a:p>
              <a:endParaRPr lang="en-US"/>
            </a:p>
          </p:txBody>
        </p:sp>
        <p:sp>
          <p:nvSpPr>
            <p:cNvPr id="54306" name="Freeform 23"/>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4307" name="Freeform 24"/>
            <p:cNvSpPr>
              <a:spLocks/>
            </p:cNvSpPr>
            <p:nvPr/>
          </p:nvSpPr>
          <p:spPr bwMode="auto">
            <a:xfrm>
              <a:off x="1669" y="3008"/>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4308" name="Freeform 25"/>
            <p:cNvSpPr>
              <a:spLocks/>
            </p:cNvSpPr>
            <p:nvPr/>
          </p:nvSpPr>
          <p:spPr bwMode="auto">
            <a:xfrm>
              <a:off x="1737" y="2840"/>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grpSp>
        <p:nvGrpSpPr>
          <p:cNvPr id="54281" name="Group 26"/>
          <p:cNvGrpSpPr>
            <a:grpSpLocks/>
          </p:cNvGrpSpPr>
          <p:nvPr/>
        </p:nvGrpSpPr>
        <p:grpSpPr bwMode="auto">
          <a:xfrm flipH="1">
            <a:off x="5480050" y="2441575"/>
            <a:ext cx="1358900" cy="1282700"/>
            <a:chOff x="1008" y="2720"/>
            <a:chExt cx="856" cy="808"/>
          </a:xfrm>
        </p:grpSpPr>
        <p:sp>
          <p:nvSpPr>
            <p:cNvPr id="54291" name="Rectangle 27"/>
            <p:cNvSpPr>
              <a:spLocks noChangeArrowheads="1"/>
            </p:cNvSpPr>
            <p:nvPr/>
          </p:nvSpPr>
          <p:spPr bwMode="auto">
            <a:xfrm>
              <a:off x="1032" y="3304"/>
              <a:ext cx="488" cy="160"/>
            </a:xfrm>
            <a:prstGeom prst="rect">
              <a:avLst/>
            </a:prstGeom>
            <a:solidFill>
              <a:schemeClr val="folHlink"/>
            </a:solidFill>
            <a:ln w="38100" algn="ctr">
              <a:solidFill>
                <a:schemeClr val="tx1"/>
              </a:solidFill>
              <a:miter lim="800000"/>
              <a:headEnd/>
              <a:tailEnd/>
            </a:ln>
          </p:spPr>
          <p:txBody>
            <a:bodyPr wrap="none" anchor="ctr"/>
            <a:lstStyle/>
            <a:p>
              <a:endParaRPr lang="en-US"/>
            </a:p>
          </p:txBody>
        </p:sp>
        <p:sp>
          <p:nvSpPr>
            <p:cNvPr id="54292" name="Freeform 28"/>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4293" name="Freeform 29"/>
            <p:cNvSpPr>
              <a:spLocks/>
            </p:cNvSpPr>
            <p:nvPr/>
          </p:nvSpPr>
          <p:spPr bwMode="auto">
            <a:xfrm flipH="1">
              <a:off x="1077" y="3000"/>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4294" name="Freeform 30"/>
            <p:cNvSpPr>
              <a:spLocks/>
            </p:cNvSpPr>
            <p:nvPr/>
          </p:nvSpPr>
          <p:spPr bwMode="auto">
            <a:xfrm flipH="1">
              <a:off x="1200" y="2800"/>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4295" name="Freeform 31"/>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chemeClr val="folHlink"/>
            </a:solidFill>
            <a:ln w="38100">
              <a:solidFill>
                <a:schemeClr val="tx1"/>
              </a:solidFill>
              <a:round/>
              <a:headEnd/>
              <a:tailEnd/>
            </a:ln>
          </p:spPr>
          <p:txBody>
            <a:bodyPr wrap="none" anchor="ctr"/>
            <a:lstStyle/>
            <a:p>
              <a:endParaRPr lang="en-US"/>
            </a:p>
          </p:txBody>
        </p:sp>
        <p:sp>
          <p:nvSpPr>
            <p:cNvPr id="54296" name="Freeform 32"/>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chemeClr val="folHlink"/>
            </a:solidFill>
            <a:ln w="38100">
              <a:solidFill>
                <a:schemeClr val="tx1"/>
              </a:solidFill>
              <a:round/>
              <a:headEnd/>
              <a:tailEnd/>
            </a:ln>
          </p:spPr>
          <p:txBody>
            <a:bodyPr wrap="none" anchor="ctr"/>
            <a:lstStyle/>
            <a:p>
              <a:endParaRPr lang="en-US"/>
            </a:p>
          </p:txBody>
        </p:sp>
        <p:sp>
          <p:nvSpPr>
            <p:cNvPr id="54297" name="Freeform 33"/>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4298" name="Freeform 34"/>
            <p:cNvSpPr>
              <a:spLocks/>
            </p:cNvSpPr>
            <p:nvPr/>
          </p:nvSpPr>
          <p:spPr bwMode="auto">
            <a:xfrm>
              <a:off x="1669" y="3008"/>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4299" name="Freeform 35"/>
            <p:cNvSpPr>
              <a:spLocks/>
            </p:cNvSpPr>
            <p:nvPr/>
          </p:nvSpPr>
          <p:spPr bwMode="auto">
            <a:xfrm>
              <a:off x="1737" y="2840"/>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sp>
        <p:nvSpPr>
          <p:cNvPr id="54282" name="Rectangle 36"/>
          <p:cNvSpPr>
            <a:spLocks noChangeArrowheads="1"/>
          </p:cNvSpPr>
          <p:nvPr/>
        </p:nvSpPr>
        <p:spPr bwMode="auto">
          <a:xfrm>
            <a:off x="1747838" y="5262563"/>
            <a:ext cx="5567362" cy="881062"/>
          </a:xfrm>
          <a:prstGeom prst="rect">
            <a:avLst/>
          </a:prstGeom>
          <a:solidFill>
            <a:schemeClr val="folHlink"/>
          </a:solidFill>
          <a:ln w="38100">
            <a:solidFill>
              <a:schemeClr val="tx1"/>
            </a:solidFill>
            <a:miter lim="800000"/>
            <a:headEnd/>
            <a:tailEnd/>
          </a:ln>
        </p:spPr>
        <p:txBody>
          <a:bodyPr wrap="none" anchor="ctr"/>
          <a:lstStyle/>
          <a:p>
            <a:pPr algn="ctr"/>
            <a:r>
              <a:rPr lang="en-US" b="0">
                <a:solidFill>
                  <a:schemeClr val="tx2"/>
                </a:solidFill>
              </a:rPr>
              <a:t>memory</a:t>
            </a:r>
          </a:p>
        </p:txBody>
      </p:sp>
      <p:sp>
        <p:nvSpPr>
          <p:cNvPr id="54283" name="AutoShape 37"/>
          <p:cNvSpPr>
            <a:spLocks noChangeArrowheads="1"/>
          </p:cNvSpPr>
          <p:nvPr/>
        </p:nvSpPr>
        <p:spPr bwMode="auto">
          <a:xfrm>
            <a:off x="4025900" y="4829175"/>
            <a:ext cx="819150" cy="352425"/>
          </a:xfrm>
          <a:prstGeom prst="upDownArrow">
            <a:avLst>
              <a:gd name="adj1" fmla="val 50000"/>
              <a:gd name="adj2" fmla="val 33782"/>
            </a:avLst>
          </a:prstGeom>
          <a:solidFill>
            <a:schemeClr val="folHlink"/>
          </a:solidFill>
          <a:ln w="38100">
            <a:solidFill>
              <a:schemeClr val="tx1"/>
            </a:solidFill>
            <a:miter lim="800000"/>
            <a:headEnd/>
            <a:tailEnd/>
          </a:ln>
        </p:spPr>
        <p:txBody>
          <a:bodyPr wrap="none" anchor="ctr"/>
          <a:lstStyle/>
          <a:p>
            <a:endParaRPr lang="en-US"/>
          </a:p>
        </p:txBody>
      </p:sp>
      <p:sp>
        <p:nvSpPr>
          <p:cNvPr id="54284" name="Rectangle 38"/>
          <p:cNvSpPr>
            <a:spLocks noChangeArrowheads="1"/>
          </p:cNvSpPr>
          <p:nvPr/>
        </p:nvSpPr>
        <p:spPr bwMode="auto">
          <a:xfrm>
            <a:off x="5665788" y="3887788"/>
            <a:ext cx="1203325" cy="385762"/>
          </a:xfrm>
          <a:prstGeom prst="rect">
            <a:avLst/>
          </a:prstGeom>
          <a:solidFill>
            <a:schemeClr val="folHlink"/>
          </a:solidFill>
          <a:ln w="38100">
            <a:solidFill>
              <a:schemeClr val="tx1"/>
            </a:solidFill>
            <a:miter lim="800000"/>
            <a:headEnd/>
            <a:tailEnd/>
          </a:ln>
        </p:spPr>
        <p:txBody>
          <a:bodyPr wrap="none" anchor="ctr"/>
          <a:lstStyle/>
          <a:p>
            <a:pPr algn="ctr"/>
            <a:r>
              <a:rPr lang="en-US" sz="2400" b="0">
                <a:solidFill>
                  <a:schemeClr val="bg1"/>
                </a:solidFill>
              </a:rPr>
              <a:t>cache</a:t>
            </a:r>
          </a:p>
        </p:txBody>
      </p:sp>
      <p:sp>
        <p:nvSpPr>
          <p:cNvPr id="54285" name="Rectangle 39"/>
          <p:cNvSpPr>
            <a:spLocks noChangeArrowheads="1"/>
          </p:cNvSpPr>
          <p:nvPr/>
        </p:nvSpPr>
        <p:spPr bwMode="auto">
          <a:xfrm>
            <a:off x="3792538" y="3887788"/>
            <a:ext cx="1203325" cy="385762"/>
          </a:xfrm>
          <a:prstGeom prst="rect">
            <a:avLst/>
          </a:prstGeom>
          <a:solidFill>
            <a:schemeClr val="folHlink"/>
          </a:solidFill>
          <a:ln w="38100">
            <a:solidFill>
              <a:schemeClr val="tx1"/>
            </a:solidFill>
            <a:miter lim="800000"/>
            <a:headEnd/>
            <a:tailEnd/>
          </a:ln>
        </p:spPr>
        <p:txBody>
          <a:bodyPr wrap="none" anchor="ctr"/>
          <a:lstStyle/>
          <a:p>
            <a:pPr algn="ctr"/>
            <a:r>
              <a:rPr lang="en-US" sz="2400" b="0">
                <a:solidFill>
                  <a:schemeClr val="bg1"/>
                </a:solidFill>
              </a:rPr>
              <a:t>cache</a:t>
            </a:r>
          </a:p>
        </p:txBody>
      </p:sp>
      <p:sp>
        <p:nvSpPr>
          <p:cNvPr id="54286" name="Rectangle 40"/>
          <p:cNvSpPr>
            <a:spLocks noChangeArrowheads="1"/>
          </p:cNvSpPr>
          <p:nvPr/>
        </p:nvSpPr>
        <p:spPr bwMode="auto">
          <a:xfrm>
            <a:off x="5905500" y="5483225"/>
            <a:ext cx="1203325" cy="385763"/>
          </a:xfrm>
          <a:prstGeom prst="rect">
            <a:avLst/>
          </a:prstGeom>
          <a:solidFill>
            <a:schemeClr val="accent2"/>
          </a:solidFill>
          <a:ln w="38100">
            <a:solidFill>
              <a:schemeClr val="tx1"/>
            </a:solidFill>
            <a:miter lim="800000"/>
            <a:headEnd/>
            <a:tailEnd/>
          </a:ln>
        </p:spPr>
        <p:txBody>
          <a:bodyPr wrap="none" anchor="ctr"/>
          <a:lstStyle/>
          <a:p>
            <a:pPr algn="ctr"/>
            <a:r>
              <a:rPr lang="en-US" sz="2400" b="0">
                <a:solidFill>
                  <a:schemeClr val="bg1"/>
                </a:solidFill>
              </a:rPr>
              <a:t>data</a:t>
            </a:r>
          </a:p>
        </p:txBody>
      </p:sp>
      <p:sp>
        <p:nvSpPr>
          <p:cNvPr id="1230889" name="Rectangle 41"/>
          <p:cNvSpPr>
            <a:spLocks noChangeArrowheads="1"/>
          </p:cNvSpPr>
          <p:nvPr/>
        </p:nvSpPr>
        <p:spPr bwMode="auto">
          <a:xfrm>
            <a:off x="1905000" y="3871913"/>
            <a:ext cx="1203325" cy="385762"/>
          </a:xfrm>
          <a:prstGeom prst="rect">
            <a:avLst/>
          </a:prstGeom>
          <a:solidFill>
            <a:schemeClr val="accent2"/>
          </a:solidFill>
          <a:ln w="38100">
            <a:solidFill>
              <a:schemeClr val="tx1"/>
            </a:solidFill>
            <a:miter lim="800000"/>
            <a:headEnd/>
            <a:tailEnd/>
          </a:ln>
        </p:spPr>
        <p:txBody>
          <a:bodyPr wrap="none" anchor="ctr"/>
          <a:lstStyle/>
          <a:p>
            <a:pPr algn="ctr"/>
            <a:r>
              <a:rPr lang="en-US" sz="2400" b="0">
                <a:solidFill>
                  <a:schemeClr val="bg1"/>
                </a:solidFill>
              </a:rPr>
              <a:t>data</a:t>
            </a:r>
          </a:p>
        </p:txBody>
      </p:sp>
      <p:sp>
        <p:nvSpPr>
          <p:cNvPr id="54288" name="Rectangle 42"/>
          <p:cNvSpPr>
            <a:spLocks noChangeArrowheads="1"/>
          </p:cNvSpPr>
          <p:nvPr/>
        </p:nvSpPr>
        <p:spPr bwMode="auto">
          <a:xfrm>
            <a:off x="1919288" y="3887788"/>
            <a:ext cx="1203325" cy="385762"/>
          </a:xfrm>
          <a:prstGeom prst="rect">
            <a:avLst/>
          </a:prstGeom>
          <a:solidFill>
            <a:schemeClr val="accent2"/>
          </a:solidFill>
          <a:ln w="38100">
            <a:solidFill>
              <a:schemeClr val="tx1"/>
            </a:solidFill>
            <a:miter lim="800000"/>
            <a:headEnd/>
            <a:tailEnd/>
          </a:ln>
        </p:spPr>
        <p:txBody>
          <a:bodyPr wrap="none" anchor="ctr"/>
          <a:lstStyle/>
          <a:p>
            <a:pPr algn="ctr"/>
            <a:r>
              <a:rPr lang="en-US" sz="2400" b="0">
                <a:solidFill>
                  <a:schemeClr val="bg1"/>
                </a:solidFill>
              </a:rPr>
              <a:t>data</a:t>
            </a:r>
          </a:p>
        </p:txBody>
      </p:sp>
      <p:sp>
        <p:nvSpPr>
          <p:cNvPr id="54289" name="AutoShape 43"/>
          <p:cNvSpPr>
            <a:spLocks noChangeArrowheads="1"/>
          </p:cNvSpPr>
          <p:nvPr/>
        </p:nvSpPr>
        <p:spPr bwMode="auto">
          <a:xfrm>
            <a:off x="1182688" y="4298950"/>
            <a:ext cx="6626225" cy="641350"/>
          </a:xfrm>
          <a:prstGeom prst="leftRightArrow">
            <a:avLst>
              <a:gd name="adj1" fmla="val 40102"/>
              <a:gd name="adj2" fmla="val 81458"/>
            </a:avLst>
          </a:prstGeom>
          <a:solidFill>
            <a:srgbClr val="FF33CC"/>
          </a:solidFill>
          <a:ln w="38100">
            <a:solidFill>
              <a:schemeClr val="tx1"/>
            </a:solidFill>
            <a:miter lim="800000"/>
            <a:headEnd/>
            <a:tailEnd/>
          </a:ln>
        </p:spPr>
        <p:txBody>
          <a:bodyPr wrap="none" anchor="ctr"/>
          <a:lstStyle/>
          <a:p>
            <a:pPr algn="ctr"/>
            <a:r>
              <a:rPr lang="en-US" sz="2000" b="0">
                <a:solidFill>
                  <a:schemeClr val="tx2"/>
                </a:solidFill>
              </a:rPr>
              <a:t>Bus</a:t>
            </a:r>
          </a:p>
        </p:txBody>
      </p:sp>
      <p:sp>
        <p:nvSpPr>
          <p:cNvPr id="54290" name="AutoShape 44"/>
          <p:cNvSpPr>
            <a:spLocks noChangeArrowheads="1"/>
          </p:cNvSpPr>
          <p:nvPr/>
        </p:nvSpPr>
        <p:spPr bwMode="auto">
          <a:xfrm>
            <a:off x="2246313" y="3657600"/>
            <a:ext cx="465137" cy="882650"/>
          </a:xfrm>
          <a:prstGeom prst="upDownArrow">
            <a:avLst>
              <a:gd name="adj1" fmla="val 50000"/>
              <a:gd name="adj2" fmla="val 37952"/>
            </a:avLst>
          </a:prstGeom>
          <a:solidFill>
            <a:srgbClr val="FF33CC"/>
          </a:solidFill>
          <a:ln w="38100">
            <a:solidFill>
              <a:schemeClr val="tx1"/>
            </a:solidFill>
            <a:miter lim="800000"/>
            <a:headEnd/>
            <a:tailEnd/>
          </a:ln>
        </p:spPr>
        <p:txBody>
          <a:bodyPr wrap="none" anchor="ctr"/>
          <a:lstStyle/>
          <a:p>
            <a:endParaRPr lang="en-US" b="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1041 0.00462 L 0.20712 0.00208 " pathEditMode="relative" rAng="0" ptsTypes="AA">
                                      <p:cBhvr>
                                        <p:cTn id="6" dur="2000" fill="hold"/>
                                        <p:tgtEl>
                                          <p:spTgt spid="1230889"/>
                                        </p:tgtEl>
                                        <p:attrNameLst>
                                          <p:attrName>ppt_x</p:attrName>
                                          <p:attrName>ppt_y</p:attrName>
                                        </p:attrNameLst>
                                      </p:cBhvr>
                                      <p:rCtr x="10900" y="-1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88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3"/>
          <p:cNvSpPr>
            <a:spLocks noGrp="1"/>
          </p:cNvSpPr>
          <p:nvPr>
            <p:ph type="ftr" sz="quarter" idx="10"/>
          </p:nvPr>
        </p:nvSpPr>
        <p:spPr>
          <a:noFill/>
        </p:spPr>
        <p:txBody>
          <a:bodyPr/>
          <a:lstStyle/>
          <a:p>
            <a:r>
              <a:rPr lang="en-US"/>
              <a:t>Art of Multiprocessor Programming</a:t>
            </a:r>
          </a:p>
        </p:txBody>
      </p:sp>
      <p:sp>
        <p:nvSpPr>
          <p:cNvPr id="55299" name="Slide Number Placeholder 4"/>
          <p:cNvSpPr>
            <a:spLocks noGrp="1"/>
          </p:cNvSpPr>
          <p:nvPr>
            <p:ph type="sldNum" sz="quarter" idx="11"/>
          </p:nvPr>
        </p:nvSpPr>
        <p:spPr>
          <a:noFill/>
        </p:spPr>
        <p:txBody>
          <a:bodyPr/>
          <a:lstStyle/>
          <a:p>
            <a:fld id="{5D78D018-115B-4A94-8A74-3D70E84B556F}" type="slidenum">
              <a:rPr lang="ar-SA" smtClean="0">
                <a:cs typeface="Arial" pitchFamily="34" charset="0"/>
              </a:rPr>
              <a:pPr/>
              <a:t>21</a:t>
            </a:fld>
            <a:endParaRPr lang="en-US">
              <a:cs typeface="Arial" pitchFamily="34" charset="0"/>
            </a:endParaRPr>
          </a:p>
        </p:txBody>
      </p:sp>
      <p:pic>
        <p:nvPicPr>
          <p:cNvPr id="5530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55301" name="Rectangle 3"/>
          <p:cNvSpPr>
            <a:spLocks noGrp="1" noChangeArrowheads="1"/>
          </p:cNvSpPr>
          <p:nvPr>
            <p:ph type="title"/>
          </p:nvPr>
        </p:nvSpPr>
        <p:spPr/>
        <p:txBody>
          <a:bodyPr/>
          <a:lstStyle/>
          <a:p>
            <a:r>
              <a:rPr lang="en-US"/>
              <a:t>Modify Cached Data</a:t>
            </a:r>
          </a:p>
        </p:txBody>
      </p:sp>
      <p:grpSp>
        <p:nvGrpSpPr>
          <p:cNvPr id="55302" name="Group 4"/>
          <p:cNvGrpSpPr>
            <a:grpSpLocks/>
          </p:cNvGrpSpPr>
          <p:nvPr/>
        </p:nvGrpSpPr>
        <p:grpSpPr bwMode="auto">
          <a:xfrm>
            <a:off x="3732213" y="2495550"/>
            <a:ext cx="1130300" cy="1173163"/>
            <a:chOff x="2496" y="2725"/>
            <a:chExt cx="712" cy="739"/>
          </a:xfrm>
        </p:grpSpPr>
        <p:sp>
          <p:nvSpPr>
            <p:cNvPr id="55331" name="Rectangle 5"/>
            <p:cNvSpPr>
              <a:spLocks noChangeArrowheads="1"/>
            </p:cNvSpPr>
            <p:nvPr/>
          </p:nvSpPr>
          <p:spPr bwMode="auto">
            <a:xfrm>
              <a:off x="2592" y="3312"/>
              <a:ext cx="528" cy="144"/>
            </a:xfrm>
            <a:prstGeom prst="rect">
              <a:avLst/>
            </a:prstGeom>
            <a:solidFill>
              <a:srgbClr val="FF0000"/>
            </a:solidFill>
            <a:ln w="38100" algn="ctr">
              <a:solidFill>
                <a:schemeClr val="tx1"/>
              </a:solidFill>
              <a:miter lim="800000"/>
              <a:headEnd/>
              <a:tailEnd/>
            </a:ln>
          </p:spPr>
          <p:txBody>
            <a:bodyPr wrap="none" anchor="ctr"/>
            <a:lstStyle/>
            <a:p>
              <a:endParaRPr lang="en-US"/>
            </a:p>
          </p:txBody>
        </p:sp>
        <p:sp>
          <p:nvSpPr>
            <p:cNvPr id="55332" name="Freeform 6"/>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rgbClr val="FF0000"/>
            </a:solidFill>
            <a:ln w="38100">
              <a:solidFill>
                <a:schemeClr val="tx1"/>
              </a:solidFill>
              <a:round/>
              <a:headEnd/>
              <a:tailEnd/>
            </a:ln>
          </p:spPr>
          <p:txBody>
            <a:bodyPr wrap="none" anchor="ctr"/>
            <a:lstStyle/>
            <a:p>
              <a:endParaRPr lang="en-US"/>
            </a:p>
          </p:txBody>
        </p:sp>
        <p:grpSp>
          <p:nvGrpSpPr>
            <p:cNvPr id="55333" name="Group 7"/>
            <p:cNvGrpSpPr>
              <a:grpSpLocks/>
            </p:cNvGrpSpPr>
            <p:nvPr/>
          </p:nvGrpSpPr>
          <p:grpSpPr bwMode="auto">
            <a:xfrm>
              <a:off x="3072" y="2832"/>
              <a:ext cx="136" cy="632"/>
              <a:chOff x="3072" y="2832"/>
              <a:chExt cx="136" cy="632"/>
            </a:xfrm>
          </p:grpSpPr>
          <p:sp>
            <p:nvSpPr>
              <p:cNvPr id="55338" name="Freeform 8"/>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5339" name="Freeform 9"/>
              <p:cNvSpPr>
                <a:spLocks/>
              </p:cNvSpPr>
              <p:nvPr/>
            </p:nvSpPr>
            <p:spPr bwMode="auto">
              <a:xfrm>
                <a:off x="3072" y="2976"/>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5340" name="Freeform 10"/>
              <p:cNvSpPr>
                <a:spLocks/>
              </p:cNvSpPr>
              <p:nvPr/>
            </p:nvSpPr>
            <p:spPr bwMode="auto">
              <a:xfrm>
                <a:off x="3072" y="2832"/>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grpSp>
          <p:nvGrpSpPr>
            <p:cNvPr id="55334" name="Group 11"/>
            <p:cNvGrpSpPr>
              <a:grpSpLocks/>
            </p:cNvGrpSpPr>
            <p:nvPr/>
          </p:nvGrpSpPr>
          <p:grpSpPr bwMode="auto">
            <a:xfrm flipH="1">
              <a:off x="2496" y="2832"/>
              <a:ext cx="136" cy="632"/>
              <a:chOff x="3072" y="2832"/>
              <a:chExt cx="136" cy="632"/>
            </a:xfrm>
          </p:grpSpPr>
          <p:sp>
            <p:nvSpPr>
              <p:cNvPr id="55335" name="Freeform 12"/>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5336" name="Freeform 13"/>
              <p:cNvSpPr>
                <a:spLocks/>
              </p:cNvSpPr>
              <p:nvPr/>
            </p:nvSpPr>
            <p:spPr bwMode="auto">
              <a:xfrm>
                <a:off x="3072" y="2976"/>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5337" name="Freeform 14"/>
              <p:cNvSpPr>
                <a:spLocks/>
              </p:cNvSpPr>
              <p:nvPr/>
            </p:nvSpPr>
            <p:spPr bwMode="auto">
              <a:xfrm>
                <a:off x="3072" y="2832"/>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grpSp>
      <p:grpSp>
        <p:nvGrpSpPr>
          <p:cNvPr id="55303" name="Group 15"/>
          <p:cNvGrpSpPr>
            <a:grpSpLocks/>
          </p:cNvGrpSpPr>
          <p:nvPr/>
        </p:nvGrpSpPr>
        <p:grpSpPr bwMode="auto">
          <a:xfrm>
            <a:off x="1757363" y="2441575"/>
            <a:ext cx="1358900" cy="1282700"/>
            <a:chOff x="1008" y="2720"/>
            <a:chExt cx="856" cy="808"/>
          </a:xfrm>
        </p:grpSpPr>
        <p:sp>
          <p:nvSpPr>
            <p:cNvPr id="55322" name="Rectangle 16"/>
            <p:cNvSpPr>
              <a:spLocks noChangeArrowheads="1"/>
            </p:cNvSpPr>
            <p:nvPr/>
          </p:nvSpPr>
          <p:spPr bwMode="auto">
            <a:xfrm>
              <a:off x="1032" y="3304"/>
              <a:ext cx="488" cy="160"/>
            </a:xfrm>
            <a:prstGeom prst="rect">
              <a:avLst/>
            </a:prstGeom>
            <a:solidFill>
              <a:schemeClr val="folHlink"/>
            </a:solidFill>
            <a:ln w="38100" algn="ctr">
              <a:solidFill>
                <a:schemeClr val="tx1"/>
              </a:solidFill>
              <a:miter lim="800000"/>
              <a:headEnd/>
              <a:tailEnd/>
            </a:ln>
          </p:spPr>
          <p:txBody>
            <a:bodyPr wrap="none" anchor="ctr"/>
            <a:lstStyle/>
            <a:p>
              <a:endParaRPr lang="en-US"/>
            </a:p>
          </p:txBody>
        </p:sp>
        <p:sp>
          <p:nvSpPr>
            <p:cNvPr id="55323" name="Freeform 17"/>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5324" name="Freeform 18"/>
            <p:cNvSpPr>
              <a:spLocks/>
            </p:cNvSpPr>
            <p:nvPr/>
          </p:nvSpPr>
          <p:spPr bwMode="auto">
            <a:xfrm flipH="1">
              <a:off x="1077" y="3000"/>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5325" name="Freeform 19"/>
            <p:cNvSpPr>
              <a:spLocks/>
            </p:cNvSpPr>
            <p:nvPr/>
          </p:nvSpPr>
          <p:spPr bwMode="auto">
            <a:xfrm flipH="1">
              <a:off x="1200" y="2800"/>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5326" name="Freeform 20"/>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chemeClr val="folHlink"/>
            </a:solidFill>
            <a:ln w="38100">
              <a:solidFill>
                <a:schemeClr val="tx1"/>
              </a:solidFill>
              <a:round/>
              <a:headEnd/>
              <a:tailEnd/>
            </a:ln>
          </p:spPr>
          <p:txBody>
            <a:bodyPr wrap="none" anchor="ctr"/>
            <a:lstStyle/>
            <a:p>
              <a:endParaRPr lang="en-US"/>
            </a:p>
          </p:txBody>
        </p:sp>
        <p:sp>
          <p:nvSpPr>
            <p:cNvPr id="55327" name="Freeform 21"/>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chemeClr val="folHlink"/>
            </a:solidFill>
            <a:ln w="38100">
              <a:solidFill>
                <a:schemeClr val="tx1"/>
              </a:solidFill>
              <a:round/>
              <a:headEnd/>
              <a:tailEnd/>
            </a:ln>
          </p:spPr>
          <p:txBody>
            <a:bodyPr wrap="none" anchor="ctr"/>
            <a:lstStyle/>
            <a:p>
              <a:endParaRPr lang="en-US"/>
            </a:p>
          </p:txBody>
        </p:sp>
        <p:sp>
          <p:nvSpPr>
            <p:cNvPr id="55328" name="Freeform 22"/>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5329" name="Freeform 23"/>
            <p:cNvSpPr>
              <a:spLocks/>
            </p:cNvSpPr>
            <p:nvPr/>
          </p:nvSpPr>
          <p:spPr bwMode="auto">
            <a:xfrm>
              <a:off x="1669" y="3008"/>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5330" name="Freeform 24"/>
            <p:cNvSpPr>
              <a:spLocks/>
            </p:cNvSpPr>
            <p:nvPr/>
          </p:nvSpPr>
          <p:spPr bwMode="auto">
            <a:xfrm>
              <a:off x="1737" y="2840"/>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grpSp>
        <p:nvGrpSpPr>
          <p:cNvPr id="55304" name="Group 25"/>
          <p:cNvGrpSpPr>
            <a:grpSpLocks/>
          </p:cNvGrpSpPr>
          <p:nvPr/>
        </p:nvGrpSpPr>
        <p:grpSpPr bwMode="auto">
          <a:xfrm flipH="1">
            <a:off x="5480050" y="2441575"/>
            <a:ext cx="1358900" cy="1282700"/>
            <a:chOff x="1008" y="2720"/>
            <a:chExt cx="856" cy="808"/>
          </a:xfrm>
        </p:grpSpPr>
        <p:sp>
          <p:nvSpPr>
            <p:cNvPr id="55313" name="Rectangle 26"/>
            <p:cNvSpPr>
              <a:spLocks noChangeArrowheads="1"/>
            </p:cNvSpPr>
            <p:nvPr/>
          </p:nvSpPr>
          <p:spPr bwMode="auto">
            <a:xfrm>
              <a:off x="1032" y="3304"/>
              <a:ext cx="488" cy="160"/>
            </a:xfrm>
            <a:prstGeom prst="rect">
              <a:avLst/>
            </a:prstGeom>
            <a:solidFill>
              <a:schemeClr val="folHlink"/>
            </a:solidFill>
            <a:ln w="38100" algn="ctr">
              <a:solidFill>
                <a:schemeClr val="tx1"/>
              </a:solidFill>
              <a:miter lim="800000"/>
              <a:headEnd/>
              <a:tailEnd/>
            </a:ln>
          </p:spPr>
          <p:txBody>
            <a:bodyPr wrap="none" anchor="ctr"/>
            <a:lstStyle/>
            <a:p>
              <a:endParaRPr lang="en-US"/>
            </a:p>
          </p:txBody>
        </p:sp>
        <p:sp>
          <p:nvSpPr>
            <p:cNvPr id="55314" name="Freeform 27"/>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5315" name="Freeform 28"/>
            <p:cNvSpPr>
              <a:spLocks/>
            </p:cNvSpPr>
            <p:nvPr/>
          </p:nvSpPr>
          <p:spPr bwMode="auto">
            <a:xfrm flipH="1">
              <a:off x="1077" y="3000"/>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5316" name="Freeform 29"/>
            <p:cNvSpPr>
              <a:spLocks/>
            </p:cNvSpPr>
            <p:nvPr/>
          </p:nvSpPr>
          <p:spPr bwMode="auto">
            <a:xfrm flipH="1">
              <a:off x="1200" y="2800"/>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5317" name="Freeform 30"/>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chemeClr val="folHlink"/>
            </a:solidFill>
            <a:ln w="38100">
              <a:solidFill>
                <a:schemeClr val="tx1"/>
              </a:solidFill>
              <a:round/>
              <a:headEnd/>
              <a:tailEnd/>
            </a:ln>
          </p:spPr>
          <p:txBody>
            <a:bodyPr wrap="none" anchor="ctr"/>
            <a:lstStyle/>
            <a:p>
              <a:endParaRPr lang="en-US"/>
            </a:p>
          </p:txBody>
        </p:sp>
        <p:sp>
          <p:nvSpPr>
            <p:cNvPr id="55318" name="Freeform 31"/>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chemeClr val="folHlink"/>
            </a:solidFill>
            <a:ln w="38100">
              <a:solidFill>
                <a:schemeClr val="tx1"/>
              </a:solidFill>
              <a:round/>
              <a:headEnd/>
              <a:tailEnd/>
            </a:ln>
          </p:spPr>
          <p:txBody>
            <a:bodyPr wrap="none" anchor="ctr"/>
            <a:lstStyle/>
            <a:p>
              <a:endParaRPr lang="en-US"/>
            </a:p>
          </p:txBody>
        </p:sp>
        <p:sp>
          <p:nvSpPr>
            <p:cNvPr id="55319" name="Freeform 32"/>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5320" name="Freeform 33"/>
            <p:cNvSpPr>
              <a:spLocks/>
            </p:cNvSpPr>
            <p:nvPr/>
          </p:nvSpPr>
          <p:spPr bwMode="auto">
            <a:xfrm>
              <a:off x="1669" y="3008"/>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5321" name="Freeform 34"/>
            <p:cNvSpPr>
              <a:spLocks/>
            </p:cNvSpPr>
            <p:nvPr/>
          </p:nvSpPr>
          <p:spPr bwMode="auto">
            <a:xfrm>
              <a:off x="1737" y="2840"/>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sp>
        <p:nvSpPr>
          <p:cNvPr id="55305" name="AutoShape 35"/>
          <p:cNvSpPr>
            <a:spLocks noChangeArrowheads="1"/>
          </p:cNvSpPr>
          <p:nvPr/>
        </p:nvSpPr>
        <p:spPr bwMode="auto">
          <a:xfrm>
            <a:off x="1182688" y="4298950"/>
            <a:ext cx="6626225" cy="641350"/>
          </a:xfrm>
          <a:prstGeom prst="leftRightArrow">
            <a:avLst>
              <a:gd name="adj1" fmla="val 40102"/>
              <a:gd name="adj2" fmla="val 81458"/>
            </a:avLst>
          </a:prstGeom>
          <a:solidFill>
            <a:schemeClr val="folHlink"/>
          </a:solidFill>
          <a:ln w="38100">
            <a:solidFill>
              <a:schemeClr val="tx1"/>
            </a:solidFill>
            <a:miter lim="800000"/>
            <a:headEnd/>
            <a:tailEnd/>
          </a:ln>
        </p:spPr>
        <p:txBody>
          <a:bodyPr wrap="none" anchor="ctr"/>
          <a:lstStyle/>
          <a:p>
            <a:pPr algn="ctr"/>
            <a:r>
              <a:rPr lang="en-US" sz="2000" b="0">
                <a:solidFill>
                  <a:schemeClr val="tx2"/>
                </a:solidFill>
              </a:rPr>
              <a:t>Bus</a:t>
            </a:r>
          </a:p>
        </p:txBody>
      </p:sp>
      <p:sp>
        <p:nvSpPr>
          <p:cNvPr id="55306" name="Rectangle 36"/>
          <p:cNvSpPr>
            <a:spLocks noChangeArrowheads="1"/>
          </p:cNvSpPr>
          <p:nvPr/>
        </p:nvSpPr>
        <p:spPr bwMode="auto">
          <a:xfrm>
            <a:off x="1919288" y="3887788"/>
            <a:ext cx="1203325" cy="385762"/>
          </a:xfrm>
          <a:prstGeom prst="rect">
            <a:avLst/>
          </a:prstGeom>
          <a:solidFill>
            <a:schemeClr val="accent2"/>
          </a:solidFill>
          <a:ln w="38100">
            <a:solidFill>
              <a:schemeClr val="tx1"/>
            </a:solidFill>
            <a:miter lim="800000"/>
            <a:headEnd/>
            <a:tailEnd/>
          </a:ln>
        </p:spPr>
        <p:txBody>
          <a:bodyPr wrap="none" anchor="ctr"/>
          <a:lstStyle/>
          <a:p>
            <a:pPr algn="ctr"/>
            <a:r>
              <a:rPr lang="en-US" sz="2400" b="0">
                <a:solidFill>
                  <a:schemeClr val="bg1"/>
                </a:solidFill>
              </a:rPr>
              <a:t>data</a:t>
            </a:r>
          </a:p>
        </p:txBody>
      </p:sp>
      <p:sp>
        <p:nvSpPr>
          <p:cNvPr id="55307" name="Rectangle 37"/>
          <p:cNvSpPr>
            <a:spLocks noChangeArrowheads="1"/>
          </p:cNvSpPr>
          <p:nvPr/>
        </p:nvSpPr>
        <p:spPr bwMode="auto">
          <a:xfrm>
            <a:off x="1747838" y="5262563"/>
            <a:ext cx="5567362" cy="881062"/>
          </a:xfrm>
          <a:prstGeom prst="rect">
            <a:avLst/>
          </a:prstGeom>
          <a:solidFill>
            <a:schemeClr val="folHlink"/>
          </a:solidFill>
          <a:ln w="38100">
            <a:solidFill>
              <a:schemeClr val="tx1"/>
            </a:solidFill>
            <a:miter lim="800000"/>
            <a:headEnd/>
            <a:tailEnd/>
          </a:ln>
        </p:spPr>
        <p:txBody>
          <a:bodyPr wrap="none" anchor="ctr"/>
          <a:lstStyle/>
          <a:p>
            <a:pPr algn="ctr"/>
            <a:r>
              <a:rPr lang="en-US" b="0">
                <a:solidFill>
                  <a:schemeClr val="tx2"/>
                </a:solidFill>
              </a:rPr>
              <a:t>memory</a:t>
            </a:r>
          </a:p>
        </p:txBody>
      </p:sp>
      <p:sp>
        <p:nvSpPr>
          <p:cNvPr id="55308" name="AutoShape 38"/>
          <p:cNvSpPr>
            <a:spLocks noChangeArrowheads="1"/>
          </p:cNvSpPr>
          <p:nvPr/>
        </p:nvSpPr>
        <p:spPr bwMode="auto">
          <a:xfrm>
            <a:off x="4025900" y="4829175"/>
            <a:ext cx="819150" cy="352425"/>
          </a:xfrm>
          <a:prstGeom prst="upDownArrow">
            <a:avLst>
              <a:gd name="adj1" fmla="val 50000"/>
              <a:gd name="adj2" fmla="val 33782"/>
            </a:avLst>
          </a:prstGeom>
          <a:solidFill>
            <a:schemeClr val="folHlink"/>
          </a:solidFill>
          <a:ln w="38100">
            <a:solidFill>
              <a:schemeClr val="tx1"/>
            </a:solidFill>
            <a:miter lim="800000"/>
            <a:headEnd/>
            <a:tailEnd/>
          </a:ln>
        </p:spPr>
        <p:txBody>
          <a:bodyPr wrap="none" anchor="ctr"/>
          <a:lstStyle/>
          <a:p>
            <a:endParaRPr lang="en-US"/>
          </a:p>
        </p:txBody>
      </p:sp>
      <p:sp>
        <p:nvSpPr>
          <p:cNvPr id="55309" name="Rectangle 39"/>
          <p:cNvSpPr>
            <a:spLocks noChangeArrowheads="1"/>
          </p:cNvSpPr>
          <p:nvPr/>
        </p:nvSpPr>
        <p:spPr bwMode="auto">
          <a:xfrm>
            <a:off x="5665788" y="3887788"/>
            <a:ext cx="1203325" cy="385762"/>
          </a:xfrm>
          <a:prstGeom prst="rect">
            <a:avLst/>
          </a:prstGeom>
          <a:solidFill>
            <a:schemeClr val="folHlink"/>
          </a:solidFill>
          <a:ln w="38100">
            <a:solidFill>
              <a:schemeClr val="tx1"/>
            </a:solidFill>
            <a:miter lim="800000"/>
            <a:headEnd/>
            <a:tailEnd/>
          </a:ln>
        </p:spPr>
        <p:txBody>
          <a:bodyPr wrap="none" anchor="ctr"/>
          <a:lstStyle/>
          <a:p>
            <a:pPr algn="ctr"/>
            <a:r>
              <a:rPr lang="en-US" sz="2400" b="0">
                <a:solidFill>
                  <a:schemeClr val="bg1"/>
                </a:solidFill>
              </a:rPr>
              <a:t>cache</a:t>
            </a:r>
          </a:p>
        </p:txBody>
      </p:sp>
      <p:sp>
        <p:nvSpPr>
          <p:cNvPr id="55310" name="Rectangle 40"/>
          <p:cNvSpPr>
            <a:spLocks noChangeArrowheads="1"/>
          </p:cNvSpPr>
          <p:nvPr/>
        </p:nvSpPr>
        <p:spPr bwMode="auto">
          <a:xfrm>
            <a:off x="3792538" y="3887788"/>
            <a:ext cx="1203325" cy="385762"/>
          </a:xfrm>
          <a:prstGeom prst="rect">
            <a:avLst/>
          </a:prstGeom>
          <a:solidFill>
            <a:schemeClr val="accent2"/>
          </a:solidFill>
          <a:ln w="38100">
            <a:solidFill>
              <a:schemeClr val="tx1"/>
            </a:solidFill>
            <a:miter lim="800000"/>
            <a:headEnd/>
            <a:tailEnd/>
          </a:ln>
        </p:spPr>
        <p:txBody>
          <a:bodyPr wrap="none" anchor="ctr"/>
          <a:lstStyle/>
          <a:p>
            <a:pPr algn="ctr"/>
            <a:r>
              <a:rPr lang="en-US" sz="2400" b="0">
                <a:solidFill>
                  <a:schemeClr val="bg1"/>
                </a:solidFill>
              </a:rPr>
              <a:t>data</a:t>
            </a:r>
          </a:p>
        </p:txBody>
      </p:sp>
      <p:sp>
        <p:nvSpPr>
          <p:cNvPr id="55311" name="Rectangle 41"/>
          <p:cNvSpPr>
            <a:spLocks noChangeArrowheads="1"/>
          </p:cNvSpPr>
          <p:nvPr/>
        </p:nvSpPr>
        <p:spPr bwMode="auto">
          <a:xfrm>
            <a:off x="5630863" y="5470525"/>
            <a:ext cx="1411287" cy="465138"/>
          </a:xfrm>
          <a:prstGeom prst="rect">
            <a:avLst/>
          </a:prstGeom>
          <a:solidFill>
            <a:schemeClr val="accent2"/>
          </a:solidFill>
          <a:ln w="38100" cmpd="dbl">
            <a:solidFill>
              <a:schemeClr val="tx1"/>
            </a:solidFill>
            <a:miter lim="800000"/>
            <a:headEnd/>
            <a:tailEnd/>
          </a:ln>
        </p:spPr>
        <p:txBody>
          <a:bodyPr wrap="none" anchor="ctr"/>
          <a:lstStyle/>
          <a:p>
            <a:pPr algn="ctr"/>
            <a:r>
              <a:rPr lang="en-US" sz="2800" b="0">
                <a:solidFill>
                  <a:schemeClr val="bg1"/>
                </a:solidFill>
              </a:rPr>
              <a:t>data</a:t>
            </a:r>
          </a:p>
        </p:txBody>
      </p:sp>
      <p:sp>
        <p:nvSpPr>
          <p:cNvPr id="55312" name="Text Box 42"/>
          <p:cNvSpPr txBox="1">
            <a:spLocks noChangeArrowheads="1"/>
          </p:cNvSpPr>
          <p:nvPr/>
        </p:nvSpPr>
        <p:spPr bwMode="auto">
          <a:xfrm>
            <a:off x="8313738" y="6251575"/>
            <a:ext cx="393700" cy="304800"/>
          </a:xfrm>
          <a:prstGeom prst="rect">
            <a:avLst/>
          </a:prstGeom>
          <a:noFill/>
          <a:ln w="9525">
            <a:noFill/>
            <a:miter lim="800000"/>
            <a:headEnd/>
            <a:tailEnd/>
          </a:ln>
        </p:spPr>
        <p:txBody>
          <a:bodyPr wrap="none">
            <a:spAutoFit/>
          </a:bodyPr>
          <a:lstStyle/>
          <a:p>
            <a:r>
              <a:rPr lang="en-US" sz="1400" b="0">
                <a:solidFill>
                  <a:schemeClr val="tx1"/>
                </a:solidFill>
              </a:rPr>
              <a:t>(1)</a:t>
            </a:r>
          </a:p>
        </p:txBody>
      </p:sp>
    </p:spTree>
  </p:cSld>
  <p:clrMapOvr>
    <a:masterClrMapping/>
  </p:clrMapOvr>
  <p:transition>
    <p:blinds/>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3"/>
          <p:cNvSpPr>
            <a:spLocks noGrp="1"/>
          </p:cNvSpPr>
          <p:nvPr>
            <p:ph type="ftr" sz="quarter" idx="10"/>
          </p:nvPr>
        </p:nvSpPr>
        <p:spPr>
          <a:noFill/>
        </p:spPr>
        <p:txBody>
          <a:bodyPr/>
          <a:lstStyle/>
          <a:p>
            <a:r>
              <a:rPr lang="en-US"/>
              <a:t>Art of Multiprocessor Programming</a:t>
            </a:r>
          </a:p>
        </p:txBody>
      </p:sp>
      <p:sp>
        <p:nvSpPr>
          <p:cNvPr id="56323" name="Slide Number Placeholder 4"/>
          <p:cNvSpPr>
            <a:spLocks noGrp="1"/>
          </p:cNvSpPr>
          <p:nvPr>
            <p:ph type="sldNum" sz="quarter" idx="11"/>
          </p:nvPr>
        </p:nvSpPr>
        <p:spPr>
          <a:noFill/>
        </p:spPr>
        <p:txBody>
          <a:bodyPr/>
          <a:lstStyle/>
          <a:p>
            <a:fld id="{8D53373D-F55E-478B-8679-844CFB91BFEF}" type="slidenum">
              <a:rPr lang="ar-SA" smtClean="0">
                <a:cs typeface="Arial" pitchFamily="34" charset="0"/>
              </a:rPr>
              <a:pPr/>
              <a:t>22</a:t>
            </a:fld>
            <a:endParaRPr lang="en-US">
              <a:cs typeface="Arial" pitchFamily="34" charset="0"/>
            </a:endParaRPr>
          </a:p>
        </p:txBody>
      </p:sp>
      <p:pic>
        <p:nvPicPr>
          <p:cNvPr id="5632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56325" name="Rectangle 3"/>
          <p:cNvSpPr>
            <a:spLocks noGrp="1" noChangeArrowheads="1"/>
          </p:cNvSpPr>
          <p:nvPr>
            <p:ph type="title"/>
          </p:nvPr>
        </p:nvSpPr>
        <p:spPr/>
        <p:txBody>
          <a:bodyPr/>
          <a:lstStyle/>
          <a:p>
            <a:r>
              <a:rPr lang="en-US"/>
              <a:t>Modify Cached Data</a:t>
            </a:r>
          </a:p>
        </p:txBody>
      </p:sp>
      <p:grpSp>
        <p:nvGrpSpPr>
          <p:cNvPr id="56326" name="Group 4"/>
          <p:cNvGrpSpPr>
            <a:grpSpLocks/>
          </p:cNvGrpSpPr>
          <p:nvPr/>
        </p:nvGrpSpPr>
        <p:grpSpPr bwMode="auto">
          <a:xfrm>
            <a:off x="3732213" y="2495550"/>
            <a:ext cx="1130300" cy="1173163"/>
            <a:chOff x="2496" y="2725"/>
            <a:chExt cx="712" cy="739"/>
          </a:xfrm>
        </p:grpSpPr>
        <p:sp>
          <p:nvSpPr>
            <p:cNvPr id="56357" name="Rectangle 5"/>
            <p:cNvSpPr>
              <a:spLocks noChangeArrowheads="1"/>
            </p:cNvSpPr>
            <p:nvPr/>
          </p:nvSpPr>
          <p:spPr bwMode="auto">
            <a:xfrm>
              <a:off x="2592" y="3312"/>
              <a:ext cx="528" cy="144"/>
            </a:xfrm>
            <a:prstGeom prst="rect">
              <a:avLst/>
            </a:prstGeom>
            <a:solidFill>
              <a:srgbClr val="FF0000"/>
            </a:solidFill>
            <a:ln w="38100" algn="ctr">
              <a:solidFill>
                <a:schemeClr val="tx1"/>
              </a:solidFill>
              <a:miter lim="800000"/>
              <a:headEnd/>
              <a:tailEnd/>
            </a:ln>
          </p:spPr>
          <p:txBody>
            <a:bodyPr wrap="none" anchor="ctr"/>
            <a:lstStyle/>
            <a:p>
              <a:endParaRPr lang="en-US"/>
            </a:p>
          </p:txBody>
        </p:sp>
        <p:sp>
          <p:nvSpPr>
            <p:cNvPr id="56358" name="Freeform 6"/>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rgbClr val="FF0000"/>
            </a:solidFill>
            <a:ln w="38100">
              <a:solidFill>
                <a:schemeClr val="tx1"/>
              </a:solidFill>
              <a:round/>
              <a:headEnd/>
              <a:tailEnd/>
            </a:ln>
          </p:spPr>
          <p:txBody>
            <a:bodyPr wrap="none" anchor="ctr"/>
            <a:lstStyle/>
            <a:p>
              <a:endParaRPr lang="en-US"/>
            </a:p>
          </p:txBody>
        </p:sp>
        <p:grpSp>
          <p:nvGrpSpPr>
            <p:cNvPr id="56359" name="Group 7"/>
            <p:cNvGrpSpPr>
              <a:grpSpLocks/>
            </p:cNvGrpSpPr>
            <p:nvPr/>
          </p:nvGrpSpPr>
          <p:grpSpPr bwMode="auto">
            <a:xfrm>
              <a:off x="3072" y="2832"/>
              <a:ext cx="136" cy="632"/>
              <a:chOff x="3072" y="2832"/>
              <a:chExt cx="136" cy="632"/>
            </a:xfrm>
          </p:grpSpPr>
          <p:sp>
            <p:nvSpPr>
              <p:cNvPr id="56364" name="Freeform 8"/>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6365" name="Freeform 9"/>
              <p:cNvSpPr>
                <a:spLocks/>
              </p:cNvSpPr>
              <p:nvPr/>
            </p:nvSpPr>
            <p:spPr bwMode="auto">
              <a:xfrm>
                <a:off x="3072" y="2976"/>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6366" name="Freeform 10"/>
              <p:cNvSpPr>
                <a:spLocks/>
              </p:cNvSpPr>
              <p:nvPr/>
            </p:nvSpPr>
            <p:spPr bwMode="auto">
              <a:xfrm>
                <a:off x="3072" y="2832"/>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grpSp>
          <p:nvGrpSpPr>
            <p:cNvPr id="56360" name="Group 11"/>
            <p:cNvGrpSpPr>
              <a:grpSpLocks/>
            </p:cNvGrpSpPr>
            <p:nvPr/>
          </p:nvGrpSpPr>
          <p:grpSpPr bwMode="auto">
            <a:xfrm flipH="1">
              <a:off x="2496" y="2832"/>
              <a:ext cx="136" cy="632"/>
              <a:chOff x="3072" y="2832"/>
              <a:chExt cx="136" cy="632"/>
            </a:xfrm>
          </p:grpSpPr>
          <p:sp>
            <p:nvSpPr>
              <p:cNvPr id="56361" name="Freeform 12"/>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6362" name="Freeform 13"/>
              <p:cNvSpPr>
                <a:spLocks/>
              </p:cNvSpPr>
              <p:nvPr/>
            </p:nvSpPr>
            <p:spPr bwMode="auto">
              <a:xfrm>
                <a:off x="3072" y="2976"/>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6363" name="Freeform 14"/>
              <p:cNvSpPr>
                <a:spLocks/>
              </p:cNvSpPr>
              <p:nvPr/>
            </p:nvSpPr>
            <p:spPr bwMode="auto">
              <a:xfrm>
                <a:off x="3072" y="2832"/>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grpSp>
      <p:grpSp>
        <p:nvGrpSpPr>
          <p:cNvPr id="56327" name="Group 15"/>
          <p:cNvGrpSpPr>
            <a:grpSpLocks/>
          </p:cNvGrpSpPr>
          <p:nvPr/>
        </p:nvGrpSpPr>
        <p:grpSpPr bwMode="auto">
          <a:xfrm>
            <a:off x="1757363" y="2441575"/>
            <a:ext cx="1358900" cy="1282700"/>
            <a:chOff x="1008" y="2720"/>
            <a:chExt cx="856" cy="808"/>
          </a:xfrm>
        </p:grpSpPr>
        <p:sp>
          <p:nvSpPr>
            <p:cNvPr id="56348" name="Rectangle 16"/>
            <p:cNvSpPr>
              <a:spLocks noChangeArrowheads="1"/>
            </p:cNvSpPr>
            <p:nvPr/>
          </p:nvSpPr>
          <p:spPr bwMode="auto">
            <a:xfrm>
              <a:off x="1032" y="3304"/>
              <a:ext cx="488" cy="160"/>
            </a:xfrm>
            <a:prstGeom prst="rect">
              <a:avLst/>
            </a:prstGeom>
            <a:solidFill>
              <a:schemeClr val="folHlink"/>
            </a:solidFill>
            <a:ln w="38100" algn="ctr">
              <a:solidFill>
                <a:schemeClr val="tx1"/>
              </a:solidFill>
              <a:miter lim="800000"/>
              <a:headEnd/>
              <a:tailEnd/>
            </a:ln>
          </p:spPr>
          <p:txBody>
            <a:bodyPr wrap="none" anchor="ctr"/>
            <a:lstStyle/>
            <a:p>
              <a:endParaRPr lang="en-US"/>
            </a:p>
          </p:txBody>
        </p:sp>
        <p:sp>
          <p:nvSpPr>
            <p:cNvPr id="56349" name="Freeform 17"/>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6350" name="Freeform 18"/>
            <p:cNvSpPr>
              <a:spLocks/>
            </p:cNvSpPr>
            <p:nvPr/>
          </p:nvSpPr>
          <p:spPr bwMode="auto">
            <a:xfrm flipH="1">
              <a:off x="1077" y="3000"/>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6351" name="Freeform 19"/>
            <p:cNvSpPr>
              <a:spLocks/>
            </p:cNvSpPr>
            <p:nvPr/>
          </p:nvSpPr>
          <p:spPr bwMode="auto">
            <a:xfrm flipH="1">
              <a:off x="1200" y="2800"/>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6352" name="Freeform 20"/>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chemeClr val="folHlink"/>
            </a:solidFill>
            <a:ln w="38100">
              <a:solidFill>
                <a:schemeClr val="tx1"/>
              </a:solidFill>
              <a:round/>
              <a:headEnd/>
              <a:tailEnd/>
            </a:ln>
          </p:spPr>
          <p:txBody>
            <a:bodyPr wrap="none" anchor="ctr"/>
            <a:lstStyle/>
            <a:p>
              <a:endParaRPr lang="en-US"/>
            </a:p>
          </p:txBody>
        </p:sp>
        <p:sp>
          <p:nvSpPr>
            <p:cNvPr id="56353" name="Freeform 21"/>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chemeClr val="folHlink"/>
            </a:solidFill>
            <a:ln w="38100">
              <a:solidFill>
                <a:schemeClr val="tx1"/>
              </a:solidFill>
              <a:round/>
              <a:headEnd/>
              <a:tailEnd/>
            </a:ln>
          </p:spPr>
          <p:txBody>
            <a:bodyPr wrap="none" anchor="ctr"/>
            <a:lstStyle/>
            <a:p>
              <a:endParaRPr lang="en-US"/>
            </a:p>
          </p:txBody>
        </p:sp>
        <p:sp>
          <p:nvSpPr>
            <p:cNvPr id="56354" name="Freeform 22"/>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6355" name="Freeform 23"/>
            <p:cNvSpPr>
              <a:spLocks/>
            </p:cNvSpPr>
            <p:nvPr/>
          </p:nvSpPr>
          <p:spPr bwMode="auto">
            <a:xfrm>
              <a:off x="1669" y="3008"/>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6356" name="Freeform 24"/>
            <p:cNvSpPr>
              <a:spLocks/>
            </p:cNvSpPr>
            <p:nvPr/>
          </p:nvSpPr>
          <p:spPr bwMode="auto">
            <a:xfrm>
              <a:off x="1737" y="2840"/>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grpSp>
        <p:nvGrpSpPr>
          <p:cNvPr id="56328" name="Group 25"/>
          <p:cNvGrpSpPr>
            <a:grpSpLocks/>
          </p:cNvGrpSpPr>
          <p:nvPr/>
        </p:nvGrpSpPr>
        <p:grpSpPr bwMode="auto">
          <a:xfrm flipH="1">
            <a:off x="5480050" y="2441575"/>
            <a:ext cx="1358900" cy="1282700"/>
            <a:chOff x="1008" y="2720"/>
            <a:chExt cx="856" cy="808"/>
          </a:xfrm>
        </p:grpSpPr>
        <p:sp>
          <p:nvSpPr>
            <p:cNvPr id="56339" name="Rectangle 26"/>
            <p:cNvSpPr>
              <a:spLocks noChangeArrowheads="1"/>
            </p:cNvSpPr>
            <p:nvPr/>
          </p:nvSpPr>
          <p:spPr bwMode="auto">
            <a:xfrm>
              <a:off x="1032" y="3304"/>
              <a:ext cx="488" cy="160"/>
            </a:xfrm>
            <a:prstGeom prst="rect">
              <a:avLst/>
            </a:prstGeom>
            <a:solidFill>
              <a:schemeClr val="folHlink"/>
            </a:solidFill>
            <a:ln w="38100" algn="ctr">
              <a:solidFill>
                <a:schemeClr val="tx1"/>
              </a:solidFill>
              <a:miter lim="800000"/>
              <a:headEnd/>
              <a:tailEnd/>
            </a:ln>
          </p:spPr>
          <p:txBody>
            <a:bodyPr wrap="none" anchor="ctr"/>
            <a:lstStyle/>
            <a:p>
              <a:endParaRPr lang="en-US"/>
            </a:p>
          </p:txBody>
        </p:sp>
        <p:sp>
          <p:nvSpPr>
            <p:cNvPr id="56340" name="Freeform 27"/>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6341" name="Freeform 28"/>
            <p:cNvSpPr>
              <a:spLocks/>
            </p:cNvSpPr>
            <p:nvPr/>
          </p:nvSpPr>
          <p:spPr bwMode="auto">
            <a:xfrm flipH="1">
              <a:off x="1077" y="3000"/>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6342" name="Freeform 29"/>
            <p:cNvSpPr>
              <a:spLocks/>
            </p:cNvSpPr>
            <p:nvPr/>
          </p:nvSpPr>
          <p:spPr bwMode="auto">
            <a:xfrm flipH="1">
              <a:off x="1200" y="2800"/>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6343" name="Freeform 30"/>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chemeClr val="folHlink"/>
            </a:solidFill>
            <a:ln w="38100">
              <a:solidFill>
                <a:schemeClr val="tx1"/>
              </a:solidFill>
              <a:round/>
              <a:headEnd/>
              <a:tailEnd/>
            </a:ln>
          </p:spPr>
          <p:txBody>
            <a:bodyPr wrap="none" anchor="ctr"/>
            <a:lstStyle/>
            <a:p>
              <a:endParaRPr lang="en-US"/>
            </a:p>
          </p:txBody>
        </p:sp>
        <p:sp>
          <p:nvSpPr>
            <p:cNvPr id="56344" name="Freeform 31"/>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chemeClr val="folHlink"/>
            </a:solidFill>
            <a:ln w="38100">
              <a:solidFill>
                <a:schemeClr val="tx1"/>
              </a:solidFill>
              <a:round/>
              <a:headEnd/>
              <a:tailEnd/>
            </a:ln>
          </p:spPr>
          <p:txBody>
            <a:bodyPr wrap="none" anchor="ctr"/>
            <a:lstStyle/>
            <a:p>
              <a:endParaRPr lang="en-US"/>
            </a:p>
          </p:txBody>
        </p:sp>
        <p:sp>
          <p:nvSpPr>
            <p:cNvPr id="56345" name="Freeform 32"/>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6346" name="Freeform 33"/>
            <p:cNvSpPr>
              <a:spLocks/>
            </p:cNvSpPr>
            <p:nvPr/>
          </p:nvSpPr>
          <p:spPr bwMode="auto">
            <a:xfrm>
              <a:off x="1669" y="3008"/>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6347" name="Freeform 34"/>
            <p:cNvSpPr>
              <a:spLocks/>
            </p:cNvSpPr>
            <p:nvPr/>
          </p:nvSpPr>
          <p:spPr bwMode="auto">
            <a:xfrm>
              <a:off x="1737" y="2840"/>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sp>
        <p:nvSpPr>
          <p:cNvPr id="56329" name="AutoShape 35"/>
          <p:cNvSpPr>
            <a:spLocks noChangeArrowheads="1"/>
          </p:cNvSpPr>
          <p:nvPr/>
        </p:nvSpPr>
        <p:spPr bwMode="auto">
          <a:xfrm>
            <a:off x="1182688" y="4298950"/>
            <a:ext cx="6626225" cy="641350"/>
          </a:xfrm>
          <a:prstGeom prst="leftRightArrow">
            <a:avLst>
              <a:gd name="adj1" fmla="val 40102"/>
              <a:gd name="adj2" fmla="val 81458"/>
            </a:avLst>
          </a:prstGeom>
          <a:solidFill>
            <a:schemeClr val="folHlink"/>
          </a:solidFill>
          <a:ln w="38100">
            <a:solidFill>
              <a:schemeClr val="tx1"/>
            </a:solidFill>
            <a:miter lim="800000"/>
            <a:headEnd/>
            <a:tailEnd/>
          </a:ln>
        </p:spPr>
        <p:txBody>
          <a:bodyPr wrap="none" anchor="ctr"/>
          <a:lstStyle/>
          <a:p>
            <a:pPr algn="ctr"/>
            <a:r>
              <a:rPr lang="en-US" sz="2000" b="0">
                <a:solidFill>
                  <a:schemeClr val="tx2"/>
                </a:solidFill>
              </a:rPr>
              <a:t>Bus</a:t>
            </a:r>
          </a:p>
        </p:txBody>
      </p:sp>
      <p:sp>
        <p:nvSpPr>
          <p:cNvPr id="56330" name="Rectangle 36"/>
          <p:cNvSpPr>
            <a:spLocks noChangeArrowheads="1"/>
          </p:cNvSpPr>
          <p:nvPr/>
        </p:nvSpPr>
        <p:spPr bwMode="auto">
          <a:xfrm>
            <a:off x="1919288" y="3887788"/>
            <a:ext cx="1203325" cy="385762"/>
          </a:xfrm>
          <a:prstGeom prst="rect">
            <a:avLst/>
          </a:prstGeom>
          <a:solidFill>
            <a:schemeClr val="accent2"/>
          </a:solidFill>
          <a:ln w="38100">
            <a:solidFill>
              <a:schemeClr val="tx1"/>
            </a:solidFill>
            <a:miter lim="800000"/>
            <a:headEnd/>
            <a:tailEnd/>
          </a:ln>
        </p:spPr>
        <p:txBody>
          <a:bodyPr wrap="none" anchor="ctr"/>
          <a:lstStyle/>
          <a:p>
            <a:pPr algn="ctr"/>
            <a:r>
              <a:rPr lang="en-US" sz="2400" b="0">
                <a:solidFill>
                  <a:schemeClr val="bg1"/>
                </a:solidFill>
              </a:rPr>
              <a:t>data</a:t>
            </a:r>
          </a:p>
        </p:txBody>
      </p:sp>
      <p:sp>
        <p:nvSpPr>
          <p:cNvPr id="56331" name="Rectangle 37"/>
          <p:cNvSpPr>
            <a:spLocks noChangeArrowheads="1"/>
          </p:cNvSpPr>
          <p:nvPr/>
        </p:nvSpPr>
        <p:spPr bwMode="auto">
          <a:xfrm>
            <a:off x="1747838" y="5262563"/>
            <a:ext cx="5567362" cy="881062"/>
          </a:xfrm>
          <a:prstGeom prst="rect">
            <a:avLst/>
          </a:prstGeom>
          <a:solidFill>
            <a:schemeClr val="folHlink"/>
          </a:solidFill>
          <a:ln w="38100">
            <a:solidFill>
              <a:schemeClr val="tx1"/>
            </a:solidFill>
            <a:miter lim="800000"/>
            <a:headEnd/>
            <a:tailEnd/>
          </a:ln>
        </p:spPr>
        <p:txBody>
          <a:bodyPr wrap="none" anchor="ctr"/>
          <a:lstStyle/>
          <a:p>
            <a:pPr algn="ctr"/>
            <a:r>
              <a:rPr lang="en-US" b="0">
                <a:solidFill>
                  <a:schemeClr val="tx2"/>
                </a:solidFill>
              </a:rPr>
              <a:t>memory</a:t>
            </a:r>
          </a:p>
        </p:txBody>
      </p:sp>
      <p:sp>
        <p:nvSpPr>
          <p:cNvPr id="56332" name="AutoShape 38"/>
          <p:cNvSpPr>
            <a:spLocks noChangeArrowheads="1"/>
          </p:cNvSpPr>
          <p:nvPr/>
        </p:nvSpPr>
        <p:spPr bwMode="auto">
          <a:xfrm>
            <a:off x="4025900" y="4829175"/>
            <a:ext cx="819150" cy="352425"/>
          </a:xfrm>
          <a:prstGeom prst="upDownArrow">
            <a:avLst>
              <a:gd name="adj1" fmla="val 50000"/>
              <a:gd name="adj2" fmla="val 33782"/>
            </a:avLst>
          </a:prstGeom>
          <a:solidFill>
            <a:schemeClr val="folHlink"/>
          </a:solidFill>
          <a:ln w="38100">
            <a:solidFill>
              <a:schemeClr val="tx1"/>
            </a:solidFill>
            <a:miter lim="800000"/>
            <a:headEnd/>
            <a:tailEnd/>
          </a:ln>
        </p:spPr>
        <p:txBody>
          <a:bodyPr wrap="none" anchor="ctr"/>
          <a:lstStyle/>
          <a:p>
            <a:endParaRPr lang="en-US"/>
          </a:p>
        </p:txBody>
      </p:sp>
      <p:sp>
        <p:nvSpPr>
          <p:cNvPr id="56333" name="Rectangle 39"/>
          <p:cNvSpPr>
            <a:spLocks noChangeArrowheads="1"/>
          </p:cNvSpPr>
          <p:nvPr/>
        </p:nvSpPr>
        <p:spPr bwMode="auto">
          <a:xfrm>
            <a:off x="5665788" y="3887788"/>
            <a:ext cx="1203325" cy="385762"/>
          </a:xfrm>
          <a:prstGeom prst="rect">
            <a:avLst/>
          </a:prstGeom>
          <a:solidFill>
            <a:schemeClr val="folHlink"/>
          </a:solidFill>
          <a:ln w="38100">
            <a:solidFill>
              <a:schemeClr val="tx1"/>
            </a:solidFill>
            <a:miter lim="800000"/>
            <a:headEnd/>
            <a:tailEnd/>
          </a:ln>
        </p:spPr>
        <p:txBody>
          <a:bodyPr wrap="none" anchor="ctr"/>
          <a:lstStyle/>
          <a:p>
            <a:pPr algn="ctr"/>
            <a:r>
              <a:rPr lang="en-US" sz="2400" b="0">
                <a:solidFill>
                  <a:schemeClr val="bg1"/>
                </a:solidFill>
              </a:rPr>
              <a:t>cache</a:t>
            </a:r>
          </a:p>
        </p:txBody>
      </p:sp>
      <p:sp>
        <p:nvSpPr>
          <p:cNvPr id="56334" name="Rectangle 40"/>
          <p:cNvSpPr>
            <a:spLocks noChangeArrowheads="1"/>
          </p:cNvSpPr>
          <p:nvPr/>
        </p:nvSpPr>
        <p:spPr bwMode="auto">
          <a:xfrm>
            <a:off x="3792538" y="3887788"/>
            <a:ext cx="1203325" cy="385762"/>
          </a:xfrm>
          <a:prstGeom prst="rect">
            <a:avLst/>
          </a:prstGeom>
          <a:solidFill>
            <a:schemeClr val="accent2"/>
          </a:solidFill>
          <a:ln w="38100">
            <a:solidFill>
              <a:schemeClr val="tx1"/>
            </a:solidFill>
            <a:miter lim="800000"/>
            <a:headEnd/>
            <a:tailEnd/>
          </a:ln>
        </p:spPr>
        <p:txBody>
          <a:bodyPr wrap="none" anchor="ctr"/>
          <a:lstStyle/>
          <a:p>
            <a:pPr algn="ctr"/>
            <a:r>
              <a:rPr lang="en-US" sz="2400" b="0">
                <a:solidFill>
                  <a:schemeClr val="bg1"/>
                </a:solidFill>
              </a:rPr>
              <a:t>data</a:t>
            </a:r>
          </a:p>
        </p:txBody>
      </p:sp>
      <p:sp>
        <p:nvSpPr>
          <p:cNvPr id="56335" name="Rectangle 41"/>
          <p:cNvSpPr>
            <a:spLocks noChangeArrowheads="1"/>
          </p:cNvSpPr>
          <p:nvPr/>
        </p:nvSpPr>
        <p:spPr bwMode="auto">
          <a:xfrm>
            <a:off x="5630863" y="5470525"/>
            <a:ext cx="1411287" cy="465138"/>
          </a:xfrm>
          <a:prstGeom prst="rect">
            <a:avLst/>
          </a:prstGeom>
          <a:solidFill>
            <a:schemeClr val="accent2"/>
          </a:solidFill>
          <a:ln w="38100" cmpd="dbl">
            <a:solidFill>
              <a:schemeClr val="tx1"/>
            </a:solidFill>
            <a:miter lim="800000"/>
            <a:headEnd/>
            <a:tailEnd/>
          </a:ln>
        </p:spPr>
        <p:txBody>
          <a:bodyPr wrap="none" anchor="ctr"/>
          <a:lstStyle/>
          <a:p>
            <a:pPr algn="ctr"/>
            <a:r>
              <a:rPr lang="en-US" sz="2800" b="0">
                <a:solidFill>
                  <a:schemeClr val="bg1"/>
                </a:solidFill>
              </a:rPr>
              <a:t>data</a:t>
            </a:r>
          </a:p>
        </p:txBody>
      </p:sp>
      <p:sp>
        <p:nvSpPr>
          <p:cNvPr id="56336" name="Freeform 42"/>
          <p:cNvSpPr>
            <a:spLocks/>
          </p:cNvSpPr>
          <p:nvPr/>
        </p:nvSpPr>
        <p:spPr bwMode="auto">
          <a:xfrm>
            <a:off x="3251200" y="3362325"/>
            <a:ext cx="2309813" cy="1476375"/>
          </a:xfrm>
          <a:custGeom>
            <a:avLst/>
            <a:gdLst>
              <a:gd name="T0" fmla="*/ 2147483647 w 1455"/>
              <a:gd name="T1" fmla="*/ 2147483647 h 930"/>
              <a:gd name="T2" fmla="*/ 2147483647 w 1455"/>
              <a:gd name="T3" fmla="*/ 2147483647 h 930"/>
              <a:gd name="T4" fmla="*/ 2147483647 w 1455"/>
              <a:gd name="T5" fmla="*/ 2147483647 h 930"/>
              <a:gd name="T6" fmla="*/ 2147483647 w 1455"/>
              <a:gd name="T7" fmla="*/ 2147483647 h 930"/>
              <a:gd name="T8" fmla="*/ 2147483647 w 1455"/>
              <a:gd name="T9" fmla="*/ 2147483647 h 930"/>
              <a:gd name="T10" fmla="*/ 0 w 1455"/>
              <a:gd name="T11" fmla="*/ 2147483647 h 930"/>
              <a:gd name="T12" fmla="*/ 2147483647 w 1455"/>
              <a:gd name="T13" fmla="*/ 2147483647 h 930"/>
              <a:gd name="T14" fmla="*/ 2147483647 w 1455"/>
              <a:gd name="T15" fmla="*/ 2147483647 h 930"/>
              <a:gd name="T16" fmla="*/ 2147483647 w 1455"/>
              <a:gd name="T17" fmla="*/ 2147483647 h 930"/>
              <a:gd name="T18" fmla="*/ 2147483647 w 1455"/>
              <a:gd name="T19" fmla="*/ 2147483647 h 930"/>
              <a:gd name="T20" fmla="*/ 2147483647 w 1455"/>
              <a:gd name="T21" fmla="*/ 2147483647 h 930"/>
              <a:gd name="T22" fmla="*/ 2147483647 w 1455"/>
              <a:gd name="T23" fmla="*/ 0 h 930"/>
              <a:gd name="T24" fmla="*/ 2147483647 w 1455"/>
              <a:gd name="T25" fmla="*/ 2147483647 h 9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55"/>
              <a:gd name="T40" fmla="*/ 0 h 930"/>
              <a:gd name="T41" fmla="*/ 1455 w 1455"/>
              <a:gd name="T42" fmla="*/ 930 h 9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55" h="930">
                <a:moveTo>
                  <a:pt x="576" y="253"/>
                </a:moveTo>
                <a:lnTo>
                  <a:pt x="373" y="61"/>
                </a:lnTo>
                <a:lnTo>
                  <a:pt x="343" y="253"/>
                </a:lnTo>
                <a:lnTo>
                  <a:pt x="80" y="223"/>
                </a:lnTo>
                <a:lnTo>
                  <a:pt x="192" y="445"/>
                </a:lnTo>
                <a:lnTo>
                  <a:pt x="0" y="930"/>
                </a:lnTo>
                <a:lnTo>
                  <a:pt x="525" y="627"/>
                </a:lnTo>
                <a:lnTo>
                  <a:pt x="1081" y="900"/>
                </a:lnTo>
                <a:lnTo>
                  <a:pt x="1081" y="667"/>
                </a:lnTo>
                <a:lnTo>
                  <a:pt x="1455" y="556"/>
                </a:lnTo>
                <a:lnTo>
                  <a:pt x="1202" y="404"/>
                </a:lnTo>
                <a:lnTo>
                  <a:pt x="1333" y="0"/>
                </a:lnTo>
                <a:lnTo>
                  <a:pt x="576" y="253"/>
                </a:lnTo>
                <a:close/>
              </a:path>
            </a:pathLst>
          </a:custGeom>
          <a:solidFill>
            <a:srgbClr val="FFFF00"/>
          </a:solidFill>
          <a:ln w="38100">
            <a:solidFill>
              <a:srgbClr val="FF3300"/>
            </a:solidFill>
            <a:round/>
            <a:headEnd/>
            <a:tailEnd/>
          </a:ln>
        </p:spPr>
        <p:txBody>
          <a:bodyPr wrap="none" anchor="ctr"/>
          <a:lstStyle/>
          <a:p>
            <a:endParaRPr lang="en-US"/>
          </a:p>
        </p:txBody>
      </p:sp>
      <p:sp>
        <p:nvSpPr>
          <p:cNvPr id="56337" name="Rectangle 43"/>
          <p:cNvSpPr>
            <a:spLocks noChangeArrowheads="1"/>
          </p:cNvSpPr>
          <p:nvPr/>
        </p:nvSpPr>
        <p:spPr bwMode="auto">
          <a:xfrm>
            <a:off x="3754438" y="3865563"/>
            <a:ext cx="1203325" cy="385762"/>
          </a:xfrm>
          <a:prstGeom prst="rect">
            <a:avLst/>
          </a:prstGeom>
          <a:solidFill>
            <a:schemeClr val="bg1"/>
          </a:solidFill>
          <a:ln w="38100">
            <a:solidFill>
              <a:schemeClr val="tx1"/>
            </a:solidFill>
            <a:miter lim="800000"/>
            <a:headEnd/>
            <a:tailEnd/>
          </a:ln>
        </p:spPr>
        <p:txBody>
          <a:bodyPr wrap="none" anchor="ctr"/>
          <a:lstStyle/>
          <a:p>
            <a:pPr algn="ctr"/>
            <a:r>
              <a:rPr lang="en-US" sz="2400" b="0">
                <a:solidFill>
                  <a:schemeClr val="accent2"/>
                </a:solidFill>
              </a:rPr>
              <a:t>data</a:t>
            </a:r>
          </a:p>
        </p:txBody>
      </p:sp>
      <p:sp>
        <p:nvSpPr>
          <p:cNvPr id="56338" name="Text Box 44"/>
          <p:cNvSpPr txBox="1">
            <a:spLocks noChangeArrowheads="1"/>
          </p:cNvSpPr>
          <p:nvPr/>
        </p:nvSpPr>
        <p:spPr bwMode="auto">
          <a:xfrm>
            <a:off x="8313738" y="6251575"/>
            <a:ext cx="393700" cy="304800"/>
          </a:xfrm>
          <a:prstGeom prst="rect">
            <a:avLst/>
          </a:prstGeom>
          <a:noFill/>
          <a:ln w="9525">
            <a:noFill/>
            <a:miter lim="800000"/>
            <a:headEnd/>
            <a:tailEnd/>
          </a:ln>
        </p:spPr>
        <p:txBody>
          <a:bodyPr wrap="none">
            <a:spAutoFit/>
          </a:bodyPr>
          <a:lstStyle/>
          <a:p>
            <a:r>
              <a:rPr lang="en-US" sz="1400" b="0">
                <a:solidFill>
                  <a:schemeClr val="tx1"/>
                </a:solidFill>
              </a:rPr>
              <a:t>(1)</a:t>
            </a:r>
          </a:p>
        </p:txBody>
      </p:sp>
    </p:spTree>
  </p:cSld>
  <p:clrMapOvr>
    <a:masterClrMapping/>
  </p:clrMapOvr>
  <p:transition>
    <p:blinds/>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p:cNvSpPr>
            <a:spLocks noGrp="1"/>
          </p:cNvSpPr>
          <p:nvPr>
            <p:ph type="ftr" sz="quarter" idx="10"/>
          </p:nvPr>
        </p:nvSpPr>
        <p:spPr>
          <a:noFill/>
        </p:spPr>
        <p:txBody>
          <a:bodyPr/>
          <a:lstStyle/>
          <a:p>
            <a:r>
              <a:rPr lang="en-US"/>
              <a:t>Art of Multiprocessor Programming</a:t>
            </a:r>
          </a:p>
        </p:txBody>
      </p:sp>
      <p:sp>
        <p:nvSpPr>
          <p:cNvPr id="57347" name="Slide Number Placeholder 4"/>
          <p:cNvSpPr>
            <a:spLocks noGrp="1"/>
          </p:cNvSpPr>
          <p:nvPr>
            <p:ph type="sldNum" sz="quarter" idx="11"/>
          </p:nvPr>
        </p:nvSpPr>
        <p:spPr>
          <a:noFill/>
        </p:spPr>
        <p:txBody>
          <a:bodyPr/>
          <a:lstStyle/>
          <a:p>
            <a:fld id="{29CC9C0C-BD6C-4F7B-A7BE-1A35A2A5C671}" type="slidenum">
              <a:rPr lang="ar-SA" smtClean="0">
                <a:cs typeface="Arial" pitchFamily="34" charset="0"/>
              </a:rPr>
              <a:pPr/>
              <a:t>23</a:t>
            </a:fld>
            <a:endParaRPr lang="en-US">
              <a:cs typeface="Arial" pitchFamily="34" charset="0"/>
            </a:endParaRPr>
          </a:p>
        </p:txBody>
      </p:sp>
      <p:pic>
        <p:nvPicPr>
          <p:cNvPr id="5734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57349" name="Rectangle 3"/>
          <p:cNvSpPr>
            <a:spLocks noChangeArrowheads="1"/>
          </p:cNvSpPr>
          <p:nvPr/>
        </p:nvSpPr>
        <p:spPr bwMode="auto">
          <a:xfrm>
            <a:off x="1747838" y="5262563"/>
            <a:ext cx="5567362" cy="881062"/>
          </a:xfrm>
          <a:prstGeom prst="rect">
            <a:avLst/>
          </a:prstGeom>
          <a:solidFill>
            <a:schemeClr val="folHlink"/>
          </a:solidFill>
          <a:ln w="38100">
            <a:solidFill>
              <a:schemeClr val="tx1"/>
            </a:solidFill>
            <a:miter lim="800000"/>
            <a:headEnd/>
            <a:tailEnd/>
          </a:ln>
        </p:spPr>
        <p:txBody>
          <a:bodyPr wrap="none" anchor="ctr"/>
          <a:lstStyle/>
          <a:p>
            <a:pPr algn="ctr"/>
            <a:r>
              <a:rPr lang="en-US" b="0">
                <a:solidFill>
                  <a:schemeClr val="tx2"/>
                </a:solidFill>
              </a:rPr>
              <a:t>memory</a:t>
            </a:r>
          </a:p>
        </p:txBody>
      </p:sp>
      <p:sp>
        <p:nvSpPr>
          <p:cNvPr id="57350" name="AutoShape 4"/>
          <p:cNvSpPr>
            <a:spLocks noChangeArrowheads="1"/>
          </p:cNvSpPr>
          <p:nvPr/>
        </p:nvSpPr>
        <p:spPr bwMode="auto">
          <a:xfrm>
            <a:off x="1182688" y="4298950"/>
            <a:ext cx="6626225" cy="641350"/>
          </a:xfrm>
          <a:prstGeom prst="leftRightArrow">
            <a:avLst>
              <a:gd name="adj1" fmla="val 40102"/>
              <a:gd name="adj2" fmla="val 81458"/>
            </a:avLst>
          </a:prstGeom>
          <a:solidFill>
            <a:schemeClr val="folHlink"/>
          </a:solidFill>
          <a:ln w="38100">
            <a:solidFill>
              <a:schemeClr val="tx1"/>
            </a:solidFill>
            <a:miter lim="800000"/>
            <a:headEnd/>
            <a:tailEnd/>
          </a:ln>
        </p:spPr>
        <p:txBody>
          <a:bodyPr wrap="none" anchor="ctr"/>
          <a:lstStyle/>
          <a:p>
            <a:pPr algn="ctr"/>
            <a:r>
              <a:rPr lang="en-US" sz="2000" b="0">
                <a:solidFill>
                  <a:schemeClr val="tx2"/>
                </a:solidFill>
              </a:rPr>
              <a:t>Bus</a:t>
            </a:r>
          </a:p>
        </p:txBody>
      </p:sp>
      <p:sp>
        <p:nvSpPr>
          <p:cNvPr id="57351" name="Rectangle 5"/>
          <p:cNvSpPr>
            <a:spLocks noChangeArrowheads="1"/>
          </p:cNvSpPr>
          <p:nvPr/>
        </p:nvSpPr>
        <p:spPr bwMode="auto">
          <a:xfrm>
            <a:off x="3754438" y="3865563"/>
            <a:ext cx="1203325" cy="385762"/>
          </a:xfrm>
          <a:prstGeom prst="rect">
            <a:avLst/>
          </a:prstGeom>
          <a:solidFill>
            <a:schemeClr val="bg1"/>
          </a:solidFill>
          <a:ln w="38100">
            <a:solidFill>
              <a:schemeClr val="tx1"/>
            </a:solidFill>
            <a:miter lim="800000"/>
            <a:headEnd/>
            <a:tailEnd/>
          </a:ln>
        </p:spPr>
        <p:txBody>
          <a:bodyPr wrap="none" anchor="ctr"/>
          <a:lstStyle/>
          <a:p>
            <a:pPr algn="ctr"/>
            <a:r>
              <a:rPr lang="en-US" sz="2400" b="0">
                <a:solidFill>
                  <a:schemeClr val="accent2"/>
                </a:solidFill>
              </a:rPr>
              <a:t>data</a:t>
            </a:r>
          </a:p>
        </p:txBody>
      </p:sp>
      <p:sp>
        <p:nvSpPr>
          <p:cNvPr id="57352" name="Rectangle 6"/>
          <p:cNvSpPr>
            <a:spLocks noGrp="1" noChangeArrowheads="1"/>
          </p:cNvSpPr>
          <p:nvPr>
            <p:ph type="title"/>
          </p:nvPr>
        </p:nvSpPr>
        <p:spPr/>
        <p:txBody>
          <a:bodyPr/>
          <a:lstStyle/>
          <a:p>
            <a:r>
              <a:rPr lang="en-US"/>
              <a:t>Modify Cached Data</a:t>
            </a:r>
          </a:p>
        </p:txBody>
      </p:sp>
      <p:grpSp>
        <p:nvGrpSpPr>
          <p:cNvPr id="57353" name="Group 7"/>
          <p:cNvGrpSpPr>
            <a:grpSpLocks/>
          </p:cNvGrpSpPr>
          <p:nvPr/>
        </p:nvGrpSpPr>
        <p:grpSpPr bwMode="auto">
          <a:xfrm>
            <a:off x="3732213" y="2495550"/>
            <a:ext cx="1130300" cy="1173163"/>
            <a:chOff x="2496" y="2725"/>
            <a:chExt cx="712" cy="739"/>
          </a:xfrm>
        </p:grpSpPr>
        <p:sp>
          <p:nvSpPr>
            <p:cNvPr id="57378" name="Rectangle 8"/>
            <p:cNvSpPr>
              <a:spLocks noChangeArrowheads="1"/>
            </p:cNvSpPr>
            <p:nvPr/>
          </p:nvSpPr>
          <p:spPr bwMode="auto">
            <a:xfrm>
              <a:off x="2592" y="3312"/>
              <a:ext cx="528" cy="144"/>
            </a:xfrm>
            <a:prstGeom prst="rect">
              <a:avLst/>
            </a:prstGeom>
            <a:solidFill>
              <a:srgbClr val="FF0000"/>
            </a:solidFill>
            <a:ln w="38100" algn="ctr">
              <a:solidFill>
                <a:schemeClr val="tx1"/>
              </a:solidFill>
              <a:miter lim="800000"/>
              <a:headEnd/>
              <a:tailEnd/>
            </a:ln>
          </p:spPr>
          <p:txBody>
            <a:bodyPr wrap="none" anchor="ctr"/>
            <a:lstStyle/>
            <a:p>
              <a:endParaRPr lang="en-US"/>
            </a:p>
          </p:txBody>
        </p:sp>
        <p:sp>
          <p:nvSpPr>
            <p:cNvPr id="57379" name="Freeform 9"/>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rgbClr val="FF0000"/>
            </a:solidFill>
            <a:ln w="38100">
              <a:solidFill>
                <a:schemeClr val="tx1"/>
              </a:solidFill>
              <a:round/>
              <a:headEnd/>
              <a:tailEnd/>
            </a:ln>
          </p:spPr>
          <p:txBody>
            <a:bodyPr wrap="none" anchor="ctr"/>
            <a:lstStyle/>
            <a:p>
              <a:endParaRPr lang="en-US"/>
            </a:p>
          </p:txBody>
        </p:sp>
        <p:grpSp>
          <p:nvGrpSpPr>
            <p:cNvPr id="57380" name="Group 10"/>
            <p:cNvGrpSpPr>
              <a:grpSpLocks/>
            </p:cNvGrpSpPr>
            <p:nvPr/>
          </p:nvGrpSpPr>
          <p:grpSpPr bwMode="auto">
            <a:xfrm>
              <a:off x="3072" y="2832"/>
              <a:ext cx="136" cy="632"/>
              <a:chOff x="3072" y="2832"/>
              <a:chExt cx="136" cy="632"/>
            </a:xfrm>
          </p:grpSpPr>
          <p:sp>
            <p:nvSpPr>
              <p:cNvPr id="57385" name="Freeform 11"/>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7386" name="Freeform 12"/>
              <p:cNvSpPr>
                <a:spLocks/>
              </p:cNvSpPr>
              <p:nvPr/>
            </p:nvSpPr>
            <p:spPr bwMode="auto">
              <a:xfrm>
                <a:off x="3072" y="2976"/>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7387" name="Freeform 13"/>
              <p:cNvSpPr>
                <a:spLocks/>
              </p:cNvSpPr>
              <p:nvPr/>
            </p:nvSpPr>
            <p:spPr bwMode="auto">
              <a:xfrm>
                <a:off x="3072" y="2832"/>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grpSp>
          <p:nvGrpSpPr>
            <p:cNvPr id="57381" name="Group 14"/>
            <p:cNvGrpSpPr>
              <a:grpSpLocks/>
            </p:cNvGrpSpPr>
            <p:nvPr/>
          </p:nvGrpSpPr>
          <p:grpSpPr bwMode="auto">
            <a:xfrm flipH="1">
              <a:off x="2496" y="2832"/>
              <a:ext cx="136" cy="632"/>
              <a:chOff x="3072" y="2832"/>
              <a:chExt cx="136" cy="632"/>
            </a:xfrm>
          </p:grpSpPr>
          <p:sp>
            <p:nvSpPr>
              <p:cNvPr id="57382" name="Freeform 15"/>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7383" name="Freeform 16"/>
              <p:cNvSpPr>
                <a:spLocks/>
              </p:cNvSpPr>
              <p:nvPr/>
            </p:nvSpPr>
            <p:spPr bwMode="auto">
              <a:xfrm>
                <a:off x="3072" y="2976"/>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7384" name="Freeform 17"/>
              <p:cNvSpPr>
                <a:spLocks/>
              </p:cNvSpPr>
              <p:nvPr/>
            </p:nvSpPr>
            <p:spPr bwMode="auto">
              <a:xfrm>
                <a:off x="3072" y="2832"/>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grpSp>
      <p:grpSp>
        <p:nvGrpSpPr>
          <p:cNvPr id="57354" name="Group 18"/>
          <p:cNvGrpSpPr>
            <a:grpSpLocks/>
          </p:cNvGrpSpPr>
          <p:nvPr/>
        </p:nvGrpSpPr>
        <p:grpSpPr bwMode="auto">
          <a:xfrm>
            <a:off x="1757363" y="2441575"/>
            <a:ext cx="1358900" cy="1282700"/>
            <a:chOff x="1008" y="2720"/>
            <a:chExt cx="856" cy="808"/>
          </a:xfrm>
        </p:grpSpPr>
        <p:sp>
          <p:nvSpPr>
            <p:cNvPr id="57369" name="Rectangle 19"/>
            <p:cNvSpPr>
              <a:spLocks noChangeArrowheads="1"/>
            </p:cNvSpPr>
            <p:nvPr/>
          </p:nvSpPr>
          <p:spPr bwMode="auto">
            <a:xfrm>
              <a:off x="1032" y="3304"/>
              <a:ext cx="488" cy="160"/>
            </a:xfrm>
            <a:prstGeom prst="rect">
              <a:avLst/>
            </a:prstGeom>
            <a:solidFill>
              <a:schemeClr val="folHlink"/>
            </a:solidFill>
            <a:ln w="38100" algn="ctr">
              <a:solidFill>
                <a:schemeClr val="tx1"/>
              </a:solidFill>
              <a:miter lim="800000"/>
              <a:headEnd/>
              <a:tailEnd/>
            </a:ln>
          </p:spPr>
          <p:txBody>
            <a:bodyPr wrap="none" anchor="ctr"/>
            <a:lstStyle/>
            <a:p>
              <a:endParaRPr lang="en-US"/>
            </a:p>
          </p:txBody>
        </p:sp>
        <p:sp>
          <p:nvSpPr>
            <p:cNvPr id="57370" name="Freeform 20"/>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7371" name="Freeform 21"/>
            <p:cNvSpPr>
              <a:spLocks/>
            </p:cNvSpPr>
            <p:nvPr/>
          </p:nvSpPr>
          <p:spPr bwMode="auto">
            <a:xfrm flipH="1">
              <a:off x="1077" y="3000"/>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7372" name="Freeform 22"/>
            <p:cNvSpPr>
              <a:spLocks/>
            </p:cNvSpPr>
            <p:nvPr/>
          </p:nvSpPr>
          <p:spPr bwMode="auto">
            <a:xfrm flipH="1">
              <a:off x="1200" y="2800"/>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7373" name="Freeform 23"/>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chemeClr val="folHlink"/>
            </a:solidFill>
            <a:ln w="38100">
              <a:solidFill>
                <a:schemeClr val="tx1"/>
              </a:solidFill>
              <a:round/>
              <a:headEnd/>
              <a:tailEnd/>
            </a:ln>
          </p:spPr>
          <p:txBody>
            <a:bodyPr wrap="none" anchor="ctr"/>
            <a:lstStyle/>
            <a:p>
              <a:endParaRPr lang="en-US"/>
            </a:p>
          </p:txBody>
        </p:sp>
        <p:sp>
          <p:nvSpPr>
            <p:cNvPr id="57374" name="Freeform 24"/>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chemeClr val="folHlink"/>
            </a:solidFill>
            <a:ln w="38100">
              <a:solidFill>
                <a:schemeClr val="tx1"/>
              </a:solidFill>
              <a:round/>
              <a:headEnd/>
              <a:tailEnd/>
            </a:ln>
          </p:spPr>
          <p:txBody>
            <a:bodyPr wrap="none" anchor="ctr"/>
            <a:lstStyle/>
            <a:p>
              <a:endParaRPr lang="en-US"/>
            </a:p>
          </p:txBody>
        </p:sp>
        <p:sp>
          <p:nvSpPr>
            <p:cNvPr id="57375" name="Freeform 25"/>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7376" name="Freeform 26"/>
            <p:cNvSpPr>
              <a:spLocks/>
            </p:cNvSpPr>
            <p:nvPr/>
          </p:nvSpPr>
          <p:spPr bwMode="auto">
            <a:xfrm>
              <a:off x="1669" y="3008"/>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7377" name="Freeform 27"/>
            <p:cNvSpPr>
              <a:spLocks/>
            </p:cNvSpPr>
            <p:nvPr/>
          </p:nvSpPr>
          <p:spPr bwMode="auto">
            <a:xfrm>
              <a:off x="1737" y="2840"/>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grpSp>
        <p:nvGrpSpPr>
          <p:cNvPr id="57355" name="Group 28"/>
          <p:cNvGrpSpPr>
            <a:grpSpLocks/>
          </p:cNvGrpSpPr>
          <p:nvPr/>
        </p:nvGrpSpPr>
        <p:grpSpPr bwMode="auto">
          <a:xfrm flipH="1">
            <a:off x="5480050" y="2441575"/>
            <a:ext cx="1358900" cy="1282700"/>
            <a:chOff x="1008" y="2720"/>
            <a:chExt cx="856" cy="808"/>
          </a:xfrm>
        </p:grpSpPr>
        <p:sp>
          <p:nvSpPr>
            <p:cNvPr id="57360" name="Rectangle 29"/>
            <p:cNvSpPr>
              <a:spLocks noChangeArrowheads="1"/>
            </p:cNvSpPr>
            <p:nvPr/>
          </p:nvSpPr>
          <p:spPr bwMode="auto">
            <a:xfrm>
              <a:off x="1032" y="3304"/>
              <a:ext cx="488" cy="160"/>
            </a:xfrm>
            <a:prstGeom prst="rect">
              <a:avLst/>
            </a:prstGeom>
            <a:solidFill>
              <a:schemeClr val="folHlink"/>
            </a:solidFill>
            <a:ln w="38100" algn="ctr">
              <a:solidFill>
                <a:schemeClr val="tx1"/>
              </a:solidFill>
              <a:miter lim="800000"/>
              <a:headEnd/>
              <a:tailEnd/>
            </a:ln>
          </p:spPr>
          <p:txBody>
            <a:bodyPr wrap="none" anchor="ctr"/>
            <a:lstStyle/>
            <a:p>
              <a:endParaRPr lang="en-US"/>
            </a:p>
          </p:txBody>
        </p:sp>
        <p:sp>
          <p:nvSpPr>
            <p:cNvPr id="57361" name="Freeform 30"/>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7362" name="Freeform 31"/>
            <p:cNvSpPr>
              <a:spLocks/>
            </p:cNvSpPr>
            <p:nvPr/>
          </p:nvSpPr>
          <p:spPr bwMode="auto">
            <a:xfrm flipH="1">
              <a:off x="1077" y="3000"/>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7363" name="Freeform 32"/>
            <p:cNvSpPr>
              <a:spLocks/>
            </p:cNvSpPr>
            <p:nvPr/>
          </p:nvSpPr>
          <p:spPr bwMode="auto">
            <a:xfrm flipH="1">
              <a:off x="1200" y="2800"/>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7364" name="Freeform 33"/>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chemeClr val="folHlink"/>
            </a:solidFill>
            <a:ln w="38100">
              <a:solidFill>
                <a:schemeClr val="tx1"/>
              </a:solidFill>
              <a:round/>
              <a:headEnd/>
              <a:tailEnd/>
            </a:ln>
          </p:spPr>
          <p:txBody>
            <a:bodyPr wrap="none" anchor="ctr"/>
            <a:lstStyle/>
            <a:p>
              <a:endParaRPr lang="en-US"/>
            </a:p>
          </p:txBody>
        </p:sp>
        <p:sp>
          <p:nvSpPr>
            <p:cNvPr id="57365" name="Freeform 34"/>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chemeClr val="folHlink"/>
            </a:solidFill>
            <a:ln w="38100">
              <a:solidFill>
                <a:schemeClr val="tx1"/>
              </a:solidFill>
              <a:round/>
              <a:headEnd/>
              <a:tailEnd/>
            </a:ln>
          </p:spPr>
          <p:txBody>
            <a:bodyPr wrap="none" anchor="ctr"/>
            <a:lstStyle/>
            <a:p>
              <a:endParaRPr lang="en-US"/>
            </a:p>
          </p:txBody>
        </p:sp>
        <p:sp>
          <p:nvSpPr>
            <p:cNvPr id="57366" name="Freeform 35"/>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7367" name="Freeform 36"/>
            <p:cNvSpPr>
              <a:spLocks/>
            </p:cNvSpPr>
            <p:nvPr/>
          </p:nvSpPr>
          <p:spPr bwMode="auto">
            <a:xfrm>
              <a:off x="1669" y="3008"/>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7368" name="Freeform 37"/>
            <p:cNvSpPr>
              <a:spLocks/>
            </p:cNvSpPr>
            <p:nvPr/>
          </p:nvSpPr>
          <p:spPr bwMode="auto">
            <a:xfrm>
              <a:off x="1737" y="2840"/>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sp>
        <p:nvSpPr>
          <p:cNvPr id="57356" name="AutoShape 38"/>
          <p:cNvSpPr>
            <a:spLocks noChangeArrowheads="1"/>
          </p:cNvSpPr>
          <p:nvPr/>
        </p:nvSpPr>
        <p:spPr bwMode="auto">
          <a:xfrm>
            <a:off x="4025900" y="4829175"/>
            <a:ext cx="819150" cy="352425"/>
          </a:xfrm>
          <a:prstGeom prst="upDownArrow">
            <a:avLst>
              <a:gd name="adj1" fmla="val 50000"/>
              <a:gd name="adj2" fmla="val 33782"/>
            </a:avLst>
          </a:prstGeom>
          <a:solidFill>
            <a:schemeClr val="folHlink"/>
          </a:solidFill>
          <a:ln w="38100">
            <a:solidFill>
              <a:schemeClr val="tx1"/>
            </a:solidFill>
            <a:miter lim="800000"/>
            <a:headEnd/>
            <a:tailEnd/>
          </a:ln>
        </p:spPr>
        <p:txBody>
          <a:bodyPr wrap="none" anchor="ctr"/>
          <a:lstStyle/>
          <a:p>
            <a:endParaRPr lang="en-US"/>
          </a:p>
        </p:txBody>
      </p:sp>
      <p:sp>
        <p:nvSpPr>
          <p:cNvPr id="57357" name="Rectangle 39"/>
          <p:cNvSpPr>
            <a:spLocks noChangeArrowheads="1"/>
          </p:cNvSpPr>
          <p:nvPr/>
        </p:nvSpPr>
        <p:spPr bwMode="auto">
          <a:xfrm>
            <a:off x="5665788" y="3887788"/>
            <a:ext cx="1203325" cy="385762"/>
          </a:xfrm>
          <a:prstGeom prst="rect">
            <a:avLst/>
          </a:prstGeom>
          <a:solidFill>
            <a:schemeClr val="folHlink"/>
          </a:solidFill>
          <a:ln w="38100">
            <a:solidFill>
              <a:schemeClr val="tx1"/>
            </a:solidFill>
            <a:miter lim="800000"/>
            <a:headEnd/>
            <a:tailEnd/>
          </a:ln>
        </p:spPr>
        <p:txBody>
          <a:bodyPr wrap="none" anchor="ctr"/>
          <a:lstStyle/>
          <a:p>
            <a:pPr algn="ctr"/>
            <a:r>
              <a:rPr lang="en-US" sz="2400" b="0">
                <a:solidFill>
                  <a:schemeClr val="bg1"/>
                </a:solidFill>
              </a:rPr>
              <a:t>cache</a:t>
            </a:r>
          </a:p>
        </p:txBody>
      </p:sp>
      <p:sp>
        <p:nvSpPr>
          <p:cNvPr id="57358" name="Rectangle 40"/>
          <p:cNvSpPr>
            <a:spLocks noChangeArrowheads="1"/>
          </p:cNvSpPr>
          <p:nvPr/>
        </p:nvSpPr>
        <p:spPr bwMode="auto">
          <a:xfrm>
            <a:off x="1919288" y="3887788"/>
            <a:ext cx="1203325" cy="385762"/>
          </a:xfrm>
          <a:prstGeom prst="rect">
            <a:avLst/>
          </a:prstGeom>
          <a:solidFill>
            <a:schemeClr val="accent2"/>
          </a:solidFill>
          <a:ln w="38100">
            <a:solidFill>
              <a:schemeClr val="tx1"/>
            </a:solidFill>
            <a:miter lim="800000"/>
            <a:headEnd/>
            <a:tailEnd/>
          </a:ln>
        </p:spPr>
        <p:txBody>
          <a:bodyPr wrap="none" anchor="ctr"/>
          <a:lstStyle/>
          <a:p>
            <a:pPr algn="ctr"/>
            <a:r>
              <a:rPr lang="en-US" sz="2400" b="0">
                <a:solidFill>
                  <a:schemeClr val="bg1"/>
                </a:solidFill>
              </a:rPr>
              <a:t>data</a:t>
            </a:r>
          </a:p>
        </p:txBody>
      </p:sp>
      <p:sp>
        <p:nvSpPr>
          <p:cNvPr id="57359" name="Rectangle 41"/>
          <p:cNvSpPr>
            <a:spLocks noChangeArrowheads="1"/>
          </p:cNvSpPr>
          <p:nvPr/>
        </p:nvSpPr>
        <p:spPr bwMode="auto">
          <a:xfrm>
            <a:off x="5630863" y="5470525"/>
            <a:ext cx="1411287" cy="465138"/>
          </a:xfrm>
          <a:prstGeom prst="rect">
            <a:avLst/>
          </a:prstGeom>
          <a:solidFill>
            <a:schemeClr val="accent2"/>
          </a:solidFill>
          <a:ln w="38100" cmpd="dbl">
            <a:solidFill>
              <a:schemeClr val="tx1"/>
            </a:solidFill>
            <a:miter lim="800000"/>
            <a:headEnd/>
            <a:tailEnd/>
          </a:ln>
        </p:spPr>
        <p:txBody>
          <a:bodyPr wrap="none" anchor="ctr"/>
          <a:lstStyle/>
          <a:p>
            <a:pPr algn="ctr"/>
            <a:r>
              <a:rPr lang="en-US" sz="2800" b="0">
                <a:solidFill>
                  <a:schemeClr val="bg1"/>
                </a:solidFill>
              </a:rPr>
              <a:t>data</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p:cNvSpPr>
            <a:spLocks noGrp="1"/>
          </p:cNvSpPr>
          <p:nvPr>
            <p:ph type="ftr" sz="quarter" idx="10"/>
          </p:nvPr>
        </p:nvSpPr>
        <p:spPr>
          <a:noFill/>
        </p:spPr>
        <p:txBody>
          <a:bodyPr/>
          <a:lstStyle/>
          <a:p>
            <a:r>
              <a:rPr lang="en-US"/>
              <a:t>Art of Multiprocessor Programming</a:t>
            </a:r>
          </a:p>
        </p:txBody>
      </p:sp>
      <p:sp>
        <p:nvSpPr>
          <p:cNvPr id="58371" name="Slide Number Placeholder 4"/>
          <p:cNvSpPr>
            <a:spLocks noGrp="1"/>
          </p:cNvSpPr>
          <p:nvPr>
            <p:ph type="sldNum" sz="quarter" idx="11"/>
          </p:nvPr>
        </p:nvSpPr>
        <p:spPr>
          <a:noFill/>
        </p:spPr>
        <p:txBody>
          <a:bodyPr/>
          <a:lstStyle/>
          <a:p>
            <a:fld id="{4389F5E6-61F3-44F5-8231-6CB6D73148DD}" type="slidenum">
              <a:rPr lang="ar-SA" smtClean="0">
                <a:cs typeface="Arial" pitchFamily="34" charset="0"/>
              </a:rPr>
              <a:pPr/>
              <a:t>24</a:t>
            </a:fld>
            <a:endParaRPr lang="en-US">
              <a:cs typeface="Arial" pitchFamily="34" charset="0"/>
            </a:endParaRPr>
          </a:p>
        </p:txBody>
      </p:sp>
      <p:pic>
        <p:nvPicPr>
          <p:cNvPr id="5837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58373" name="Rectangle 3"/>
          <p:cNvSpPr>
            <a:spLocks noChangeArrowheads="1"/>
          </p:cNvSpPr>
          <p:nvPr/>
        </p:nvSpPr>
        <p:spPr bwMode="auto">
          <a:xfrm>
            <a:off x="1747838" y="5262563"/>
            <a:ext cx="5567362" cy="881062"/>
          </a:xfrm>
          <a:prstGeom prst="rect">
            <a:avLst/>
          </a:prstGeom>
          <a:solidFill>
            <a:schemeClr val="folHlink"/>
          </a:solidFill>
          <a:ln w="38100">
            <a:solidFill>
              <a:schemeClr val="tx1"/>
            </a:solidFill>
            <a:miter lim="800000"/>
            <a:headEnd/>
            <a:tailEnd/>
          </a:ln>
        </p:spPr>
        <p:txBody>
          <a:bodyPr wrap="none" anchor="ctr"/>
          <a:lstStyle/>
          <a:p>
            <a:pPr algn="ctr"/>
            <a:r>
              <a:rPr lang="en-US" b="0">
                <a:solidFill>
                  <a:schemeClr val="tx2"/>
                </a:solidFill>
              </a:rPr>
              <a:t>memory</a:t>
            </a:r>
          </a:p>
        </p:txBody>
      </p:sp>
      <p:sp>
        <p:nvSpPr>
          <p:cNvPr id="58374" name="AutoShape 4"/>
          <p:cNvSpPr>
            <a:spLocks noChangeArrowheads="1"/>
          </p:cNvSpPr>
          <p:nvPr/>
        </p:nvSpPr>
        <p:spPr bwMode="auto">
          <a:xfrm>
            <a:off x="1182688" y="4298950"/>
            <a:ext cx="6626225" cy="641350"/>
          </a:xfrm>
          <a:prstGeom prst="leftRightArrow">
            <a:avLst>
              <a:gd name="adj1" fmla="val 40102"/>
              <a:gd name="adj2" fmla="val 81458"/>
            </a:avLst>
          </a:prstGeom>
          <a:solidFill>
            <a:schemeClr val="folHlink"/>
          </a:solidFill>
          <a:ln w="38100">
            <a:solidFill>
              <a:schemeClr val="tx1"/>
            </a:solidFill>
            <a:miter lim="800000"/>
            <a:headEnd/>
            <a:tailEnd/>
          </a:ln>
        </p:spPr>
        <p:txBody>
          <a:bodyPr wrap="none" anchor="ctr"/>
          <a:lstStyle/>
          <a:p>
            <a:pPr algn="ctr"/>
            <a:r>
              <a:rPr lang="en-US" sz="2000" b="0">
                <a:solidFill>
                  <a:schemeClr val="tx2"/>
                </a:solidFill>
              </a:rPr>
              <a:t>Bus</a:t>
            </a:r>
          </a:p>
        </p:txBody>
      </p:sp>
      <p:sp>
        <p:nvSpPr>
          <p:cNvPr id="58375" name="Rectangle 5"/>
          <p:cNvSpPr>
            <a:spLocks noChangeArrowheads="1"/>
          </p:cNvSpPr>
          <p:nvPr/>
        </p:nvSpPr>
        <p:spPr bwMode="auto">
          <a:xfrm>
            <a:off x="3754438" y="3865563"/>
            <a:ext cx="1203325" cy="385762"/>
          </a:xfrm>
          <a:prstGeom prst="rect">
            <a:avLst/>
          </a:prstGeom>
          <a:solidFill>
            <a:schemeClr val="bg1"/>
          </a:solidFill>
          <a:ln w="38100">
            <a:solidFill>
              <a:schemeClr val="tx1"/>
            </a:solidFill>
            <a:miter lim="800000"/>
            <a:headEnd/>
            <a:tailEnd/>
          </a:ln>
        </p:spPr>
        <p:txBody>
          <a:bodyPr wrap="none" anchor="ctr"/>
          <a:lstStyle/>
          <a:p>
            <a:pPr algn="ctr"/>
            <a:r>
              <a:rPr lang="en-US" sz="2400" b="0">
                <a:solidFill>
                  <a:schemeClr val="accent2"/>
                </a:solidFill>
              </a:rPr>
              <a:t>data</a:t>
            </a:r>
          </a:p>
        </p:txBody>
      </p:sp>
      <p:sp>
        <p:nvSpPr>
          <p:cNvPr id="58376" name="Rectangle 6"/>
          <p:cNvSpPr>
            <a:spLocks noGrp="1" noChangeArrowheads="1"/>
          </p:cNvSpPr>
          <p:nvPr>
            <p:ph type="title"/>
          </p:nvPr>
        </p:nvSpPr>
        <p:spPr/>
        <p:txBody>
          <a:bodyPr/>
          <a:lstStyle/>
          <a:p>
            <a:r>
              <a:rPr lang="en-US"/>
              <a:t>Modify Cached Data</a:t>
            </a:r>
          </a:p>
        </p:txBody>
      </p:sp>
      <p:grpSp>
        <p:nvGrpSpPr>
          <p:cNvPr id="58377" name="Group 7"/>
          <p:cNvGrpSpPr>
            <a:grpSpLocks/>
          </p:cNvGrpSpPr>
          <p:nvPr/>
        </p:nvGrpSpPr>
        <p:grpSpPr bwMode="auto">
          <a:xfrm>
            <a:off x="3732213" y="2495550"/>
            <a:ext cx="1130300" cy="1173163"/>
            <a:chOff x="2496" y="2725"/>
            <a:chExt cx="712" cy="739"/>
          </a:xfrm>
        </p:grpSpPr>
        <p:sp>
          <p:nvSpPr>
            <p:cNvPr id="58405" name="Rectangle 8"/>
            <p:cNvSpPr>
              <a:spLocks noChangeArrowheads="1"/>
            </p:cNvSpPr>
            <p:nvPr/>
          </p:nvSpPr>
          <p:spPr bwMode="auto">
            <a:xfrm>
              <a:off x="2592" y="3312"/>
              <a:ext cx="528" cy="144"/>
            </a:xfrm>
            <a:prstGeom prst="rect">
              <a:avLst/>
            </a:prstGeom>
            <a:solidFill>
              <a:srgbClr val="FF0000"/>
            </a:solidFill>
            <a:ln w="38100" algn="ctr">
              <a:solidFill>
                <a:schemeClr val="tx1"/>
              </a:solidFill>
              <a:miter lim="800000"/>
              <a:headEnd/>
              <a:tailEnd/>
            </a:ln>
          </p:spPr>
          <p:txBody>
            <a:bodyPr wrap="none" anchor="ctr"/>
            <a:lstStyle/>
            <a:p>
              <a:endParaRPr lang="en-US"/>
            </a:p>
          </p:txBody>
        </p:sp>
        <p:sp>
          <p:nvSpPr>
            <p:cNvPr id="58406" name="Freeform 9"/>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rgbClr val="FF0000"/>
            </a:solidFill>
            <a:ln w="38100">
              <a:solidFill>
                <a:schemeClr val="tx1"/>
              </a:solidFill>
              <a:round/>
              <a:headEnd/>
              <a:tailEnd/>
            </a:ln>
          </p:spPr>
          <p:txBody>
            <a:bodyPr wrap="none" anchor="ctr"/>
            <a:lstStyle/>
            <a:p>
              <a:endParaRPr lang="en-US"/>
            </a:p>
          </p:txBody>
        </p:sp>
        <p:grpSp>
          <p:nvGrpSpPr>
            <p:cNvPr id="58407" name="Group 10"/>
            <p:cNvGrpSpPr>
              <a:grpSpLocks/>
            </p:cNvGrpSpPr>
            <p:nvPr/>
          </p:nvGrpSpPr>
          <p:grpSpPr bwMode="auto">
            <a:xfrm>
              <a:off x="3072" y="2832"/>
              <a:ext cx="136" cy="632"/>
              <a:chOff x="3072" y="2832"/>
              <a:chExt cx="136" cy="632"/>
            </a:xfrm>
          </p:grpSpPr>
          <p:sp>
            <p:nvSpPr>
              <p:cNvPr id="58412" name="Freeform 11"/>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8413" name="Freeform 12"/>
              <p:cNvSpPr>
                <a:spLocks/>
              </p:cNvSpPr>
              <p:nvPr/>
            </p:nvSpPr>
            <p:spPr bwMode="auto">
              <a:xfrm>
                <a:off x="3072" y="2976"/>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8414" name="Freeform 13"/>
              <p:cNvSpPr>
                <a:spLocks/>
              </p:cNvSpPr>
              <p:nvPr/>
            </p:nvSpPr>
            <p:spPr bwMode="auto">
              <a:xfrm>
                <a:off x="3072" y="2832"/>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grpSp>
          <p:nvGrpSpPr>
            <p:cNvPr id="58408" name="Group 14"/>
            <p:cNvGrpSpPr>
              <a:grpSpLocks/>
            </p:cNvGrpSpPr>
            <p:nvPr/>
          </p:nvGrpSpPr>
          <p:grpSpPr bwMode="auto">
            <a:xfrm flipH="1">
              <a:off x="2496" y="2832"/>
              <a:ext cx="136" cy="632"/>
              <a:chOff x="3072" y="2832"/>
              <a:chExt cx="136" cy="632"/>
            </a:xfrm>
          </p:grpSpPr>
          <p:sp>
            <p:nvSpPr>
              <p:cNvPr id="58409" name="Freeform 15"/>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8410" name="Freeform 16"/>
              <p:cNvSpPr>
                <a:spLocks/>
              </p:cNvSpPr>
              <p:nvPr/>
            </p:nvSpPr>
            <p:spPr bwMode="auto">
              <a:xfrm>
                <a:off x="3072" y="2976"/>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8411" name="Freeform 17"/>
              <p:cNvSpPr>
                <a:spLocks/>
              </p:cNvSpPr>
              <p:nvPr/>
            </p:nvSpPr>
            <p:spPr bwMode="auto">
              <a:xfrm>
                <a:off x="3072" y="2832"/>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grpSp>
      <p:grpSp>
        <p:nvGrpSpPr>
          <p:cNvPr id="58378" name="Group 18"/>
          <p:cNvGrpSpPr>
            <a:grpSpLocks/>
          </p:cNvGrpSpPr>
          <p:nvPr/>
        </p:nvGrpSpPr>
        <p:grpSpPr bwMode="auto">
          <a:xfrm>
            <a:off x="1757363" y="2441575"/>
            <a:ext cx="1358900" cy="1282700"/>
            <a:chOff x="1008" y="2720"/>
            <a:chExt cx="856" cy="808"/>
          </a:xfrm>
        </p:grpSpPr>
        <p:sp>
          <p:nvSpPr>
            <p:cNvPr id="58396" name="Rectangle 19"/>
            <p:cNvSpPr>
              <a:spLocks noChangeArrowheads="1"/>
            </p:cNvSpPr>
            <p:nvPr/>
          </p:nvSpPr>
          <p:spPr bwMode="auto">
            <a:xfrm>
              <a:off x="1032" y="3304"/>
              <a:ext cx="488" cy="160"/>
            </a:xfrm>
            <a:prstGeom prst="rect">
              <a:avLst/>
            </a:prstGeom>
            <a:solidFill>
              <a:schemeClr val="folHlink"/>
            </a:solidFill>
            <a:ln w="38100" algn="ctr">
              <a:solidFill>
                <a:schemeClr val="tx1"/>
              </a:solidFill>
              <a:miter lim="800000"/>
              <a:headEnd/>
              <a:tailEnd/>
            </a:ln>
          </p:spPr>
          <p:txBody>
            <a:bodyPr wrap="none" anchor="ctr"/>
            <a:lstStyle/>
            <a:p>
              <a:endParaRPr lang="en-US"/>
            </a:p>
          </p:txBody>
        </p:sp>
        <p:sp>
          <p:nvSpPr>
            <p:cNvPr id="58397" name="Freeform 20"/>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8398" name="Freeform 21"/>
            <p:cNvSpPr>
              <a:spLocks/>
            </p:cNvSpPr>
            <p:nvPr/>
          </p:nvSpPr>
          <p:spPr bwMode="auto">
            <a:xfrm flipH="1">
              <a:off x="1077" y="3000"/>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8399" name="Freeform 22"/>
            <p:cNvSpPr>
              <a:spLocks/>
            </p:cNvSpPr>
            <p:nvPr/>
          </p:nvSpPr>
          <p:spPr bwMode="auto">
            <a:xfrm flipH="1">
              <a:off x="1200" y="2800"/>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8400" name="Freeform 23"/>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chemeClr val="folHlink"/>
            </a:solidFill>
            <a:ln w="38100">
              <a:solidFill>
                <a:schemeClr val="tx1"/>
              </a:solidFill>
              <a:round/>
              <a:headEnd/>
              <a:tailEnd/>
            </a:ln>
          </p:spPr>
          <p:txBody>
            <a:bodyPr wrap="none" anchor="ctr"/>
            <a:lstStyle/>
            <a:p>
              <a:endParaRPr lang="en-US"/>
            </a:p>
          </p:txBody>
        </p:sp>
        <p:sp>
          <p:nvSpPr>
            <p:cNvPr id="58401" name="Freeform 24"/>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chemeClr val="folHlink"/>
            </a:solidFill>
            <a:ln w="38100">
              <a:solidFill>
                <a:schemeClr val="tx1"/>
              </a:solidFill>
              <a:round/>
              <a:headEnd/>
              <a:tailEnd/>
            </a:ln>
          </p:spPr>
          <p:txBody>
            <a:bodyPr wrap="none" anchor="ctr"/>
            <a:lstStyle/>
            <a:p>
              <a:endParaRPr lang="en-US"/>
            </a:p>
          </p:txBody>
        </p:sp>
        <p:sp>
          <p:nvSpPr>
            <p:cNvPr id="58402" name="Freeform 25"/>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8403" name="Freeform 26"/>
            <p:cNvSpPr>
              <a:spLocks/>
            </p:cNvSpPr>
            <p:nvPr/>
          </p:nvSpPr>
          <p:spPr bwMode="auto">
            <a:xfrm>
              <a:off x="1669" y="3008"/>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8404" name="Freeform 27"/>
            <p:cNvSpPr>
              <a:spLocks/>
            </p:cNvSpPr>
            <p:nvPr/>
          </p:nvSpPr>
          <p:spPr bwMode="auto">
            <a:xfrm>
              <a:off x="1737" y="2840"/>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grpSp>
        <p:nvGrpSpPr>
          <p:cNvPr id="58379" name="Group 28"/>
          <p:cNvGrpSpPr>
            <a:grpSpLocks/>
          </p:cNvGrpSpPr>
          <p:nvPr/>
        </p:nvGrpSpPr>
        <p:grpSpPr bwMode="auto">
          <a:xfrm flipH="1">
            <a:off x="5480050" y="2441575"/>
            <a:ext cx="1358900" cy="1282700"/>
            <a:chOff x="1008" y="2720"/>
            <a:chExt cx="856" cy="808"/>
          </a:xfrm>
        </p:grpSpPr>
        <p:sp>
          <p:nvSpPr>
            <p:cNvPr id="58387" name="Rectangle 29"/>
            <p:cNvSpPr>
              <a:spLocks noChangeArrowheads="1"/>
            </p:cNvSpPr>
            <p:nvPr/>
          </p:nvSpPr>
          <p:spPr bwMode="auto">
            <a:xfrm>
              <a:off x="1032" y="3304"/>
              <a:ext cx="488" cy="160"/>
            </a:xfrm>
            <a:prstGeom prst="rect">
              <a:avLst/>
            </a:prstGeom>
            <a:solidFill>
              <a:schemeClr val="folHlink"/>
            </a:solidFill>
            <a:ln w="38100" algn="ctr">
              <a:solidFill>
                <a:schemeClr val="tx1"/>
              </a:solidFill>
              <a:miter lim="800000"/>
              <a:headEnd/>
              <a:tailEnd/>
            </a:ln>
          </p:spPr>
          <p:txBody>
            <a:bodyPr wrap="none" anchor="ctr"/>
            <a:lstStyle/>
            <a:p>
              <a:endParaRPr lang="en-US"/>
            </a:p>
          </p:txBody>
        </p:sp>
        <p:sp>
          <p:nvSpPr>
            <p:cNvPr id="58388" name="Freeform 30"/>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8389" name="Freeform 31"/>
            <p:cNvSpPr>
              <a:spLocks/>
            </p:cNvSpPr>
            <p:nvPr/>
          </p:nvSpPr>
          <p:spPr bwMode="auto">
            <a:xfrm flipH="1">
              <a:off x="1077" y="3000"/>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8390" name="Freeform 32"/>
            <p:cNvSpPr>
              <a:spLocks/>
            </p:cNvSpPr>
            <p:nvPr/>
          </p:nvSpPr>
          <p:spPr bwMode="auto">
            <a:xfrm flipH="1">
              <a:off x="1200" y="2800"/>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8391" name="Freeform 33"/>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chemeClr val="folHlink"/>
            </a:solidFill>
            <a:ln w="38100">
              <a:solidFill>
                <a:schemeClr val="tx1"/>
              </a:solidFill>
              <a:round/>
              <a:headEnd/>
              <a:tailEnd/>
            </a:ln>
          </p:spPr>
          <p:txBody>
            <a:bodyPr wrap="none" anchor="ctr"/>
            <a:lstStyle/>
            <a:p>
              <a:endParaRPr lang="en-US"/>
            </a:p>
          </p:txBody>
        </p:sp>
        <p:sp>
          <p:nvSpPr>
            <p:cNvPr id="58392" name="Freeform 34"/>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chemeClr val="folHlink"/>
            </a:solidFill>
            <a:ln w="38100">
              <a:solidFill>
                <a:schemeClr val="tx1"/>
              </a:solidFill>
              <a:round/>
              <a:headEnd/>
              <a:tailEnd/>
            </a:ln>
          </p:spPr>
          <p:txBody>
            <a:bodyPr wrap="none" anchor="ctr"/>
            <a:lstStyle/>
            <a:p>
              <a:endParaRPr lang="en-US"/>
            </a:p>
          </p:txBody>
        </p:sp>
        <p:sp>
          <p:nvSpPr>
            <p:cNvPr id="58393" name="Freeform 35"/>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8394" name="Freeform 36"/>
            <p:cNvSpPr>
              <a:spLocks/>
            </p:cNvSpPr>
            <p:nvPr/>
          </p:nvSpPr>
          <p:spPr bwMode="auto">
            <a:xfrm>
              <a:off x="1669" y="3008"/>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58395" name="Freeform 37"/>
            <p:cNvSpPr>
              <a:spLocks/>
            </p:cNvSpPr>
            <p:nvPr/>
          </p:nvSpPr>
          <p:spPr bwMode="auto">
            <a:xfrm>
              <a:off x="1737" y="2840"/>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sp>
        <p:nvSpPr>
          <p:cNvPr id="58380" name="AutoShape 38"/>
          <p:cNvSpPr>
            <a:spLocks noChangeArrowheads="1"/>
          </p:cNvSpPr>
          <p:nvPr/>
        </p:nvSpPr>
        <p:spPr bwMode="auto">
          <a:xfrm>
            <a:off x="4025900" y="4829175"/>
            <a:ext cx="819150" cy="352425"/>
          </a:xfrm>
          <a:prstGeom prst="upDownArrow">
            <a:avLst>
              <a:gd name="adj1" fmla="val 50000"/>
              <a:gd name="adj2" fmla="val 33782"/>
            </a:avLst>
          </a:prstGeom>
          <a:solidFill>
            <a:schemeClr val="folHlink"/>
          </a:solidFill>
          <a:ln w="38100">
            <a:solidFill>
              <a:schemeClr val="tx1"/>
            </a:solidFill>
            <a:miter lim="800000"/>
            <a:headEnd/>
            <a:tailEnd/>
          </a:ln>
        </p:spPr>
        <p:txBody>
          <a:bodyPr wrap="none" anchor="ctr"/>
          <a:lstStyle/>
          <a:p>
            <a:endParaRPr lang="en-US"/>
          </a:p>
        </p:txBody>
      </p:sp>
      <p:sp>
        <p:nvSpPr>
          <p:cNvPr id="58381" name="Rectangle 39"/>
          <p:cNvSpPr>
            <a:spLocks noChangeArrowheads="1"/>
          </p:cNvSpPr>
          <p:nvPr/>
        </p:nvSpPr>
        <p:spPr bwMode="auto">
          <a:xfrm>
            <a:off x="5665788" y="3887788"/>
            <a:ext cx="1203325" cy="385762"/>
          </a:xfrm>
          <a:prstGeom prst="rect">
            <a:avLst/>
          </a:prstGeom>
          <a:solidFill>
            <a:schemeClr val="folHlink"/>
          </a:solidFill>
          <a:ln w="38100">
            <a:solidFill>
              <a:schemeClr val="tx1"/>
            </a:solidFill>
            <a:miter lim="800000"/>
            <a:headEnd/>
            <a:tailEnd/>
          </a:ln>
        </p:spPr>
        <p:txBody>
          <a:bodyPr wrap="none" anchor="ctr"/>
          <a:lstStyle/>
          <a:p>
            <a:pPr algn="ctr"/>
            <a:r>
              <a:rPr lang="en-US" sz="2400" b="0">
                <a:solidFill>
                  <a:schemeClr val="bg1"/>
                </a:solidFill>
              </a:rPr>
              <a:t>cache</a:t>
            </a:r>
          </a:p>
        </p:txBody>
      </p:sp>
      <p:sp>
        <p:nvSpPr>
          <p:cNvPr id="58382" name="Text Box 40"/>
          <p:cNvSpPr txBox="1">
            <a:spLocks noChangeArrowheads="1"/>
          </p:cNvSpPr>
          <p:nvPr/>
        </p:nvSpPr>
        <p:spPr bwMode="auto">
          <a:xfrm>
            <a:off x="339725" y="5014913"/>
            <a:ext cx="4156075" cy="984250"/>
          </a:xfrm>
          <a:prstGeom prst="rect">
            <a:avLst/>
          </a:prstGeom>
          <a:solidFill>
            <a:srgbClr val="FFFF00"/>
          </a:solidFill>
          <a:ln w="38100">
            <a:solidFill>
              <a:srgbClr val="FF0000"/>
            </a:solidFill>
            <a:miter lim="800000"/>
            <a:headEnd/>
            <a:tailEnd/>
          </a:ln>
        </p:spPr>
        <p:txBody>
          <a:bodyPr>
            <a:spAutoFit/>
          </a:bodyPr>
          <a:lstStyle/>
          <a:p>
            <a:pPr algn="ctr"/>
            <a:r>
              <a:rPr lang="en-US" sz="2800" b="0">
                <a:solidFill>
                  <a:srgbClr val="FF3300"/>
                </a:solidFill>
              </a:rPr>
              <a:t>What’s up with the other copies?</a:t>
            </a:r>
          </a:p>
        </p:txBody>
      </p:sp>
      <p:sp>
        <p:nvSpPr>
          <p:cNvPr id="58383" name="AutoShape 41"/>
          <p:cNvSpPr>
            <a:spLocks noChangeArrowheads="1"/>
          </p:cNvSpPr>
          <p:nvPr/>
        </p:nvSpPr>
        <p:spPr bwMode="auto">
          <a:xfrm>
            <a:off x="1492250" y="3594100"/>
            <a:ext cx="1924050" cy="930275"/>
          </a:xfrm>
          <a:prstGeom prst="wedgeRoundRectCallout">
            <a:avLst>
              <a:gd name="adj1" fmla="val -412"/>
              <a:gd name="adj2" fmla="val 97611"/>
              <a:gd name="adj3" fmla="val 16667"/>
            </a:avLst>
          </a:prstGeom>
          <a:solidFill>
            <a:srgbClr val="FFFF00"/>
          </a:solidFill>
          <a:ln w="38100">
            <a:solidFill>
              <a:srgbClr val="FF3300"/>
            </a:solidFill>
            <a:miter lim="800000"/>
            <a:headEnd/>
            <a:tailEnd/>
          </a:ln>
        </p:spPr>
        <p:txBody>
          <a:bodyPr anchor="ctr"/>
          <a:lstStyle/>
          <a:p>
            <a:pPr algn="ctr"/>
            <a:endParaRPr lang="en-US" b="0"/>
          </a:p>
        </p:txBody>
      </p:sp>
      <p:sp>
        <p:nvSpPr>
          <p:cNvPr id="58384" name="Rectangle 42"/>
          <p:cNvSpPr>
            <a:spLocks noChangeArrowheads="1"/>
          </p:cNvSpPr>
          <p:nvPr/>
        </p:nvSpPr>
        <p:spPr bwMode="auto">
          <a:xfrm>
            <a:off x="1919288" y="3887788"/>
            <a:ext cx="1203325" cy="385762"/>
          </a:xfrm>
          <a:prstGeom prst="rect">
            <a:avLst/>
          </a:prstGeom>
          <a:solidFill>
            <a:schemeClr val="accent2"/>
          </a:solidFill>
          <a:ln w="38100">
            <a:solidFill>
              <a:schemeClr val="tx1"/>
            </a:solidFill>
            <a:miter lim="800000"/>
            <a:headEnd/>
            <a:tailEnd/>
          </a:ln>
        </p:spPr>
        <p:txBody>
          <a:bodyPr wrap="none" anchor="ctr"/>
          <a:lstStyle/>
          <a:p>
            <a:pPr algn="ctr"/>
            <a:r>
              <a:rPr lang="en-US" sz="2400" b="0">
                <a:solidFill>
                  <a:schemeClr val="bg1"/>
                </a:solidFill>
              </a:rPr>
              <a:t>data</a:t>
            </a:r>
          </a:p>
        </p:txBody>
      </p:sp>
      <p:sp>
        <p:nvSpPr>
          <p:cNvPr id="58385" name="AutoShape 43"/>
          <p:cNvSpPr>
            <a:spLocks noChangeArrowheads="1"/>
          </p:cNvSpPr>
          <p:nvPr/>
        </p:nvSpPr>
        <p:spPr bwMode="auto">
          <a:xfrm>
            <a:off x="5446713" y="5192713"/>
            <a:ext cx="1924050" cy="1041400"/>
          </a:xfrm>
          <a:prstGeom prst="wedgeRoundRectCallout">
            <a:avLst>
              <a:gd name="adj1" fmla="val -95463"/>
              <a:gd name="adj2" fmla="val -10519"/>
              <a:gd name="adj3" fmla="val 16667"/>
            </a:avLst>
          </a:prstGeom>
          <a:solidFill>
            <a:srgbClr val="FFFF00"/>
          </a:solidFill>
          <a:ln w="38100">
            <a:solidFill>
              <a:srgbClr val="FF3300"/>
            </a:solidFill>
            <a:miter lim="800000"/>
            <a:headEnd/>
            <a:tailEnd/>
          </a:ln>
        </p:spPr>
        <p:txBody>
          <a:bodyPr anchor="ctr"/>
          <a:lstStyle/>
          <a:p>
            <a:pPr algn="ctr"/>
            <a:endParaRPr lang="en-US" b="0"/>
          </a:p>
        </p:txBody>
      </p:sp>
      <p:sp>
        <p:nvSpPr>
          <p:cNvPr id="58386" name="Rectangle 44"/>
          <p:cNvSpPr>
            <a:spLocks noChangeArrowheads="1"/>
          </p:cNvSpPr>
          <p:nvPr/>
        </p:nvSpPr>
        <p:spPr bwMode="auto">
          <a:xfrm>
            <a:off x="5630863" y="5470525"/>
            <a:ext cx="1411287" cy="465138"/>
          </a:xfrm>
          <a:prstGeom prst="rect">
            <a:avLst/>
          </a:prstGeom>
          <a:solidFill>
            <a:schemeClr val="accent2"/>
          </a:solidFill>
          <a:ln w="38100" cmpd="dbl">
            <a:solidFill>
              <a:schemeClr val="tx1"/>
            </a:solidFill>
            <a:miter lim="800000"/>
            <a:headEnd/>
            <a:tailEnd/>
          </a:ln>
        </p:spPr>
        <p:txBody>
          <a:bodyPr wrap="none" anchor="ctr"/>
          <a:lstStyle/>
          <a:p>
            <a:pPr algn="ctr"/>
            <a:r>
              <a:rPr lang="en-US" sz="2800" b="0">
                <a:solidFill>
                  <a:schemeClr val="bg1"/>
                </a:solidFill>
              </a:rPr>
              <a:t>data</a:t>
            </a:r>
          </a:p>
        </p:txBody>
      </p:sp>
    </p:spTree>
  </p:cSld>
  <p:clrMapOvr>
    <a:masterClrMapping/>
  </p:clrMapOvr>
  <p:transition>
    <p:blinds/>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3"/>
          <p:cNvSpPr>
            <a:spLocks noGrp="1"/>
          </p:cNvSpPr>
          <p:nvPr>
            <p:ph type="ftr" sz="quarter" idx="10"/>
          </p:nvPr>
        </p:nvSpPr>
        <p:spPr>
          <a:noFill/>
        </p:spPr>
        <p:txBody>
          <a:bodyPr/>
          <a:lstStyle/>
          <a:p>
            <a:r>
              <a:rPr lang="en-US"/>
              <a:t>Art of Multiprocessor Programming</a:t>
            </a:r>
          </a:p>
        </p:txBody>
      </p:sp>
      <p:sp>
        <p:nvSpPr>
          <p:cNvPr id="59395" name="Slide Number Placeholder 4"/>
          <p:cNvSpPr>
            <a:spLocks noGrp="1"/>
          </p:cNvSpPr>
          <p:nvPr>
            <p:ph type="sldNum" sz="quarter" idx="11"/>
          </p:nvPr>
        </p:nvSpPr>
        <p:spPr>
          <a:noFill/>
        </p:spPr>
        <p:txBody>
          <a:bodyPr/>
          <a:lstStyle/>
          <a:p>
            <a:fld id="{C362B8D3-274D-4B7C-92E2-5091214889DE}" type="slidenum">
              <a:rPr lang="ar-SA" smtClean="0">
                <a:cs typeface="Arial" pitchFamily="34" charset="0"/>
              </a:rPr>
              <a:pPr/>
              <a:t>25</a:t>
            </a:fld>
            <a:endParaRPr lang="en-US">
              <a:cs typeface="Arial" pitchFamily="34" charset="0"/>
            </a:endParaRPr>
          </a:p>
        </p:txBody>
      </p:sp>
      <p:pic>
        <p:nvPicPr>
          <p:cNvPr id="59396"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59397" name="Rectangle 2"/>
          <p:cNvSpPr>
            <a:spLocks noGrp="1" noChangeArrowheads="1"/>
          </p:cNvSpPr>
          <p:nvPr>
            <p:ph type="title"/>
          </p:nvPr>
        </p:nvSpPr>
        <p:spPr/>
        <p:txBody>
          <a:bodyPr/>
          <a:lstStyle/>
          <a:p>
            <a:r>
              <a:rPr lang="en-US"/>
              <a:t>Cache Coherence</a:t>
            </a:r>
          </a:p>
        </p:txBody>
      </p:sp>
      <p:sp>
        <p:nvSpPr>
          <p:cNvPr id="59398" name="Rectangle 3"/>
          <p:cNvSpPr>
            <a:spLocks noGrp="1" noChangeArrowheads="1"/>
          </p:cNvSpPr>
          <p:nvPr>
            <p:ph type="body" idx="1"/>
          </p:nvPr>
        </p:nvSpPr>
        <p:spPr/>
        <p:txBody>
          <a:bodyPr/>
          <a:lstStyle/>
          <a:p>
            <a:r>
              <a:rPr lang="en-US" dirty="0"/>
              <a:t>We have lots of copies of data</a:t>
            </a:r>
          </a:p>
          <a:p>
            <a:pPr lvl="1"/>
            <a:r>
              <a:rPr lang="en-US" dirty="0"/>
              <a:t>Original copy in memory </a:t>
            </a:r>
          </a:p>
          <a:p>
            <a:pPr lvl="1"/>
            <a:r>
              <a:rPr lang="en-US" dirty="0"/>
              <a:t>Cached copies at processors</a:t>
            </a:r>
          </a:p>
          <a:p>
            <a:r>
              <a:rPr lang="en-US" dirty="0"/>
              <a:t>Some processor modifies its own copy</a:t>
            </a:r>
          </a:p>
          <a:p>
            <a:pPr lvl="1"/>
            <a:r>
              <a:rPr lang="en-US" dirty="0"/>
              <a:t>What do we do with the others?</a:t>
            </a:r>
          </a:p>
          <a:p>
            <a:pPr lvl="1"/>
            <a:r>
              <a:rPr lang="en-US" dirty="0"/>
              <a:t>How to avoid confusion?</a:t>
            </a:r>
          </a:p>
          <a:p>
            <a:pPr lvl="1"/>
            <a:r>
              <a:rPr lang="en-US" dirty="0"/>
              <a:t>Write-Back or Invalidation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DF6F2C90-7972-5E60-6BF0-353318115F7E}"/>
              </a:ext>
            </a:extLst>
          </p:cNvPr>
          <p:cNvSpPr>
            <a:spLocks noGrp="1"/>
          </p:cNvSpPr>
          <p:nvPr>
            <p:ph type="title"/>
          </p:nvPr>
        </p:nvSpPr>
        <p:spPr>
          <a:xfrm>
            <a:off x="685800" y="609600"/>
            <a:ext cx="7772400" cy="774700"/>
          </a:xfrm>
        </p:spPr>
        <p:txBody>
          <a:bodyPr>
            <a:normAutofit/>
          </a:bodyPr>
          <a:lstStyle/>
          <a:p>
            <a:pPr>
              <a:lnSpc>
                <a:spcPct val="90000"/>
              </a:lnSpc>
            </a:pPr>
            <a:r>
              <a:rPr lang="ar-SA" sz="3600" dirty="0">
                <a:solidFill>
                  <a:srgbClr val="FF0000"/>
                </a:solidFill>
                <a:ea typeface="+mj-lt"/>
                <a:cs typeface="+mj-lt"/>
              </a:rPr>
              <a:t>MESSAGE PASSING</a:t>
            </a:r>
            <a:r>
              <a:rPr lang="en-US" sz="3600" dirty="0">
                <a:solidFill>
                  <a:schemeClr val="tx1"/>
                </a:solidFill>
                <a:ea typeface="+mj-lt"/>
                <a:cs typeface="+mj-lt"/>
              </a:rPr>
              <a:t/>
            </a:r>
            <a:br>
              <a:rPr lang="en-US" sz="3600" dirty="0">
                <a:solidFill>
                  <a:schemeClr val="tx1"/>
                </a:solidFill>
                <a:ea typeface="+mj-lt"/>
                <a:cs typeface="+mj-lt"/>
              </a:rPr>
            </a:br>
            <a:r>
              <a:rPr lang="en-US" sz="675" dirty="0">
                <a:solidFill>
                  <a:srgbClr val="FFFFFF"/>
                </a:solidFill>
                <a:ea typeface="+mj-lt"/>
                <a:cs typeface="+mj-lt"/>
              </a:rPr>
              <a:t/>
            </a:r>
            <a:br>
              <a:rPr lang="en-US" sz="675" dirty="0">
                <a:solidFill>
                  <a:srgbClr val="FFFFFF"/>
                </a:solidFill>
                <a:ea typeface="+mj-lt"/>
                <a:cs typeface="+mj-lt"/>
              </a:rPr>
            </a:br>
            <a:endParaRPr lang="ar-SA" sz="675" dirty="0">
              <a:solidFill>
                <a:srgbClr val="FFFFFF"/>
              </a:solidFill>
              <a:ea typeface="+mj-lt"/>
              <a:cs typeface="+mj-lt"/>
            </a:endParaRPr>
          </a:p>
        </p:txBody>
      </p:sp>
      <p:graphicFrame>
        <p:nvGraphicFramePr>
          <p:cNvPr id="97" name="عنصر نائب للمحتوى 2">
            <a:extLst>
              <a:ext uri="{FF2B5EF4-FFF2-40B4-BE49-F238E27FC236}">
                <a16:creationId xmlns:a16="http://schemas.microsoft.com/office/drawing/2014/main" id="{F9572B1B-F67E-69C3-1EA4-AEAE4F3024DD}"/>
              </a:ext>
            </a:extLst>
          </p:cNvPr>
          <p:cNvGraphicFramePr>
            <a:graphicFrameLocks noGrp="1"/>
          </p:cNvGraphicFramePr>
          <p:nvPr>
            <p:ph idx="1"/>
            <p:extLst>
              <p:ext uri="{D42A27DB-BD31-4B8C-83A1-F6EECF244321}">
                <p14:modId xmlns:p14="http://schemas.microsoft.com/office/powerpoint/2010/main" val="453211841"/>
              </p:ext>
            </p:extLst>
          </p:nvPr>
        </p:nvGraphicFramePr>
        <p:xfrm>
          <a:off x="774701" y="2932919"/>
          <a:ext cx="7353299" cy="29194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مربع نص 2">
            <a:extLst>
              <a:ext uri="{FF2B5EF4-FFF2-40B4-BE49-F238E27FC236}">
                <a16:creationId xmlns:a16="http://schemas.microsoft.com/office/drawing/2014/main" id="{37BF6552-2091-F78E-B823-E3048F170F45}"/>
              </a:ext>
            </a:extLst>
          </p:cNvPr>
          <p:cNvSpPr txBox="1"/>
          <p:nvPr/>
        </p:nvSpPr>
        <p:spPr>
          <a:xfrm>
            <a:off x="1593850" y="1676400"/>
            <a:ext cx="5956300" cy="830997"/>
          </a:xfrm>
          <a:prstGeom prst="rect">
            <a:avLst/>
          </a:prstGeom>
          <a:noFill/>
        </p:spPr>
        <p:txBody>
          <a:bodyPr wrap="square" rtlCol="1">
            <a:spAutoFit/>
          </a:bodyPr>
          <a:lstStyle/>
          <a:p>
            <a:pPr marL="571500" indent="-571500" algn="l">
              <a:buFont typeface="Arial" panose="020B0604020202020204" pitchFamily="34" charset="0"/>
              <a:buChar char="•"/>
            </a:pPr>
            <a:r>
              <a:rPr lang="en-US" sz="2400" b="0" dirty="0">
                <a:solidFill>
                  <a:schemeClr val="tx1"/>
                </a:solidFill>
                <a:ea typeface="+mj-lt"/>
                <a:cs typeface="+mj-lt"/>
              </a:rPr>
              <a:t>Send (destination, message)    </a:t>
            </a:r>
          </a:p>
          <a:p>
            <a:pPr marL="571500" indent="-571500" algn="l">
              <a:buFont typeface="Arial" panose="020B0604020202020204" pitchFamily="34" charset="0"/>
              <a:buChar char="•"/>
            </a:pPr>
            <a:r>
              <a:rPr lang="en-US" sz="2400" b="0" dirty="0">
                <a:solidFill>
                  <a:schemeClr val="tx1"/>
                </a:solidFill>
                <a:ea typeface="+mj-lt"/>
                <a:cs typeface="+mj-lt"/>
              </a:rPr>
              <a:t>Receive (source, message)</a:t>
            </a:r>
            <a:endParaRPr lang="ar-SA" sz="2400" b="0" dirty="0"/>
          </a:p>
        </p:txBody>
      </p:sp>
    </p:spTree>
    <p:extLst>
      <p:ext uri="{BB962C8B-B14F-4D97-AF65-F5344CB8AC3E}">
        <p14:creationId xmlns:p14="http://schemas.microsoft.com/office/powerpoint/2010/main" val="3306644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عنوان 4">
            <a:extLst>
              <a:ext uri="{FF2B5EF4-FFF2-40B4-BE49-F238E27FC236}">
                <a16:creationId xmlns:a16="http://schemas.microsoft.com/office/drawing/2014/main" id="{4FCCF4C9-3560-5238-204B-FD5FBAACC1A5}"/>
              </a:ext>
            </a:extLst>
          </p:cNvPr>
          <p:cNvSpPr>
            <a:spLocks noGrp="1"/>
          </p:cNvSpPr>
          <p:nvPr>
            <p:ph type="title"/>
          </p:nvPr>
        </p:nvSpPr>
        <p:spPr>
          <a:xfrm>
            <a:off x="4374054" y="1484159"/>
            <a:ext cx="4453549" cy="1216478"/>
          </a:xfrm>
        </p:spPr>
        <p:txBody>
          <a:bodyPr vert="horz" wrap="square" lIns="68580" tIns="34290" rIns="68580" bIns="34290" numCol="1" rtlCol="0" anchor="b" anchorCtr="0" compatLnSpc="1">
            <a:prstTxWarp prst="textNoShape">
              <a:avLst/>
            </a:prstTxWarp>
            <a:normAutofit/>
          </a:bodyPr>
          <a:lstStyle/>
          <a:p>
            <a:pPr rtl="0"/>
            <a:r>
              <a:rPr lang="en-US" sz="4500" b="0" kern="1200" dirty="0">
                <a:solidFill>
                  <a:srgbClr val="0000FF"/>
                </a:solidFill>
              </a:rPr>
              <a:t>Addressing</a:t>
            </a:r>
          </a:p>
        </p:txBody>
      </p:sp>
      <p:sp>
        <p:nvSpPr>
          <p:cNvPr id="6" name="عنصر نائب للنص 5">
            <a:extLst>
              <a:ext uri="{FF2B5EF4-FFF2-40B4-BE49-F238E27FC236}">
                <a16:creationId xmlns:a16="http://schemas.microsoft.com/office/drawing/2014/main" id="{32C27218-FBC6-1B5C-9FBE-136E10EF9E03}"/>
              </a:ext>
            </a:extLst>
          </p:cNvPr>
          <p:cNvSpPr>
            <a:spLocks noGrp="1"/>
          </p:cNvSpPr>
          <p:nvPr>
            <p:ph type="body" idx="1"/>
          </p:nvPr>
        </p:nvSpPr>
        <p:spPr>
          <a:xfrm>
            <a:off x="4178300" y="3643014"/>
            <a:ext cx="4649303" cy="1957686"/>
          </a:xfrm>
        </p:spPr>
        <p:txBody>
          <a:bodyPr vert="horz" wrap="square" lIns="68580" tIns="34290" rIns="68580" bIns="34290" numCol="1" rtlCol="0" anchor="t" anchorCtr="0" compatLnSpc="1">
            <a:prstTxWarp prst="textNoShape">
              <a:avLst/>
            </a:prstTxWarp>
            <a:normAutofit/>
          </a:bodyPr>
          <a:lstStyle/>
          <a:p>
            <a:pPr marL="342900" indent="-342900" rtl="0">
              <a:buFont typeface="Arial" panose="020B0604020202020204" pitchFamily="34" charset="0"/>
              <a:buChar char="•"/>
            </a:pPr>
            <a:r>
              <a:rPr lang="en-US" sz="2400" dirty="0"/>
              <a:t>one-to-one relationship</a:t>
            </a:r>
          </a:p>
          <a:p>
            <a:pPr marL="342900" indent="-342900" rtl="0">
              <a:buFont typeface="Arial" panose="020B0604020202020204" pitchFamily="34" charset="0"/>
              <a:buChar char="•"/>
            </a:pPr>
            <a:r>
              <a:rPr lang="en-US" sz="2400" dirty="0"/>
              <a:t>many-to-one relationship</a:t>
            </a:r>
          </a:p>
          <a:p>
            <a:pPr marL="342900" indent="-342900" rtl="0">
              <a:buFont typeface="Arial" panose="020B0604020202020204" pitchFamily="34" charset="0"/>
              <a:buChar char="•"/>
            </a:pPr>
            <a:r>
              <a:rPr lang="en-US" sz="2400" dirty="0"/>
              <a:t>one-to-many relationship</a:t>
            </a:r>
          </a:p>
          <a:p>
            <a:pPr marL="342900" indent="-342900" rtl="0">
              <a:buFont typeface="Arial" panose="020B0604020202020204" pitchFamily="34" charset="0"/>
              <a:buChar char="•"/>
            </a:pPr>
            <a:r>
              <a:rPr lang="en-US" sz="2400" dirty="0"/>
              <a:t>many-to-many relationship</a:t>
            </a:r>
          </a:p>
        </p:txBody>
      </p:sp>
      <p:pic>
        <p:nvPicPr>
          <p:cNvPr id="10" name="Graphic 9" descr="اتصالات">
            <a:extLst>
              <a:ext uri="{FF2B5EF4-FFF2-40B4-BE49-F238E27FC236}">
                <a16:creationId xmlns:a16="http://schemas.microsoft.com/office/drawing/2014/main" id="{379A453A-0034-25AF-0A30-01B4147717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16544" y="2051799"/>
            <a:ext cx="2758297" cy="2758297"/>
          </a:xfrm>
          <a:prstGeom prst="rect">
            <a:avLst/>
          </a:prstGeom>
          <a:effectLst/>
        </p:spPr>
      </p:pic>
    </p:spTree>
    <p:extLst>
      <p:ext uri="{BB962C8B-B14F-4D97-AF65-F5344CB8AC3E}">
        <p14:creationId xmlns:p14="http://schemas.microsoft.com/office/powerpoint/2010/main" val="1865256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14332305-1A6B-98E1-0A74-EB073D9C0BBE}"/>
              </a:ext>
            </a:extLst>
          </p:cNvPr>
          <p:cNvPicPr>
            <a:picLocks noChangeAspect="1"/>
          </p:cNvPicPr>
          <p:nvPr/>
        </p:nvPicPr>
        <p:blipFill>
          <a:blip r:embed="rId2"/>
          <a:stretch>
            <a:fillRect/>
          </a:stretch>
        </p:blipFill>
        <p:spPr>
          <a:xfrm>
            <a:off x="92858" y="736488"/>
            <a:ext cx="8936842" cy="5003912"/>
          </a:xfrm>
          <a:prstGeom prst="rect">
            <a:avLst/>
          </a:prstGeom>
        </p:spPr>
      </p:pic>
    </p:spTree>
    <p:extLst>
      <p:ext uri="{BB962C8B-B14F-4D97-AF65-F5344CB8AC3E}">
        <p14:creationId xmlns:p14="http://schemas.microsoft.com/office/powerpoint/2010/main" val="6871582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نص 2">
            <a:extLst>
              <a:ext uri="{FF2B5EF4-FFF2-40B4-BE49-F238E27FC236}">
                <a16:creationId xmlns:a16="http://schemas.microsoft.com/office/drawing/2014/main" id="{42E347CA-590A-C212-EABB-6CB47AED5956}"/>
              </a:ext>
            </a:extLst>
          </p:cNvPr>
          <p:cNvSpPr>
            <a:spLocks noGrp="1"/>
          </p:cNvSpPr>
          <p:nvPr>
            <p:ph type="body" idx="1"/>
          </p:nvPr>
        </p:nvSpPr>
        <p:spPr>
          <a:xfrm>
            <a:off x="4864100" y="1905000"/>
            <a:ext cx="4199311" cy="3860799"/>
          </a:xfrm>
        </p:spPr>
        <p:txBody>
          <a:bodyPr vert="horz" wrap="square" lIns="68580" tIns="34290" rIns="68580" bIns="34290" numCol="1" rtlCol="0" anchor="t" anchorCtr="0" compatLnSpc="1">
            <a:prstTxWarp prst="textNoShape">
              <a:avLst/>
            </a:prstTxWarp>
            <a:noAutofit/>
          </a:bodyPr>
          <a:lstStyle/>
          <a:p>
            <a:pPr rtl="0">
              <a:lnSpc>
                <a:spcPct val="90000"/>
              </a:lnSpc>
            </a:pPr>
            <a:r>
              <a:rPr lang="en-US" sz="2400" b="1" dirty="0"/>
              <a:t>The message is divided into two parts: </a:t>
            </a:r>
          </a:p>
          <a:p>
            <a:pPr rtl="0">
              <a:lnSpc>
                <a:spcPct val="90000"/>
              </a:lnSpc>
            </a:pPr>
            <a:endParaRPr lang="en-US" sz="2400" b="1" dirty="0"/>
          </a:p>
          <a:p>
            <a:pPr rtl="0">
              <a:lnSpc>
                <a:spcPct val="90000"/>
              </a:lnSpc>
            </a:pPr>
            <a:r>
              <a:rPr lang="en-US" sz="2400" b="1" dirty="0"/>
              <a:t>• a </a:t>
            </a:r>
            <a:r>
              <a:rPr lang="en-US" sz="2400" b="1" dirty="0">
                <a:solidFill>
                  <a:srgbClr val="FF0000"/>
                </a:solidFill>
              </a:rPr>
              <a:t>header</a:t>
            </a:r>
            <a:r>
              <a:rPr lang="en-US" sz="2400" b="1" dirty="0"/>
              <a:t>, which contains information about the message</a:t>
            </a:r>
            <a:br>
              <a:rPr lang="en-US" sz="2400" b="1" dirty="0"/>
            </a:br>
            <a:r>
              <a:rPr lang="en-US" sz="2400" b="1" dirty="0"/>
              <a:t/>
            </a:r>
            <a:br>
              <a:rPr lang="en-US" sz="2400" b="1" dirty="0"/>
            </a:br>
            <a:r>
              <a:rPr lang="en-US" sz="2400" b="1" dirty="0"/>
              <a:t> • and a </a:t>
            </a:r>
            <a:r>
              <a:rPr lang="en-US" sz="2400" b="1" dirty="0">
                <a:solidFill>
                  <a:srgbClr val="FF0000"/>
                </a:solidFill>
              </a:rPr>
              <a:t>body</a:t>
            </a:r>
            <a:r>
              <a:rPr lang="en-US" sz="2400" b="1" dirty="0"/>
              <a:t>, which contains the actual contents of the message </a:t>
            </a:r>
            <a:r>
              <a:rPr lang="en-US" sz="1200" dirty="0"/>
              <a:t/>
            </a:r>
            <a:br>
              <a:rPr lang="en-US" sz="1200" dirty="0"/>
            </a:br>
            <a:endParaRPr lang="en-US" sz="1200" dirty="0"/>
          </a:p>
        </p:txBody>
      </p:sp>
      <p:pic>
        <p:nvPicPr>
          <p:cNvPr id="4" name="صورة 3" descr="صورة تحتوي على نص&#10;&#10;تم إنشاء الوصف تلقائياً">
            <a:extLst>
              <a:ext uri="{FF2B5EF4-FFF2-40B4-BE49-F238E27FC236}">
                <a16:creationId xmlns:a16="http://schemas.microsoft.com/office/drawing/2014/main" id="{7FF8D3E4-CC3A-8B4E-DB94-F85BDA18B2BD}"/>
              </a:ext>
            </a:extLst>
          </p:cNvPr>
          <p:cNvPicPr>
            <a:picLocks noChangeAspect="1"/>
          </p:cNvPicPr>
          <p:nvPr/>
        </p:nvPicPr>
        <p:blipFill>
          <a:blip r:embed="rId2"/>
          <a:stretch>
            <a:fillRect/>
          </a:stretch>
        </p:blipFill>
        <p:spPr>
          <a:xfrm>
            <a:off x="685800" y="1581106"/>
            <a:ext cx="3984201" cy="4606012"/>
          </a:xfrm>
          <a:prstGeom prst="rect">
            <a:avLst/>
          </a:prstGeom>
          <a:effectLst/>
        </p:spPr>
      </p:pic>
      <p:sp>
        <p:nvSpPr>
          <p:cNvPr id="9" name="عنوان 8">
            <a:extLst>
              <a:ext uri="{FF2B5EF4-FFF2-40B4-BE49-F238E27FC236}">
                <a16:creationId xmlns:a16="http://schemas.microsoft.com/office/drawing/2014/main" id="{4CFB07C7-8A17-B682-3054-44EB5218A9FE}"/>
              </a:ext>
            </a:extLst>
          </p:cNvPr>
          <p:cNvSpPr>
            <a:spLocks noGrp="1"/>
          </p:cNvSpPr>
          <p:nvPr>
            <p:ph type="title"/>
          </p:nvPr>
        </p:nvSpPr>
        <p:spPr>
          <a:xfrm>
            <a:off x="3225800" y="368300"/>
            <a:ext cx="5232400" cy="1362075"/>
          </a:xfrm>
        </p:spPr>
        <p:txBody>
          <a:bodyPr/>
          <a:lstStyle/>
          <a:p>
            <a:r>
              <a:rPr lang="en-US" b="0" i="0" kern="1200" dirty="0">
                <a:solidFill>
                  <a:srgbClr val="0000FF"/>
                </a:solidFill>
                <a:latin typeface="+mj-lt"/>
                <a:ea typeface="+mj-ea"/>
                <a:cs typeface="+mj-cs"/>
              </a:rPr>
              <a:t>Message Format</a:t>
            </a:r>
            <a:endParaRPr lang="ar-SA" dirty="0"/>
          </a:p>
        </p:txBody>
      </p:sp>
    </p:spTree>
    <p:extLst>
      <p:ext uri="{BB962C8B-B14F-4D97-AF65-F5344CB8AC3E}">
        <p14:creationId xmlns:p14="http://schemas.microsoft.com/office/powerpoint/2010/main" val="4165816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4"/>
          <p:cNvSpPr>
            <a:spLocks noGrp="1"/>
          </p:cNvSpPr>
          <p:nvPr>
            <p:ph type="sldNum" sz="quarter" idx="11"/>
          </p:nvPr>
        </p:nvSpPr>
        <p:spPr>
          <a:noFill/>
        </p:spPr>
        <p:txBody>
          <a:bodyPr/>
          <a:lstStyle/>
          <a:p>
            <a:fld id="{0533F7FD-E5D2-4DB1-AAA1-F9239CC5E6BB}" type="slidenum">
              <a:rPr lang="ar-SA" smtClean="0">
                <a:cs typeface="Arial" pitchFamily="34" charset="0"/>
              </a:rPr>
              <a:pPr/>
              <a:t>3</a:t>
            </a:fld>
            <a:endParaRPr lang="en-US">
              <a:cs typeface="Arial" pitchFamily="34" charset="0"/>
            </a:endParaRPr>
          </a:p>
        </p:txBody>
      </p:sp>
      <p:pic>
        <p:nvPicPr>
          <p:cNvPr id="512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5125" name="Rectangle 3"/>
          <p:cNvSpPr>
            <a:spLocks noGrp="1" noChangeArrowheads="1"/>
          </p:cNvSpPr>
          <p:nvPr>
            <p:ph type="title"/>
          </p:nvPr>
        </p:nvSpPr>
        <p:spPr/>
        <p:txBody>
          <a:bodyPr/>
          <a:lstStyle/>
          <a:p>
            <a:r>
              <a:rPr lang="en-US"/>
              <a:t>Kinds of Architectures</a:t>
            </a:r>
          </a:p>
        </p:txBody>
      </p:sp>
      <p:sp>
        <p:nvSpPr>
          <p:cNvPr id="5126" name="Rectangle 4"/>
          <p:cNvSpPr>
            <a:spLocks noGrp="1" noChangeArrowheads="1"/>
          </p:cNvSpPr>
          <p:nvPr>
            <p:ph type="body" idx="1"/>
          </p:nvPr>
        </p:nvSpPr>
        <p:spPr/>
        <p:txBody>
          <a:bodyPr/>
          <a:lstStyle/>
          <a:p>
            <a:r>
              <a:rPr lang="en-US" sz="2800" dirty="0">
                <a:solidFill>
                  <a:schemeClr val="accent2"/>
                </a:solidFill>
              </a:rPr>
              <a:t>SISD (Uniprocessor)</a:t>
            </a:r>
            <a:endParaRPr lang="en-US" sz="2800" dirty="0"/>
          </a:p>
          <a:p>
            <a:pPr lvl="1"/>
            <a:r>
              <a:rPr lang="en-US" sz="2400" dirty="0"/>
              <a:t>Single instruction stream</a:t>
            </a:r>
          </a:p>
          <a:p>
            <a:pPr lvl="1"/>
            <a:r>
              <a:rPr lang="en-US" sz="2400" dirty="0"/>
              <a:t>Single data stream </a:t>
            </a:r>
          </a:p>
          <a:p>
            <a:r>
              <a:rPr lang="en-US" sz="2800" dirty="0">
                <a:solidFill>
                  <a:schemeClr val="accent2"/>
                </a:solidFill>
              </a:rPr>
              <a:t>SIMD</a:t>
            </a:r>
            <a:r>
              <a:rPr lang="en-US" sz="2800" dirty="0"/>
              <a:t> (Vector)</a:t>
            </a:r>
          </a:p>
          <a:p>
            <a:pPr lvl="1"/>
            <a:r>
              <a:rPr lang="en-US" sz="2400" dirty="0"/>
              <a:t>Single instruction</a:t>
            </a:r>
          </a:p>
          <a:p>
            <a:pPr lvl="1"/>
            <a:r>
              <a:rPr lang="en-US" sz="2400" dirty="0"/>
              <a:t>Multiple data</a:t>
            </a:r>
          </a:p>
          <a:p>
            <a:r>
              <a:rPr lang="en-US" sz="2800" dirty="0">
                <a:solidFill>
                  <a:schemeClr val="accent2"/>
                </a:solidFill>
              </a:rPr>
              <a:t>MIMD</a:t>
            </a:r>
            <a:r>
              <a:rPr lang="en-US" sz="2800" dirty="0"/>
              <a:t> (Multiprocessors)</a:t>
            </a:r>
          </a:p>
          <a:p>
            <a:pPr lvl="1"/>
            <a:r>
              <a:rPr lang="en-US" sz="2400" dirty="0"/>
              <a:t>Multiple instruction</a:t>
            </a:r>
          </a:p>
          <a:p>
            <a:pPr lvl="1"/>
            <a:r>
              <a:rPr lang="en-US" sz="2400" dirty="0"/>
              <a:t>Multiple data.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عنوان 4">
            <a:extLst>
              <a:ext uri="{FF2B5EF4-FFF2-40B4-BE49-F238E27FC236}">
                <a16:creationId xmlns:a16="http://schemas.microsoft.com/office/drawing/2014/main" id="{648163D4-A5FA-3FA0-A3D8-61D51304A2C4}"/>
              </a:ext>
            </a:extLst>
          </p:cNvPr>
          <p:cNvSpPr>
            <a:spLocks noGrp="1"/>
          </p:cNvSpPr>
          <p:nvPr>
            <p:ph type="title"/>
          </p:nvPr>
        </p:nvSpPr>
        <p:spPr>
          <a:xfrm>
            <a:off x="266701" y="3188608"/>
            <a:ext cx="3606800" cy="1436735"/>
          </a:xfrm>
        </p:spPr>
        <p:txBody>
          <a:bodyPr/>
          <a:lstStyle/>
          <a:p>
            <a:r>
              <a:rPr lang="en-US" sz="4500" dirty="0">
                <a:solidFill>
                  <a:srgbClr val="0000FF"/>
                </a:solidFill>
              </a:rPr>
              <a:t>MONITORS</a:t>
            </a:r>
            <a:endParaRPr lang="ar-SA" sz="4500" dirty="0">
              <a:solidFill>
                <a:srgbClr val="0000FF"/>
              </a:solidFill>
            </a:endParaRPr>
          </a:p>
        </p:txBody>
      </p:sp>
      <p:graphicFrame>
        <p:nvGraphicFramePr>
          <p:cNvPr id="8" name="عنصر نائب للنص 5">
            <a:extLst>
              <a:ext uri="{FF2B5EF4-FFF2-40B4-BE49-F238E27FC236}">
                <a16:creationId xmlns:a16="http://schemas.microsoft.com/office/drawing/2014/main" id="{0E824311-B296-B62C-BD07-21ABC1931258}"/>
              </a:ext>
            </a:extLst>
          </p:cNvPr>
          <p:cNvGraphicFramePr/>
          <p:nvPr>
            <p:extLst>
              <p:ext uri="{D42A27DB-BD31-4B8C-83A1-F6EECF244321}">
                <p14:modId xmlns:p14="http://schemas.microsoft.com/office/powerpoint/2010/main" val="4041795320"/>
              </p:ext>
            </p:extLst>
          </p:nvPr>
        </p:nvGraphicFramePr>
        <p:xfrm>
          <a:off x="4267200" y="1815970"/>
          <a:ext cx="4610100" cy="43689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5057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وان 3">
            <a:extLst>
              <a:ext uri="{FF2B5EF4-FFF2-40B4-BE49-F238E27FC236}">
                <a16:creationId xmlns:a16="http://schemas.microsoft.com/office/drawing/2014/main" id="{AA26992A-4248-8107-B492-86BCE0621937}"/>
              </a:ext>
            </a:extLst>
          </p:cNvPr>
          <p:cNvSpPr>
            <a:spLocks noGrp="1"/>
          </p:cNvSpPr>
          <p:nvPr>
            <p:ph type="title"/>
          </p:nvPr>
        </p:nvSpPr>
        <p:spPr>
          <a:xfrm>
            <a:off x="762000" y="1238977"/>
            <a:ext cx="7327899" cy="4031523"/>
          </a:xfrm>
        </p:spPr>
        <p:txBody>
          <a:bodyPr vert="horz" wrap="square" lIns="68580" tIns="34290" rIns="68580" bIns="34290" numCol="1" rtlCol="0" anchor="b" anchorCtr="0" compatLnSpc="1">
            <a:prstTxWarp prst="textNoShape">
              <a:avLst/>
            </a:prstTxWarp>
            <a:noAutofit/>
          </a:bodyPr>
          <a:lstStyle/>
          <a:p>
            <a:pPr marL="342900" indent="-342900">
              <a:lnSpc>
                <a:spcPct val="90000"/>
              </a:lnSpc>
              <a:buFont typeface="Arial" panose="020B0604020202020204" pitchFamily="34" charset="0"/>
              <a:buChar char="•"/>
            </a:pPr>
            <a:r>
              <a:rPr lang="en-US" sz="3200" kern="1200" dirty="0" err="1">
                <a:solidFill>
                  <a:srgbClr val="FF0066"/>
                </a:solidFill>
              </a:rPr>
              <a:t>cwait</a:t>
            </a:r>
            <a:r>
              <a:rPr lang="en-US" sz="3200" kern="1200" dirty="0">
                <a:solidFill>
                  <a:srgbClr val="FF0066"/>
                </a:solidFill>
              </a:rPr>
              <a:t>(c)</a:t>
            </a:r>
            <a:r>
              <a:rPr lang="en-US" sz="3200" kern="1200" dirty="0">
                <a:solidFill>
                  <a:srgbClr val="0000FF"/>
                </a:solidFill>
              </a:rPr>
              <a:t> : Suspend execution of the calling process on condition c . The monitor is now available for use by another process.</a:t>
            </a:r>
            <a:br>
              <a:rPr lang="en-US" sz="3200" kern="1200" dirty="0">
                <a:solidFill>
                  <a:srgbClr val="0000FF"/>
                </a:solidFill>
              </a:rPr>
            </a:br>
            <a:r>
              <a:rPr lang="en-US" sz="3200" kern="1200" dirty="0">
                <a:solidFill>
                  <a:srgbClr val="0000FF"/>
                </a:solidFill>
              </a:rPr>
              <a:t/>
            </a:r>
            <a:br>
              <a:rPr lang="en-US" sz="3200" kern="1200" dirty="0">
                <a:solidFill>
                  <a:srgbClr val="0000FF"/>
                </a:solidFill>
              </a:rPr>
            </a:br>
            <a:r>
              <a:rPr lang="en-US" sz="3200" kern="1200" dirty="0">
                <a:solidFill>
                  <a:srgbClr val="0000FF"/>
                </a:solidFill>
              </a:rPr>
              <a:t> • </a:t>
            </a:r>
            <a:r>
              <a:rPr lang="en-US" sz="3200" kern="1200" dirty="0" err="1">
                <a:solidFill>
                  <a:srgbClr val="FF0066"/>
                </a:solidFill>
              </a:rPr>
              <a:t>csignal</a:t>
            </a:r>
            <a:r>
              <a:rPr lang="en-US" sz="3200" kern="1200" dirty="0">
                <a:solidFill>
                  <a:srgbClr val="FF0066"/>
                </a:solidFill>
              </a:rPr>
              <a:t>(c)</a:t>
            </a:r>
            <a:r>
              <a:rPr lang="en-US" sz="3200" kern="1200" dirty="0">
                <a:solidFill>
                  <a:srgbClr val="0000FF"/>
                </a:solidFill>
              </a:rPr>
              <a:t> : Resume execution of some process blocked after a </a:t>
            </a:r>
            <a:r>
              <a:rPr lang="en-US" sz="3200" kern="1200" dirty="0" err="1">
                <a:solidFill>
                  <a:srgbClr val="0000FF"/>
                </a:solidFill>
              </a:rPr>
              <a:t>cwait</a:t>
            </a:r>
            <a:r>
              <a:rPr lang="en-US" sz="3200" kern="1200" dirty="0">
                <a:solidFill>
                  <a:srgbClr val="0000FF"/>
                </a:solidFill>
              </a:rPr>
              <a:t> on the same condition. </a:t>
            </a:r>
            <a:r>
              <a:rPr lang="en-US" sz="2400" kern="1200" dirty="0">
                <a:solidFill>
                  <a:srgbClr val="0000FF"/>
                </a:solidFill>
              </a:rPr>
              <a:t/>
            </a:r>
            <a:br>
              <a:rPr lang="en-US" sz="2400" kern="1200" dirty="0">
                <a:solidFill>
                  <a:srgbClr val="0000FF"/>
                </a:solidFill>
              </a:rPr>
            </a:br>
            <a:endParaRPr lang="en-US" sz="2400" kern="1200" dirty="0">
              <a:solidFill>
                <a:srgbClr val="0000FF"/>
              </a:solidFill>
            </a:endParaRPr>
          </a:p>
        </p:txBody>
      </p:sp>
    </p:spTree>
    <p:extLst>
      <p:ext uri="{BB962C8B-B14F-4D97-AF65-F5344CB8AC3E}">
        <p14:creationId xmlns:p14="http://schemas.microsoft.com/office/powerpoint/2010/main" val="4072371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AAC9011-5B21-2D04-B550-62D2988C185F}"/>
              </a:ext>
            </a:extLst>
          </p:cNvPr>
          <p:cNvSpPr>
            <a:spLocks noGrp="1"/>
          </p:cNvSpPr>
          <p:nvPr>
            <p:ph type="title"/>
          </p:nvPr>
        </p:nvSpPr>
        <p:spPr>
          <a:xfrm>
            <a:off x="4195414" y="1529780"/>
            <a:ext cx="4453549" cy="1652926"/>
          </a:xfrm>
        </p:spPr>
        <p:txBody>
          <a:bodyPr vert="horz" wrap="square" lIns="68580" tIns="34290" rIns="68580" bIns="34290" numCol="1" rtlCol="0" anchor="b" anchorCtr="0" compatLnSpc="1">
            <a:prstTxWarp prst="textNoShape">
              <a:avLst/>
            </a:prstTxWarp>
            <a:normAutofit fontScale="90000"/>
          </a:bodyPr>
          <a:lstStyle/>
          <a:p>
            <a:pPr rtl="0"/>
            <a:r>
              <a:rPr lang="en-US" sz="3750" b="0" kern="1200" dirty="0">
                <a:solidFill>
                  <a:srgbClr val="0000FF"/>
                </a:solidFill>
              </a:rPr>
              <a:t>READERS/WRITERS PROBLEM</a:t>
            </a:r>
            <a:r>
              <a:rPr lang="en-US" sz="3750" b="0" kern="1200" dirty="0">
                <a:solidFill>
                  <a:srgbClr val="EBEBEB"/>
                </a:solidFill>
              </a:rPr>
              <a:t/>
            </a:r>
            <a:br>
              <a:rPr lang="en-US" sz="3750" b="0" kern="1200" dirty="0">
                <a:solidFill>
                  <a:srgbClr val="EBEBEB"/>
                </a:solidFill>
              </a:rPr>
            </a:br>
            <a:endParaRPr lang="en-US" sz="3750" b="0" kern="1200" dirty="0">
              <a:solidFill>
                <a:srgbClr val="EBEBEB"/>
              </a:solidFill>
            </a:endParaRPr>
          </a:p>
        </p:txBody>
      </p:sp>
      <p:sp>
        <p:nvSpPr>
          <p:cNvPr id="3" name="عنصر نائب للنص 2">
            <a:extLst>
              <a:ext uri="{FF2B5EF4-FFF2-40B4-BE49-F238E27FC236}">
                <a16:creationId xmlns:a16="http://schemas.microsoft.com/office/drawing/2014/main" id="{8603A25D-5B2D-FB72-C8B3-2C3CFFBA3303}"/>
              </a:ext>
            </a:extLst>
          </p:cNvPr>
          <p:cNvSpPr>
            <a:spLocks noGrp="1"/>
          </p:cNvSpPr>
          <p:nvPr>
            <p:ph type="body" idx="1"/>
          </p:nvPr>
        </p:nvSpPr>
        <p:spPr>
          <a:xfrm>
            <a:off x="3606801" y="2715768"/>
            <a:ext cx="5370322" cy="3151632"/>
          </a:xfrm>
        </p:spPr>
        <p:txBody>
          <a:bodyPr vert="horz" wrap="square" lIns="68580" tIns="34290" rIns="68580" bIns="34290" numCol="1" rtlCol="0" anchor="t" anchorCtr="0" compatLnSpc="1">
            <a:prstTxWarp prst="textNoShape">
              <a:avLst/>
            </a:prstTxWarp>
            <a:normAutofit fontScale="92500" lnSpcReduction="20000"/>
          </a:bodyPr>
          <a:lstStyle/>
          <a:p>
            <a:pPr marL="214313" indent="-214313">
              <a:lnSpc>
                <a:spcPct val="90000"/>
              </a:lnSpc>
              <a:buFont typeface="Arial" panose="020B0604020202020204" pitchFamily="34" charset="0"/>
              <a:buChar char="•"/>
            </a:pPr>
            <a:r>
              <a:rPr lang="en-US" sz="1200" b="1" dirty="0">
                <a:solidFill>
                  <a:schemeClr val="bg1"/>
                </a:solidFill>
                <a:latin typeface="Helvetica Neue"/>
              </a:rPr>
              <a:t>A classical Reader-Writer Problem is a situation where a data structure can be read and modified simultaneously by concurrent threads. </a:t>
            </a:r>
          </a:p>
          <a:p>
            <a:pPr marL="214313" indent="-214313">
              <a:lnSpc>
                <a:spcPct val="90000"/>
              </a:lnSpc>
              <a:buFont typeface="Arial" panose="020B0604020202020204" pitchFamily="34" charset="0"/>
              <a:buChar char="•"/>
            </a:pPr>
            <a:r>
              <a:rPr lang="en-US" sz="2800" b="1" dirty="0"/>
              <a:t>Only one writer is allowed access the critical area at any moment in time. When there is an active Writer all readers and other writer wait until it finishes. </a:t>
            </a:r>
          </a:p>
          <a:p>
            <a:pPr marL="214313" indent="-214313">
              <a:lnSpc>
                <a:spcPct val="90000"/>
              </a:lnSpc>
              <a:buFont typeface="Arial" panose="020B0604020202020204" pitchFamily="34" charset="0"/>
              <a:buChar char="•"/>
            </a:pPr>
            <a:r>
              <a:rPr lang="en-US" sz="2800" b="1" dirty="0"/>
              <a:t>When no writer is active any number of readers can access the critical area. </a:t>
            </a:r>
          </a:p>
        </p:txBody>
      </p:sp>
      <p:pic>
        <p:nvPicPr>
          <p:cNvPr id="7" name="Graphic 6" descr="مستند">
            <a:extLst>
              <a:ext uri="{FF2B5EF4-FFF2-40B4-BE49-F238E27FC236}">
                <a16:creationId xmlns:a16="http://schemas.microsoft.com/office/drawing/2014/main" id="{5DA2E741-E12F-7175-963E-591A761149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16544" y="2051799"/>
            <a:ext cx="2758297" cy="2758297"/>
          </a:xfrm>
          <a:prstGeom prst="rect">
            <a:avLst/>
          </a:prstGeom>
          <a:effectLst/>
        </p:spPr>
      </p:pic>
    </p:spTree>
    <p:extLst>
      <p:ext uri="{BB962C8B-B14F-4D97-AF65-F5344CB8AC3E}">
        <p14:creationId xmlns:p14="http://schemas.microsoft.com/office/powerpoint/2010/main" val="39678511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FFA663F-87EC-0026-1E1E-97B2A118CB07}"/>
              </a:ext>
            </a:extLst>
          </p:cNvPr>
          <p:cNvSpPr>
            <a:spLocks noGrp="1"/>
          </p:cNvSpPr>
          <p:nvPr>
            <p:ph type="title"/>
          </p:nvPr>
        </p:nvSpPr>
        <p:spPr>
          <a:xfrm>
            <a:off x="3555050" y="546100"/>
            <a:ext cx="4915850" cy="1774791"/>
          </a:xfrm>
        </p:spPr>
        <p:txBody>
          <a:bodyPr vert="horz" wrap="square" lIns="68580" tIns="34290" rIns="68580" bIns="34290" numCol="1" rtlCol="0" anchor="b" anchorCtr="0" compatLnSpc="1">
            <a:prstTxWarp prst="textNoShape">
              <a:avLst/>
            </a:prstTxWarp>
            <a:normAutofit/>
          </a:bodyPr>
          <a:lstStyle/>
          <a:p>
            <a:pPr rtl="0"/>
            <a:r>
              <a:rPr lang="en-US" sz="4500" dirty="0">
                <a:solidFill>
                  <a:srgbClr val="0000FF"/>
                </a:solidFill>
              </a:rPr>
              <a:t>Readers Have Priority </a:t>
            </a:r>
          </a:p>
        </p:txBody>
      </p:sp>
      <p:sp>
        <p:nvSpPr>
          <p:cNvPr id="3" name="عنصر نائب للنص 2">
            <a:extLst>
              <a:ext uri="{FF2B5EF4-FFF2-40B4-BE49-F238E27FC236}">
                <a16:creationId xmlns:a16="http://schemas.microsoft.com/office/drawing/2014/main" id="{B3949581-C4D6-2359-924D-9442209A7388}"/>
              </a:ext>
            </a:extLst>
          </p:cNvPr>
          <p:cNvSpPr>
            <a:spLocks noGrp="1"/>
          </p:cNvSpPr>
          <p:nvPr>
            <p:ph type="body" idx="1"/>
          </p:nvPr>
        </p:nvSpPr>
        <p:spPr>
          <a:xfrm>
            <a:off x="3874872" y="2364078"/>
            <a:ext cx="4696438" cy="4087522"/>
          </a:xfrm>
        </p:spPr>
        <p:txBody>
          <a:bodyPr vert="horz" wrap="square" lIns="68580" tIns="34290" rIns="68580" bIns="34290" numCol="1" rtlCol="0" anchor="t" anchorCtr="0" compatLnSpc="1">
            <a:prstTxWarp prst="textNoShape">
              <a:avLst/>
            </a:prstTxWarp>
            <a:noAutofit/>
          </a:bodyPr>
          <a:lstStyle/>
          <a:p>
            <a:pPr rtl="0">
              <a:lnSpc>
                <a:spcPct val="90000"/>
              </a:lnSpc>
            </a:pPr>
            <a:endParaRPr lang="en-US" sz="1200" dirty="0"/>
          </a:p>
          <a:p>
            <a:pPr marL="214313" indent="-214313">
              <a:lnSpc>
                <a:spcPct val="90000"/>
              </a:lnSpc>
              <a:buFont typeface="Arial" panose="020B0604020202020204" pitchFamily="34" charset="0"/>
              <a:buChar char="•"/>
            </a:pPr>
            <a:r>
              <a:rPr lang="en-US" sz="2400" b="1" dirty="0"/>
              <a:t>Upon receiving a reader</a:t>
            </a:r>
          </a:p>
          <a:p>
            <a:pPr marL="214313" indent="-214313">
              <a:lnSpc>
                <a:spcPct val="90000"/>
              </a:lnSpc>
              <a:buFont typeface="Arial" panose="020B0604020202020204" pitchFamily="34" charset="0"/>
              <a:buChar char="•"/>
            </a:pPr>
            <a:r>
              <a:rPr lang="en-US" sz="2400" b="1" dirty="0"/>
              <a:t>If there are an active writers, readers have to wait.</a:t>
            </a:r>
          </a:p>
          <a:p>
            <a:pPr marL="214313" indent="-214313">
              <a:lnSpc>
                <a:spcPct val="90000"/>
              </a:lnSpc>
              <a:buFont typeface="Arial" panose="020B0604020202020204" pitchFamily="34" charset="0"/>
              <a:buChar char="•"/>
            </a:pPr>
            <a:r>
              <a:rPr lang="en-US" sz="2400" b="1" dirty="0"/>
              <a:t>Otherwise, this reader can read (possibly along with other readers)</a:t>
            </a:r>
          </a:p>
          <a:p>
            <a:pPr marL="214313" indent="-214313">
              <a:lnSpc>
                <a:spcPct val="90000"/>
              </a:lnSpc>
              <a:buFont typeface="Arial" panose="020B0604020202020204" pitchFamily="34" charset="0"/>
              <a:buChar char="•"/>
            </a:pPr>
            <a:r>
              <a:rPr lang="en-US" sz="2400" b="1" dirty="0"/>
              <a:t>When the last reader finishes, if there are waiting writers, it must wake one of them up.</a:t>
            </a:r>
          </a:p>
        </p:txBody>
      </p:sp>
      <p:pic>
        <p:nvPicPr>
          <p:cNvPr id="5" name="Picture 4" descr="Close-up of open book against blurred bookshelf background">
            <a:extLst>
              <a:ext uri="{FF2B5EF4-FFF2-40B4-BE49-F238E27FC236}">
                <a16:creationId xmlns:a16="http://schemas.microsoft.com/office/drawing/2014/main" id="{D5B95466-EE2B-EC02-D3B8-E653655AF50C}"/>
              </a:ext>
            </a:extLst>
          </p:cNvPr>
          <p:cNvPicPr>
            <a:picLocks noChangeAspect="1"/>
          </p:cNvPicPr>
          <p:nvPr/>
        </p:nvPicPr>
        <p:blipFill rotWithShape="1">
          <a:blip r:embed="rId2"/>
          <a:srcRect l="34166" r="20723" b="-1"/>
          <a:stretch/>
        </p:blipFill>
        <p:spPr>
          <a:xfrm>
            <a:off x="-1" y="857257"/>
            <a:ext cx="3476011" cy="5143493"/>
          </a:xfrm>
          <a:prstGeom prst="rect">
            <a:avLst/>
          </a:prstGeom>
        </p:spPr>
      </p:pic>
    </p:spTree>
    <p:extLst>
      <p:ext uri="{BB962C8B-B14F-4D97-AF65-F5344CB8AC3E}">
        <p14:creationId xmlns:p14="http://schemas.microsoft.com/office/powerpoint/2010/main" val="10781328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DE41325-9A9C-3DFA-5C60-B6307818A99E}"/>
              </a:ext>
            </a:extLst>
          </p:cNvPr>
          <p:cNvSpPr>
            <a:spLocks noGrp="1"/>
          </p:cNvSpPr>
          <p:nvPr>
            <p:ph type="title"/>
          </p:nvPr>
        </p:nvSpPr>
        <p:spPr>
          <a:xfrm>
            <a:off x="685800" y="472479"/>
            <a:ext cx="7721599" cy="1064222"/>
          </a:xfrm>
        </p:spPr>
        <p:txBody>
          <a:bodyPr vert="horz" wrap="square" lIns="68580" tIns="34290" rIns="68580" bIns="34290" numCol="1" rtlCol="0" anchor="b" anchorCtr="0" compatLnSpc="1">
            <a:prstTxWarp prst="textNoShape">
              <a:avLst/>
            </a:prstTxWarp>
            <a:normAutofit fontScale="90000"/>
          </a:bodyPr>
          <a:lstStyle/>
          <a:p>
            <a:pPr rtl="0">
              <a:lnSpc>
                <a:spcPct val="90000"/>
              </a:lnSpc>
            </a:pPr>
            <a:r>
              <a:rPr lang="en-US" sz="4950" b="0" kern="1200" dirty="0">
                <a:solidFill>
                  <a:srgbClr val="0000FF"/>
                </a:solidFill>
              </a:rPr>
              <a:t>Writers Have Priority </a:t>
            </a:r>
          </a:p>
        </p:txBody>
      </p:sp>
      <p:sp>
        <p:nvSpPr>
          <p:cNvPr id="3" name="عنصر نائب للنص 2">
            <a:extLst>
              <a:ext uri="{FF2B5EF4-FFF2-40B4-BE49-F238E27FC236}">
                <a16:creationId xmlns:a16="http://schemas.microsoft.com/office/drawing/2014/main" id="{452567B7-121A-AAA3-F177-A9D513E3B329}"/>
              </a:ext>
            </a:extLst>
          </p:cNvPr>
          <p:cNvSpPr>
            <a:spLocks noGrp="1"/>
          </p:cNvSpPr>
          <p:nvPr>
            <p:ph type="body" idx="1"/>
          </p:nvPr>
        </p:nvSpPr>
        <p:spPr>
          <a:xfrm>
            <a:off x="2947699" y="1937169"/>
            <a:ext cx="5710871" cy="3955631"/>
          </a:xfrm>
        </p:spPr>
        <p:txBody>
          <a:bodyPr vert="horz" wrap="square" lIns="68580" tIns="34290" rIns="68580" bIns="34290" numCol="1" rtlCol="0" anchor="t" anchorCtr="0" compatLnSpc="1">
            <a:prstTxWarp prst="textNoShape">
              <a:avLst/>
            </a:prstTxWarp>
            <a:noAutofit/>
          </a:bodyPr>
          <a:lstStyle/>
          <a:p>
            <a:pPr marL="214313" indent="-214313">
              <a:lnSpc>
                <a:spcPct val="90000"/>
              </a:lnSpc>
              <a:buFont typeface="Arial" panose="020B0604020202020204" pitchFamily="34" charset="0"/>
              <a:buChar char="•"/>
            </a:pPr>
            <a:r>
              <a:rPr lang="en-US" sz="2400" b="1" dirty="0"/>
              <a:t>If there are an active readers or writers, this writer has to wait (everyone has to finish before writer can update database) </a:t>
            </a:r>
          </a:p>
          <a:p>
            <a:pPr marL="214313" indent="-214313">
              <a:lnSpc>
                <a:spcPct val="90000"/>
              </a:lnSpc>
              <a:buFont typeface="Arial" panose="020B0604020202020204" pitchFamily="34" charset="0"/>
              <a:buChar char="•"/>
            </a:pPr>
            <a:r>
              <a:rPr lang="en-US" sz="2400" b="1" dirty="0"/>
              <a:t>Otherwise, this writer can write (and has exclusive access to database) </a:t>
            </a:r>
          </a:p>
          <a:p>
            <a:pPr marL="214313" indent="-214313">
              <a:lnSpc>
                <a:spcPct val="90000"/>
              </a:lnSpc>
              <a:buFont typeface="Arial" panose="020B0604020202020204" pitchFamily="34" charset="0"/>
              <a:buChar char="•"/>
            </a:pPr>
            <a:r>
              <a:rPr lang="en-US" sz="2400" b="1" dirty="0"/>
              <a:t>When the writer finishes, if there are waiting writers, it must wake one up (writers have priority). (second choice) if there are waiting readers, it must wake one up </a:t>
            </a:r>
          </a:p>
        </p:txBody>
      </p:sp>
      <p:pic>
        <p:nvPicPr>
          <p:cNvPr id="7" name="Graphic 6" descr="آلة كاتبة">
            <a:extLst>
              <a:ext uri="{FF2B5EF4-FFF2-40B4-BE49-F238E27FC236}">
                <a16:creationId xmlns:a16="http://schemas.microsoft.com/office/drawing/2014/main" id="{019D3271-0B8C-7C0B-885F-F46846D83D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485430" y="2413412"/>
            <a:ext cx="2202627" cy="2202627"/>
          </a:xfrm>
          <a:prstGeom prst="rect">
            <a:avLst/>
          </a:prstGeom>
          <a:effectLst/>
        </p:spPr>
      </p:pic>
    </p:spTree>
    <p:extLst>
      <p:ext uri="{BB962C8B-B14F-4D97-AF65-F5344CB8AC3E}">
        <p14:creationId xmlns:p14="http://schemas.microsoft.com/office/powerpoint/2010/main" val="3733430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a:t>Art of Multiprocessor Programming</a:t>
            </a:r>
          </a:p>
        </p:txBody>
      </p:sp>
      <p:sp>
        <p:nvSpPr>
          <p:cNvPr id="6147" name="Slide Number Placeholder 4"/>
          <p:cNvSpPr>
            <a:spLocks noGrp="1"/>
          </p:cNvSpPr>
          <p:nvPr>
            <p:ph type="sldNum" sz="quarter" idx="11"/>
          </p:nvPr>
        </p:nvSpPr>
        <p:spPr>
          <a:noFill/>
        </p:spPr>
        <p:txBody>
          <a:bodyPr/>
          <a:lstStyle/>
          <a:p>
            <a:fld id="{7CD14888-B349-4D50-BEAC-A543925799DA}" type="slidenum">
              <a:rPr lang="ar-SA" smtClean="0">
                <a:cs typeface="Arial" pitchFamily="34" charset="0"/>
              </a:rPr>
              <a:pPr/>
              <a:t>4</a:t>
            </a:fld>
            <a:endParaRPr lang="en-US">
              <a:cs typeface="Arial" pitchFamily="34" charset="0"/>
            </a:endParaRPr>
          </a:p>
        </p:txBody>
      </p:sp>
      <p:pic>
        <p:nvPicPr>
          <p:cNvPr id="614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6149" name="Rectangle 3"/>
          <p:cNvSpPr>
            <a:spLocks noGrp="1" noChangeArrowheads="1"/>
          </p:cNvSpPr>
          <p:nvPr>
            <p:ph type="title"/>
          </p:nvPr>
        </p:nvSpPr>
        <p:spPr/>
        <p:txBody>
          <a:bodyPr/>
          <a:lstStyle/>
          <a:p>
            <a:r>
              <a:rPr lang="en-US"/>
              <a:t>Kinds of Architectures</a:t>
            </a:r>
          </a:p>
        </p:txBody>
      </p:sp>
      <p:sp>
        <p:nvSpPr>
          <p:cNvPr id="6150" name="Rectangle 4"/>
          <p:cNvSpPr>
            <a:spLocks noGrp="1" noChangeArrowheads="1"/>
          </p:cNvSpPr>
          <p:nvPr>
            <p:ph type="body" idx="1"/>
          </p:nvPr>
        </p:nvSpPr>
        <p:spPr/>
        <p:txBody>
          <a:bodyPr/>
          <a:lstStyle/>
          <a:p>
            <a:r>
              <a:rPr lang="en-US" sz="2800">
                <a:solidFill>
                  <a:schemeClr val="folHlink"/>
                </a:solidFill>
              </a:rPr>
              <a:t>SISD (Uniprocessor)</a:t>
            </a:r>
          </a:p>
          <a:p>
            <a:pPr lvl="1"/>
            <a:r>
              <a:rPr lang="en-US" sz="2400">
                <a:solidFill>
                  <a:schemeClr val="folHlink"/>
                </a:solidFill>
              </a:rPr>
              <a:t>Single instruction stream</a:t>
            </a:r>
          </a:p>
          <a:p>
            <a:pPr lvl="1"/>
            <a:r>
              <a:rPr lang="en-US" sz="2400">
                <a:solidFill>
                  <a:schemeClr val="folHlink"/>
                </a:solidFill>
              </a:rPr>
              <a:t>Single data stream </a:t>
            </a:r>
          </a:p>
          <a:p>
            <a:r>
              <a:rPr lang="en-US" sz="2800">
                <a:solidFill>
                  <a:schemeClr val="folHlink"/>
                </a:solidFill>
              </a:rPr>
              <a:t>SIMD (Vector)</a:t>
            </a:r>
          </a:p>
          <a:p>
            <a:pPr lvl="1"/>
            <a:r>
              <a:rPr lang="en-US" sz="2400">
                <a:solidFill>
                  <a:schemeClr val="folHlink"/>
                </a:solidFill>
              </a:rPr>
              <a:t>Single instruction</a:t>
            </a:r>
          </a:p>
          <a:p>
            <a:pPr lvl="1"/>
            <a:r>
              <a:rPr lang="en-US" sz="2400">
                <a:solidFill>
                  <a:schemeClr val="folHlink"/>
                </a:solidFill>
              </a:rPr>
              <a:t>Multiple data</a:t>
            </a:r>
          </a:p>
          <a:p>
            <a:r>
              <a:rPr lang="en-US" sz="2800">
                <a:solidFill>
                  <a:schemeClr val="accent2"/>
                </a:solidFill>
              </a:rPr>
              <a:t>MIMD</a:t>
            </a:r>
            <a:r>
              <a:rPr lang="en-US" sz="2800"/>
              <a:t> (Multiprocessors)</a:t>
            </a:r>
          </a:p>
          <a:p>
            <a:pPr lvl="1"/>
            <a:r>
              <a:rPr lang="en-US" sz="2400"/>
              <a:t>Multiple instruction</a:t>
            </a:r>
          </a:p>
          <a:p>
            <a:pPr lvl="1"/>
            <a:r>
              <a:rPr lang="en-US" sz="2400"/>
              <a:t>Multiple data. </a:t>
            </a:r>
          </a:p>
        </p:txBody>
      </p:sp>
      <p:sp>
        <p:nvSpPr>
          <p:cNvPr id="6151" name="AutoShape 5"/>
          <p:cNvSpPr>
            <a:spLocks noChangeArrowheads="1"/>
          </p:cNvSpPr>
          <p:nvPr/>
        </p:nvSpPr>
        <p:spPr bwMode="auto">
          <a:xfrm>
            <a:off x="731838" y="4768850"/>
            <a:ext cx="4810125" cy="1350963"/>
          </a:xfrm>
          <a:prstGeom prst="wedgeRoundRectCallout">
            <a:avLst>
              <a:gd name="adj1" fmla="val 65019"/>
              <a:gd name="adj2" fmla="val -118509"/>
              <a:gd name="adj3" fmla="val 16667"/>
            </a:avLst>
          </a:prstGeom>
          <a:noFill/>
          <a:ln w="38100">
            <a:solidFill>
              <a:srgbClr val="FF0000"/>
            </a:solidFill>
            <a:miter lim="800000"/>
            <a:headEnd/>
            <a:tailEnd/>
          </a:ln>
        </p:spPr>
        <p:txBody>
          <a:bodyPr anchor="ctr"/>
          <a:lstStyle/>
          <a:p>
            <a:pPr algn="ctr"/>
            <a:endParaRPr lang="en-US" b="0"/>
          </a:p>
        </p:txBody>
      </p:sp>
      <p:sp>
        <p:nvSpPr>
          <p:cNvPr id="6152" name="Text Box 6"/>
          <p:cNvSpPr txBox="1">
            <a:spLocks noChangeArrowheads="1"/>
          </p:cNvSpPr>
          <p:nvPr/>
        </p:nvSpPr>
        <p:spPr bwMode="auto">
          <a:xfrm>
            <a:off x="5468938" y="3324225"/>
            <a:ext cx="2092325" cy="579438"/>
          </a:xfrm>
          <a:prstGeom prst="rect">
            <a:avLst/>
          </a:prstGeom>
          <a:noFill/>
          <a:ln w="9525">
            <a:noFill/>
            <a:miter lim="800000"/>
            <a:headEnd/>
            <a:tailEnd/>
          </a:ln>
        </p:spPr>
        <p:txBody>
          <a:bodyPr wrap="none">
            <a:spAutoFit/>
          </a:bodyPr>
          <a:lstStyle/>
          <a:p>
            <a:r>
              <a:rPr lang="en-US" sz="3200" b="0">
                <a:solidFill>
                  <a:srgbClr val="FF0066"/>
                </a:solidFill>
              </a:rPr>
              <a:t>Our space</a:t>
            </a:r>
          </a:p>
        </p:txBody>
      </p:sp>
      <p:sp>
        <p:nvSpPr>
          <p:cNvPr id="6153" name="Text Box 7"/>
          <p:cNvSpPr txBox="1">
            <a:spLocks noChangeArrowheads="1"/>
          </p:cNvSpPr>
          <p:nvPr/>
        </p:nvSpPr>
        <p:spPr bwMode="auto">
          <a:xfrm>
            <a:off x="1562100" y="6232525"/>
            <a:ext cx="393700" cy="304800"/>
          </a:xfrm>
          <a:prstGeom prst="rect">
            <a:avLst/>
          </a:prstGeom>
          <a:noFill/>
          <a:ln w="9525">
            <a:noFill/>
            <a:miter lim="800000"/>
            <a:headEnd/>
            <a:tailEnd/>
          </a:ln>
        </p:spPr>
        <p:txBody>
          <a:bodyPr wrap="none">
            <a:spAutoFit/>
          </a:bodyPr>
          <a:lstStyle/>
          <a:p>
            <a:r>
              <a:rPr lang="en-US" sz="1400" b="0">
                <a:solidFill>
                  <a:schemeClr val="tx1"/>
                </a:solidFill>
              </a:rPr>
              <a:t>(1)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8F14FC4-CB26-24A5-AF41-4535475CEF6D}"/>
              </a:ext>
            </a:extLst>
          </p:cNvPr>
          <p:cNvSpPr>
            <a:spLocks noGrp="1"/>
          </p:cNvSpPr>
          <p:nvPr>
            <p:ph type="title"/>
          </p:nvPr>
        </p:nvSpPr>
        <p:spPr/>
        <p:txBody>
          <a:bodyPr/>
          <a:lstStyle/>
          <a:p>
            <a:r>
              <a:rPr lang="en-US" dirty="0"/>
              <a:t>Centralized and Decentralized Architecture</a:t>
            </a:r>
            <a:endParaRPr lang="ar-SA" dirty="0"/>
          </a:p>
        </p:txBody>
      </p:sp>
      <p:sp>
        <p:nvSpPr>
          <p:cNvPr id="4" name="عنصر نائب للتذييل 3">
            <a:extLst>
              <a:ext uri="{FF2B5EF4-FFF2-40B4-BE49-F238E27FC236}">
                <a16:creationId xmlns:a16="http://schemas.microsoft.com/office/drawing/2014/main" id="{8AD00F4B-A805-18F1-92E0-1EDCCF775EE3}"/>
              </a:ext>
            </a:extLst>
          </p:cNvPr>
          <p:cNvSpPr>
            <a:spLocks noGrp="1"/>
          </p:cNvSpPr>
          <p:nvPr>
            <p:ph type="ftr" sz="quarter" idx="10"/>
          </p:nvPr>
        </p:nvSpPr>
        <p:spPr/>
        <p:txBody>
          <a:bodyPr/>
          <a:lstStyle/>
          <a:p>
            <a:pPr>
              <a:defRPr/>
            </a:pPr>
            <a:r>
              <a:rPr lang="en-US"/>
              <a:t>Art of Multiprocessor Programming</a:t>
            </a:r>
          </a:p>
        </p:txBody>
      </p:sp>
      <p:sp>
        <p:nvSpPr>
          <p:cNvPr id="5" name="عنصر نائب لرقم الشريحة 4">
            <a:extLst>
              <a:ext uri="{FF2B5EF4-FFF2-40B4-BE49-F238E27FC236}">
                <a16:creationId xmlns:a16="http://schemas.microsoft.com/office/drawing/2014/main" id="{E33D24AB-674E-DB8F-E9F0-EF15CABABC80}"/>
              </a:ext>
            </a:extLst>
          </p:cNvPr>
          <p:cNvSpPr>
            <a:spLocks noGrp="1"/>
          </p:cNvSpPr>
          <p:nvPr>
            <p:ph type="sldNum" sz="quarter" idx="11"/>
          </p:nvPr>
        </p:nvSpPr>
        <p:spPr/>
        <p:txBody>
          <a:bodyPr/>
          <a:lstStyle/>
          <a:p>
            <a:pPr>
              <a:defRPr/>
            </a:pPr>
            <a:fld id="{3C242706-456C-4DE5-8D6D-9E26C1F2861B}" type="slidenum">
              <a:rPr lang="ar-SA" smtClean="0"/>
              <a:pPr>
                <a:defRPr/>
              </a:pPr>
              <a:t>5</a:t>
            </a:fld>
            <a:endParaRPr lang="en-US"/>
          </a:p>
        </p:txBody>
      </p:sp>
      <p:pic>
        <p:nvPicPr>
          <p:cNvPr id="1026" name="Picture 2" descr="Overview of centralized, decentralized, and distributed IDS... | Download  Scientific Diagram">
            <a:extLst>
              <a:ext uri="{FF2B5EF4-FFF2-40B4-BE49-F238E27FC236}">
                <a16:creationId xmlns:a16="http://schemas.microsoft.com/office/drawing/2014/main" id="{526CD9B3-312F-F38E-2141-0BFCEBFC20C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1309" y="2483200"/>
            <a:ext cx="8457461" cy="320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938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Art of Multiprocessor Programming</a:t>
            </a:r>
          </a:p>
        </p:txBody>
      </p:sp>
      <p:sp>
        <p:nvSpPr>
          <p:cNvPr id="7171" name="Slide Number Placeholder 4"/>
          <p:cNvSpPr>
            <a:spLocks noGrp="1"/>
          </p:cNvSpPr>
          <p:nvPr>
            <p:ph type="sldNum" sz="quarter" idx="11"/>
          </p:nvPr>
        </p:nvSpPr>
        <p:spPr>
          <a:noFill/>
        </p:spPr>
        <p:txBody>
          <a:bodyPr/>
          <a:lstStyle/>
          <a:p>
            <a:fld id="{BF4ED7C0-CCC2-4280-B7B7-3584B542761A}" type="slidenum">
              <a:rPr lang="ar-SA" smtClean="0">
                <a:cs typeface="Arial" pitchFamily="34" charset="0"/>
              </a:rPr>
              <a:pPr/>
              <a:t>6</a:t>
            </a:fld>
            <a:endParaRPr lang="en-US">
              <a:cs typeface="Arial" pitchFamily="34" charset="0"/>
            </a:endParaRPr>
          </a:p>
        </p:txBody>
      </p:sp>
      <p:pic>
        <p:nvPicPr>
          <p:cNvPr id="7172" name="Picture 160"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7173" name="Rectangle 2"/>
          <p:cNvSpPr>
            <a:spLocks noGrp="1" noChangeArrowheads="1"/>
          </p:cNvSpPr>
          <p:nvPr>
            <p:ph type="title"/>
          </p:nvPr>
        </p:nvSpPr>
        <p:spPr/>
        <p:txBody>
          <a:bodyPr/>
          <a:lstStyle/>
          <a:p>
            <a:r>
              <a:rPr lang="en-US" dirty="0"/>
              <a:t>MIMD Architectures</a:t>
            </a:r>
          </a:p>
        </p:txBody>
      </p:sp>
      <p:sp>
        <p:nvSpPr>
          <p:cNvPr id="7175" name="Text Box 4"/>
          <p:cNvSpPr txBox="1">
            <a:spLocks noChangeArrowheads="1"/>
          </p:cNvSpPr>
          <p:nvPr/>
        </p:nvSpPr>
        <p:spPr bwMode="auto">
          <a:xfrm>
            <a:off x="2133600" y="3929063"/>
            <a:ext cx="1866900" cy="457200"/>
          </a:xfrm>
          <a:prstGeom prst="rect">
            <a:avLst/>
          </a:prstGeom>
          <a:noFill/>
          <a:ln w="9525">
            <a:noFill/>
            <a:miter lim="800000"/>
            <a:headEnd/>
            <a:tailEnd/>
          </a:ln>
        </p:spPr>
        <p:txBody>
          <a:bodyPr wrap="none">
            <a:spAutoFit/>
          </a:bodyPr>
          <a:lstStyle/>
          <a:p>
            <a:pPr algn="l" eaLnBrk="1" hangingPunct="1"/>
            <a:r>
              <a:rPr lang="en-US" sz="2400">
                <a:solidFill>
                  <a:schemeClr val="tx1"/>
                </a:solidFill>
              </a:rPr>
              <a:t>Shared Bus</a:t>
            </a:r>
          </a:p>
        </p:txBody>
      </p:sp>
      <p:grpSp>
        <p:nvGrpSpPr>
          <p:cNvPr id="7176" name="Group 5"/>
          <p:cNvGrpSpPr>
            <a:grpSpLocks/>
          </p:cNvGrpSpPr>
          <p:nvPr/>
        </p:nvGrpSpPr>
        <p:grpSpPr bwMode="auto">
          <a:xfrm>
            <a:off x="2128838" y="1928813"/>
            <a:ext cx="1838325" cy="511175"/>
            <a:chOff x="436" y="1017"/>
            <a:chExt cx="2908" cy="808"/>
          </a:xfrm>
        </p:grpSpPr>
        <p:grpSp>
          <p:nvGrpSpPr>
            <p:cNvPr id="7299" name="Group 6"/>
            <p:cNvGrpSpPr>
              <a:grpSpLocks/>
            </p:cNvGrpSpPr>
            <p:nvPr/>
          </p:nvGrpSpPr>
          <p:grpSpPr bwMode="auto">
            <a:xfrm>
              <a:off x="1534" y="1052"/>
              <a:ext cx="712" cy="739"/>
              <a:chOff x="2496" y="2725"/>
              <a:chExt cx="712" cy="739"/>
            </a:xfrm>
          </p:grpSpPr>
          <p:sp>
            <p:nvSpPr>
              <p:cNvPr id="7320" name="Rectangle 7"/>
              <p:cNvSpPr>
                <a:spLocks noChangeArrowheads="1"/>
              </p:cNvSpPr>
              <p:nvPr/>
            </p:nvSpPr>
            <p:spPr bwMode="auto">
              <a:xfrm>
                <a:off x="2592" y="3312"/>
                <a:ext cx="528" cy="144"/>
              </a:xfrm>
              <a:prstGeom prst="rect">
                <a:avLst/>
              </a:prstGeom>
              <a:solidFill>
                <a:srgbClr val="FF0000"/>
              </a:solidFill>
              <a:ln w="38100" algn="ctr">
                <a:solidFill>
                  <a:schemeClr val="tx1"/>
                </a:solidFill>
                <a:miter lim="800000"/>
                <a:headEnd/>
                <a:tailEnd/>
              </a:ln>
            </p:spPr>
            <p:txBody>
              <a:bodyPr wrap="none" anchor="ctr"/>
              <a:lstStyle/>
              <a:p>
                <a:endParaRPr lang="en-US"/>
              </a:p>
            </p:txBody>
          </p:sp>
          <p:sp>
            <p:nvSpPr>
              <p:cNvPr id="7321" name="Freeform 8"/>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rgbClr val="FF0000"/>
              </a:solidFill>
              <a:ln w="38100">
                <a:solidFill>
                  <a:schemeClr val="tx1"/>
                </a:solidFill>
                <a:round/>
                <a:headEnd/>
                <a:tailEnd/>
              </a:ln>
            </p:spPr>
            <p:txBody>
              <a:bodyPr wrap="none" anchor="ctr"/>
              <a:lstStyle/>
              <a:p>
                <a:endParaRPr lang="en-US"/>
              </a:p>
            </p:txBody>
          </p:sp>
          <p:grpSp>
            <p:nvGrpSpPr>
              <p:cNvPr id="7322" name="Group 9"/>
              <p:cNvGrpSpPr>
                <a:grpSpLocks/>
              </p:cNvGrpSpPr>
              <p:nvPr/>
            </p:nvGrpSpPr>
            <p:grpSpPr bwMode="auto">
              <a:xfrm>
                <a:off x="3072" y="2832"/>
                <a:ext cx="136" cy="632"/>
                <a:chOff x="3072" y="2832"/>
                <a:chExt cx="136" cy="632"/>
              </a:xfrm>
            </p:grpSpPr>
            <p:sp>
              <p:nvSpPr>
                <p:cNvPr id="7327" name="Freeform 10"/>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7328" name="Freeform 11"/>
                <p:cNvSpPr>
                  <a:spLocks/>
                </p:cNvSpPr>
                <p:nvPr/>
              </p:nvSpPr>
              <p:spPr bwMode="auto">
                <a:xfrm>
                  <a:off x="3072" y="2976"/>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7329" name="Freeform 12"/>
                <p:cNvSpPr>
                  <a:spLocks/>
                </p:cNvSpPr>
                <p:nvPr/>
              </p:nvSpPr>
              <p:spPr bwMode="auto">
                <a:xfrm>
                  <a:off x="3072" y="2832"/>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grpSp>
            <p:nvGrpSpPr>
              <p:cNvPr id="7323" name="Group 13"/>
              <p:cNvGrpSpPr>
                <a:grpSpLocks/>
              </p:cNvGrpSpPr>
              <p:nvPr/>
            </p:nvGrpSpPr>
            <p:grpSpPr bwMode="auto">
              <a:xfrm flipH="1">
                <a:off x="2496" y="2832"/>
                <a:ext cx="136" cy="632"/>
                <a:chOff x="3072" y="2832"/>
                <a:chExt cx="136" cy="632"/>
              </a:xfrm>
            </p:grpSpPr>
            <p:sp>
              <p:nvSpPr>
                <p:cNvPr id="7324" name="Freeform 14"/>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7325" name="Freeform 15"/>
                <p:cNvSpPr>
                  <a:spLocks/>
                </p:cNvSpPr>
                <p:nvPr/>
              </p:nvSpPr>
              <p:spPr bwMode="auto">
                <a:xfrm>
                  <a:off x="3072" y="2976"/>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7326" name="Freeform 16"/>
                <p:cNvSpPr>
                  <a:spLocks/>
                </p:cNvSpPr>
                <p:nvPr/>
              </p:nvSpPr>
              <p:spPr bwMode="auto">
                <a:xfrm>
                  <a:off x="3072" y="2832"/>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grpSp>
        <p:grpSp>
          <p:nvGrpSpPr>
            <p:cNvPr id="7300" name="Group 17"/>
            <p:cNvGrpSpPr>
              <a:grpSpLocks/>
            </p:cNvGrpSpPr>
            <p:nvPr/>
          </p:nvGrpSpPr>
          <p:grpSpPr bwMode="auto">
            <a:xfrm>
              <a:off x="2488" y="1017"/>
              <a:ext cx="856" cy="808"/>
              <a:chOff x="1008" y="2720"/>
              <a:chExt cx="856" cy="808"/>
            </a:xfrm>
          </p:grpSpPr>
          <p:sp>
            <p:nvSpPr>
              <p:cNvPr id="7311" name="Rectangle 18"/>
              <p:cNvSpPr>
                <a:spLocks noChangeArrowheads="1"/>
              </p:cNvSpPr>
              <p:nvPr/>
            </p:nvSpPr>
            <p:spPr bwMode="auto">
              <a:xfrm>
                <a:off x="1032" y="3304"/>
                <a:ext cx="488" cy="160"/>
              </a:xfrm>
              <a:prstGeom prst="rect">
                <a:avLst/>
              </a:prstGeom>
              <a:solidFill>
                <a:srgbClr val="FF0000"/>
              </a:solidFill>
              <a:ln w="38100" algn="ctr">
                <a:solidFill>
                  <a:schemeClr val="tx1"/>
                </a:solidFill>
                <a:miter lim="800000"/>
                <a:headEnd/>
                <a:tailEnd/>
              </a:ln>
            </p:spPr>
            <p:txBody>
              <a:bodyPr wrap="none" anchor="ctr"/>
              <a:lstStyle/>
              <a:p>
                <a:endParaRPr lang="en-US"/>
              </a:p>
            </p:txBody>
          </p:sp>
          <p:sp>
            <p:nvSpPr>
              <p:cNvPr id="7312" name="Freeform 19"/>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7313" name="Freeform 20"/>
              <p:cNvSpPr>
                <a:spLocks/>
              </p:cNvSpPr>
              <p:nvPr/>
            </p:nvSpPr>
            <p:spPr bwMode="auto">
              <a:xfrm flipH="1">
                <a:off x="1077" y="3000"/>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7314" name="Freeform 21"/>
              <p:cNvSpPr>
                <a:spLocks/>
              </p:cNvSpPr>
              <p:nvPr/>
            </p:nvSpPr>
            <p:spPr bwMode="auto">
              <a:xfrm flipH="1">
                <a:off x="1200" y="2800"/>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7315" name="Freeform 22"/>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0000"/>
              </a:solidFill>
              <a:ln w="38100">
                <a:solidFill>
                  <a:schemeClr val="tx1"/>
                </a:solidFill>
                <a:round/>
                <a:headEnd/>
                <a:tailEnd/>
              </a:ln>
            </p:spPr>
            <p:txBody>
              <a:bodyPr wrap="none" anchor="ctr"/>
              <a:lstStyle/>
              <a:p>
                <a:endParaRPr lang="en-US"/>
              </a:p>
            </p:txBody>
          </p:sp>
          <p:sp>
            <p:nvSpPr>
              <p:cNvPr id="7316" name="Freeform 23"/>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0000"/>
              </a:solidFill>
              <a:ln w="38100">
                <a:solidFill>
                  <a:schemeClr val="tx1"/>
                </a:solidFill>
                <a:round/>
                <a:headEnd/>
                <a:tailEnd/>
              </a:ln>
            </p:spPr>
            <p:txBody>
              <a:bodyPr wrap="none" anchor="ctr"/>
              <a:lstStyle/>
              <a:p>
                <a:endParaRPr lang="en-US"/>
              </a:p>
            </p:txBody>
          </p:sp>
          <p:sp>
            <p:nvSpPr>
              <p:cNvPr id="7317" name="Freeform 24"/>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7318" name="Freeform 25"/>
              <p:cNvSpPr>
                <a:spLocks/>
              </p:cNvSpPr>
              <p:nvPr/>
            </p:nvSpPr>
            <p:spPr bwMode="auto">
              <a:xfrm>
                <a:off x="1669" y="3008"/>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7319" name="Freeform 26"/>
              <p:cNvSpPr>
                <a:spLocks/>
              </p:cNvSpPr>
              <p:nvPr/>
            </p:nvSpPr>
            <p:spPr bwMode="auto">
              <a:xfrm>
                <a:off x="1737" y="2840"/>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grpSp>
          <p:nvGrpSpPr>
            <p:cNvPr id="7301" name="Group 27"/>
            <p:cNvGrpSpPr>
              <a:grpSpLocks/>
            </p:cNvGrpSpPr>
            <p:nvPr/>
          </p:nvGrpSpPr>
          <p:grpSpPr bwMode="auto">
            <a:xfrm flipH="1">
              <a:off x="436" y="1017"/>
              <a:ext cx="856" cy="808"/>
              <a:chOff x="1008" y="2720"/>
              <a:chExt cx="856" cy="808"/>
            </a:xfrm>
          </p:grpSpPr>
          <p:sp>
            <p:nvSpPr>
              <p:cNvPr id="7302" name="Rectangle 28"/>
              <p:cNvSpPr>
                <a:spLocks noChangeArrowheads="1"/>
              </p:cNvSpPr>
              <p:nvPr/>
            </p:nvSpPr>
            <p:spPr bwMode="auto">
              <a:xfrm>
                <a:off x="1032" y="3304"/>
                <a:ext cx="488" cy="160"/>
              </a:xfrm>
              <a:prstGeom prst="rect">
                <a:avLst/>
              </a:prstGeom>
              <a:solidFill>
                <a:srgbClr val="FF0000"/>
              </a:solidFill>
              <a:ln w="38100" algn="ctr">
                <a:solidFill>
                  <a:schemeClr val="tx1"/>
                </a:solidFill>
                <a:miter lim="800000"/>
                <a:headEnd/>
                <a:tailEnd/>
              </a:ln>
            </p:spPr>
            <p:txBody>
              <a:bodyPr wrap="none" anchor="ctr"/>
              <a:lstStyle/>
              <a:p>
                <a:endParaRPr lang="en-US"/>
              </a:p>
            </p:txBody>
          </p:sp>
          <p:sp>
            <p:nvSpPr>
              <p:cNvPr id="7303" name="Freeform 29"/>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7304" name="Freeform 30"/>
              <p:cNvSpPr>
                <a:spLocks/>
              </p:cNvSpPr>
              <p:nvPr/>
            </p:nvSpPr>
            <p:spPr bwMode="auto">
              <a:xfrm flipH="1">
                <a:off x="1077" y="3000"/>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7305" name="Freeform 31"/>
              <p:cNvSpPr>
                <a:spLocks/>
              </p:cNvSpPr>
              <p:nvPr/>
            </p:nvSpPr>
            <p:spPr bwMode="auto">
              <a:xfrm flipH="1">
                <a:off x="1200" y="2800"/>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7306" name="Freeform 32"/>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0000"/>
              </a:solidFill>
              <a:ln w="38100">
                <a:solidFill>
                  <a:schemeClr val="tx1"/>
                </a:solidFill>
                <a:round/>
                <a:headEnd/>
                <a:tailEnd/>
              </a:ln>
            </p:spPr>
            <p:txBody>
              <a:bodyPr wrap="none" anchor="ctr"/>
              <a:lstStyle/>
              <a:p>
                <a:endParaRPr lang="en-US"/>
              </a:p>
            </p:txBody>
          </p:sp>
          <p:sp>
            <p:nvSpPr>
              <p:cNvPr id="7307" name="Freeform 33"/>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0000"/>
              </a:solidFill>
              <a:ln w="38100">
                <a:solidFill>
                  <a:schemeClr val="tx1"/>
                </a:solidFill>
                <a:round/>
                <a:headEnd/>
                <a:tailEnd/>
              </a:ln>
            </p:spPr>
            <p:txBody>
              <a:bodyPr wrap="none" anchor="ctr"/>
              <a:lstStyle/>
              <a:p>
                <a:endParaRPr lang="en-US"/>
              </a:p>
            </p:txBody>
          </p:sp>
          <p:sp>
            <p:nvSpPr>
              <p:cNvPr id="7308" name="Freeform 34"/>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7309" name="Freeform 35"/>
              <p:cNvSpPr>
                <a:spLocks/>
              </p:cNvSpPr>
              <p:nvPr/>
            </p:nvSpPr>
            <p:spPr bwMode="auto">
              <a:xfrm>
                <a:off x="1669" y="3008"/>
                <a:ext cx="123" cy="312"/>
              </a:xfrm>
              <a:custGeom>
                <a:avLst/>
                <a:gdLst>
                  <a:gd name="T0" fmla="*/ 13 w 136"/>
                  <a:gd name="T1" fmla="*/ 0 h 344"/>
                  <a:gd name="T2" fmla="*/ 73 w 136"/>
                  <a:gd name="T3" fmla="*/ 0 h 344"/>
                  <a:gd name="T4" fmla="*/ 73 w 136"/>
                  <a:gd name="T5" fmla="*/ 128 h 344"/>
                  <a:gd name="T6" fmla="*/ 58 w 136"/>
                  <a:gd name="T7" fmla="*/ 191 h 344"/>
                  <a:gd name="T8" fmla="*/ 58 w 136"/>
                  <a:gd name="T9" fmla="*/ 49 h 344"/>
                  <a:gd name="T10" fmla="*/ 0 w 136"/>
                  <a:gd name="T11" fmla="*/ 49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sp>
            <p:nvSpPr>
              <p:cNvPr id="7310" name="Freeform 36"/>
              <p:cNvSpPr>
                <a:spLocks/>
              </p:cNvSpPr>
              <p:nvPr/>
            </p:nvSpPr>
            <p:spPr bwMode="auto">
              <a:xfrm>
                <a:off x="1737" y="2840"/>
                <a:ext cx="127" cy="320"/>
              </a:xfrm>
              <a:custGeom>
                <a:avLst/>
                <a:gdLst>
                  <a:gd name="T0" fmla="*/ 17 w 136"/>
                  <a:gd name="T1" fmla="*/ 0 h 344"/>
                  <a:gd name="T2" fmla="*/ 91 w 136"/>
                  <a:gd name="T3" fmla="*/ 0 h 344"/>
                  <a:gd name="T4" fmla="*/ 91 w 136"/>
                  <a:gd name="T5" fmla="*/ 151 h 344"/>
                  <a:gd name="T6" fmla="*/ 70 w 136"/>
                  <a:gd name="T7" fmla="*/ 223 h 344"/>
                  <a:gd name="T8" fmla="*/ 70 w 136"/>
                  <a:gd name="T9" fmla="*/ 57 h 344"/>
                  <a:gd name="T10" fmla="*/ 0 w 136"/>
                  <a:gd name="T11" fmla="*/ 57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p>
            </p:txBody>
          </p:sp>
        </p:grpSp>
      </p:grpSp>
      <p:sp>
        <p:nvSpPr>
          <p:cNvPr id="7177" name="AutoShape 37"/>
          <p:cNvSpPr>
            <a:spLocks noChangeArrowheads="1"/>
          </p:cNvSpPr>
          <p:nvPr/>
        </p:nvSpPr>
        <p:spPr bwMode="auto">
          <a:xfrm>
            <a:off x="2036763" y="2560638"/>
            <a:ext cx="2022475" cy="393700"/>
          </a:xfrm>
          <a:prstGeom prst="leftRightArrow">
            <a:avLst>
              <a:gd name="adj1" fmla="val 50000"/>
              <a:gd name="adj2" fmla="val 102742"/>
            </a:avLst>
          </a:prstGeom>
          <a:solidFill>
            <a:srgbClr val="FFFF99"/>
          </a:solidFill>
          <a:ln w="38100">
            <a:solidFill>
              <a:schemeClr val="tx1"/>
            </a:solidFill>
            <a:miter lim="800000"/>
            <a:headEnd/>
            <a:tailEnd/>
          </a:ln>
        </p:spPr>
        <p:txBody>
          <a:bodyPr wrap="none" anchor="ctr"/>
          <a:lstStyle/>
          <a:p>
            <a:endParaRPr lang="en-US"/>
          </a:p>
        </p:txBody>
      </p:sp>
      <p:sp>
        <p:nvSpPr>
          <p:cNvPr id="7178" name="Rectangle 38"/>
          <p:cNvSpPr>
            <a:spLocks noChangeArrowheads="1"/>
          </p:cNvSpPr>
          <p:nvPr/>
        </p:nvSpPr>
        <p:spPr bwMode="auto">
          <a:xfrm>
            <a:off x="2054225" y="3081338"/>
            <a:ext cx="2041525" cy="552450"/>
          </a:xfrm>
          <a:prstGeom prst="rect">
            <a:avLst/>
          </a:prstGeom>
          <a:solidFill>
            <a:schemeClr val="accent1"/>
          </a:solidFill>
          <a:ln w="38100">
            <a:solidFill>
              <a:schemeClr val="tx1"/>
            </a:solidFill>
            <a:miter lim="800000"/>
            <a:headEnd/>
            <a:tailEnd/>
          </a:ln>
        </p:spPr>
        <p:txBody>
          <a:bodyPr wrap="none" anchor="ctr"/>
          <a:lstStyle/>
          <a:p>
            <a:pPr algn="ctr"/>
            <a:r>
              <a:rPr lang="en-US" sz="3200" b="0">
                <a:solidFill>
                  <a:schemeClr val="bg1"/>
                </a:solidFill>
              </a:rPr>
              <a:t>memory</a:t>
            </a:r>
          </a:p>
        </p:txBody>
      </p:sp>
      <p:sp>
        <p:nvSpPr>
          <p:cNvPr id="7179" name="Line 39"/>
          <p:cNvSpPr>
            <a:spLocks noChangeShapeType="1"/>
          </p:cNvSpPr>
          <p:nvPr/>
        </p:nvSpPr>
        <p:spPr bwMode="auto">
          <a:xfrm>
            <a:off x="2530475" y="2424113"/>
            <a:ext cx="0" cy="250825"/>
          </a:xfrm>
          <a:prstGeom prst="line">
            <a:avLst/>
          </a:prstGeom>
          <a:noFill/>
          <a:ln w="76200">
            <a:solidFill>
              <a:srgbClr val="FF0000"/>
            </a:solidFill>
            <a:round/>
            <a:headEnd/>
            <a:tailEnd/>
          </a:ln>
        </p:spPr>
        <p:txBody>
          <a:bodyPr wrap="none" anchor="ctr"/>
          <a:lstStyle/>
          <a:p>
            <a:endParaRPr lang="en-US"/>
          </a:p>
        </p:txBody>
      </p:sp>
      <p:sp>
        <p:nvSpPr>
          <p:cNvPr id="7180" name="Line 40"/>
          <p:cNvSpPr>
            <a:spLocks noChangeShapeType="1"/>
          </p:cNvSpPr>
          <p:nvPr/>
        </p:nvSpPr>
        <p:spPr bwMode="auto">
          <a:xfrm>
            <a:off x="3060700" y="2424113"/>
            <a:ext cx="1588" cy="233362"/>
          </a:xfrm>
          <a:prstGeom prst="line">
            <a:avLst/>
          </a:prstGeom>
          <a:noFill/>
          <a:ln w="76200">
            <a:solidFill>
              <a:srgbClr val="FF0000"/>
            </a:solidFill>
            <a:round/>
            <a:headEnd/>
            <a:tailEnd/>
          </a:ln>
        </p:spPr>
        <p:txBody>
          <a:bodyPr wrap="none" anchor="ctr"/>
          <a:lstStyle/>
          <a:p>
            <a:endParaRPr lang="en-US"/>
          </a:p>
        </p:txBody>
      </p:sp>
      <p:sp>
        <p:nvSpPr>
          <p:cNvPr id="7181" name="Line 41"/>
          <p:cNvSpPr>
            <a:spLocks noChangeShapeType="1"/>
          </p:cNvSpPr>
          <p:nvPr/>
        </p:nvSpPr>
        <p:spPr bwMode="auto">
          <a:xfrm>
            <a:off x="3587750" y="2409825"/>
            <a:ext cx="3175" cy="233363"/>
          </a:xfrm>
          <a:prstGeom prst="line">
            <a:avLst/>
          </a:prstGeom>
          <a:noFill/>
          <a:ln w="76200">
            <a:solidFill>
              <a:srgbClr val="FF0000"/>
            </a:solidFill>
            <a:round/>
            <a:headEnd/>
            <a:tailEnd/>
          </a:ln>
        </p:spPr>
        <p:txBody>
          <a:bodyPr wrap="none" anchor="ctr"/>
          <a:lstStyle/>
          <a:p>
            <a:endParaRPr lang="en-US"/>
          </a:p>
        </p:txBody>
      </p:sp>
      <p:sp>
        <p:nvSpPr>
          <p:cNvPr id="7182" name="Line 42"/>
          <p:cNvSpPr>
            <a:spLocks noChangeShapeType="1"/>
          </p:cNvSpPr>
          <p:nvPr/>
        </p:nvSpPr>
        <p:spPr bwMode="auto">
          <a:xfrm>
            <a:off x="3054350" y="2854325"/>
            <a:ext cx="1588" cy="233363"/>
          </a:xfrm>
          <a:prstGeom prst="line">
            <a:avLst/>
          </a:prstGeom>
          <a:noFill/>
          <a:ln w="76200">
            <a:solidFill>
              <a:srgbClr val="FF0000"/>
            </a:solidFill>
            <a:round/>
            <a:headEnd/>
            <a:tailEnd/>
          </a:ln>
        </p:spPr>
        <p:txBody>
          <a:bodyPr wrap="none" anchor="ctr"/>
          <a:lstStyle/>
          <a:p>
            <a:endParaRPr lang="en-US"/>
          </a:p>
        </p:txBody>
      </p:sp>
      <p:sp>
        <p:nvSpPr>
          <p:cNvPr id="7183" name="Text Box 43"/>
          <p:cNvSpPr txBox="1">
            <a:spLocks noChangeArrowheads="1"/>
          </p:cNvSpPr>
          <p:nvPr/>
        </p:nvSpPr>
        <p:spPr bwMode="auto">
          <a:xfrm>
            <a:off x="6030913" y="3930650"/>
            <a:ext cx="1844675" cy="457200"/>
          </a:xfrm>
          <a:prstGeom prst="rect">
            <a:avLst/>
          </a:prstGeom>
          <a:noFill/>
          <a:ln w="9525">
            <a:noFill/>
            <a:miter lim="800000"/>
            <a:headEnd/>
            <a:tailEnd/>
          </a:ln>
        </p:spPr>
        <p:txBody>
          <a:bodyPr wrap="none">
            <a:spAutoFit/>
          </a:bodyPr>
          <a:lstStyle/>
          <a:p>
            <a:pPr algn="l" eaLnBrk="1" hangingPunct="1"/>
            <a:r>
              <a:rPr lang="en-US" sz="2400" dirty="0">
                <a:solidFill>
                  <a:schemeClr val="tx1"/>
                </a:solidFill>
              </a:rPr>
              <a:t>Distributed</a:t>
            </a:r>
          </a:p>
        </p:txBody>
      </p:sp>
      <p:grpSp>
        <p:nvGrpSpPr>
          <p:cNvPr id="7184" name="Group 44"/>
          <p:cNvGrpSpPr>
            <a:grpSpLocks/>
          </p:cNvGrpSpPr>
          <p:nvPr/>
        </p:nvGrpSpPr>
        <p:grpSpPr bwMode="auto">
          <a:xfrm>
            <a:off x="5568950" y="1652588"/>
            <a:ext cx="2765425" cy="2257425"/>
            <a:chOff x="3411" y="1195"/>
            <a:chExt cx="2337" cy="1908"/>
          </a:xfrm>
        </p:grpSpPr>
        <p:sp>
          <p:nvSpPr>
            <p:cNvPr id="7185" name="Line 45"/>
            <p:cNvSpPr>
              <a:spLocks noChangeShapeType="1"/>
            </p:cNvSpPr>
            <p:nvPr/>
          </p:nvSpPr>
          <p:spPr bwMode="auto">
            <a:xfrm flipV="1">
              <a:off x="3661" y="1989"/>
              <a:ext cx="1637" cy="9"/>
            </a:xfrm>
            <a:prstGeom prst="line">
              <a:avLst/>
            </a:prstGeom>
            <a:noFill/>
            <a:ln w="76200">
              <a:solidFill>
                <a:schemeClr val="tx1"/>
              </a:solidFill>
              <a:round/>
              <a:headEnd/>
              <a:tailEnd/>
            </a:ln>
          </p:spPr>
          <p:txBody>
            <a:bodyPr wrap="none" anchor="ctr"/>
            <a:lstStyle/>
            <a:p>
              <a:endParaRPr lang="en-US"/>
            </a:p>
          </p:txBody>
        </p:sp>
        <p:sp>
          <p:nvSpPr>
            <p:cNvPr id="7186" name="Line 46"/>
            <p:cNvSpPr>
              <a:spLocks noChangeShapeType="1"/>
            </p:cNvSpPr>
            <p:nvPr/>
          </p:nvSpPr>
          <p:spPr bwMode="auto">
            <a:xfrm flipV="1">
              <a:off x="3647" y="2661"/>
              <a:ext cx="1637" cy="9"/>
            </a:xfrm>
            <a:prstGeom prst="line">
              <a:avLst/>
            </a:prstGeom>
            <a:noFill/>
            <a:ln w="76200">
              <a:solidFill>
                <a:schemeClr val="tx1"/>
              </a:solidFill>
              <a:round/>
              <a:headEnd/>
              <a:tailEnd/>
            </a:ln>
          </p:spPr>
          <p:txBody>
            <a:bodyPr wrap="none" anchor="ctr"/>
            <a:lstStyle/>
            <a:p>
              <a:endParaRPr lang="en-US"/>
            </a:p>
          </p:txBody>
        </p:sp>
        <p:sp>
          <p:nvSpPr>
            <p:cNvPr id="7187" name="Line 47"/>
            <p:cNvSpPr>
              <a:spLocks noChangeShapeType="1"/>
            </p:cNvSpPr>
            <p:nvPr/>
          </p:nvSpPr>
          <p:spPr bwMode="auto">
            <a:xfrm flipV="1">
              <a:off x="3675" y="1317"/>
              <a:ext cx="1637" cy="9"/>
            </a:xfrm>
            <a:prstGeom prst="line">
              <a:avLst/>
            </a:prstGeom>
            <a:noFill/>
            <a:ln w="76200">
              <a:solidFill>
                <a:schemeClr val="tx1"/>
              </a:solidFill>
              <a:round/>
              <a:headEnd/>
              <a:tailEnd/>
            </a:ln>
          </p:spPr>
          <p:txBody>
            <a:bodyPr wrap="none" anchor="ctr"/>
            <a:lstStyle/>
            <a:p>
              <a:endParaRPr lang="en-US"/>
            </a:p>
          </p:txBody>
        </p:sp>
        <p:sp>
          <p:nvSpPr>
            <p:cNvPr id="7188" name="Line 48"/>
            <p:cNvSpPr>
              <a:spLocks noChangeShapeType="1"/>
            </p:cNvSpPr>
            <p:nvPr/>
          </p:nvSpPr>
          <p:spPr bwMode="auto">
            <a:xfrm flipH="1">
              <a:off x="3639" y="1372"/>
              <a:ext cx="9" cy="1325"/>
            </a:xfrm>
            <a:prstGeom prst="line">
              <a:avLst/>
            </a:prstGeom>
            <a:noFill/>
            <a:ln w="76200">
              <a:solidFill>
                <a:schemeClr val="tx1"/>
              </a:solidFill>
              <a:round/>
              <a:headEnd/>
              <a:tailEnd/>
            </a:ln>
          </p:spPr>
          <p:txBody>
            <a:bodyPr wrap="none" anchor="ctr"/>
            <a:lstStyle/>
            <a:p>
              <a:endParaRPr lang="en-US"/>
            </a:p>
          </p:txBody>
        </p:sp>
        <p:sp>
          <p:nvSpPr>
            <p:cNvPr id="7189" name="Line 49"/>
            <p:cNvSpPr>
              <a:spLocks noChangeShapeType="1"/>
            </p:cNvSpPr>
            <p:nvPr/>
          </p:nvSpPr>
          <p:spPr bwMode="auto">
            <a:xfrm flipH="1">
              <a:off x="4485" y="1372"/>
              <a:ext cx="9" cy="1325"/>
            </a:xfrm>
            <a:prstGeom prst="line">
              <a:avLst/>
            </a:prstGeom>
            <a:noFill/>
            <a:ln w="76200">
              <a:solidFill>
                <a:schemeClr val="tx1"/>
              </a:solidFill>
              <a:round/>
              <a:headEnd/>
              <a:tailEnd/>
            </a:ln>
          </p:spPr>
          <p:txBody>
            <a:bodyPr wrap="none" anchor="ctr"/>
            <a:lstStyle/>
            <a:p>
              <a:endParaRPr lang="en-US"/>
            </a:p>
          </p:txBody>
        </p:sp>
        <p:sp>
          <p:nvSpPr>
            <p:cNvPr id="7190" name="Line 50"/>
            <p:cNvSpPr>
              <a:spLocks noChangeShapeType="1"/>
            </p:cNvSpPr>
            <p:nvPr/>
          </p:nvSpPr>
          <p:spPr bwMode="auto">
            <a:xfrm flipH="1">
              <a:off x="5285" y="1372"/>
              <a:ext cx="9" cy="1325"/>
            </a:xfrm>
            <a:prstGeom prst="line">
              <a:avLst/>
            </a:prstGeom>
            <a:noFill/>
            <a:ln w="76200">
              <a:solidFill>
                <a:schemeClr val="tx1"/>
              </a:solidFill>
              <a:round/>
              <a:headEnd/>
              <a:tailEnd/>
            </a:ln>
          </p:spPr>
          <p:txBody>
            <a:bodyPr wrap="none" anchor="ctr"/>
            <a:lstStyle/>
            <a:p>
              <a:endParaRPr lang="en-US"/>
            </a:p>
          </p:txBody>
        </p:sp>
        <p:grpSp>
          <p:nvGrpSpPr>
            <p:cNvPr id="7191" name="Group 51"/>
            <p:cNvGrpSpPr>
              <a:grpSpLocks/>
            </p:cNvGrpSpPr>
            <p:nvPr/>
          </p:nvGrpSpPr>
          <p:grpSpPr bwMode="auto">
            <a:xfrm>
              <a:off x="3411" y="1195"/>
              <a:ext cx="641" cy="572"/>
              <a:chOff x="3411" y="1193"/>
              <a:chExt cx="641" cy="572"/>
            </a:xfrm>
          </p:grpSpPr>
          <p:grpSp>
            <p:nvGrpSpPr>
              <p:cNvPr id="7288" name="Group 52"/>
              <p:cNvGrpSpPr>
                <a:grpSpLocks/>
              </p:cNvGrpSpPr>
              <p:nvPr/>
            </p:nvGrpSpPr>
            <p:grpSpPr bwMode="auto">
              <a:xfrm>
                <a:off x="3411" y="1193"/>
                <a:ext cx="437" cy="391"/>
                <a:chOff x="1584" y="816"/>
                <a:chExt cx="912" cy="816"/>
              </a:xfrm>
            </p:grpSpPr>
            <p:sp>
              <p:nvSpPr>
                <p:cNvPr id="7290" name="Freeform 53"/>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291" name="Freeform 54"/>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292" name="Freeform 55"/>
                <p:cNvSpPr>
                  <a:spLocks/>
                </p:cNvSpPr>
                <p:nvPr/>
              </p:nvSpPr>
              <p:spPr bwMode="auto">
                <a:xfrm>
                  <a:off x="1920" y="816"/>
                  <a:ext cx="144" cy="288"/>
                </a:xfrm>
                <a:custGeom>
                  <a:avLst/>
                  <a:gdLst>
                    <a:gd name="T0" fmla="*/ 0 w 144"/>
                    <a:gd name="T1" fmla="*/ 19 h 336"/>
                    <a:gd name="T2" fmla="*/ 96 w 144"/>
                    <a:gd name="T3" fmla="*/ 0 h 336"/>
                    <a:gd name="T4" fmla="*/ 144 w 144"/>
                    <a:gd name="T5" fmla="*/ 19 h 336"/>
                    <a:gd name="T6" fmla="*/ 144 w 144"/>
                    <a:gd name="T7" fmla="*/ 134 h 336"/>
                    <a:gd name="T8" fmla="*/ 96 w 144"/>
                    <a:gd name="T9" fmla="*/ 115 h 336"/>
                    <a:gd name="T10" fmla="*/ 96 w 144"/>
                    <a:gd name="T11" fmla="*/ 38 h 336"/>
                    <a:gd name="T12" fmla="*/ 0 w 144"/>
                    <a:gd name="T13" fmla="*/ 57 h 336"/>
                    <a:gd name="T14" fmla="*/ 0 w 144"/>
                    <a:gd name="T15" fmla="*/ 19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293" name="Freeform 56"/>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7294" name="Freeform 57"/>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7295" name="Freeform 58"/>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7296" name="Freeform 59"/>
                <p:cNvSpPr>
                  <a:spLocks/>
                </p:cNvSpPr>
                <p:nvPr/>
              </p:nvSpPr>
              <p:spPr bwMode="auto">
                <a:xfrm>
                  <a:off x="1920" y="1296"/>
                  <a:ext cx="240" cy="336"/>
                </a:xfrm>
                <a:custGeom>
                  <a:avLst/>
                  <a:gdLst>
                    <a:gd name="T0" fmla="*/ 26 w 336"/>
                    <a:gd name="T1" fmla="*/ 0 h 432"/>
                    <a:gd name="T2" fmla="*/ 44 w 336"/>
                    <a:gd name="T3" fmla="*/ 21 h 432"/>
                    <a:gd name="T4" fmla="*/ 13 w 336"/>
                    <a:gd name="T5" fmla="*/ 32 h 432"/>
                    <a:gd name="T6" fmla="*/ 13 w 336"/>
                    <a:gd name="T7" fmla="*/ 96 h 432"/>
                    <a:gd name="T8" fmla="*/ 0 w 336"/>
                    <a:gd name="T9" fmla="*/ 75 h 432"/>
                    <a:gd name="T10" fmla="*/ 0 w 336"/>
                    <a:gd name="T11" fmla="*/ 11 h 432"/>
                    <a:gd name="T12" fmla="*/ 26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297" name="Freeform 60"/>
                <p:cNvSpPr>
                  <a:spLocks/>
                </p:cNvSpPr>
                <p:nvPr/>
              </p:nvSpPr>
              <p:spPr bwMode="auto">
                <a:xfrm>
                  <a:off x="1728" y="1152"/>
                  <a:ext cx="240" cy="288"/>
                </a:xfrm>
                <a:custGeom>
                  <a:avLst/>
                  <a:gdLst>
                    <a:gd name="T0" fmla="*/ 26 w 336"/>
                    <a:gd name="T1" fmla="*/ 0 h 432"/>
                    <a:gd name="T2" fmla="*/ 44 w 336"/>
                    <a:gd name="T3" fmla="*/ 9 h 432"/>
                    <a:gd name="T4" fmla="*/ 13 w 336"/>
                    <a:gd name="T5" fmla="*/ 13 h 432"/>
                    <a:gd name="T6" fmla="*/ 13 w 336"/>
                    <a:gd name="T7" fmla="*/ 38 h 432"/>
                    <a:gd name="T8" fmla="*/ 0 w 336"/>
                    <a:gd name="T9" fmla="*/ 29 h 432"/>
                    <a:gd name="T10" fmla="*/ 0 w 336"/>
                    <a:gd name="T11" fmla="*/ 4 h 432"/>
                    <a:gd name="T12" fmla="*/ 26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298" name="Freeform 61"/>
                <p:cNvSpPr>
                  <a:spLocks/>
                </p:cNvSpPr>
                <p:nvPr/>
              </p:nvSpPr>
              <p:spPr bwMode="auto">
                <a:xfrm>
                  <a:off x="1584" y="1008"/>
                  <a:ext cx="192" cy="288"/>
                </a:xfrm>
                <a:custGeom>
                  <a:avLst/>
                  <a:gdLst>
                    <a:gd name="T0" fmla="*/ 7 w 336"/>
                    <a:gd name="T1" fmla="*/ 0 h 432"/>
                    <a:gd name="T2" fmla="*/ 12 w 336"/>
                    <a:gd name="T3" fmla="*/ 9 h 432"/>
                    <a:gd name="T4" fmla="*/ 3 w 336"/>
                    <a:gd name="T5" fmla="*/ 13 h 432"/>
                    <a:gd name="T6" fmla="*/ 3 w 336"/>
                    <a:gd name="T7" fmla="*/ 38 h 432"/>
                    <a:gd name="T8" fmla="*/ 0 w 336"/>
                    <a:gd name="T9" fmla="*/ 29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7289" name="Freeform 62"/>
              <p:cNvSpPr>
                <a:spLocks/>
              </p:cNvSpPr>
              <p:nvPr/>
            </p:nvSpPr>
            <p:spPr bwMode="auto">
              <a:xfrm>
                <a:off x="3723" y="1500"/>
                <a:ext cx="329" cy="265"/>
              </a:xfrm>
              <a:custGeom>
                <a:avLst/>
                <a:gdLst>
                  <a:gd name="T0" fmla="*/ 0 w 329"/>
                  <a:gd name="T1" fmla="*/ 128 h 265"/>
                  <a:gd name="T2" fmla="*/ 219 w 329"/>
                  <a:gd name="T3" fmla="*/ 0 h 265"/>
                  <a:gd name="T4" fmla="*/ 329 w 329"/>
                  <a:gd name="T5" fmla="*/ 100 h 265"/>
                  <a:gd name="T6" fmla="*/ 128 w 329"/>
                  <a:gd name="T7" fmla="*/ 265 h 265"/>
                  <a:gd name="T8" fmla="*/ 0 w 329"/>
                  <a:gd name="T9" fmla="*/ 128 h 265"/>
                  <a:gd name="T10" fmla="*/ 0 60000 65536"/>
                  <a:gd name="T11" fmla="*/ 0 60000 65536"/>
                  <a:gd name="T12" fmla="*/ 0 60000 65536"/>
                  <a:gd name="T13" fmla="*/ 0 60000 65536"/>
                  <a:gd name="T14" fmla="*/ 0 60000 65536"/>
                  <a:gd name="T15" fmla="*/ 0 w 329"/>
                  <a:gd name="T16" fmla="*/ 0 h 265"/>
                  <a:gd name="T17" fmla="*/ 329 w 329"/>
                  <a:gd name="T18" fmla="*/ 265 h 265"/>
                </a:gdLst>
                <a:ahLst/>
                <a:cxnLst>
                  <a:cxn ang="T10">
                    <a:pos x="T0" y="T1"/>
                  </a:cxn>
                  <a:cxn ang="T11">
                    <a:pos x="T2" y="T3"/>
                  </a:cxn>
                  <a:cxn ang="T12">
                    <a:pos x="T4" y="T5"/>
                  </a:cxn>
                  <a:cxn ang="T13">
                    <a:pos x="T6" y="T7"/>
                  </a:cxn>
                  <a:cxn ang="T14">
                    <a:pos x="T8" y="T9"/>
                  </a:cxn>
                </a:cxnLst>
                <a:rect l="T15" t="T16" r="T17" b="T18"/>
                <a:pathLst>
                  <a:path w="329" h="265">
                    <a:moveTo>
                      <a:pt x="0" y="128"/>
                    </a:moveTo>
                    <a:lnTo>
                      <a:pt x="219" y="0"/>
                    </a:lnTo>
                    <a:lnTo>
                      <a:pt x="329" y="100"/>
                    </a:lnTo>
                    <a:lnTo>
                      <a:pt x="128" y="265"/>
                    </a:lnTo>
                    <a:lnTo>
                      <a:pt x="0" y="128"/>
                    </a:lnTo>
                    <a:close/>
                  </a:path>
                </a:pathLst>
              </a:custGeom>
              <a:solidFill>
                <a:schemeClr val="accent1"/>
              </a:solidFill>
              <a:ln w="38100">
                <a:solidFill>
                  <a:schemeClr val="tx1"/>
                </a:solidFill>
                <a:round/>
                <a:headEnd/>
                <a:tailEnd/>
              </a:ln>
            </p:spPr>
            <p:txBody>
              <a:bodyPr wrap="none" anchor="ctr"/>
              <a:lstStyle/>
              <a:p>
                <a:endParaRPr lang="en-US"/>
              </a:p>
            </p:txBody>
          </p:sp>
        </p:grpSp>
        <p:grpSp>
          <p:nvGrpSpPr>
            <p:cNvPr id="7192" name="Group 63"/>
            <p:cNvGrpSpPr>
              <a:grpSpLocks/>
            </p:cNvGrpSpPr>
            <p:nvPr/>
          </p:nvGrpSpPr>
          <p:grpSpPr bwMode="auto">
            <a:xfrm>
              <a:off x="4225" y="1196"/>
              <a:ext cx="641" cy="572"/>
              <a:chOff x="3411" y="1193"/>
              <a:chExt cx="641" cy="572"/>
            </a:xfrm>
          </p:grpSpPr>
          <p:grpSp>
            <p:nvGrpSpPr>
              <p:cNvPr id="7277" name="Group 64"/>
              <p:cNvGrpSpPr>
                <a:grpSpLocks/>
              </p:cNvGrpSpPr>
              <p:nvPr/>
            </p:nvGrpSpPr>
            <p:grpSpPr bwMode="auto">
              <a:xfrm>
                <a:off x="3411" y="1193"/>
                <a:ext cx="437" cy="391"/>
                <a:chOff x="1584" y="816"/>
                <a:chExt cx="912" cy="816"/>
              </a:xfrm>
            </p:grpSpPr>
            <p:sp>
              <p:nvSpPr>
                <p:cNvPr id="7279" name="Freeform 65"/>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280" name="Freeform 66"/>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281" name="Freeform 67"/>
                <p:cNvSpPr>
                  <a:spLocks/>
                </p:cNvSpPr>
                <p:nvPr/>
              </p:nvSpPr>
              <p:spPr bwMode="auto">
                <a:xfrm>
                  <a:off x="1920" y="816"/>
                  <a:ext cx="144" cy="288"/>
                </a:xfrm>
                <a:custGeom>
                  <a:avLst/>
                  <a:gdLst>
                    <a:gd name="T0" fmla="*/ 0 w 144"/>
                    <a:gd name="T1" fmla="*/ 19 h 336"/>
                    <a:gd name="T2" fmla="*/ 96 w 144"/>
                    <a:gd name="T3" fmla="*/ 0 h 336"/>
                    <a:gd name="T4" fmla="*/ 144 w 144"/>
                    <a:gd name="T5" fmla="*/ 19 h 336"/>
                    <a:gd name="T6" fmla="*/ 144 w 144"/>
                    <a:gd name="T7" fmla="*/ 134 h 336"/>
                    <a:gd name="T8" fmla="*/ 96 w 144"/>
                    <a:gd name="T9" fmla="*/ 115 h 336"/>
                    <a:gd name="T10" fmla="*/ 96 w 144"/>
                    <a:gd name="T11" fmla="*/ 38 h 336"/>
                    <a:gd name="T12" fmla="*/ 0 w 144"/>
                    <a:gd name="T13" fmla="*/ 57 h 336"/>
                    <a:gd name="T14" fmla="*/ 0 w 144"/>
                    <a:gd name="T15" fmla="*/ 19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282" name="Freeform 68"/>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7283" name="Freeform 69"/>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7284" name="Freeform 70"/>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7285" name="Freeform 71"/>
                <p:cNvSpPr>
                  <a:spLocks/>
                </p:cNvSpPr>
                <p:nvPr/>
              </p:nvSpPr>
              <p:spPr bwMode="auto">
                <a:xfrm>
                  <a:off x="1920" y="1296"/>
                  <a:ext cx="240" cy="336"/>
                </a:xfrm>
                <a:custGeom>
                  <a:avLst/>
                  <a:gdLst>
                    <a:gd name="T0" fmla="*/ 26 w 336"/>
                    <a:gd name="T1" fmla="*/ 0 h 432"/>
                    <a:gd name="T2" fmla="*/ 44 w 336"/>
                    <a:gd name="T3" fmla="*/ 21 h 432"/>
                    <a:gd name="T4" fmla="*/ 13 w 336"/>
                    <a:gd name="T5" fmla="*/ 32 h 432"/>
                    <a:gd name="T6" fmla="*/ 13 w 336"/>
                    <a:gd name="T7" fmla="*/ 96 h 432"/>
                    <a:gd name="T8" fmla="*/ 0 w 336"/>
                    <a:gd name="T9" fmla="*/ 75 h 432"/>
                    <a:gd name="T10" fmla="*/ 0 w 336"/>
                    <a:gd name="T11" fmla="*/ 11 h 432"/>
                    <a:gd name="T12" fmla="*/ 26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286" name="Freeform 72"/>
                <p:cNvSpPr>
                  <a:spLocks/>
                </p:cNvSpPr>
                <p:nvPr/>
              </p:nvSpPr>
              <p:spPr bwMode="auto">
                <a:xfrm>
                  <a:off x="1728" y="1152"/>
                  <a:ext cx="240" cy="288"/>
                </a:xfrm>
                <a:custGeom>
                  <a:avLst/>
                  <a:gdLst>
                    <a:gd name="T0" fmla="*/ 26 w 336"/>
                    <a:gd name="T1" fmla="*/ 0 h 432"/>
                    <a:gd name="T2" fmla="*/ 44 w 336"/>
                    <a:gd name="T3" fmla="*/ 9 h 432"/>
                    <a:gd name="T4" fmla="*/ 13 w 336"/>
                    <a:gd name="T5" fmla="*/ 13 h 432"/>
                    <a:gd name="T6" fmla="*/ 13 w 336"/>
                    <a:gd name="T7" fmla="*/ 38 h 432"/>
                    <a:gd name="T8" fmla="*/ 0 w 336"/>
                    <a:gd name="T9" fmla="*/ 29 h 432"/>
                    <a:gd name="T10" fmla="*/ 0 w 336"/>
                    <a:gd name="T11" fmla="*/ 4 h 432"/>
                    <a:gd name="T12" fmla="*/ 26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287" name="Freeform 73"/>
                <p:cNvSpPr>
                  <a:spLocks/>
                </p:cNvSpPr>
                <p:nvPr/>
              </p:nvSpPr>
              <p:spPr bwMode="auto">
                <a:xfrm>
                  <a:off x="1584" y="1008"/>
                  <a:ext cx="192" cy="288"/>
                </a:xfrm>
                <a:custGeom>
                  <a:avLst/>
                  <a:gdLst>
                    <a:gd name="T0" fmla="*/ 7 w 336"/>
                    <a:gd name="T1" fmla="*/ 0 h 432"/>
                    <a:gd name="T2" fmla="*/ 12 w 336"/>
                    <a:gd name="T3" fmla="*/ 9 h 432"/>
                    <a:gd name="T4" fmla="*/ 3 w 336"/>
                    <a:gd name="T5" fmla="*/ 13 h 432"/>
                    <a:gd name="T6" fmla="*/ 3 w 336"/>
                    <a:gd name="T7" fmla="*/ 38 h 432"/>
                    <a:gd name="T8" fmla="*/ 0 w 336"/>
                    <a:gd name="T9" fmla="*/ 29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7278" name="Freeform 74"/>
              <p:cNvSpPr>
                <a:spLocks/>
              </p:cNvSpPr>
              <p:nvPr/>
            </p:nvSpPr>
            <p:spPr bwMode="auto">
              <a:xfrm>
                <a:off x="3723" y="1500"/>
                <a:ext cx="329" cy="265"/>
              </a:xfrm>
              <a:custGeom>
                <a:avLst/>
                <a:gdLst>
                  <a:gd name="T0" fmla="*/ 0 w 329"/>
                  <a:gd name="T1" fmla="*/ 128 h 265"/>
                  <a:gd name="T2" fmla="*/ 219 w 329"/>
                  <a:gd name="T3" fmla="*/ 0 h 265"/>
                  <a:gd name="T4" fmla="*/ 329 w 329"/>
                  <a:gd name="T5" fmla="*/ 100 h 265"/>
                  <a:gd name="T6" fmla="*/ 128 w 329"/>
                  <a:gd name="T7" fmla="*/ 265 h 265"/>
                  <a:gd name="T8" fmla="*/ 0 w 329"/>
                  <a:gd name="T9" fmla="*/ 128 h 265"/>
                  <a:gd name="T10" fmla="*/ 0 60000 65536"/>
                  <a:gd name="T11" fmla="*/ 0 60000 65536"/>
                  <a:gd name="T12" fmla="*/ 0 60000 65536"/>
                  <a:gd name="T13" fmla="*/ 0 60000 65536"/>
                  <a:gd name="T14" fmla="*/ 0 60000 65536"/>
                  <a:gd name="T15" fmla="*/ 0 w 329"/>
                  <a:gd name="T16" fmla="*/ 0 h 265"/>
                  <a:gd name="T17" fmla="*/ 329 w 329"/>
                  <a:gd name="T18" fmla="*/ 265 h 265"/>
                </a:gdLst>
                <a:ahLst/>
                <a:cxnLst>
                  <a:cxn ang="T10">
                    <a:pos x="T0" y="T1"/>
                  </a:cxn>
                  <a:cxn ang="T11">
                    <a:pos x="T2" y="T3"/>
                  </a:cxn>
                  <a:cxn ang="T12">
                    <a:pos x="T4" y="T5"/>
                  </a:cxn>
                  <a:cxn ang="T13">
                    <a:pos x="T6" y="T7"/>
                  </a:cxn>
                  <a:cxn ang="T14">
                    <a:pos x="T8" y="T9"/>
                  </a:cxn>
                </a:cxnLst>
                <a:rect l="T15" t="T16" r="T17" b="T18"/>
                <a:pathLst>
                  <a:path w="329" h="265">
                    <a:moveTo>
                      <a:pt x="0" y="128"/>
                    </a:moveTo>
                    <a:lnTo>
                      <a:pt x="219" y="0"/>
                    </a:lnTo>
                    <a:lnTo>
                      <a:pt x="329" y="100"/>
                    </a:lnTo>
                    <a:lnTo>
                      <a:pt x="128" y="265"/>
                    </a:lnTo>
                    <a:lnTo>
                      <a:pt x="0" y="128"/>
                    </a:lnTo>
                    <a:close/>
                  </a:path>
                </a:pathLst>
              </a:custGeom>
              <a:solidFill>
                <a:schemeClr val="accent1"/>
              </a:solidFill>
              <a:ln w="38100">
                <a:solidFill>
                  <a:schemeClr val="tx1"/>
                </a:solidFill>
                <a:round/>
                <a:headEnd/>
                <a:tailEnd/>
              </a:ln>
            </p:spPr>
            <p:txBody>
              <a:bodyPr wrap="none" anchor="ctr"/>
              <a:lstStyle/>
              <a:p>
                <a:endParaRPr lang="en-US"/>
              </a:p>
            </p:txBody>
          </p:sp>
        </p:grpSp>
        <p:grpSp>
          <p:nvGrpSpPr>
            <p:cNvPr id="7193" name="Group 75"/>
            <p:cNvGrpSpPr>
              <a:grpSpLocks/>
            </p:cNvGrpSpPr>
            <p:nvPr/>
          </p:nvGrpSpPr>
          <p:grpSpPr bwMode="auto">
            <a:xfrm>
              <a:off x="5039" y="1195"/>
              <a:ext cx="641" cy="572"/>
              <a:chOff x="3411" y="1193"/>
              <a:chExt cx="641" cy="572"/>
            </a:xfrm>
          </p:grpSpPr>
          <p:grpSp>
            <p:nvGrpSpPr>
              <p:cNvPr id="7266" name="Group 76"/>
              <p:cNvGrpSpPr>
                <a:grpSpLocks/>
              </p:cNvGrpSpPr>
              <p:nvPr/>
            </p:nvGrpSpPr>
            <p:grpSpPr bwMode="auto">
              <a:xfrm>
                <a:off x="3411" y="1193"/>
                <a:ext cx="437" cy="391"/>
                <a:chOff x="1584" y="816"/>
                <a:chExt cx="912" cy="816"/>
              </a:xfrm>
            </p:grpSpPr>
            <p:sp>
              <p:nvSpPr>
                <p:cNvPr id="7268" name="Freeform 77"/>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269" name="Freeform 78"/>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270" name="Freeform 79"/>
                <p:cNvSpPr>
                  <a:spLocks/>
                </p:cNvSpPr>
                <p:nvPr/>
              </p:nvSpPr>
              <p:spPr bwMode="auto">
                <a:xfrm>
                  <a:off x="1920" y="816"/>
                  <a:ext cx="144" cy="288"/>
                </a:xfrm>
                <a:custGeom>
                  <a:avLst/>
                  <a:gdLst>
                    <a:gd name="T0" fmla="*/ 0 w 144"/>
                    <a:gd name="T1" fmla="*/ 19 h 336"/>
                    <a:gd name="T2" fmla="*/ 96 w 144"/>
                    <a:gd name="T3" fmla="*/ 0 h 336"/>
                    <a:gd name="T4" fmla="*/ 144 w 144"/>
                    <a:gd name="T5" fmla="*/ 19 h 336"/>
                    <a:gd name="T6" fmla="*/ 144 w 144"/>
                    <a:gd name="T7" fmla="*/ 134 h 336"/>
                    <a:gd name="T8" fmla="*/ 96 w 144"/>
                    <a:gd name="T9" fmla="*/ 115 h 336"/>
                    <a:gd name="T10" fmla="*/ 96 w 144"/>
                    <a:gd name="T11" fmla="*/ 38 h 336"/>
                    <a:gd name="T12" fmla="*/ 0 w 144"/>
                    <a:gd name="T13" fmla="*/ 57 h 336"/>
                    <a:gd name="T14" fmla="*/ 0 w 144"/>
                    <a:gd name="T15" fmla="*/ 19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271" name="Freeform 80"/>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7272" name="Freeform 81"/>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7273" name="Freeform 82"/>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7274" name="Freeform 83"/>
                <p:cNvSpPr>
                  <a:spLocks/>
                </p:cNvSpPr>
                <p:nvPr/>
              </p:nvSpPr>
              <p:spPr bwMode="auto">
                <a:xfrm>
                  <a:off x="1920" y="1296"/>
                  <a:ext cx="240" cy="336"/>
                </a:xfrm>
                <a:custGeom>
                  <a:avLst/>
                  <a:gdLst>
                    <a:gd name="T0" fmla="*/ 26 w 336"/>
                    <a:gd name="T1" fmla="*/ 0 h 432"/>
                    <a:gd name="T2" fmla="*/ 44 w 336"/>
                    <a:gd name="T3" fmla="*/ 21 h 432"/>
                    <a:gd name="T4" fmla="*/ 13 w 336"/>
                    <a:gd name="T5" fmla="*/ 32 h 432"/>
                    <a:gd name="T6" fmla="*/ 13 w 336"/>
                    <a:gd name="T7" fmla="*/ 96 h 432"/>
                    <a:gd name="T8" fmla="*/ 0 w 336"/>
                    <a:gd name="T9" fmla="*/ 75 h 432"/>
                    <a:gd name="T10" fmla="*/ 0 w 336"/>
                    <a:gd name="T11" fmla="*/ 11 h 432"/>
                    <a:gd name="T12" fmla="*/ 26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275" name="Freeform 84"/>
                <p:cNvSpPr>
                  <a:spLocks/>
                </p:cNvSpPr>
                <p:nvPr/>
              </p:nvSpPr>
              <p:spPr bwMode="auto">
                <a:xfrm>
                  <a:off x="1728" y="1152"/>
                  <a:ext cx="240" cy="288"/>
                </a:xfrm>
                <a:custGeom>
                  <a:avLst/>
                  <a:gdLst>
                    <a:gd name="T0" fmla="*/ 26 w 336"/>
                    <a:gd name="T1" fmla="*/ 0 h 432"/>
                    <a:gd name="T2" fmla="*/ 44 w 336"/>
                    <a:gd name="T3" fmla="*/ 9 h 432"/>
                    <a:gd name="T4" fmla="*/ 13 w 336"/>
                    <a:gd name="T5" fmla="*/ 13 h 432"/>
                    <a:gd name="T6" fmla="*/ 13 w 336"/>
                    <a:gd name="T7" fmla="*/ 38 h 432"/>
                    <a:gd name="T8" fmla="*/ 0 w 336"/>
                    <a:gd name="T9" fmla="*/ 29 h 432"/>
                    <a:gd name="T10" fmla="*/ 0 w 336"/>
                    <a:gd name="T11" fmla="*/ 4 h 432"/>
                    <a:gd name="T12" fmla="*/ 26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276" name="Freeform 85"/>
                <p:cNvSpPr>
                  <a:spLocks/>
                </p:cNvSpPr>
                <p:nvPr/>
              </p:nvSpPr>
              <p:spPr bwMode="auto">
                <a:xfrm>
                  <a:off x="1584" y="1008"/>
                  <a:ext cx="192" cy="288"/>
                </a:xfrm>
                <a:custGeom>
                  <a:avLst/>
                  <a:gdLst>
                    <a:gd name="T0" fmla="*/ 7 w 336"/>
                    <a:gd name="T1" fmla="*/ 0 h 432"/>
                    <a:gd name="T2" fmla="*/ 12 w 336"/>
                    <a:gd name="T3" fmla="*/ 9 h 432"/>
                    <a:gd name="T4" fmla="*/ 3 w 336"/>
                    <a:gd name="T5" fmla="*/ 13 h 432"/>
                    <a:gd name="T6" fmla="*/ 3 w 336"/>
                    <a:gd name="T7" fmla="*/ 38 h 432"/>
                    <a:gd name="T8" fmla="*/ 0 w 336"/>
                    <a:gd name="T9" fmla="*/ 29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7267" name="Freeform 86"/>
              <p:cNvSpPr>
                <a:spLocks/>
              </p:cNvSpPr>
              <p:nvPr/>
            </p:nvSpPr>
            <p:spPr bwMode="auto">
              <a:xfrm>
                <a:off x="3723" y="1500"/>
                <a:ext cx="329" cy="265"/>
              </a:xfrm>
              <a:custGeom>
                <a:avLst/>
                <a:gdLst>
                  <a:gd name="T0" fmla="*/ 0 w 329"/>
                  <a:gd name="T1" fmla="*/ 128 h 265"/>
                  <a:gd name="T2" fmla="*/ 219 w 329"/>
                  <a:gd name="T3" fmla="*/ 0 h 265"/>
                  <a:gd name="T4" fmla="*/ 329 w 329"/>
                  <a:gd name="T5" fmla="*/ 100 h 265"/>
                  <a:gd name="T6" fmla="*/ 128 w 329"/>
                  <a:gd name="T7" fmla="*/ 265 h 265"/>
                  <a:gd name="T8" fmla="*/ 0 w 329"/>
                  <a:gd name="T9" fmla="*/ 128 h 265"/>
                  <a:gd name="T10" fmla="*/ 0 60000 65536"/>
                  <a:gd name="T11" fmla="*/ 0 60000 65536"/>
                  <a:gd name="T12" fmla="*/ 0 60000 65536"/>
                  <a:gd name="T13" fmla="*/ 0 60000 65536"/>
                  <a:gd name="T14" fmla="*/ 0 60000 65536"/>
                  <a:gd name="T15" fmla="*/ 0 w 329"/>
                  <a:gd name="T16" fmla="*/ 0 h 265"/>
                  <a:gd name="T17" fmla="*/ 329 w 329"/>
                  <a:gd name="T18" fmla="*/ 265 h 265"/>
                </a:gdLst>
                <a:ahLst/>
                <a:cxnLst>
                  <a:cxn ang="T10">
                    <a:pos x="T0" y="T1"/>
                  </a:cxn>
                  <a:cxn ang="T11">
                    <a:pos x="T2" y="T3"/>
                  </a:cxn>
                  <a:cxn ang="T12">
                    <a:pos x="T4" y="T5"/>
                  </a:cxn>
                  <a:cxn ang="T13">
                    <a:pos x="T6" y="T7"/>
                  </a:cxn>
                  <a:cxn ang="T14">
                    <a:pos x="T8" y="T9"/>
                  </a:cxn>
                </a:cxnLst>
                <a:rect l="T15" t="T16" r="T17" b="T18"/>
                <a:pathLst>
                  <a:path w="329" h="265">
                    <a:moveTo>
                      <a:pt x="0" y="128"/>
                    </a:moveTo>
                    <a:lnTo>
                      <a:pt x="219" y="0"/>
                    </a:lnTo>
                    <a:lnTo>
                      <a:pt x="329" y="100"/>
                    </a:lnTo>
                    <a:lnTo>
                      <a:pt x="128" y="265"/>
                    </a:lnTo>
                    <a:lnTo>
                      <a:pt x="0" y="128"/>
                    </a:lnTo>
                    <a:close/>
                  </a:path>
                </a:pathLst>
              </a:custGeom>
              <a:solidFill>
                <a:schemeClr val="accent1"/>
              </a:solidFill>
              <a:ln w="38100">
                <a:solidFill>
                  <a:schemeClr val="tx1"/>
                </a:solidFill>
                <a:round/>
                <a:headEnd/>
                <a:tailEnd/>
              </a:ln>
            </p:spPr>
            <p:txBody>
              <a:bodyPr wrap="none" anchor="ctr"/>
              <a:lstStyle/>
              <a:p>
                <a:endParaRPr lang="en-US"/>
              </a:p>
            </p:txBody>
          </p:sp>
        </p:grpSp>
        <p:grpSp>
          <p:nvGrpSpPr>
            <p:cNvPr id="7194" name="Group 87"/>
            <p:cNvGrpSpPr>
              <a:grpSpLocks/>
            </p:cNvGrpSpPr>
            <p:nvPr/>
          </p:nvGrpSpPr>
          <p:grpSpPr bwMode="auto">
            <a:xfrm>
              <a:off x="3461" y="1872"/>
              <a:ext cx="641" cy="572"/>
              <a:chOff x="3411" y="1193"/>
              <a:chExt cx="641" cy="572"/>
            </a:xfrm>
          </p:grpSpPr>
          <p:grpSp>
            <p:nvGrpSpPr>
              <p:cNvPr id="7255" name="Group 88"/>
              <p:cNvGrpSpPr>
                <a:grpSpLocks/>
              </p:cNvGrpSpPr>
              <p:nvPr/>
            </p:nvGrpSpPr>
            <p:grpSpPr bwMode="auto">
              <a:xfrm>
                <a:off x="3411" y="1193"/>
                <a:ext cx="437" cy="391"/>
                <a:chOff x="1584" y="816"/>
                <a:chExt cx="912" cy="816"/>
              </a:xfrm>
            </p:grpSpPr>
            <p:sp>
              <p:nvSpPr>
                <p:cNvPr id="7257" name="Freeform 89"/>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258" name="Freeform 90"/>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259" name="Freeform 91"/>
                <p:cNvSpPr>
                  <a:spLocks/>
                </p:cNvSpPr>
                <p:nvPr/>
              </p:nvSpPr>
              <p:spPr bwMode="auto">
                <a:xfrm>
                  <a:off x="1920" y="816"/>
                  <a:ext cx="144" cy="288"/>
                </a:xfrm>
                <a:custGeom>
                  <a:avLst/>
                  <a:gdLst>
                    <a:gd name="T0" fmla="*/ 0 w 144"/>
                    <a:gd name="T1" fmla="*/ 19 h 336"/>
                    <a:gd name="T2" fmla="*/ 96 w 144"/>
                    <a:gd name="T3" fmla="*/ 0 h 336"/>
                    <a:gd name="T4" fmla="*/ 144 w 144"/>
                    <a:gd name="T5" fmla="*/ 19 h 336"/>
                    <a:gd name="T6" fmla="*/ 144 w 144"/>
                    <a:gd name="T7" fmla="*/ 134 h 336"/>
                    <a:gd name="T8" fmla="*/ 96 w 144"/>
                    <a:gd name="T9" fmla="*/ 115 h 336"/>
                    <a:gd name="T10" fmla="*/ 96 w 144"/>
                    <a:gd name="T11" fmla="*/ 38 h 336"/>
                    <a:gd name="T12" fmla="*/ 0 w 144"/>
                    <a:gd name="T13" fmla="*/ 57 h 336"/>
                    <a:gd name="T14" fmla="*/ 0 w 144"/>
                    <a:gd name="T15" fmla="*/ 19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260" name="Freeform 92"/>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7261" name="Freeform 93"/>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7262" name="Freeform 94"/>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7263" name="Freeform 95"/>
                <p:cNvSpPr>
                  <a:spLocks/>
                </p:cNvSpPr>
                <p:nvPr/>
              </p:nvSpPr>
              <p:spPr bwMode="auto">
                <a:xfrm>
                  <a:off x="1920" y="1296"/>
                  <a:ext cx="240" cy="336"/>
                </a:xfrm>
                <a:custGeom>
                  <a:avLst/>
                  <a:gdLst>
                    <a:gd name="T0" fmla="*/ 26 w 336"/>
                    <a:gd name="T1" fmla="*/ 0 h 432"/>
                    <a:gd name="T2" fmla="*/ 44 w 336"/>
                    <a:gd name="T3" fmla="*/ 21 h 432"/>
                    <a:gd name="T4" fmla="*/ 13 w 336"/>
                    <a:gd name="T5" fmla="*/ 32 h 432"/>
                    <a:gd name="T6" fmla="*/ 13 w 336"/>
                    <a:gd name="T7" fmla="*/ 96 h 432"/>
                    <a:gd name="T8" fmla="*/ 0 w 336"/>
                    <a:gd name="T9" fmla="*/ 75 h 432"/>
                    <a:gd name="T10" fmla="*/ 0 w 336"/>
                    <a:gd name="T11" fmla="*/ 11 h 432"/>
                    <a:gd name="T12" fmla="*/ 26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264" name="Freeform 96"/>
                <p:cNvSpPr>
                  <a:spLocks/>
                </p:cNvSpPr>
                <p:nvPr/>
              </p:nvSpPr>
              <p:spPr bwMode="auto">
                <a:xfrm>
                  <a:off x="1728" y="1152"/>
                  <a:ext cx="240" cy="288"/>
                </a:xfrm>
                <a:custGeom>
                  <a:avLst/>
                  <a:gdLst>
                    <a:gd name="T0" fmla="*/ 26 w 336"/>
                    <a:gd name="T1" fmla="*/ 0 h 432"/>
                    <a:gd name="T2" fmla="*/ 44 w 336"/>
                    <a:gd name="T3" fmla="*/ 9 h 432"/>
                    <a:gd name="T4" fmla="*/ 13 w 336"/>
                    <a:gd name="T5" fmla="*/ 13 h 432"/>
                    <a:gd name="T6" fmla="*/ 13 w 336"/>
                    <a:gd name="T7" fmla="*/ 38 h 432"/>
                    <a:gd name="T8" fmla="*/ 0 w 336"/>
                    <a:gd name="T9" fmla="*/ 29 h 432"/>
                    <a:gd name="T10" fmla="*/ 0 w 336"/>
                    <a:gd name="T11" fmla="*/ 4 h 432"/>
                    <a:gd name="T12" fmla="*/ 26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265" name="Freeform 97"/>
                <p:cNvSpPr>
                  <a:spLocks/>
                </p:cNvSpPr>
                <p:nvPr/>
              </p:nvSpPr>
              <p:spPr bwMode="auto">
                <a:xfrm>
                  <a:off x="1584" y="1008"/>
                  <a:ext cx="192" cy="288"/>
                </a:xfrm>
                <a:custGeom>
                  <a:avLst/>
                  <a:gdLst>
                    <a:gd name="T0" fmla="*/ 7 w 336"/>
                    <a:gd name="T1" fmla="*/ 0 h 432"/>
                    <a:gd name="T2" fmla="*/ 12 w 336"/>
                    <a:gd name="T3" fmla="*/ 9 h 432"/>
                    <a:gd name="T4" fmla="*/ 3 w 336"/>
                    <a:gd name="T5" fmla="*/ 13 h 432"/>
                    <a:gd name="T6" fmla="*/ 3 w 336"/>
                    <a:gd name="T7" fmla="*/ 38 h 432"/>
                    <a:gd name="T8" fmla="*/ 0 w 336"/>
                    <a:gd name="T9" fmla="*/ 29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7256" name="Freeform 98"/>
              <p:cNvSpPr>
                <a:spLocks/>
              </p:cNvSpPr>
              <p:nvPr/>
            </p:nvSpPr>
            <p:spPr bwMode="auto">
              <a:xfrm>
                <a:off x="3723" y="1500"/>
                <a:ext cx="329" cy="265"/>
              </a:xfrm>
              <a:custGeom>
                <a:avLst/>
                <a:gdLst>
                  <a:gd name="T0" fmla="*/ 0 w 329"/>
                  <a:gd name="T1" fmla="*/ 128 h 265"/>
                  <a:gd name="T2" fmla="*/ 219 w 329"/>
                  <a:gd name="T3" fmla="*/ 0 h 265"/>
                  <a:gd name="T4" fmla="*/ 329 w 329"/>
                  <a:gd name="T5" fmla="*/ 100 h 265"/>
                  <a:gd name="T6" fmla="*/ 128 w 329"/>
                  <a:gd name="T7" fmla="*/ 265 h 265"/>
                  <a:gd name="T8" fmla="*/ 0 w 329"/>
                  <a:gd name="T9" fmla="*/ 128 h 265"/>
                  <a:gd name="T10" fmla="*/ 0 60000 65536"/>
                  <a:gd name="T11" fmla="*/ 0 60000 65536"/>
                  <a:gd name="T12" fmla="*/ 0 60000 65536"/>
                  <a:gd name="T13" fmla="*/ 0 60000 65536"/>
                  <a:gd name="T14" fmla="*/ 0 60000 65536"/>
                  <a:gd name="T15" fmla="*/ 0 w 329"/>
                  <a:gd name="T16" fmla="*/ 0 h 265"/>
                  <a:gd name="T17" fmla="*/ 329 w 329"/>
                  <a:gd name="T18" fmla="*/ 265 h 265"/>
                </a:gdLst>
                <a:ahLst/>
                <a:cxnLst>
                  <a:cxn ang="T10">
                    <a:pos x="T0" y="T1"/>
                  </a:cxn>
                  <a:cxn ang="T11">
                    <a:pos x="T2" y="T3"/>
                  </a:cxn>
                  <a:cxn ang="T12">
                    <a:pos x="T4" y="T5"/>
                  </a:cxn>
                  <a:cxn ang="T13">
                    <a:pos x="T6" y="T7"/>
                  </a:cxn>
                  <a:cxn ang="T14">
                    <a:pos x="T8" y="T9"/>
                  </a:cxn>
                </a:cxnLst>
                <a:rect l="T15" t="T16" r="T17" b="T18"/>
                <a:pathLst>
                  <a:path w="329" h="265">
                    <a:moveTo>
                      <a:pt x="0" y="128"/>
                    </a:moveTo>
                    <a:lnTo>
                      <a:pt x="219" y="0"/>
                    </a:lnTo>
                    <a:lnTo>
                      <a:pt x="329" y="100"/>
                    </a:lnTo>
                    <a:lnTo>
                      <a:pt x="128" y="265"/>
                    </a:lnTo>
                    <a:lnTo>
                      <a:pt x="0" y="128"/>
                    </a:lnTo>
                    <a:close/>
                  </a:path>
                </a:pathLst>
              </a:custGeom>
              <a:solidFill>
                <a:schemeClr val="accent1"/>
              </a:solidFill>
              <a:ln w="38100">
                <a:solidFill>
                  <a:schemeClr val="tx1"/>
                </a:solidFill>
                <a:round/>
                <a:headEnd/>
                <a:tailEnd/>
              </a:ln>
            </p:spPr>
            <p:txBody>
              <a:bodyPr wrap="none" anchor="ctr"/>
              <a:lstStyle/>
              <a:p>
                <a:endParaRPr lang="en-US"/>
              </a:p>
            </p:txBody>
          </p:sp>
        </p:grpSp>
        <p:grpSp>
          <p:nvGrpSpPr>
            <p:cNvPr id="7195" name="Group 99"/>
            <p:cNvGrpSpPr>
              <a:grpSpLocks/>
            </p:cNvGrpSpPr>
            <p:nvPr/>
          </p:nvGrpSpPr>
          <p:grpSpPr bwMode="auto">
            <a:xfrm>
              <a:off x="4284" y="1872"/>
              <a:ext cx="641" cy="572"/>
              <a:chOff x="3411" y="1193"/>
              <a:chExt cx="641" cy="572"/>
            </a:xfrm>
          </p:grpSpPr>
          <p:grpSp>
            <p:nvGrpSpPr>
              <p:cNvPr id="7244" name="Group 100"/>
              <p:cNvGrpSpPr>
                <a:grpSpLocks/>
              </p:cNvGrpSpPr>
              <p:nvPr/>
            </p:nvGrpSpPr>
            <p:grpSpPr bwMode="auto">
              <a:xfrm>
                <a:off x="3411" y="1193"/>
                <a:ext cx="437" cy="391"/>
                <a:chOff x="1584" y="816"/>
                <a:chExt cx="912" cy="816"/>
              </a:xfrm>
            </p:grpSpPr>
            <p:sp>
              <p:nvSpPr>
                <p:cNvPr id="7246" name="Freeform 101"/>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247" name="Freeform 102"/>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248" name="Freeform 103"/>
                <p:cNvSpPr>
                  <a:spLocks/>
                </p:cNvSpPr>
                <p:nvPr/>
              </p:nvSpPr>
              <p:spPr bwMode="auto">
                <a:xfrm>
                  <a:off x="1920" y="816"/>
                  <a:ext cx="144" cy="288"/>
                </a:xfrm>
                <a:custGeom>
                  <a:avLst/>
                  <a:gdLst>
                    <a:gd name="T0" fmla="*/ 0 w 144"/>
                    <a:gd name="T1" fmla="*/ 19 h 336"/>
                    <a:gd name="T2" fmla="*/ 96 w 144"/>
                    <a:gd name="T3" fmla="*/ 0 h 336"/>
                    <a:gd name="T4" fmla="*/ 144 w 144"/>
                    <a:gd name="T5" fmla="*/ 19 h 336"/>
                    <a:gd name="T6" fmla="*/ 144 w 144"/>
                    <a:gd name="T7" fmla="*/ 134 h 336"/>
                    <a:gd name="T8" fmla="*/ 96 w 144"/>
                    <a:gd name="T9" fmla="*/ 115 h 336"/>
                    <a:gd name="T10" fmla="*/ 96 w 144"/>
                    <a:gd name="T11" fmla="*/ 38 h 336"/>
                    <a:gd name="T12" fmla="*/ 0 w 144"/>
                    <a:gd name="T13" fmla="*/ 57 h 336"/>
                    <a:gd name="T14" fmla="*/ 0 w 144"/>
                    <a:gd name="T15" fmla="*/ 19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249" name="Freeform 104"/>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7250" name="Freeform 105"/>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7251" name="Freeform 106"/>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7252" name="Freeform 107"/>
                <p:cNvSpPr>
                  <a:spLocks/>
                </p:cNvSpPr>
                <p:nvPr/>
              </p:nvSpPr>
              <p:spPr bwMode="auto">
                <a:xfrm>
                  <a:off x="1920" y="1296"/>
                  <a:ext cx="240" cy="336"/>
                </a:xfrm>
                <a:custGeom>
                  <a:avLst/>
                  <a:gdLst>
                    <a:gd name="T0" fmla="*/ 26 w 336"/>
                    <a:gd name="T1" fmla="*/ 0 h 432"/>
                    <a:gd name="T2" fmla="*/ 44 w 336"/>
                    <a:gd name="T3" fmla="*/ 21 h 432"/>
                    <a:gd name="T4" fmla="*/ 13 w 336"/>
                    <a:gd name="T5" fmla="*/ 32 h 432"/>
                    <a:gd name="T6" fmla="*/ 13 w 336"/>
                    <a:gd name="T7" fmla="*/ 96 h 432"/>
                    <a:gd name="T8" fmla="*/ 0 w 336"/>
                    <a:gd name="T9" fmla="*/ 75 h 432"/>
                    <a:gd name="T10" fmla="*/ 0 w 336"/>
                    <a:gd name="T11" fmla="*/ 11 h 432"/>
                    <a:gd name="T12" fmla="*/ 26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253" name="Freeform 108"/>
                <p:cNvSpPr>
                  <a:spLocks/>
                </p:cNvSpPr>
                <p:nvPr/>
              </p:nvSpPr>
              <p:spPr bwMode="auto">
                <a:xfrm>
                  <a:off x="1728" y="1152"/>
                  <a:ext cx="240" cy="288"/>
                </a:xfrm>
                <a:custGeom>
                  <a:avLst/>
                  <a:gdLst>
                    <a:gd name="T0" fmla="*/ 26 w 336"/>
                    <a:gd name="T1" fmla="*/ 0 h 432"/>
                    <a:gd name="T2" fmla="*/ 44 w 336"/>
                    <a:gd name="T3" fmla="*/ 9 h 432"/>
                    <a:gd name="T4" fmla="*/ 13 w 336"/>
                    <a:gd name="T5" fmla="*/ 13 h 432"/>
                    <a:gd name="T6" fmla="*/ 13 w 336"/>
                    <a:gd name="T7" fmla="*/ 38 h 432"/>
                    <a:gd name="T8" fmla="*/ 0 w 336"/>
                    <a:gd name="T9" fmla="*/ 29 h 432"/>
                    <a:gd name="T10" fmla="*/ 0 w 336"/>
                    <a:gd name="T11" fmla="*/ 4 h 432"/>
                    <a:gd name="T12" fmla="*/ 26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254" name="Freeform 109"/>
                <p:cNvSpPr>
                  <a:spLocks/>
                </p:cNvSpPr>
                <p:nvPr/>
              </p:nvSpPr>
              <p:spPr bwMode="auto">
                <a:xfrm>
                  <a:off x="1584" y="1008"/>
                  <a:ext cx="192" cy="288"/>
                </a:xfrm>
                <a:custGeom>
                  <a:avLst/>
                  <a:gdLst>
                    <a:gd name="T0" fmla="*/ 7 w 336"/>
                    <a:gd name="T1" fmla="*/ 0 h 432"/>
                    <a:gd name="T2" fmla="*/ 12 w 336"/>
                    <a:gd name="T3" fmla="*/ 9 h 432"/>
                    <a:gd name="T4" fmla="*/ 3 w 336"/>
                    <a:gd name="T5" fmla="*/ 13 h 432"/>
                    <a:gd name="T6" fmla="*/ 3 w 336"/>
                    <a:gd name="T7" fmla="*/ 38 h 432"/>
                    <a:gd name="T8" fmla="*/ 0 w 336"/>
                    <a:gd name="T9" fmla="*/ 29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7245" name="Freeform 110"/>
              <p:cNvSpPr>
                <a:spLocks/>
              </p:cNvSpPr>
              <p:nvPr/>
            </p:nvSpPr>
            <p:spPr bwMode="auto">
              <a:xfrm>
                <a:off x="3723" y="1500"/>
                <a:ext cx="329" cy="265"/>
              </a:xfrm>
              <a:custGeom>
                <a:avLst/>
                <a:gdLst>
                  <a:gd name="T0" fmla="*/ 0 w 329"/>
                  <a:gd name="T1" fmla="*/ 128 h 265"/>
                  <a:gd name="T2" fmla="*/ 219 w 329"/>
                  <a:gd name="T3" fmla="*/ 0 h 265"/>
                  <a:gd name="T4" fmla="*/ 329 w 329"/>
                  <a:gd name="T5" fmla="*/ 100 h 265"/>
                  <a:gd name="T6" fmla="*/ 128 w 329"/>
                  <a:gd name="T7" fmla="*/ 265 h 265"/>
                  <a:gd name="T8" fmla="*/ 0 w 329"/>
                  <a:gd name="T9" fmla="*/ 128 h 265"/>
                  <a:gd name="T10" fmla="*/ 0 60000 65536"/>
                  <a:gd name="T11" fmla="*/ 0 60000 65536"/>
                  <a:gd name="T12" fmla="*/ 0 60000 65536"/>
                  <a:gd name="T13" fmla="*/ 0 60000 65536"/>
                  <a:gd name="T14" fmla="*/ 0 60000 65536"/>
                  <a:gd name="T15" fmla="*/ 0 w 329"/>
                  <a:gd name="T16" fmla="*/ 0 h 265"/>
                  <a:gd name="T17" fmla="*/ 329 w 329"/>
                  <a:gd name="T18" fmla="*/ 265 h 265"/>
                </a:gdLst>
                <a:ahLst/>
                <a:cxnLst>
                  <a:cxn ang="T10">
                    <a:pos x="T0" y="T1"/>
                  </a:cxn>
                  <a:cxn ang="T11">
                    <a:pos x="T2" y="T3"/>
                  </a:cxn>
                  <a:cxn ang="T12">
                    <a:pos x="T4" y="T5"/>
                  </a:cxn>
                  <a:cxn ang="T13">
                    <a:pos x="T6" y="T7"/>
                  </a:cxn>
                  <a:cxn ang="T14">
                    <a:pos x="T8" y="T9"/>
                  </a:cxn>
                </a:cxnLst>
                <a:rect l="T15" t="T16" r="T17" b="T18"/>
                <a:pathLst>
                  <a:path w="329" h="265">
                    <a:moveTo>
                      <a:pt x="0" y="128"/>
                    </a:moveTo>
                    <a:lnTo>
                      <a:pt x="219" y="0"/>
                    </a:lnTo>
                    <a:lnTo>
                      <a:pt x="329" y="100"/>
                    </a:lnTo>
                    <a:lnTo>
                      <a:pt x="128" y="265"/>
                    </a:lnTo>
                    <a:lnTo>
                      <a:pt x="0" y="128"/>
                    </a:lnTo>
                    <a:close/>
                  </a:path>
                </a:pathLst>
              </a:custGeom>
              <a:solidFill>
                <a:schemeClr val="accent1"/>
              </a:solidFill>
              <a:ln w="38100">
                <a:solidFill>
                  <a:schemeClr val="tx1"/>
                </a:solidFill>
                <a:round/>
                <a:headEnd/>
                <a:tailEnd/>
              </a:ln>
            </p:spPr>
            <p:txBody>
              <a:bodyPr wrap="none" anchor="ctr"/>
              <a:lstStyle/>
              <a:p>
                <a:endParaRPr lang="en-US"/>
              </a:p>
            </p:txBody>
          </p:sp>
        </p:grpSp>
        <p:grpSp>
          <p:nvGrpSpPr>
            <p:cNvPr id="7196" name="Group 111"/>
            <p:cNvGrpSpPr>
              <a:grpSpLocks/>
            </p:cNvGrpSpPr>
            <p:nvPr/>
          </p:nvGrpSpPr>
          <p:grpSpPr bwMode="auto">
            <a:xfrm>
              <a:off x="5107" y="1871"/>
              <a:ext cx="641" cy="572"/>
              <a:chOff x="3411" y="1193"/>
              <a:chExt cx="641" cy="572"/>
            </a:xfrm>
          </p:grpSpPr>
          <p:grpSp>
            <p:nvGrpSpPr>
              <p:cNvPr id="7233" name="Group 112"/>
              <p:cNvGrpSpPr>
                <a:grpSpLocks/>
              </p:cNvGrpSpPr>
              <p:nvPr/>
            </p:nvGrpSpPr>
            <p:grpSpPr bwMode="auto">
              <a:xfrm>
                <a:off x="3411" y="1193"/>
                <a:ext cx="437" cy="391"/>
                <a:chOff x="1584" y="816"/>
                <a:chExt cx="912" cy="816"/>
              </a:xfrm>
            </p:grpSpPr>
            <p:sp>
              <p:nvSpPr>
                <p:cNvPr id="7235" name="Freeform 113"/>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236" name="Freeform 114"/>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237" name="Freeform 115"/>
                <p:cNvSpPr>
                  <a:spLocks/>
                </p:cNvSpPr>
                <p:nvPr/>
              </p:nvSpPr>
              <p:spPr bwMode="auto">
                <a:xfrm>
                  <a:off x="1920" y="816"/>
                  <a:ext cx="144" cy="288"/>
                </a:xfrm>
                <a:custGeom>
                  <a:avLst/>
                  <a:gdLst>
                    <a:gd name="T0" fmla="*/ 0 w 144"/>
                    <a:gd name="T1" fmla="*/ 19 h 336"/>
                    <a:gd name="T2" fmla="*/ 96 w 144"/>
                    <a:gd name="T3" fmla="*/ 0 h 336"/>
                    <a:gd name="T4" fmla="*/ 144 w 144"/>
                    <a:gd name="T5" fmla="*/ 19 h 336"/>
                    <a:gd name="T6" fmla="*/ 144 w 144"/>
                    <a:gd name="T7" fmla="*/ 134 h 336"/>
                    <a:gd name="T8" fmla="*/ 96 w 144"/>
                    <a:gd name="T9" fmla="*/ 115 h 336"/>
                    <a:gd name="T10" fmla="*/ 96 w 144"/>
                    <a:gd name="T11" fmla="*/ 38 h 336"/>
                    <a:gd name="T12" fmla="*/ 0 w 144"/>
                    <a:gd name="T13" fmla="*/ 57 h 336"/>
                    <a:gd name="T14" fmla="*/ 0 w 144"/>
                    <a:gd name="T15" fmla="*/ 19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238" name="Freeform 116"/>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7239" name="Freeform 117"/>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7240" name="Freeform 118"/>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7241" name="Freeform 119"/>
                <p:cNvSpPr>
                  <a:spLocks/>
                </p:cNvSpPr>
                <p:nvPr/>
              </p:nvSpPr>
              <p:spPr bwMode="auto">
                <a:xfrm>
                  <a:off x="1920" y="1296"/>
                  <a:ext cx="240" cy="336"/>
                </a:xfrm>
                <a:custGeom>
                  <a:avLst/>
                  <a:gdLst>
                    <a:gd name="T0" fmla="*/ 26 w 336"/>
                    <a:gd name="T1" fmla="*/ 0 h 432"/>
                    <a:gd name="T2" fmla="*/ 44 w 336"/>
                    <a:gd name="T3" fmla="*/ 21 h 432"/>
                    <a:gd name="T4" fmla="*/ 13 w 336"/>
                    <a:gd name="T5" fmla="*/ 32 h 432"/>
                    <a:gd name="T6" fmla="*/ 13 w 336"/>
                    <a:gd name="T7" fmla="*/ 96 h 432"/>
                    <a:gd name="T8" fmla="*/ 0 w 336"/>
                    <a:gd name="T9" fmla="*/ 75 h 432"/>
                    <a:gd name="T10" fmla="*/ 0 w 336"/>
                    <a:gd name="T11" fmla="*/ 11 h 432"/>
                    <a:gd name="T12" fmla="*/ 26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242" name="Freeform 120"/>
                <p:cNvSpPr>
                  <a:spLocks/>
                </p:cNvSpPr>
                <p:nvPr/>
              </p:nvSpPr>
              <p:spPr bwMode="auto">
                <a:xfrm>
                  <a:off x="1728" y="1152"/>
                  <a:ext cx="240" cy="288"/>
                </a:xfrm>
                <a:custGeom>
                  <a:avLst/>
                  <a:gdLst>
                    <a:gd name="T0" fmla="*/ 26 w 336"/>
                    <a:gd name="T1" fmla="*/ 0 h 432"/>
                    <a:gd name="T2" fmla="*/ 44 w 336"/>
                    <a:gd name="T3" fmla="*/ 9 h 432"/>
                    <a:gd name="T4" fmla="*/ 13 w 336"/>
                    <a:gd name="T5" fmla="*/ 13 h 432"/>
                    <a:gd name="T6" fmla="*/ 13 w 336"/>
                    <a:gd name="T7" fmla="*/ 38 h 432"/>
                    <a:gd name="T8" fmla="*/ 0 w 336"/>
                    <a:gd name="T9" fmla="*/ 29 h 432"/>
                    <a:gd name="T10" fmla="*/ 0 w 336"/>
                    <a:gd name="T11" fmla="*/ 4 h 432"/>
                    <a:gd name="T12" fmla="*/ 26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243" name="Freeform 121"/>
                <p:cNvSpPr>
                  <a:spLocks/>
                </p:cNvSpPr>
                <p:nvPr/>
              </p:nvSpPr>
              <p:spPr bwMode="auto">
                <a:xfrm>
                  <a:off x="1584" y="1008"/>
                  <a:ext cx="192" cy="288"/>
                </a:xfrm>
                <a:custGeom>
                  <a:avLst/>
                  <a:gdLst>
                    <a:gd name="T0" fmla="*/ 7 w 336"/>
                    <a:gd name="T1" fmla="*/ 0 h 432"/>
                    <a:gd name="T2" fmla="*/ 12 w 336"/>
                    <a:gd name="T3" fmla="*/ 9 h 432"/>
                    <a:gd name="T4" fmla="*/ 3 w 336"/>
                    <a:gd name="T5" fmla="*/ 13 h 432"/>
                    <a:gd name="T6" fmla="*/ 3 w 336"/>
                    <a:gd name="T7" fmla="*/ 38 h 432"/>
                    <a:gd name="T8" fmla="*/ 0 w 336"/>
                    <a:gd name="T9" fmla="*/ 29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7234" name="Freeform 122"/>
              <p:cNvSpPr>
                <a:spLocks/>
              </p:cNvSpPr>
              <p:nvPr/>
            </p:nvSpPr>
            <p:spPr bwMode="auto">
              <a:xfrm>
                <a:off x="3723" y="1500"/>
                <a:ext cx="329" cy="265"/>
              </a:xfrm>
              <a:custGeom>
                <a:avLst/>
                <a:gdLst>
                  <a:gd name="T0" fmla="*/ 0 w 329"/>
                  <a:gd name="T1" fmla="*/ 128 h 265"/>
                  <a:gd name="T2" fmla="*/ 219 w 329"/>
                  <a:gd name="T3" fmla="*/ 0 h 265"/>
                  <a:gd name="T4" fmla="*/ 329 w 329"/>
                  <a:gd name="T5" fmla="*/ 100 h 265"/>
                  <a:gd name="T6" fmla="*/ 128 w 329"/>
                  <a:gd name="T7" fmla="*/ 265 h 265"/>
                  <a:gd name="T8" fmla="*/ 0 w 329"/>
                  <a:gd name="T9" fmla="*/ 128 h 265"/>
                  <a:gd name="T10" fmla="*/ 0 60000 65536"/>
                  <a:gd name="T11" fmla="*/ 0 60000 65536"/>
                  <a:gd name="T12" fmla="*/ 0 60000 65536"/>
                  <a:gd name="T13" fmla="*/ 0 60000 65536"/>
                  <a:gd name="T14" fmla="*/ 0 60000 65536"/>
                  <a:gd name="T15" fmla="*/ 0 w 329"/>
                  <a:gd name="T16" fmla="*/ 0 h 265"/>
                  <a:gd name="T17" fmla="*/ 329 w 329"/>
                  <a:gd name="T18" fmla="*/ 265 h 265"/>
                </a:gdLst>
                <a:ahLst/>
                <a:cxnLst>
                  <a:cxn ang="T10">
                    <a:pos x="T0" y="T1"/>
                  </a:cxn>
                  <a:cxn ang="T11">
                    <a:pos x="T2" y="T3"/>
                  </a:cxn>
                  <a:cxn ang="T12">
                    <a:pos x="T4" y="T5"/>
                  </a:cxn>
                  <a:cxn ang="T13">
                    <a:pos x="T6" y="T7"/>
                  </a:cxn>
                  <a:cxn ang="T14">
                    <a:pos x="T8" y="T9"/>
                  </a:cxn>
                </a:cxnLst>
                <a:rect l="T15" t="T16" r="T17" b="T18"/>
                <a:pathLst>
                  <a:path w="329" h="265">
                    <a:moveTo>
                      <a:pt x="0" y="128"/>
                    </a:moveTo>
                    <a:lnTo>
                      <a:pt x="219" y="0"/>
                    </a:lnTo>
                    <a:lnTo>
                      <a:pt x="329" y="100"/>
                    </a:lnTo>
                    <a:lnTo>
                      <a:pt x="128" y="265"/>
                    </a:lnTo>
                    <a:lnTo>
                      <a:pt x="0" y="128"/>
                    </a:lnTo>
                    <a:close/>
                  </a:path>
                </a:pathLst>
              </a:custGeom>
              <a:solidFill>
                <a:schemeClr val="accent1"/>
              </a:solidFill>
              <a:ln w="38100">
                <a:solidFill>
                  <a:schemeClr val="tx1"/>
                </a:solidFill>
                <a:round/>
                <a:headEnd/>
                <a:tailEnd/>
              </a:ln>
            </p:spPr>
            <p:txBody>
              <a:bodyPr wrap="none" anchor="ctr"/>
              <a:lstStyle/>
              <a:p>
                <a:endParaRPr lang="en-US"/>
              </a:p>
            </p:txBody>
          </p:sp>
        </p:grpSp>
        <p:grpSp>
          <p:nvGrpSpPr>
            <p:cNvPr id="7197" name="Group 123"/>
            <p:cNvGrpSpPr>
              <a:grpSpLocks/>
            </p:cNvGrpSpPr>
            <p:nvPr/>
          </p:nvGrpSpPr>
          <p:grpSpPr bwMode="auto">
            <a:xfrm>
              <a:off x="3430" y="2530"/>
              <a:ext cx="641" cy="572"/>
              <a:chOff x="3411" y="1193"/>
              <a:chExt cx="641" cy="572"/>
            </a:xfrm>
          </p:grpSpPr>
          <p:grpSp>
            <p:nvGrpSpPr>
              <p:cNvPr id="7222" name="Group 124"/>
              <p:cNvGrpSpPr>
                <a:grpSpLocks/>
              </p:cNvGrpSpPr>
              <p:nvPr/>
            </p:nvGrpSpPr>
            <p:grpSpPr bwMode="auto">
              <a:xfrm>
                <a:off x="3411" y="1193"/>
                <a:ext cx="437" cy="391"/>
                <a:chOff x="1584" y="816"/>
                <a:chExt cx="912" cy="816"/>
              </a:xfrm>
            </p:grpSpPr>
            <p:sp>
              <p:nvSpPr>
                <p:cNvPr id="7224" name="Freeform 125"/>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225" name="Freeform 126"/>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226" name="Freeform 127"/>
                <p:cNvSpPr>
                  <a:spLocks/>
                </p:cNvSpPr>
                <p:nvPr/>
              </p:nvSpPr>
              <p:spPr bwMode="auto">
                <a:xfrm>
                  <a:off x="1920" y="816"/>
                  <a:ext cx="144" cy="288"/>
                </a:xfrm>
                <a:custGeom>
                  <a:avLst/>
                  <a:gdLst>
                    <a:gd name="T0" fmla="*/ 0 w 144"/>
                    <a:gd name="T1" fmla="*/ 19 h 336"/>
                    <a:gd name="T2" fmla="*/ 96 w 144"/>
                    <a:gd name="T3" fmla="*/ 0 h 336"/>
                    <a:gd name="T4" fmla="*/ 144 w 144"/>
                    <a:gd name="T5" fmla="*/ 19 h 336"/>
                    <a:gd name="T6" fmla="*/ 144 w 144"/>
                    <a:gd name="T7" fmla="*/ 134 h 336"/>
                    <a:gd name="T8" fmla="*/ 96 w 144"/>
                    <a:gd name="T9" fmla="*/ 115 h 336"/>
                    <a:gd name="T10" fmla="*/ 96 w 144"/>
                    <a:gd name="T11" fmla="*/ 38 h 336"/>
                    <a:gd name="T12" fmla="*/ 0 w 144"/>
                    <a:gd name="T13" fmla="*/ 57 h 336"/>
                    <a:gd name="T14" fmla="*/ 0 w 144"/>
                    <a:gd name="T15" fmla="*/ 19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227" name="Freeform 128"/>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7228" name="Freeform 129"/>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7229" name="Freeform 130"/>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7230" name="Freeform 131"/>
                <p:cNvSpPr>
                  <a:spLocks/>
                </p:cNvSpPr>
                <p:nvPr/>
              </p:nvSpPr>
              <p:spPr bwMode="auto">
                <a:xfrm>
                  <a:off x="1920" y="1296"/>
                  <a:ext cx="240" cy="336"/>
                </a:xfrm>
                <a:custGeom>
                  <a:avLst/>
                  <a:gdLst>
                    <a:gd name="T0" fmla="*/ 26 w 336"/>
                    <a:gd name="T1" fmla="*/ 0 h 432"/>
                    <a:gd name="T2" fmla="*/ 44 w 336"/>
                    <a:gd name="T3" fmla="*/ 21 h 432"/>
                    <a:gd name="T4" fmla="*/ 13 w 336"/>
                    <a:gd name="T5" fmla="*/ 32 h 432"/>
                    <a:gd name="T6" fmla="*/ 13 w 336"/>
                    <a:gd name="T7" fmla="*/ 96 h 432"/>
                    <a:gd name="T8" fmla="*/ 0 w 336"/>
                    <a:gd name="T9" fmla="*/ 75 h 432"/>
                    <a:gd name="T10" fmla="*/ 0 w 336"/>
                    <a:gd name="T11" fmla="*/ 11 h 432"/>
                    <a:gd name="T12" fmla="*/ 26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231" name="Freeform 132"/>
                <p:cNvSpPr>
                  <a:spLocks/>
                </p:cNvSpPr>
                <p:nvPr/>
              </p:nvSpPr>
              <p:spPr bwMode="auto">
                <a:xfrm>
                  <a:off x="1728" y="1152"/>
                  <a:ext cx="240" cy="288"/>
                </a:xfrm>
                <a:custGeom>
                  <a:avLst/>
                  <a:gdLst>
                    <a:gd name="T0" fmla="*/ 26 w 336"/>
                    <a:gd name="T1" fmla="*/ 0 h 432"/>
                    <a:gd name="T2" fmla="*/ 44 w 336"/>
                    <a:gd name="T3" fmla="*/ 9 h 432"/>
                    <a:gd name="T4" fmla="*/ 13 w 336"/>
                    <a:gd name="T5" fmla="*/ 13 h 432"/>
                    <a:gd name="T6" fmla="*/ 13 w 336"/>
                    <a:gd name="T7" fmla="*/ 38 h 432"/>
                    <a:gd name="T8" fmla="*/ 0 w 336"/>
                    <a:gd name="T9" fmla="*/ 29 h 432"/>
                    <a:gd name="T10" fmla="*/ 0 w 336"/>
                    <a:gd name="T11" fmla="*/ 4 h 432"/>
                    <a:gd name="T12" fmla="*/ 26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232" name="Freeform 133"/>
                <p:cNvSpPr>
                  <a:spLocks/>
                </p:cNvSpPr>
                <p:nvPr/>
              </p:nvSpPr>
              <p:spPr bwMode="auto">
                <a:xfrm>
                  <a:off x="1584" y="1008"/>
                  <a:ext cx="192" cy="288"/>
                </a:xfrm>
                <a:custGeom>
                  <a:avLst/>
                  <a:gdLst>
                    <a:gd name="T0" fmla="*/ 7 w 336"/>
                    <a:gd name="T1" fmla="*/ 0 h 432"/>
                    <a:gd name="T2" fmla="*/ 12 w 336"/>
                    <a:gd name="T3" fmla="*/ 9 h 432"/>
                    <a:gd name="T4" fmla="*/ 3 w 336"/>
                    <a:gd name="T5" fmla="*/ 13 h 432"/>
                    <a:gd name="T6" fmla="*/ 3 w 336"/>
                    <a:gd name="T7" fmla="*/ 38 h 432"/>
                    <a:gd name="T8" fmla="*/ 0 w 336"/>
                    <a:gd name="T9" fmla="*/ 29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7223" name="Freeform 134"/>
              <p:cNvSpPr>
                <a:spLocks/>
              </p:cNvSpPr>
              <p:nvPr/>
            </p:nvSpPr>
            <p:spPr bwMode="auto">
              <a:xfrm>
                <a:off x="3723" y="1500"/>
                <a:ext cx="329" cy="265"/>
              </a:xfrm>
              <a:custGeom>
                <a:avLst/>
                <a:gdLst>
                  <a:gd name="T0" fmla="*/ 0 w 329"/>
                  <a:gd name="T1" fmla="*/ 128 h 265"/>
                  <a:gd name="T2" fmla="*/ 219 w 329"/>
                  <a:gd name="T3" fmla="*/ 0 h 265"/>
                  <a:gd name="T4" fmla="*/ 329 w 329"/>
                  <a:gd name="T5" fmla="*/ 100 h 265"/>
                  <a:gd name="T6" fmla="*/ 128 w 329"/>
                  <a:gd name="T7" fmla="*/ 265 h 265"/>
                  <a:gd name="T8" fmla="*/ 0 w 329"/>
                  <a:gd name="T9" fmla="*/ 128 h 265"/>
                  <a:gd name="T10" fmla="*/ 0 60000 65536"/>
                  <a:gd name="T11" fmla="*/ 0 60000 65536"/>
                  <a:gd name="T12" fmla="*/ 0 60000 65536"/>
                  <a:gd name="T13" fmla="*/ 0 60000 65536"/>
                  <a:gd name="T14" fmla="*/ 0 60000 65536"/>
                  <a:gd name="T15" fmla="*/ 0 w 329"/>
                  <a:gd name="T16" fmla="*/ 0 h 265"/>
                  <a:gd name="T17" fmla="*/ 329 w 329"/>
                  <a:gd name="T18" fmla="*/ 265 h 265"/>
                </a:gdLst>
                <a:ahLst/>
                <a:cxnLst>
                  <a:cxn ang="T10">
                    <a:pos x="T0" y="T1"/>
                  </a:cxn>
                  <a:cxn ang="T11">
                    <a:pos x="T2" y="T3"/>
                  </a:cxn>
                  <a:cxn ang="T12">
                    <a:pos x="T4" y="T5"/>
                  </a:cxn>
                  <a:cxn ang="T13">
                    <a:pos x="T6" y="T7"/>
                  </a:cxn>
                  <a:cxn ang="T14">
                    <a:pos x="T8" y="T9"/>
                  </a:cxn>
                </a:cxnLst>
                <a:rect l="T15" t="T16" r="T17" b="T18"/>
                <a:pathLst>
                  <a:path w="329" h="265">
                    <a:moveTo>
                      <a:pt x="0" y="128"/>
                    </a:moveTo>
                    <a:lnTo>
                      <a:pt x="219" y="0"/>
                    </a:lnTo>
                    <a:lnTo>
                      <a:pt x="329" y="100"/>
                    </a:lnTo>
                    <a:lnTo>
                      <a:pt x="128" y="265"/>
                    </a:lnTo>
                    <a:lnTo>
                      <a:pt x="0" y="128"/>
                    </a:lnTo>
                    <a:close/>
                  </a:path>
                </a:pathLst>
              </a:custGeom>
              <a:solidFill>
                <a:schemeClr val="accent1"/>
              </a:solidFill>
              <a:ln w="38100">
                <a:solidFill>
                  <a:schemeClr val="tx1"/>
                </a:solidFill>
                <a:round/>
                <a:headEnd/>
                <a:tailEnd/>
              </a:ln>
            </p:spPr>
            <p:txBody>
              <a:bodyPr wrap="none" anchor="ctr"/>
              <a:lstStyle/>
              <a:p>
                <a:endParaRPr lang="en-US"/>
              </a:p>
            </p:txBody>
          </p:sp>
        </p:grpSp>
        <p:grpSp>
          <p:nvGrpSpPr>
            <p:cNvPr id="7198" name="Group 135"/>
            <p:cNvGrpSpPr>
              <a:grpSpLocks/>
            </p:cNvGrpSpPr>
            <p:nvPr/>
          </p:nvGrpSpPr>
          <p:grpSpPr bwMode="auto">
            <a:xfrm>
              <a:off x="4244" y="2531"/>
              <a:ext cx="641" cy="572"/>
              <a:chOff x="3411" y="1193"/>
              <a:chExt cx="641" cy="572"/>
            </a:xfrm>
          </p:grpSpPr>
          <p:grpSp>
            <p:nvGrpSpPr>
              <p:cNvPr id="7211" name="Group 136"/>
              <p:cNvGrpSpPr>
                <a:grpSpLocks/>
              </p:cNvGrpSpPr>
              <p:nvPr/>
            </p:nvGrpSpPr>
            <p:grpSpPr bwMode="auto">
              <a:xfrm>
                <a:off x="3411" y="1193"/>
                <a:ext cx="437" cy="391"/>
                <a:chOff x="1584" y="816"/>
                <a:chExt cx="912" cy="816"/>
              </a:xfrm>
            </p:grpSpPr>
            <p:sp>
              <p:nvSpPr>
                <p:cNvPr id="7213" name="Freeform 137"/>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214" name="Freeform 138"/>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215" name="Freeform 139"/>
                <p:cNvSpPr>
                  <a:spLocks/>
                </p:cNvSpPr>
                <p:nvPr/>
              </p:nvSpPr>
              <p:spPr bwMode="auto">
                <a:xfrm>
                  <a:off x="1920" y="816"/>
                  <a:ext cx="144" cy="288"/>
                </a:xfrm>
                <a:custGeom>
                  <a:avLst/>
                  <a:gdLst>
                    <a:gd name="T0" fmla="*/ 0 w 144"/>
                    <a:gd name="T1" fmla="*/ 19 h 336"/>
                    <a:gd name="T2" fmla="*/ 96 w 144"/>
                    <a:gd name="T3" fmla="*/ 0 h 336"/>
                    <a:gd name="T4" fmla="*/ 144 w 144"/>
                    <a:gd name="T5" fmla="*/ 19 h 336"/>
                    <a:gd name="T6" fmla="*/ 144 w 144"/>
                    <a:gd name="T7" fmla="*/ 134 h 336"/>
                    <a:gd name="T8" fmla="*/ 96 w 144"/>
                    <a:gd name="T9" fmla="*/ 115 h 336"/>
                    <a:gd name="T10" fmla="*/ 96 w 144"/>
                    <a:gd name="T11" fmla="*/ 38 h 336"/>
                    <a:gd name="T12" fmla="*/ 0 w 144"/>
                    <a:gd name="T13" fmla="*/ 57 h 336"/>
                    <a:gd name="T14" fmla="*/ 0 w 144"/>
                    <a:gd name="T15" fmla="*/ 19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216" name="Freeform 140"/>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7217" name="Freeform 141"/>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7218" name="Freeform 142"/>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7219" name="Freeform 143"/>
                <p:cNvSpPr>
                  <a:spLocks/>
                </p:cNvSpPr>
                <p:nvPr/>
              </p:nvSpPr>
              <p:spPr bwMode="auto">
                <a:xfrm>
                  <a:off x="1920" y="1296"/>
                  <a:ext cx="240" cy="336"/>
                </a:xfrm>
                <a:custGeom>
                  <a:avLst/>
                  <a:gdLst>
                    <a:gd name="T0" fmla="*/ 26 w 336"/>
                    <a:gd name="T1" fmla="*/ 0 h 432"/>
                    <a:gd name="T2" fmla="*/ 44 w 336"/>
                    <a:gd name="T3" fmla="*/ 21 h 432"/>
                    <a:gd name="T4" fmla="*/ 13 w 336"/>
                    <a:gd name="T5" fmla="*/ 32 h 432"/>
                    <a:gd name="T6" fmla="*/ 13 w 336"/>
                    <a:gd name="T7" fmla="*/ 96 h 432"/>
                    <a:gd name="T8" fmla="*/ 0 w 336"/>
                    <a:gd name="T9" fmla="*/ 75 h 432"/>
                    <a:gd name="T10" fmla="*/ 0 w 336"/>
                    <a:gd name="T11" fmla="*/ 11 h 432"/>
                    <a:gd name="T12" fmla="*/ 26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220" name="Freeform 144"/>
                <p:cNvSpPr>
                  <a:spLocks/>
                </p:cNvSpPr>
                <p:nvPr/>
              </p:nvSpPr>
              <p:spPr bwMode="auto">
                <a:xfrm>
                  <a:off x="1728" y="1152"/>
                  <a:ext cx="240" cy="288"/>
                </a:xfrm>
                <a:custGeom>
                  <a:avLst/>
                  <a:gdLst>
                    <a:gd name="T0" fmla="*/ 26 w 336"/>
                    <a:gd name="T1" fmla="*/ 0 h 432"/>
                    <a:gd name="T2" fmla="*/ 44 w 336"/>
                    <a:gd name="T3" fmla="*/ 9 h 432"/>
                    <a:gd name="T4" fmla="*/ 13 w 336"/>
                    <a:gd name="T5" fmla="*/ 13 h 432"/>
                    <a:gd name="T6" fmla="*/ 13 w 336"/>
                    <a:gd name="T7" fmla="*/ 38 h 432"/>
                    <a:gd name="T8" fmla="*/ 0 w 336"/>
                    <a:gd name="T9" fmla="*/ 29 h 432"/>
                    <a:gd name="T10" fmla="*/ 0 w 336"/>
                    <a:gd name="T11" fmla="*/ 4 h 432"/>
                    <a:gd name="T12" fmla="*/ 26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221" name="Freeform 145"/>
                <p:cNvSpPr>
                  <a:spLocks/>
                </p:cNvSpPr>
                <p:nvPr/>
              </p:nvSpPr>
              <p:spPr bwMode="auto">
                <a:xfrm>
                  <a:off x="1584" y="1008"/>
                  <a:ext cx="192" cy="288"/>
                </a:xfrm>
                <a:custGeom>
                  <a:avLst/>
                  <a:gdLst>
                    <a:gd name="T0" fmla="*/ 7 w 336"/>
                    <a:gd name="T1" fmla="*/ 0 h 432"/>
                    <a:gd name="T2" fmla="*/ 12 w 336"/>
                    <a:gd name="T3" fmla="*/ 9 h 432"/>
                    <a:gd name="T4" fmla="*/ 3 w 336"/>
                    <a:gd name="T5" fmla="*/ 13 h 432"/>
                    <a:gd name="T6" fmla="*/ 3 w 336"/>
                    <a:gd name="T7" fmla="*/ 38 h 432"/>
                    <a:gd name="T8" fmla="*/ 0 w 336"/>
                    <a:gd name="T9" fmla="*/ 29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7212" name="Freeform 146"/>
              <p:cNvSpPr>
                <a:spLocks/>
              </p:cNvSpPr>
              <p:nvPr/>
            </p:nvSpPr>
            <p:spPr bwMode="auto">
              <a:xfrm>
                <a:off x="3723" y="1500"/>
                <a:ext cx="329" cy="265"/>
              </a:xfrm>
              <a:custGeom>
                <a:avLst/>
                <a:gdLst>
                  <a:gd name="T0" fmla="*/ 0 w 329"/>
                  <a:gd name="T1" fmla="*/ 128 h 265"/>
                  <a:gd name="T2" fmla="*/ 219 w 329"/>
                  <a:gd name="T3" fmla="*/ 0 h 265"/>
                  <a:gd name="T4" fmla="*/ 329 w 329"/>
                  <a:gd name="T5" fmla="*/ 100 h 265"/>
                  <a:gd name="T6" fmla="*/ 128 w 329"/>
                  <a:gd name="T7" fmla="*/ 265 h 265"/>
                  <a:gd name="T8" fmla="*/ 0 w 329"/>
                  <a:gd name="T9" fmla="*/ 128 h 265"/>
                  <a:gd name="T10" fmla="*/ 0 60000 65536"/>
                  <a:gd name="T11" fmla="*/ 0 60000 65536"/>
                  <a:gd name="T12" fmla="*/ 0 60000 65536"/>
                  <a:gd name="T13" fmla="*/ 0 60000 65536"/>
                  <a:gd name="T14" fmla="*/ 0 60000 65536"/>
                  <a:gd name="T15" fmla="*/ 0 w 329"/>
                  <a:gd name="T16" fmla="*/ 0 h 265"/>
                  <a:gd name="T17" fmla="*/ 329 w 329"/>
                  <a:gd name="T18" fmla="*/ 265 h 265"/>
                </a:gdLst>
                <a:ahLst/>
                <a:cxnLst>
                  <a:cxn ang="T10">
                    <a:pos x="T0" y="T1"/>
                  </a:cxn>
                  <a:cxn ang="T11">
                    <a:pos x="T2" y="T3"/>
                  </a:cxn>
                  <a:cxn ang="T12">
                    <a:pos x="T4" y="T5"/>
                  </a:cxn>
                  <a:cxn ang="T13">
                    <a:pos x="T6" y="T7"/>
                  </a:cxn>
                  <a:cxn ang="T14">
                    <a:pos x="T8" y="T9"/>
                  </a:cxn>
                </a:cxnLst>
                <a:rect l="T15" t="T16" r="T17" b="T18"/>
                <a:pathLst>
                  <a:path w="329" h="265">
                    <a:moveTo>
                      <a:pt x="0" y="128"/>
                    </a:moveTo>
                    <a:lnTo>
                      <a:pt x="219" y="0"/>
                    </a:lnTo>
                    <a:lnTo>
                      <a:pt x="329" y="100"/>
                    </a:lnTo>
                    <a:lnTo>
                      <a:pt x="128" y="265"/>
                    </a:lnTo>
                    <a:lnTo>
                      <a:pt x="0" y="128"/>
                    </a:lnTo>
                    <a:close/>
                  </a:path>
                </a:pathLst>
              </a:custGeom>
              <a:solidFill>
                <a:schemeClr val="accent1"/>
              </a:solidFill>
              <a:ln w="38100">
                <a:solidFill>
                  <a:schemeClr val="tx1"/>
                </a:solidFill>
                <a:round/>
                <a:headEnd/>
                <a:tailEnd/>
              </a:ln>
            </p:spPr>
            <p:txBody>
              <a:bodyPr wrap="none" anchor="ctr"/>
              <a:lstStyle/>
              <a:p>
                <a:endParaRPr lang="en-US"/>
              </a:p>
            </p:txBody>
          </p:sp>
        </p:grpSp>
        <p:grpSp>
          <p:nvGrpSpPr>
            <p:cNvPr id="7199" name="Group 147"/>
            <p:cNvGrpSpPr>
              <a:grpSpLocks/>
            </p:cNvGrpSpPr>
            <p:nvPr/>
          </p:nvGrpSpPr>
          <p:grpSpPr bwMode="auto">
            <a:xfrm>
              <a:off x="5058" y="2530"/>
              <a:ext cx="641" cy="572"/>
              <a:chOff x="3411" y="1193"/>
              <a:chExt cx="641" cy="572"/>
            </a:xfrm>
          </p:grpSpPr>
          <p:grpSp>
            <p:nvGrpSpPr>
              <p:cNvPr id="7200" name="Group 148"/>
              <p:cNvGrpSpPr>
                <a:grpSpLocks/>
              </p:cNvGrpSpPr>
              <p:nvPr/>
            </p:nvGrpSpPr>
            <p:grpSpPr bwMode="auto">
              <a:xfrm>
                <a:off x="3411" y="1193"/>
                <a:ext cx="437" cy="391"/>
                <a:chOff x="1584" y="816"/>
                <a:chExt cx="912" cy="816"/>
              </a:xfrm>
            </p:grpSpPr>
            <p:sp>
              <p:nvSpPr>
                <p:cNvPr id="7202" name="Freeform 149"/>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203" name="Freeform 150"/>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204" name="Freeform 151"/>
                <p:cNvSpPr>
                  <a:spLocks/>
                </p:cNvSpPr>
                <p:nvPr/>
              </p:nvSpPr>
              <p:spPr bwMode="auto">
                <a:xfrm>
                  <a:off x="1920" y="816"/>
                  <a:ext cx="144" cy="288"/>
                </a:xfrm>
                <a:custGeom>
                  <a:avLst/>
                  <a:gdLst>
                    <a:gd name="T0" fmla="*/ 0 w 144"/>
                    <a:gd name="T1" fmla="*/ 19 h 336"/>
                    <a:gd name="T2" fmla="*/ 96 w 144"/>
                    <a:gd name="T3" fmla="*/ 0 h 336"/>
                    <a:gd name="T4" fmla="*/ 144 w 144"/>
                    <a:gd name="T5" fmla="*/ 19 h 336"/>
                    <a:gd name="T6" fmla="*/ 144 w 144"/>
                    <a:gd name="T7" fmla="*/ 134 h 336"/>
                    <a:gd name="T8" fmla="*/ 96 w 144"/>
                    <a:gd name="T9" fmla="*/ 115 h 336"/>
                    <a:gd name="T10" fmla="*/ 96 w 144"/>
                    <a:gd name="T11" fmla="*/ 38 h 336"/>
                    <a:gd name="T12" fmla="*/ 0 w 144"/>
                    <a:gd name="T13" fmla="*/ 57 h 336"/>
                    <a:gd name="T14" fmla="*/ 0 w 144"/>
                    <a:gd name="T15" fmla="*/ 19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205" name="Freeform 152"/>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7206" name="Freeform 153"/>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7207" name="Freeform 154"/>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7208" name="Freeform 155"/>
                <p:cNvSpPr>
                  <a:spLocks/>
                </p:cNvSpPr>
                <p:nvPr/>
              </p:nvSpPr>
              <p:spPr bwMode="auto">
                <a:xfrm>
                  <a:off x="1920" y="1296"/>
                  <a:ext cx="240" cy="336"/>
                </a:xfrm>
                <a:custGeom>
                  <a:avLst/>
                  <a:gdLst>
                    <a:gd name="T0" fmla="*/ 26 w 336"/>
                    <a:gd name="T1" fmla="*/ 0 h 432"/>
                    <a:gd name="T2" fmla="*/ 44 w 336"/>
                    <a:gd name="T3" fmla="*/ 21 h 432"/>
                    <a:gd name="T4" fmla="*/ 13 w 336"/>
                    <a:gd name="T5" fmla="*/ 32 h 432"/>
                    <a:gd name="T6" fmla="*/ 13 w 336"/>
                    <a:gd name="T7" fmla="*/ 96 h 432"/>
                    <a:gd name="T8" fmla="*/ 0 w 336"/>
                    <a:gd name="T9" fmla="*/ 75 h 432"/>
                    <a:gd name="T10" fmla="*/ 0 w 336"/>
                    <a:gd name="T11" fmla="*/ 11 h 432"/>
                    <a:gd name="T12" fmla="*/ 26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209" name="Freeform 156"/>
                <p:cNvSpPr>
                  <a:spLocks/>
                </p:cNvSpPr>
                <p:nvPr/>
              </p:nvSpPr>
              <p:spPr bwMode="auto">
                <a:xfrm>
                  <a:off x="1728" y="1152"/>
                  <a:ext cx="240" cy="288"/>
                </a:xfrm>
                <a:custGeom>
                  <a:avLst/>
                  <a:gdLst>
                    <a:gd name="T0" fmla="*/ 26 w 336"/>
                    <a:gd name="T1" fmla="*/ 0 h 432"/>
                    <a:gd name="T2" fmla="*/ 44 w 336"/>
                    <a:gd name="T3" fmla="*/ 9 h 432"/>
                    <a:gd name="T4" fmla="*/ 13 w 336"/>
                    <a:gd name="T5" fmla="*/ 13 h 432"/>
                    <a:gd name="T6" fmla="*/ 13 w 336"/>
                    <a:gd name="T7" fmla="*/ 38 h 432"/>
                    <a:gd name="T8" fmla="*/ 0 w 336"/>
                    <a:gd name="T9" fmla="*/ 29 h 432"/>
                    <a:gd name="T10" fmla="*/ 0 w 336"/>
                    <a:gd name="T11" fmla="*/ 4 h 432"/>
                    <a:gd name="T12" fmla="*/ 26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210" name="Freeform 157"/>
                <p:cNvSpPr>
                  <a:spLocks/>
                </p:cNvSpPr>
                <p:nvPr/>
              </p:nvSpPr>
              <p:spPr bwMode="auto">
                <a:xfrm>
                  <a:off x="1584" y="1008"/>
                  <a:ext cx="192" cy="288"/>
                </a:xfrm>
                <a:custGeom>
                  <a:avLst/>
                  <a:gdLst>
                    <a:gd name="T0" fmla="*/ 7 w 336"/>
                    <a:gd name="T1" fmla="*/ 0 h 432"/>
                    <a:gd name="T2" fmla="*/ 12 w 336"/>
                    <a:gd name="T3" fmla="*/ 9 h 432"/>
                    <a:gd name="T4" fmla="*/ 3 w 336"/>
                    <a:gd name="T5" fmla="*/ 13 h 432"/>
                    <a:gd name="T6" fmla="*/ 3 w 336"/>
                    <a:gd name="T7" fmla="*/ 38 h 432"/>
                    <a:gd name="T8" fmla="*/ 0 w 336"/>
                    <a:gd name="T9" fmla="*/ 29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7201" name="Freeform 158"/>
              <p:cNvSpPr>
                <a:spLocks/>
              </p:cNvSpPr>
              <p:nvPr/>
            </p:nvSpPr>
            <p:spPr bwMode="auto">
              <a:xfrm>
                <a:off x="3723" y="1500"/>
                <a:ext cx="329" cy="265"/>
              </a:xfrm>
              <a:custGeom>
                <a:avLst/>
                <a:gdLst>
                  <a:gd name="T0" fmla="*/ 0 w 329"/>
                  <a:gd name="T1" fmla="*/ 128 h 265"/>
                  <a:gd name="T2" fmla="*/ 219 w 329"/>
                  <a:gd name="T3" fmla="*/ 0 h 265"/>
                  <a:gd name="T4" fmla="*/ 329 w 329"/>
                  <a:gd name="T5" fmla="*/ 100 h 265"/>
                  <a:gd name="T6" fmla="*/ 128 w 329"/>
                  <a:gd name="T7" fmla="*/ 265 h 265"/>
                  <a:gd name="T8" fmla="*/ 0 w 329"/>
                  <a:gd name="T9" fmla="*/ 128 h 265"/>
                  <a:gd name="T10" fmla="*/ 0 60000 65536"/>
                  <a:gd name="T11" fmla="*/ 0 60000 65536"/>
                  <a:gd name="T12" fmla="*/ 0 60000 65536"/>
                  <a:gd name="T13" fmla="*/ 0 60000 65536"/>
                  <a:gd name="T14" fmla="*/ 0 60000 65536"/>
                  <a:gd name="T15" fmla="*/ 0 w 329"/>
                  <a:gd name="T16" fmla="*/ 0 h 265"/>
                  <a:gd name="T17" fmla="*/ 329 w 329"/>
                  <a:gd name="T18" fmla="*/ 265 h 265"/>
                </a:gdLst>
                <a:ahLst/>
                <a:cxnLst>
                  <a:cxn ang="T10">
                    <a:pos x="T0" y="T1"/>
                  </a:cxn>
                  <a:cxn ang="T11">
                    <a:pos x="T2" y="T3"/>
                  </a:cxn>
                  <a:cxn ang="T12">
                    <a:pos x="T4" y="T5"/>
                  </a:cxn>
                  <a:cxn ang="T13">
                    <a:pos x="T6" y="T7"/>
                  </a:cxn>
                  <a:cxn ang="T14">
                    <a:pos x="T8" y="T9"/>
                  </a:cxn>
                </a:cxnLst>
                <a:rect l="T15" t="T16" r="T17" b="T18"/>
                <a:pathLst>
                  <a:path w="329" h="265">
                    <a:moveTo>
                      <a:pt x="0" y="128"/>
                    </a:moveTo>
                    <a:lnTo>
                      <a:pt x="219" y="0"/>
                    </a:lnTo>
                    <a:lnTo>
                      <a:pt x="329" y="100"/>
                    </a:lnTo>
                    <a:lnTo>
                      <a:pt x="128" y="265"/>
                    </a:lnTo>
                    <a:lnTo>
                      <a:pt x="0" y="128"/>
                    </a:lnTo>
                    <a:close/>
                  </a:path>
                </a:pathLst>
              </a:custGeom>
              <a:solidFill>
                <a:schemeClr val="accent1"/>
              </a:solidFill>
              <a:ln w="38100">
                <a:solidFill>
                  <a:schemeClr val="tx1"/>
                </a:solidFill>
                <a:round/>
                <a:headEnd/>
                <a:tailEnd/>
              </a:ln>
            </p:spPr>
            <p:txBody>
              <a:bodyPr wrap="none" anchor="ctr"/>
              <a:lstStyle/>
              <a:p>
                <a:endParaRPr lang="en-US"/>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FECCBE0-3E7F-9059-A6A8-90693BBE3E1E}"/>
              </a:ext>
            </a:extLst>
          </p:cNvPr>
          <p:cNvSpPr>
            <a:spLocks noGrp="1"/>
          </p:cNvSpPr>
          <p:nvPr>
            <p:ph type="title"/>
          </p:nvPr>
        </p:nvSpPr>
        <p:spPr/>
        <p:txBody>
          <a:bodyPr/>
          <a:lstStyle/>
          <a:p>
            <a:r>
              <a:rPr lang="en-US" dirty="0"/>
              <a:t>Memory Architecture</a:t>
            </a:r>
            <a:endParaRPr lang="ar-SA" dirty="0"/>
          </a:p>
        </p:txBody>
      </p:sp>
      <p:sp>
        <p:nvSpPr>
          <p:cNvPr id="4" name="عنصر نائب للتذييل 3">
            <a:extLst>
              <a:ext uri="{FF2B5EF4-FFF2-40B4-BE49-F238E27FC236}">
                <a16:creationId xmlns:a16="http://schemas.microsoft.com/office/drawing/2014/main" id="{9C0C57C8-F876-F562-E621-6D3FCB475A10}"/>
              </a:ext>
            </a:extLst>
          </p:cNvPr>
          <p:cNvSpPr>
            <a:spLocks noGrp="1"/>
          </p:cNvSpPr>
          <p:nvPr>
            <p:ph type="ftr" sz="quarter" idx="10"/>
          </p:nvPr>
        </p:nvSpPr>
        <p:spPr/>
        <p:txBody>
          <a:bodyPr/>
          <a:lstStyle/>
          <a:p>
            <a:pPr>
              <a:defRPr/>
            </a:pPr>
            <a:r>
              <a:rPr lang="en-US"/>
              <a:t>Art of Multiprocessor Programming</a:t>
            </a:r>
          </a:p>
        </p:txBody>
      </p:sp>
      <p:sp>
        <p:nvSpPr>
          <p:cNvPr id="5" name="عنصر نائب لرقم الشريحة 4">
            <a:extLst>
              <a:ext uri="{FF2B5EF4-FFF2-40B4-BE49-F238E27FC236}">
                <a16:creationId xmlns:a16="http://schemas.microsoft.com/office/drawing/2014/main" id="{6261F2D8-46A1-288E-A88E-110A559E9349}"/>
              </a:ext>
            </a:extLst>
          </p:cNvPr>
          <p:cNvSpPr>
            <a:spLocks noGrp="1"/>
          </p:cNvSpPr>
          <p:nvPr>
            <p:ph type="sldNum" sz="quarter" idx="11"/>
          </p:nvPr>
        </p:nvSpPr>
        <p:spPr/>
        <p:txBody>
          <a:bodyPr/>
          <a:lstStyle/>
          <a:p>
            <a:pPr>
              <a:defRPr/>
            </a:pPr>
            <a:fld id="{3C242706-456C-4DE5-8D6D-9E26C1F2861B}" type="slidenum">
              <a:rPr lang="ar-SA" smtClean="0"/>
              <a:pPr>
                <a:defRPr/>
              </a:pPr>
              <a:t>7</a:t>
            </a:fld>
            <a:endParaRPr lang="en-US"/>
          </a:p>
        </p:txBody>
      </p:sp>
      <p:sp>
        <p:nvSpPr>
          <p:cNvPr id="6" name="Rectangle 3">
            <a:extLst>
              <a:ext uri="{FF2B5EF4-FFF2-40B4-BE49-F238E27FC236}">
                <a16:creationId xmlns:a16="http://schemas.microsoft.com/office/drawing/2014/main" id="{4BB970DD-1606-6482-117D-BC6A24D3409F}"/>
              </a:ext>
            </a:extLst>
          </p:cNvPr>
          <p:cNvSpPr>
            <a:spLocks noGrp="1" noChangeArrowheads="1"/>
          </p:cNvSpPr>
          <p:nvPr>
            <p:ph idx="1"/>
          </p:nvPr>
        </p:nvSpPr>
        <p:spPr bwMode="auto">
          <a:xfrm>
            <a:off x="685800" y="1981200"/>
            <a:ext cx="7772400" cy="3536866"/>
          </a:xfrm>
          <a:prstGeom prst="rect">
            <a:avLst/>
          </a:prstGeom>
          <a:noFill/>
          <a:ln w="12700">
            <a:noFill/>
            <a:miter lim="800000"/>
            <a:headEnd/>
            <a:tailEnd/>
          </a:ln>
        </p:spPr>
        <p:txBody>
          <a:bodyPr lIns="90488" tIns="44450" rIns="90488" bIns="44450">
            <a:spAutoFit/>
          </a:bodyPr>
          <a:lstStyle/>
          <a:p>
            <a:pPr algn="l" eaLnBrk="1" hangingPunct="1">
              <a:buFontTx/>
              <a:buChar char="•"/>
            </a:pPr>
            <a:r>
              <a:rPr lang="en-US" sz="2800" b="0" dirty="0">
                <a:solidFill>
                  <a:srgbClr val="FF3300"/>
                </a:solidFill>
              </a:rPr>
              <a:t> Massage passing (send- receive) – for local memories </a:t>
            </a:r>
            <a:r>
              <a:rPr lang="en-US" sz="2800" b="0" dirty="0" err="1">
                <a:solidFill>
                  <a:srgbClr val="FF3300"/>
                </a:solidFill>
              </a:rPr>
              <a:t>stucture</a:t>
            </a:r>
            <a:endParaRPr lang="en-US" sz="2800" b="0" dirty="0">
              <a:solidFill>
                <a:srgbClr val="FF3300"/>
              </a:solidFill>
            </a:endParaRPr>
          </a:p>
          <a:p>
            <a:pPr algn="l" eaLnBrk="1" hangingPunct="1">
              <a:buFontTx/>
              <a:buChar char="•"/>
            </a:pPr>
            <a:r>
              <a:rPr lang="en-US" sz="2800" b="0" dirty="0">
                <a:solidFill>
                  <a:srgbClr val="FF3300"/>
                </a:solidFill>
              </a:rPr>
              <a:t> </a:t>
            </a:r>
            <a:r>
              <a:rPr lang="en-US" sz="2800" dirty="0">
                <a:solidFill>
                  <a:srgbClr val="FF3300"/>
                </a:solidFill>
              </a:rPr>
              <a:t>S</a:t>
            </a:r>
            <a:r>
              <a:rPr lang="en-US" sz="2800" b="0" dirty="0">
                <a:solidFill>
                  <a:srgbClr val="FF3300"/>
                </a:solidFill>
              </a:rPr>
              <a:t>hared memory (read-write) </a:t>
            </a:r>
          </a:p>
          <a:p>
            <a:pPr algn="l" eaLnBrk="1" hangingPunct="1"/>
            <a:r>
              <a:rPr lang="en-US" sz="2800" b="0" dirty="0">
                <a:solidFill>
                  <a:srgbClr val="FF3300"/>
                </a:solidFill>
              </a:rPr>
              <a:t>1- Memory Contention</a:t>
            </a:r>
          </a:p>
          <a:p>
            <a:pPr algn="l" eaLnBrk="1" hangingPunct="1"/>
            <a:r>
              <a:rPr lang="en-US" sz="2800" b="0" dirty="0">
                <a:solidFill>
                  <a:srgbClr val="FF3300"/>
                </a:solidFill>
              </a:rPr>
              <a:t>2- Communication Contention </a:t>
            </a:r>
          </a:p>
          <a:p>
            <a:pPr algn="l" eaLnBrk="1" hangingPunct="1"/>
            <a:r>
              <a:rPr lang="en-US" sz="2800" b="0" dirty="0">
                <a:solidFill>
                  <a:srgbClr val="FF3300"/>
                </a:solidFill>
              </a:rPr>
              <a:t>3- Communication Latency</a:t>
            </a:r>
          </a:p>
          <a:p>
            <a:pPr algn="l" eaLnBrk="1" hangingPunct="1">
              <a:buFontTx/>
              <a:buChar char="•"/>
            </a:pPr>
            <a:endParaRPr lang="en-US" sz="2800" b="0" dirty="0">
              <a:solidFill>
                <a:srgbClr val="FF3300"/>
              </a:solidFill>
            </a:endParaRPr>
          </a:p>
        </p:txBody>
      </p:sp>
    </p:spTree>
    <p:extLst>
      <p:ext uri="{BB962C8B-B14F-4D97-AF65-F5344CB8AC3E}">
        <p14:creationId xmlns:p14="http://schemas.microsoft.com/office/powerpoint/2010/main" val="3789698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C5DC0A9-511F-1D78-B51A-6AAC6444AA78}"/>
              </a:ext>
            </a:extLst>
          </p:cNvPr>
          <p:cNvSpPr>
            <a:spLocks noGrp="1"/>
          </p:cNvSpPr>
          <p:nvPr>
            <p:ph type="title"/>
          </p:nvPr>
        </p:nvSpPr>
        <p:spPr/>
        <p:txBody>
          <a:bodyPr/>
          <a:lstStyle/>
          <a:p>
            <a:r>
              <a:rPr lang="en-US" dirty="0"/>
              <a:t>Memory consistency</a:t>
            </a:r>
            <a:endParaRPr lang="ar-SA" dirty="0"/>
          </a:p>
        </p:txBody>
      </p:sp>
      <p:sp>
        <p:nvSpPr>
          <p:cNvPr id="3" name="عنصر نائب للمحتوى 2">
            <a:extLst>
              <a:ext uri="{FF2B5EF4-FFF2-40B4-BE49-F238E27FC236}">
                <a16:creationId xmlns:a16="http://schemas.microsoft.com/office/drawing/2014/main" id="{655004A7-365A-D247-E46F-B5F4DC9535E7}"/>
              </a:ext>
            </a:extLst>
          </p:cNvPr>
          <p:cNvSpPr>
            <a:spLocks noGrp="1"/>
          </p:cNvSpPr>
          <p:nvPr>
            <p:ph idx="1"/>
          </p:nvPr>
        </p:nvSpPr>
        <p:spPr/>
        <p:txBody>
          <a:bodyPr/>
          <a:lstStyle/>
          <a:p>
            <a:pPr algn="l"/>
            <a:r>
              <a:rPr lang="en-US" sz="2800" b="0" i="0" dirty="0">
                <a:solidFill>
                  <a:srgbClr val="202122"/>
                </a:solidFill>
                <a:effectLst/>
                <a:latin typeface="Arial" panose="020B0604020202020204" pitchFamily="34" charset="0"/>
              </a:rPr>
              <a:t>Assume that the following case occurs:</a:t>
            </a:r>
            <a:r>
              <a:rPr lang="en-US" sz="2800" b="0" i="0" u="none" strike="noStrike" baseline="30000" dirty="0">
                <a:solidFill>
                  <a:srgbClr val="0645AD"/>
                </a:solidFill>
                <a:effectLst/>
                <a:latin typeface="Arial" panose="020B0604020202020204" pitchFamily="34" charset="0"/>
                <a:hlinkClick r:id="rId2"/>
              </a:rPr>
              <a:t>[2]</a:t>
            </a:r>
            <a:endParaRPr lang="en-US" sz="2800" b="0" i="0" dirty="0">
              <a:solidFill>
                <a:srgbClr val="202122"/>
              </a:solidFill>
              <a:effectLst/>
              <a:latin typeface="Arial" panose="020B0604020202020204" pitchFamily="34" charset="0"/>
            </a:endParaRPr>
          </a:p>
          <a:p>
            <a:pPr algn="l">
              <a:buFont typeface="Arial" panose="020B0604020202020204" pitchFamily="34" charset="0"/>
              <a:buChar char="•"/>
            </a:pPr>
            <a:r>
              <a:rPr lang="en-US" sz="2800" b="0" i="0" dirty="0">
                <a:solidFill>
                  <a:srgbClr val="202122"/>
                </a:solidFill>
                <a:effectLst/>
                <a:latin typeface="Arial" panose="020B0604020202020204" pitchFamily="34" charset="0"/>
              </a:rPr>
              <a:t>The memory object </a:t>
            </a:r>
            <a:r>
              <a:rPr lang="en-US" sz="2800" b="0" i="0" dirty="0">
                <a:effectLst/>
                <a:latin typeface="Arial" panose="020B0604020202020204" pitchFamily="34" charset="0"/>
              </a:rPr>
              <a:t>x=0</a:t>
            </a:r>
            <a:r>
              <a:rPr lang="en-US" sz="2800" b="0" i="0" dirty="0">
                <a:solidFill>
                  <a:srgbClr val="202122"/>
                </a:solidFill>
                <a:effectLst/>
                <a:latin typeface="Arial" panose="020B0604020202020204" pitchFamily="34" charset="0"/>
              </a:rPr>
              <a:t> is replicated on memories </a:t>
            </a:r>
            <a:r>
              <a:rPr lang="en-US" sz="2800" b="0" i="0" dirty="0">
                <a:effectLst/>
                <a:latin typeface="Arial" panose="020B0604020202020204" pitchFamily="34" charset="0"/>
              </a:rPr>
              <a:t>A</a:t>
            </a:r>
            <a:r>
              <a:rPr lang="en-US" sz="2800" b="0" i="0" dirty="0">
                <a:solidFill>
                  <a:srgbClr val="202122"/>
                </a:solidFill>
                <a:effectLst/>
                <a:latin typeface="Arial" panose="020B0604020202020204" pitchFamily="34" charset="0"/>
              </a:rPr>
              <a:t> and </a:t>
            </a:r>
            <a:r>
              <a:rPr lang="en-US" sz="2800" b="0" i="0" dirty="0">
                <a:effectLst/>
                <a:latin typeface="Arial" panose="020B0604020202020204" pitchFamily="34" charset="0"/>
              </a:rPr>
              <a:t>B</a:t>
            </a:r>
          </a:p>
          <a:p>
            <a:pPr algn="l">
              <a:buFont typeface="Arial" panose="020B0604020202020204" pitchFamily="34" charset="0"/>
              <a:buChar char="•"/>
            </a:pPr>
            <a:r>
              <a:rPr lang="en-US" sz="2800" b="0" i="0" dirty="0">
                <a:effectLst/>
                <a:latin typeface="Arial" panose="020B0604020202020204" pitchFamily="34" charset="0"/>
              </a:rPr>
              <a:t>P1</a:t>
            </a:r>
            <a:r>
              <a:rPr lang="en-US" sz="2800" b="0" i="0" dirty="0">
                <a:solidFill>
                  <a:srgbClr val="202122"/>
                </a:solidFill>
                <a:effectLst/>
                <a:latin typeface="Arial" panose="020B0604020202020204" pitchFamily="34" charset="0"/>
              </a:rPr>
              <a:t> writes to </a:t>
            </a:r>
            <a:r>
              <a:rPr lang="en-US" sz="2800" dirty="0">
                <a:latin typeface="Arial" panose="020B0604020202020204" pitchFamily="34" charset="0"/>
              </a:rPr>
              <a:t>x </a:t>
            </a:r>
            <a:r>
              <a:rPr lang="en-US" sz="2800" dirty="0">
                <a:solidFill>
                  <a:schemeClr val="tx1"/>
                </a:solidFill>
                <a:latin typeface="Arial" panose="020B0604020202020204" pitchFamily="34" charset="0"/>
              </a:rPr>
              <a:t>makes it </a:t>
            </a:r>
            <a:r>
              <a:rPr lang="en-US" sz="2800" dirty="0">
                <a:latin typeface="Arial" panose="020B0604020202020204" pitchFamily="34" charset="0"/>
              </a:rPr>
              <a:t>x=1</a:t>
            </a:r>
            <a:r>
              <a:rPr lang="en-US" sz="2800" b="0" i="0" dirty="0">
                <a:solidFill>
                  <a:srgbClr val="202122"/>
                </a:solidFill>
                <a:effectLst/>
                <a:latin typeface="Arial" panose="020B0604020202020204" pitchFamily="34" charset="0"/>
              </a:rPr>
              <a:t> to memory </a:t>
            </a:r>
            <a:r>
              <a:rPr lang="en-US" sz="2800" b="0" i="0" dirty="0">
                <a:effectLst/>
                <a:latin typeface="Arial" panose="020B0604020202020204" pitchFamily="34" charset="0"/>
              </a:rPr>
              <a:t>A</a:t>
            </a:r>
            <a:endParaRPr lang="en-US" sz="2800" dirty="0">
              <a:solidFill>
                <a:srgbClr val="202122"/>
              </a:solidFill>
              <a:latin typeface="Arial" panose="020B0604020202020204" pitchFamily="34" charset="0"/>
            </a:endParaRPr>
          </a:p>
          <a:p>
            <a:pPr algn="l">
              <a:buFont typeface="Arial" panose="020B0604020202020204" pitchFamily="34" charset="0"/>
              <a:buChar char="•"/>
            </a:pPr>
            <a:r>
              <a:rPr lang="en-US" sz="2800" b="0" i="0" dirty="0">
                <a:solidFill>
                  <a:srgbClr val="202122"/>
                </a:solidFill>
                <a:effectLst/>
                <a:latin typeface="Arial" panose="020B0604020202020204" pitchFamily="34" charset="0"/>
              </a:rPr>
              <a:t>Then </a:t>
            </a:r>
            <a:r>
              <a:rPr lang="en-US" sz="2800" b="0" i="0" dirty="0">
                <a:effectLst/>
                <a:latin typeface="Arial" panose="020B0604020202020204" pitchFamily="34" charset="0"/>
              </a:rPr>
              <a:t>P2 </a:t>
            </a:r>
            <a:r>
              <a:rPr lang="en-US" sz="2800" b="0" i="0" dirty="0">
                <a:solidFill>
                  <a:srgbClr val="202122"/>
                </a:solidFill>
                <a:effectLst/>
                <a:latin typeface="Arial" panose="020B0604020202020204" pitchFamily="34" charset="0"/>
              </a:rPr>
              <a:t>reads </a:t>
            </a:r>
            <a:r>
              <a:rPr lang="en-US" sz="2800" dirty="0">
                <a:solidFill>
                  <a:srgbClr val="3333CC"/>
                </a:solidFill>
                <a:latin typeface="Arial" panose="020B0604020202020204" pitchFamily="34" charset="0"/>
              </a:rPr>
              <a:t>x</a:t>
            </a:r>
            <a:r>
              <a:rPr lang="en-US" sz="2800" b="0" i="0" dirty="0">
                <a:solidFill>
                  <a:srgbClr val="202122"/>
                </a:solidFill>
                <a:effectLst/>
                <a:latin typeface="Arial" panose="020B0604020202020204" pitchFamily="34" charset="0"/>
              </a:rPr>
              <a:t> from memory </a:t>
            </a:r>
            <a:r>
              <a:rPr lang="en-US" sz="2800" dirty="0">
                <a:solidFill>
                  <a:srgbClr val="3333CC"/>
                </a:solidFill>
                <a:latin typeface="Arial" panose="020B0604020202020204" pitchFamily="34" charset="0"/>
              </a:rPr>
              <a:t>B</a:t>
            </a:r>
            <a:r>
              <a:rPr lang="en-US" sz="2800" dirty="0">
                <a:solidFill>
                  <a:srgbClr val="202122"/>
                </a:solidFill>
                <a:latin typeface="Arial" panose="020B0604020202020204" pitchFamily="34" charset="0"/>
              </a:rPr>
              <a:t> </a:t>
            </a:r>
          </a:p>
          <a:p>
            <a:pPr algn="l">
              <a:buFont typeface="Arial" panose="020B0604020202020204" pitchFamily="34" charset="0"/>
              <a:buChar char="•"/>
            </a:pPr>
            <a:r>
              <a:rPr lang="en-US" sz="2800" b="0" i="0" dirty="0">
                <a:solidFill>
                  <a:srgbClr val="202122"/>
                </a:solidFill>
                <a:effectLst/>
                <a:latin typeface="Arial" panose="020B0604020202020204" pitchFamily="34" charset="0"/>
              </a:rPr>
              <a:t>The </a:t>
            </a:r>
            <a:r>
              <a:rPr lang="en-US" sz="2800" b="0" i="0" dirty="0">
                <a:solidFill>
                  <a:srgbClr val="3333CC"/>
                </a:solidFill>
                <a:effectLst/>
                <a:latin typeface="Arial" panose="020B0604020202020204" pitchFamily="34" charset="0"/>
              </a:rPr>
              <a:t>consistency model </a:t>
            </a:r>
            <a:r>
              <a:rPr lang="en-US" sz="2800" b="0" i="0" dirty="0">
                <a:solidFill>
                  <a:srgbClr val="202122"/>
                </a:solidFill>
                <a:effectLst/>
                <a:latin typeface="Arial" panose="020B0604020202020204" pitchFamily="34" charset="0"/>
              </a:rPr>
              <a:t>determines whether </a:t>
            </a:r>
            <a:r>
              <a:rPr lang="en-US" sz="2800" b="0" i="0" dirty="0">
                <a:effectLst/>
                <a:latin typeface="Arial" panose="020B0604020202020204" pitchFamily="34" charset="0"/>
              </a:rPr>
              <a:t>P2</a:t>
            </a:r>
            <a:r>
              <a:rPr lang="en-US" sz="2800" b="0" i="0" dirty="0">
                <a:solidFill>
                  <a:srgbClr val="202122"/>
                </a:solidFill>
                <a:effectLst/>
                <a:latin typeface="Arial" panose="020B0604020202020204" pitchFamily="34" charset="0"/>
              </a:rPr>
              <a:t> will definitely see the write performed by </a:t>
            </a:r>
            <a:r>
              <a:rPr lang="en-US" sz="2800" b="0" i="0" dirty="0">
                <a:effectLst/>
                <a:latin typeface="Arial" panose="020B0604020202020204" pitchFamily="34" charset="0"/>
              </a:rPr>
              <a:t>P1</a:t>
            </a:r>
            <a:r>
              <a:rPr lang="en-US" sz="2800" b="0" i="0" dirty="0">
                <a:solidFill>
                  <a:srgbClr val="202122"/>
                </a:solidFill>
                <a:effectLst/>
                <a:latin typeface="Arial" panose="020B0604020202020204" pitchFamily="34" charset="0"/>
              </a:rPr>
              <a:t>, will definitely not, or cannot depend on seeing the write.</a:t>
            </a:r>
          </a:p>
          <a:p>
            <a:endParaRPr lang="ar-SA" dirty="0"/>
          </a:p>
        </p:txBody>
      </p:sp>
      <p:sp>
        <p:nvSpPr>
          <p:cNvPr id="4" name="عنصر نائب للتذييل 3">
            <a:extLst>
              <a:ext uri="{FF2B5EF4-FFF2-40B4-BE49-F238E27FC236}">
                <a16:creationId xmlns:a16="http://schemas.microsoft.com/office/drawing/2014/main" id="{A8C635BC-FD70-31F6-0EE6-89C917053835}"/>
              </a:ext>
            </a:extLst>
          </p:cNvPr>
          <p:cNvSpPr>
            <a:spLocks noGrp="1"/>
          </p:cNvSpPr>
          <p:nvPr>
            <p:ph type="ftr" sz="quarter" idx="10"/>
          </p:nvPr>
        </p:nvSpPr>
        <p:spPr/>
        <p:txBody>
          <a:bodyPr/>
          <a:lstStyle/>
          <a:p>
            <a:pPr>
              <a:defRPr/>
            </a:pPr>
            <a:r>
              <a:rPr lang="en-US"/>
              <a:t>Art of Multiprocessor Programming</a:t>
            </a:r>
          </a:p>
        </p:txBody>
      </p:sp>
      <p:sp>
        <p:nvSpPr>
          <p:cNvPr id="5" name="عنصر نائب لرقم الشريحة 4">
            <a:extLst>
              <a:ext uri="{FF2B5EF4-FFF2-40B4-BE49-F238E27FC236}">
                <a16:creationId xmlns:a16="http://schemas.microsoft.com/office/drawing/2014/main" id="{ECC248B2-72C9-DB24-6FC6-08B9C41A5264}"/>
              </a:ext>
            </a:extLst>
          </p:cNvPr>
          <p:cNvSpPr>
            <a:spLocks noGrp="1"/>
          </p:cNvSpPr>
          <p:nvPr>
            <p:ph type="sldNum" sz="quarter" idx="11"/>
          </p:nvPr>
        </p:nvSpPr>
        <p:spPr/>
        <p:txBody>
          <a:bodyPr/>
          <a:lstStyle/>
          <a:p>
            <a:pPr>
              <a:defRPr/>
            </a:pPr>
            <a:fld id="{3C242706-456C-4DE5-8D6D-9E26C1F2861B}" type="slidenum">
              <a:rPr lang="ar-SA" smtClean="0"/>
              <a:pPr>
                <a:defRPr/>
              </a:pPr>
              <a:t>8</a:t>
            </a:fld>
            <a:endParaRPr lang="en-US"/>
          </a:p>
        </p:txBody>
      </p:sp>
    </p:spTree>
    <p:extLst>
      <p:ext uri="{BB962C8B-B14F-4D97-AF65-F5344CB8AC3E}">
        <p14:creationId xmlns:p14="http://schemas.microsoft.com/office/powerpoint/2010/main" val="2657058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ooter Placeholder 1"/>
          <p:cNvSpPr>
            <a:spLocks noGrp="1"/>
          </p:cNvSpPr>
          <p:nvPr>
            <p:ph type="ftr" sz="quarter" idx="10"/>
          </p:nvPr>
        </p:nvSpPr>
        <p:spPr/>
        <p:txBody>
          <a:bodyPr/>
          <a:lstStyle/>
          <a:p>
            <a:r>
              <a:rPr lang="en-US"/>
              <a:t>Art of Multiprocessor Programming</a:t>
            </a:r>
          </a:p>
        </p:txBody>
      </p:sp>
      <p:sp>
        <p:nvSpPr>
          <p:cNvPr id="11267"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D70BBB49-F06C-4BCC-82A0-6EF9AB9B100A}" type="slidenum">
              <a:rPr lang="ar-SA" sz="1400">
                <a:latin typeface="Comic Sans MS" pitchFamily="66" charset="0"/>
                <a:cs typeface="Arial" pitchFamily="34" charset="0"/>
              </a:rPr>
              <a:pPr algn="r" eaLnBrk="0" hangingPunct="0"/>
              <a:t>9</a:t>
            </a:fld>
            <a:endParaRPr lang="en-US" sz="1400">
              <a:latin typeface="Comic Sans MS" pitchFamily="66" charset="0"/>
              <a:cs typeface="Arial" pitchFamily="34" charset="0"/>
            </a:endParaRPr>
          </a:p>
        </p:txBody>
      </p:sp>
      <p:sp>
        <p:nvSpPr>
          <p:cNvPr id="11268" name="Rectangle 3"/>
          <p:cNvSpPr>
            <a:spLocks noGrp="1" noChangeArrowheads="1"/>
          </p:cNvSpPr>
          <p:nvPr>
            <p:ph type="title" idx="4294967295"/>
          </p:nvPr>
        </p:nvSpPr>
        <p:spPr>
          <a:xfrm>
            <a:off x="242888" y="609600"/>
            <a:ext cx="8845550" cy="1143000"/>
          </a:xfrm>
        </p:spPr>
        <p:txBody>
          <a:bodyPr/>
          <a:lstStyle/>
          <a:p>
            <a:r>
              <a:rPr lang="en-US" sz="4000" dirty="0"/>
              <a:t>Your Server: </a:t>
            </a:r>
            <a:br>
              <a:rPr lang="en-US" sz="4000" dirty="0"/>
            </a:br>
            <a:r>
              <a:rPr lang="en-US" sz="4000" dirty="0"/>
              <a:t>The Shared Memory Multiprocessor</a:t>
            </a:r>
            <a:br>
              <a:rPr lang="en-US" sz="4000" dirty="0"/>
            </a:br>
            <a:r>
              <a:rPr lang="en-US" sz="4000" dirty="0"/>
              <a:t>(Cache)</a:t>
            </a:r>
          </a:p>
        </p:txBody>
      </p:sp>
      <p:grpSp>
        <p:nvGrpSpPr>
          <p:cNvPr id="11269" name="Group 59"/>
          <p:cNvGrpSpPr>
            <a:grpSpLocks/>
          </p:cNvGrpSpPr>
          <p:nvPr/>
        </p:nvGrpSpPr>
        <p:grpSpPr bwMode="auto">
          <a:xfrm>
            <a:off x="2425700" y="2700338"/>
            <a:ext cx="4267200" cy="2527300"/>
            <a:chOff x="2038" y="1558"/>
            <a:chExt cx="1847" cy="1318"/>
          </a:xfrm>
        </p:grpSpPr>
        <p:sp>
          <p:nvSpPr>
            <p:cNvPr id="11270" name="Rectangle 4"/>
            <p:cNvSpPr>
              <a:spLocks noChangeArrowheads="1"/>
            </p:cNvSpPr>
            <p:nvPr/>
          </p:nvSpPr>
          <p:spPr bwMode="auto">
            <a:xfrm>
              <a:off x="2262" y="2073"/>
              <a:ext cx="335" cy="138"/>
            </a:xfrm>
            <a:prstGeom prst="rect">
              <a:avLst/>
            </a:prstGeom>
            <a:solidFill>
              <a:srgbClr val="FF3399"/>
            </a:solidFill>
            <a:ln w="38100">
              <a:solidFill>
                <a:schemeClr val="tx1"/>
              </a:solidFill>
              <a:miter lim="800000"/>
              <a:headEnd/>
              <a:tailEnd/>
            </a:ln>
          </p:spPr>
          <p:txBody>
            <a:bodyPr wrap="none" anchor="ctr"/>
            <a:lstStyle/>
            <a:p>
              <a:pPr algn="ctr" eaLnBrk="0" hangingPunct="0"/>
              <a:r>
                <a:rPr lang="en-US" sz="1600">
                  <a:solidFill>
                    <a:schemeClr val="bg1"/>
                  </a:solidFill>
                  <a:latin typeface="Comic Sans MS" pitchFamily="66" charset="0"/>
                </a:rPr>
                <a:t>cache</a:t>
              </a:r>
            </a:p>
          </p:txBody>
        </p:sp>
        <p:sp>
          <p:nvSpPr>
            <p:cNvPr id="11271" name="AutoShape 5"/>
            <p:cNvSpPr>
              <a:spLocks noChangeArrowheads="1"/>
            </p:cNvSpPr>
            <p:nvPr/>
          </p:nvSpPr>
          <p:spPr bwMode="auto">
            <a:xfrm>
              <a:off x="2038" y="2223"/>
              <a:ext cx="1845" cy="228"/>
            </a:xfrm>
            <a:prstGeom prst="leftRightArrow">
              <a:avLst>
                <a:gd name="adj1" fmla="val 40102"/>
                <a:gd name="adj2" fmla="val 63800"/>
              </a:avLst>
            </a:prstGeom>
            <a:solidFill>
              <a:schemeClr val="folHlink"/>
            </a:solidFill>
            <a:ln w="38100">
              <a:solidFill>
                <a:schemeClr val="tx1"/>
              </a:solidFill>
              <a:miter lim="800000"/>
              <a:headEnd/>
              <a:tailEnd/>
            </a:ln>
          </p:spPr>
          <p:txBody>
            <a:bodyPr wrap="none" anchor="ctr"/>
            <a:lstStyle/>
            <a:p>
              <a:pPr algn="r" eaLnBrk="0" hangingPunct="0"/>
              <a:r>
                <a:rPr lang="en-US" sz="2000">
                  <a:solidFill>
                    <a:schemeClr val="tx2"/>
                  </a:solidFill>
                  <a:latin typeface="Comic Sans MS" pitchFamily="66" charset="0"/>
                </a:rPr>
                <a:t>Bus</a:t>
              </a:r>
            </a:p>
          </p:txBody>
        </p:sp>
        <p:grpSp>
          <p:nvGrpSpPr>
            <p:cNvPr id="11272" name="Group 6"/>
            <p:cNvGrpSpPr>
              <a:grpSpLocks/>
            </p:cNvGrpSpPr>
            <p:nvPr/>
          </p:nvGrpSpPr>
          <p:grpSpPr bwMode="auto">
            <a:xfrm>
              <a:off x="2813" y="1577"/>
              <a:ext cx="315" cy="418"/>
              <a:chOff x="2496" y="2725"/>
              <a:chExt cx="712" cy="739"/>
            </a:xfrm>
          </p:grpSpPr>
          <p:sp>
            <p:nvSpPr>
              <p:cNvPr id="11273" name="Rectangle 7"/>
              <p:cNvSpPr>
                <a:spLocks noChangeArrowheads="1"/>
              </p:cNvSpPr>
              <p:nvPr/>
            </p:nvSpPr>
            <p:spPr bwMode="auto">
              <a:xfrm>
                <a:off x="2592" y="3312"/>
                <a:ext cx="528" cy="144"/>
              </a:xfrm>
              <a:prstGeom prst="rect">
                <a:avLst/>
              </a:prstGeom>
              <a:solidFill>
                <a:schemeClr val="accent1"/>
              </a:solidFill>
              <a:ln w="38100"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274" name="Freeform 8"/>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1"/>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11275" name="Group 9"/>
              <p:cNvGrpSpPr>
                <a:grpSpLocks/>
              </p:cNvGrpSpPr>
              <p:nvPr/>
            </p:nvGrpSpPr>
            <p:grpSpPr bwMode="auto">
              <a:xfrm>
                <a:off x="3072" y="2832"/>
                <a:ext cx="136" cy="632"/>
                <a:chOff x="3072" y="2832"/>
                <a:chExt cx="136" cy="632"/>
              </a:xfrm>
            </p:grpSpPr>
            <p:sp>
              <p:nvSpPr>
                <p:cNvPr id="11276" name="Freeform 10"/>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277" name="Freeform 11"/>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278" name="Freeform 12"/>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1279" name="Group 13"/>
              <p:cNvGrpSpPr>
                <a:grpSpLocks/>
              </p:cNvGrpSpPr>
              <p:nvPr/>
            </p:nvGrpSpPr>
            <p:grpSpPr bwMode="auto">
              <a:xfrm flipH="1">
                <a:off x="2496" y="2832"/>
                <a:ext cx="136" cy="632"/>
                <a:chOff x="3072" y="2832"/>
                <a:chExt cx="136" cy="632"/>
              </a:xfrm>
            </p:grpSpPr>
            <p:sp>
              <p:nvSpPr>
                <p:cNvPr id="11280" name="Freeform 14"/>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281" name="Freeform 15"/>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282" name="Freeform 16"/>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11283" name="Group 17"/>
            <p:cNvGrpSpPr>
              <a:grpSpLocks/>
            </p:cNvGrpSpPr>
            <p:nvPr/>
          </p:nvGrpSpPr>
          <p:grpSpPr bwMode="auto">
            <a:xfrm>
              <a:off x="2263" y="1558"/>
              <a:ext cx="378" cy="457"/>
              <a:chOff x="1008" y="2720"/>
              <a:chExt cx="856" cy="808"/>
            </a:xfrm>
          </p:grpSpPr>
          <p:sp>
            <p:nvSpPr>
              <p:cNvPr id="11284" name="Rectangle 18"/>
              <p:cNvSpPr>
                <a:spLocks noChangeArrowheads="1"/>
              </p:cNvSpPr>
              <p:nvPr/>
            </p:nvSpPr>
            <p:spPr bwMode="auto">
              <a:xfrm>
                <a:off x="1032" y="3304"/>
                <a:ext cx="488" cy="160"/>
              </a:xfrm>
              <a:prstGeom prst="rect">
                <a:avLst/>
              </a:prstGeom>
              <a:solidFill>
                <a:srgbClr val="FF33CC"/>
              </a:solidFill>
              <a:ln w="38100"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285" name="Freeform 19"/>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286" name="Freeform 20"/>
              <p:cNvSpPr>
                <a:spLocks/>
              </p:cNvSpPr>
              <p:nvPr/>
            </p:nvSpPr>
            <p:spPr bwMode="auto">
              <a:xfrm flipH="1">
                <a:off x="1077" y="3000"/>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287" name="Freeform 21"/>
              <p:cNvSpPr>
                <a:spLocks/>
              </p:cNvSpPr>
              <p:nvPr/>
            </p:nvSpPr>
            <p:spPr bwMode="auto">
              <a:xfrm flipH="1">
                <a:off x="1200" y="2800"/>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288" name="Freeform 22"/>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33CC"/>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289" name="Freeform 23"/>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33CC"/>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290" name="Freeform 24"/>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291" name="Freeform 25"/>
              <p:cNvSpPr>
                <a:spLocks/>
              </p:cNvSpPr>
              <p:nvPr/>
            </p:nvSpPr>
            <p:spPr bwMode="auto">
              <a:xfrm>
                <a:off x="1669" y="3150"/>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292" name="Freeform 26"/>
              <p:cNvSpPr>
                <a:spLocks/>
              </p:cNvSpPr>
              <p:nvPr/>
            </p:nvSpPr>
            <p:spPr bwMode="auto">
              <a:xfrm>
                <a:off x="1737" y="2840"/>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11293" name="Group 27"/>
            <p:cNvGrpSpPr>
              <a:grpSpLocks/>
            </p:cNvGrpSpPr>
            <p:nvPr/>
          </p:nvGrpSpPr>
          <p:grpSpPr bwMode="auto">
            <a:xfrm flipH="1">
              <a:off x="3299" y="1558"/>
              <a:ext cx="379" cy="457"/>
              <a:chOff x="1008" y="2720"/>
              <a:chExt cx="856" cy="808"/>
            </a:xfrm>
          </p:grpSpPr>
          <p:sp>
            <p:nvSpPr>
              <p:cNvPr id="11294" name="Rectangle 28"/>
              <p:cNvSpPr>
                <a:spLocks noChangeArrowheads="1"/>
              </p:cNvSpPr>
              <p:nvPr/>
            </p:nvSpPr>
            <p:spPr bwMode="auto">
              <a:xfrm>
                <a:off x="1032" y="3304"/>
                <a:ext cx="488" cy="160"/>
              </a:xfrm>
              <a:prstGeom prst="rect">
                <a:avLst/>
              </a:prstGeom>
              <a:solidFill>
                <a:srgbClr val="FFFF99"/>
              </a:solidFill>
              <a:ln w="38100"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295" name="Freeform 29"/>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296" name="Freeform 30"/>
              <p:cNvSpPr>
                <a:spLocks/>
              </p:cNvSpPr>
              <p:nvPr/>
            </p:nvSpPr>
            <p:spPr bwMode="auto">
              <a:xfrm flipH="1">
                <a:off x="1077" y="3000"/>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297" name="Freeform 31"/>
              <p:cNvSpPr>
                <a:spLocks/>
              </p:cNvSpPr>
              <p:nvPr/>
            </p:nvSpPr>
            <p:spPr bwMode="auto">
              <a:xfrm flipH="1">
                <a:off x="1200" y="2800"/>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298" name="Freeform 32"/>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FF99"/>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299" name="Freeform 33"/>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FF99"/>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300" name="Freeform 34"/>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301" name="Freeform 35"/>
              <p:cNvSpPr>
                <a:spLocks/>
              </p:cNvSpPr>
              <p:nvPr/>
            </p:nvSpPr>
            <p:spPr bwMode="auto">
              <a:xfrm>
                <a:off x="1669" y="3008"/>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302" name="Freeform 36"/>
              <p:cNvSpPr>
                <a:spLocks/>
              </p:cNvSpPr>
              <p:nvPr/>
            </p:nvSpPr>
            <p:spPr bwMode="auto">
              <a:xfrm>
                <a:off x="1737" y="2840"/>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11303" name="AutoShape 37"/>
            <p:cNvSpPr>
              <a:spLocks noChangeArrowheads="1"/>
            </p:cNvSpPr>
            <p:nvPr/>
          </p:nvSpPr>
          <p:spPr bwMode="auto">
            <a:xfrm>
              <a:off x="2040" y="2219"/>
              <a:ext cx="1845" cy="229"/>
            </a:xfrm>
            <a:prstGeom prst="leftRightArrow">
              <a:avLst>
                <a:gd name="adj1" fmla="val 40102"/>
                <a:gd name="adj2" fmla="val 63522"/>
              </a:avLst>
            </a:prstGeom>
            <a:solidFill>
              <a:schemeClr val="hlink"/>
            </a:solidFill>
            <a:ln w="38100">
              <a:solidFill>
                <a:schemeClr val="tx1"/>
              </a:solidFill>
              <a:miter lim="800000"/>
              <a:headEnd/>
              <a:tailEnd/>
            </a:ln>
          </p:spPr>
          <p:txBody>
            <a:bodyPr wrap="none" anchor="ctr"/>
            <a:lstStyle/>
            <a:p>
              <a:pPr algn="ctr" eaLnBrk="0" hangingPunct="0"/>
              <a:r>
                <a:rPr lang="en-US" sz="1400">
                  <a:solidFill>
                    <a:schemeClr val="tx2"/>
                  </a:solidFill>
                  <a:latin typeface="Comic Sans MS" pitchFamily="66" charset="0"/>
                </a:rPr>
                <a:t>Bus</a:t>
              </a:r>
            </a:p>
          </p:txBody>
        </p:sp>
        <p:sp>
          <p:nvSpPr>
            <p:cNvPr id="11304" name="Rectangle 38"/>
            <p:cNvSpPr>
              <a:spLocks noChangeArrowheads="1"/>
            </p:cNvSpPr>
            <p:nvPr/>
          </p:nvSpPr>
          <p:spPr bwMode="auto">
            <a:xfrm>
              <a:off x="2197" y="2562"/>
              <a:ext cx="1551" cy="314"/>
            </a:xfrm>
            <a:prstGeom prst="rect">
              <a:avLst/>
            </a:prstGeom>
            <a:solidFill>
              <a:schemeClr val="hlink"/>
            </a:solidFill>
            <a:ln w="38100">
              <a:solidFill>
                <a:schemeClr val="tx1"/>
              </a:solidFill>
              <a:miter lim="800000"/>
              <a:headEnd/>
              <a:tailEnd/>
            </a:ln>
          </p:spPr>
          <p:txBody>
            <a:bodyPr wrap="none" anchor="ctr"/>
            <a:lstStyle/>
            <a:p>
              <a:pPr algn="ctr" eaLnBrk="0" hangingPunct="0"/>
              <a:r>
                <a:rPr lang="en-US" sz="2400">
                  <a:solidFill>
                    <a:schemeClr val="tx2"/>
                  </a:solidFill>
                  <a:latin typeface="Comic Sans MS" pitchFamily="66" charset="0"/>
                </a:rPr>
                <a:t>shared memory</a:t>
              </a:r>
            </a:p>
          </p:txBody>
        </p:sp>
        <p:sp>
          <p:nvSpPr>
            <p:cNvPr id="11305" name="AutoShape 39"/>
            <p:cNvSpPr>
              <a:spLocks noChangeArrowheads="1"/>
            </p:cNvSpPr>
            <p:nvPr/>
          </p:nvSpPr>
          <p:spPr bwMode="auto">
            <a:xfrm>
              <a:off x="2868" y="2408"/>
              <a:ext cx="228" cy="126"/>
            </a:xfrm>
            <a:prstGeom prst="upDownArrow">
              <a:avLst>
                <a:gd name="adj1" fmla="val 50000"/>
                <a:gd name="adj2" fmla="val 33782"/>
              </a:avLst>
            </a:prstGeom>
            <a:solidFill>
              <a:schemeClr val="hlink"/>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11306" name="Rectangle 40"/>
            <p:cNvSpPr>
              <a:spLocks noChangeArrowheads="1"/>
            </p:cNvSpPr>
            <p:nvPr/>
          </p:nvSpPr>
          <p:spPr bwMode="auto">
            <a:xfrm>
              <a:off x="3351" y="2073"/>
              <a:ext cx="335" cy="137"/>
            </a:xfrm>
            <a:prstGeom prst="rect">
              <a:avLst/>
            </a:prstGeom>
            <a:solidFill>
              <a:srgbClr val="FFFF99"/>
            </a:solidFill>
            <a:ln w="38100">
              <a:solidFill>
                <a:schemeClr val="tx1"/>
              </a:solidFill>
              <a:miter lim="800000"/>
              <a:headEnd/>
              <a:tailEnd/>
            </a:ln>
          </p:spPr>
          <p:txBody>
            <a:bodyPr wrap="none" anchor="ctr"/>
            <a:lstStyle/>
            <a:p>
              <a:pPr algn="ctr" eaLnBrk="0" hangingPunct="0"/>
              <a:r>
                <a:rPr lang="en-US" sz="1600">
                  <a:latin typeface="Comic Sans MS" pitchFamily="66" charset="0"/>
                </a:rPr>
                <a:t>cache</a:t>
              </a:r>
            </a:p>
          </p:txBody>
        </p:sp>
        <p:sp>
          <p:nvSpPr>
            <p:cNvPr id="11307" name="Rectangle 41"/>
            <p:cNvSpPr>
              <a:spLocks noChangeArrowheads="1"/>
            </p:cNvSpPr>
            <p:nvPr/>
          </p:nvSpPr>
          <p:spPr bwMode="auto">
            <a:xfrm>
              <a:off x="2830" y="2073"/>
              <a:ext cx="335" cy="137"/>
            </a:xfrm>
            <a:prstGeom prst="rect">
              <a:avLst/>
            </a:prstGeom>
            <a:solidFill>
              <a:schemeClr val="accent1"/>
            </a:solidFill>
            <a:ln w="38100">
              <a:solidFill>
                <a:schemeClr val="tx1"/>
              </a:solidFill>
              <a:miter lim="800000"/>
              <a:headEnd/>
              <a:tailEnd/>
            </a:ln>
          </p:spPr>
          <p:txBody>
            <a:bodyPr wrap="none" anchor="ctr"/>
            <a:lstStyle/>
            <a:p>
              <a:pPr algn="ctr" eaLnBrk="0" hangingPunct="0"/>
              <a:r>
                <a:rPr lang="en-US" sz="1600">
                  <a:solidFill>
                    <a:schemeClr val="bg1"/>
                  </a:solidFill>
                  <a:latin typeface="Comic Sans MS" pitchFamily="66" charset="0"/>
                </a:rPr>
                <a:t>cache</a:t>
              </a:r>
            </a:p>
          </p:txBody>
        </p:sp>
      </p:grpSp>
    </p:spTree>
    <p:extLst>
      <p:ext uri="{BB962C8B-B14F-4D97-AF65-F5344CB8AC3E}">
        <p14:creationId xmlns:p14="http://schemas.microsoft.com/office/powerpoint/2010/main" val="3646649587"/>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4400" b="1" i="0" u="none" strike="noStrike" cap="none" normalizeH="0" baseline="0" smtClean="0">
            <a:ln>
              <a:noFill/>
            </a:ln>
            <a:solidFill>
              <a:srgbClr val="0000FF"/>
            </a:solidFill>
            <a:effectLst/>
            <a:latin typeface="Comic Sans MS" pitchFamily="66"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4400" b="1" i="0" u="none" strike="noStrike" cap="none" normalizeH="0" baseline="0" smtClean="0">
            <a:ln>
              <a:noFill/>
            </a:ln>
            <a:solidFill>
              <a:srgbClr val="0000FF"/>
            </a:solidFill>
            <a:effectLst/>
            <a:latin typeface="Comic Sans MS" pitchFamily="66"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1409</Words>
  <Application>Microsoft Office PowerPoint</Application>
  <PresentationFormat>Overhead</PresentationFormat>
  <Paragraphs>300</Paragraphs>
  <Slides>34</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ＭＳ Ｐゴシック</vt:lpstr>
      <vt:lpstr>-apple-system</vt:lpstr>
      <vt:lpstr>Arial</vt:lpstr>
      <vt:lpstr>Century Gothic</vt:lpstr>
      <vt:lpstr>Comic Sans MS</vt:lpstr>
      <vt:lpstr>Helvetica Neue</vt:lpstr>
      <vt:lpstr>Linux Libertine</vt:lpstr>
      <vt:lpstr>Marlett</vt:lpstr>
      <vt:lpstr>Times New Roman</vt:lpstr>
      <vt:lpstr>Blank Presentation</vt:lpstr>
      <vt:lpstr>Chapter 3</vt:lpstr>
      <vt:lpstr>Outline</vt:lpstr>
      <vt:lpstr>Kinds of Architectures</vt:lpstr>
      <vt:lpstr>Kinds of Architectures</vt:lpstr>
      <vt:lpstr>Centralized and Decentralized Architecture</vt:lpstr>
      <vt:lpstr>MIMD Architectures</vt:lpstr>
      <vt:lpstr>Memory Architecture</vt:lpstr>
      <vt:lpstr>Memory consistency</vt:lpstr>
      <vt:lpstr>Your Server:  The Shared Memory Multiprocessor (Cache)</vt:lpstr>
      <vt:lpstr>Cache</vt:lpstr>
      <vt:lpstr>Cache</vt:lpstr>
      <vt:lpstr>Bus-Based Architectures</vt:lpstr>
      <vt:lpstr>Processor Issues Load Request</vt:lpstr>
      <vt:lpstr>Processor Issues Load Request</vt:lpstr>
      <vt:lpstr>Memory Responds</vt:lpstr>
      <vt:lpstr>Processor Issues Load Request</vt:lpstr>
      <vt:lpstr>Processor Issues Load Request</vt:lpstr>
      <vt:lpstr>Processor Issues Load Request</vt:lpstr>
      <vt:lpstr>Other Processor Responds</vt:lpstr>
      <vt:lpstr>Other Processor Responds</vt:lpstr>
      <vt:lpstr>Modify Cached Data</vt:lpstr>
      <vt:lpstr>Modify Cached Data</vt:lpstr>
      <vt:lpstr>Modify Cached Data</vt:lpstr>
      <vt:lpstr>Modify Cached Data</vt:lpstr>
      <vt:lpstr>Cache Coherence</vt:lpstr>
      <vt:lpstr>MESSAGE PASSING  </vt:lpstr>
      <vt:lpstr>Addressing</vt:lpstr>
      <vt:lpstr>PowerPoint Presentation</vt:lpstr>
      <vt:lpstr>Message Format</vt:lpstr>
      <vt:lpstr>MONITORS</vt:lpstr>
      <vt:lpstr>cwait(c) : Suspend execution of the calling process on condition c . The monitor is now available for use by another process.   • csignal(c) : Resume execution of some process blocked after a cwait on the same condition.  </vt:lpstr>
      <vt:lpstr>READERS/WRITERS PROBLEM </vt:lpstr>
      <vt:lpstr>Readers Have Priority </vt:lpstr>
      <vt:lpstr>Writers Have Priority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dc:title>
  <dc:creator>Shoeb</dc:creator>
  <cp:lastModifiedBy>Shuaib</cp:lastModifiedBy>
  <cp:revision>1</cp:revision>
  <dcterms:modified xsi:type="dcterms:W3CDTF">2023-11-26T18:14:58Z</dcterms:modified>
</cp:coreProperties>
</file>