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0"/>
  </p:notesMasterIdLst>
  <p:handoutMasterIdLst>
    <p:handoutMasterId r:id="rId21"/>
  </p:handoutMasterIdLst>
  <p:sldIdLst>
    <p:sldId id="737" r:id="rId2"/>
    <p:sldId id="718" r:id="rId3"/>
    <p:sldId id="738" r:id="rId4"/>
    <p:sldId id="739" r:id="rId5"/>
    <p:sldId id="282" r:id="rId6"/>
    <p:sldId id="279" r:id="rId7"/>
    <p:sldId id="260" r:id="rId8"/>
    <p:sldId id="261" r:id="rId9"/>
    <p:sldId id="740" r:id="rId10"/>
    <p:sldId id="258" r:id="rId11"/>
    <p:sldId id="259" r:id="rId12"/>
    <p:sldId id="741" r:id="rId13"/>
    <p:sldId id="742" r:id="rId14"/>
    <p:sldId id="743" r:id="rId15"/>
    <p:sldId id="263" r:id="rId16"/>
    <p:sldId id="262" r:id="rId17"/>
    <p:sldId id="264" r:id="rId18"/>
    <p:sldId id="265" r:id="rId19"/>
  </p:sldIdLst>
  <p:sldSz cx="9144000" cy="6858000" type="overhead"/>
  <p:notesSz cx="6858000" cy="9144000"/>
  <p:defaultTextStyle>
    <a:defPPr>
      <a:defRPr lang="en-US"/>
    </a:defPPr>
    <a:lvl1pPr algn="r" rtl="0" eaLnBrk="0" fontAlgn="base" hangingPunct="0">
      <a:spcBef>
        <a:spcPct val="0"/>
      </a:spcBef>
      <a:spcAft>
        <a:spcPct val="0"/>
      </a:spcAft>
      <a:defRPr sz="4400" b="1" kern="1200">
        <a:solidFill>
          <a:srgbClr val="0000FF"/>
        </a:solidFill>
        <a:latin typeface="Comic Sans MS" pitchFamily="66" charset="0"/>
        <a:ea typeface="+mn-ea"/>
        <a:cs typeface="+mn-cs"/>
      </a:defRPr>
    </a:lvl1pPr>
    <a:lvl2pPr marL="457200" algn="r" rtl="0" eaLnBrk="0" fontAlgn="base" hangingPunct="0">
      <a:spcBef>
        <a:spcPct val="0"/>
      </a:spcBef>
      <a:spcAft>
        <a:spcPct val="0"/>
      </a:spcAft>
      <a:defRPr sz="4400" b="1" kern="1200">
        <a:solidFill>
          <a:srgbClr val="0000FF"/>
        </a:solidFill>
        <a:latin typeface="Comic Sans MS" pitchFamily="66" charset="0"/>
        <a:ea typeface="+mn-ea"/>
        <a:cs typeface="+mn-cs"/>
      </a:defRPr>
    </a:lvl2pPr>
    <a:lvl3pPr marL="914400" algn="r" rtl="0" eaLnBrk="0" fontAlgn="base" hangingPunct="0">
      <a:spcBef>
        <a:spcPct val="0"/>
      </a:spcBef>
      <a:spcAft>
        <a:spcPct val="0"/>
      </a:spcAft>
      <a:defRPr sz="4400" b="1" kern="1200">
        <a:solidFill>
          <a:srgbClr val="0000FF"/>
        </a:solidFill>
        <a:latin typeface="Comic Sans MS" pitchFamily="66" charset="0"/>
        <a:ea typeface="+mn-ea"/>
        <a:cs typeface="+mn-cs"/>
      </a:defRPr>
    </a:lvl3pPr>
    <a:lvl4pPr marL="1371600" algn="r" rtl="0" eaLnBrk="0" fontAlgn="base" hangingPunct="0">
      <a:spcBef>
        <a:spcPct val="0"/>
      </a:spcBef>
      <a:spcAft>
        <a:spcPct val="0"/>
      </a:spcAft>
      <a:defRPr sz="4400" b="1" kern="1200">
        <a:solidFill>
          <a:srgbClr val="0000FF"/>
        </a:solidFill>
        <a:latin typeface="Comic Sans MS" pitchFamily="66" charset="0"/>
        <a:ea typeface="+mn-ea"/>
        <a:cs typeface="+mn-cs"/>
      </a:defRPr>
    </a:lvl4pPr>
    <a:lvl5pPr marL="1828800" algn="r" rtl="0" eaLnBrk="0" fontAlgn="base" hangingPunct="0">
      <a:spcBef>
        <a:spcPct val="0"/>
      </a:spcBef>
      <a:spcAft>
        <a:spcPct val="0"/>
      </a:spcAft>
      <a:defRPr sz="4400" b="1" kern="1200">
        <a:solidFill>
          <a:srgbClr val="0000FF"/>
        </a:solidFill>
        <a:latin typeface="Comic Sans MS" pitchFamily="66" charset="0"/>
        <a:ea typeface="+mn-ea"/>
        <a:cs typeface="+mn-cs"/>
      </a:defRPr>
    </a:lvl5pPr>
    <a:lvl6pPr marL="2286000" algn="l" defTabSz="914400" rtl="0" eaLnBrk="1" latinLnBrk="0" hangingPunct="1">
      <a:defRPr sz="4400" b="1" kern="1200">
        <a:solidFill>
          <a:srgbClr val="0000FF"/>
        </a:solidFill>
        <a:latin typeface="Comic Sans MS" pitchFamily="66" charset="0"/>
        <a:ea typeface="+mn-ea"/>
        <a:cs typeface="+mn-cs"/>
      </a:defRPr>
    </a:lvl6pPr>
    <a:lvl7pPr marL="2743200" algn="l" defTabSz="914400" rtl="0" eaLnBrk="1" latinLnBrk="0" hangingPunct="1">
      <a:defRPr sz="4400" b="1" kern="1200">
        <a:solidFill>
          <a:srgbClr val="0000FF"/>
        </a:solidFill>
        <a:latin typeface="Comic Sans MS" pitchFamily="66" charset="0"/>
        <a:ea typeface="+mn-ea"/>
        <a:cs typeface="+mn-cs"/>
      </a:defRPr>
    </a:lvl7pPr>
    <a:lvl8pPr marL="3200400" algn="l" defTabSz="914400" rtl="0" eaLnBrk="1" latinLnBrk="0" hangingPunct="1">
      <a:defRPr sz="4400" b="1" kern="1200">
        <a:solidFill>
          <a:srgbClr val="0000FF"/>
        </a:solidFill>
        <a:latin typeface="Comic Sans MS" pitchFamily="66" charset="0"/>
        <a:ea typeface="+mn-ea"/>
        <a:cs typeface="+mn-cs"/>
      </a:defRPr>
    </a:lvl8pPr>
    <a:lvl9pPr marL="3657600" algn="l" defTabSz="914400" rtl="0" eaLnBrk="1" latinLnBrk="0" hangingPunct="1">
      <a:defRPr sz="4400" b="1" kern="1200">
        <a:solidFill>
          <a:srgbClr val="0000FF"/>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1824">
          <p15:clr>
            <a:srgbClr val="A4A3A4"/>
          </p15:clr>
        </p15:guide>
        <p15:guide id="2" pos="40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00FF"/>
    <a:srgbClr val="FF0066"/>
    <a:srgbClr val="FF0000"/>
    <a:srgbClr val="FFFF00"/>
    <a:srgbClr val="6666FF"/>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43" autoAdjust="0"/>
    <p:restoredTop sz="86559" autoAdjust="0"/>
  </p:normalViewPr>
  <p:slideViewPr>
    <p:cSldViewPr snapToGrid="0">
      <p:cViewPr varScale="1">
        <p:scale>
          <a:sx n="93" d="100"/>
          <a:sy n="93" d="100"/>
        </p:scale>
        <p:origin x="342" y="90"/>
      </p:cViewPr>
      <p:guideLst>
        <p:guide orient="horz" pos="1824"/>
        <p:guide pos="40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6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l">
              <a:defRPr sz="1200" b="0"/>
            </a:lvl1pPr>
          </a:lstStyle>
          <a:p>
            <a:pPr>
              <a:defRPr/>
            </a:pPr>
            <a:endParaRPr lang="en-US"/>
          </a:p>
        </p:txBody>
      </p:sp>
      <p:sp>
        <p:nvSpPr>
          <p:cNvPr id="40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b="0"/>
            </a:lvl1pPr>
          </a:lstStyle>
          <a:p>
            <a:pPr>
              <a:defRPr/>
            </a:pPr>
            <a:endParaRPr lang="en-US"/>
          </a:p>
        </p:txBody>
      </p:sp>
      <p:sp>
        <p:nvSpPr>
          <p:cNvPr id="40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b="0"/>
            </a:lvl1pPr>
          </a:lstStyle>
          <a:p>
            <a:pPr>
              <a:defRPr/>
            </a:pPr>
            <a:endParaRPr lang="en-US"/>
          </a:p>
        </p:txBody>
      </p:sp>
      <p:sp>
        <p:nvSpPr>
          <p:cNvPr id="40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b="0"/>
            </a:lvl1pPr>
          </a:lstStyle>
          <a:p>
            <a:pPr>
              <a:defRPr/>
            </a:pPr>
            <a:fld id="{41FE9C83-A162-426D-BA16-653334AE1354}" type="slidenum">
              <a:rPr lang="ar-SA"/>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Marlett" pitchFamily="2" charset="2"/>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Marlett" pitchFamily="2" charset="2"/>
              </a:defRPr>
            </a:lvl1pPr>
          </a:lstStyle>
          <a:p>
            <a:pPr>
              <a:defRPr/>
            </a:pPr>
            <a:endParaRPr lang="en-US"/>
          </a:p>
        </p:txBody>
      </p:sp>
      <p:sp>
        <p:nvSpPr>
          <p:cNvPr id="2345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Marlett" pitchFamily="2" charset="2"/>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Marlett" pitchFamily="2" charset="2"/>
              </a:defRPr>
            </a:lvl1pPr>
          </a:lstStyle>
          <a:p>
            <a:pPr>
              <a:defRPr/>
            </a:pPr>
            <a:fld id="{201732C4-3B7C-4FE6-8658-52DEB36DA60C}" type="slidenum">
              <a:rPr lang="ar-SA"/>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9A6D0DBB-0C01-45B1-9FDA-2FA15471047D}"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BC428036-CF0A-42F1-81E5-73B59407F600}"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704E2615-A66C-4D89-BC9B-59C8A134F63C}"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3C242706-456C-4DE5-8D6D-9E26C1F2861B}"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2B520509-27C2-48B7-9D3E-7182E9E47797}"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91BF31F2-3E93-413F-8BED-AA37E594F805}"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pPr>
              <a:defRPr/>
            </a:pPr>
            <a:fld id="{B7F2C769-CA63-4423-B7D6-E77D9DB6F30F}"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pPr>
              <a:defRPr/>
            </a:pPr>
            <a:fld id="{33584D38-4BCE-44FC-9ED9-703E086056E1}"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3" name="Rectangle 6"/>
          <p:cNvSpPr>
            <a:spLocks noGrp="1" noChangeArrowheads="1"/>
          </p:cNvSpPr>
          <p:nvPr>
            <p:ph type="sldNum" sz="quarter" idx="11"/>
          </p:nvPr>
        </p:nvSpPr>
        <p:spPr>
          <a:ln/>
        </p:spPr>
        <p:txBody>
          <a:bodyPr/>
          <a:lstStyle>
            <a:lvl1pPr>
              <a:defRPr/>
            </a:lvl1pPr>
          </a:lstStyle>
          <a:p>
            <a:pPr>
              <a:defRPr/>
            </a:pPr>
            <a:fld id="{345E4ACA-774B-4F3B-8A6D-0FFD88131DFA}"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BAF1B153-E0EE-4F70-B49B-0194C4D276B7}"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DD8819DB-727E-464B-9134-E61C8A89DAA4}"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2641600" y="6248400"/>
            <a:ext cx="3581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defRPr>
            </a:lvl1pPr>
          </a:lstStyle>
          <a:p>
            <a:pPr>
              <a:defRPr/>
            </a:pPr>
            <a:r>
              <a:rPr lang="en-US"/>
              <a:t>Art of Multiprocessor Programming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cs typeface="Arial" charset="0"/>
              </a:defRPr>
            </a:lvl1pPr>
          </a:lstStyle>
          <a:p>
            <a:pPr>
              <a:defRPr/>
            </a:pPr>
            <a:fld id="{2CADBFD2-9F9B-4FDA-BEE4-55ABE593227A}" type="slidenum">
              <a:rPr lang="ar-SA"/>
              <a:pPr>
                <a:defRPr/>
              </a:pPr>
              <a:t>‹#›</a:t>
            </a:fld>
            <a:endParaRPr lang="en-US"/>
          </a:p>
        </p:txBody>
      </p:sp>
      <p:pic>
        <p:nvPicPr>
          <p:cNvPr id="2" name="Picture 6"/>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FF"/>
          </a:solidFill>
          <a:latin typeface="+mn-lt"/>
        </a:defRPr>
      </a:lvl2pPr>
      <a:lvl3pPr marL="1143000" indent="-228600" algn="l" rtl="0" eaLnBrk="0" fontAlgn="base" hangingPunct="0">
        <a:spcBef>
          <a:spcPct val="20000"/>
        </a:spcBef>
        <a:spcAft>
          <a:spcPct val="0"/>
        </a:spcAft>
        <a:buChar char="•"/>
        <a:defRPr sz="2400">
          <a:solidFill>
            <a:srgbClr val="0000FF"/>
          </a:solidFill>
          <a:latin typeface="+mn-lt"/>
        </a:defRPr>
      </a:lvl3pPr>
      <a:lvl4pPr marL="1600200" indent="-228600" algn="l" rtl="0" eaLnBrk="0" fontAlgn="base" hangingPunct="0">
        <a:spcBef>
          <a:spcPct val="20000"/>
        </a:spcBef>
        <a:spcAft>
          <a:spcPct val="0"/>
        </a:spcAft>
        <a:buChar char="–"/>
        <a:defRPr sz="2000">
          <a:solidFill>
            <a:srgbClr val="0000FF"/>
          </a:solidFill>
          <a:latin typeface="+mn-lt"/>
        </a:defRPr>
      </a:lvl4pPr>
      <a:lvl5pPr marL="2057400" indent="-228600" algn="l" rtl="0" eaLnBrk="0" fontAlgn="base" hangingPunct="0">
        <a:spcBef>
          <a:spcPct val="20000"/>
        </a:spcBef>
        <a:spcAft>
          <a:spcPct val="0"/>
        </a:spcAft>
        <a:buChar char="»"/>
        <a:defRPr sz="2000">
          <a:solidFill>
            <a:srgbClr val="0000FF"/>
          </a:solidFill>
          <a:latin typeface="+mn-lt"/>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09600" y="2578100"/>
            <a:ext cx="7772400" cy="1143000"/>
          </a:xfrm>
        </p:spPr>
        <p:txBody>
          <a:bodyPr/>
          <a:lstStyle/>
          <a:p>
            <a:r>
              <a:rPr lang="en-US" sz="4000" dirty="0"/>
              <a:t>Chapter 4</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1</a:t>
            </a:fld>
            <a:endParaRPr lang="en-US"/>
          </a:p>
        </p:txBody>
      </p:sp>
    </p:spTree>
    <p:extLst>
      <p:ext uri="{BB962C8B-B14F-4D97-AF65-F5344CB8AC3E}">
        <p14:creationId xmlns:p14="http://schemas.microsoft.com/office/powerpoint/2010/main" val="10802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62081EF-ECCE-4CA5-BF6B-629D62D364E1}"/>
              </a:ext>
            </a:extLst>
          </p:cNvPr>
          <p:cNvSpPr>
            <a:spLocks noGrp="1"/>
          </p:cNvSpPr>
          <p:nvPr>
            <p:ph type="title"/>
          </p:nvPr>
        </p:nvSpPr>
        <p:spPr>
          <a:xfrm>
            <a:off x="1191437" y="661084"/>
            <a:ext cx="7514035" cy="1314449"/>
          </a:xfrm>
        </p:spPr>
        <p:txBody>
          <a:bodyPr/>
          <a:lstStyle/>
          <a:p>
            <a:pPr algn="l"/>
            <a:r>
              <a:rPr lang="en-US" dirty="0">
                <a:solidFill>
                  <a:schemeClr val="accent1">
                    <a:lumMod val="50000"/>
                  </a:schemeClr>
                </a:solidFill>
              </a:rPr>
              <a:t>1- The Bully Algorithm:</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FA79E8D9-28E5-4C20-B753-BE2E40471701}"/>
              </a:ext>
            </a:extLst>
          </p:cNvPr>
          <p:cNvSpPr>
            <a:spLocks noGrp="1"/>
          </p:cNvSpPr>
          <p:nvPr>
            <p:ph idx="1"/>
          </p:nvPr>
        </p:nvSpPr>
        <p:spPr>
          <a:xfrm>
            <a:off x="1113232" y="1975533"/>
            <a:ext cx="7670447" cy="3429000"/>
          </a:xfrm>
        </p:spPr>
        <p:txBody>
          <a:bodyPr>
            <a:normAutofit/>
          </a:bodyPr>
          <a:lstStyle/>
          <a:p>
            <a:pPr marL="0" indent="0">
              <a:buNone/>
            </a:pPr>
            <a:r>
              <a:rPr lang="en-US" sz="2100" dirty="0"/>
              <a:t>When any process notices that the coordinator is no longer responding to requests, it initiates an election. A process, P, holds an election as follows: </a:t>
            </a:r>
          </a:p>
          <a:p>
            <a:pPr>
              <a:buAutoNum type="arabicPeriod"/>
            </a:pPr>
            <a:r>
              <a:rPr lang="en-US" sz="2100" dirty="0"/>
              <a:t>P sends an ELECTION message to all processes with higher numbers. </a:t>
            </a:r>
          </a:p>
          <a:p>
            <a:pPr>
              <a:buAutoNum type="arabicPeriod"/>
            </a:pPr>
            <a:r>
              <a:rPr lang="en-US" sz="2100" dirty="0"/>
              <a:t>If no one responds, P wins the election and becomes </a:t>
            </a:r>
            <a:r>
              <a:rPr lang="en-US" sz="2100"/>
              <a:t>coordinator.</a:t>
            </a:r>
            <a:endParaRPr lang="en-US" sz="2100" dirty="0"/>
          </a:p>
          <a:p>
            <a:pPr>
              <a:buAutoNum type="arabicPeriod"/>
            </a:pPr>
            <a:r>
              <a:rPr lang="en-US" sz="2100" dirty="0"/>
              <a:t>If one of the higher-ups answers, it takes over. P's job is done</a:t>
            </a:r>
            <a:endParaRPr lang="ar-SA" sz="2100" dirty="0"/>
          </a:p>
        </p:txBody>
      </p:sp>
    </p:spTree>
    <p:extLst>
      <p:ext uri="{BB962C8B-B14F-4D97-AF65-F5344CB8AC3E}">
        <p14:creationId xmlns:p14="http://schemas.microsoft.com/office/powerpoint/2010/main" val="117211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52DBA33-C60E-4276-A5F3-9D238EB9DDE7}"/>
              </a:ext>
            </a:extLst>
          </p:cNvPr>
          <p:cNvSpPr>
            <a:spLocks noGrp="1"/>
          </p:cNvSpPr>
          <p:nvPr>
            <p:ph idx="1"/>
          </p:nvPr>
        </p:nvSpPr>
        <p:spPr>
          <a:xfrm>
            <a:off x="556616" y="776228"/>
            <a:ext cx="8030768" cy="4884821"/>
          </a:xfrm>
        </p:spPr>
        <p:txBody>
          <a:bodyPr>
            <a:normAutofit lnSpcReduction="10000"/>
          </a:bodyPr>
          <a:lstStyle/>
          <a:p>
            <a:pPr marL="0" indent="0" algn="just">
              <a:buNone/>
            </a:pPr>
            <a:r>
              <a:rPr lang="en-US" sz="2400" dirty="0"/>
              <a:t>a process can get an ELECTION message from one of its lower-numbered colleagues. When such a message arrives, the receiver sends an OK message back to the sender to indicate that he is alive and will take over. The receiver then holds an election, unless it is already holding one. Eventually, all processes give up but one, and that one is the new coordinator. It announces its victory by sending all processes a message telling them that starting immediately it is the new coordinator.</a:t>
            </a:r>
          </a:p>
          <a:p>
            <a:pPr marL="0" indent="0" algn="just">
              <a:buNone/>
            </a:pPr>
            <a:r>
              <a:rPr lang="en-US" sz="2400" dirty="0"/>
              <a:t>If a process that was previously down comes back up, it holds an election. If it happens to be the highest-numbered process currently running, it will win the election and take over the coordinator's job. </a:t>
            </a:r>
            <a:endParaRPr lang="ar-SA" sz="2400" dirty="0"/>
          </a:p>
        </p:txBody>
      </p:sp>
    </p:spTree>
    <p:extLst>
      <p:ext uri="{BB962C8B-B14F-4D97-AF65-F5344CB8AC3E}">
        <p14:creationId xmlns:p14="http://schemas.microsoft.com/office/powerpoint/2010/main" val="411851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F2EAF02-65AE-43B2-9867-D9774D8508BF}"/>
              </a:ext>
            </a:extLst>
          </p:cNvPr>
          <p:cNvSpPr>
            <a:spLocks noGrp="1"/>
          </p:cNvSpPr>
          <p:nvPr>
            <p:ph type="title"/>
          </p:nvPr>
        </p:nvSpPr>
        <p:spPr>
          <a:xfrm>
            <a:off x="1008066" y="1040270"/>
            <a:ext cx="7878367" cy="1054100"/>
          </a:xfrm>
        </p:spPr>
        <p:txBody>
          <a:bodyPr>
            <a:normAutofit fontScale="90000"/>
          </a:bodyPr>
          <a:lstStyle/>
          <a:p>
            <a:r>
              <a:rPr lang="en-US" sz="3300" dirty="0">
                <a:solidFill>
                  <a:srgbClr val="FF0000"/>
                </a:solidFill>
              </a:rPr>
              <a:t>(Self Study)</a:t>
            </a:r>
            <a:r>
              <a:rPr lang="en-US" sz="3300" dirty="0">
                <a:solidFill>
                  <a:schemeClr val="accent1">
                    <a:lumMod val="50000"/>
                  </a:schemeClr>
                </a:solidFill>
              </a:rPr>
              <a:t/>
            </a:r>
            <a:br>
              <a:rPr lang="en-US" sz="3300" dirty="0">
                <a:solidFill>
                  <a:schemeClr val="accent1">
                    <a:lumMod val="50000"/>
                  </a:schemeClr>
                </a:solidFill>
              </a:rPr>
            </a:br>
            <a:r>
              <a:rPr lang="en-US" sz="3300" dirty="0">
                <a:solidFill>
                  <a:schemeClr val="accent1">
                    <a:lumMod val="50000"/>
                  </a:schemeClr>
                </a:solidFill>
              </a:rPr>
              <a:t>example of how the bully algorithm works:</a:t>
            </a:r>
            <a:endParaRPr lang="ar-SA" sz="3300"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349D989E-E977-43BF-AC4A-CE2D3A50EEAE}"/>
              </a:ext>
            </a:extLst>
          </p:cNvPr>
          <p:cNvSpPr>
            <a:spLocks noGrp="1"/>
          </p:cNvSpPr>
          <p:nvPr>
            <p:ph idx="1"/>
          </p:nvPr>
        </p:nvSpPr>
        <p:spPr>
          <a:xfrm>
            <a:off x="766166" y="2311010"/>
            <a:ext cx="7611668" cy="3149600"/>
          </a:xfrm>
        </p:spPr>
        <p:txBody>
          <a:bodyPr>
            <a:normAutofit/>
          </a:bodyPr>
          <a:lstStyle/>
          <a:p>
            <a:pPr marL="0" indent="0" algn="just">
              <a:buNone/>
            </a:pPr>
            <a:r>
              <a:rPr lang="en-US" sz="2400" dirty="0"/>
              <a:t>The group consists of eight processes, numbered from 0 to 7. Previously process 7 was the coordinator, but it has just crashed. Process 4 is the first one to notice this, so it sends ELECTION messages to all the processes higher than it, namely 5, 6, and 7. as shown in Fig. 6-20(a). Processes 5 and 6 both respond with OK</a:t>
            </a:r>
            <a:endParaRPr lang="ar-SA" sz="2400" dirty="0"/>
          </a:p>
        </p:txBody>
      </p:sp>
    </p:spTree>
    <p:extLst>
      <p:ext uri="{BB962C8B-B14F-4D97-AF65-F5344CB8AC3E}">
        <p14:creationId xmlns:p14="http://schemas.microsoft.com/office/powerpoint/2010/main" val="60641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401DCBC-57CB-4344-83FB-AAE05A66AF34}"/>
              </a:ext>
            </a:extLst>
          </p:cNvPr>
          <p:cNvSpPr>
            <a:spLocks noGrp="1"/>
          </p:cNvSpPr>
          <p:nvPr>
            <p:ph idx="1"/>
          </p:nvPr>
        </p:nvSpPr>
        <p:spPr>
          <a:xfrm>
            <a:off x="578735" y="1149350"/>
            <a:ext cx="2811864" cy="4223579"/>
          </a:xfrm>
        </p:spPr>
        <p:txBody>
          <a:bodyPr>
            <a:normAutofit/>
          </a:bodyPr>
          <a:lstStyle/>
          <a:p>
            <a:pPr marL="0" indent="0" algn="just">
              <a:buNone/>
            </a:pPr>
            <a:r>
              <a:rPr lang="en-US" sz="2100" dirty="0"/>
              <a:t>Upon getting the first of these responses, 4 knows that its job is over. It knows that one of these bigwigs will take over and become coordinator. It just sits back and waits to see who the winner will be</a:t>
            </a:r>
            <a:endParaRPr lang="ar-SA" sz="2100" dirty="0"/>
          </a:p>
        </p:txBody>
      </p:sp>
      <p:pic>
        <p:nvPicPr>
          <p:cNvPr id="5" name="صورة 4" descr="صورة تحتوي على لقطة شاشة, كمبيوتر&#10;&#10;تم إنشاء الوصف تلقائياً">
            <a:extLst>
              <a:ext uri="{FF2B5EF4-FFF2-40B4-BE49-F238E27FC236}">
                <a16:creationId xmlns:a16="http://schemas.microsoft.com/office/drawing/2014/main" id="{D5A57B05-AD93-44DD-BC28-876571683078}"/>
              </a:ext>
            </a:extLst>
          </p:cNvPr>
          <p:cNvPicPr>
            <a:picLocks noChangeAspect="1"/>
          </p:cNvPicPr>
          <p:nvPr/>
        </p:nvPicPr>
        <p:blipFill rotWithShape="1">
          <a:blip r:embed="rId2">
            <a:extLst>
              <a:ext uri="{28A0092B-C50C-407E-A947-70E740481C1C}">
                <a14:useLocalDpi xmlns:a14="http://schemas.microsoft.com/office/drawing/2010/main" val="0"/>
              </a:ext>
            </a:extLst>
          </a:blip>
          <a:srcRect l="53751" t="22222" r="6944" b="15309"/>
          <a:stretch/>
        </p:blipFill>
        <p:spPr>
          <a:xfrm>
            <a:off x="3390597" y="857248"/>
            <a:ext cx="5753403" cy="5143502"/>
          </a:xfrm>
          <a:prstGeom prst="rect">
            <a:avLst/>
          </a:prstGeom>
        </p:spPr>
      </p:pic>
    </p:spTree>
    <p:extLst>
      <p:ext uri="{BB962C8B-B14F-4D97-AF65-F5344CB8AC3E}">
        <p14:creationId xmlns:p14="http://schemas.microsoft.com/office/powerpoint/2010/main" val="2361132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B6D5346-1B78-4F38-AF07-2595628EE01A}"/>
              </a:ext>
            </a:extLst>
          </p:cNvPr>
          <p:cNvSpPr>
            <a:spLocks noGrp="1"/>
          </p:cNvSpPr>
          <p:nvPr>
            <p:ph type="title"/>
          </p:nvPr>
        </p:nvSpPr>
        <p:spPr>
          <a:xfrm>
            <a:off x="1202133" y="857250"/>
            <a:ext cx="6853847" cy="666750"/>
          </a:xfrm>
        </p:spPr>
        <p:txBody>
          <a:bodyPr/>
          <a:lstStyle/>
          <a:p>
            <a:r>
              <a:rPr lang="en-US" dirty="0">
                <a:solidFill>
                  <a:schemeClr val="accent1">
                    <a:lumMod val="50000"/>
                  </a:schemeClr>
                </a:solidFill>
              </a:rPr>
              <a:t>2- Ring Algorithm:</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E083FA8C-1222-4303-94E5-5A2CD096A6C3}"/>
              </a:ext>
            </a:extLst>
          </p:cNvPr>
          <p:cNvSpPr>
            <a:spLocks noGrp="1"/>
          </p:cNvSpPr>
          <p:nvPr>
            <p:ph idx="1"/>
          </p:nvPr>
        </p:nvSpPr>
        <p:spPr>
          <a:xfrm>
            <a:off x="556616" y="2089391"/>
            <a:ext cx="8030768" cy="3930650"/>
          </a:xfrm>
        </p:spPr>
        <p:txBody>
          <a:bodyPr>
            <a:normAutofit fontScale="92500"/>
          </a:bodyPr>
          <a:lstStyle/>
          <a:p>
            <a:pPr marL="0" indent="0">
              <a:buNone/>
            </a:pPr>
            <a:r>
              <a:rPr lang="en-US" sz="2100" dirty="0"/>
              <a:t>. When any process notices that the coordinator is not functioning, it builds an ELECTION message containing its own process number and sends the message to' its successor. If the successor is down, the sender skips over the successor and goes to the next member along the ring. or the one after that, until a running process is located. At each step along the way, the sender adds its own process number to the list in the message effectively making itself a candidate to be elected as coordinator.</a:t>
            </a:r>
          </a:p>
          <a:p>
            <a:pPr marL="0" indent="0">
              <a:buNone/>
            </a:pPr>
            <a:r>
              <a:rPr lang="en-US" sz="2100" dirty="0"/>
              <a:t>Eventually, the message gets back to the process that started it all. That process recognizes this event when it receives an incoming message containing its own process number. At that point, the message type is changed to COORDINATOR and circulated once again.</a:t>
            </a:r>
            <a:endParaRPr lang="ar-SA" sz="2100" dirty="0"/>
          </a:p>
        </p:txBody>
      </p:sp>
    </p:spTree>
    <p:extLst>
      <p:ext uri="{BB962C8B-B14F-4D97-AF65-F5344CB8AC3E}">
        <p14:creationId xmlns:p14="http://schemas.microsoft.com/office/powerpoint/2010/main" val="1605233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0B6DA79-118F-4B84-AD2E-266CC90EF72C}"/>
              </a:ext>
            </a:extLst>
          </p:cNvPr>
          <p:cNvSpPr>
            <a:spLocks noGrp="1"/>
          </p:cNvSpPr>
          <p:nvPr>
            <p:ph idx="1"/>
          </p:nvPr>
        </p:nvSpPr>
        <p:spPr>
          <a:xfrm>
            <a:off x="1408872" y="3917947"/>
            <a:ext cx="7167594" cy="2082803"/>
          </a:xfrm>
        </p:spPr>
        <p:txBody>
          <a:bodyPr>
            <a:normAutofit fontScale="92500" lnSpcReduction="10000"/>
          </a:bodyPr>
          <a:lstStyle/>
          <a:p>
            <a:pPr marL="0" indent="0">
              <a:buNone/>
            </a:pPr>
            <a:r>
              <a:rPr lang="en-US" sz="2100" dirty="0"/>
              <a:t>we see what happens if two processes, 2 and 5, discover simultaneously that the previous coordinator, process 7, has crashed. Each of these builds an ELECTION message and </a:t>
            </a:r>
            <a:r>
              <a:rPr lang="en-US" sz="2100" dirty="0" err="1"/>
              <a:t>and</a:t>
            </a:r>
            <a:r>
              <a:rPr lang="en-US" sz="2100" dirty="0"/>
              <a:t> each of them starts circulating its message, independent of the other one. Eventually, both messages will go all the way around, and both 2 and 5 will convert them into COORDINATOR messages,</a:t>
            </a:r>
            <a:endParaRPr lang="ar-SA" sz="2100" dirty="0"/>
          </a:p>
        </p:txBody>
      </p:sp>
      <p:pic>
        <p:nvPicPr>
          <p:cNvPr id="5" name="صورة 4" descr="صورة تحتوي على كمبيوتر, لقطة شاشة, شاشة عرض, كمبيوتر محمول&#10;&#10;تم إنشاء الوصف تلقائياً">
            <a:extLst>
              <a:ext uri="{FF2B5EF4-FFF2-40B4-BE49-F238E27FC236}">
                <a16:creationId xmlns:a16="http://schemas.microsoft.com/office/drawing/2014/main" id="{EF036527-C9B3-4B24-BA85-9206220FC643}"/>
              </a:ext>
            </a:extLst>
          </p:cNvPr>
          <p:cNvPicPr>
            <a:picLocks noChangeAspect="1"/>
          </p:cNvPicPr>
          <p:nvPr/>
        </p:nvPicPr>
        <p:blipFill rotWithShape="1">
          <a:blip r:embed="rId2">
            <a:extLst>
              <a:ext uri="{28A0092B-C50C-407E-A947-70E740481C1C}">
                <a14:useLocalDpi xmlns:a14="http://schemas.microsoft.com/office/drawing/2010/main" val="0"/>
              </a:ext>
            </a:extLst>
          </a:blip>
          <a:srcRect l="63194" t="33086" r="7362" b="35062"/>
          <a:stretch/>
        </p:blipFill>
        <p:spPr>
          <a:xfrm>
            <a:off x="1104904" y="914398"/>
            <a:ext cx="7306466" cy="3003550"/>
          </a:xfrm>
          <a:prstGeom prst="rect">
            <a:avLst/>
          </a:prstGeom>
        </p:spPr>
      </p:pic>
    </p:spTree>
    <p:extLst>
      <p:ext uri="{BB962C8B-B14F-4D97-AF65-F5344CB8AC3E}">
        <p14:creationId xmlns:p14="http://schemas.microsoft.com/office/powerpoint/2010/main" val="407143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5DA2EB1-7E09-41B7-8492-4AA0599D1A5F}"/>
              </a:ext>
            </a:extLst>
          </p:cNvPr>
          <p:cNvSpPr>
            <a:spLocks noGrp="1"/>
          </p:cNvSpPr>
          <p:nvPr>
            <p:ph type="title"/>
          </p:nvPr>
        </p:nvSpPr>
        <p:spPr>
          <a:xfrm>
            <a:off x="1113234" y="1371601"/>
            <a:ext cx="7514034" cy="664745"/>
          </a:xfrm>
        </p:spPr>
        <p:txBody>
          <a:bodyPr/>
          <a:lstStyle/>
          <a:p>
            <a:r>
              <a:rPr lang="en-US" dirty="0">
                <a:solidFill>
                  <a:schemeClr val="accent1">
                    <a:lumMod val="50000"/>
                  </a:schemeClr>
                </a:solidFill>
              </a:rPr>
              <a:t>A Comparison of the Four Algorithms:</a:t>
            </a:r>
            <a:endParaRPr lang="ar-SA" dirty="0">
              <a:solidFill>
                <a:schemeClr val="accent1">
                  <a:lumMod val="50000"/>
                </a:schemeClr>
              </a:solidFill>
            </a:endParaRPr>
          </a:p>
        </p:txBody>
      </p:sp>
      <p:pic>
        <p:nvPicPr>
          <p:cNvPr id="5" name="عنصر نائب للمحتوى 4" descr="صورة تحتوي على داخلي, لقطة شاشة, كمبيوتر, شاشة عرض&#10;&#10;تم إنشاء الوصف تلقائياً">
            <a:extLst>
              <a:ext uri="{FF2B5EF4-FFF2-40B4-BE49-F238E27FC236}">
                <a16:creationId xmlns:a16="http://schemas.microsoft.com/office/drawing/2014/main" id="{350A75ED-5FC1-40C6-9D7E-54CD9D0EB7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512" t="44714" r="11954" b="33890"/>
          <a:stretch/>
        </p:blipFill>
        <p:spPr>
          <a:xfrm>
            <a:off x="1362732" y="2684527"/>
            <a:ext cx="7015037" cy="3125202"/>
          </a:xfrm>
        </p:spPr>
      </p:pic>
    </p:spTree>
    <p:extLst>
      <p:ext uri="{BB962C8B-B14F-4D97-AF65-F5344CB8AC3E}">
        <p14:creationId xmlns:p14="http://schemas.microsoft.com/office/powerpoint/2010/main" val="2103507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B3897E5-7E8A-4C84-8415-33DD7707C9BD}"/>
              </a:ext>
            </a:extLst>
          </p:cNvPr>
          <p:cNvSpPr>
            <a:spLocks noGrp="1"/>
          </p:cNvSpPr>
          <p:nvPr>
            <p:ph type="title"/>
          </p:nvPr>
        </p:nvSpPr>
        <p:spPr>
          <a:xfrm>
            <a:off x="1166217" y="1016000"/>
            <a:ext cx="7179130" cy="654050"/>
          </a:xfrm>
        </p:spPr>
        <p:txBody>
          <a:bodyPr>
            <a:normAutofit fontScale="90000"/>
          </a:bodyPr>
          <a:lstStyle/>
          <a:p>
            <a:r>
              <a:rPr lang="en-US" dirty="0">
                <a:solidFill>
                  <a:srgbClr val="FF0000"/>
                </a:solidFill>
              </a:rPr>
              <a:t>(Self Study)</a:t>
            </a:r>
            <a:r>
              <a:rPr lang="en-US" dirty="0">
                <a:solidFill>
                  <a:schemeClr val="accent1">
                    <a:lumMod val="50000"/>
                  </a:schemeClr>
                </a:solidFill>
              </a:rPr>
              <a:t/>
            </a:r>
            <a:br>
              <a:rPr lang="en-US" dirty="0">
                <a:solidFill>
                  <a:schemeClr val="accent1">
                    <a:lumMod val="50000"/>
                  </a:schemeClr>
                </a:solidFill>
              </a:rPr>
            </a:br>
            <a:r>
              <a:rPr lang="en-US" dirty="0">
                <a:solidFill>
                  <a:schemeClr val="accent1">
                    <a:lumMod val="50000"/>
                  </a:schemeClr>
                </a:solidFill>
              </a:rPr>
              <a:t>3- Elections in Wireless Environments:</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BD66D223-F612-447D-B36C-B6D27D77F312}"/>
              </a:ext>
            </a:extLst>
          </p:cNvPr>
          <p:cNvSpPr>
            <a:spLocks noGrp="1"/>
          </p:cNvSpPr>
          <p:nvPr>
            <p:ph idx="1"/>
          </p:nvPr>
        </p:nvSpPr>
        <p:spPr>
          <a:xfrm>
            <a:off x="279014" y="2222701"/>
            <a:ext cx="8585971" cy="4171950"/>
          </a:xfrm>
        </p:spPr>
        <p:txBody>
          <a:bodyPr>
            <a:normAutofit/>
          </a:bodyPr>
          <a:lstStyle/>
          <a:p>
            <a:pPr marL="0" indent="0" algn="just">
              <a:buNone/>
            </a:pPr>
            <a:r>
              <a:rPr lang="en-US" sz="2100" dirty="0"/>
              <a:t>Traditional election algorithms are generally based on assumptions that are not realistic in wireless environments. For example, they assume that message passing is reliable and that the topology of the network does not change. These assumptions are false in most wireless environments, especially those for mobile ad hoc networks.</a:t>
            </a:r>
          </a:p>
          <a:p>
            <a:pPr marL="0" indent="0" algn="just">
              <a:buNone/>
            </a:pPr>
            <a:r>
              <a:rPr lang="en-US" sz="2100" dirty="0"/>
              <a:t>Only few protocols for elections have been developed that work in ad hoc networks. Vasudevan et al. (2004) propose a solution that can handle failing nodes and partitioning networks. An important property of their solution is that the best leader can be elected rather than just a random as was more or less the case in the previously discussed solutions.</a:t>
            </a:r>
            <a:endParaRPr lang="ar-SA" sz="2100" dirty="0"/>
          </a:p>
        </p:txBody>
      </p:sp>
    </p:spTree>
    <p:extLst>
      <p:ext uri="{BB962C8B-B14F-4D97-AF65-F5344CB8AC3E}">
        <p14:creationId xmlns:p14="http://schemas.microsoft.com/office/powerpoint/2010/main" val="2986305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505622-AB4F-4217-B95B-E8CF25D3C423}"/>
              </a:ext>
            </a:extLst>
          </p:cNvPr>
          <p:cNvSpPr>
            <a:spLocks noGrp="1"/>
          </p:cNvSpPr>
          <p:nvPr>
            <p:ph type="title"/>
          </p:nvPr>
        </p:nvSpPr>
        <p:spPr>
          <a:xfrm>
            <a:off x="1159867" y="1323974"/>
            <a:ext cx="6824267" cy="666750"/>
          </a:xfrm>
        </p:spPr>
        <p:txBody>
          <a:bodyPr>
            <a:normAutofit fontScale="90000"/>
          </a:bodyPr>
          <a:lstStyle/>
          <a:p>
            <a:r>
              <a:rPr lang="en-US" dirty="0">
                <a:solidFill>
                  <a:srgbClr val="FF0000"/>
                </a:solidFill>
              </a:rPr>
              <a:t>(Self Study)</a:t>
            </a:r>
            <a:r>
              <a:rPr lang="en-US" dirty="0">
                <a:solidFill>
                  <a:schemeClr val="accent1">
                    <a:lumMod val="50000"/>
                  </a:schemeClr>
                </a:solidFill>
              </a:rPr>
              <a:t/>
            </a:r>
            <a:br>
              <a:rPr lang="en-US" dirty="0">
                <a:solidFill>
                  <a:schemeClr val="accent1">
                    <a:lumMod val="50000"/>
                  </a:schemeClr>
                </a:solidFill>
              </a:rPr>
            </a:br>
            <a:r>
              <a:rPr lang="en-US" dirty="0">
                <a:solidFill>
                  <a:schemeClr val="accent1">
                    <a:lumMod val="50000"/>
                  </a:schemeClr>
                </a:solidFill>
              </a:rPr>
              <a:t>4- Elections in Large-Scale Systems:</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226679C8-B8F1-4537-B0EA-FD93750CAF6E}"/>
              </a:ext>
            </a:extLst>
          </p:cNvPr>
          <p:cNvSpPr>
            <a:spLocks noGrp="1"/>
          </p:cNvSpPr>
          <p:nvPr>
            <p:ph idx="1"/>
          </p:nvPr>
        </p:nvSpPr>
        <p:spPr>
          <a:xfrm>
            <a:off x="556616" y="2513877"/>
            <a:ext cx="8030768" cy="3543300"/>
          </a:xfrm>
        </p:spPr>
        <p:txBody>
          <a:bodyPr>
            <a:normAutofit lnSpcReduction="10000"/>
          </a:bodyPr>
          <a:lstStyle/>
          <a:p>
            <a:pPr marL="0" indent="0" algn="just">
              <a:buNone/>
            </a:pPr>
            <a:r>
              <a:rPr lang="en-US" sz="2100" dirty="0"/>
              <a:t>Requirements that need to be met for </a:t>
            </a:r>
            <a:r>
              <a:rPr lang="en-US" sz="2100" dirty="0" err="1"/>
              <a:t>superpeer</a:t>
            </a:r>
            <a:r>
              <a:rPr lang="en-US" sz="2100" dirty="0"/>
              <a:t> selection:</a:t>
            </a:r>
          </a:p>
          <a:p>
            <a:pPr marL="385763" indent="-385763" algn="just">
              <a:buFont typeface="+mj-lt"/>
              <a:buAutoNum type="arabicPeriod"/>
            </a:pPr>
            <a:r>
              <a:rPr lang="en-US" sz="2100" dirty="0"/>
              <a:t> Normal nodes should have low-latency access to </a:t>
            </a:r>
            <a:r>
              <a:rPr lang="en-US" sz="2100" dirty="0" err="1"/>
              <a:t>superpeers</a:t>
            </a:r>
            <a:r>
              <a:rPr lang="en-US" sz="2100" dirty="0"/>
              <a:t>.</a:t>
            </a:r>
          </a:p>
          <a:p>
            <a:pPr marL="385763" indent="-385763" algn="just">
              <a:buFont typeface="+mj-lt"/>
              <a:buAutoNum type="arabicPeriod"/>
            </a:pPr>
            <a:r>
              <a:rPr lang="en-US" sz="2100" dirty="0"/>
              <a:t> </a:t>
            </a:r>
            <a:r>
              <a:rPr lang="en-US" sz="2100" dirty="0" err="1"/>
              <a:t>Superpeers</a:t>
            </a:r>
            <a:r>
              <a:rPr lang="en-US" sz="2100" dirty="0"/>
              <a:t> should be evenly distributed across the overlay network. </a:t>
            </a:r>
          </a:p>
          <a:p>
            <a:pPr marL="385763" indent="-385763" algn="just">
              <a:buFont typeface="+mj-lt"/>
              <a:buAutoNum type="arabicPeriod"/>
            </a:pPr>
            <a:r>
              <a:rPr lang="en-US" sz="2100" dirty="0"/>
              <a:t>There should be a predefined portion of </a:t>
            </a:r>
            <a:r>
              <a:rPr lang="en-US" sz="2100" dirty="0" err="1"/>
              <a:t>superpeers</a:t>
            </a:r>
            <a:r>
              <a:rPr lang="en-US" sz="2100" dirty="0"/>
              <a:t> relative to the total number of nodes in the overlay network. </a:t>
            </a:r>
          </a:p>
          <a:p>
            <a:pPr marL="385763" indent="-385763" algn="just">
              <a:buFont typeface="+mj-lt"/>
              <a:buAutoNum type="arabicPeriod"/>
            </a:pPr>
            <a:r>
              <a:rPr lang="en-US" sz="2100" dirty="0"/>
              <a:t>Each </a:t>
            </a:r>
            <a:r>
              <a:rPr lang="en-US" sz="2100" dirty="0" err="1"/>
              <a:t>superpeer</a:t>
            </a:r>
            <a:r>
              <a:rPr lang="en-US" sz="2100" dirty="0"/>
              <a:t> should not need to serve more than a fixed number of normal nodes.</a:t>
            </a:r>
            <a:endParaRPr lang="ar-SA" sz="2100" dirty="0"/>
          </a:p>
        </p:txBody>
      </p:sp>
    </p:spTree>
    <p:extLst>
      <p:ext uri="{BB962C8B-B14F-4D97-AF65-F5344CB8AC3E}">
        <p14:creationId xmlns:p14="http://schemas.microsoft.com/office/powerpoint/2010/main" val="261276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dirty="0"/>
              <a:t>Outline</a:t>
            </a:r>
          </a:p>
        </p:txBody>
      </p:sp>
      <p:sp>
        <p:nvSpPr>
          <p:cNvPr id="52227" name="Rectangle 4"/>
          <p:cNvSpPr>
            <a:spLocks noGrp="1" noChangeArrowheads="1"/>
          </p:cNvSpPr>
          <p:nvPr>
            <p:ph type="body" idx="1"/>
          </p:nvPr>
        </p:nvSpPr>
        <p:spPr>
          <a:xfrm>
            <a:off x="685800" y="1587661"/>
            <a:ext cx="7772400" cy="4114800"/>
          </a:xfrm>
        </p:spPr>
        <p:txBody>
          <a:bodyPr>
            <a:normAutofit/>
          </a:bodyPr>
          <a:lstStyle/>
          <a:p>
            <a:r>
              <a:rPr lang="en-US" sz="2400" dirty="0">
                <a:solidFill>
                  <a:srgbClr val="3333CC"/>
                </a:solidFill>
              </a:rPr>
              <a:t>Distributed Algorithm</a:t>
            </a:r>
          </a:p>
          <a:p>
            <a:pPr marL="0" indent="0">
              <a:buNone/>
            </a:pPr>
            <a:r>
              <a:rPr lang="en-US" sz="2400" dirty="0">
                <a:solidFill>
                  <a:srgbClr val="3333CC"/>
                </a:solidFill>
              </a:rPr>
              <a:t>1- </a:t>
            </a:r>
            <a:r>
              <a:rPr lang="en-US" sz="2400" dirty="0" err="1">
                <a:solidFill>
                  <a:srgbClr val="3333CC"/>
                </a:solidFill>
              </a:rPr>
              <a:t>Ricart</a:t>
            </a:r>
            <a:r>
              <a:rPr lang="en-US" sz="2400" dirty="0">
                <a:solidFill>
                  <a:srgbClr val="3333CC"/>
                </a:solidFill>
              </a:rPr>
              <a:t> and </a:t>
            </a:r>
            <a:r>
              <a:rPr lang="en-US" sz="2400" dirty="0" err="1">
                <a:solidFill>
                  <a:srgbClr val="3333CC"/>
                </a:solidFill>
              </a:rPr>
              <a:t>Agrawala's</a:t>
            </a:r>
            <a:r>
              <a:rPr lang="en-US" sz="2400" dirty="0">
                <a:solidFill>
                  <a:srgbClr val="3333CC"/>
                </a:solidFill>
              </a:rPr>
              <a:t> algorithm</a:t>
            </a:r>
          </a:p>
          <a:p>
            <a:pPr marL="0" indent="0">
              <a:buNone/>
            </a:pPr>
            <a:r>
              <a:rPr lang="en-US" sz="2400" dirty="0">
                <a:solidFill>
                  <a:srgbClr val="3333CC"/>
                </a:solidFill>
              </a:rPr>
              <a:t>2- Token Ring Algorithm:</a:t>
            </a:r>
          </a:p>
          <a:p>
            <a:pPr marL="0" indent="0">
              <a:buNone/>
            </a:pPr>
            <a:endParaRPr lang="en-US" sz="2400" dirty="0">
              <a:solidFill>
                <a:srgbClr val="3333CC"/>
              </a:solidFill>
            </a:endParaRPr>
          </a:p>
          <a:p>
            <a:r>
              <a:rPr lang="en-US" sz="2400" dirty="0">
                <a:solidFill>
                  <a:srgbClr val="3333CC"/>
                </a:solidFill>
              </a:rPr>
              <a:t>ELECTION ALGORITHMS</a:t>
            </a:r>
          </a:p>
          <a:p>
            <a:pPr marL="0" indent="0">
              <a:buNone/>
            </a:pPr>
            <a:r>
              <a:rPr lang="en-US" sz="2400" dirty="0">
                <a:solidFill>
                  <a:srgbClr val="3333CC"/>
                </a:solidFill>
              </a:rPr>
              <a:t>1- The Bully Algorithm</a:t>
            </a:r>
          </a:p>
          <a:p>
            <a:pPr marL="0" indent="0">
              <a:buNone/>
            </a:pPr>
            <a:r>
              <a:rPr lang="en-US" sz="2400" dirty="0">
                <a:solidFill>
                  <a:srgbClr val="3333CC"/>
                </a:solidFill>
              </a:rPr>
              <a:t>2- Ring Algorithm:</a:t>
            </a:r>
          </a:p>
          <a:p>
            <a:pPr marL="0" indent="0">
              <a:buNone/>
            </a:pPr>
            <a:r>
              <a:rPr lang="en-US" sz="2400" dirty="0">
                <a:solidFill>
                  <a:srgbClr val="3333CC"/>
                </a:solidFill>
              </a:rPr>
              <a:t>3- Elections in Wireless Environments</a:t>
            </a:r>
          </a:p>
          <a:p>
            <a:pPr marL="0" indent="0">
              <a:buNone/>
            </a:pPr>
            <a:r>
              <a:rPr lang="en-US" sz="2400" dirty="0">
                <a:solidFill>
                  <a:srgbClr val="3333CC"/>
                </a:solidFill>
              </a:rPr>
              <a:t>Elections in Large-Scale Systems</a:t>
            </a:r>
          </a:p>
          <a:p>
            <a:pPr marL="0" indent="0">
              <a:buNone/>
            </a:pPr>
            <a:endParaRPr lang="en-US" sz="2400" dirty="0">
              <a:solidFill>
                <a:srgbClr val="3333CC"/>
              </a:solidFill>
            </a:endParaRPr>
          </a:p>
          <a:p>
            <a:endParaRPr lang="en-US" sz="2400" dirty="0">
              <a:solidFill>
                <a:srgbClr val="3333CC"/>
              </a:solidFill>
            </a:endParaRPr>
          </a:p>
          <a:p>
            <a:endParaRPr lang="en-US" sz="2400" dirty="0">
              <a:solidFill>
                <a:srgbClr val="3333CC"/>
              </a:solidFill>
              <a:ea typeface="ＭＳ Ｐゴシック" pitchFamily="1" charset="-128"/>
            </a:endParaRP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2</a:t>
            </a:fld>
            <a:endParaRPr lang="en-US"/>
          </a:p>
        </p:txBody>
      </p:sp>
    </p:spTree>
    <p:extLst>
      <p:ext uri="{BB962C8B-B14F-4D97-AF65-F5344CB8AC3E}">
        <p14:creationId xmlns:p14="http://schemas.microsoft.com/office/powerpoint/2010/main" val="180835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7131" y="1287412"/>
            <a:ext cx="4435163" cy="440505"/>
          </a:xfrm>
          <a:prstGeom prst="rect">
            <a:avLst/>
          </a:prstGeom>
        </p:spPr>
        <p:txBody>
          <a:bodyPr vert="horz" wrap="square" lIns="0" tIns="9525" rIns="0" bIns="0" numCol="1" rtlCol="0" anchor="ctr" anchorCtr="0" compatLnSpc="1">
            <a:prstTxWarp prst="textNoShape">
              <a:avLst/>
            </a:prstTxWarp>
            <a:spAutoFit/>
          </a:bodyPr>
          <a:lstStyle/>
          <a:p>
            <a:pPr marL="9525" algn="r">
              <a:spcBef>
                <a:spcPts val="75"/>
              </a:spcBef>
            </a:pPr>
            <a:r>
              <a:rPr lang="en-US" sz="2800" dirty="0"/>
              <a:t>A Distributed Algorithm </a:t>
            </a:r>
            <a:endParaRPr sz="2800" dirty="0"/>
          </a:p>
        </p:txBody>
      </p:sp>
      <p:sp>
        <p:nvSpPr>
          <p:cNvPr id="3" name="object 3"/>
          <p:cNvSpPr/>
          <p:nvPr/>
        </p:nvSpPr>
        <p:spPr>
          <a:xfrm>
            <a:off x="3131" y="2597335"/>
            <a:ext cx="9144000" cy="3426902"/>
          </a:xfrm>
          <a:custGeom>
            <a:avLst/>
            <a:gdLst/>
            <a:ahLst/>
            <a:cxnLst/>
            <a:rect l="l" t="t" r="r" b="b"/>
            <a:pathLst>
              <a:path w="12192000" h="5096509">
                <a:moveTo>
                  <a:pt x="0" y="0"/>
                </a:moveTo>
                <a:lnTo>
                  <a:pt x="0" y="5096255"/>
                </a:lnTo>
                <a:lnTo>
                  <a:pt x="12192000" y="5096255"/>
                </a:lnTo>
                <a:lnTo>
                  <a:pt x="12192000" y="2162429"/>
                </a:lnTo>
                <a:lnTo>
                  <a:pt x="12191238" y="2162429"/>
                </a:lnTo>
                <a:lnTo>
                  <a:pt x="12191238" y="2412"/>
                </a:lnTo>
                <a:lnTo>
                  <a:pt x="11914505" y="54609"/>
                </a:lnTo>
                <a:lnTo>
                  <a:pt x="11639042" y="104393"/>
                </a:lnTo>
                <a:lnTo>
                  <a:pt x="11362309" y="153034"/>
                </a:lnTo>
                <a:lnTo>
                  <a:pt x="11084306" y="194817"/>
                </a:lnTo>
                <a:lnTo>
                  <a:pt x="10807573" y="236854"/>
                </a:lnTo>
                <a:lnTo>
                  <a:pt x="10529570" y="276097"/>
                </a:lnTo>
                <a:lnTo>
                  <a:pt x="10255250" y="309752"/>
                </a:lnTo>
                <a:lnTo>
                  <a:pt x="9977374" y="341629"/>
                </a:lnTo>
                <a:lnTo>
                  <a:pt x="9700641" y="370585"/>
                </a:lnTo>
                <a:lnTo>
                  <a:pt x="9428734" y="395858"/>
                </a:lnTo>
                <a:lnTo>
                  <a:pt x="9153271" y="421131"/>
                </a:lnTo>
                <a:lnTo>
                  <a:pt x="8881364" y="442086"/>
                </a:lnTo>
                <a:lnTo>
                  <a:pt x="8609457" y="458596"/>
                </a:lnTo>
                <a:lnTo>
                  <a:pt x="8338820" y="475741"/>
                </a:lnTo>
                <a:lnTo>
                  <a:pt x="8070596" y="490092"/>
                </a:lnTo>
                <a:lnTo>
                  <a:pt x="7804911" y="500252"/>
                </a:lnTo>
                <a:lnTo>
                  <a:pt x="7539101" y="509015"/>
                </a:lnTo>
                <a:lnTo>
                  <a:pt x="7275703" y="517397"/>
                </a:lnTo>
                <a:lnTo>
                  <a:pt x="6756400" y="525526"/>
                </a:lnTo>
                <a:lnTo>
                  <a:pt x="6500368" y="527557"/>
                </a:lnTo>
                <a:lnTo>
                  <a:pt x="6246749" y="525526"/>
                </a:lnTo>
                <a:lnTo>
                  <a:pt x="5995670" y="525526"/>
                </a:lnTo>
                <a:lnTo>
                  <a:pt x="5747004" y="521334"/>
                </a:lnTo>
                <a:lnTo>
                  <a:pt x="5503164" y="514984"/>
                </a:lnTo>
                <a:lnTo>
                  <a:pt x="5261737" y="509015"/>
                </a:lnTo>
                <a:lnTo>
                  <a:pt x="5025263" y="502411"/>
                </a:lnTo>
                <a:lnTo>
                  <a:pt x="4789932" y="492251"/>
                </a:lnTo>
                <a:lnTo>
                  <a:pt x="4558284" y="481329"/>
                </a:lnTo>
                <a:lnTo>
                  <a:pt x="4331589" y="471550"/>
                </a:lnTo>
                <a:lnTo>
                  <a:pt x="3888994" y="443864"/>
                </a:lnTo>
                <a:lnTo>
                  <a:pt x="3464814" y="414400"/>
                </a:lnTo>
                <a:lnTo>
                  <a:pt x="3057525" y="383666"/>
                </a:lnTo>
                <a:lnTo>
                  <a:pt x="2672334" y="349630"/>
                </a:lnTo>
                <a:lnTo>
                  <a:pt x="2304161" y="314197"/>
                </a:lnTo>
                <a:lnTo>
                  <a:pt x="1962785" y="276097"/>
                </a:lnTo>
                <a:lnTo>
                  <a:pt x="1642110" y="238632"/>
                </a:lnTo>
                <a:lnTo>
                  <a:pt x="1347089" y="201040"/>
                </a:lnTo>
                <a:lnTo>
                  <a:pt x="1076490" y="165734"/>
                </a:lnTo>
                <a:lnTo>
                  <a:pt x="836320" y="132079"/>
                </a:lnTo>
                <a:lnTo>
                  <a:pt x="436448" y="73532"/>
                </a:lnTo>
                <a:lnTo>
                  <a:pt x="282841" y="48386"/>
                </a:lnTo>
                <a:lnTo>
                  <a:pt x="0" y="0"/>
                </a:lnTo>
                <a:close/>
              </a:path>
            </a:pathLst>
          </a:custGeom>
          <a:solidFill>
            <a:srgbClr val="FFFFFF"/>
          </a:solidFill>
        </p:spPr>
        <p:txBody>
          <a:bodyPr wrap="square" lIns="0" tIns="0" rIns="0" bIns="0" rtlCol="0"/>
          <a:lstStyle/>
          <a:p>
            <a:endParaRPr sz="3300"/>
          </a:p>
        </p:txBody>
      </p:sp>
      <p:sp>
        <p:nvSpPr>
          <p:cNvPr id="4" name="object 4"/>
          <p:cNvSpPr txBox="1"/>
          <p:nvPr/>
        </p:nvSpPr>
        <p:spPr>
          <a:xfrm>
            <a:off x="742950" y="2303362"/>
            <a:ext cx="7253573" cy="3078087"/>
          </a:xfrm>
          <a:prstGeom prst="rect">
            <a:avLst/>
          </a:prstGeom>
        </p:spPr>
        <p:txBody>
          <a:bodyPr vert="horz" wrap="square" lIns="0" tIns="10478" rIns="0" bIns="0" rtlCol="0">
            <a:spAutoFit/>
          </a:bodyPr>
          <a:lstStyle/>
          <a:p>
            <a:pPr marL="9525" algn="just">
              <a:spcBef>
                <a:spcPts val="764"/>
              </a:spcBef>
            </a:pPr>
            <a:r>
              <a:rPr lang="en-US" sz="2400" b="0" dirty="0">
                <a:solidFill>
                  <a:srgbClr val="0070C0"/>
                </a:solidFill>
              </a:rPr>
              <a:t>Distributed Algorithm: </a:t>
            </a:r>
            <a:r>
              <a:rPr lang="en-US" sz="2400" b="0" dirty="0"/>
              <a:t>is an algorithm that runs on a distributed system. Distributed system is a collection of independent computers that have their local memories. Each processor has its own memory and they communicate via communication networks.</a:t>
            </a:r>
          </a:p>
          <a:p>
            <a:pPr marL="9525" algn="just">
              <a:spcBef>
                <a:spcPts val="764"/>
              </a:spcBef>
            </a:pPr>
            <a:endParaRPr lang="en-US" sz="2400" b="0" dirty="0"/>
          </a:p>
          <a:p>
            <a:pPr marL="9525" algn="ctr">
              <a:spcBef>
                <a:spcPts val="764"/>
              </a:spcBef>
            </a:pPr>
            <a:endParaRPr lang="en-US" sz="1600" b="0" spc="124" dirty="0">
              <a:solidFill>
                <a:srgbClr val="FF0000"/>
              </a:solidFill>
              <a:latin typeface="Verdana"/>
              <a:cs typeface="Verdana"/>
            </a:endParaRPr>
          </a:p>
        </p:txBody>
      </p:sp>
      <p:sp>
        <p:nvSpPr>
          <p:cNvPr id="6" name="object 6"/>
          <p:cNvSpPr txBox="1"/>
          <p:nvPr/>
        </p:nvSpPr>
        <p:spPr>
          <a:xfrm>
            <a:off x="7996523" y="1284350"/>
            <a:ext cx="166688" cy="332303"/>
          </a:xfrm>
          <a:prstGeom prst="rect">
            <a:avLst/>
          </a:prstGeom>
        </p:spPr>
        <p:txBody>
          <a:bodyPr vert="horz" wrap="square" lIns="0" tIns="9049" rIns="0" bIns="0" rtlCol="0">
            <a:spAutoFit/>
          </a:bodyPr>
          <a:lstStyle/>
          <a:p>
            <a:pPr marL="9525">
              <a:spcBef>
                <a:spcPts val="71"/>
              </a:spcBef>
            </a:pPr>
            <a:r>
              <a:rPr sz="2100" spc="-176" dirty="0">
                <a:solidFill>
                  <a:srgbClr val="FFFFFF"/>
                </a:solidFill>
                <a:latin typeface="Verdana"/>
                <a:cs typeface="Verdana"/>
              </a:rPr>
              <a:t>2</a:t>
            </a:r>
            <a:endParaRPr sz="21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710D713-89A3-447E-941C-DAE6C8B85516}"/>
              </a:ext>
            </a:extLst>
          </p:cNvPr>
          <p:cNvSpPr>
            <a:spLocks noGrp="1"/>
          </p:cNvSpPr>
          <p:nvPr>
            <p:ph type="title"/>
          </p:nvPr>
        </p:nvSpPr>
        <p:spPr>
          <a:xfrm>
            <a:off x="642395" y="951559"/>
            <a:ext cx="7859210" cy="760997"/>
          </a:xfrm>
        </p:spPr>
        <p:txBody>
          <a:bodyPr/>
          <a:lstStyle/>
          <a:p>
            <a:r>
              <a:rPr lang="en-US" sz="3200" dirty="0">
                <a:solidFill>
                  <a:schemeClr val="accent1">
                    <a:lumMod val="50000"/>
                  </a:schemeClr>
                </a:solidFill>
              </a:rPr>
              <a:t>1- </a:t>
            </a:r>
            <a:r>
              <a:rPr lang="en-US" sz="3200" dirty="0" err="1">
                <a:solidFill>
                  <a:schemeClr val="accent1">
                    <a:lumMod val="50000"/>
                  </a:schemeClr>
                </a:solidFill>
              </a:rPr>
              <a:t>Ricart</a:t>
            </a:r>
            <a:r>
              <a:rPr lang="en-US" sz="3200" dirty="0">
                <a:solidFill>
                  <a:schemeClr val="accent1">
                    <a:lumMod val="50000"/>
                  </a:schemeClr>
                </a:solidFill>
              </a:rPr>
              <a:t> and </a:t>
            </a:r>
            <a:r>
              <a:rPr lang="en-US" sz="3200" dirty="0" err="1">
                <a:solidFill>
                  <a:schemeClr val="accent1">
                    <a:lumMod val="50000"/>
                  </a:schemeClr>
                </a:solidFill>
              </a:rPr>
              <a:t>Agrawala's</a:t>
            </a:r>
            <a:r>
              <a:rPr lang="en-US" sz="3200" dirty="0">
                <a:solidFill>
                  <a:schemeClr val="accent1">
                    <a:lumMod val="50000"/>
                  </a:schemeClr>
                </a:solidFill>
              </a:rPr>
              <a:t> algorithm</a:t>
            </a:r>
            <a:endParaRPr lang="ar-SA" dirty="0">
              <a:solidFill>
                <a:schemeClr val="tx1"/>
              </a:solidFill>
            </a:endParaRPr>
          </a:p>
        </p:txBody>
      </p:sp>
      <p:sp>
        <p:nvSpPr>
          <p:cNvPr id="3" name="عنصر نائب للمحتوى 2">
            <a:extLst>
              <a:ext uri="{FF2B5EF4-FFF2-40B4-BE49-F238E27FC236}">
                <a16:creationId xmlns:a16="http://schemas.microsoft.com/office/drawing/2014/main" id="{EA9B5CAC-A92C-4EF3-B96D-199962EF96E4}"/>
              </a:ext>
            </a:extLst>
          </p:cNvPr>
          <p:cNvSpPr>
            <a:spLocks noGrp="1"/>
          </p:cNvSpPr>
          <p:nvPr>
            <p:ph idx="1"/>
          </p:nvPr>
        </p:nvSpPr>
        <p:spPr>
          <a:xfrm>
            <a:off x="1284683" y="1956347"/>
            <a:ext cx="7514035" cy="3693695"/>
          </a:xfrm>
        </p:spPr>
        <p:txBody>
          <a:bodyPr>
            <a:normAutofit/>
          </a:bodyPr>
          <a:lstStyle/>
          <a:p>
            <a:pPr marL="0" indent="0" algn="just">
              <a:buNone/>
            </a:pPr>
            <a:r>
              <a:rPr lang="en-US" sz="2400" dirty="0"/>
              <a:t>The algorithm works as follows:</a:t>
            </a:r>
          </a:p>
          <a:p>
            <a:pPr marL="0" indent="0" algn="just">
              <a:buNone/>
            </a:pPr>
            <a:r>
              <a:rPr lang="en-US" sz="2400" dirty="0"/>
              <a:t>When a process wants to access a shared resource, it builds a message containing the name of the resource, its process number, and the current timestamp. It then sends the message to all other processes, conceptually including itself. </a:t>
            </a:r>
          </a:p>
          <a:p>
            <a:pPr marL="0" indent="0" algn="just">
              <a:buNone/>
            </a:pPr>
            <a:r>
              <a:rPr lang="en-US" sz="2400" dirty="0"/>
              <a:t>The sending of messages is assumed to be reliable; that is, no message is lost.</a:t>
            </a:r>
          </a:p>
        </p:txBody>
      </p:sp>
    </p:spTree>
    <p:extLst>
      <p:ext uri="{BB962C8B-B14F-4D97-AF65-F5344CB8AC3E}">
        <p14:creationId xmlns:p14="http://schemas.microsoft.com/office/powerpoint/2010/main" val="262972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8289D7C3-AF31-49B3-9518-AAC4DEDBC431}"/>
              </a:ext>
            </a:extLst>
          </p:cNvPr>
          <p:cNvSpPr>
            <a:spLocks noGrp="1"/>
          </p:cNvSpPr>
          <p:nvPr>
            <p:ph idx="1"/>
          </p:nvPr>
        </p:nvSpPr>
        <p:spPr>
          <a:xfrm>
            <a:off x="556616" y="857250"/>
            <a:ext cx="8030767" cy="5143499"/>
          </a:xfrm>
        </p:spPr>
        <p:txBody>
          <a:bodyPr>
            <a:normAutofit fontScale="92500" lnSpcReduction="10000"/>
          </a:bodyPr>
          <a:lstStyle/>
          <a:p>
            <a:pPr marL="0" indent="0">
              <a:buNone/>
            </a:pPr>
            <a:r>
              <a:rPr lang="en-US" sz="2100" dirty="0"/>
              <a:t> When a process receives a request message from another process, the action it takes depends on its own state with respect to the resource named in the message. Three different cases have to be clearly distinguished:</a:t>
            </a:r>
            <a:endParaRPr lang="ar-SA" sz="2100" dirty="0"/>
          </a:p>
          <a:p>
            <a:pPr>
              <a:buAutoNum type="arabicPeriod"/>
            </a:pPr>
            <a:r>
              <a:rPr lang="en-US" sz="2100" dirty="0"/>
              <a:t>If the receiver is not accessing the resource and does not want to access it, it sends back an OK message to the sender.</a:t>
            </a:r>
          </a:p>
          <a:p>
            <a:pPr>
              <a:buAutoNum type="arabicPeriod"/>
            </a:pPr>
            <a:r>
              <a:rPr lang="en-US" sz="2100" dirty="0"/>
              <a:t> If the receiver already has access to the resource, it simply does not reply. Instead, it queues the request.</a:t>
            </a:r>
          </a:p>
          <a:p>
            <a:pPr>
              <a:buAutoNum type="arabicPeriod"/>
            </a:pPr>
            <a:r>
              <a:rPr lang="en-US" sz="2100" dirty="0"/>
              <a:t>If the receiver wants to access the resource as well but has not yet done so, it compares the timestamp of the incoming message with me. one contained in the message that it has sent everyone. The lowest one wins. If the incoming message has a lower timestamp, the receiver sends back an OK message.</a:t>
            </a:r>
          </a:p>
          <a:p>
            <a:pPr marL="0" indent="0">
              <a:buNone/>
            </a:pPr>
            <a:r>
              <a:rPr lang="en-US" sz="2100" dirty="0"/>
              <a:t>After sending out requests asking permission, a process sits back and waits until everyone else has given permission. As soon as all the permissions are in, it may go ahead. When it is finished, it sends OK messages to all processes on its queue and deletes them all from the queue.</a:t>
            </a:r>
            <a:endParaRPr lang="ar-SA" sz="2100" dirty="0"/>
          </a:p>
        </p:txBody>
      </p:sp>
    </p:spTree>
    <p:extLst>
      <p:ext uri="{BB962C8B-B14F-4D97-AF65-F5344CB8AC3E}">
        <p14:creationId xmlns:p14="http://schemas.microsoft.com/office/powerpoint/2010/main" val="364075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7150" y="2400300"/>
            <a:ext cx="9144000" cy="3822383"/>
          </a:xfrm>
          <a:custGeom>
            <a:avLst/>
            <a:gdLst/>
            <a:ahLst/>
            <a:cxnLst/>
            <a:rect l="l" t="t" r="r" b="b"/>
            <a:pathLst>
              <a:path w="12192000" h="5096509">
                <a:moveTo>
                  <a:pt x="0" y="0"/>
                </a:moveTo>
                <a:lnTo>
                  <a:pt x="0" y="5096255"/>
                </a:lnTo>
                <a:lnTo>
                  <a:pt x="12192000" y="5096255"/>
                </a:lnTo>
                <a:lnTo>
                  <a:pt x="12192000" y="2162429"/>
                </a:lnTo>
                <a:lnTo>
                  <a:pt x="12191238" y="2162429"/>
                </a:lnTo>
                <a:lnTo>
                  <a:pt x="12191238" y="2412"/>
                </a:lnTo>
                <a:lnTo>
                  <a:pt x="11914505" y="54609"/>
                </a:lnTo>
                <a:lnTo>
                  <a:pt x="11639042" y="104393"/>
                </a:lnTo>
                <a:lnTo>
                  <a:pt x="11362309" y="153034"/>
                </a:lnTo>
                <a:lnTo>
                  <a:pt x="11084306" y="194817"/>
                </a:lnTo>
                <a:lnTo>
                  <a:pt x="10807573" y="236854"/>
                </a:lnTo>
                <a:lnTo>
                  <a:pt x="10529570" y="276097"/>
                </a:lnTo>
                <a:lnTo>
                  <a:pt x="10255250" y="309752"/>
                </a:lnTo>
                <a:lnTo>
                  <a:pt x="9977374" y="341629"/>
                </a:lnTo>
                <a:lnTo>
                  <a:pt x="9700641" y="370585"/>
                </a:lnTo>
                <a:lnTo>
                  <a:pt x="9428734" y="395858"/>
                </a:lnTo>
                <a:lnTo>
                  <a:pt x="9153271" y="421131"/>
                </a:lnTo>
                <a:lnTo>
                  <a:pt x="8881364" y="442086"/>
                </a:lnTo>
                <a:lnTo>
                  <a:pt x="8609457" y="458596"/>
                </a:lnTo>
                <a:lnTo>
                  <a:pt x="8338820" y="475741"/>
                </a:lnTo>
                <a:lnTo>
                  <a:pt x="8070596" y="490092"/>
                </a:lnTo>
                <a:lnTo>
                  <a:pt x="7804911" y="500252"/>
                </a:lnTo>
                <a:lnTo>
                  <a:pt x="7539101" y="509015"/>
                </a:lnTo>
                <a:lnTo>
                  <a:pt x="7275703" y="517397"/>
                </a:lnTo>
                <a:lnTo>
                  <a:pt x="6756400" y="525526"/>
                </a:lnTo>
                <a:lnTo>
                  <a:pt x="6500368" y="527557"/>
                </a:lnTo>
                <a:lnTo>
                  <a:pt x="6246749" y="525526"/>
                </a:lnTo>
                <a:lnTo>
                  <a:pt x="5995670" y="525526"/>
                </a:lnTo>
                <a:lnTo>
                  <a:pt x="5747004" y="521334"/>
                </a:lnTo>
                <a:lnTo>
                  <a:pt x="5503164" y="514984"/>
                </a:lnTo>
                <a:lnTo>
                  <a:pt x="5261737" y="509015"/>
                </a:lnTo>
                <a:lnTo>
                  <a:pt x="5025263" y="502411"/>
                </a:lnTo>
                <a:lnTo>
                  <a:pt x="4789932" y="492251"/>
                </a:lnTo>
                <a:lnTo>
                  <a:pt x="4558284" y="481329"/>
                </a:lnTo>
                <a:lnTo>
                  <a:pt x="4331589" y="471550"/>
                </a:lnTo>
                <a:lnTo>
                  <a:pt x="3888994" y="443864"/>
                </a:lnTo>
                <a:lnTo>
                  <a:pt x="3464814" y="414400"/>
                </a:lnTo>
                <a:lnTo>
                  <a:pt x="3057525" y="383666"/>
                </a:lnTo>
                <a:lnTo>
                  <a:pt x="2672334" y="349630"/>
                </a:lnTo>
                <a:lnTo>
                  <a:pt x="2304161" y="314197"/>
                </a:lnTo>
                <a:lnTo>
                  <a:pt x="1962785" y="276097"/>
                </a:lnTo>
                <a:lnTo>
                  <a:pt x="1642110" y="238632"/>
                </a:lnTo>
                <a:lnTo>
                  <a:pt x="1347089" y="201040"/>
                </a:lnTo>
                <a:lnTo>
                  <a:pt x="1076490" y="165734"/>
                </a:lnTo>
                <a:lnTo>
                  <a:pt x="836320" y="132079"/>
                </a:lnTo>
                <a:lnTo>
                  <a:pt x="436448" y="73532"/>
                </a:lnTo>
                <a:lnTo>
                  <a:pt x="282841" y="48386"/>
                </a:lnTo>
                <a:lnTo>
                  <a:pt x="0" y="0"/>
                </a:lnTo>
                <a:close/>
              </a:path>
            </a:pathLst>
          </a:custGeom>
          <a:solidFill>
            <a:srgbClr val="FFFFFF"/>
          </a:solidFill>
        </p:spPr>
        <p:txBody>
          <a:bodyPr wrap="square" lIns="0" tIns="0" rIns="0" bIns="0" rtlCol="0"/>
          <a:lstStyle/>
          <a:p>
            <a:endParaRPr sz="3300"/>
          </a:p>
        </p:txBody>
      </p:sp>
      <p:sp>
        <p:nvSpPr>
          <p:cNvPr id="6" name="object 6"/>
          <p:cNvSpPr txBox="1"/>
          <p:nvPr/>
        </p:nvSpPr>
        <p:spPr>
          <a:xfrm>
            <a:off x="7996523" y="1284350"/>
            <a:ext cx="166688" cy="332303"/>
          </a:xfrm>
          <a:prstGeom prst="rect">
            <a:avLst/>
          </a:prstGeom>
        </p:spPr>
        <p:txBody>
          <a:bodyPr vert="horz" wrap="square" lIns="0" tIns="9049" rIns="0" bIns="0" rtlCol="0">
            <a:spAutoFit/>
          </a:bodyPr>
          <a:lstStyle/>
          <a:p>
            <a:pPr marL="9525">
              <a:spcBef>
                <a:spcPts val="71"/>
              </a:spcBef>
            </a:pPr>
            <a:r>
              <a:rPr sz="2100" spc="-176" dirty="0">
                <a:solidFill>
                  <a:srgbClr val="FFFFFF"/>
                </a:solidFill>
                <a:latin typeface="Verdana"/>
                <a:cs typeface="Verdana"/>
              </a:rPr>
              <a:t>2</a:t>
            </a:r>
            <a:endParaRPr sz="2100">
              <a:latin typeface="Verdana"/>
              <a:cs typeface="Verdana"/>
            </a:endParaRPr>
          </a:p>
        </p:txBody>
      </p:sp>
      <p:sp>
        <p:nvSpPr>
          <p:cNvPr id="24" name="مربع نص 23">
            <a:extLst>
              <a:ext uri="{FF2B5EF4-FFF2-40B4-BE49-F238E27FC236}">
                <a16:creationId xmlns:a16="http://schemas.microsoft.com/office/drawing/2014/main" id="{0F71CE51-0CFE-8D01-33BC-35673F0D1FBA}"/>
              </a:ext>
            </a:extLst>
          </p:cNvPr>
          <p:cNvSpPr txBox="1"/>
          <p:nvPr/>
        </p:nvSpPr>
        <p:spPr>
          <a:xfrm>
            <a:off x="257174" y="3343789"/>
            <a:ext cx="8515350" cy="3662541"/>
          </a:xfrm>
          <a:prstGeom prst="rect">
            <a:avLst/>
          </a:prstGeom>
          <a:noFill/>
        </p:spPr>
        <p:txBody>
          <a:bodyPr wrap="square" rtlCol="1">
            <a:spAutoFit/>
          </a:bodyPr>
          <a:lstStyle/>
          <a:p>
            <a:pPr algn="just"/>
            <a:r>
              <a:rPr lang="en-US" sz="1600" dirty="0"/>
              <a:t>When process 0 wants to access a resource:</a:t>
            </a:r>
          </a:p>
          <a:p>
            <a:pPr marL="342900" indent="-342900" algn="just">
              <a:buFont typeface="+mj-lt"/>
              <a:buAutoNum type="arabicPeriod"/>
            </a:pPr>
            <a:r>
              <a:rPr lang="en-US" sz="1600" dirty="0"/>
              <a:t>In Figure 6-15 (a), every node receives a request from process 0 with a timestamp of 8, and everyone receives a request from process 2 with a timestamp of 12.</a:t>
            </a:r>
          </a:p>
          <a:p>
            <a:pPr marL="342900" indent="-342900" algn="just">
              <a:buFont typeface="+mj-lt"/>
              <a:buAutoNum type="arabicPeriod"/>
            </a:pPr>
            <a:r>
              <a:rPr lang="en-US" sz="1600" dirty="0"/>
              <a:t>In Figure 6-15 (b), process 1 sends OK to both senders because it is not interested in the resource. The conflict is visible and the timestamps are compared by processes 0 and 2. Process 2 realizes it has greater timestamp, so it sends OK to give permission to process 0.</a:t>
            </a:r>
          </a:p>
          <a:p>
            <a:pPr marL="342900" indent="-342900" algn="just">
              <a:buFont typeface="+mj-lt"/>
              <a:buAutoNum type="arabicPeriod"/>
            </a:pPr>
            <a:r>
              <a:rPr lang="en-US" sz="1600" dirty="0"/>
              <a:t>In Figure 6-15 (c), process 0 now accesses the resources and it queues the request from process 2, after it finishes the use of resources, it sends an OK message to process 2 and removes the request from its queue, enabling process 2 to continue.</a:t>
            </a:r>
            <a:endParaRPr lang="ar-SA" sz="1600" dirty="0"/>
          </a:p>
          <a:p>
            <a:pPr algn="just" rtl="0"/>
            <a:endParaRPr lang="en-US" sz="3600" dirty="0">
              <a:solidFill>
                <a:srgbClr val="00B0F0"/>
              </a:solidFill>
            </a:endParaRPr>
          </a:p>
        </p:txBody>
      </p:sp>
      <p:pic>
        <p:nvPicPr>
          <p:cNvPr id="5" name="صورة 4">
            <a:extLst>
              <a:ext uri="{FF2B5EF4-FFF2-40B4-BE49-F238E27FC236}">
                <a16:creationId xmlns:a16="http://schemas.microsoft.com/office/drawing/2014/main" id="{8EC9F6DA-0833-BABF-B0FD-77F2A0D14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054" y="1723486"/>
            <a:ext cx="6811157" cy="1523494"/>
          </a:xfrm>
          <a:prstGeom prst="rect">
            <a:avLst/>
          </a:prstGeom>
        </p:spPr>
      </p:pic>
      <p:sp>
        <p:nvSpPr>
          <p:cNvPr id="8" name="عنوان 1">
            <a:extLst>
              <a:ext uri="{FF2B5EF4-FFF2-40B4-BE49-F238E27FC236}">
                <a16:creationId xmlns:a16="http://schemas.microsoft.com/office/drawing/2014/main" id="{A62F1614-DAF9-C3E7-805F-C83303CE9706}"/>
              </a:ext>
            </a:extLst>
          </p:cNvPr>
          <p:cNvSpPr>
            <a:spLocks noGrp="1"/>
          </p:cNvSpPr>
          <p:nvPr>
            <p:ph type="title"/>
          </p:nvPr>
        </p:nvSpPr>
        <p:spPr>
          <a:xfrm>
            <a:off x="642395" y="951559"/>
            <a:ext cx="7859210" cy="760997"/>
          </a:xfrm>
        </p:spPr>
        <p:txBody>
          <a:bodyPr/>
          <a:lstStyle/>
          <a:p>
            <a:r>
              <a:rPr lang="en-US" sz="3600" dirty="0">
                <a:solidFill>
                  <a:schemeClr val="tx1"/>
                </a:solidFill>
              </a:rPr>
              <a:t>1- </a:t>
            </a:r>
            <a:r>
              <a:rPr lang="en-US" sz="3600" dirty="0" err="1">
                <a:solidFill>
                  <a:schemeClr val="tx1"/>
                </a:solidFill>
              </a:rPr>
              <a:t>Ricart</a:t>
            </a:r>
            <a:r>
              <a:rPr lang="en-US" sz="3600" dirty="0">
                <a:solidFill>
                  <a:schemeClr val="tx1"/>
                </a:solidFill>
              </a:rPr>
              <a:t> and </a:t>
            </a:r>
            <a:r>
              <a:rPr lang="en-US" sz="3600" dirty="0" err="1">
                <a:solidFill>
                  <a:schemeClr val="tx1"/>
                </a:solidFill>
              </a:rPr>
              <a:t>Agrawala's</a:t>
            </a:r>
            <a:r>
              <a:rPr lang="en-US" sz="3600" dirty="0">
                <a:solidFill>
                  <a:schemeClr val="tx1"/>
                </a:solidFill>
              </a:rPr>
              <a:t> algorithm :</a:t>
            </a:r>
            <a:endParaRPr lang="ar-SA" sz="3600" dirty="0">
              <a:solidFill>
                <a:schemeClr val="tx1"/>
              </a:solidFill>
            </a:endParaRPr>
          </a:p>
        </p:txBody>
      </p:sp>
    </p:spTree>
    <p:extLst>
      <p:ext uri="{BB962C8B-B14F-4D97-AF65-F5344CB8AC3E}">
        <p14:creationId xmlns:p14="http://schemas.microsoft.com/office/powerpoint/2010/main" val="149618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573ADEB-717F-4C31-8796-5831706A5A9C}"/>
              </a:ext>
            </a:extLst>
          </p:cNvPr>
          <p:cNvSpPr>
            <a:spLocks noGrp="1"/>
          </p:cNvSpPr>
          <p:nvPr>
            <p:ph type="title"/>
          </p:nvPr>
        </p:nvSpPr>
        <p:spPr>
          <a:xfrm>
            <a:off x="706925" y="843714"/>
            <a:ext cx="7838262" cy="652713"/>
          </a:xfrm>
        </p:spPr>
        <p:txBody>
          <a:bodyPr/>
          <a:lstStyle/>
          <a:p>
            <a:r>
              <a:rPr lang="en-US" dirty="0">
                <a:solidFill>
                  <a:schemeClr val="accent1">
                    <a:lumMod val="50000"/>
                  </a:schemeClr>
                </a:solidFill>
              </a:rPr>
              <a:t>2. Token Ring Algorithm:</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B5CA01E0-8186-4FBE-9C34-78FFD938F495}"/>
              </a:ext>
            </a:extLst>
          </p:cNvPr>
          <p:cNvSpPr>
            <a:spLocks noGrp="1"/>
          </p:cNvSpPr>
          <p:nvPr>
            <p:ph idx="1"/>
          </p:nvPr>
        </p:nvSpPr>
        <p:spPr>
          <a:xfrm>
            <a:off x="1065107" y="1496427"/>
            <a:ext cx="7838262" cy="1946109"/>
          </a:xfrm>
        </p:spPr>
        <p:txBody>
          <a:bodyPr>
            <a:normAutofit lnSpcReduction="10000"/>
          </a:bodyPr>
          <a:lstStyle/>
          <a:p>
            <a:pPr marL="0" indent="0">
              <a:buNone/>
            </a:pPr>
            <a:r>
              <a:rPr lang="en-US" sz="2100" dirty="0"/>
              <a:t>a logical ring is constructed in which each process is assigned a position in the ring, as shown in Fig. 6-16(b). The ring positions may be allocated in numerical order of network addresses or some other means. It does not matter what the ordering is. All that matters is that each process knows who is next in line after itself</a:t>
            </a:r>
            <a:endParaRPr lang="ar-SA" sz="2100" dirty="0"/>
          </a:p>
        </p:txBody>
      </p:sp>
      <p:pic>
        <p:nvPicPr>
          <p:cNvPr id="5" name="صورة 4" descr="صورة تحتوي على لقطة شاشة, كمبيوتر, شاحنة, سيارة&#10;&#10;تم إنشاء الوصف تلقائياً">
            <a:extLst>
              <a:ext uri="{FF2B5EF4-FFF2-40B4-BE49-F238E27FC236}">
                <a16:creationId xmlns:a16="http://schemas.microsoft.com/office/drawing/2014/main" id="{76BE1AC0-E65B-4EA4-AC2E-41FE26E8DE32}"/>
              </a:ext>
            </a:extLst>
          </p:cNvPr>
          <p:cNvPicPr>
            <a:picLocks noChangeAspect="1"/>
          </p:cNvPicPr>
          <p:nvPr/>
        </p:nvPicPr>
        <p:blipFill rotWithShape="1">
          <a:blip r:embed="rId2">
            <a:extLst>
              <a:ext uri="{28A0092B-C50C-407E-A947-70E740481C1C}">
                <a14:useLocalDpi xmlns:a14="http://schemas.microsoft.com/office/drawing/2010/main" val="0"/>
              </a:ext>
            </a:extLst>
          </a:blip>
          <a:srcRect l="58421" t="47018" r="5790" b="23742"/>
          <a:stretch/>
        </p:blipFill>
        <p:spPr>
          <a:xfrm>
            <a:off x="1914720" y="3272459"/>
            <a:ext cx="6629401" cy="2571750"/>
          </a:xfrm>
          <a:prstGeom prst="rect">
            <a:avLst/>
          </a:prstGeom>
        </p:spPr>
      </p:pic>
    </p:spTree>
    <p:extLst>
      <p:ext uri="{BB962C8B-B14F-4D97-AF65-F5344CB8AC3E}">
        <p14:creationId xmlns:p14="http://schemas.microsoft.com/office/powerpoint/2010/main" val="292011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50655D1-C574-4150-A71D-7C8CC2A7B010}"/>
              </a:ext>
            </a:extLst>
          </p:cNvPr>
          <p:cNvSpPr>
            <a:spLocks noGrp="1"/>
          </p:cNvSpPr>
          <p:nvPr>
            <p:ph idx="1"/>
          </p:nvPr>
        </p:nvSpPr>
        <p:spPr>
          <a:xfrm>
            <a:off x="909430" y="857251"/>
            <a:ext cx="8234570" cy="4651512"/>
          </a:xfrm>
        </p:spPr>
        <p:txBody>
          <a:bodyPr>
            <a:normAutofit fontScale="92500"/>
          </a:bodyPr>
          <a:lstStyle/>
          <a:p>
            <a:pPr marL="0" indent="0">
              <a:buNone/>
            </a:pPr>
            <a:r>
              <a:rPr lang="en-US" sz="2400" dirty="0"/>
              <a:t>When the ring is initialized, process </a:t>
            </a:r>
            <a:r>
              <a:rPr lang="en-US" sz="2400" u="sng" dirty="0"/>
              <a:t>0</a:t>
            </a:r>
            <a:r>
              <a:rPr lang="en-US" sz="2400" dirty="0"/>
              <a:t> is given a token. The token circulates around the ring. It is passed from process k to process k +1 (modulo the ring size) in point-to-point messages. When a process acquires the token from its neighbor, it checks to see if it needs to access the shared resource. If so, the process goes ahead, does all the work it needs to, and releases the resources. After it has finished, it passes the token along the ring.</a:t>
            </a:r>
          </a:p>
          <a:p>
            <a:pPr marL="0" indent="0">
              <a:buNone/>
            </a:pPr>
            <a:r>
              <a:rPr lang="en-US" sz="2400" dirty="0"/>
              <a:t>If a process is handed the token by its neighbor and is not interested in the resource, it just passes the token along. As a consequence, when no processes need the resource, the token just circulates at high speed around the ring.</a:t>
            </a:r>
            <a:endParaRPr lang="ar-SA" sz="2400" dirty="0"/>
          </a:p>
        </p:txBody>
      </p:sp>
    </p:spTree>
    <p:extLst>
      <p:ext uri="{BB962C8B-B14F-4D97-AF65-F5344CB8AC3E}">
        <p14:creationId xmlns:p14="http://schemas.microsoft.com/office/powerpoint/2010/main" val="71794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FBD2039-85E3-45F9-9278-EDD09072976F}"/>
              </a:ext>
            </a:extLst>
          </p:cNvPr>
          <p:cNvSpPr>
            <a:spLocks noGrp="1"/>
          </p:cNvSpPr>
          <p:nvPr>
            <p:ph type="title"/>
          </p:nvPr>
        </p:nvSpPr>
        <p:spPr>
          <a:xfrm>
            <a:off x="569223" y="692576"/>
            <a:ext cx="7814199" cy="640682"/>
          </a:xfrm>
        </p:spPr>
        <p:txBody>
          <a:bodyPr/>
          <a:lstStyle/>
          <a:p>
            <a:r>
              <a:rPr lang="en-US" dirty="0">
                <a:solidFill>
                  <a:schemeClr val="accent1">
                    <a:lumMod val="50000"/>
                  </a:schemeClr>
                </a:solidFill>
              </a:rPr>
              <a:t>- ELECTION ALGORITHMS:</a:t>
            </a:r>
            <a:endParaRPr lang="ar-SA" dirty="0">
              <a:solidFill>
                <a:schemeClr val="accent1">
                  <a:lumMod val="50000"/>
                </a:schemeClr>
              </a:solidFill>
            </a:endParaRPr>
          </a:p>
        </p:txBody>
      </p:sp>
      <p:sp>
        <p:nvSpPr>
          <p:cNvPr id="3" name="عنصر نائب للمحتوى 2">
            <a:extLst>
              <a:ext uri="{FF2B5EF4-FFF2-40B4-BE49-F238E27FC236}">
                <a16:creationId xmlns:a16="http://schemas.microsoft.com/office/drawing/2014/main" id="{341AA920-FBC6-4E0D-8429-A8CA2EA0B085}"/>
              </a:ext>
            </a:extLst>
          </p:cNvPr>
          <p:cNvSpPr>
            <a:spLocks noGrp="1"/>
          </p:cNvSpPr>
          <p:nvPr>
            <p:ph idx="1"/>
          </p:nvPr>
        </p:nvSpPr>
        <p:spPr>
          <a:xfrm>
            <a:off x="1113233" y="1555082"/>
            <a:ext cx="7814199" cy="3645569"/>
          </a:xfrm>
        </p:spPr>
        <p:txBody>
          <a:bodyPr>
            <a:normAutofit lnSpcReduction="10000"/>
          </a:bodyPr>
          <a:lstStyle/>
          <a:p>
            <a:pPr marL="0" indent="0" algn="just">
              <a:buNone/>
            </a:pPr>
            <a:r>
              <a:rPr lang="en-US" sz="2400" dirty="0"/>
              <a:t>If all processes are exactly the same, with no distinguishing characteristics, there is no way to select one of them to be special -.Consequently, we will assume that each process has a unique number, for example, its network address (for simplicity, we will assume one process per machine).</a:t>
            </a:r>
          </a:p>
          <a:p>
            <a:pPr marL="0" indent="0" algn="just">
              <a:buNone/>
            </a:pPr>
            <a:r>
              <a:rPr lang="en-US" sz="2400" dirty="0"/>
              <a:t> In general, election algorithms attempt to locate the process with the highest process number and designate it as coordinator. The algorithms differ in the way they do the location.</a:t>
            </a:r>
            <a:endParaRPr lang="ar-SA" sz="2400" dirty="0"/>
          </a:p>
        </p:txBody>
      </p:sp>
    </p:spTree>
    <p:extLst>
      <p:ext uri="{BB962C8B-B14F-4D97-AF65-F5344CB8AC3E}">
        <p14:creationId xmlns:p14="http://schemas.microsoft.com/office/powerpoint/2010/main" val="1805707877"/>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16648</TotalTime>
  <Words>1575</Words>
  <Application>Microsoft Office PowerPoint</Application>
  <PresentationFormat>Overhead</PresentationFormat>
  <Paragraphs>63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ＭＳ Ｐゴシック</vt:lpstr>
      <vt:lpstr>Arial</vt:lpstr>
      <vt:lpstr>Comic Sans MS</vt:lpstr>
      <vt:lpstr>Marlett</vt:lpstr>
      <vt:lpstr>Times New Roman</vt:lpstr>
      <vt:lpstr>Verdana</vt:lpstr>
      <vt:lpstr>Blank Presentation</vt:lpstr>
      <vt:lpstr>Chapter 4</vt:lpstr>
      <vt:lpstr>Outline</vt:lpstr>
      <vt:lpstr>A Distributed Algorithm </vt:lpstr>
      <vt:lpstr>1- Ricart and Agrawala's algorithm</vt:lpstr>
      <vt:lpstr>PowerPoint Presentation</vt:lpstr>
      <vt:lpstr>1- Ricart and Agrawala's algorithm :</vt:lpstr>
      <vt:lpstr>2. Token Ring Algorithm:</vt:lpstr>
      <vt:lpstr>PowerPoint Presentation</vt:lpstr>
      <vt:lpstr>- ELECTION ALGORITHMS:</vt:lpstr>
      <vt:lpstr>1- The Bully Algorithm:</vt:lpstr>
      <vt:lpstr>PowerPoint Presentation</vt:lpstr>
      <vt:lpstr>(Self Study) example of how the bully algorithm works:</vt:lpstr>
      <vt:lpstr>PowerPoint Presentation</vt:lpstr>
      <vt:lpstr>2- Ring Algorithm:</vt:lpstr>
      <vt:lpstr>PowerPoint Presentation</vt:lpstr>
      <vt:lpstr>A Comparison of the Four Algorithms:</vt:lpstr>
      <vt:lpstr>(Self Study) 3- Elections in Wireless Environments:</vt:lpstr>
      <vt:lpstr>(Self Study) 4- Elections in Large-Scale Systems:</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CS176</dc:title>
  <dc:creator>Maurice Herlihy</dc:creator>
  <cp:lastModifiedBy>Shuaib</cp:lastModifiedBy>
  <cp:revision>497</cp:revision>
  <cp:lastPrinted>2003-10-06T20:31:57Z</cp:lastPrinted>
  <dcterms:created xsi:type="dcterms:W3CDTF">1999-05-12T13:47:53Z</dcterms:created>
  <dcterms:modified xsi:type="dcterms:W3CDTF">2023-11-26T18:15:26Z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