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2"/>
  </p:notesMasterIdLst>
  <p:handoutMasterIdLst>
    <p:handoutMasterId r:id="rId23"/>
  </p:handoutMasterIdLst>
  <p:sldIdLst>
    <p:sldId id="737" r:id="rId2"/>
    <p:sldId id="718" r:id="rId3"/>
    <p:sldId id="738" r:id="rId4"/>
    <p:sldId id="258" r:id="rId5"/>
    <p:sldId id="259" r:id="rId6"/>
    <p:sldId id="260" r:id="rId7"/>
    <p:sldId id="261" r:id="rId8"/>
    <p:sldId id="263" r:id="rId9"/>
    <p:sldId id="266" r:id="rId10"/>
    <p:sldId id="267" r:id="rId11"/>
    <p:sldId id="268" r:id="rId12"/>
    <p:sldId id="269" r:id="rId13"/>
    <p:sldId id="270" r:id="rId14"/>
    <p:sldId id="264" r:id="rId15"/>
    <p:sldId id="271" r:id="rId16"/>
    <p:sldId id="272" r:id="rId17"/>
    <p:sldId id="739" r:id="rId18"/>
    <p:sldId id="274" r:id="rId19"/>
    <p:sldId id="275" r:id="rId20"/>
    <p:sldId id="276" r:id="rId21"/>
  </p:sldIdLst>
  <p:sldSz cx="9144000" cy="6858000" type="overhead"/>
  <p:notesSz cx="6858000" cy="9144000"/>
  <p:defaultTextStyle>
    <a:defPPr>
      <a:defRPr lang="en-US"/>
    </a:defPPr>
    <a:lvl1pPr algn="r" rtl="0" eaLnBrk="0" fontAlgn="base" hangingPunct="0">
      <a:spcBef>
        <a:spcPct val="0"/>
      </a:spcBef>
      <a:spcAft>
        <a:spcPct val="0"/>
      </a:spcAft>
      <a:defRPr sz="4400" b="1" kern="1200">
        <a:solidFill>
          <a:srgbClr val="0000FF"/>
        </a:solidFill>
        <a:latin typeface="Comic Sans MS" pitchFamily="66" charset="0"/>
        <a:ea typeface="+mn-ea"/>
        <a:cs typeface="+mn-cs"/>
      </a:defRPr>
    </a:lvl1pPr>
    <a:lvl2pPr marL="457200" algn="r" rtl="0" eaLnBrk="0" fontAlgn="base" hangingPunct="0">
      <a:spcBef>
        <a:spcPct val="0"/>
      </a:spcBef>
      <a:spcAft>
        <a:spcPct val="0"/>
      </a:spcAft>
      <a:defRPr sz="4400" b="1" kern="1200">
        <a:solidFill>
          <a:srgbClr val="0000FF"/>
        </a:solidFill>
        <a:latin typeface="Comic Sans MS" pitchFamily="66" charset="0"/>
        <a:ea typeface="+mn-ea"/>
        <a:cs typeface="+mn-cs"/>
      </a:defRPr>
    </a:lvl2pPr>
    <a:lvl3pPr marL="914400" algn="r" rtl="0" eaLnBrk="0" fontAlgn="base" hangingPunct="0">
      <a:spcBef>
        <a:spcPct val="0"/>
      </a:spcBef>
      <a:spcAft>
        <a:spcPct val="0"/>
      </a:spcAft>
      <a:defRPr sz="4400" b="1" kern="1200">
        <a:solidFill>
          <a:srgbClr val="0000FF"/>
        </a:solidFill>
        <a:latin typeface="Comic Sans MS" pitchFamily="66" charset="0"/>
        <a:ea typeface="+mn-ea"/>
        <a:cs typeface="+mn-cs"/>
      </a:defRPr>
    </a:lvl3pPr>
    <a:lvl4pPr marL="1371600" algn="r" rtl="0" eaLnBrk="0" fontAlgn="base" hangingPunct="0">
      <a:spcBef>
        <a:spcPct val="0"/>
      </a:spcBef>
      <a:spcAft>
        <a:spcPct val="0"/>
      </a:spcAft>
      <a:defRPr sz="4400" b="1" kern="1200">
        <a:solidFill>
          <a:srgbClr val="0000FF"/>
        </a:solidFill>
        <a:latin typeface="Comic Sans MS" pitchFamily="66" charset="0"/>
        <a:ea typeface="+mn-ea"/>
        <a:cs typeface="+mn-cs"/>
      </a:defRPr>
    </a:lvl4pPr>
    <a:lvl5pPr marL="1828800" algn="r" rtl="0" eaLnBrk="0" fontAlgn="base" hangingPunct="0">
      <a:spcBef>
        <a:spcPct val="0"/>
      </a:spcBef>
      <a:spcAft>
        <a:spcPct val="0"/>
      </a:spcAft>
      <a:defRPr sz="4400" b="1" kern="1200">
        <a:solidFill>
          <a:srgbClr val="0000FF"/>
        </a:solidFill>
        <a:latin typeface="Comic Sans MS" pitchFamily="66" charset="0"/>
        <a:ea typeface="+mn-ea"/>
        <a:cs typeface="+mn-cs"/>
      </a:defRPr>
    </a:lvl5pPr>
    <a:lvl6pPr marL="2286000" algn="l" defTabSz="914400" rtl="0" eaLnBrk="1" latinLnBrk="0" hangingPunct="1">
      <a:defRPr sz="4400" b="1" kern="1200">
        <a:solidFill>
          <a:srgbClr val="0000FF"/>
        </a:solidFill>
        <a:latin typeface="Comic Sans MS" pitchFamily="66" charset="0"/>
        <a:ea typeface="+mn-ea"/>
        <a:cs typeface="+mn-cs"/>
      </a:defRPr>
    </a:lvl6pPr>
    <a:lvl7pPr marL="2743200" algn="l" defTabSz="914400" rtl="0" eaLnBrk="1" latinLnBrk="0" hangingPunct="1">
      <a:defRPr sz="4400" b="1" kern="1200">
        <a:solidFill>
          <a:srgbClr val="0000FF"/>
        </a:solidFill>
        <a:latin typeface="Comic Sans MS" pitchFamily="66" charset="0"/>
        <a:ea typeface="+mn-ea"/>
        <a:cs typeface="+mn-cs"/>
      </a:defRPr>
    </a:lvl7pPr>
    <a:lvl8pPr marL="3200400" algn="l" defTabSz="914400" rtl="0" eaLnBrk="1" latinLnBrk="0" hangingPunct="1">
      <a:defRPr sz="4400" b="1" kern="1200">
        <a:solidFill>
          <a:srgbClr val="0000FF"/>
        </a:solidFill>
        <a:latin typeface="Comic Sans MS" pitchFamily="66" charset="0"/>
        <a:ea typeface="+mn-ea"/>
        <a:cs typeface="+mn-cs"/>
      </a:defRPr>
    </a:lvl8pPr>
    <a:lvl9pPr marL="3657600" algn="l" defTabSz="914400" rtl="0" eaLnBrk="1" latinLnBrk="0" hangingPunct="1">
      <a:defRPr sz="4400" b="1" kern="1200">
        <a:solidFill>
          <a:srgbClr val="0000FF"/>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1824">
          <p15:clr>
            <a:srgbClr val="A4A3A4"/>
          </p15:clr>
        </p15:guide>
        <p15:guide id="2" pos="40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00FF"/>
    <a:srgbClr val="FF0066"/>
    <a:srgbClr val="FF0000"/>
    <a:srgbClr val="FFFF00"/>
    <a:srgbClr val="6666FF"/>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43" autoAdjust="0"/>
    <p:restoredTop sz="86559" autoAdjust="0"/>
  </p:normalViewPr>
  <p:slideViewPr>
    <p:cSldViewPr snapToGrid="0">
      <p:cViewPr varScale="1">
        <p:scale>
          <a:sx n="93" d="100"/>
          <a:sy n="93" d="100"/>
        </p:scale>
        <p:origin x="342" y="90"/>
      </p:cViewPr>
      <p:guideLst>
        <p:guide orient="horz" pos="1824"/>
        <p:guide pos="40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defRPr sz="1200" b="0"/>
            </a:lvl1pPr>
          </a:lstStyle>
          <a:p>
            <a:pPr>
              <a:defRPr/>
            </a:pPr>
            <a:endParaRPr lang="en-US"/>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b="0"/>
            </a:lvl1pPr>
          </a:lstStyle>
          <a:p>
            <a:pPr>
              <a:defRPr/>
            </a:pPr>
            <a:endParaRPr lang="en-US"/>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b="0"/>
            </a:lvl1pPr>
          </a:lstStyle>
          <a:p>
            <a:pPr>
              <a:defRPr/>
            </a:pPr>
            <a:endParaRPr lang="en-US"/>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b="0"/>
            </a:lvl1pPr>
          </a:lstStyle>
          <a:p>
            <a:pPr>
              <a:defRPr/>
            </a:pPr>
            <a:fld id="{41FE9C83-A162-426D-BA16-653334AE1354}" type="slidenum">
              <a:rPr lang="ar-SA"/>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Marlett" pitchFamily="2" charset="2"/>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Marlett" pitchFamily="2" charset="2"/>
              </a:defRPr>
            </a:lvl1pPr>
          </a:lstStyle>
          <a:p>
            <a:pPr>
              <a:defRPr/>
            </a:pPr>
            <a:endParaRPr lang="en-US"/>
          </a:p>
        </p:txBody>
      </p:sp>
      <p:sp>
        <p:nvSpPr>
          <p:cNvPr id="2345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Marlett" pitchFamily="2" charset="2"/>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Marlett" pitchFamily="2" charset="2"/>
              </a:defRPr>
            </a:lvl1pPr>
          </a:lstStyle>
          <a:p>
            <a:pPr>
              <a:defRPr/>
            </a:pPr>
            <a:fld id="{201732C4-3B7C-4FE6-8658-52DEB36DA60C}" type="slidenum">
              <a:rPr lang="ar-SA"/>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6464CE-EAFB-44CE-9954-2EFF7C7281C2}" type="slidenum">
              <a:rPr lang="en-GB" smtClean="0"/>
              <a:t>13</a:t>
            </a:fld>
            <a:endParaRPr lang="en-GB"/>
          </a:p>
        </p:txBody>
      </p:sp>
    </p:spTree>
    <p:extLst>
      <p:ext uri="{BB962C8B-B14F-4D97-AF65-F5344CB8AC3E}">
        <p14:creationId xmlns:p14="http://schemas.microsoft.com/office/powerpoint/2010/main" val="117828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9A6D0DBB-0C01-45B1-9FDA-2FA15471047D}"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BC428036-CF0A-42F1-81E5-73B59407F600}"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704E2615-A66C-4D89-BC9B-59C8A134F63C}"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3C242706-456C-4DE5-8D6D-9E26C1F2861B}"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2B520509-27C2-48B7-9D3E-7182E9E47797}"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91BF31F2-3E93-413F-8BED-AA37E594F805}"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B7F2C769-CA63-4423-B7D6-E77D9DB6F30F}"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33584D38-4BCE-44FC-9ED9-703E086056E1}"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345E4ACA-774B-4F3B-8A6D-0FFD88131DFA}"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BAF1B153-E0EE-4F70-B49B-0194C4D276B7}"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DD8819DB-727E-464B-9134-E61C8A89DAA4}"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2641600" y="6248400"/>
            <a:ext cx="3581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pPr>
              <a:defRPr/>
            </a:pPr>
            <a:r>
              <a:rPr lang="en-US"/>
              <a:t>Art of Multiprocessor Programming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cs typeface="Arial" charset="0"/>
              </a:defRPr>
            </a:lvl1pPr>
          </a:lstStyle>
          <a:p>
            <a:pPr>
              <a:defRPr/>
            </a:pPr>
            <a:fld id="{2CADBFD2-9F9B-4FDA-BEE4-55ABE593227A}" type="slidenum">
              <a:rPr lang="ar-SA"/>
              <a:pPr>
                <a:defRPr/>
              </a:pPr>
              <a:t>‹#›</a:t>
            </a:fld>
            <a:endParaRPr lang="en-US"/>
          </a:p>
        </p:txBody>
      </p:sp>
      <p:pic>
        <p:nvPicPr>
          <p:cNvPr id="2" name="Picture 6"/>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09600" y="2578100"/>
            <a:ext cx="7772400" cy="1143000"/>
          </a:xfrm>
        </p:spPr>
        <p:txBody>
          <a:bodyPr/>
          <a:lstStyle/>
          <a:p>
            <a:r>
              <a:rPr lang="en-US" sz="4000" dirty="0"/>
              <a:t>Chapter 5</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1</a:t>
            </a:fld>
            <a:endParaRPr lang="en-US"/>
          </a:p>
        </p:txBody>
      </p:sp>
    </p:spTree>
    <p:extLst>
      <p:ext uri="{BB962C8B-B14F-4D97-AF65-F5344CB8AC3E}">
        <p14:creationId xmlns:p14="http://schemas.microsoft.com/office/powerpoint/2010/main" val="10802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91520C6-CDAB-4C99-B6BD-B225D26EA22A}"/>
              </a:ext>
            </a:extLst>
          </p:cNvPr>
          <p:cNvSpPr>
            <a:spLocks noGrp="1"/>
          </p:cNvSpPr>
          <p:nvPr>
            <p:ph type="title"/>
          </p:nvPr>
        </p:nvSpPr>
        <p:spPr>
          <a:xfrm>
            <a:off x="1113233" y="691998"/>
            <a:ext cx="7116367" cy="879634"/>
          </a:xfrm>
        </p:spPr>
        <p:txBody>
          <a:bodyPr>
            <a:normAutofit fontScale="90000"/>
          </a:bodyPr>
          <a:lstStyle/>
          <a:p>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Characteristics of a Real-time System:</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A17ADD72-1CD2-4F35-B4E4-944BBAFDBAF8}"/>
              </a:ext>
            </a:extLst>
          </p:cNvPr>
          <p:cNvSpPr>
            <a:spLocks noGrp="1"/>
          </p:cNvSpPr>
          <p:nvPr>
            <p:ph idx="1"/>
          </p:nvPr>
        </p:nvSpPr>
        <p:spPr>
          <a:xfrm>
            <a:off x="1113232" y="2030546"/>
            <a:ext cx="8030768" cy="3469907"/>
          </a:xfrm>
        </p:spPr>
        <p:txBody>
          <a:bodyPr>
            <a:normAutofit/>
          </a:bodyPr>
          <a:lstStyle/>
          <a:p>
            <a:pPr marL="0" indent="0">
              <a:buNone/>
            </a:pPr>
            <a:r>
              <a:rPr lang="en-GB" sz="2400" b="1" dirty="0"/>
              <a:t>1-High performance.</a:t>
            </a:r>
          </a:p>
          <a:p>
            <a:pPr marL="0" indent="0">
              <a:buNone/>
            </a:pPr>
            <a:r>
              <a:rPr lang="en-GB" sz="2400" b="1" dirty="0"/>
              <a:t>2-Determinism.</a:t>
            </a:r>
          </a:p>
          <a:p>
            <a:pPr marL="0" indent="0">
              <a:buNone/>
            </a:pPr>
            <a:r>
              <a:rPr lang="en-GB" sz="2400" b="1" dirty="0"/>
              <a:t>3-Safety and security.</a:t>
            </a:r>
          </a:p>
          <a:p>
            <a:pPr marL="0" indent="0">
              <a:buNone/>
            </a:pPr>
            <a:r>
              <a:rPr lang="en-GB" sz="2400" b="1" dirty="0"/>
              <a:t>4-Priority-based scheduling.</a:t>
            </a:r>
          </a:p>
          <a:p>
            <a:pPr marL="0" indent="0">
              <a:buNone/>
            </a:pPr>
            <a:r>
              <a:rPr lang="en-GB" sz="2400" b="1" dirty="0"/>
              <a:t>5-Timing information.</a:t>
            </a:r>
            <a:endParaRPr lang="ar-SA" sz="2400" b="1" dirty="0"/>
          </a:p>
        </p:txBody>
      </p:sp>
    </p:spTree>
    <p:extLst>
      <p:ext uri="{BB962C8B-B14F-4D97-AF65-F5344CB8AC3E}">
        <p14:creationId xmlns:p14="http://schemas.microsoft.com/office/powerpoint/2010/main" val="312501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descr="صورة تحتوي على لقطة شاشة, داخلي, كمبيوتر, شاشة عرض&#10;&#10;تم إنشاء الوصف تلقائياً">
            <a:extLst>
              <a:ext uri="{FF2B5EF4-FFF2-40B4-BE49-F238E27FC236}">
                <a16:creationId xmlns:a16="http://schemas.microsoft.com/office/drawing/2014/main" id="{5B4E2B1F-04C8-4061-A0E7-8B9CC0AE73BC}"/>
              </a:ext>
            </a:extLst>
          </p:cNvPr>
          <p:cNvPicPr>
            <a:picLocks noChangeAspect="1"/>
          </p:cNvPicPr>
          <p:nvPr/>
        </p:nvPicPr>
        <p:blipFill rotWithShape="1">
          <a:blip r:embed="rId2">
            <a:extLst>
              <a:ext uri="{28A0092B-C50C-407E-A947-70E740481C1C}">
                <a14:useLocalDpi xmlns:a14="http://schemas.microsoft.com/office/drawing/2010/main" val="0"/>
              </a:ext>
            </a:extLst>
          </a:blip>
          <a:srcRect l="58770" t="45027" r="6312" b="36175"/>
          <a:stretch/>
        </p:blipFill>
        <p:spPr>
          <a:xfrm>
            <a:off x="1464067" y="2019043"/>
            <a:ext cx="6965879" cy="3155889"/>
          </a:xfrm>
          <a:prstGeom prst="rect">
            <a:avLst/>
          </a:prstGeom>
        </p:spPr>
      </p:pic>
      <p:sp>
        <p:nvSpPr>
          <p:cNvPr id="3" name="TextBox 2">
            <a:extLst>
              <a:ext uri="{FF2B5EF4-FFF2-40B4-BE49-F238E27FC236}">
                <a16:creationId xmlns:a16="http://schemas.microsoft.com/office/drawing/2014/main" id="{7F94A28F-FA14-5357-C9D2-F2E40515E1CE}"/>
              </a:ext>
            </a:extLst>
          </p:cNvPr>
          <p:cNvSpPr txBox="1"/>
          <p:nvPr/>
        </p:nvSpPr>
        <p:spPr>
          <a:xfrm>
            <a:off x="2184138" y="1440694"/>
            <a:ext cx="4474302" cy="507831"/>
          </a:xfrm>
          <a:prstGeom prst="rect">
            <a:avLst/>
          </a:prstGeom>
          <a:noFill/>
        </p:spPr>
        <p:txBody>
          <a:bodyPr wrap="none" rtlCol="0">
            <a:spAutoFit/>
          </a:bodyPr>
          <a:lstStyle/>
          <a:p>
            <a:r>
              <a:rPr lang="en-GB" sz="2700" b="0" dirty="0">
                <a:solidFill>
                  <a:srgbClr val="0070C0"/>
                </a:solidFill>
                <a:latin typeface="Arial" panose="020B0604020202020204" pitchFamily="34" charset="0"/>
              </a:rPr>
              <a:t>Real-time system spectrum </a:t>
            </a:r>
            <a:endParaRPr lang="en-GB" sz="2700" dirty="0">
              <a:solidFill>
                <a:srgbClr val="0070C0"/>
              </a:solidFill>
            </a:endParaRPr>
          </a:p>
        </p:txBody>
      </p:sp>
    </p:spTree>
    <p:extLst>
      <p:ext uri="{BB962C8B-B14F-4D97-AF65-F5344CB8AC3E}">
        <p14:creationId xmlns:p14="http://schemas.microsoft.com/office/powerpoint/2010/main" val="143483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1569DE0-A366-4DAA-B24E-540D4790A62D}"/>
              </a:ext>
            </a:extLst>
          </p:cNvPr>
          <p:cNvSpPr>
            <a:spLocks noGrp="1"/>
          </p:cNvSpPr>
          <p:nvPr>
            <p:ph type="title"/>
          </p:nvPr>
        </p:nvSpPr>
        <p:spPr>
          <a:xfrm>
            <a:off x="1113234" y="1047979"/>
            <a:ext cx="7514035" cy="609371"/>
          </a:xfrm>
        </p:spPr>
        <p:txBody>
          <a:bodyPr>
            <a:normAutofit fontScale="90000"/>
          </a:bodyPr>
          <a:lstStyle/>
          <a:p>
            <a:r>
              <a:rPr lang="en-US" dirty="0"/>
              <a:t>Structure of a Real-time System:</a:t>
            </a:r>
            <a:endParaRPr lang="ar-SA" dirty="0"/>
          </a:p>
        </p:txBody>
      </p:sp>
      <p:sp>
        <p:nvSpPr>
          <p:cNvPr id="3" name="عنصر نائب للمحتوى 2">
            <a:extLst>
              <a:ext uri="{FF2B5EF4-FFF2-40B4-BE49-F238E27FC236}">
                <a16:creationId xmlns:a16="http://schemas.microsoft.com/office/drawing/2014/main" id="{F1153864-A063-4E49-989C-5CB0DDA96545}"/>
              </a:ext>
            </a:extLst>
          </p:cNvPr>
          <p:cNvSpPr>
            <a:spLocks noGrp="1"/>
          </p:cNvSpPr>
          <p:nvPr>
            <p:ph idx="1"/>
          </p:nvPr>
        </p:nvSpPr>
        <p:spPr>
          <a:xfrm>
            <a:off x="719380" y="2474665"/>
            <a:ext cx="3852620" cy="3335357"/>
          </a:xfrm>
        </p:spPr>
        <p:txBody>
          <a:bodyPr>
            <a:normAutofit/>
          </a:bodyPr>
          <a:lstStyle/>
          <a:p>
            <a:pPr marL="0" indent="0">
              <a:lnSpc>
                <a:spcPct val="90000"/>
              </a:lnSpc>
              <a:buNone/>
            </a:pPr>
            <a:r>
              <a:rPr lang="en-GB" sz="1650" b="1" dirty="0"/>
              <a:t>1-Computing Hardware</a:t>
            </a:r>
          </a:p>
          <a:p>
            <a:pPr marL="0" indent="0">
              <a:lnSpc>
                <a:spcPct val="90000"/>
              </a:lnSpc>
              <a:buNone/>
            </a:pPr>
            <a:r>
              <a:rPr lang="en-GB" sz="1650" dirty="0"/>
              <a:t> It includes the processor, memory, and communication networks.</a:t>
            </a:r>
          </a:p>
          <a:p>
            <a:pPr marL="0" indent="0">
              <a:lnSpc>
                <a:spcPct val="90000"/>
              </a:lnSpc>
              <a:buNone/>
            </a:pPr>
            <a:r>
              <a:rPr lang="en-GB" sz="1650" b="1" dirty="0"/>
              <a:t>2-Sensors and Actuators </a:t>
            </a:r>
          </a:p>
          <a:p>
            <a:pPr marL="0" indent="0">
              <a:lnSpc>
                <a:spcPct val="90000"/>
              </a:lnSpc>
              <a:buNone/>
            </a:pPr>
            <a:r>
              <a:rPr lang="en-GB" sz="1650" dirty="0"/>
              <a:t>The sensors are used to determine the state of the physical world relevant to the software.</a:t>
            </a:r>
          </a:p>
          <a:p>
            <a:pPr marL="0" indent="0">
              <a:lnSpc>
                <a:spcPct val="90000"/>
              </a:lnSpc>
              <a:buNone/>
            </a:pPr>
            <a:r>
              <a:rPr lang="en-GB" sz="1650" b="1" dirty="0"/>
              <a:t>3-Real-time Software </a:t>
            </a:r>
          </a:p>
          <a:p>
            <a:pPr marL="0" indent="0">
              <a:lnSpc>
                <a:spcPct val="90000"/>
              </a:lnSpc>
              <a:buNone/>
            </a:pPr>
            <a:r>
              <a:rPr lang="en-GB" sz="1650" dirty="0"/>
              <a:t>The software is the embedded part of the real-time system that interacts with sensors and actuators.</a:t>
            </a:r>
            <a:endParaRPr lang="ar-SA" sz="1650" dirty="0"/>
          </a:p>
        </p:txBody>
      </p:sp>
      <p:pic>
        <p:nvPicPr>
          <p:cNvPr id="7" name="صورة 4" descr="صورة تحتوي على لقطة شاشة, داخلي, كمبيوتر, جالس&#10;&#10;تم إنشاء الوصف تلقائياً">
            <a:extLst>
              <a:ext uri="{FF2B5EF4-FFF2-40B4-BE49-F238E27FC236}">
                <a16:creationId xmlns:a16="http://schemas.microsoft.com/office/drawing/2014/main" id="{7D35338A-DCA1-3E66-C79A-805F645AAD1B}"/>
              </a:ext>
            </a:extLst>
          </p:cNvPr>
          <p:cNvPicPr>
            <a:picLocks noChangeAspect="1"/>
          </p:cNvPicPr>
          <p:nvPr/>
        </p:nvPicPr>
        <p:blipFill rotWithShape="1">
          <a:blip r:embed="rId2">
            <a:extLst>
              <a:ext uri="{28A0092B-C50C-407E-A947-70E740481C1C}">
                <a14:useLocalDpi xmlns:a14="http://schemas.microsoft.com/office/drawing/2010/main" val="0"/>
              </a:ext>
            </a:extLst>
          </a:blip>
          <a:srcRect l="58402" t="34536" r="10860" b="33770"/>
          <a:stretch/>
        </p:blipFill>
        <p:spPr>
          <a:xfrm>
            <a:off x="5195569" y="2474665"/>
            <a:ext cx="3734718" cy="333535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6337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90403ED-5F28-4175-A132-38B923F3C4D8}"/>
              </a:ext>
            </a:extLst>
          </p:cNvPr>
          <p:cNvSpPr>
            <a:spLocks noGrp="1"/>
          </p:cNvSpPr>
          <p:nvPr>
            <p:ph type="title"/>
          </p:nvPr>
        </p:nvSpPr>
        <p:spPr>
          <a:xfrm>
            <a:off x="2905431" y="1086710"/>
            <a:ext cx="3563698" cy="542456"/>
          </a:xfrm>
        </p:spPr>
        <p:txBody>
          <a:bodyPr>
            <a:normAutofit fontScale="90000"/>
          </a:bodyPr>
          <a:lstStyle/>
          <a:p>
            <a:r>
              <a:rPr lang="en-US" dirty="0">
                <a:solidFill>
                  <a:schemeClr val="accent1">
                    <a:lumMod val="50000"/>
                  </a:schemeClr>
                </a:solidFill>
              </a:rPr>
              <a:t>REAL-TIME OS:</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462878BA-94FA-4C03-9A55-B9546CDDFE47}"/>
              </a:ext>
            </a:extLst>
          </p:cNvPr>
          <p:cNvSpPr>
            <a:spLocks noGrp="1"/>
          </p:cNvSpPr>
          <p:nvPr>
            <p:ph idx="1"/>
          </p:nvPr>
        </p:nvSpPr>
        <p:spPr>
          <a:xfrm>
            <a:off x="1013679" y="2311581"/>
            <a:ext cx="7689741" cy="2848131"/>
          </a:xfrm>
        </p:spPr>
        <p:txBody>
          <a:bodyPr>
            <a:normAutofit/>
          </a:bodyPr>
          <a:lstStyle/>
          <a:p>
            <a:pPr algn="l" rtl="0"/>
            <a:r>
              <a:rPr lang="en-GB" sz="2100" dirty="0"/>
              <a:t>Real-time operating systems (RTOSs) are there to meet the special needs of a real-time system. </a:t>
            </a:r>
          </a:p>
          <a:p>
            <a:pPr algn="l" rtl="0"/>
            <a:r>
              <a:rPr lang="en-GB" sz="2100" dirty="0"/>
              <a:t> Support multiple tasks in a real-time system, the RTOS must be multi-tasking. </a:t>
            </a:r>
          </a:p>
          <a:p>
            <a:pPr algn="l" rtl="0"/>
            <a:r>
              <a:rPr lang="en-GB" sz="2100" dirty="0"/>
              <a:t>Execute a higher-priority task, the scheduler in the RTOS must be able to pre-empt a low priority task. </a:t>
            </a:r>
            <a:endParaRPr lang="ar-SA" sz="2100" dirty="0"/>
          </a:p>
        </p:txBody>
      </p:sp>
    </p:spTree>
    <p:extLst>
      <p:ext uri="{BB962C8B-B14F-4D97-AF65-F5344CB8AC3E}">
        <p14:creationId xmlns:p14="http://schemas.microsoft.com/office/powerpoint/2010/main" val="252490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E221C8E-CA96-4A8D-A4FE-F01D38BE6312}"/>
              </a:ext>
            </a:extLst>
          </p:cNvPr>
          <p:cNvSpPr>
            <a:spLocks noGrp="1"/>
          </p:cNvSpPr>
          <p:nvPr>
            <p:ph type="title"/>
          </p:nvPr>
        </p:nvSpPr>
        <p:spPr>
          <a:xfrm>
            <a:off x="1738267" y="1012786"/>
            <a:ext cx="5497429" cy="733581"/>
          </a:xfrm>
        </p:spPr>
        <p:txBody>
          <a:bodyPr/>
          <a:lstStyle/>
          <a:p>
            <a:r>
              <a:rPr lang="en-US" dirty="0">
                <a:solidFill>
                  <a:schemeClr val="accent1">
                    <a:lumMod val="50000"/>
                  </a:schemeClr>
                </a:solidFill>
              </a:rPr>
              <a:t>REAL-TIME SCHEDULING:</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956BC675-C038-4304-95B7-0AFC3DA65399}"/>
              </a:ext>
            </a:extLst>
          </p:cNvPr>
          <p:cNvSpPr>
            <a:spLocks noGrp="1"/>
          </p:cNvSpPr>
          <p:nvPr>
            <p:ph idx="1"/>
          </p:nvPr>
        </p:nvSpPr>
        <p:spPr>
          <a:xfrm>
            <a:off x="731909" y="2506310"/>
            <a:ext cx="8412091" cy="2960558"/>
          </a:xfrm>
        </p:spPr>
        <p:txBody>
          <a:bodyPr>
            <a:normAutofit/>
          </a:bodyPr>
          <a:lstStyle/>
          <a:p>
            <a:pPr marL="0" indent="0">
              <a:buNone/>
            </a:pPr>
            <a:r>
              <a:rPr lang="en-US" sz="2100" dirty="0"/>
              <a:t>• The timing constraints of the system must be met.</a:t>
            </a:r>
          </a:p>
          <a:p>
            <a:pPr marL="0" indent="0">
              <a:buNone/>
            </a:pPr>
            <a:r>
              <a:rPr lang="en-US" sz="2100" dirty="0"/>
              <a:t> • In case of simultaneous access of shared resources and devices, the processes must be prevented.</a:t>
            </a:r>
          </a:p>
          <a:p>
            <a:pPr marL="0" indent="0">
              <a:buNone/>
            </a:pPr>
            <a:r>
              <a:rPr lang="en-US" sz="2100" dirty="0"/>
              <a:t> • The cost of context switches, while pre-empting, must be</a:t>
            </a:r>
          </a:p>
          <a:p>
            <a:pPr marL="0" indent="0">
              <a:buNone/>
            </a:pPr>
            <a:r>
              <a:rPr lang="en-US" sz="2100" dirty="0"/>
              <a:t>   reduced.</a:t>
            </a:r>
            <a:endParaRPr lang="ar-SA" sz="2100" dirty="0"/>
          </a:p>
        </p:txBody>
      </p:sp>
    </p:spTree>
    <p:extLst>
      <p:ext uri="{BB962C8B-B14F-4D97-AF65-F5344CB8AC3E}">
        <p14:creationId xmlns:p14="http://schemas.microsoft.com/office/powerpoint/2010/main" val="142890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F32E311-EB72-461B-9B87-934592FCC5DF}"/>
              </a:ext>
            </a:extLst>
          </p:cNvPr>
          <p:cNvSpPr>
            <a:spLocks noGrp="1"/>
          </p:cNvSpPr>
          <p:nvPr>
            <p:ph type="title"/>
          </p:nvPr>
        </p:nvSpPr>
        <p:spPr>
          <a:xfrm>
            <a:off x="753208" y="714140"/>
            <a:ext cx="7997252" cy="1129416"/>
          </a:xfrm>
        </p:spPr>
        <p:txBody>
          <a:bodyPr>
            <a:normAutofit/>
          </a:bodyPr>
          <a:lstStyle/>
          <a:p>
            <a:r>
              <a:rPr lang="en-US" sz="3300" dirty="0">
                <a:solidFill>
                  <a:schemeClr val="accent1">
                    <a:lumMod val="50000"/>
                  </a:schemeClr>
                </a:solidFill>
              </a:rPr>
              <a:t>Rate Monotonic Scheduling Algorithm</a:t>
            </a:r>
            <a:endParaRPr lang="ar-SA" sz="3300"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4702E1AA-CE5F-424B-B72F-A755D8338999}"/>
              </a:ext>
            </a:extLst>
          </p:cNvPr>
          <p:cNvSpPr>
            <a:spLocks noGrp="1"/>
          </p:cNvSpPr>
          <p:nvPr>
            <p:ph idx="1"/>
          </p:nvPr>
        </p:nvSpPr>
        <p:spPr>
          <a:xfrm>
            <a:off x="336875" y="2014244"/>
            <a:ext cx="8263115" cy="3530184"/>
          </a:xfrm>
        </p:spPr>
        <p:txBody>
          <a:bodyPr>
            <a:normAutofit lnSpcReduction="10000"/>
          </a:bodyPr>
          <a:lstStyle/>
          <a:p>
            <a:pPr algn="l" rtl="0"/>
            <a:r>
              <a:rPr lang="en-GB" sz="2100" dirty="0"/>
              <a:t>Rate monotonic(RM) scheduling algorithm is one of the most widely used real-time scheduling algorithms executed on a </a:t>
            </a:r>
            <a:r>
              <a:rPr lang="en-GB" sz="2100" dirty="0" err="1"/>
              <a:t>uni</a:t>
            </a:r>
            <a:r>
              <a:rPr lang="en-GB" sz="2100" dirty="0"/>
              <a:t>-processor environment. </a:t>
            </a:r>
          </a:p>
          <a:p>
            <a:pPr algn="l" rtl="0"/>
            <a:r>
              <a:rPr lang="en-US" dirty="0"/>
              <a:t>The worst case processor utilization for scheduling processes may be given as the following:</a:t>
            </a:r>
            <a:endParaRPr lang="en-US" sz="2100" b="1" dirty="0">
              <a:solidFill>
                <a:schemeClr val="accent1"/>
              </a:solidFill>
            </a:endParaRPr>
          </a:p>
          <a:p>
            <a:pPr marL="0" indent="0" algn="ctr">
              <a:buNone/>
            </a:pPr>
            <a:r>
              <a:rPr lang="pt-BR" sz="2700" dirty="0"/>
              <a:t>e1 /p1 + e2 /p2 + ….. + en /pn ≤ n(2^(1/n) – 1) </a:t>
            </a:r>
          </a:p>
          <a:p>
            <a:pPr marL="0" indent="0" algn="ctr">
              <a:buNone/>
            </a:pPr>
            <a:r>
              <a:rPr lang="pt-BR" sz="2700" dirty="0"/>
              <a:t>n after &lt;=  :number of task</a:t>
            </a:r>
            <a:endParaRPr lang="ar-SA" sz="2700" dirty="0"/>
          </a:p>
        </p:txBody>
      </p:sp>
    </p:spTree>
    <p:extLst>
      <p:ext uri="{BB962C8B-B14F-4D97-AF65-F5344CB8AC3E}">
        <p14:creationId xmlns:p14="http://schemas.microsoft.com/office/powerpoint/2010/main" val="414175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5A2370F-1EE9-4C6D-8C6C-E3897F8E7CF4}"/>
              </a:ext>
            </a:extLst>
          </p:cNvPr>
          <p:cNvSpPr>
            <a:spLocks noGrp="1"/>
          </p:cNvSpPr>
          <p:nvPr>
            <p:ph type="title"/>
          </p:nvPr>
        </p:nvSpPr>
        <p:spPr>
          <a:xfrm>
            <a:off x="1158204" y="857250"/>
            <a:ext cx="6699577" cy="992162"/>
          </a:xfrm>
        </p:spPr>
        <p:txBody>
          <a:bodyPr/>
          <a:lstStyle/>
          <a:p>
            <a:pPr algn="l"/>
            <a:r>
              <a:rPr lang="en-US" dirty="0">
                <a:solidFill>
                  <a:srgbClr val="0070C0"/>
                </a:solidFill>
              </a:rPr>
              <a:t>Example </a:t>
            </a:r>
            <a:r>
              <a:rPr lang="en-US" sz="3000" dirty="0">
                <a:solidFill>
                  <a:srgbClr val="0070C0"/>
                </a:solidFill>
              </a:rPr>
              <a:t>RM schedulable </a:t>
            </a:r>
            <a:endParaRPr lang="ar-SA" dirty="0">
              <a:solidFill>
                <a:srgbClr val="0070C0"/>
              </a:solidFill>
            </a:endParaRPr>
          </a:p>
        </p:txBody>
      </p:sp>
      <p:sp>
        <p:nvSpPr>
          <p:cNvPr id="3" name="عنصر نائب للمحتوى 2">
            <a:extLst>
              <a:ext uri="{FF2B5EF4-FFF2-40B4-BE49-F238E27FC236}">
                <a16:creationId xmlns:a16="http://schemas.microsoft.com/office/drawing/2014/main" id="{9C7D12B7-8B28-4B81-9496-5FDF561A720C}"/>
              </a:ext>
            </a:extLst>
          </p:cNvPr>
          <p:cNvSpPr>
            <a:spLocks noGrp="1"/>
          </p:cNvSpPr>
          <p:nvPr>
            <p:ph idx="1"/>
          </p:nvPr>
        </p:nvSpPr>
        <p:spPr>
          <a:xfrm>
            <a:off x="1158205" y="1773524"/>
            <a:ext cx="7985795" cy="4041723"/>
          </a:xfrm>
        </p:spPr>
        <p:txBody>
          <a:bodyPr>
            <a:normAutofit/>
          </a:bodyPr>
          <a:lstStyle/>
          <a:p>
            <a:pPr marL="0" indent="0">
              <a:buNone/>
            </a:pPr>
            <a:r>
              <a:rPr lang="en-US" sz="2100" dirty="0"/>
              <a:t>Consider a real-time system in which there are three tasks. Their period and execution time are as follows:</a:t>
            </a:r>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GB" sz="2100" dirty="0"/>
              <a:t> </a:t>
            </a:r>
          </a:p>
          <a:p>
            <a:pPr marL="0" indent="0">
              <a:buNone/>
            </a:pPr>
            <a:endParaRPr lang="ar-SA" sz="2100" dirty="0"/>
          </a:p>
        </p:txBody>
      </p:sp>
      <p:pic>
        <p:nvPicPr>
          <p:cNvPr id="5" name="صورة 4" descr="صورة تحتوي على لقطة شاشة, كمبيوتر&#10;&#10;تم إنشاء الوصف تلقائياً">
            <a:extLst>
              <a:ext uri="{FF2B5EF4-FFF2-40B4-BE49-F238E27FC236}">
                <a16:creationId xmlns:a16="http://schemas.microsoft.com/office/drawing/2014/main" id="{308D36F7-6F40-4141-947B-402A64B66F27}"/>
              </a:ext>
            </a:extLst>
          </p:cNvPr>
          <p:cNvPicPr>
            <a:picLocks noChangeAspect="1"/>
          </p:cNvPicPr>
          <p:nvPr/>
        </p:nvPicPr>
        <p:blipFill rotWithShape="1">
          <a:blip r:embed="rId2">
            <a:extLst>
              <a:ext uri="{28A0092B-C50C-407E-A947-70E740481C1C}">
                <a14:useLocalDpi xmlns:a14="http://schemas.microsoft.com/office/drawing/2010/main" val="0"/>
              </a:ext>
            </a:extLst>
          </a:blip>
          <a:srcRect l="55205" t="36831" r="15778" b="51413"/>
          <a:stretch/>
        </p:blipFill>
        <p:spPr>
          <a:xfrm>
            <a:off x="729941" y="2765686"/>
            <a:ext cx="7856118" cy="1790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767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91A0FA8-AA4A-49FC-9866-FC95ACD84EA7}"/>
              </a:ext>
            </a:extLst>
          </p:cNvPr>
          <p:cNvSpPr>
            <a:spLocks noGrp="1"/>
          </p:cNvSpPr>
          <p:nvPr>
            <p:ph type="title"/>
          </p:nvPr>
        </p:nvSpPr>
        <p:spPr>
          <a:xfrm>
            <a:off x="1223004" y="190189"/>
            <a:ext cx="3348996" cy="666125"/>
          </a:xfrm>
        </p:spPr>
        <p:txBody>
          <a:bodyPr/>
          <a:lstStyle/>
          <a:p>
            <a:r>
              <a:rPr lang="en-US" dirty="0">
                <a:solidFill>
                  <a:schemeClr val="accent1">
                    <a:lumMod val="50000"/>
                  </a:schemeClr>
                </a:solidFill>
              </a:rPr>
              <a:t>Solution:</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C1EEDB66-EC61-4C0E-A19A-0AA2C7438285}"/>
              </a:ext>
            </a:extLst>
          </p:cNvPr>
          <p:cNvSpPr>
            <a:spLocks noGrp="1"/>
          </p:cNvSpPr>
          <p:nvPr>
            <p:ph idx="1"/>
          </p:nvPr>
        </p:nvSpPr>
        <p:spPr>
          <a:xfrm>
            <a:off x="865154" y="1678898"/>
            <a:ext cx="7598885" cy="4322788"/>
          </a:xfrm>
        </p:spPr>
        <p:txBody>
          <a:bodyPr>
            <a:normAutofit lnSpcReduction="10000"/>
          </a:bodyPr>
          <a:lstStyle/>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N * (2^(1/N) -1), where N is the number of tasks </a:t>
            </a:r>
          </a:p>
          <a:p>
            <a:pPr marL="0" indent="0">
              <a:buNone/>
            </a:pPr>
            <a:r>
              <a:rPr lang="en-US" sz="2100" dirty="0"/>
              <a:t> 3 * (2^(1/3) -1) = 0.779</a:t>
            </a:r>
          </a:p>
          <a:p>
            <a:pPr marL="0" indent="0">
              <a:buNone/>
            </a:pPr>
            <a:r>
              <a:rPr lang="en-US" sz="2100" dirty="0"/>
              <a:t>u1= e1/p1 = 35/100 = 0.35</a:t>
            </a:r>
          </a:p>
          <a:p>
            <a:pPr marL="0" indent="0">
              <a:buNone/>
            </a:pPr>
            <a:r>
              <a:rPr lang="en-US" sz="2100" dirty="0"/>
              <a:t>u3= e2/p2 = 10/50 = 0.2</a:t>
            </a:r>
          </a:p>
          <a:p>
            <a:pPr marL="0" indent="0">
              <a:buNone/>
            </a:pPr>
            <a:r>
              <a:rPr lang="en-US" sz="2100" dirty="0"/>
              <a:t>u3= e3/p3 = 30/150 = 0.2</a:t>
            </a:r>
          </a:p>
          <a:p>
            <a:pPr marL="0" indent="0">
              <a:buNone/>
            </a:pPr>
            <a:endParaRPr lang="en-US" sz="2100" dirty="0"/>
          </a:p>
          <a:p>
            <a:pPr marL="0" indent="0">
              <a:buNone/>
            </a:pPr>
            <a:r>
              <a:rPr lang="en-US" sz="2100" dirty="0"/>
              <a:t>The total utilization of processor U = u1 + u2 + u3 = 0.75</a:t>
            </a:r>
          </a:p>
          <a:p>
            <a:pPr marL="0" indent="0">
              <a:buNone/>
            </a:pPr>
            <a:r>
              <a:rPr lang="en-US" sz="2100" dirty="0"/>
              <a:t> Since the U is less than the upper bound, that is, 0.75 &lt; 0.779, all tasks are RM schedulable. </a:t>
            </a:r>
          </a:p>
          <a:p>
            <a:pPr marL="0" indent="0">
              <a:buNone/>
            </a:pPr>
            <a:endParaRPr lang="ar-SA" sz="2100" dirty="0"/>
          </a:p>
        </p:txBody>
      </p:sp>
      <p:pic>
        <p:nvPicPr>
          <p:cNvPr id="5" name="صورة 4" descr="صورة تحتوي على لقطة شاشة, كمبيوتر&#10;&#10;تم إنشاء الوصف تلقائياً">
            <a:extLst>
              <a:ext uri="{FF2B5EF4-FFF2-40B4-BE49-F238E27FC236}">
                <a16:creationId xmlns:a16="http://schemas.microsoft.com/office/drawing/2014/main" id="{289A54F8-9D4D-4D33-8F0F-1E7AAEA30062}"/>
              </a:ext>
            </a:extLst>
          </p:cNvPr>
          <p:cNvPicPr>
            <a:picLocks noChangeAspect="1"/>
          </p:cNvPicPr>
          <p:nvPr/>
        </p:nvPicPr>
        <p:blipFill rotWithShape="1">
          <a:blip r:embed="rId2">
            <a:extLst>
              <a:ext uri="{28A0092B-C50C-407E-A947-70E740481C1C}">
                <a14:useLocalDpi xmlns:a14="http://schemas.microsoft.com/office/drawing/2010/main" val="0"/>
              </a:ext>
            </a:extLst>
          </a:blip>
          <a:srcRect l="55574" t="66666" r="10123" b="21793"/>
          <a:stretch/>
        </p:blipFill>
        <p:spPr>
          <a:xfrm>
            <a:off x="679961" y="1059451"/>
            <a:ext cx="7290757" cy="1484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296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04F7039-0464-47D8-BED6-716F37961355}"/>
              </a:ext>
            </a:extLst>
          </p:cNvPr>
          <p:cNvSpPr>
            <a:spLocks noGrp="1"/>
          </p:cNvSpPr>
          <p:nvPr>
            <p:ph type="title"/>
          </p:nvPr>
        </p:nvSpPr>
        <p:spPr>
          <a:xfrm>
            <a:off x="908176" y="625756"/>
            <a:ext cx="8244590" cy="996056"/>
          </a:xfrm>
        </p:spPr>
        <p:txBody>
          <a:bodyPr/>
          <a:lstStyle/>
          <a:p>
            <a:pPr algn="l"/>
            <a:r>
              <a:rPr lang="en-US" dirty="0">
                <a:solidFill>
                  <a:schemeClr val="accent1">
                    <a:lumMod val="50000"/>
                  </a:schemeClr>
                </a:solidFill>
              </a:rPr>
              <a:t>   Earliest Deadline First Scheduling Algorithm:</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3CDF786D-05E2-4A54-9D7F-46DCC921E364}"/>
              </a:ext>
            </a:extLst>
          </p:cNvPr>
          <p:cNvSpPr>
            <a:spLocks noGrp="1"/>
          </p:cNvSpPr>
          <p:nvPr>
            <p:ph idx="1"/>
          </p:nvPr>
        </p:nvSpPr>
        <p:spPr>
          <a:xfrm>
            <a:off x="716884" y="2582511"/>
            <a:ext cx="8030768" cy="2936356"/>
          </a:xfrm>
        </p:spPr>
        <p:txBody>
          <a:bodyPr>
            <a:normAutofit lnSpcReduction="10000"/>
          </a:bodyPr>
          <a:lstStyle/>
          <a:p>
            <a:pPr marL="0" indent="0">
              <a:buNone/>
            </a:pPr>
            <a:r>
              <a:rPr lang="en-US" sz="2100" dirty="0"/>
              <a:t>Earlier deadline first (EDF), also known as least time to go, is a </a:t>
            </a:r>
            <a:r>
              <a:rPr lang="en-US" sz="2100" dirty="0" err="1"/>
              <a:t>uni</a:t>
            </a:r>
            <a:r>
              <a:rPr lang="en-US" sz="2100" dirty="0"/>
              <a:t>-processor priority-driven scheduling algorithm, in which the tasks need not be periodic. </a:t>
            </a:r>
          </a:p>
          <a:p>
            <a:pPr marL="0" indent="0">
              <a:buNone/>
            </a:pPr>
            <a:r>
              <a:rPr lang="en-US" dirty="0"/>
              <a:t>The following are the assumptions while executing this scheduling algorithm: </a:t>
            </a:r>
          </a:p>
          <a:p>
            <a:pPr marL="0" indent="0">
              <a:buNone/>
            </a:pPr>
            <a:r>
              <a:rPr lang="en-US" sz="1500" dirty="0"/>
              <a:t>• There is no such region in any task that is non-pre-</a:t>
            </a:r>
            <a:r>
              <a:rPr lang="en-US" sz="1500" dirty="0" err="1"/>
              <a:t>emptable</a:t>
            </a:r>
            <a:r>
              <a:rPr lang="en-US" sz="1500" dirty="0"/>
              <a:t>.</a:t>
            </a:r>
          </a:p>
          <a:p>
            <a:pPr marL="0" indent="0">
              <a:buNone/>
            </a:pPr>
            <a:r>
              <a:rPr lang="en-US" sz="1500" dirty="0"/>
              <a:t> • The cost incurred in pre-emption is negligible.</a:t>
            </a:r>
          </a:p>
          <a:p>
            <a:pPr marL="0" indent="0">
              <a:buNone/>
            </a:pPr>
            <a:r>
              <a:rPr lang="en-US" sz="1500" dirty="0"/>
              <a:t> • All tasks are independent, that is, there is no precedence constraint among them.</a:t>
            </a:r>
            <a:endParaRPr lang="ar-SA" sz="1500" dirty="0"/>
          </a:p>
        </p:txBody>
      </p:sp>
    </p:spTree>
    <p:extLst>
      <p:ext uri="{BB962C8B-B14F-4D97-AF65-F5344CB8AC3E}">
        <p14:creationId xmlns:p14="http://schemas.microsoft.com/office/powerpoint/2010/main" val="2577329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6D85B75-CAC4-47CD-A176-B2826947B89D}"/>
              </a:ext>
            </a:extLst>
          </p:cNvPr>
          <p:cNvSpPr>
            <a:spLocks noGrp="1"/>
          </p:cNvSpPr>
          <p:nvPr>
            <p:ph type="title"/>
          </p:nvPr>
        </p:nvSpPr>
        <p:spPr>
          <a:xfrm>
            <a:off x="1360570" y="1273227"/>
            <a:ext cx="6464160" cy="834765"/>
          </a:xfrm>
        </p:spPr>
        <p:txBody>
          <a:bodyPr>
            <a:normAutofit/>
          </a:bodyPr>
          <a:lstStyle/>
          <a:p>
            <a:r>
              <a:rPr lang="en-US" dirty="0">
                <a:solidFill>
                  <a:schemeClr val="accent1">
                    <a:lumMod val="50000"/>
                  </a:schemeClr>
                </a:solidFill>
              </a:rPr>
              <a:t>Example </a:t>
            </a:r>
            <a:r>
              <a:rPr lang="en-US" sz="3000" dirty="0"/>
              <a:t>EDF scheduling </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1C8048E6-98C8-4BCC-98D3-AB394EDAF6DD}"/>
              </a:ext>
            </a:extLst>
          </p:cNvPr>
          <p:cNvSpPr>
            <a:spLocks noGrp="1"/>
          </p:cNvSpPr>
          <p:nvPr>
            <p:ph idx="1"/>
          </p:nvPr>
        </p:nvSpPr>
        <p:spPr>
          <a:xfrm>
            <a:off x="1113233" y="1959028"/>
            <a:ext cx="7721841" cy="3114206"/>
          </a:xfrm>
        </p:spPr>
        <p:txBody>
          <a:bodyPr>
            <a:normAutofit/>
          </a:bodyPr>
          <a:lstStyle/>
          <a:p>
            <a:pPr marL="0" indent="0">
              <a:buNone/>
            </a:pPr>
            <a:r>
              <a:rPr lang="en-US" sz="2100" dirty="0"/>
              <a:t>Consider the following set of tasks in a real-time system:</a:t>
            </a:r>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p:txBody>
      </p:sp>
      <p:pic>
        <p:nvPicPr>
          <p:cNvPr id="5" name="صورة 4" descr="صورة تحتوي على لقطة شاشة, كمبيوتر, كمبيوتر محمول, مكتب&#10;&#10;تم إنشاء الوصف تلقائياً">
            <a:extLst>
              <a:ext uri="{FF2B5EF4-FFF2-40B4-BE49-F238E27FC236}">
                <a16:creationId xmlns:a16="http://schemas.microsoft.com/office/drawing/2014/main" id="{4040F043-0C05-42CF-A142-229D928C485D}"/>
              </a:ext>
            </a:extLst>
          </p:cNvPr>
          <p:cNvPicPr>
            <a:picLocks noChangeAspect="1"/>
          </p:cNvPicPr>
          <p:nvPr/>
        </p:nvPicPr>
        <p:blipFill rotWithShape="1">
          <a:blip r:embed="rId2">
            <a:extLst>
              <a:ext uri="{28A0092B-C50C-407E-A947-70E740481C1C}">
                <a14:useLocalDpi xmlns:a14="http://schemas.microsoft.com/office/drawing/2010/main" val="0"/>
              </a:ext>
            </a:extLst>
          </a:blip>
          <a:srcRect l="55081" t="47432" r="7406" b="40983"/>
          <a:stretch/>
        </p:blipFill>
        <p:spPr>
          <a:xfrm>
            <a:off x="1113233" y="2851411"/>
            <a:ext cx="7653080" cy="1329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082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dirty="0"/>
              <a:t>Outline</a:t>
            </a:r>
          </a:p>
        </p:txBody>
      </p:sp>
      <p:sp>
        <p:nvSpPr>
          <p:cNvPr id="52227" name="Rectangle 4"/>
          <p:cNvSpPr>
            <a:spLocks noGrp="1" noChangeArrowheads="1"/>
          </p:cNvSpPr>
          <p:nvPr>
            <p:ph type="body" idx="1"/>
          </p:nvPr>
        </p:nvSpPr>
        <p:spPr>
          <a:xfrm>
            <a:off x="685800" y="1587661"/>
            <a:ext cx="7772400" cy="4114800"/>
          </a:xfrm>
        </p:spPr>
        <p:txBody>
          <a:bodyPr>
            <a:normAutofit/>
          </a:bodyPr>
          <a:lstStyle/>
          <a:p>
            <a:r>
              <a:rPr lang="en-US" sz="2400" dirty="0">
                <a:solidFill>
                  <a:srgbClr val="3333CC"/>
                </a:solidFill>
              </a:rPr>
              <a:t>Multiprocessor</a:t>
            </a:r>
          </a:p>
          <a:p>
            <a:r>
              <a:rPr lang="en-US" sz="2400" dirty="0">
                <a:solidFill>
                  <a:srgbClr val="3333CC"/>
                </a:solidFill>
              </a:rPr>
              <a:t>Structure of  Multiprocessor OS</a:t>
            </a:r>
          </a:p>
          <a:p>
            <a:r>
              <a:rPr lang="en-US" sz="2400" dirty="0">
                <a:solidFill>
                  <a:srgbClr val="3333CC"/>
                </a:solidFill>
              </a:rPr>
              <a:t>Processor Scheduling</a:t>
            </a:r>
          </a:p>
          <a:p>
            <a:r>
              <a:rPr lang="en-US" sz="2400" dirty="0">
                <a:solidFill>
                  <a:srgbClr val="3333CC"/>
                </a:solidFill>
              </a:rPr>
              <a:t> Real Time OS</a:t>
            </a:r>
          </a:p>
          <a:p>
            <a:r>
              <a:rPr lang="en-US" sz="2400">
                <a:solidFill>
                  <a:srgbClr val="3333CC"/>
                </a:solidFill>
              </a:rPr>
              <a:t>Real Time Scheduling</a:t>
            </a:r>
            <a:endParaRPr lang="en-US" sz="2400" dirty="0">
              <a:solidFill>
                <a:srgbClr val="3333CC"/>
              </a:solidFill>
            </a:endParaRPr>
          </a:p>
          <a:p>
            <a:pPr marL="0" indent="0">
              <a:buNone/>
            </a:pPr>
            <a:endParaRPr lang="en-US" sz="2400" dirty="0">
              <a:solidFill>
                <a:srgbClr val="3333CC"/>
              </a:solidFill>
            </a:endParaRPr>
          </a:p>
          <a:p>
            <a:endParaRPr lang="en-US" sz="2400" dirty="0">
              <a:solidFill>
                <a:srgbClr val="3333CC"/>
              </a:solidFill>
            </a:endParaRPr>
          </a:p>
          <a:p>
            <a:endParaRPr lang="en-US" sz="2400" dirty="0">
              <a:solidFill>
                <a:srgbClr val="3333CC"/>
              </a:solidFill>
              <a:ea typeface="ＭＳ Ｐゴシック" pitchFamily="1" charset="-128"/>
            </a:endParaRP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2</a:t>
            </a:fld>
            <a:endParaRPr lang="en-US"/>
          </a:p>
        </p:txBody>
      </p:sp>
    </p:spTree>
    <p:extLst>
      <p:ext uri="{BB962C8B-B14F-4D97-AF65-F5344CB8AC3E}">
        <p14:creationId xmlns:p14="http://schemas.microsoft.com/office/powerpoint/2010/main" val="180835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B0032C2-DF68-4F36-B20B-3DE24C454F0B}"/>
              </a:ext>
            </a:extLst>
          </p:cNvPr>
          <p:cNvSpPr>
            <a:spLocks noGrp="1"/>
          </p:cNvSpPr>
          <p:nvPr>
            <p:ph type="title"/>
          </p:nvPr>
        </p:nvSpPr>
        <p:spPr>
          <a:xfrm>
            <a:off x="1315388" y="793074"/>
            <a:ext cx="2848296" cy="643640"/>
          </a:xfrm>
        </p:spPr>
        <p:txBody>
          <a:bodyPr/>
          <a:lstStyle/>
          <a:p>
            <a:r>
              <a:rPr lang="en-US" dirty="0">
                <a:solidFill>
                  <a:schemeClr val="accent1">
                    <a:lumMod val="50000"/>
                  </a:schemeClr>
                </a:solidFill>
              </a:rPr>
              <a:t>Solution:</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AD1DC329-6548-40E9-8A98-A437C637B520}"/>
              </a:ext>
            </a:extLst>
          </p:cNvPr>
          <p:cNvSpPr>
            <a:spLocks noGrp="1"/>
          </p:cNvSpPr>
          <p:nvPr>
            <p:ph idx="1"/>
          </p:nvPr>
        </p:nvSpPr>
        <p:spPr>
          <a:xfrm>
            <a:off x="1090557" y="1500892"/>
            <a:ext cx="7937079" cy="2921207"/>
          </a:xfrm>
        </p:spPr>
        <p:txBody>
          <a:bodyPr>
            <a:normAutofit fontScale="92500"/>
          </a:bodyPr>
          <a:lstStyle/>
          <a:p>
            <a:pPr marL="0" indent="0">
              <a:buNone/>
            </a:pPr>
            <a:r>
              <a:rPr lang="en-US" sz="2100" dirty="0"/>
              <a:t>T1 is the first task to arrive, so it starts executing. After 2 time units, T2 arrives, whose deadline is shorter than T1. Therefore, it pre-empts T1 and T2 starts executing. After 5 time units, T3 arrives but T2 continues, as absolute deadline of T3 is more than T2. Therefore T2 continues and completes its execution. After this, now there are T1 and T3 tasks that need the processor. Since T3 has a less absolute deadline, it starts executing and completes execution. Finally, T1 resumes and completes its execution. The tasks on the timing diagram are as follows:</a:t>
            </a:r>
            <a:endParaRPr lang="ar-SA" sz="2100" dirty="0"/>
          </a:p>
        </p:txBody>
      </p:sp>
      <p:pic>
        <p:nvPicPr>
          <p:cNvPr id="5" name="صورة 4" descr="صورة تحتوي على لقطة شاشة, كمبيوتر&#10;&#10;تم إنشاء الوصف تلقائياً">
            <a:extLst>
              <a:ext uri="{FF2B5EF4-FFF2-40B4-BE49-F238E27FC236}">
                <a16:creationId xmlns:a16="http://schemas.microsoft.com/office/drawing/2014/main" id="{A64CDD2C-59E0-454D-B7B7-AF661CF00765}"/>
              </a:ext>
            </a:extLst>
          </p:cNvPr>
          <p:cNvPicPr>
            <a:picLocks noChangeAspect="1"/>
          </p:cNvPicPr>
          <p:nvPr/>
        </p:nvPicPr>
        <p:blipFill rotWithShape="1">
          <a:blip r:embed="rId2">
            <a:extLst>
              <a:ext uri="{28A0092B-C50C-407E-A947-70E740481C1C}">
                <a14:useLocalDpi xmlns:a14="http://schemas.microsoft.com/office/drawing/2010/main" val="0"/>
              </a:ext>
            </a:extLst>
          </a:blip>
          <a:srcRect l="54836" t="60546" r="23156" b="32022"/>
          <a:stretch/>
        </p:blipFill>
        <p:spPr>
          <a:xfrm>
            <a:off x="1315388" y="4320914"/>
            <a:ext cx="7487418" cy="1422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701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1540430-D436-46E3-9CAE-1106894E9826}"/>
              </a:ext>
            </a:extLst>
          </p:cNvPr>
          <p:cNvSpPr>
            <a:spLocks noGrp="1"/>
          </p:cNvSpPr>
          <p:nvPr>
            <p:ph type="title"/>
          </p:nvPr>
        </p:nvSpPr>
        <p:spPr>
          <a:xfrm>
            <a:off x="1113232" y="857251"/>
            <a:ext cx="6378809" cy="1090163"/>
          </a:xfrm>
        </p:spPr>
        <p:txBody>
          <a:bodyPr/>
          <a:lstStyle/>
          <a:p>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MULTI-PROCESSOR SYSTEMS:</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B97B7D53-850A-41C8-A66E-CA7AD3EF9A64}"/>
              </a:ext>
            </a:extLst>
          </p:cNvPr>
          <p:cNvSpPr>
            <a:spLocks noGrp="1"/>
          </p:cNvSpPr>
          <p:nvPr>
            <p:ph idx="1"/>
          </p:nvPr>
        </p:nvSpPr>
        <p:spPr>
          <a:xfrm>
            <a:off x="650244" y="2726015"/>
            <a:ext cx="8030768" cy="3347049"/>
          </a:xfrm>
        </p:spPr>
        <p:txBody>
          <a:bodyPr>
            <a:normAutofit/>
          </a:bodyPr>
          <a:lstStyle/>
          <a:p>
            <a:pPr marL="0" indent="0">
              <a:buNone/>
            </a:pPr>
            <a:r>
              <a:rPr lang="en-GB" sz="2100" dirty="0"/>
              <a:t>In the technological evolution of computer systems, there was a desire of parallel processing with the help of more than one processor.</a:t>
            </a:r>
            <a:endParaRPr lang="ar-SA" sz="2100" dirty="0"/>
          </a:p>
        </p:txBody>
      </p:sp>
    </p:spTree>
    <p:extLst>
      <p:ext uri="{BB962C8B-B14F-4D97-AF65-F5344CB8AC3E}">
        <p14:creationId xmlns:p14="http://schemas.microsoft.com/office/powerpoint/2010/main" val="172647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B4DD643-30F9-4B73-B24C-45B292C67211}"/>
              </a:ext>
            </a:extLst>
          </p:cNvPr>
          <p:cNvSpPr>
            <a:spLocks noGrp="1"/>
          </p:cNvSpPr>
          <p:nvPr>
            <p:ph type="title"/>
          </p:nvPr>
        </p:nvSpPr>
        <p:spPr>
          <a:xfrm>
            <a:off x="1113232" y="857251"/>
            <a:ext cx="7815107" cy="1314449"/>
          </a:xfrm>
        </p:spPr>
        <p:txBody>
          <a:bodyPr/>
          <a:lstStyle/>
          <a:p>
            <a:r>
              <a:rPr lang="en-US" dirty="0">
                <a:solidFill>
                  <a:schemeClr val="accent1">
                    <a:lumMod val="50000"/>
                  </a:schemeClr>
                </a:solidFill>
              </a:rPr>
              <a:t>STRUCTURE OF MULTI-PROCESSOR OSs :</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DBBC26FD-346A-4BEA-A877-92DE6756BB53}"/>
              </a:ext>
            </a:extLst>
          </p:cNvPr>
          <p:cNvSpPr>
            <a:spLocks noGrp="1"/>
          </p:cNvSpPr>
          <p:nvPr>
            <p:ph idx="1"/>
          </p:nvPr>
        </p:nvSpPr>
        <p:spPr>
          <a:xfrm>
            <a:off x="418751" y="2952043"/>
            <a:ext cx="8030768" cy="2789634"/>
          </a:xfrm>
        </p:spPr>
        <p:txBody>
          <a:bodyPr>
            <a:normAutofit/>
          </a:bodyPr>
          <a:lstStyle/>
          <a:p>
            <a:pPr marL="0" indent="0">
              <a:buNone/>
            </a:pPr>
            <a:r>
              <a:rPr lang="en-GB" sz="2100" dirty="0"/>
              <a:t>It is obvious that for multiprocessing systems, a different OS is required to cater to the special requirements. </a:t>
            </a:r>
          </a:p>
          <a:p>
            <a:pPr marL="0" indent="0">
              <a:buNone/>
            </a:pPr>
            <a:r>
              <a:rPr lang="en-GB" sz="2100" dirty="0">
                <a:solidFill>
                  <a:srgbClr val="211F1F"/>
                </a:solidFill>
                <a:latin typeface="Times New Roman" panose="02020603050405020304" pitchFamily="18" charset="0"/>
              </a:rPr>
              <a:t>there are three structures for multi-processor OS</a:t>
            </a:r>
          </a:p>
          <a:p>
            <a:pPr marL="0" indent="0">
              <a:buNone/>
            </a:pPr>
            <a:endParaRPr lang="en-GB" sz="2100" dirty="0">
              <a:solidFill>
                <a:srgbClr val="211F1F"/>
              </a:solidFill>
              <a:latin typeface="Times New Roman" panose="02020603050405020304" pitchFamily="18" charset="0"/>
            </a:endParaRPr>
          </a:p>
          <a:p>
            <a:pPr marL="0" indent="0">
              <a:buNone/>
            </a:pPr>
            <a:r>
              <a:rPr lang="en-GB" sz="1950" dirty="0">
                <a:latin typeface="Times New Roman" panose="02020603050405020304" pitchFamily="18" charset="0"/>
              </a:rPr>
              <a:t>1-</a:t>
            </a:r>
            <a:r>
              <a:rPr lang="en-US" sz="1950" dirty="0"/>
              <a:t>Separate Kernel Configuration:</a:t>
            </a:r>
          </a:p>
          <a:p>
            <a:pPr marL="0" indent="0">
              <a:buNone/>
            </a:pPr>
            <a:r>
              <a:rPr lang="en-US" sz="1950" dirty="0"/>
              <a:t>2- Master–Slave Configuration</a:t>
            </a:r>
          </a:p>
          <a:p>
            <a:pPr marL="0" indent="0">
              <a:buNone/>
            </a:pPr>
            <a:r>
              <a:rPr lang="en-US" sz="1950" dirty="0"/>
              <a:t>3- Symmetric Configuration</a:t>
            </a:r>
          </a:p>
          <a:p>
            <a:pPr marL="0" indent="0">
              <a:buNone/>
            </a:pPr>
            <a:endParaRPr lang="en-US" sz="2100" dirty="0"/>
          </a:p>
        </p:txBody>
      </p:sp>
    </p:spTree>
    <p:extLst>
      <p:ext uri="{BB962C8B-B14F-4D97-AF65-F5344CB8AC3E}">
        <p14:creationId xmlns:p14="http://schemas.microsoft.com/office/powerpoint/2010/main" val="112384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534087E-2297-4A9D-BC61-0CDF56369C43}"/>
              </a:ext>
            </a:extLst>
          </p:cNvPr>
          <p:cNvSpPr>
            <a:spLocks noGrp="1"/>
          </p:cNvSpPr>
          <p:nvPr>
            <p:ph type="title"/>
          </p:nvPr>
        </p:nvSpPr>
        <p:spPr>
          <a:xfrm>
            <a:off x="94060" y="1000125"/>
            <a:ext cx="8911044" cy="657225"/>
          </a:xfrm>
        </p:spPr>
        <p:txBody>
          <a:bodyPr/>
          <a:lstStyle/>
          <a:p>
            <a:r>
              <a:rPr lang="en-US" dirty="0">
                <a:solidFill>
                  <a:schemeClr val="accent1">
                    <a:lumMod val="50000"/>
                  </a:schemeClr>
                </a:solidFill>
              </a:rPr>
              <a:t>1. Separate Kernel Configuration:</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BA11C1D7-9937-4928-B89D-89E0E8270BBD}"/>
              </a:ext>
            </a:extLst>
          </p:cNvPr>
          <p:cNvSpPr>
            <a:spLocks noGrp="1"/>
          </p:cNvSpPr>
          <p:nvPr>
            <p:ph idx="1"/>
          </p:nvPr>
        </p:nvSpPr>
        <p:spPr>
          <a:xfrm>
            <a:off x="814982" y="2023219"/>
            <a:ext cx="7514035" cy="1660920"/>
          </a:xfrm>
        </p:spPr>
        <p:txBody>
          <a:bodyPr>
            <a:normAutofit/>
          </a:bodyPr>
          <a:lstStyle/>
          <a:p>
            <a:pPr marL="0" indent="0">
              <a:buNone/>
            </a:pPr>
            <a:r>
              <a:rPr lang="en-GB" sz="2100" dirty="0"/>
              <a:t>The simplest design of a multi-processor OS is to statically partition the resources in the system into different domains of control and assign these domains to various processors in the system. </a:t>
            </a:r>
            <a:endParaRPr lang="en-US" sz="2100" dirty="0"/>
          </a:p>
        </p:txBody>
      </p:sp>
      <p:pic>
        <p:nvPicPr>
          <p:cNvPr id="5" name="صورة 4" descr="صورة تحتوي على لقطة شاشة, كمبيوتر, شاشة عرض, مكتب&#10;&#10;تم إنشاء الوصف تلقائياً">
            <a:extLst>
              <a:ext uri="{FF2B5EF4-FFF2-40B4-BE49-F238E27FC236}">
                <a16:creationId xmlns:a16="http://schemas.microsoft.com/office/drawing/2014/main" id="{11CD7245-005D-4D15-A6E3-7A2D81E54DF0}"/>
              </a:ext>
            </a:extLst>
          </p:cNvPr>
          <p:cNvPicPr>
            <a:picLocks noChangeAspect="1"/>
          </p:cNvPicPr>
          <p:nvPr/>
        </p:nvPicPr>
        <p:blipFill rotWithShape="1">
          <a:blip r:embed="rId2">
            <a:extLst>
              <a:ext uri="{28A0092B-C50C-407E-A947-70E740481C1C}">
                <a14:useLocalDpi xmlns:a14="http://schemas.microsoft.com/office/drawing/2010/main" val="0"/>
              </a:ext>
            </a:extLst>
          </a:blip>
          <a:srcRect l="58008" t="40258" r="11237" b="42075"/>
          <a:stretch/>
        </p:blipFill>
        <p:spPr>
          <a:xfrm>
            <a:off x="1607342" y="3868342"/>
            <a:ext cx="6290072" cy="2032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980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8F3D0B3-5FA9-4772-9CDF-F7CF63CF8853}"/>
              </a:ext>
            </a:extLst>
          </p:cNvPr>
          <p:cNvSpPr>
            <a:spLocks noGrp="1"/>
          </p:cNvSpPr>
          <p:nvPr>
            <p:ph type="title"/>
          </p:nvPr>
        </p:nvSpPr>
        <p:spPr>
          <a:xfrm>
            <a:off x="517125" y="1007087"/>
            <a:ext cx="8414795" cy="760810"/>
          </a:xfrm>
        </p:spPr>
        <p:txBody>
          <a:bodyPr/>
          <a:lstStyle/>
          <a:p>
            <a:r>
              <a:rPr lang="en-US" dirty="0">
                <a:solidFill>
                  <a:schemeClr val="accent1">
                    <a:lumMod val="50000"/>
                  </a:schemeClr>
                </a:solidFill>
              </a:rPr>
              <a:t>2. Master–Slave Configuration:</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3B11BB93-BACC-40A5-A293-31E17CB679AE}"/>
              </a:ext>
            </a:extLst>
          </p:cNvPr>
          <p:cNvSpPr>
            <a:spLocks noGrp="1"/>
          </p:cNvSpPr>
          <p:nvPr>
            <p:ph idx="1"/>
          </p:nvPr>
        </p:nvSpPr>
        <p:spPr>
          <a:xfrm>
            <a:off x="1026197" y="2083308"/>
            <a:ext cx="7396652" cy="1745743"/>
          </a:xfrm>
        </p:spPr>
        <p:txBody>
          <a:bodyPr>
            <a:normAutofit/>
          </a:bodyPr>
          <a:lstStyle/>
          <a:p>
            <a:pPr marL="0" indent="0">
              <a:buNone/>
            </a:pPr>
            <a:r>
              <a:rPr lang="en-GB" sz="2100" dirty="0"/>
              <a:t>This configuration assigns one processor as master and other processors in the system as slaves. The master processor runs the OS and processes while slave processors run the processes only </a:t>
            </a:r>
          </a:p>
          <a:p>
            <a:pPr marL="0" indent="0">
              <a:buNone/>
            </a:pPr>
            <a:endParaRPr lang="en-US" sz="2100" dirty="0"/>
          </a:p>
        </p:txBody>
      </p:sp>
      <p:pic>
        <p:nvPicPr>
          <p:cNvPr id="4" name="صورة 4" descr="صورة تحتوي على لقطة شاشة, كمبيوتر&#10;&#10;تم إنشاء الوصف تلقائياً">
            <a:extLst>
              <a:ext uri="{FF2B5EF4-FFF2-40B4-BE49-F238E27FC236}">
                <a16:creationId xmlns:a16="http://schemas.microsoft.com/office/drawing/2014/main" id="{4CB1DB3E-D5FF-55FF-D6C1-FCA6B5D199C0}"/>
              </a:ext>
            </a:extLst>
          </p:cNvPr>
          <p:cNvPicPr>
            <a:picLocks noChangeAspect="1"/>
          </p:cNvPicPr>
          <p:nvPr/>
        </p:nvPicPr>
        <p:blipFill rotWithShape="1">
          <a:blip r:embed="rId2">
            <a:extLst>
              <a:ext uri="{28A0092B-C50C-407E-A947-70E740481C1C}">
                <a14:useLocalDpi xmlns:a14="http://schemas.microsoft.com/office/drawing/2010/main" val="0"/>
              </a:ext>
            </a:extLst>
          </a:blip>
          <a:srcRect l="58008" t="23750" r="12175" b="52083"/>
          <a:stretch/>
        </p:blipFill>
        <p:spPr>
          <a:xfrm>
            <a:off x="2415688" y="3976539"/>
            <a:ext cx="5866211" cy="2674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5300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6F0FE2E-DB16-4548-9A9E-B828BAD77ADD}"/>
              </a:ext>
            </a:extLst>
          </p:cNvPr>
          <p:cNvSpPr>
            <a:spLocks noGrp="1"/>
          </p:cNvSpPr>
          <p:nvPr>
            <p:ph type="title"/>
          </p:nvPr>
        </p:nvSpPr>
        <p:spPr>
          <a:xfrm>
            <a:off x="190982" y="732622"/>
            <a:ext cx="8762036" cy="696516"/>
          </a:xfrm>
        </p:spPr>
        <p:txBody>
          <a:bodyPr/>
          <a:lstStyle/>
          <a:p>
            <a:r>
              <a:rPr lang="en-US" dirty="0">
                <a:solidFill>
                  <a:schemeClr val="accent1">
                    <a:lumMod val="50000"/>
                  </a:schemeClr>
                </a:solidFill>
              </a:rPr>
              <a:t>3. Symmetric Configuration:</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ACD4DC05-8646-4EA9-9BD2-240874947BBC}"/>
              </a:ext>
            </a:extLst>
          </p:cNvPr>
          <p:cNvSpPr>
            <a:spLocks noGrp="1"/>
          </p:cNvSpPr>
          <p:nvPr>
            <p:ph idx="1"/>
          </p:nvPr>
        </p:nvSpPr>
        <p:spPr>
          <a:xfrm>
            <a:off x="754417" y="1600523"/>
            <a:ext cx="8030768" cy="1421944"/>
          </a:xfrm>
        </p:spPr>
        <p:txBody>
          <a:bodyPr>
            <a:normAutofit/>
          </a:bodyPr>
          <a:lstStyle/>
          <a:p>
            <a:pPr marL="0" indent="0">
              <a:buNone/>
            </a:pPr>
            <a:r>
              <a:rPr lang="en-GB" sz="2100" dirty="0"/>
              <a:t>Established by same treatment to all the processors. All the processors are able to execute the OS in this configuration.  Any processor can access any device and can handle any interrupts generated on it.</a:t>
            </a:r>
            <a:endParaRPr lang="en-US" sz="2100" dirty="0"/>
          </a:p>
        </p:txBody>
      </p:sp>
      <p:pic>
        <p:nvPicPr>
          <p:cNvPr id="4" name="صورة 4" descr="صورة تحتوي على لقطة شاشة, كمبيوتر&#10;&#10;تم إنشاء الوصف تلقائياً">
            <a:extLst>
              <a:ext uri="{FF2B5EF4-FFF2-40B4-BE49-F238E27FC236}">
                <a16:creationId xmlns:a16="http://schemas.microsoft.com/office/drawing/2014/main" id="{22182D96-7EB7-E162-8831-925D0A951395}"/>
              </a:ext>
            </a:extLst>
          </p:cNvPr>
          <p:cNvPicPr>
            <a:picLocks noChangeAspect="1"/>
          </p:cNvPicPr>
          <p:nvPr/>
        </p:nvPicPr>
        <p:blipFill rotWithShape="1">
          <a:blip r:embed="rId2">
            <a:extLst>
              <a:ext uri="{28A0092B-C50C-407E-A947-70E740481C1C}">
                <a14:useLocalDpi xmlns:a14="http://schemas.microsoft.com/office/drawing/2010/main" val="0"/>
              </a:ext>
            </a:extLst>
          </a:blip>
          <a:srcRect l="58359" t="65000" r="12174" b="10417"/>
          <a:stretch/>
        </p:blipFill>
        <p:spPr>
          <a:xfrm>
            <a:off x="1355778" y="3265871"/>
            <a:ext cx="6620609" cy="258326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1468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FF8C1F2-E2E3-4B0C-B594-4590DCA6DC5A}"/>
              </a:ext>
            </a:extLst>
          </p:cNvPr>
          <p:cNvSpPr>
            <a:spLocks noGrp="1"/>
          </p:cNvSpPr>
          <p:nvPr>
            <p:ph type="title"/>
          </p:nvPr>
        </p:nvSpPr>
        <p:spPr>
          <a:xfrm>
            <a:off x="185195" y="982717"/>
            <a:ext cx="8657863" cy="685800"/>
          </a:xfrm>
        </p:spPr>
        <p:txBody>
          <a:bodyPr>
            <a:normAutofit fontScale="90000"/>
          </a:bodyPr>
          <a:lstStyle/>
          <a:p>
            <a:r>
              <a:rPr lang="en-US" dirty="0">
                <a:solidFill>
                  <a:schemeClr val="accent1">
                    <a:lumMod val="50000"/>
                  </a:schemeClr>
                </a:solidFill>
              </a:rPr>
              <a:t>PROCESSOR SCHEDULING :</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5C1837A7-10BE-4DBA-A004-9534B402828E}"/>
              </a:ext>
            </a:extLst>
          </p:cNvPr>
          <p:cNvSpPr>
            <a:spLocks noGrp="1"/>
          </p:cNvSpPr>
          <p:nvPr>
            <p:ph idx="1"/>
          </p:nvPr>
        </p:nvSpPr>
        <p:spPr>
          <a:xfrm>
            <a:off x="1141074" y="1799611"/>
            <a:ext cx="7514035" cy="4075673"/>
          </a:xfrm>
        </p:spPr>
        <p:txBody>
          <a:bodyPr>
            <a:normAutofit fontScale="92500"/>
          </a:bodyPr>
          <a:lstStyle/>
          <a:p>
            <a:pPr marL="0" indent="0">
              <a:buNone/>
            </a:pPr>
            <a:r>
              <a:rPr lang="en-US" sz="2100" dirty="0">
                <a:solidFill>
                  <a:schemeClr val="accent1">
                    <a:lumMod val="75000"/>
                  </a:schemeClr>
                </a:solidFill>
              </a:rPr>
              <a:t>The processor-scheduling algorithm in multi-processor systems is generally divided into the following categories:</a:t>
            </a:r>
          </a:p>
          <a:p>
            <a:pPr marL="0" indent="0">
              <a:buNone/>
            </a:pPr>
            <a:r>
              <a:rPr lang="en-US" sz="2100" dirty="0"/>
              <a:t>1-Job-blind Scheduling Algorithms</a:t>
            </a:r>
          </a:p>
          <a:p>
            <a:pPr marL="0" indent="0">
              <a:buNone/>
            </a:pPr>
            <a:r>
              <a:rPr lang="en-GB" sz="1500" dirty="0"/>
              <a:t>schedule processes on any processor without considering any parallel computation of processes or any other preferences. </a:t>
            </a:r>
            <a:endParaRPr lang="en-US" sz="2100" dirty="0"/>
          </a:p>
          <a:p>
            <a:pPr marL="0" indent="0">
              <a:buNone/>
            </a:pPr>
            <a:r>
              <a:rPr lang="en-US" sz="2100" dirty="0"/>
              <a:t>2- Job-aware Scheduling Algorithms</a:t>
            </a:r>
          </a:p>
          <a:p>
            <a:pPr marL="0" indent="0">
              <a:buNone/>
            </a:pPr>
            <a:r>
              <a:rPr lang="en-GB" sz="1650" dirty="0"/>
              <a:t>consider various factors while scheduling the processes or threads. Largely, three factors are considered: </a:t>
            </a:r>
            <a:r>
              <a:rPr lang="en-GB" sz="1650" b="1" dirty="0"/>
              <a:t>parallelism</a:t>
            </a:r>
            <a:r>
              <a:rPr lang="en-GB" sz="1650" dirty="0"/>
              <a:t>, </a:t>
            </a:r>
            <a:r>
              <a:rPr lang="en-GB" sz="1650" b="1" dirty="0"/>
              <a:t>cache corruption, context-switch time</a:t>
            </a:r>
            <a:r>
              <a:rPr lang="en-GB" sz="1650" dirty="0"/>
              <a:t>.</a:t>
            </a:r>
            <a:endParaRPr lang="en-US" sz="2100" dirty="0"/>
          </a:p>
          <a:p>
            <a:pPr marL="0" indent="0">
              <a:buNone/>
            </a:pPr>
            <a:r>
              <a:rPr lang="en-US" sz="2100" dirty="0"/>
              <a:t>3-Time-sharing Scheduling</a:t>
            </a:r>
          </a:p>
          <a:p>
            <a:pPr marL="0" indent="0">
              <a:buNone/>
            </a:pPr>
            <a:r>
              <a:rPr lang="en-GB" sz="1650" dirty="0"/>
              <a:t>scheduling considers the independent processes of a program to be executed in parallel and processes are stored with their priorities</a:t>
            </a:r>
          </a:p>
          <a:p>
            <a:pPr marL="0" indent="0">
              <a:buNone/>
            </a:pPr>
            <a:r>
              <a:rPr lang="en-GB" sz="2250" dirty="0"/>
              <a:t>4-</a:t>
            </a:r>
            <a:r>
              <a:rPr lang="en-US" sz="2250" dirty="0"/>
              <a:t>Affinity-based Scheduling</a:t>
            </a:r>
          </a:p>
          <a:p>
            <a:pPr marL="0" indent="0">
              <a:buNone/>
            </a:pPr>
            <a:r>
              <a:rPr lang="en-GB" sz="1650" dirty="0"/>
              <a:t>In this type of scheduling, a process is scheduled to be on the same processor where it last executed.</a:t>
            </a:r>
            <a:endParaRPr lang="en-US" sz="1650" dirty="0"/>
          </a:p>
          <a:p>
            <a:pPr marL="0" indent="0">
              <a:buNone/>
            </a:pPr>
            <a:endParaRPr lang="en-US" sz="1650" dirty="0"/>
          </a:p>
          <a:p>
            <a:pPr marL="0" indent="0">
              <a:buNone/>
            </a:pPr>
            <a:endParaRPr lang="en-US" sz="2100" dirty="0"/>
          </a:p>
        </p:txBody>
      </p:sp>
    </p:spTree>
    <p:extLst>
      <p:ext uri="{BB962C8B-B14F-4D97-AF65-F5344CB8AC3E}">
        <p14:creationId xmlns:p14="http://schemas.microsoft.com/office/powerpoint/2010/main" val="2823452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4BDC791-6AD7-40BD-906E-3ED30F18637C}"/>
              </a:ext>
            </a:extLst>
          </p:cNvPr>
          <p:cNvSpPr>
            <a:spLocks noGrp="1"/>
          </p:cNvSpPr>
          <p:nvPr>
            <p:ph type="title"/>
          </p:nvPr>
        </p:nvSpPr>
        <p:spPr>
          <a:xfrm>
            <a:off x="1019758" y="892367"/>
            <a:ext cx="7514035" cy="1314449"/>
          </a:xfrm>
        </p:spPr>
        <p:txBody>
          <a:bodyPr/>
          <a:lstStyle/>
          <a:p>
            <a:r>
              <a:rPr lang="en-US" dirty="0">
                <a:solidFill>
                  <a:schemeClr val="accent1">
                    <a:lumMod val="50000"/>
                  </a:schemeClr>
                </a:solidFill>
              </a:rPr>
              <a:t>REAL-TIME SYSTEMS:</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DA56EDAB-263C-44C6-A80D-9A398492A7E7}"/>
              </a:ext>
            </a:extLst>
          </p:cNvPr>
          <p:cNvSpPr>
            <a:spLocks noGrp="1"/>
          </p:cNvSpPr>
          <p:nvPr>
            <p:ph idx="1"/>
          </p:nvPr>
        </p:nvSpPr>
        <p:spPr>
          <a:xfrm>
            <a:off x="1102385" y="1956182"/>
            <a:ext cx="7700984" cy="1770273"/>
          </a:xfrm>
        </p:spPr>
        <p:txBody>
          <a:bodyPr>
            <a:normAutofit/>
          </a:bodyPr>
          <a:lstStyle/>
          <a:p>
            <a:pPr marL="0" indent="0">
              <a:buNone/>
            </a:pPr>
            <a:r>
              <a:rPr lang="en-GB" sz="2100" dirty="0"/>
              <a:t>A real-time system is one whose logical correctness depends on both the correctness of the outputs and their timeliness. The timeliness factor makes these systems different from other systems. </a:t>
            </a:r>
          </a:p>
        </p:txBody>
      </p:sp>
    </p:spTree>
    <p:extLst>
      <p:ext uri="{BB962C8B-B14F-4D97-AF65-F5344CB8AC3E}">
        <p14:creationId xmlns:p14="http://schemas.microsoft.com/office/powerpoint/2010/main" val="645286405"/>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16715</TotalTime>
  <Words>935</Words>
  <Application>Microsoft Office PowerPoint</Application>
  <PresentationFormat>Overhead</PresentationFormat>
  <Paragraphs>99</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Comic Sans MS</vt:lpstr>
      <vt:lpstr>Marlett</vt:lpstr>
      <vt:lpstr>Times New Roman</vt:lpstr>
      <vt:lpstr>Blank Presentation</vt:lpstr>
      <vt:lpstr>Chapter 5</vt:lpstr>
      <vt:lpstr>Outline</vt:lpstr>
      <vt:lpstr> MULTI-PROCESSOR SYSTEMS:</vt:lpstr>
      <vt:lpstr>STRUCTURE OF MULTI-PROCESSOR OSs :</vt:lpstr>
      <vt:lpstr>1. Separate Kernel Configuration:</vt:lpstr>
      <vt:lpstr>2. Master–Slave Configuration:</vt:lpstr>
      <vt:lpstr>3. Symmetric Configuration:</vt:lpstr>
      <vt:lpstr>PROCESSOR SCHEDULING :</vt:lpstr>
      <vt:lpstr>REAL-TIME SYSTEMS:</vt:lpstr>
      <vt:lpstr> Characteristics of a Real-time System:</vt:lpstr>
      <vt:lpstr>PowerPoint Presentation</vt:lpstr>
      <vt:lpstr>Structure of a Real-time System:</vt:lpstr>
      <vt:lpstr>REAL-TIME OS:</vt:lpstr>
      <vt:lpstr>REAL-TIME SCHEDULING:</vt:lpstr>
      <vt:lpstr>Rate Monotonic Scheduling Algorithm</vt:lpstr>
      <vt:lpstr>Example RM schedulable </vt:lpstr>
      <vt:lpstr>Solution:</vt:lpstr>
      <vt:lpstr>   Earliest Deadline First Scheduling Algorithm:</vt:lpstr>
      <vt:lpstr>Example EDF scheduling </vt:lpstr>
      <vt:lpstr>Solution: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CS176</dc:title>
  <dc:creator>Maurice Herlihy</dc:creator>
  <cp:lastModifiedBy>Shuaib</cp:lastModifiedBy>
  <cp:revision>498</cp:revision>
  <cp:lastPrinted>2003-10-06T20:31:57Z</cp:lastPrinted>
  <dcterms:created xsi:type="dcterms:W3CDTF">1999-05-12T13:47:53Z</dcterms:created>
  <dcterms:modified xsi:type="dcterms:W3CDTF">2023-11-26T18:15:46Z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