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3"/>
  </p:notesMasterIdLst>
  <p:handoutMasterIdLst>
    <p:handoutMasterId r:id="rId64"/>
  </p:handoutMasterIdLst>
  <p:sldIdLst>
    <p:sldId id="331" r:id="rId2"/>
    <p:sldId id="332" r:id="rId3"/>
    <p:sldId id="424" r:id="rId4"/>
    <p:sldId id="338" r:id="rId5"/>
    <p:sldId id="480" r:id="rId6"/>
    <p:sldId id="450" r:id="rId7"/>
    <p:sldId id="352" r:id="rId8"/>
    <p:sldId id="451" r:id="rId9"/>
    <p:sldId id="472" r:id="rId10"/>
    <p:sldId id="354" r:id="rId11"/>
    <p:sldId id="418" r:id="rId12"/>
    <p:sldId id="369" r:id="rId13"/>
    <p:sldId id="476" r:id="rId14"/>
    <p:sldId id="481" r:id="rId15"/>
    <p:sldId id="482" r:id="rId16"/>
    <p:sldId id="358" r:id="rId17"/>
    <p:sldId id="359" r:id="rId18"/>
    <p:sldId id="360" r:id="rId19"/>
    <p:sldId id="361" r:id="rId20"/>
    <p:sldId id="449" r:id="rId21"/>
    <p:sldId id="483" r:id="rId22"/>
    <p:sldId id="363" r:id="rId23"/>
    <p:sldId id="364" r:id="rId24"/>
    <p:sldId id="484" r:id="rId25"/>
    <p:sldId id="367" r:id="rId26"/>
    <p:sldId id="485" r:id="rId27"/>
    <p:sldId id="486" r:id="rId28"/>
    <p:sldId id="334" r:id="rId29"/>
    <p:sldId id="488" r:id="rId30"/>
    <p:sldId id="335" r:id="rId31"/>
    <p:sldId id="337" r:id="rId32"/>
    <p:sldId id="381" r:id="rId33"/>
    <p:sldId id="340" r:id="rId34"/>
    <p:sldId id="341" r:id="rId35"/>
    <p:sldId id="342" r:id="rId36"/>
    <p:sldId id="343" r:id="rId37"/>
    <p:sldId id="344" r:id="rId38"/>
    <p:sldId id="345" r:id="rId39"/>
    <p:sldId id="383" r:id="rId40"/>
    <p:sldId id="348" r:id="rId41"/>
    <p:sldId id="349" r:id="rId42"/>
    <p:sldId id="350" r:id="rId43"/>
    <p:sldId id="351" r:id="rId44"/>
    <p:sldId id="489" r:id="rId45"/>
    <p:sldId id="357" r:id="rId46"/>
    <p:sldId id="502" r:id="rId47"/>
    <p:sldId id="491" r:id="rId48"/>
    <p:sldId id="492" r:id="rId49"/>
    <p:sldId id="493" r:id="rId50"/>
    <p:sldId id="496" r:id="rId51"/>
    <p:sldId id="365" r:id="rId52"/>
    <p:sldId id="366" r:id="rId53"/>
    <p:sldId id="497" r:id="rId54"/>
    <p:sldId id="368" r:id="rId55"/>
    <p:sldId id="498" r:id="rId56"/>
    <p:sldId id="499" r:id="rId57"/>
    <p:sldId id="500" r:id="rId58"/>
    <p:sldId id="501" r:id="rId59"/>
    <p:sldId id="373" r:id="rId60"/>
    <p:sldId id="374" r:id="rId61"/>
    <p:sldId id="375" r:id="rId62"/>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40"/>
  </p:normalViewPr>
  <p:slideViewPr>
    <p:cSldViewPr snapToGrid="0">
      <p:cViewPr varScale="1">
        <p:scale>
          <a:sx n="107" d="100"/>
          <a:sy n="107" d="100"/>
        </p:scale>
        <p:origin x="1664" y="15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05A76C5-F4C2-4CDA-BEF0-83C1B0843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E3CA1B-BF1D-4627-BFE0-E36D1A7C18AA}"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D1DDD850-CCC7-49E3-BE4A-0B1C37B489A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38181F9-B100-4204-B5BD-A3889A8612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78608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BF0E1CA-E1F9-48F3-98D4-AE83DB73C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A8FD42-FB50-4F0E-83DB-032AD89E6B10}"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10C58F99-7224-4F82-A66E-F77DA55505C2}"/>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6610F8A-E173-4BEE-BFEB-FAAE867F08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2534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49A2025-556A-439D-B416-B393448D1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8B8218-B419-4C46-9B31-7C5CA16C0958}"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3097CAA5-5009-40F9-948A-088E4382782E}"/>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FF2A2029-71A1-427A-9D55-052D9150B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112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B422F43B-7A17-4E70-9902-B75D2AD874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3AE300-16A7-43AF-AE1F-1DE14735F1C6}"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64F304B6-B49F-4C63-9E77-58BDCDE54D90}"/>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F0C8F3D9-B786-431D-AD5A-29215D79E2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9216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8769F49-5E48-4F61-A820-D92DE4D09D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D748A9-A869-41DD-902B-3C31EC6B06E1}"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514B7CE5-FF07-4CF4-8A99-176990BB0016}"/>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51215128-6CC2-485F-8CCE-6F4FEFACE2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6032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B454191-C00D-4881-8CC3-145741C18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868E1-D052-4404-8916-164E1D0D0B49}"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207D3C19-C6DC-4AF4-97F2-A512D0071A6D}"/>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67534874-A7D8-4E15-AAAD-8916ECED8A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61376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5FD6A41-E36E-4666-A54F-E0F0617EE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88520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5FD6A41-E36E-4666-A54F-E0F0617EE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1995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50B0E92-D303-4BB0-A4D8-C849313739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A8A344-8948-476E-AFBC-AE7944A55FD0}"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BD2136EB-8912-4394-B77C-6B86DF5CA56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F1F5DAD-71C2-48AE-88DA-58F7B2FAE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17330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4B4CDFE-17FF-4FEE-B58E-763B8E6ABD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FD57D9-9ACF-4A83-A909-F49ABBD723C3}"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ED68831C-2F81-44B4-9958-1F9967551886}"/>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18370FE4-983D-4F1E-AFFB-EB46F12554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9924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F30C6CA-0F10-4E2E-ADBB-88AAB3EE5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A9972C-A281-4ED9-A13B-A6C6E2D45CB3}"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B3679CC6-842E-4CC5-B72C-F6CA84D12CF0}"/>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78DDD2C-05BB-4045-8228-45C12D6406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8184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31EF95C2-30F5-4674-B550-61EA8B43CE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CA2DBE-B6D1-4FB7-B4F4-1496EA4F2FD3}"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63B1BE69-F2AE-4073-AD7F-EC55BF74D2E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0DDF634-7FF2-4300-8F34-0D079A7CE0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7188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6AC06DF3-9AE2-41AA-9CBA-13E1929E3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AC1245-D4B7-4BF8-9C7C-5CCEA50EE6B4}"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6F68B959-C08D-438B-A2B9-0BE8A788A2C9}"/>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BA0B3EA2-4E30-4C2D-A22C-A8F69CD23A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6877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3E49DA5C-9C96-455B-BD41-985D1B07C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F77E98-83BC-45F0-9564-A2CA759AE19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EA8B14E3-EAA5-468B-8771-F49BC03DE1A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E6443A0-E601-4FA9-AF8A-86ED17B9E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50055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19514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6442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DFB9DE9-23F1-4586-8476-EB7515F08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D9A07-B147-4B83-A52B-9062A420958D}"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4990E245-8548-4FEA-8094-0CB87CE4012A}"/>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90ACF84F-14F0-44C1-87FE-68D25CB1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1127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1A421C3-D251-468B-8986-49310FCBB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2B5525-892E-4BC9-B86F-030983BEA0EC}"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87EA6A59-C89E-4757-AE6C-872BEFC906E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EA8330E-5E62-48F6-9094-D7C8ED9BC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8253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01DA7AD-4F6A-4E73-A41B-D405F5B10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66DD38-3EB5-4134-B79D-C9C4288F343A}"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10E0A80F-DF39-4281-9C9A-11DBE79103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B6E452F-C003-4903-85A5-DF124EC5F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959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2145F13D-850B-4ECD-9C54-CC94AB539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6B475-1E8C-4550-ADF8-00CA85A1A0DB}"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19B6270F-5D7E-4AAA-BF78-BAA8346E915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7E5F964-17B3-45FA-9C56-980A57069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36072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2DC06A2-6609-45C8-BDEC-A716F778D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B62495-4ED4-41CA-BD1C-15D6C682AAAD}"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B340B1FD-4D5A-405F-BAC9-0F32DCF3A4B7}"/>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9FBEA20-FF0E-408A-AFC5-16ED6CDFE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7118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89F2254-CEAC-49B1-BE0A-D6CB96F4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D41B5E-17FB-4D46-9362-847B144758B3}"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4B1FD14C-9281-442C-8C41-64B3BE63764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94DEA45-1A08-4C66-97F7-6168200CE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28273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83843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D1CD0EC-DA42-4B0A-91AE-C322FFF59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85A92-FB98-4E13-B633-A2409733F709}"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A14F7186-B838-47BD-BB46-FCF66D59FA2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C57AA80-DBC4-41A7-B1E2-378433EB6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1621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9311C47-F7AB-46DF-911B-8A18B2597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5BC7FA-2A8F-4C00-BF8D-85AE95F3803B}"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4BACDE31-FAC6-484D-B679-84D4734C971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F1C660C-85C3-44DC-B351-84A7FEC2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26010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5098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7028435-25E6-4A3F-B20A-EB7193F77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3BA6-63EA-4C8E-83D6-D75ED0A0DEDD}"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60FDCA58-DEE3-4954-8951-F43ECB200C64}"/>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346113F0-86BE-41CA-9B9F-A08D697B7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741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665131B-02A1-4089-8A6A-3ECBBEBF6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F69B1-EE3C-4C05-93FA-4501AC790494}"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233FA0CE-6439-42A3-9DCD-EA87FF718DB4}"/>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CE0A33F4-52D6-4093-86D6-67B742B18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240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792FF15-7A49-43D0-A115-585E2200E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2923B9-B579-4C76-9C8F-F75E541564F1}"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CD7888D-A9DA-4CC5-A90D-5319A897CFD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E4F605D-F0FE-4CA7-A649-128C342B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32493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628516B-41BA-4A5F-B9F6-4374FDE05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586326-4BC7-4B67-B6D0-BCE4326A5AA3}"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70E7C568-95D9-4222-9AF6-17DB50942FA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40EED6A-BEA4-4846-8DD6-49230CEDD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04670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916C152-73D8-464B-99EE-F6F1FA4B1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929230-05BF-4F8E-AAC6-9C2CABFA3A36}"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9BA3C69-44B1-47E2-A112-EC9A898C7FDC}"/>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36193AF-01D3-4E16-BA42-54D7E3B299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00391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DE0041D-EB20-44A4-B890-E4F7209FD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4A5C6-97A1-4829-A483-FFE95AC41A71}"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FCB85357-8A0A-45B1-93B2-226D274F658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6F5FF3A-C78E-4E91-9558-6F09843B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397426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C5AB899-77D3-455F-9B21-6A69A2B369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94D91-CE4B-4811-9F12-1C1C3BA044FD}"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52DB2037-C37A-4CA1-BD76-5F7585DE66B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07AB9C24-6195-4426-8F5C-F51C8B614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121107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6E12682-9701-4F39-BB3E-92E4FC21C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98336-7757-4016-8252-3D560ED463A8}"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FE593242-7A5A-4B00-BA3E-61851F35DF6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F75FE67-284F-41B4-A1B6-F34F94944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16814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099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02642F4-E0F8-4929-B08E-262907331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CEC565-1F79-4ED9-AF48-6877F7383DF8}"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8E27F7D9-8FBC-41BD-A75A-49ABD406C91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B2EC3AE3-96CA-4114-B784-44078F699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90157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33971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4B30BFB-1565-48F8-9931-E4896EF52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584267-1E93-4193-AB8C-7CE8D18E655B}"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71682" name="Rectangle 2">
            <a:extLst>
              <a:ext uri="{FF2B5EF4-FFF2-40B4-BE49-F238E27FC236}">
                <a16:creationId xmlns:a16="http://schemas.microsoft.com/office/drawing/2014/main" id="{5D799F1C-1708-4226-A08B-131126238D91}"/>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C8D6CD20-A953-4B1C-8FD6-276535612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33422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7EFC8381-020E-475F-9CBF-F1C9278751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BB14BB-F15E-4364-9A5F-D46CF6966674}"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73730" name="Rectangle 2">
            <a:extLst>
              <a:ext uri="{FF2B5EF4-FFF2-40B4-BE49-F238E27FC236}">
                <a16:creationId xmlns:a16="http://schemas.microsoft.com/office/drawing/2014/main" id="{E839460C-E25F-4936-8FC3-1571CCB8EF0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A1B5A7B-2C6F-4732-B6FF-6CAE4DD68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707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A973F4B-8029-49E1-8C56-41A7E9240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B14046-5666-41B3-886D-062DE8244CAC}"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75778" name="Rectangle 2">
            <a:extLst>
              <a:ext uri="{FF2B5EF4-FFF2-40B4-BE49-F238E27FC236}">
                <a16:creationId xmlns:a16="http://schemas.microsoft.com/office/drawing/2014/main" id="{B0F8AA49-F542-42B6-975E-C7F0EFD76C26}"/>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6BCD7B1-5B82-46B6-AA4C-B0F269BAC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976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1CEC2E7B-5B2B-4EB2-AAAD-E5691A6ED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A80C5E-8E4D-4DA5-A27C-ECDA1D1CE610}"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E1E57FEC-A475-42F5-B967-B10F8AB19AC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48F885B-5E1A-4E3A-B4EE-EBC0DC8DB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872292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49EC4C22-398C-4206-BB0C-E5D96B849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FE1507-F8C6-4550-9308-FC6BF0D09833}"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8DB72F6-E0EC-4635-B4F5-D9ECFAF7C42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B98D8344-5E35-4121-8B1D-84F0EB7D9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69100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6239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845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7A3C8EC-B1D6-4E88-BD43-3582AB965A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BAD9A3-4FA1-4968-95B7-8DD9DB52AB80}"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0A48504-0C82-4A63-A6BD-6647B10740AD}"/>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AAF36EC-FFD6-4C4B-AA91-C9F49D483B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704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dirty="0"/>
              <a:t>Chapter 4:  Synchronization &amp;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r>
              <a:rPr lang="en-US" altLang="en-US" dirty="0">
                <a:highlight>
                  <a:srgbClr val="FFFF00"/>
                </a:highlight>
              </a:rPr>
              <a:t> (Self Study)</a:t>
            </a:r>
            <a:endParaRPr lang="en-US" altLang="en-US" dirty="0"/>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 </a:t>
            </a:r>
            <a:r>
              <a:rPr lang="en-US" altLang="en-US" dirty="0">
                <a:highlight>
                  <a:srgbClr val="FFFF00"/>
                </a:highlight>
              </a:rPr>
              <a:t>(Self Study)</a:t>
            </a:r>
            <a:endParaRPr lang="en-US" altLang="en-US" dirty="0"/>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 </a:t>
            </a:r>
            <a:r>
              <a:rPr lang="en-US" altLang="en-US" dirty="0">
                <a:highlight>
                  <a:srgbClr val="FFFF00"/>
                </a:highlight>
              </a:rPr>
              <a:t>(Self Study)</a:t>
            </a:r>
            <a:endParaRPr lang="en-US" altLang="en-US" dirty="0"/>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br>
              <a:rPr lang="en-US" altLang="en-US" sz="2800" dirty="0"/>
            </a:br>
            <a:r>
              <a:rPr lang="en-US" altLang="en-US" sz="2800" dirty="0">
                <a:highlight>
                  <a:srgbClr val="FFFF00"/>
                </a:highlight>
              </a:rPr>
              <a:t>(Self Study)</a:t>
            </a:r>
            <a:endParaRPr lang="en-US" altLang="en-US" sz="2800" dirty="0"/>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2C98928-F25B-4EBA-968A-F43A0AFE86FA}"/>
              </a:ext>
            </a:extLst>
          </p:cNvPr>
          <p:cNvSpPr>
            <a:spLocks noGrp="1" noChangeArrowheads="1"/>
          </p:cNvSpPr>
          <p:nvPr>
            <p:ph type="ctrTitle"/>
          </p:nvPr>
        </p:nvSpPr>
        <p:spPr>
          <a:xfrm>
            <a:off x="685800" y="808038"/>
            <a:ext cx="7772400" cy="2128837"/>
          </a:xfrm>
        </p:spPr>
        <p:txBody>
          <a:bodyPr/>
          <a:lstStyle/>
          <a:p>
            <a:pPr eaLnBrk="1" hangingPunct="1"/>
            <a:r>
              <a:rPr lang="en-US" altLang="en-US" dirty="0"/>
              <a:t>Chapter 4 (Cont’d):  Synchronization Examples</a:t>
            </a:r>
          </a:p>
        </p:txBody>
      </p:sp>
    </p:spTree>
    <p:extLst>
      <p:ext uri="{BB962C8B-B14F-4D97-AF65-F5344CB8AC3E}">
        <p14:creationId xmlns:p14="http://schemas.microsoft.com/office/powerpoint/2010/main" val="267972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AFE23A2-3233-4A83-BA98-6544E85EB746}"/>
              </a:ext>
            </a:extLst>
          </p:cNvPr>
          <p:cNvSpPr>
            <a:spLocks noGrp="1" noChangeArrowheads="1"/>
          </p:cNvSpPr>
          <p:nvPr>
            <p:ph type="title"/>
          </p:nvPr>
        </p:nvSpPr>
        <p:spPr>
          <a:xfrm>
            <a:off x="1130586" y="162366"/>
            <a:ext cx="7707312"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78A0AF89-B4E3-498E-93FE-2E355823D1D0}"/>
              </a:ext>
            </a:extLst>
          </p:cNvPr>
          <p:cNvSpPr>
            <a:spLocks noGrp="1" noChangeArrowheads="1"/>
          </p:cNvSpPr>
          <p:nvPr>
            <p:ph idx="1"/>
          </p:nvPr>
        </p:nvSpPr>
        <p:spPr>
          <a:xfrm>
            <a:off x="802434" y="1225550"/>
            <a:ext cx="7707312" cy="3270250"/>
          </a:xfrm>
        </p:spPr>
        <p:txBody>
          <a:bodyPr/>
          <a:lstStyle/>
          <a:p>
            <a:r>
              <a:rPr lang="en-US" altLang="en-US" dirty="0"/>
              <a:t>Explain the bounded-buffer synchronization problem</a:t>
            </a:r>
          </a:p>
          <a:p>
            <a:r>
              <a:rPr lang="en-US" altLang="en-US" dirty="0"/>
              <a:t>Explain the readers-writers synchronization problem</a:t>
            </a:r>
          </a:p>
          <a:p>
            <a:r>
              <a:rPr lang="en-US" altLang="en-US" dirty="0"/>
              <a:t>Explain and dining-philosophers synchronization problems</a:t>
            </a:r>
          </a:p>
        </p:txBody>
      </p:sp>
      <p:sp>
        <p:nvSpPr>
          <p:cNvPr id="7171" name="Rectangle 5">
            <a:extLst>
              <a:ext uri="{FF2B5EF4-FFF2-40B4-BE49-F238E27FC236}">
                <a16:creationId xmlns:a16="http://schemas.microsoft.com/office/drawing/2014/main" id="{98EE148A-79D9-4237-8D17-FC87DB906A54}"/>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extLst>
      <p:ext uri="{BB962C8B-B14F-4D97-AF65-F5344CB8AC3E}">
        <p14:creationId xmlns:p14="http://schemas.microsoft.com/office/powerpoint/2010/main" val="247575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3AB92419-2F3E-4AB1-BD3A-358F1F8CF347}"/>
              </a:ext>
            </a:extLst>
          </p:cNvPr>
          <p:cNvSpPr>
            <a:spLocks noGrp="1" noChangeArrowheads="1"/>
          </p:cNvSpPr>
          <p:nvPr>
            <p:ph type="title"/>
          </p:nvPr>
        </p:nvSpPr>
        <p:spPr>
          <a:xfrm>
            <a:off x="1020720" y="180555"/>
            <a:ext cx="8077200" cy="609600"/>
          </a:xfrm>
        </p:spPr>
        <p:txBody>
          <a:bodyPr/>
          <a:lstStyle/>
          <a:p>
            <a:pPr eaLnBrk="1" hangingPunct="1"/>
            <a:r>
              <a:rPr lang="en-US" altLang="en-US" dirty="0"/>
              <a:t>Classical Problems of Synchronization</a:t>
            </a:r>
          </a:p>
        </p:txBody>
      </p:sp>
      <p:sp>
        <p:nvSpPr>
          <p:cNvPr id="9218" name="Rectangle 3">
            <a:extLst>
              <a:ext uri="{FF2B5EF4-FFF2-40B4-BE49-F238E27FC236}">
                <a16:creationId xmlns:a16="http://schemas.microsoft.com/office/drawing/2014/main" id="{D48FBE90-0458-4057-B57E-DA63D17D9A1D}"/>
              </a:ext>
            </a:extLst>
          </p:cNvPr>
          <p:cNvSpPr>
            <a:spLocks noGrp="1" noChangeArrowheads="1"/>
          </p:cNvSpPr>
          <p:nvPr>
            <p:ph idx="1"/>
          </p:nvPr>
        </p:nvSpPr>
        <p:spPr>
          <a:xfrm>
            <a:off x="806449" y="1131891"/>
            <a:ext cx="6726465" cy="4441596"/>
          </a:xfrm>
        </p:spPr>
        <p:txBody>
          <a:bodyPr/>
          <a:lstStyle/>
          <a:p>
            <a:r>
              <a:rPr lang="en-US" altLang="en-US" dirty="0"/>
              <a:t>Classical problems used to test newly-proposed synchronization schemes</a:t>
            </a:r>
          </a:p>
          <a:p>
            <a:pPr lvl="1"/>
            <a:r>
              <a:rPr lang="en-US" altLang="en-US" dirty="0"/>
              <a:t>Bounded-Buffer Problem</a:t>
            </a:r>
          </a:p>
          <a:p>
            <a:pPr lvl="1"/>
            <a:r>
              <a:rPr lang="en-US" altLang="en-US" dirty="0"/>
              <a:t>Readers and Writers Problem</a:t>
            </a:r>
          </a:p>
          <a:p>
            <a:pPr lvl="1"/>
            <a:r>
              <a:rPr lang="en-US" altLang="en-US" dirty="0"/>
              <a:t>Dining-Philosophers Problem</a:t>
            </a:r>
          </a:p>
        </p:txBody>
      </p:sp>
    </p:spTree>
    <p:extLst>
      <p:ext uri="{BB962C8B-B14F-4D97-AF65-F5344CB8AC3E}">
        <p14:creationId xmlns:p14="http://schemas.microsoft.com/office/powerpoint/2010/main" val="392592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45FFABD-D0ED-4BD7-90B8-096D05870983}"/>
              </a:ext>
            </a:extLst>
          </p:cNvPr>
          <p:cNvSpPr>
            <a:spLocks noGrp="1" noChangeArrowheads="1"/>
          </p:cNvSpPr>
          <p:nvPr>
            <p:ph type="title"/>
          </p:nvPr>
        </p:nvSpPr>
        <p:spPr>
          <a:xfrm>
            <a:off x="923731" y="277813"/>
            <a:ext cx="7763069" cy="576262"/>
          </a:xfrm>
        </p:spPr>
        <p:txBody>
          <a:bodyPr/>
          <a:lstStyle/>
          <a:p>
            <a:pPr eaLnBrk="1" hangingPunct="1"/>
            <a:r>
              <a:rPr lang="en-US" altLang="en-US" dirty="0"/>
              <a:t>Bounded-Buffer Problem</a:t>
            </a:r>
          </a:p>
        </p:txBody>
      </p:sp>
      <p:sp>
        <p:nvSpPr>
          <p:cNvPr id="11266" name="Rectangle 3">
            <a:extLst>
              <a:ext uri="{FF2B5EF4-FFF2-40B4-BE49-F238E27FC236}">
                <a16:creationId xmlns:a16="http://schemas.microsoft.com/office/drawing/2014/main" id="{D956C55F-640F-4784-8984-36E14C723FAC}"/>
              </a:ext>
            </a:extLst>
          </p:cNvPr>
          <p:cNvSpPr>
            <a:spLocks noGrp="1" noChangeArrowheads="1"/>
          </p:cNvSpPr>
          <p:nvPr>
            <p:ph idx="1"/>
          </p:nvPr>
        </p:nvSpPr>
        <p:spPr>
          <a:xfrm>
            <a:off x="849083" y="1293813"/>
            <a:ext cx="7210425" cy="3725862"/>
          </a:xfrm>
        </p:spPr>
        <p:txBody>
          <a:bodyPr/>
          <a:lstStyle/>
          <a:p>
            <a:r>
              <a:rPr lang="en-US" altLang="en-US" sz="2000" b="1" i="1" dirty="0"/>
              <a:t>n</a:t>
            </a:r>
            <a:r>
              <a:rPr lang="en-US" altLang="en-US" dirty="0"/>
              <a:t> buffers, each can hold one item</a:t>
            </a:r>
          </a:p>
          <a:p>
            <a:r>
              <a:rPr lang="en-US" altLang="en-US" dirty="0"/>
              <a:t>Semaphore </a:t>
            </a:r>
            <a:r>
              <a:rPr lang="en-US" altLang="en-US" sz="2000" b="1" dirty="0">
                <a:solidFill>
                  <a:srgbClr val="000000"/>
                </a:solidFill>
                <a:latin typeface="Courier New" panose="02070309020205020404" pitchFamily="49" charset="0"/>
              </a:rPr>
              <a:t>mutex</a:t>
            </a:r>
            <a:r>
              <a:rPr lang="en-US" altLang="en-US" dirty="0">
                <a:solidFill>
                  <a:srgbClr val="000000"/>
                </a:solidFill>
              </a:rPr>
              <a:t> i</a:t>
            </a:r>
            <a:r>
              <a:rPr lang="en-US" altLang="en-US" dirty="0"/>
              <a:t>nitialized to the value 1</a:t>
            </a:r>
          </a:p>
          <a:p>
            <a:r>
              <a:rPr lang="en-US" altLang="en-US" dirty="0">
                <a:solidFill>
                  <a:srgbClr val="000000"/>
                </a:solidFill>
              </a:rPr>
              <a:t>Semaphore </a:t>
            </a:r>
            <a:r>
              <a:rPr lang="en-US" altLang="en-US" sz="2000" b="1" dirty="0">
                <a:solidFill>
                  <a:srgbClr val="000000"/>
                </a:solidFill>
                <a:latin typeface="Courier New" panose="02070309020205020404" pitchFamily="49" charset="0"/>
              </a:rPr>
              <a:t>full</a:t>
            </a:r>
            <a:r>
              <a:rPr lang="en-US" altLang="en-US" dirty="0">
                <a:solidFill>
                  <a:srgbClr val="000000"/>
                </a:solidFill>
              </a:rPr>
              <a:t> initialized </a:t>
            </a:r>
            <a:r>
              <a:rPr lang="en-US" altLang="en-US" dirty="0"/>
              <a:t>to the value 0</a:t>
            </a:r>
          </a:p>
          <a:p>
            <a:r>
              <a:rPr lang="en-US" altLang="en-US" dirty="0"/>
              <a:t>Semaphore </a:t>
            </a:r>
            <a:r>
              <a:rPr lang="en-US" altLang="en-US" sz="2000" b="1" dirty="0">
                <a:solidFill>
                  <a:srgbClr val="000000"/>
                </a:solidFill>
                <a:latin typeface="Courier New" panose="02070309020205020404" pitchFamily="49" charset="0"/>
              </a:rPr>
              <a:t>empty</a:t>
            </a:r>
            <a:r>
              <a:rPr lang="en-US" altLang="en-US" b="1" dirty="0">
                <a:solidFill>
                  <a:srgbClr val="000000"/>
                </a:solidFill>
                <a:latin typeface="Courier New" panose="02070309020205020404" pitchFamily="49" charset="0"/>
              </a:rPr>
              <a:t> </a:t>
            </a:r>
            <a:r>
              <a:rPr lang="en-US" altLang="en-US" dirty="0">
                <a:solidFill>
                  <a:srgbClr val="000000"/>
                </a:solidFill>
              </a:rPr>
              <a:t>initialized </a:t>
            </a:r>
            <a:r>
              <a:rPr lang="en-US" altLang="en-US" dirty="0"/>
              <a:t>to the value n</a:t>
            </a:r>
          </a:p>
          <a:p>
            <a:endParaRPr lang="en-US" altLang="en-US" dirty="0"/>
          </a:p>
        </p:txBody>
      </p:sp>
      <p:sp>
        <p:nvSpPr>
          <p:cNvPr id="11267" name="Rectangle 5">
            <a:extLst>
              <a:ext uri="{FF2B5EF4-FFF2-40B4-BE49-F238E27FC236}">
                <a16:creationId xmlns:a16="http://schemas.microsoft.com/office/drawing/2014/main" id="{91998508-D538-4C89-AD83-931DA05A9BCE}"/>
              </a:ext>
            </a:extLst>
          </p:cNvPr>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p:txBody>
      </p:sp>
    </p:spTree>
    <p:extLst>
      <p:ext uri="{BB962C8B-B14F-4D97-AF65-F5344CB8AC3E}">
        <p14:creationId xmlns:p14="http://schemas.microsoft.com/office/powerpoint/2010/main" val="1544972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FAD360A-E679-4DC4-99D8-0FFD8BCEDE8D}"/>
              </a:ext>
            </a:extLst>
          </p:cNvPr>
          <p:cNvSpPr>
            <a:spLocks noGrp="1" noChangeArrowheads="1"/>
          </p:cNvSpPr>
          <p:nvPr>
            <p:ph type="title"/>
          </p:nvPr>
        </p:nvSpPr>
        <p:spPr>
          <a:xfrm>
            <a:off x="1111250" y="222868"/>
            <a:ext cx="7575550" cy="576262"/>
          </a:xfrm>
        </p:spPr>
        <p:txBody>
          <a:bodyPr/>
          <a:lstStyle/>
          <a:p>
            <a:pPr eaLnBrk="1" hangingPunct="1"/>
            <a:r>
              <a:rPr lang="en-US" altLang="en-US" dirty="0"/>
              <a:t>Bounded Buffer Problem (Cont.)</a:t>
            </a:r>
            <a:r>
              <a:rPr lang="en-US" altLang="en-US" dirty="0">
                <a:highlight>
                  <a:srgbClr val="FFFF00"/>
                </a:highlight>
              </a:rPr>
              <a:t> (Self Study)</a:t>
            </a:r>
            <a:endParaRPr lang="en-US" altLang="en-US" dirty="0"/>
          </a:p>
        </p:txBody>
      </p:sp>
      <p:sp>
        <p:nvSpPr>
          <p:cNvPr id="13314" name="Rectangle 3">
            <a:extLst>
              <a:ext uri="{FF2B5EF4-FFF2-40B4-BE49-F238E27FC236}">
                <a16:creationId xmlns:a16="http://schemas.microsoft.com/office/drawing/2014/main" id="{C2887F7A-B34E-4133-B1D8-7BCD1F23281A}"/>
              </a:ext>
            </a:extLst>
          </p:cNvPr>
          <p:cNvSpPr>
            <a:spLocks noGrp="1" noChangeArrowheads="1"/>
          </p:cNvSpPr>
          <p:nvPr>
            <p:ph idx="1"/>
          </p:nvPr>
        </p:nvSpPr>
        <p:spPr>
          <a:xfrm>
            <a:off x="830424" y="1279525"/>
            <a:ext cx="7932576" cy="4876800"/>
          </a:xfrm>
        </p:spPr>
        <p:txBody>
          <a:bodyPr/>
          <a:lstStyle/>
          <a:p>
            <a:r>
              <a:rPr lang="en-US" altLang="en-US" dirty="0"/>
              <a:t>The structure of the producer process</a:t>
            </a:r>
          </a:p>
          <a:p>
            <a:pPr>
              <a:buFont typeface="Monotype Sorts" pitchFamily="-84" charset="2"/>
              <a:buNone/>
            </a:pP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while (true) {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produce an item in </a:t>
            </a:r>
            <a:r>
              <a:rPr lang="en-US" altLang="en-US" b="1" dirty="0" err="1">
                <a:latin typeface="Courier New" panose="02070309020205020404" pitchFamily="49" charset="0"/>
              </a:rPr>
              <a:t>next_produced</a:t>
            </a: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wait(empty); </a:t>
            </a:r>
          </a:p>
          <a:p>
            <a:pPr>
              <a:buFont typeface="Monotype Sorts" pitchFamily="-84" charset="2"/>
              <a:buNone/>
            </a:pPr>
            <a:r>
              <a:rPr lang="en-US" altLang="en-US" b="1" dirty="0">
                <a:latin typeface="Courier New" panose="02070309020205020404" pitchFamily="49" charset="0"/>
              </a:rPr>
              <a:t>        wait(mutex);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add next produced to the buffer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signal(mutex); </a:t>
            </a:r>
          </a:p>
          <a:p>
            <a:pPr>
              <a:buFont typeface="Monotype Sorts" pitchFamily="-84" charset="2"/>
              <a:buNone/>
            </a:pPr>
            <a:r>
              <a:rPr lang="en-US" altLang="en-US" b="1" dirty="0">
                <a:latin typeface="Courier New" panose="02070309020205020404" pitchFamily="49" charset="0"/>
              </a:rPr>
              <a:t>        signal(full);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endParaRPr lang="en-US" altLang="en-US" b="1" dirty="0">
              <a:latin typeface="Courier New" panose="02070309020205020404" pitchFamily="49" charset="0"/>
            </a:endParaRPr>
          </a:p>
        </p:txBody>
      </p:sp>
    </p:spTree>
    <p:extLst>
      <p:ext uri="{BB962C8B-B14F-4D97-AF65-F5344CB8AC3E}">
        <p14:creationId xmlns:p14="http://schemas.microsoft.com/office/powerpoint/2010/main" val="161368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861A0BAA-76CB-484A-B14F-F0AF8A7036D8}"/>
              </a:ext>
            </a:extLst>
          </p:cNvPr>
          <p:cNvSpPr>
            <a:spLocks noGrp="1" noChangeArrowheads="1"/>
          </p:cNvSpPr>
          <p:nvPr>
            <p:ph type="title"/>
          </p:nvPr>
        </p:nvSpPr>
        <p:spPr>
          <a:xfrm>
            <a:off x="1325175" y="222868"/>
            <a:ext cx="7156450" cy="576262"/>
          </a:xfrm>
        </p:spPr>
        <p:txBody>
          <a:bodyPr/>
          <a:lstStyle/>
          <a:p>
            <a:pPr eaLnBrk="1" hangingPunct="1"/>
            <a:r>
              <a:rPr lang="en-US" altLang="en-US" dirty="0"/>
              <a:t>Bounded Buffer Problem (Cont.)</a:t>
            </a:r>
            <a:r>
              <a:rPr lang="en-US" altLang="en-US" dirty="0">
                <a:highlight>
                  <a:srgbClr val="FFFF00"/>
                </a:highlight>
              </a:rPr>
              <a:t> (Self Study)</a:t>
            </a:r>
            <a:endParaRPr lang="en-US" altLang="en-US" dirty="0"/>
          </a:p>
        </p:txBody>
      </p:sp>
      <p:sp>
        <p:nvSpPr>
          <p:cNvPr id="31747" name="Rectangle 3">
            <a:extLst>
              <a:ext uri="{FF2B5EF4-FFF2-40B4-BE49-F238E27FC236}">
                <a16:creationId xmlns:a16="http://schemas.microsoft.com/office/drawing/2014/main" id="{EF1ED0C8-1F57-420E-ADCE-1E7B94E90E37}"/>
              </a:ext>
            </a:extLst>
          </p:cNvPr>
          <p:cNvSpPr>
            <a:spLocks noGrp="1" noChangeArrowheads="1"/>
          </p:cNvSpPr>
          <p:nvPr>
            <p:ph idx="1"/>
          </p:nvPr>
        </p:nvSpPr>
        <p:spPr>
          <a:xfrm>
            <a:off x="839788" y="1152525"/>
            <a:ext cx="8156294" cy="4851587"/>
          </a:xfrm>
        </p:spPr>
        <p:txBody>
          <a:bodyPr/>
          <a:lstStyle/>
          <a:p>
            <a:r>
              <a:rPr lang="en-US" altLang="en-US" dirty="0"/>
              <a:t>The structure of the consumer process</a:t>
            </a:r>
          </a:p>
          <a:p>
            <a:endParaRPr lang="en-US" altLang="en-US" sz="1600" dirty="0"/>
          </a:p>
          <a:p>
            <a:pPr>
              <a:buFont typeface="Monotype Sorts" pitchFamily="-84" charset="2"/>
              <a:buNone/>
            </a:pPr>
            <a:r>
              <a:rPr lang="en-US" altLang="en-US" b="1" dirty="0">
                <a:latin typeface="Courier New" panose="02070309020205020404" pitchFamily="49" charset="0"/>
                <a:cs typeface="Courier New" panose="02070309020205020404" pitchFamily="49" charset="0"/>
              </a:rPr>
              <a:t>     while (true)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wait(full);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wait(mutex);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remove an item from buffer to </a:t>
            </a:r>
            <a:r>
              <a:rPr lang="en-US" altLang="en-US" b="1" dirty="0" err="1">
                <a:latin typeface="Courier New" panose="02070309020205020404" pitchFamily="49" charset="0"/>
                <a:cs typeface="Courier New" panose="02070309020205020404" pitchFamily="49" charset="0"/>
              </a:rPr>
              <a:t>next_consumed</a:t>
            </a:r>
            <a:r>
              <a:rPr lang="en-US" altLang="en-US"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signal(empty);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consume the item in next consumed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endParaRPr lang="en-US" altLang="en-US" sz="1600" dirty="0"/>
          </a:p>
        </p:txBody>
      </p:sp>
    </p:spTree>
    <p:extLst>
      <p:ext uri="{BB962C8B-B14F-4D97-AF65-F5344CB8AC3E}">
        <p14:creationId xmlns:p14="http://schemas.microsoft.com/office/powerpoint/2010/main" val="231901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980812" y="230028"/>
            <a:ext cx="7566025" cy="576263"/>
          </a:xfrm>
        </p:spPr>
        <p:txBody>
          <a:bodyPr/>
          <a:lstStyle/>
          <a:p>
            <a:pPr eaLnBrk="1" hangingPunct="1"/>
            <a:r>
              <a:rPr lang="en-US" altLang="en-US" dirty="0"/>
              <a:t>Readers-Writers Problem</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dirty="0"/>
              <a:t>A data set is shared among a number of concurrent processes</a:t>
            </a:r>
          </a:p>
          <a:p>
            <a:pPr lvl="1"/>
            <a:r>
              <a:rPr lang="en-US" altLang="en-US" b="1" dirty="0"/>
              <a:t>Readers</a:t>
            </a:r>
            <a:r>
              <a:rPr lang="en-US" altLang="en-US" dirty="0"/>
              <a:t> – only read the data set; they do </a:t>
            </a:r>
            <a:r>
              <a:rPr lang="en-US" altLang="en-US" b="1" i="1" dirty="0"/>
              <a:t>not</a:t>
            </a:r>
            <a:r>
              <a:rPr lang="en-US" altLang="en-US" b="1" dirty="0"/>
              <a:t> </a:t>
            </a:r>
            <a:r>
              <a:rPr lang="en-US" altLang="en-US" dirty="0"/>
              <a:t>perform any updates</a:t>
            </a:r>
          </a:p>
          <a:p>
            <a:pPr lvl="1"/>
            <a:r>
              <a:rPr lang="en-US" altLang="en-US" b="1" dirty="0"/>
              <a:t>Writers</a:t>
            </a:r>
            <a:r>
              <a:rPr lang="en-US" altLang="en-US" dirty="0"/>
              <a:t>   – can both read and write</a:t>
            </a:r>
          </a:p>
          <a:p>
            <a:r>
              <a:rPr lang="en-US" altLang="en-US" dirty="0"/>
              <a:t>Problem – allow multiple readers to read at the same time</a:t>
            </a:r>
          </a:p>
          <a:p>
            <a:pPr lvl="1"/>
            <a:r>
              <a:rPr lang="en-US" altLang="en-US" dirty="0"/>
              <a:t>Only one single writer can access the shared data at the same time</a:t>
            </a:r>
          </a:p>
          <a:p>
            <a:r>
              <a:rPr lang="en-US" altLang="en-US" dirty="0"/>
              <a:t>Several variations of how readers and writers are considered  – all involve some form of priorities</a:t>
            </a:r>
          </a:p>
          <a:p>
            <a:pPr lvl="1"/>
            <a:endParaRPr lang="en-US" altLang="en-US" dirty="0"/>
          </a:p>
        </p:txBody>
      </p:sp>
    </p:spTree>
    <p:extLst>
      <p:ext uri="{BB962C8B-B14F-4D97-AF65-F5344CB8AC3E}">
        <p14:creationId xmlns:p14="http://schemas.microsoft.com/office/powerpoint/2010/main" val="1457080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1041328" y="169512"/>
            <a:ext cx="7566025" cy="576263"/>
          </a:xfrm>
        </p:spPr>
        <p:txBody>
          <a:bodyPr/>
          <a:lstStyle/>
          <a:p>
            <a:pPr eaLnBrk="1" hangingPunct="1"/>
            <a:r>
              <a:rPr lang="en-US" altLang="en-US" dirty="0"/>
              <a:t>Readers-Writers Problem (Cont.)</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dirty="0"/>
              <a:t>Shared Data</a:t>
            </a:r>
          </a:p>
          <a:p>
            <a:pPr lvl="1"/>
            <a:r>
              <a:rPr lang="en-US" altLang="en-US" dirty="0"/>
              <a:t>Data set</a:t>
            </a:r>
          </a:p>
          <a:p>
            <a:pPr lvl="1"/>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a:t>initialized to 1</a:t>
            </a:r>
          </a:p>
          <a:p>
            <a:pPr lvl="1"/>
            <a:r>
              <a:rPr lang="en-US" altLang="en-US" dirty="0"/>
              <a:t>Semaphore </a:t>
            </a:r>
            <a:r>
              <a:rPr lang="en-US" altLang="en-US" sz="2000" b="1" dirty="0">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a:t>initialized to 1</a:t>
            </a:r>
          </a:p>
          <a:p>
            <a:pPr lvl="1"/>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initialized to 0</a:t>
            </a:r>
          </a:p>
          <a:p>
            <a:pPr lvl="1"/>
            <a:endParaRPr lang="en-US" altLang="en-US" dirty="0"/>
          </a:p>
        </p:txBody>
      </p:sp>
    </p:spTree>
    <p:extLst>
      <p:ext uri="{BB962C8B-B14F-4D97-AF65-F5344CB8AC3E}">
        <p14:creationId xmlns:p14="http://schemas.microsoft.com/office/powerpoint/2010/main" val="160582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DDAEEDB-CB95-4A25-8454-9889DA57CD6C}"/>
              </a:ext>
            </a:extLst>
          </p:cNvPr>
          <p:cNvSpPr>
            <a:spLocks noGrp="1" noChangeArrowheads="1"/>
          </p:cNvSpPr>
          <p:nvPr>
            <p:ph type="title"/>
          </p:nvPr>
        </p:nvSpPr>
        <p:spPr>
          <a:xfrm>
            <a:off x="1025525" y="227824"/>
            <a:ext cx="7661275" cy="576263"/>
          </a:xfrm>
        </p:spPr>
        <p:txBody>
          <a:bodyPr/>
          <a:lstStyle/>
          <a:p>
            <a:pPr eaLnBrk="1" hangingPunct="1"/>
            <a:r>
              <a:rPr lang="en-US" altLang="en-US" dirty="0"/>
              <a:t>Readers-Writers Problem (Cont.)</a:t>
            </a:r>
            <a:r>
              <a:rPr lang="en-US" altLang="en-US" dirty="0">
                <a:highlight>
                  <a:srgbClr val="FFFF00"/>
                </a:highlight>
              </a:rPr>
              <a:t> (Self Study)</a:t>
            </a:r>
            <a:endParaRPr lang="en-US" altLang="en-US" dirty="0"/>
          </a:p>
        </p:txBody>
      </p:sp>
      <p:sp>
        <p:nvSpPr>
          <p:cNvPr id="19458" name="Rectangle 3">
            <a:extLst>
              <a:ext uri="{FF2B5EF4-FFF2-40B4-BE49-F238E27FC236}">
                <a16:creationId xmlns:a16="http://schemas.microsoft.com/office/drawing/2014/main" id="{D5CD744B-6617-4A23-86E8-A0935A7F9476}"/>
              </a:ext>
            </a:extLst>
          </p:cNvPr>
          <p:cNvSpPr>
            <a:spLocks noGrp="1" noChangeArrowheads="1"/>
          </p:cNvSpPr>
          <p:nvPr>
            <p:ph idx="1"/>
          </p:nvPr>
        </p:nvSpPr>
        <p:spPr>
          <a:xfrm>
            <a:off x="827088" y="1279525"/>
            <a:ext cx="7848600" cy="4876800"/>
          </a:xfrm>
        </p:spPr>
        <p:txBody>
          <a:bodyPr/>
          <a:lstStyle/>
          <a:p>
            <a:r>
              <a:rPr lang="en-US" altLang="en-US" dirty="0"/>
              <a:t>The structure of a writer process</a:t>
            </a:r>
          </a:p>
          <a:p>
            <a:pPr>
              <a:buFont typeface="Monotype Sorts" pitchFamily="-84" charset="2"/>
              <a:buNone/>
            </a:pPr>
            <a:r>
              <a:rPr lang="en-US" altLang="en-US" dirty="0">
                <a:solidFill>
                  <a:srgbClr val="0000FF"/>
                </a:solidFill>
              </a:rPr>
              <a:t>        </a:t>
            </a:r>
          </a:p>
          <a:p>
            <a:pPr>
              <a:buFont typeface="Monotype Sorts" pitchFamily="-84" charset="2"/>
              <a:buNone/>
            </a:pPr>
            <a:r>
              <a:rPr lang="en-US" altLang="en-US" b="1" dirty="0">
                <a:latin typeface="Courier New" panose="02070309020205020404" pitchFamily="49" charset="0"/>
              </a:rPr>
              <a:t>       while (true) {</a:t>
            </a:r>
            <a:br>
              <a:rPr lang="en-US" altLang="en-US" b="1" dirty="0">
                <a:latin typeface="Courier New" panose="02070309020205020404" pitchFamily="49" charset="0"/>
              </a:rPr>
            </a:br>
            <a:r>
              <a:rPr lang="en-US" altLang="en-US" b="1" dirty="0">
                <a:latin typeface="Courier New" panose="02070309020205020404" pitchFamily="49" charset="0"/>
              </a:rPr>
              <a:t>          wait(</a:t>
            </a:r>
            <a:r>
              <a:rPr lang="en-US" altLang="en-US" b="1" dirty="0" err="1">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writing is performed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signal(</a:t>
            </a:r>
            <a:r>
              <a:rPr lang="en-US" altLang="en-US" b="1" dirty="0" err="1">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rPr>
              <a:t>     }</a:t>
            </a:r>
          </a:p>
          <a:p>
            <a:pPr>
              <a:buFont typeface="Monotype Sorts" pitchFamily="-84" charset="2"/>
              <a:buNone/>
            </a:pPr>
            <a:endParaRPr lang="en-US" altLang="en-US"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369532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A3055BE-7D2A-422C-A590-55C99535BA7C}"/>
              </a:ext>
            </a:extLst>
          </p:cNvPr>
          <p:cNvSpPr>
            <a:spLocks noGrp="1" noChangeArrowheads="1"/>
          </p:cNvSpPr>
          <p:nvPr>
            <p:ph type="title"/>
          </p:nvPr>
        </p:nvSpPr>
        <p:spPr>
          <a:xfrm>
            <a:off x="1035050" y="227824"/>
            <a:ext cx="7651750" cy="576263"/>
          </a:xfrm>
        </p:spPr>
        <p:txBody>
          <a:bodyPr/>
          <a:lstStyle/>
          <a:p>
            <a:pPr eaLnBrk="1" hangingPunct="1"/>
            <a:r>
              <a:rPr lang="en-US" altLang="en-US" dirty="0"/>
              <a:t>Readers-Writers Problem (Cont.)</a:t>
            </a:r>
            <a:r>
              <a:rPr lang="en-US" altLang="en-US" dirty="0">
                <a:highlight>
                  <a:srgbClr val="FFFF00"/>
                </a:highlight>
              </a:rPr>
              <a:t> (Self Study)</a:t>
            </a:r>
            <a:endParaRPr lang="en-US" altLang="en-US" dirty="0"/>
          </a:p>
        </p:txBody>
      </p:sp>
      <p:sp>
        <p:nvSpPr>
          <p:cNvPr id="21506" name="Rectangle 3">
            <a:extLst>
              <a:ext uri="{FF2B5EF4-FFF2-40B4-BE49-F238E27FC236}">
                <a16:creationId xmlns:a16="http://schemas.microsoft.com/office/drawing/2014/main" id="{502CB5B1-7086-4461-8E47-670C4EA54902}"/>
              </a:ext>
            </a:extLst>
          </p:cNvPr>
          <p:cNvSpPr>
            <a:spLocks noGrp="1" noChangeArrowheads="1"/>
          </p:cNvSpPr>
          <p:nvPr>
            <p:ph idx="1"/>
          </p:nvPr>
        </p:nvSpPr>
        <p:spPr>
          <a:xfrm>
            <a:off x="822715" y="1318921"/>
            <a:ext cx="7747000" cy="5065713"/>
          </a:xfrm>
        </p:spPr>
        <p:txBody>
          <a:body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anose="02070309020205020404" pitchFamily="49" charset="0"/>
              </a:rPr>
              <a:t>       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1) /* first reader */ </a:t>
            </a:r>
          </a:p>
          <a:p>
            <a:pPr>
              <a:buFont typeface="Monotype Sorts" pitchFamily="-84" charset="2"/>
              <a:buNone/>
            </a:pPr>
            <a:r>
              <a:rPr lang="en-US" altLang="en-US" sz="1600" b="1" dirty="0">
                <a:latin typeface="Courier New" panose="02070309020205020404" pitchFamily="49" charset="0"/>
              </a:rPr>
              <a:t>		   	     wait(</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rPr>
              <a:t>           	     signal(mutex); </a:t>
            </a:r>
          </a:p>
          <a:p>
            <a:pPr>
              <a:buFont typeface="Monotype Sorts" pitchFamily="-84" charset="2"/>
              <a:buNone/>
            </a:pPr>
            <a:r>
              <a:rPr lang="en-US" altLang="en-US" sz="1600" b="1" dirty="0">
                <a:latin typeface="Courier New" panose="02070309020205020404" pitchFamily="49" charset="0"/>
              </a:rPr>
              <a:t>               ...</a:t>
            </a:r>
            <a:br>
              <a:rPr lang="en-US" altLang="en-US" sz="1600" b="1" dirty="0">
                <a:latin typeface="Courier New" panose="02070309020205020404" pitchFamily="49" charset="0"/>
              </a:rPr>
            </a:br>
            <a:r>
              <a:rPr lang="en-US" altLang="en-US" sz="1600" b="1" dirty="0">
                <a:latin typeface="Courier New" panose="02070309020205020404" pitchFamily="49" charset="0"/>
              </a:rPr>
              <a:t>           	/* reading is performed */ </a:t>
            </a:r>
          </a:p>
          <a:p>
            <a:pPr>
              <a:buFont typeface="Monotype Sorts" pitchFamily="-84" charset="2"/>
              <a:buNone/>
            </a:pPr>
            <a:r>
              <a:rPr lang="en-US" altLang="en-US" sz="1600" b="1" dirty="0">
                <a:latin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0) /* last reader */</a:t>
            </a:r>
          </a:p>
          <a:p>
            <a:pPr>
              <a:buFont typeface="Monotype Sorts" pitchFamily="-84" charset="2"/>
              <a:buNone/>
            </a:pPr>
            <a:r>
              <a:rPr lang="en-US" altLang="en-US" sz="1600" b="1" dirty="0">
                <a:latin typeface="Courier New" panose="02070309020205020404" pitchFamily="49" charset="0"/>
              </a:rPr>
              <a:t>           		signal(</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rPr>
              <a:t>           	signal(mutex); </a:t>
            </a:r>
          </a:p>
          <a:p>
            <a:pPr>
              <a:buFont typeface="Monotype Sorts" pitchFamily="-84" charset="2"/>
              <a:buNone/>
            </a:pPr>
            <a:r>
              <a:rPr lang="en-US" altLang="en-US" sz="1600" b="1" dirty="0">
                <a:latin typeface="Courier New" panose="02070309020205020404" pitchFamily="49" charset="0"/>
              </a:rPr>
              <a:t>       }</a:t>
            </a:r>
            <a:br>
              <a:rPr lang="en-US" altLang="en-US" sz="1400" b="1" dirty="0">
                <a:latin typeface="Courier New" panose="02070309020205020404" pitchFamily="49" charset="0"/>
              </a:rPr>
            </a:br>
            <a:endParaRPr lang="en-US" altLang="en-US" sz="1400" b="1" dirty="0">
              <a:latin typeface="Courier New" panose="02070309020205020404" pitchFamily="49" charset="0"/>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r>
              <a:rPr lang="en-US" altLang="en-US" sz="1600" dirty="0">
                <a:solidFill>
                  <a:srgbClr val="0000FF"/>
                </a:solidFill>
              </a:rPr>
              <a:t>       </a:t>
            </a:r>
          </a:p>
        </p:txBody>
      </p:sp>
    </p:spTree>
    <p:extLst>
      <p:ext uri="{BB962C8B-B14F-4D97-AF65-F5344CB8AC3E}">
        <p14:creationId xmlns:p14="http://schemas.microsoft.com/office/powerpoint/2010/main" val="1895236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1EE9EBAB-3EEB-4813-BC45-A296B378D76B}"/>
              </a:ext>
            </a:extLst>
          </p:cNvPr>
          <p:cNvSpPr>
            <a:spLocks noGrp="1" noChangeArrowheads="1"/>
          </p:cNvSpPr>
          <p:nvPr>
            <p:ph type="title"/>
          </p:nvPr>
        </p:nvSpPr>
        <p:spPr>
          <a:xfrm>
            <a:off x="1016000" y="222286"/>
            <a:ext cx="7670800" cy="576262"/>
          </a:xfrm>
        </p:spPr>
        <p:txBody>
          <a:bodyPr/>
          <a:lstStyle/>
          <a:p>
            <a:pPr eaLnBrk="1" hangingPunct="1"/>
            <a:r>
              <a:rPr lang="en-US" altLang="en-US" dirty="0"/>
              <a:t>Dining-Philosophers Problem</a:t>
            </a:r>
          </a:p>
        </p:txBody>
      </p:sp>
      <p:sp>
        <p:nvSpPr>
          <p:cNvPr id="24578" name="Rectangle 3">
            <a:extLst>
              <a:ext uri="{FF2B5EF4-FFF2-40B4-BE49-F238E27FC236}">
                <a16:creationId xmlns:a16="http://schemas.microsoft.com/office/drawing/2014/main" id="{FB49ECF8-D29D-47B1-ACEF-3FF6F95DA43B}"/>
              </a:ext>
            </a:extLst>
          </p:cNvPr>
          <p:cNvSpPr>
            <a:spLocks noGrp="1" noChangeArrowheads="1"/>
          </p:cNvSpPr>
          <p:nvPr>
            <p:ph idx="1"/>
          </p:nvPr>
        </p:nvSpPr>
        <p:spPr>
          <a:xfrm>
            <a:off x="867746" y="1057896"/>
            <a:ext cx="7819053" cy="5060516"/>
          </a:xfrm>
        </p:spPr>
        <p:txBody>
          <a:bodyPr/>
          <a:lstStyle/>
          <a:p>
            <a:pPr>
              <a:tabLst>
                <a:tab pos="1365250" algn="l"/>
                <a:tab pos="1538288" algn="l"/>
              </a:tabLst>
            </a:pPr>
            <a:r>
              <a:rPr lang="en-US" altLang="en-US" dirty="0"/>
              <a:t>N philosophers’ sit at a round table with a bowel of rice in the middle.</a:t>
            </a:r>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r>
              <a:rPr lang="en-US" altLang="en-US" dirty="0"/>
              <a:t>They spend their lives alternating thinking and eating.</a:t>
            </a:r>
          </a:p>
          <a:p>
            <a:pPr>
              <a:tabLst>
                <a:tab pos="1365250" algn="l"/>
                <a:tab pos="1538288" algn="l"/>
              </a:tabLst>
            </a:pPr>
            <a:r>
              <a:rPr lang="en-US" altLang="en-US" dirty="0"/>
              <a:t>They do not </a:t>
            </a:r>
            <a:r>
              <a:rPr lang="en-US" altLang="ja-JP" dirty="0"/>
              <a:t> interact with their neighbors.</a:t>
            </a:r>
          </a:p>
          <a:p>
            <a:pPr>
              <a:tabLst>
                <a:tab pos="1365250" algn="l"/>
                <a:tab pos="1538288" algn="l"/>
              </a:tabLst>
            </a:pPr>
            <a:r>
              <a:rPr lang="en-US" altLang="ja-JP" dirty="0"/>
              <a:t>Occasionally try to pick up 2 chopsticks (one at a time) to eat from bowl</a:t>
            </a:r>
          </a:p>
          <a:p>
            <a:pPr lvl="1">
              <a:tabLst>
                <a:tab pos="1365250" algn="l"/>
                <a:tab pos="1538288" algn="l"/>
              </a:tabLst>
            </a:pPr>
            <a:r>
              <a:rPr lang="en-US" altLang="en-US" dirty="0"/>
              <a:t>Need both to eat, then release both when done</a:t>
            </a:r>
          </a:p>
          <a:p>
            <a:pPr>
              <a:tabLst>
                <a:tab pos="1365250" algn="l"/>
                <a:tab pos="1538288" algn="l"/>
              </a:tabLst>
            </a:pPr>
            <a:r>
              <a:rPr lang="en-US" altLang="en-US" dirty="0"/>
              <a:t>In the case of 5 philosophers, the shared data </a:t>
            </a:r>
          </a:p>
          <a:p>
            <a:pPr lvl="2">
              <a:tabLst>
                <a:tab pos="1365250" algn="l"/>
                <a:tab pos="1538288" algn="l"/>
              </a:tabLst>
            </a:pPr>
            <a:r>
              <a:rPr lang="en-US" altLang="en-US" dirty="0"/>
              <a:t>Bowl of rice (data set)</a:t>
            </a:r>
          </a:p>
          <a:p>
            <a:pPr lvl="2">
              <a:tabLst>
                <a:tab pos="1365250" algn="l"/>
                <a:tab pos="1538288" algn="l"/>
              </a:tabLst>
            </a:pPr>
            <a:r>
              <a:rPr lang="en-US" altLang="en-US" dirty="0"/>
              <a:t>Semaphore chopstick [5] initialized to 1</a:t>
            </a:r>
          </a:p>
        </p:txBody>
      </p:sp>
      <p:pic>
        <p:nvPicPr>
          <p:cNvPr id="24579" name="Picture 1">
            <a:extLst>
              <a:ext uri="{FF2B5EF4-FFF2-40B4-BE49-F238E27FC236}">
                <a16:creationId xmlns:a16="http://schemas.microsoft.com/office/drawing/2014/main" id="{3372D57C-AA90-40E5-88DD-A9DB78AAFC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8794" y="1561607"/>
            <a:ext cx="1532031" cy="14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421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B6BD45A-1C98-4906-8ECF-377709FEAE43}"/>
              </a:ext>
            </a:extLst>
          </p:cNvPr>
          <p:cNvSpPr>
            <a:spLocks noGrp="1" noChangeArrowheads="1"/>
          </p:cNvSpPr>
          <p:nvPr>
            <p:ph type="title"/>
          </p:nvPr>
        </p:nvSpPr>
        <p:spPr>
          <a:xfrm>
            <a:off x="1102994" y="180175"/>
            <a:ext cx="7866063" cy="576263"/>
          </a:xfrm>
        </p:spPr>
        <p:txBody>
          <a:bodyPr/>
          <a:lstStyle/>
          <a:p>
            <a:pPr eaLnBrk="1" hangingPunct="1"/>
            <a:r>
              <a:rPr lang="en-US" altLang="en-US" sz="3000" dirty="0"/>
              <a:t>  Dining-Philosophers Problem Algorithm</a:t>
            </a:r>
            <a:r>
              <a:rPr lang="en-US" altLang="en-US" sz="2800" dirty="0">
                <a:highlight>
                  <a:srgbClr val="FFFF00"/>
                </a:highlight>
              </a:rPr>
              <a:t> (Self Study)</a:t>
            </a:r>
            <a:endParaRPr lang="en-US" altLang="en-US" sz="3000" dirty="0"/>
          </a:p>
        </p:txBody>
      </p:sp>
      <p:sp>
        <p:nvSpPr>
          <p:cNvPr id="26626" name="Rectangle 3">
            <a:extLst>
              <a:ext uri="{FF2B5EF4-FFF2-40B4-BE49-F238E27FC236}">
                <a16:creationId xmlns:a16="http://schemas.microsoft.com/office/drawing/2014/main" id="{07043318-65A3-4679-85CB-4872EC4E8555}"/>
              </a:ext>
            </a:extLst>
          </p:cNvPr>
          <p:cNvSpPr>
            <a:spLocks noGrp="1" noChangeArrowheads="1"/>
          </p:cNvSpPr>
          <p:nvPr>
            <p:ph idx="1"/>
          </p:nvPr>
        </p:nvSpPr>
        <p:spPr>
          <a:xfrm>
            <a:off x="827088" y="1119188"/>
            <a:ext cx="7107237" cy="4784725"/>
          </a:xfrm>
        </p:spPr>
        <p:txBody>
          <a:bodyPr/>
          <a:lstStyle/>
          <a:p>
            <a:pPr marL="376238" indent="-376238">
              <a:lnSpc>
                <a:spcPct val="90000"/>
              </a:lnSpc>
              <a:tabLst>
                <a:tab pos="1709738" algn="l"/>
                <a:tab pos="2001838" algn="l"/>
                <a:tab pos="2227263" algn="l"/>
                <a:tab pos="2454275" algn="l"/>
              </a:tabLst>
            </a:pPr>
            <a:r>
              <a:rPr lang="en-US" altLang="en-US" dirty="0"/>
              <a:t>Semaphore Solution</a:t>
            </a:r>
          </a:p>
          <a:p>
            <a:pPr marL="376238" indent="-376238">
              <a:lnSpc>
                <a:spcPct val="90000"/>
              </a:lnSpc>
              <a:tabLst>
                <a:tab pos="1709738" algn="l"/>
                <a:tab pos="2001838" algn="l"/>
                <a:tab pos="2227263" algn="l"/>
                <a:tab pos="2454275" algn="l"/>
              </a:tabLst>
            </a:pPr>
            <a:r>
              <a:rPr lang="en-US" altLang="en-US" dirty="0"/>
              <a:t>The structure of Philosopher</a:t>
            </a:r>
            <a:r>
              <a:rPr lang="en-US" altLang="en-US" i="1" dirty="0">
                <a:solidFill>
                  <a:srgbClr val="0000FF"/>
                </a:solidFill>
              </a:rPr>
              <a:t> </a:t>
            </a:r>
            <a:r>
              <a:rPr lang="en-US" altLang="en-US" dirty="0" err="1">
                <a:solidFill>
                  <a:srgbClr val="006699"/>
                </a:solidFill>
                <a:latin typeface="+mj-lt"/>
              </a:rPr>
              <a:t>i</a:t>
            </a:r>
            <a:r>
              <a:rPr lang="en-US" altLang="en-US" b="1" i="1" dirty="0">
                <a:solidFill>
                  <a:srgbClr val="006699"/>
                </a:solidFill>
                <a:latin typeface="+mj-lt"/>
              </a:rPr>
              <a:t> </a:t>
            </a:r>
            <a:r>
              <a:rPr lang="en-US" altLang="en-US" dirty="0"/>
              <a:t>:</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while (true){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a:t>
            </a:r>
            <a:r>
              <a:rPr lang="en-US" altLang="en-US" sz="1600" b="1" dirty="0" err="1">
                <a:solidFill>
                  <a:srgbClr val="000000"/>
                </a:solidFill>
                <a:latin typeface="Courier New" panose="02070309020205020404" pitchFamily="49" charset="0"/>
              </a:rPr>
              <a:t>chopStick</a:t>
            </a:r>
            <a:r>
              <a:rPr lang="en-US" altLang="en-US" sz="1600" b="1" dirty="0">
                <a:solidFill>
                  <a:srgbClr val="000000"/>
                </a:solidFill>
                <a:latin typeface="Courier New" panose="02070309020205020404" pitchFamily="49" charset="0"/>
              </a:rPr>
              <a:t>[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 for awhile */</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 for awhile */</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a:t>
            </a:r>
            <a:endParaRPr lang="en-US" altLang="en-US" sz="1600" dirty="0">
              <a:solidFill>
                <a:srgbClr val="0000FF"/>
              </a:solidFill>
            </a:endParaRPr>
          </a:p>
          <a:p>
            <a:pPr marL="376238" indent="-376238">
              <a:lnSpc>
                <a:spcPct val="90000"/>
              </a:lnSpc>
              <a:tabLst>
                <a:tab pos="1709738" algn="l"/>
                <a:tab pos="2001838" algn="l"/>
                <a:tab pos="2227263" algn="l"/>
                <a:tab pos="2454275" algn="l"/>
              </a:tabLst>
            </a:pPr>
            <a:r>
              <a:rPr lang="en-US" altLang="en-US" dirty="0"/>
              <a:t>  What is the problem with this algorithm?</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dirty="0">
              <a:solidFill>
                <a:srgbClr val="0000FF"/>
              </a:solidFill>
            </a:endParaRPr>
          </a:p>
        </p:txBody>
      </p:sp>
    </p:spTree>
    <p:extLst>
      <p:ext uri="{BB962C8B-B14F-4D97-AF65-F5344CB8AC3E}">
        <p14:creationId xmlns:p14="http://schemas.microsoft.com/office/powerpoint/2010/main" val="1075089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3FFF3FEB-4621-4BB0-8381-30D0EE5065E7}"/>
              </a:ext>
            </a:extLst>
          </p:cNvPr>
          <p:cNvSpPr>
            <a:spLocks noGrp="1" noChangeArrowheads="1"/>
          </p:cNvSpPr>
          <p:nvPr>
            <p:ph type="ctrTitle"/>
          </p:nvPr>
        </p:nvSpPr>
        <p:spPr>
          <a:xfrm>
            <a:off x="685800" y="868363"/>
            <a:ext cx="7772400" cy="2127250"/>
          </a:xfrm>
        </p:spPr>
        <p:txBody>
          <a:bodyPr/>
          <a:lstStyle/>
          <a:p>
            <a:pPr eaLnBrk="1" hangingPunct="1"/>
            <a:r>
              <a:rPr lang="en-US" altLang="en-US" dirty="0"/>
              <a:t>Chapter 4 (Cont’d):  Deadlocks</a:t>
            </a:r>
          </a:p>
        </p:txBody>
      </p:sp>
    </p:spTree>
    <p:extLst>
      <p:ext uri="{BB962C8B-B14F-4D97-AF65-F5344CB8AC3E}">
        <p14:creationId xmlns:p14="http://schemas.microsoft.com/office/powerpoint/2010/main" val="70967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20AB209-B0F9-420A-89E6-E8E9E50B2ABD}"/>
              </a:ext>
            </a:extLst>
          </p:cNvPr>
          <p:cNvSpPr>
            <a:spLocks noGrp="1" noChangeArrowheads="1"/>
          </p:cNvSpPr>
          <p:nvPr>
            <p:ph type="title"/>
          </p:nvPr>
        </p:nvSpPr>
        <p:spPr>
          <a:xfrm>
            <a:off x="806450" y="225461"/>
            <a:ext cx="788035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1D54AC39-219B-4A2F-8A80-B3261E1F1575}"/>
              </a:ext>
            </a:extLst>
          </p:cNvPr>
          <p:cNvSpPr>
            <a:spLocks noGrp="1" noChangeArrowheads="1"/>
          </p:cNvSpPr>
          <p:nvPr>
            <p:ph type="body" idx="1"/>
          </p:nvPr>
        </p:nvSpPr>
        <p:spPr>
          <a:xfrm>
            <a:off x="806450" y="1309170"/>
            <a:ext cx="7588250" cy="4530725"/>
          </a:xfrm>
        </p:spPr>
        <p:txBody>
          <a:bodyPr/>
          <a:lstStyle/>
          <a:p>
            <a:r>
              <a:rPr lang="en-US" altLang="en-US" dirty="0"/>
              <a:t>System Model</a:t>
            </a:r>
          </a:p>
          <a:p>
            <a:r>
              <a:rPr lang="en-US" altLang="en-US" dirty="0"/>
              <a:t>Deadlock Characterization</a:t>
            </a:r>
          </a:p>
          <a:p>
            <a:r>
              <a:rPr lang="en-US" altLang="en-US" dirty="0"/>
              <a:t>Methods for Handling Deadlocks</a:t>
            </a:r>
          </a:p>
          <a:p>
            <a:r>
              <a:rPr lang="en-US" altLang="en-US" dirty="0"/>
              <a:t>Deadlock Prevention</a:t>
            </a:r>
          </a:p>
          <a:p>
            <a:r>
              <a:rPr lang="en-US" altLang="en-US" dirty="0"/>
              <a:t>Deadlock Avoidance</a:t>
            </a:r>
          </a:p>
          <a:p>
            <a:r>
              <a:rPr lang="en-US" altLang="en-US" dirty="0"/>
              <a:t>Deadlock Detection </a:t>
            </a:r>
          </a:p>
          <a:p>
            <a:r>
              <a:rPr lang="en-US" altLang="en-US" dirty="0"/>
              <a:t>Recovery from Deadlock </a:t>
            </a:r>
          </a:p>
        </p:txBody>
      </p:sp>
    </p:spTree>
    <p:extLst>
      <p:ext uri="{BB962C8B-B14F-4D97-AF65-F5344CB8AC3E}">
        <p14:creationId xmlns:p14="http://schemas.microsoft.com/office/powerpoint/2010/main" val="47306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661502D7-7068-4DDE-82B3-CB27E3C63E4E}"/>
              </a:ext>
            </a:extLst>
          </p:cNvPr>
          <p:cNvSpPr>
            <a:spLocks noGrp="1" noChangeArrowheads="1"/>
          </p:cNvSpPr>
          <p:nvPr>
            <p:ph type="title"/>
          </p:nvPr>
        </p:nvSpPr>
        <p:spPr>
          <a:xfrm>
            <a:off x="457200" y="222868"/>
            <a:ext cx="8229600" cy="576262"/>
          </a:xfrm>
        </p:spPr>
        <p:txBody>
          <a:bodyPr/>
          <a:lstStyle/>
          <a:p>
            <a:pPr eaLnBrk="1" hangingPunct="1"/>
            <a:r>
              <a:rPr lang="en-US" altLang="en-US" dirty="0"/>
              <a:t>System Model</a:t>
            </a:r>
          </a:p>
        </p:txBody>
      </p:sp>
      <p:sp>
        <p:nvSpPr>
          <p:cNvPr id="11266" name="Rectangle 3">
            <a:extLst>
              <a:ext uri="{FF2B5EF4-FFF2-40B4-BE49-F238E27FC236}">
                <a16:creationId xmlns:a16="http://schemas.microsoft.com/office/drawing/2014/main" id="{CD8E9D65-BCDC-43F0-9CD9-F4411921988D}"/>
              </a:ext>
            </a:extLst>
          </p:cNvPr>
          <p:cNvSpPr>
            <a:spLocks noGrp="1" noChangeArrowheads="1"/>
          </p:cNvSpPr>
          <p:nvPr>
            <p:ph type="body" idx="1"/>
          </p:nvPr>
        </p:nvSpPr>
        <p:spPr>
          <a:xfrm>
            <a:off x="802834" y="1354816"/>
            <a:ext cx="7351712" cy="4483100"/>
          </a:xfrm>
        </p:spPr>
        <p:txBody>
          <a:bodyPr/>
          <a:lstStyle/>
          <a:p>
            <a:r>
              <a:rPr lang="en-US" altLang="en-US" dirty="0"/>
              <a:t>System consists of resources</a:t>
            </a:r>
          </a:p>
          <a:p>
            <a:r>
              <a:rPr lang="en-US" altLang="en-US" dirty="0"/>
              <a:t>Resource types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a:t>R</a:t>
            </a:r>
            <a:r>
              <a:rPr lang="en-US" altLang="en-US" baseline="-25000" dirty="0"/>
              <a:t>m</a:t>
            </a:r>
          </a:p>
          <a:p>
            <a:pPr lvl="1"/>
            <a:r>
              <a:rPr lang="en-US" altLang="en-US" i="1" dirty="0"/>
              <a:t>CPU cycles, memory space, I/O devices</a:t>
            </a:r>
          </a:p>
          <a:p>
            <a:r>
              <a:rPr lang="en-US" altLang="en-US" dirty="0"/>
              <a:t>Each resource type </a:t>
            </a:r>
            <a:r>
              <a:rPr lang="en-US" altLang="en-US" i="1" dirty="0"/>
              <a:t>R</a:t>
            </a:r>
            <a:r>
              <a:rPr lang="en-US" altLang="en-US" baseline="-25000" dirty="0"/>
              <a:t>i</a:t>
            </a:r>
            <a:r>
              <a:rPr lang="en-US" altLang="en-US" dirty="0"/>
              <a:t> has </a:t>
            </a:r>
            <a:r>
              <a:rPr lang="en-US" altLang="en-US" i="1" dirty="0"/>
              <a:t>W</a:t>
            </a:r>
            <a:r>
              <a:rPr lang="en-US" altLang="en-US" baseline="-25000" dirty="0"/>
              <a:t>i</a:t>
            </a:r>
            <a:r>
              <a:rPr lang="en-US" altLang="en-US" dirty="0"/>
              <a:t> instances.</a:t>
            </a:r>
          </a:p>
          <a:p>
            <a:r>
              <a:rPr lang="en-US" altLang="en-US" dirty="0"/>
              <a:t>Each process utilizes a resource as follows:</a:t>
            </a:r>
          </a:p>
          <a:p>
            <a:pPr lvl="1"/>
            <a:r>
              <a:rPr lang="en-US" altLang="en-US" b="1" dirty="0"/>
              <a:t>request </a:t>
            </a:r>
          </a:p>
          <a:p>
            <a:pPr lvl="1"/>
            <a:r>
              <a:rPr lang="en-US" altLang="en-US" b="1" dirty="0"/>
              <a:t>use </a:t>
            </a:r>
          </a:p>
          <a:p>
            <a:pPr lvl="1"/>
            <a:r>
              <a:rPr lang="en-US" altLang="en-US" b="1" dirty="0"/>
              <a:t>release</a:t>
            </a:r>
          </a:p>
        </p:txBody>
      </p:sp>
    </p:spTree>
    <p:extLst>
      <p:ext uri="{BB962C8B-B14F-4D97-AF65-F5344CB8AC3E}">
        <p14:creationId xmlns:p14="http://schemas.microsoft.com/office/powerpoint/2010/main" val="2113448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Deadlock with Semaphores</a:t>
            </a:r>
            <a:r>
              <a:rPr lang="en-US" altLang="en-US" dirty="0">
                <a:highlight>
                  <a:srgbClr val="FFFF00"/>
                </a:highlight>
              </a:rPr>
              <a:t> (Self Study)</a:t>
            </a:r>
            <a:endParaRPr lang="en-US" altLang="en-US" dirty="0"/>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17360" y="1331338"/>
            <a:ext cx="6959600" cy="4860925"/>
          </a:xfrm>
        </p:spPr>
        <p:txBody>
          <a:bodyPr/>
          <a:lstStyle/>
          <a:p>
            <a:r>
              <a:rPr lang="en-US" altLang="en-US" dirty="0"/>
              <a:t>Data:</a:t>
            </a:r>
          </a:p>
          <a:p>
            <a:pPr lvl="1"/>
            <a:r>
              <a:rPr lang="en-US" altLang="en-US" dirty="0"/>
              <a:t>A semaphore </a:t>
            </a:r>
            <a:r>
              <a:rPr lang="en-US" altLang="en-US" b="1" dirty="0">
                <a:latin typeface="Courier New" panose="02070309020205020404" pitchFamily="49" charset="0"/>
                <a:cs typeface="Courier New" panose="02070309020205020404" pitchFamily="49" charset="0"/>
              </a:rPr>
              <a:t>S</a:t>
            </a:r>
            <a:r>
              <a:rPr lang="en-US" altLang="en-US" b="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 </a:t>
            </a:r>
            <a:r>
              <a:rPr lang="en-US" altLang="en-US" dirty="0"/>
              <a:t>initialized to 1</a:t>
            </a:r>
          </a:p>
          <a:p>
            <a:pPr lvl="1"/>
            <a:r>
              <a:rPr lang="en-US" altLang="en-US" dirty="0"/>
              <a:t>A semaphore </a:t>
            </a:r>
            <a:r>
              <a:rPr lang="en-US" altLang="en-US" b="1" dirty="0">
                <a:latin typeface="Courier New" panose="02070309020205020404" pitchFamily="49" charset="0"/>
                <a:cs typeface="Courier New" panose="02070309020205020404" pitchFamily="49" charset="0"/>
              </a:rPr>
              <a:t>S</a:t>
            </a:r>
            <a:r>
              <a:rPr lang="en-US" altLang="en-US" b="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 </a:t>
            </a:r>
            <a:r>
              <a:rPr lang="en-US" altLang="en-US" dirty="0"/>
              <a:t>initialized to 1</a:t>
            </a:r>
          </a:p>
          <a:p>
            <a:r>
              <a:rPr lang="en-US" altLang="en-US" dirty="0"/>
              <a:t>Two threads </a:t>
            </a:r>
            <a:r>
              <a:rPr lang="en-US" altLang="en-US" i="1" dirty="0"/>
              <a:t>T</a:t>
            </a:r>
            <a:r>
              <a:rPr lang="en-US" altLang="en-US" i="1" baseline="-25000" dirty="0"/>
              <a:t>1</a:t>
            </a:r>
            <a:r>
              <a:rPr lang="en-US" altLang="en-US" dirty="0"/>
              <a:t> and </a:t>
            </a:r>
            <a:r>
              <a:rPr lang="en-US" altLang="en-US" i="1" dirty="0"/>
              <a:t>T</a:t>
            </a:r>
            <a:r>
              <a:rPr lang="en-US" altLang="en-US" i="1" baseline="-25000" dirty="0"/>
              <a:t>2</a:t>
            </a:r>
          </a:p>
          <a:p>
            <a:r>
              <a:rPr lang="en-US" altLang="en-US" b="1" i="1" dirty="0">
                <a:latin typeface="Courier New" panose="02070309020205020404" pitchFamily="49" charset="0"/>
                <a:cs typeface="Courier New" panose="02070309020205020404" pitchFamily="49" charset="0"/>
              </a:rPr>
              <a:t>T</a:t>
            </a:r>
            <a:r>
              <a:rPr lang="en-US" altLang="en-US" b="1" i="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a:t>
            </a:r>
          </a:p>
          <a:p>
            <a:r>
              <a:rPr lang="en-US" altLang="en-US" b="1" i="1" dirty="0">
                <a:latin typeface="Courier New" panose="02070309020205020404" pitchFamily="49" charset="0"/>
                <a:cs typeface="Courier New" panose="02070309020205020404" pitchFamily="49" charset="0"/>
              </a:rPr>
              <a:t>T</a:t>
            </a:r>
            <a:r>
              <a:rPr lang="en-US" altLang="en-US" b="1" i="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a:t>
            </a:r>
            <a:endParaRPr lang="en-US" altLang="en-US" dirty="0"/>
          </a:p>
        </p:txBody>
      </p:sp>
    </p:spTree>
    <p:extLst>
      <p:ext uri="{BB962C8B-B14F-4D97-AF65-F5344CB8AC3E}">
        <p14:creationId xmlns:p14="http://schemas.microsoft.com/office/powerpoint/2010/main" val="167903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87ADAA0F-64F7-46C8-A7FE-1C5113FEBCDC}"/>
              </a:ext>
            </a:extLst>
          </p:cNvPr>
          <p:cNvSpPr>
            <a:spLocks noGrp="1" noChangeArrowheads="1"/>
          </p:cNvSpPr>
          <p:nvPr>
            <p:ph type="title"/>
          </p:nvPr>
        </p:nvSpPr>
        <p:spPr>
          <a:xfrm>
            <a:off x="749300" y="150997"/>
            <a:ext cx="7937500" cy="576262"/>
          </a:xfrm>
        </p:spPr>
        <p:txBody>
          <a:bodyPr/>
          <a:lstStyle/>
          <a:p>
            <a:pPr eaLnBrk="1" hangingPunct="1"/>
            <a:r>
              <a:rPr lang="en-US" altLang="en-US" dirty="0"/>
              <a:t>Deadlock Characterization</a:t>
            </a:r>
          </a:p>
        </p:txBody>
      </p:sp>
      <p:sp>
        <p:nvSpPr>
          <p:cNvPr id="13314" name="Rectangle 3">
            <a:extLst>
              <a:ext uri="{FF2B5EF4-FFF2-40B4-BE49-F238E27FC236}">
                <a16:creationId xmlns:a16="http://schemas.microsoft.com/office/drawing/2014/main" id="{F4824E8A-1421-4BF0-9A60-6CA3F5021CE8}"/>
              </a:ext>
            </a:extLst>
          </p:cNvPr>
          <p:cNvSpPr>
            <a:spLocks noGrp="1" noChangeArrowheads="1"/>
          </p:cNvSpPr>
          <p:nvPr>
            <p:ph type="body" idx="1"/>
          </p:nvPr>
        </p:nvSpPr>
        <p:spPr>
          <a:xfrm>
            <a:off x="1193281" y="1685190"/>
            <a:ext cx="6757437" cy="4668837"/>
          </a:xfrm>
        </p:spPr>
        <p:txBody>
          <a:bodyPr/>
          <a:lstStyle/>
          <a:p>
            <a:r>
              <a:rPr lang="en-US" altLang="en-US" b="1" dirty="0">
                <a:solidFill>
                  <a:srgbClr val="006699"/>
                </a:solidFill>
                <a:latin typeface="+mj-lt"/>
              </a:rPr>
              <a:t>Mutual exclusion</a:t>
            </a:r>
            <a:r>
              <a:rPr lang="en-US" altLang="en-US" b="1" dirty="0"/>
              <a:t>:</a:t>
            </a:r>
            <a:r>
              <a:rPr lang="en-US" altLang="en-US" dirty="0"/>
              <a:t>  only one thread at a time can use a resource</a:t>
            </a:r>
            <a:endParaRPr lang="en-US" altLang="en-US" sz="800" dirty="0"/>
          </a:p>
          <a:p>
            <a:r>
              <a:rPr lang="en-US" altLang="en-US" b="1" dirty="0">
                <a:solidFill>
                  <a:srgbClr val="006699"/>
                </a:solidFill>
                <a:latin typeface="+mj-lt"/>
              </a:rPr>
              <a:t>Hold and wait</a:t>
            </a:r>
            <a:r>
              <a:rPr lang="en-US" altLang="en-US" b="1" dirty="0"/>
              <a:t>:</a:t>
            </a:r>
            <a:r>
              <a:rPr lang="en-US" altLang="en-US" dirty="0"/>
              <a:t>  a thread holding at least one resource is waiting to acquire additional resources held by other threads</a:t>
            </a:r>
          </a:p>
          <a:p>
            <a:r>
              <a:rPr lang="en-US" altLang="en-US" b="1" dirty="0">
                <a:solidFill>
                  <a:srgbClr val="006699"/>
                </a:solidFill>
                <a:latin typeface="+mj-lt"/>
              </a:rPr>
              <a:t>No preemption</a:t>
            </a:r>
            <a:r>
              <a:rPr lang="en-US" altLang="en-US" b="1" dirty="0"/>
              <a:t>:</a:t>
            </a:r>
            <a:r>
              <a:rPr lang="en-US" altLang="en-US" dirty="0"/>
              <a:t>  a resource can be released only voluntarily by the thread holding it, after that thread has completed its task</a:t>
            </a:r>
            <a:endParaRPr lang="en-US" altLang="en-US" sz="800" dirty="0"/>
          </a:p>
          <a:p>
            <a:r>
              <a:rPr lang="en-US" altLang="en-US" b="1" dirty="0">
                <a:solidFill>
                  <a:srgbClr val="006699"/>
                </a:solidFill>
                <a:latin typeface="+mj-lt"/>
              </a:rPr>
              <a:t>Circular wait</a:t>
            </a:r>
            <a:r>
              <a:rPr lang="en-US" altLang="en-US" b="1" dirty="0"/>
              <a:t>:</a:t>
            </a:r>
            <a:r>
              <a:rPr lang="en-US" altLang="en-US" dirty="0"/>
              <a:t>  there exists a set {</a:t>
            </a:r>
            <a:r>
              <a:rPr lang="en-US" altLang="en-US" i="1" dirty="0"/>
              <a:t>T</a:t>
            </a:r>
            <a:r>
              <a:rPr lang="en-US" altLang="en-US" baseline="-25000" dirty="0"/>
              <a:t>0</a:t>
            </a:r>
            <a:r>
              <a:rPr lang="en-US" altLang="en-US" dirty="0"/>
              <a:t>, </a:t>
            </a:r>
            <a:r>
              <a:rPr lang="en-US" altLang="en-US" i="1" dirty="0"/>
              <a:t>T</a:t>
            </a:r>
            <a:r>
              <a:rPr lang="en-US" altLang="en-US" baseline="-25000" dirty="0"/>
              <a:t>1</a:t>
            </a:r>
            <a:r>
              <a:rPr lang="en-US" altLang="en-US" dirty="0"/>
              <a:t>, …, </a:t>
            </a:r>
            <a:r>
              <a:rPr lang="en-US" altLang="en-US" i="1" dirty="0"/>
              <a:t>T</a:t>
            </a:r>
            <a:r>
              <a:rPr lang="en-US" altLang="en-US" baseline="-25000" dirty="0"/>
              <a:t>n</a:t>
            </a:r>
            <a:r>
              <a:rPr lang="en-US" altLang="en-US" dirty="0"/>
              <a:t>} of waiting threads such that </a:t>
            </a:r>
            <a:r>
              <a:rPr lang="en-US" altLang="en-US" i="1" dirty="0"/>
              <a:t>T</a:t>
            </a:r>
            <a:r>
              <a:rPr lang="en-US" altLang="en-US" baseline="-25000" dirty="0"/>
              <a:t>0  </a:t>
            </a:r>
            <a:r>
              <a:rPr lang="en-US" altLang="en-US" dirty="0"/>
              <a:t>is waiting for a resource that is held by </a:t>
            </a:r>
            <a:r>
              <a:rPr lang="en-US" altLang="en-US" i="1" dirty="0"/>
              <a:t>T</a:t>
            </a:r>
            <a:r>
              <a:rPr lang="en-US" altLang="en-US" baseline="-25000" dirty="0"/>
              <a:t>1</a:t>
            </a:r>
            <a:r>
              <a:rPr lang="en-US" altLang="en-US" dirty="0"/>
              <a:t>, </a:t>
            </a:r>
            <a:r>
              <a:rPr lang="en-US" altLang="en-US" i="1" dirty="0"/>
              <a:t>T</a:t>
            </a:r>
            <a:r>
              <a:rPr lang="en-US" altLang="en-US" baseline="-25000" dirty="0"/>
              <a:t>1</a:t>
            </a:r>
            <a:r>
              <a:rPr lang="en-US" altLang="en-US" dirty="0"/>
              <a:t> is waiting for a resource that is held by </a:t>
            </a:r>
            <a:r>
              <a:rPr lang="en-US" altLang="en-US" i="1" dirty="0"/>
              <a:t>T</a:t>
            </a:r>
            <a:r>
              <a:rPr lang="en-US" altLang="en-US" baseline="-25000" dirty="0"/>
              <a:t>2</a:t>
            </a:r>
            <a:r>
              <a:rPr lang="en-US" altLang="en-US" dirty="0"/>
              <a:t>, …, </a:t>
            </a:r>
            <a:r>
              <a:rPr lang="en-US" altLang="en-US" i="1" dirty="0"/>
              <a:t>T</a:t>
            </a:r>
            <a:r>
              <a:rPr lang="en-US" altLang="en-US" i="1" baseline="-25000" dirty="0"/>
              <a:t>n</a:t>
            </a:r>
            <a:r>
              <a:rPr lang="en-US" altLang="en-US" baseline="-25000" dirty="0"/>
              <a:t>–1</a:t>
            </a:r>
            <a:r>
              <a:rPr lang="en-US" altLang="en-US" dirty="0"/>
              <a:t> is waiting for a resource that is held by </a:t>
            </a:r>
            <a:r>
              <a:rPr lang="en-US" altLang="en-US" i="1" dirty="0"/>
              <a:t>T</a:t>
            </a:r>
            <a:r>
              <a:rPr lang="en-US" altLang="en-US" baseline="-25000" dirty="0"/>
              <a:t>n</a:t>
            </a:r>
            <a:r>
              <a:rPr lang="en-US" altLang="en-US" dirty="0"/>
              <a:t>, and </a:t>
            </a:r>
            <a:r>
              <a:rPr lang="en-US" altLang="en-US" i="1" dirty="0"/>
              <a:t>T</a:t>
            </a:r>
            <a:r>
              <a:rPr lang="en-US" altLang="en-US" baseline="-25000" dirty="0"/>
              <a:t>n</a:t>
            </a:r>
            <a:r>
              <a:rPr lang="en-US" altLang="en-US" dirty="0"/>
              <a:t> is waiting for a resource that is held by </a:t>
            </a:r>
            <a:r>
              <a:rPr lang="en-US" altLang="en-US" i="1" dirty="0"/>
              <a:t>T</a:t>
            </a:r>
            <a:r>
              <a:rPr lang="en-US" altLang="en-US" baseline="-25000" dirty="0"/>
              <a:t>0</a:t>
            </a:r>
            <a:r>
              <a:rPr lang="en-US" altLang="en-US" dirty="0"/>
              <a:t>.</a:t>
            </a:r>
          </a:p>
          <a:p>
            <a:endParaRPr lang="en-US" altLang="en-US" dirty="0"/>
          </a:p>
        </p:txBody>
      </p:sp>
      <p:sp>
        <p:nvSpPr>
          <p:cNvPr id="13315" name="Text Box 5">
            <a:extLst>
              <a:ext uri="{FF2B5EF4-FFF2-40B4-BE49-F238E27FC236}">
                <a16:creationId xmlns:a16="http://schemas.microsoft.com/office/drawing/2014/main" id="{DD9E7C76-64A7-4BA1-B082-DA8BDA6C2698}"/>
              </a:ext>
            </a:extLst>
          </p:cNvPr>
          <p:cNvSpPr txBox="1">
            <a:spLocks noChangeArrowheads="1"/>
          </p:cNvSpPr>
          <p:nvPr/>
        </p:nvSpPr>
        <p:spPr bwMode="auto">
          <a:xfrm>
            <a:off x="749300" y="1226620"/>
            <a:ext cx="648535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Deadlock can arise if four conditions hold simultaneously.</a:t>
            </a:r>
          </a:p>
        </p:txBody>
      </p:sp>
    </p:spTree>
    <p:extLst>
      <p:ext uri="{BB962C8B-B14F-4D97-AF65-F5344CB8AC3E}">
        <p14:creationId xmlns:p14="http://schemas.microsoft.com/office/powerpoint/2010/main" val="613519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1C97935-CF39-4A80-87B3-E8FC1A79B924}"/>
              </a:ext>
            </a:extLst>
          </p:cNvPr>
          <p:cNvSpPr>
            <a:spLocks noGrp="1" noChangeArrowheads="1"/>
          </p:cNvSpPr>
          <p:nvPr>
            <p:ph type="title"/>
          </p:nvPr>
        </p:nvSpPr>
        <p:spPr>
          <a:xfrm>
            <a:off x="854009" y="232005"/>
            <a:ext cx="7683500" cy="576262"/>
          </a:xfrm>
        </p:spPr>
        <p:txBody>
          <a:bodyPr/>
          <a:lstStyle/>
          <a:p>
            <a:pPr eaLnBrk="1" hangingPunct="1"/>
            <a:r>
              <a:rPr lang="en-US" altLang="en-US" dirty="0"/>
              <a:t>Resource-Allocation Graph</a:t>
            </a:r>
          </a:p>
        </p:txBody>
      </p:sp>
      <p:sp>
        <p:nvSpPr>
          <p:cNvPr id="15362" name="Rectangle 3">
            <a:extLst>
              <a:ext uri="{FF2B5EF4-FFF2-40B4-BE49-F238E27FC236}">
                <a16:creationId xmlns:a16="http://schemas.microsoft.com/office/drawing/2014/main" id="{97E50AC4-3665-4FFE-B1D6-0D72C5ECE804}"/>
              </a:ext>
            </a:extLst>
          </p:cNvPr>
          <p:cNvSpPr>
            <a:spLocks noGrp="1" noChangeArrowheads="1"/>
          </p:cNvSpPr>
          <p:nvPr>
            <p:ph type="body" idx="1"/>
          </p:nvPr>
        </p:nvSpPr>
        <p:spPr>
          <a:xfrm>
            <a:off x="1418253" y="1771945"/>
            <a:ext cx="6574810" cy="4019550"/>
          </a:xfrm>
        </p:spPr>
        <p:txBody>
          <a:bodyPr/>
          <a:lstStyle/>
          <a:p>
            <a:r>
              <a:rPr lang="en-US" altLang="en-US" dirty="0"/>
              <a:t>V is partitioned into two types:</a:t>
            </a:r>
          </a:p>
          <a:p>
            <a:pPr lvl="1"/>
            <a:r>
              <a:rPr lang="en-US" altLang="en-US" i="1" dirty="0"/>
              <a:t>T</a:t>
            </a:r>
            <a:r>
              <a:rPr lang="en-US" altLang="en-US" dirty="0"/>
              <a:t> = {</a:t>
            </a:r>
            <a:r>
              <a:rPr lang="en-US" altLang="en-US" i="1" dirty="0"/>
              <a:t>T</a:t>
            </a:r>
            <a:r>
              <a:rPr lang="en-US" altLang="en-US" baseline="-25000" dirty="0"/>
              <a:t>1</a:t>
            </a:r>
            <a:r>
              <a:rPr lang="en-US" altLang="en-US" dirty="0"/>
              <a:t>, </a:t>
            </a:r>
            <a:r>
              <a:rPr lang="en-US" altLang="en-US" i="1" dirty="0"/>
              <a:t>T</a:t>
            </a:r>
            <a:r>
              <a:rPr lang="en-US" altLang="en-US" baseline="-25000" dirty="0"/>
              <a:t>2</a:t>
            </a:r>
            <a:r>
              <a:rPr lang="en-US" altLang="en-US" dirty="0"/>
              <a:t>, …, </a:t>
            </a:r>
            <a:r>
              <a:rPr lang="en-US" altLang="en-US" i="1" dirty="0"/>
              <a:t>T</a:t>
            </a:r>
            <a:r>
              <a:rPr lang="en-US" altLang="en-US" i="1" baseline="-25000" dirty="0"/>
              <a:t>n</a:t>
            </a:r>
            <a:r>
              <a:rPr lang="en-US" altLang="en-US" dirty="0"/>
              <a:t>}, the set consisting of all the threads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p>
          <a:p>
            <a:pPr lvl="1"/>
            <a:endParaRPr lang="en-US" altLang="en-US" sz="900" dirty="0"/>
          </a:p>
          <a:p>
            <a:r>
              <a:rPr lang="en-US" altLang="en-US" b="1" dirty="0">
                <a:solidFill>
                  <a:srgbClr val="006699"/>
                </a:solidFill>
                <a:latin typeface="+mj-lt"/>
              </a:rPr>
              <a:t>request edge </a:t>
            </a:r>
            <a:r>
              <a:rPr lang="en-US" altLang="en-US" dirty="0"/>
              <a:t>– directed edge </a:t>
            </a:r>
            <a:r>
              <a:rPr lang="en-US" altLang="en-US" i="1" dirty="0" err="1"/>
              <a:t>T</a:t>
            </a:r>
            <a:r>
              <a:rPr lang="en-US" altLang="en-US" i="1" baseline="-25000" dirty="0" err="1"/>
              <a:t>i</a:t>
            </a:r>
            <a:r>
              <a:rPr lang="en-US" altLang="en-US" i="1" baseline="-25000" dirty="0"/>
              <a:t>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a:rPr lang="en-US" altLang="en-US" b="1" dirty="0">
                <a:solidFill>
                  <a:srgbClr val="006699"/>
                </a:solidFill>
                <a:latin typeface="+mj-lt"/>
                <a:sym typeface="Symbol" panose="05050102010706020507" pitchFamily="18" charset="2"/>
              </a:rPr>
              <a:t>assignment edge </a:t>
            </a:r>
            <a:r>
              <a:rPr lang="en-US" altLang="en-US" dirty="0"/>
              <a:t>– directed edge </a:t>
            </a:r>
            <a:r>
              <a:rPr lang="en-US" altLang="en-US" i="1" dirty="0" err="1"/>
              <a:t>R</a:t>
            </a:r>
            <a:r>
              <a:rPr lang="en-US" altLang="en-US" i="1" baseline="-25000" dirty="0" err="1"/>
              <a:t>j</a:t>
            </a:r>
            <a:r>
              <a:rPr lang="en-US" altLang="en-US" i="1" dirty="0"/>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i</a:t>
            </a:r>
            <a:endParaRPr lang="en-US" altLang="en-US" dirty="0">
              <a:sym typeface="Symbol" panose="05050102010706020507" pitchFamily="18" charset="2"/>
            </a:endParaRPr>
          </a:p>
        </p:txBody>
      </p:sp>
      <p:sp>
        <p:nvSpPr>
          <p:cNvPr id="15363" name="Text Box 4">
            <a:extLst>
              <a:ext uri="{FF2B5EF4-FFF2-40B4-BE49-F238E27FC236}">
                <a16:creationId xmlns:a16="http://schemas.microsoft.com/office/drawing/2014/main" id="{5FCC8E8A-16FC-4644-B90C-8C320716B34F}"/>
              </a:ext>
            </a:extLst>
          </p:cNvPr>
          <p:cNvSpPr txBox="1">
            <a:spLocks noChangeArrowheads="1"/>
          </p:cNvSpPr>
          <p:nvPr/>
        </p:nvSpPr>
        <p:spPr bwMode="auto">
          <a:xfrm>
            <a:off x="1021522" y="1300748"/>
            <a:ext cx="4275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A set of vertices </a:t>
            </a:r>
            <a:r>
              <a:rPr kumimoji="0" lang="en-US" altLang="en-US" i="1" dirty="0"/>
              <a:t>V</a:t>
            </a:r>
            <a:r>
              <a:rPr kumimoji="0" lang="en-US" altLang="en-US" dirty="0"/>
              <a:t> and a set of edges </a:t>
            </a:r>
            <a:r>
              <a:rPr kumimoji="0" lang="en-US" altLang="en-US" i="1" dirty="0"/>
              <a:t>E</a:t>
            </a:r>
            <a:r>
              <a:rPr kumimoji="0" lang="en-US" altLang="en-US" dirty="0"/>
              <a:t>.</a:t>
            </a:r>
          </a:p>
        </p:txBody>
      </p:sp>
    </p:spTree>
    <p:extLst>
      <p:ext uri="{BB962C8B-B14F-4D97-AF65-F5344CB8AC3E}">
        <p14:creationId xmlns:p14="http://schemas.microsoft.com/office/powerpoint/2010/main" val="216445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1A4B64E3-DEA9-4327-B63F-42B7E3327098}"/>
              </a:ext>
            </a:extLst>
          </p:cNvPr>
          <p:cNvSpPr>
            <a:spLocks noGrp="1"/>
          </p:cNvSpPr>
          <p:nvPr>
            <p:ph type="title"/>
          </p:nvPr>
        </p:nvSpPr>
        <p:spPr>
          <a:xfrm>
            <a:off x="1127465" y="214006"/>
            <a:ext cx="7880350" cy="537202"/>
          </a:xfrm>
        </p:spPr>
        <p:txBody>
          <a:bodyPr/>
          <a:lstStyle/>
          <a:p>
            <a:r>
              <a:rPr lang="en-US" altLang="en-US" dirty="0"/>
              <a:t>Resource Allocation Graph Example</a:t>
            </a:r>
          </a:p>
        </p:txBody>
      </p:sp>
      <p:sp>
        <p:nvSpPr>
          <p:cNvPr id="91138" name="Content Placeholder 2">
            <a:extLst>
              <a:ext uri="{FF2B5EF4-FFF2-40B4-BE49-F238E27FC236}">
                <a16:creationId xmlns:a16="http://schemas.microsoft.com/office/drawing/2014/main" id="{66863360-8218-4F9C-99FE-9BE85325DE12}"/>
              </a:ext>
            </a:extLst>
          </p:cNvPr>
          <p:cNvSpPr>
            <a:spLocks noGrp="1"/>
          </p:cNvSpPr>
          <p:nvPr>
            <p:ph idx="1"/>
          </p:nvPr>
        </p:nvSpPr>
        <p:spPr>
          <a:xfrm>
            <a:off x="806450" y="1233488"/>
            <a:ext cx="4524375" cy="4530725"/>
          </a:xfrm>
        </p:spPr>
        <p:txBody>
          <a:bodyPr/>
          <a:lstStyle/>
          <a:p>
            <a:r>
              <a:rPr lang="en-US" altLang="en-US" dirty="0"/>
              <a:t>One instance of R</a:t>
            </a:r>
            <a:r>
              <a:rPr lang="en-US" altLang="en-US" baseline="-25000" dirty="0"/>
              <a:t>1</a:t>
            </a:r>
          </a:p>
          <a:p>
            <a:r>
              <a:rPr lang="en-US" altLang="en-US" dirty="0"/>
              <a:t>Two instances of R</a:t>
            </a:r>
            <a:r>
              <a:rPr lang="en-US" altLang="en-US" baseline="-25000" dirty="0"/>
              <a:t>2</a:t>
            </a:r>
          </a:p>
          <a:p>
            <a:r>
              <a:rPr lang="en-US" altLang="en-US" dirty="0"/>
              <a:t>One instance of R</a:t>
            </a:r>
            <a:r>
              <a:rPr lang="en-US" altLang="en-US" baseline="-25000" dirty="0"/>
              <a:t>3</a:t>
            </a:r>
          </a:p>
          <a:p>
            <a:r>
              <a:rPr lang="en-US" altLang="en-US" dirty="0"/>
              <a:t>Three instance of R</a:t>
            </a:r>
            <a:r>
              <a:rPr lang="en-US" altLang="en-US" baseline="-25000" dirty="0"/>
              <a:t>4</a:t>
            </a:r>
          </a:p>
          <a:p>
            <a:r>
              <a:rPr lang="en-US" altLang="en-US" dirty="0"/>
              <a:t>T</a:t>
            </a:r>
            <a:r>
              <a:rPr lang="en-US" altLang="en-US" baseline="-25000" dirty="0"/>
              <a:t>1</a:t>
            </a:r>
            <a:r>
              <a:rPr lang="en-US" altLang="en-US" dirty="0"/>
              <a:t> holds one instance of R</a:t>
            </a:r>
            <a:r>
              <a:rPr lang="en-US" altLang="en-US" baseline="-25000" dirty="0"/>
              <a:t>2</a:t>
            </a:r>
            <a:r>
              <a:rPr lang="en-US" altLang="en-US" dirty="0"/>
              <a:t> and is waiting for an instance of R</a:t>
            </a:r>
            <a:r>
              <a:rPr lang="en-US" altLang="en-US" baseline="-25000" dirty="0"/>
              <a:t>1</a:t>
            </a:r>
          </a:p>
          <a:p>
            <a:r>
              <a:rPr lang="en-US" altLang="en-US" dirty="0"/>
              <a:t>T</a:t>
            </a:r>
            <a:r>
              <a:rPr lang="en-US" altLang="en-US" baseline="-25000" dirty="0"/>
              <a:t>2</a:t>
            </a:r>
            <a:r>
              <a:rPr lang="en-US" altLang="en-US" dirty="0"/>
              <a:t> holds one instance of R</a:t>
            </a:r>
            <a:r>
              <a:rPr lang="en-US" altLang="en-US" baseline="-25000" dirty="0"/>
              <a:t>1</a:t>
            </a:r>
            <a:r>
              <a:rPr lang="en-US" altLang="en-US" dirty="0"/>
              <a:t>, one instance of R</a:t>
            </a:r>
            <a:r>
              <a:rPr lang="en-US" altLang="en-US" baseline="-25000" dirty="0"/>
              <a:t>2</a:t>
            </a:r>
            <a:r>
              <a:rPr lang="en-US" altLang="en-US" dirty="0"/>
              <a:t>, and is waiting for an instance of R</a:t>
            </a:r>
            <a:r>
              <a:rPr lang="en-US" altLang="en-US" baseline="-25000" dirty="0"/>
              <a:t>3</a:t>
            </a:r>
          </a:p>
          <a:p>
            <a:r>
              <a:rPr lang="en-US" altLang="en-US" dirty="0"/>
              <a:t>T</a:t>
            </a:r>
            <a:r>
              <a:rPr lang="en-US" altLang="en-US" baseline="-25000" dirty="0"/>
              <a:t>3</a:t>
            </a:r>
            <a:r>
              <a:rPr lang="en-US" altLang="en-US" dirty="0"/>
              <a:t> is holds one instance of R</a:t>
            </a:r>
            <a:r>
              <a:rPr lang="en-US" altLang="en-US" baseline="-25000" dirty="0"/>
              <a:t>3</a:t>
            </a:r>
          </a:p>
        </p:txBody>
      </p:sp>
      <p:pic>
        <p:nvPicPr>
          <p:cNvPr id="91139" name="Picture 3">
            <a:extLst>
              <a:ext uri="{FF2B5EF4-FFF2-40B4-BE49-F238E27FC236}">
                <a16:creationId xmlns:a16="http://schemas.microsoft.com/office/drawing/2014/main" id="{4B3F1686-A558-47EE-B9D9-DBE933ACC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163" y="1500188"/>
            <a:ext cx="24971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00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37C291A-9445-4721-B361-26FE27F4113C}"/>
              </a:ext>
            </a:extLst>
          </p:cNvPr>
          <p:cNvSpPr>
            <a:spLocks noGrp="1" noChangeArrowheads="1"/>
          </p:cNvSpPr>
          <p:nvPr>
            <p:ph type="title"/>
          </p:nvPr>
        </p:nvSpPr>
        <p:spPr>
          <a:xfrm>
            <a:off x="765175" y="273737"/>
            <a:ext cx="8378825" cy="469900"/>
          </a:xfrm>
        </p:spPr>
        <p:txBody>
          <a:bodyPr/>
          <a:lstStyle/>
          <a:p>
            <a:pPr eaLnBrk="1" hangingPunct="1"/>
            <a:r>
              <a:rPr lang="en-US" altLang="en-US" sz="2800" dirty="0"/>
              <a:t>Resource Allocation Graph with a Deadlock</a:t>
            </a:r>
          </a:p>
        </p:txBody>
      </p:sp>
      <p:pic>
        <p:nvPicPr>
          <p:cNvPr id="17410" name="Picture 1">
            <a:extLst>
              <a:ext uri="{FF2B5EF4-FFF2-40B4-BE49-F238E27FC236}">
                <a16:creationId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1089025"/>
            <a:ext cx="335438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720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1FE1CF9-67CC-4C8B-A23E-E3989C148625}"/>
              </a:ext>
            </a:extLst>
          </p:cNvPr>
          <p:cNvSpPr>
            <a:spLocks noGrp="1" noChangeArrowheads="1"/>
          </p:cNvSpPr>
          <p:nvPr>
            <p:ph type="title"/>
          </p:nvPr>
        </p:nvSpPr>
        <p:spPr>
          <a:xfrm>
            <a:off x="945594" y="346641"/>
            <a:ext cx="7913497" cy="457200"/>
          </a:xfrm>
        </p:spPr>
        <p:txBody>
          <a:bodyPr/>
          <a:lstStyle/>
          <a:p>
            <a:pPr eaLnBrk="1" hangingPunct="1"/>
            <a:r>
              <a:rPr lang="en-US" altLang="en-US" dirty="0"/>
              <a:t>Graph with a Cycle But no Deadlock</a:t>
            </a:r>
          </a:p>
        </p:txBody>
      </p:sp>
      <p:pic>
        <p:nvPicPr>
          <p:cNvPr id="19458" name="Picture 1">
            <a:extLst>
              <a:ext uri="{FF2B5EF4-FFF2-40B4-BE49-F238E27FC236}">
                <a16:creationId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1216" y="1423143"/>
            <a:ext cx="3248633" cy="414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553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368CA74-5723-4606-85F5-095271A5A3FF}"/>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21506" name="Rectangle 3">
            <a:extLst>
              <a:ext uri="{FF2B5EF4-FFF2-40B4-BE49-F238E27FC236}">
                <a16:creationId xmlns:a16="http://schemas.microsoft.com/office/drawing/2014/main" id="{7CA9EB25-8907-4C31-9562-78429BD390F6}"/>
              </a:ext>
            </a:extLst>
          </p:cNvPr>
          <p:cNvSpPr>
            <a:spLocks noGrp="1" noChangeArrowheads="1"/>
          </p:cNvSpPr>
          <p:nvPr>
            <p:ph type="body" idx="1"/>
          </p:nvPr>
        </p:nvSpPr>
        <p:spPr>
          <a:xfrm>
            <a:off x="865188" y="1217613"/>
            <a:ext cx="7635000" cy="4400550"/>
          </a:xfrm>
        </p:spPr>
        <p:txBody>
          <a:bodyPr/>
          <a:lstStyle/>
          <a:p>
            <a:r>
              <a:rPr lang="en-US" altLang="en-US" dirty="0"/>
              <a:t>If graph contains no cycles </a:t>
            </a:r>
            <a:r>
              <a:rPr lang="en-US" altLang="en-US" dirty="0">
                <a:sym typeface="Symbol" panose="05050102010706020507" pitchFamily="18" charset="2"/>
              </a:rPr>
              <a:t> no deadlock</a:t>
            </a:r>
          </a:p>
          <a:p>
            <a:r>
              <a:rPr lang="en-US" altLang="en-US" dirty="0">
                <a:sym typeface="Symbol" panose="05050102010706020507" pitchFamily="18" charset="2"/>
              </a:rPr>
              <a:t>If graph contains a cycle </a:t>
            </a:r>
          </a:p>
          <a:p>
            <a:pPr lvl="1"/>
            <a:r>
              <a:rPr lang="en-US" altLang="en-US" dirty="0">
                <a:sym typeface="Symbol" panose="05050102010706020507" pitchFamily="18" charset="2"/>
              </a:rPr>
              <a:t>if only one instance per resource type, then deadlock</a:t>
            </a:r>
          </a:p>
          <a:p>
            <a:pPr lvl="1"/>
            <a:r>
              <a:rPr lang="en-US" altLang="en-US" dirty="0">
                <a:sym typeface="Symbol" panose="05050102010706020507" pitchFamily="18" charset="2"/>
              </a:rPr>
              <a:t>if several instances per resource type, possibility of deadlock</a:t>
            </a:r>
          </a:p>
        </p:txBody>
      </p:sp>
    </p:spTree>
    <p:extLst>
      <p:ext uri="{BB962C8B-B14F-4D97-AF65-F5344CB8AC3E}">
        <p14:creationId xmlns:p14="http://schemas.microsoft.com/office/powerpoint/2010/main" val="1780831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6DC195-A097-4489-91F0-082398196992}"/>
              </a:ext>
            </a:extLst>
          </p:cNvPr>
          <p:cNvSpPr>
            <a:spLocks noGrp="1" noChangeArrowheads="1"/>
          </p:cNvSpPr>
          <p:nvPr>
            <p:ph type="title"/>
          </p:nvPr>
        </p:nvSpPr>
        <p:spPr>
          <a:xfrm>
            <a:off x="1109663" y="214313"/>
            <a:ext cx="7577137" cy="576262"/>
          </a:xfrm>
        </p:spPr>
        <p:txBody>
          <a:bodyPr/>
          <a:lstStyle/>
          <a:p>
            <a:pPr eaLnBrk="1" hangingPunct="1"/>
            <a:r>
              <a:rPr lang="en-US" altLang="en-US" dirty="0"/>
              <a:t>Methods for Handling Deadlocks</a:t>
            </a:r>
          </a:p>
        </p:txBody>
      </p:sp>
      <p:sp>
        <p:nvSpPr>
          <p:cNvPr id="23554" name="Rectangle 3">
            <a:extLst>
              <a:ext uri="{FF2B5EF4-FFF2-40B4-BE49-F238E27FC236}">
                <a16:creationId xmlns:a16="http://schemas.microsoft.com/office/drawing/2014/main" id="{0B1974F3-B27D-4398-888B-6020EB15EEA0}"/>
              </a:ext>
            </a:extLst>
          </p:cNvPr>
          <p:cNvSpPr>
            <a:spLocks noGrp="1" noChangeArrowheads="1"/>
          </p:cNvSpPr>
          <p:nvPr>
            <p:ph type="body" idx="1"/>
          </p:nvPr>
        </p:nvSpPr>
        <p:spPr>
          <a:xfrm>
            <a:off x="882649" y="1198563"/>
            <a:ext cx="7577137" cy="3295650"/>
          </a:xfrm>
        </p:spPr>
        <p:txBody>
          <a:bodyPr/>
          <a:lstStyle/>
          <a:p>
            <a:r>
              <a:rPr lang="en-US" altLang="en-US" dirty="0"/>
              <a:t>Ensure that the system will </a:t>
            </a:r>
            <a:r>
              <a:rPr lang="en-US" altLang="en-US" b="1" dirty="0">
                <a:solidFill>
                  <a:srgbClr val="006699"/>
                </a:solidFill>
                <a:latin typeface="+mj-lt"/>
              </a:rPr>
              <a:t>never</a:t>
            </a:r>
            <a:r>
              <a:rPr lang="en-US" altLang="en-US" dirty="0"/>
              <a:t> enter a deadlock state:</a:t>
            </a:r>
          </a:p>
          <a:p>
            <a:pPr lvl="1"/>
            <a:r>
              <a:rPr lang="en-US" altLang="en-US" dirty="0"/>
              <a:t>Deadlock prevention</a:t>
            </a:r>
          </a:p>
          <a:p>
            <a:pPr lvl="1"/>
            <a:r>
              <a:rPr lang="en-US" altLang="en-US" dirty="0"/>
              <a:t>Deadlock avoidance</a:t>
            </a:r>
          </a:p>
          <a:p>
            <a:r>
              <a:rPr lang="en-US" altLang="en-US" dirty="0"/>
              <a:t>Allow the system to enter a deadlock state and then recover</a:t>
            </a:r>
          </a:p>
          <a:p>
            <a:r>
              <a:rPr lang="en-US" altLang="en-US" dirty="0"/>
              <a:t>Ignore the problem and pretend that deadlocks never occur in the system.</a:t>
            </a:r>
          </a:p>
        </p:txBody>
      </p:sp>
    </p:spTree>
    <p:extLst>
      <p:ext uri="{BB962C8B-B14F-4D97-AF65-F5344CB8AC3E}">
        <p14:creationId xmlns:p14="http://schemas.microsoft.com/office/powerpoint/2010/main" val="4064390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93884E20-FE6E-43AF-8F05-40E2C3E8FF19}"/>
              </a:ext>
            </a:extLst>
          </p:cNvPr>
          <p:cNvSpPr>
            <a:spLocks noGrp="1" noChangeArrowheads="1"/>
          </p:cNvSpPr>
          <p:nvPr>
            <p:ph type="title"/>
          </p:nvPr>
        </p:nvSpPr>
        <p:spPr>
          <a:xfrm>
            <a:off x="885825" y="226431"/>
            <a:ext cx="7800975" cy="576262"/>
          </a:xfrm>
        </p:spPr>
        <p:txBody>
          <a:bodyPr/>
          <a:lstStyle/>
          <a:p>
            <a:pPr eaLnBrk="1" hangingPunct="1"/>
            <a:r>
              <a:rPr lang="en-US" altLang="en-US" dirty="0"/>
              <a:t>Deadlock Prevention</a:t>
            </a:r>
          </a:p>
        </p:txBody>
      </p:sp>
      <p:sp>
        <p:nvSpPr>
          <p:cNvPr id="25602" name="Rectangle 1027">
            <a:extLst>
              <a:ext uri="{FF2B5EF4-FFF2-40B4-BE49-F238E27FC236}">
                <a16:creationId xmlns:a16="http://schemas.microsoft.com/office/drawing/2014/main" id="{248F74CB-A637-4326-83AD-A85531E46B2E}"/>
              </a:ext>
            </a:extLst>
          </p:cNvPr>
          <p:cNvSpPr>
            <a:spLocks noGrp="1" noChangeArrowheads="1"/>
          </p:cNvSpPr>
          <p:nvPr>
            <p:ph type="body" idx="1"/>
          </p:nvPr>
        </p:nvSpPr>
        <p:spPr>
          <a:xfrm>
            <a:off x="1253773" y="1717511"/>
            <a:ext cx="7237084" cy="3822700"/>
          </a:xfrm>
        </p:spPr>
        <p:txBody>
          <a:bodyPr/>
          <a:lstStyle/>
          <a:p>
            <a:r>
              <a:rPr lang="en-US" altLang="en-US" b="1" dirty="0"/>
              <a:t>Mutual Exclusion</a:t>
            </a:r>
            <a:r>
              <a:rPr lang="en-US" altLang="en-US" dirty="0"/>
              <a:t> – not required for sharable resources (e.g., read-only files); must hold for non-sharable resources</a:t>
            </a:r>
          </a:p>
          <a:p>
            <a:r>
              <a:rPr lang="en-US" altLang="en-US" b="1" dirty="0"/>
              <a:t>Hold and Wait</a:t>
            </a:r>
            <a:r>
              <a:rPr lang="en-US" altLang="en-US" dirty="0"/>
              <a:t> – must guarantee that whenever a thread requests a resource, it does not hold any other resources</a:t>
            </a:r>
          </a:p>
          <a:p>
            <a:pPr lvl="1"/>
            <a:r>
              <a:rPr lang="en-US" altLang="en-US" dirty="0"/>
              <a:t>Require threads to request and be allocated all its resources before it begins execution or allow thread to request resources only when the thread has none allocated to it.</a:t>
            </a:r>
          </a:p>
          <a:p>
            <a:pPr lvl="1"/>
            <a:r>
              <a:rPr lang="en-US" altLang="en-US" dirty="0"/>
              <a:t>Low resource utilization; starvation possible</a:t>
            </a:r>
          </a:p>
        </p:txBody>
      </p:sp>
      <p:sp>
        <p:nvSpPr>
          <p:cNvPr id="25603" name="Text Box 1028">
            <a:extLst>
              <a:ext uri="{FF2B5EF4-FFF2-40B4-BE49-F238E27FC236}">
                <a16:creationId xmlns:a16="http://schemas.microsoft.com/office/drawing/2014/main" id="{9845B2D7-F006-41D6-8929-1B9EF427F899}"/>
              </a:ext>
            </a:extLst>
          </p:cNvPr>
          <p:cNvSpPr txBox="1">
            <a:spLocks noChangeArrowheads="1"/>
          </p:cNvSpPr>
          <p:nvPr/>
        </p:nvSpPr>
        <p:spPr bwMode="auto">
          <a:xfrm>
            <a:off x="885826" y="1196734"/>
            <a:ext cx="7800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Invalidate one of the four necessary conditions for deadlock:</a:t>
            </a:r>
          </a:p>
        </p:txBody>
      </p:sp>
    </p:spTree>
    <p:extLst>
      <p:ext uri="{BB962C8B-B14F-4D97-AF65-F5344CB8AC3E}">
        <p14:creationId xmlns:p14="http://schemas.microsoft.com/office/powerpoint/2010/main" val="4280576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5E79F7A0-88E3-48D2-89FF-125D5DE02D67}"/>
              </a:ext>
            </a:extLst>
          </p:cNvPr>
          <p:cNvSpPr>
            <a:spLocks noGrp="1" noChangeArrowheads="1"/>
          </p:cNvSpPr>
          <p:nvPr>
            <p:ph type="title"/>
          </p:nvPr>
        </p:nvSpPr>
        <p:spPr>
          <a:xfrm>
            <a:off x="1003300" y="232005"/>
            <a:ext cx="7683500" cy="576262"/>
          </a:xfrm>
        </p:spPr>
        <p:txBody>
          <a:bodyPr/>
          <a:lstStyle/>
          <a:p>
            <a:pPr eaLnBrk="1" hangingPunct="1"/>
            <a:r>
              <a:rPr lang="en-US" altLang="en-US" dirty="0"/>
              <a:t>Deadlock Prevention (Cont.)</a:t>
            </a:r>
          </a:p>
        </p:txBody>
      </p:sp>
      <p:sp>
        <p:nvSpPr>
          <p:cNvPr id="27650" name="Rectangle 1027">
            <a:extLst>
              <a:ext uri="{FF2B5EF4-FFF2-40B4-BE49-F238E27FC236}">
                <a16:creationId xmlns:a16="http://schemas.microsoft.com/office/drawing/2014/main" id="{D9A7966E-2C18-4BF6-AF61-56D535306101}"/>
              </a:ext>
            </a:extLst>
          </p:cNvPr>
          <p:cNvSpPr>
            <a:spLocks noGrp="1" noChangeArrowheads="1"/>
          </p:cNvSpPr>
          <p:nvPr>
            <p:ph type="body" idx="1"/>
          </p:nvPr>
        </p:nvSpPr>
        <p:spPr>
          <a:xfrm>
            <a:off x="838200" y="1085853"/>
            <a:ext cx="7683500" cy="4446588"/>
          </a:xfrm>
        </p:spPr>
        <p:txBody>
          <a:bodyPr/>
          <a:lstStyle/>
          <a:p>
            <a:r>
              <a:rPr lang="en-US" altLang="en-US" b="1" dirty="0"/>
              <a:t>No Preemption</a:t>
            </a:r>
            <a:r>
              <a:rPr lang="en-US" altLang="en-US" dirty="0"/>
              <a:t>:</a:t>
            </a:r>
          </a:p>
          <a:p>
            <a:pPr lvl="1"/>
            <a:r>
              <a:rPr lang="en-US" altLang="en-US" dirty="0"/>
              <a:t>If a process that is holding some resources requests another resource that cannot be immediately allocated to it, then all resources currently being held are released</a:t>
            </a:r>
          </a:p>
          <a:p>
            <a:pPr lvl="1"/>
            <a:r>
              <a:rPr lang="en-US" altLang="en-US" dirty="0"/>
              <a:t>Preempted resources are added to the list of resources for which the thread is waiting</a:t>
            </a:r>
          </a:p>
          <a:p>
            <a:pPr lvl="1"/>
            <a:r>
              <a:rPr lang="en-US" altLang="en-US" dirty="0"/>
              <a:t>Thread will be restarted only when it can regain its old resources, as well as the new ones that it is requesting</a:t>
            </a:r>
          </a:p>
          <a:p>
            <a:r>
              <a:rPr lang="en-US" altLang="en-US" b="1" dirty="0"/>
              <a:t>Circular Wait:</a:t>
            </a:r>
          </a:p>
          <a:p>
            <a:pPr lvl="1"/>
            <a:r>
              <a:rPr lang="en-US" altLang="en-US" dirty="0"/>
              <a:t>Impose a total ordering of all resource types, and require that each thread requests resources in an increasing order of enumeration</a:t>
            </a:r>
          </a:p>
          <a:p>
            <a:pPr lvl="1"/>
            <a:endParaRPr lang="en-US" altLang="en-US" dirty="0"/>
          </a:p>
        </p:txBody>
      </p:sp>
    </p:spTree>
    <p:extLst>
      <p:ext uri="{BB962C8B-B14F-4D97-AF65-F5344CB8AC3E}">
        <p14:creationId xmlns:p14="http://schemas.microsoft.com/office/powerpoint/2010/main" val="2750253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C9BCC94F-DF14-4CEF-B307-FFDB8B7BDCE4}"/>
              </a:ext>
            </a:extLst>
          </p:cNvPr>
          <p:cNvSpPr>
            <a:spLocks noGrp="1"/>
          </p:cNvSpPr>
          <p:nvPr>
            <p:ph type="title"/>
          </p:nvPr>
        </p:nvSpPr>
        <p:spPr/>
        <p:txBody>
          <a:bodyPr/>
          <a:lstStyle/>
          <a:p>
            <a:r>
              <a:rPr lang="en-US" altLang="en-US"/>
              <a:t>Circular Wait</a:t>
            </a:r>
          </a:p>
        </p:txBody>
      </p:sp>
      <p:sp>
        <p:nvSpPr>
          <p:cNvPr id="92162" name="Content Placeholder 2">
            <a:extLst>
              <a:ext uri="{FF2B5EF4-FFF2-40B4-BE49-F238E27FC236}">
                <a16:creationId xmlns:a16="http://schemas.microsoft.com/office/drawing/2014/main" id="{58AB02F0-3B68-482D-A95F-2D1605DF330A}"/>
              </a:ext>
            </a:extLst>
          </p:cNvPr>
          <p:cNvSpPr>
            <a:spLocks noGrp="1"/>
          </p:cNvSpPr>
          <p:nvPr>
            <p:ph idx="1"/>
          </p:nvPr>
        </p:nvSpPr>
        <p:spPr>
          <a:xfrm>
            <a:off x="806450" y="1233488"/>
            <a:ext cx="8229600" cy="4810125"/>
          </a:xfrm>
        </p:spPr>
        <p:txBody>
          <a:bodyPr/>
          <a:lstStyle/>
          <a:p>
            <a:r>
              <a:rPr lang="en-US" altLang="en-US" dirty="0"/>
              <a:t>Invalidating the circular wait condition is most common.</a:t>
            </a:r>
          </a:p>
          <a:p>
            <a:r>
              <a:rPr lang="en-US" altLang="en-US" dirty="0"/>
              <a:t>Simply assign each resource (i.e., mutex locks) a unique number.</a:t>
            </a:r>
          </a:p>
          <a:p>
            <a:r>
              <a:rPr lang="en-US" altLang="en-US" dirty="0"/>
              <a:t>Resources must be acquired in order.</a:t>
            </a:r>
          </a:p>
          <a:p>
            <a:r>
              <a:rPr lang="en-US" altLang="en-US" dirty="0"/>
              <a:t>If:</a:t>
            </a:r>
            <a:br>
              <a:rPr lang="en-US" altLang="en-US" dirty="0"/>
            </a:br>
            <a:br>
              <a:rPr lang="en-US" altLang="en-US" dirty="0"/>
            </a:br>
            <a:r>
              <a:rPr lang="en-US" altLang="en-US" b="1" dirty="0" err="1">
                <a:latin typeface="Courier New" panose="02070309020205020404" pitchFamily="49" charset="0"/>
                <a:cs typeface="Courier New" panose="02070309020205020404" pitchFamily="49" charset="0"/>
              </a:rPr>
              <a:t>first_mutex</a:t>
            </a:r>
            <a:r>
              <a:rPr lang="en-US" altLang="en-US" b="1" dirty="0">
                <a:latin typeface="Courier New" panose="02070309020205020404" pitchFamily="49" charset="0"/>
                <a:cs typeface="Courier New" panose="02070309020205020404" pitchFamily="49" charset="0"/>
              </a:rPr>
              <a:t> = 1</a:t>
            </a:r>
            <a:br>
              <a:rPr lang="en-US" altLang="en-US" b="1" dirty="0">
                <a:latin typeface="Courier New" panose="02070309020205020404" pitchFamily="49" charset="0"/>
                <a:cs typeface="Courier New" panose="02070309020205020404" pitchFamily="49" charset="0"/>
              </a:rPr>
            </a:br>
            <a:r>
              <a:rPr lang="en-US" altLang="en-US" b="1" dirty="0" err="1">
                <a:latin typeface="Courier New" panose="02070309020205020404" pitchFamily="49" charset="0"/>
                <a:cs typeface="Courier New" panose="02070309020205020404" pitchFamily="49" charset="0"/>
              </a:rPr>
              <a:t>second_mutex</a:t>
            </a:r>
            <a:r>
              <a:rPr lang="en-US" altLang="en-US" b="1" dirty="0">
                <a:latin typeface="Courier New" panose="02070309020205020404" pitchFamily="49" charset="0"/>
                <a:cs typeface="Courier New" panose="02070309020205020404" pitchFamily="49" charset="0"/>
              </a:rPr>
              <a:t> = 5</a:t>
            </a:r>
            <a:br>
              <a:rPr lang="en-US" altLang="en-US" b="1" dirty="0">
                <a:latin typeface="Courier New" panose="02070309020205020404" pitchFamily="49" charset="0"/>
                <a:cs typeface="Courier New" panose="02070309020205020404" pitchFamily="49" charset="0"/>
              </a:rPr>
            </a:br>
            <a:br>
              <a:rPr lang="en-US" altLang="en-US" dirty="0"/>
            </a:br>
            <a:r>
              <a:rPr lang="en-US" altLang="en-US" dirty="0"/>
              <a:t>code for </a:t>
            </a:r>
            <a:r>
              <a:rPr lang="en-US" altLang="en-US" b="1" dirty="0" err="1">
                <a:latin typeface="Courier New" panose="02070309020205020404" pitchFamily="49" charset="0"/>
                <a:cs typeface="Courier New" panose="02070309020205020404" pitchFamily="49" charset="0"/>
              </a:rPr>
              <a:t>thread_two</a:t>
            </a:r>
            <a:r>
              <a:rPr lang="en-US" altLang="en-US" dirty="0"/>
              <a:t> could not be </a:t>
            </a:r>
            <a:br>
              <a:rPr lang="en-US" altLang="en-US" dirty="0"/>
            </a:br>
            <a:r>
              <a:rPr lang="en-US" altLang="en-US" dirty="0"/>
              <a:t>written as follows:</a:t>
            </a:r>
          </a:p>
        </p:txBody>
      </p:sp>
      <p:pic>
        <p:nvPicPr>
          <p:cNvPr id="92163" name="Content Placeholder 4">
            <a:extLst>
              <a:ext uri="{FF2B5EF4-FFF2-40B4-BE49-F238E27FC236}">
                <a16:creationId xmlns:a16="http://schemas.microsoft.com/office/drawing/2014/main" id="{211EEBA5-828D-4DE4-9727-3740CF9D02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8450" y="2011363"/>
            <a:ext cx="30988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164" name="Straight Arrow Connector 5">
            <a:extLst>
              <a:ext uri="{FF2B5EF4-FFF2-40B4-BE49-F238E27FC236}">
                <a16:creationId xmlns:a16="http://schemas.microsoft.com/office/drawing/2014/main" id="{6FD34B5C-0025-47BD-A2A2-5E565E3A223F}"/>
              </a:ext>
            </a:extLst>
          </p:cNvPr>
          <p:cNvCxnSpPr>
            <a:cxnSpLocks noChangeShapeType="1"/>
          </p:cNvCxnSpPr>
          <p:nvPr/>
        </p:nvCxnSpPr>
        <p:spPr bwMode="auto">
          <a:xfrm>
            <a:off x="3163888" y="4160838"/>
            <a:ext cx="2214562" cy="576262"/>
          </a:xfrm>
          <a:prstGeom prst="straightConnector1">
            <a:avLst/>
          </a:prstGeom>
          <a:noFill/>
          <a:ln w="9525">
            <a:solidFill>
              <a:schemeClr val="tx1"/>
            </a:solidFill>
            <a:round/>
            <a:headEnd/>
            <a:tailEnd type="triangle" w="med" len="med"/>
          </a:ln>
        </p:spPr>
      </p:cxnSp>
    </p:spTree>
    <p:extLst>
      <p:ext uri="{BB962C8B-B14F-4D97-AF65-F5344CB8AC3E}">
        <p14:creationId xmlns:p14="http://schemas.microsoft.com/office/powerpoint/2010/main" val="343888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CAFFD0F5-6606-4126-85B7-48E43CCCD1EB}"/>
              </a:ext>
            </a:extLst>
          </p:cNvPr>
          <p:cNvSpPr>
            <a:spLocks noGrp="1" noChangeArrowheads="1"/>
          </p:cNvSpPr>
          <p:nvPr>
            <p:ph type="title"/>
          </p:nvPr>
        </p:nvSpPr>
        <p:spPr>
          <a:xfrm>
            <a:off x="923925" y="226431"/>
            <a:ext cx="7762875" cy="576262"/>
          </a:xfrm>
        </p:spPr>
        <p:txBody>
          <a:bodyPr/>
          <a:lstStyle/>
          <a:p>
            <a:pPr eaLnBrk="1" hangingPunct="1"/>
            <a:r>
              <a:rPr lang="en-US" altLang="en-US" dirty="0"/>
              <a:t>Deadlock Avoidance</a:t>
            </a:r>
          </a:p>
        </p:txBody>
      </p:sp>
      <p:sp>
        <p:nvSpPr>
          <p:cNvPr id="29698" name="Rectangle 3">
            <a:extLst>
              <a:ext uri="{FF2B5EF4-FFF2-40B4-BE49-F238E27FC236}">
                <a16:creationId xmlns:a16="http://schemas.microsoft.com/office/drawing/2014/main" id="{F316B56B-E9C7-4926-A854-188C569231A1}"/>
              </a:ext>
            </a:extLst>
          </p:cNvPr>
          <p:cNvSpPr>
            <a:spLocks noGrp="1" noChangeArrowheads="1"/>
          </p:cNvSpPr>
          <p:nvPr>
            <p:ph type="body" idx="1"/>
          </p:nvPr>
        </p:nvSpPr>
        <p:spPr>
          <a:xfrm>
            <a:off x="1240971" y="1814513"/>
            <a:ext cx="7296539" cy="3783012"/>
          </a:xfrm>
        </p:spPr>
        <p:txBody>
          <a:bodyPr/>
          <a:lstStyle/>
          <a:p>
            <a:r>
              <a:rPr lang="en-US" altLang="en-US" dirty="0"/>
              <a:t>Simplest and most useful model requires that each thread declare the </a:t>
            </a:r>
            <a:r>
              <a:rPr lang="en-US" altLang="en-US" b="1" i="1" dirty="0"/>
              <a:t>maximum number</a:t>
            </a:r>
            <a:r>
              <a:rPr lang="en-US" altLang="en-US" b="1" dirty="0"/>
              <a:t> </a:t>
            </a:r>
            <a:r>
              <a:rPr lang="en-US" altLang="en-US" dirty="0"/>
              <a:t>of resources of each type that it may need</a:t>
            </a:r>
          </a:p>
          <a:p>
            <a:r>
              <a:rPr lang="en-US" altLang="en-US" dirty="0"/>
              <a:t>The deadlock-avoidance algorithm dynamically examines the resource-allocation state to ensure that there can never be a circular-wait condition</a:t>
            </a:r>
          </a:p>
          <a:p>
            <a:r>
              <a:rPr lang="en-US" altLang="en-US" dirty="0"/>
              <a:t>Resource-allocation </a:t>
            </a:r>
            <a:r>
              <a:rPr lang="en-US" altLang="en-US" i="1" dirty="0"/>
              <a:t>state</a:t>
            </a:r>
            <a:r>
              <a:rPr lang="en-US" altLang="en-US" dirty="0"/>
              <a:t> is defined by the number of available and allocated resources, and the maximum demands of the processes</a:t>
            </a:r>
          </a:p>
        </p:txBody>
      </p:sp>
      <p:sp>
        <p:nvSpPr>
          <p:cNvPr id="29699" name="Text Box 4">
            <a:extLst>
              <a:ext uri="{FF2B5EF4-FFF2-40B4-BE49-F238E27FC236}">
                <a16:creationId xmlns:a16="http://schemas.microsoft.com/office/drawing/2014/main" id="{19AE85A0-D9E0-41AE-B1B3-22E783F9DC68}"/>
              </a:ext>
            </a:extLst>
          </p:cNvPr>
          <p:cNvSpPr txBox="1">
            <a:spLocks noChangeArrowheads="1"/>
          </p:cNvSpPr>
          <p:nvPr/>
        </p:nvSpPr>
        <p:spPr bwMode="auto">
          <a:xfrm>
            <a:off x="858417" y="1098550"/>
            <a:ext cx="767909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Requires that the system has some additional </a:t>
            </a:r>
            <a:r>
              <a:rPr kumimoji="0" lang="en-US" altLang="en-US" b="1" i="1" dirty="0"/>
              <a:t>a priori </a:t>
            </a:r>
            <a:r>
              <a:rPr kumimoji="0" lang="en-US" altLang="en-US" dirty="0"/>
              <a:t>information </a:t>
            </a:r>
            <a:br>
              <a:rPr kumimoji="0" lang="en-US" altLang="en-US" dirty="0"/>
            </a:br>
            <a:r>
              <a:rPr kumimoji="0" lang="en-US" altLang="en-US" dirty="0"/>
              <a:t>available</a:t>
            </a:r>
          </a:p>
        </p:txBody>
      </p:sp>
    </p:spTree>
    <p:extLst>
      <p:ext uri="{BB962C8B-B14F-4D97-AF65-F5344CB8AC3E}">
        <p14:creationId xmlns:p14="http://schemas.microsoft.com/office/powerpoint/2010/main" val="382684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457200" y="229835"/>
            <a:ext cx="8229600" cy="576263"/>
          </a:xfrm>
        </p:spPr>
        <p:txBody>
          <a:bodyPr/>
          <a:lstStyle/>
          <a:p>
            <a:pPr eaLnBrk="1" hangingPunct="1"/>
            <a:r>
              <a:rPr lang="en-US" altLang="en-US" dirty="0"/>
              <a:t>Safe State</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1"/>
          </p:nvPr>
        </p:nvSpPr>
        <p:spPr>
          <a:xfrm>
            <a:off x="919163" y="1165225"/>
            <a:ext cx="7310438" cy="4914562"/>
          </a:xfrm>
        </p:spPr>
        <p:txBody>
          <a:bodyPr/>
          <a:lstStyle/>
          <a:p>
            <a:r>
              <a:rPr lang="en-US" altLang="en-US" dirty="0"/>
              <a:t>When a thread requests an available resource, system must decide if immediate allocation leaves the system in a safe state</a:t>
            </a:r>
          </a:p>
          <a:p>
            <a:r>
              <a:rPr lang="en-US" altLang="en-US" dirty="0"/>
              <a:t>System is in </a:t>
            </a:r>
            <a:r>
              <a:rPr lang="en-US" altLang="en-US" b="1" dirty="0">
                <a:solidFill>
                  <a:srgbClr val="006699"/>
                </a:solidFill>
                <a:latin typeface="+mj-lt"/>
              </a:rPr>
              <a:t>safe state </a:t>
            </a:r>
            <a:r>
              <a:rPr lang="en-US" altLang="en-US" dirty="0"/>
              <a:t>if there exists a sequence &lt;</a:t>
            </a:r>
            <a:r>
              <a:rPr lang="en-US" altLang="en-US" i="1" dirty="0"/>
              <a:t>T</a:t>
            </a:r>
            <a:r>
              <a:rPr lang="en-US" altLang="en-US" i="1" baseline="-25000" dirty="0"/>
              <a:t>1</a:t>
            </a:r>
            <a:r>
              <a:rPr lang="en-US" altLang="en-US" i="1" dirty="0"/>
              <a:t>, T</a:t>
            </a:r>
            <a:r>
              <a:rPr lang="en-US" altLang="en-US" i="1" baseline="-25000" dirty="0"/>
              <a:t>2</a:t>
            </a:r>
            <a:r>
              <a:rPr lang="en-US" altLang="en-US" i="1" dirty="0"/>
              <a:t>, …, T</a:t>
            </a:r>
            <a:r>
              <a:rPr lang="en-US" altLang="en-US" i="1" baseline="-25000" dirty="0"/>
              <a:t>n</a:t>
            </a:r>
            <a:r>
              <a:rPr lang="en-US" altLang="en-US" dirty="0"/>
              <a:t>&gt; of ALL the threads  in the systems such that  for each </a:t>
            </a:r>
            <a:r>
              <a:rPr lang="en-US" altLang="en-US" dirty="0" err="1"/>
              <a:t>T</a:t>
            </a:r>
            <a:r>
              <a:rPr lang="en-US" altLang="en-US" baseline="-25000" dirty="0" err="1"/>
              <a:t>i</a:t>
            </a:r>
            <a:r>
              <a:rPr lang="en-US" altLang="en-US" dirty="0"/>
              <a:t>, the resources that </a:t>
            </a:r>
            <a:r>
              <a:rPr lang="en-US" altLang="en-US" dirty="0" err="1"/>
              <a:t>T</a:t>
            </a:r>
            <a:r>
              <a:rPr lang="en-US" altLang="en-US" baseline="-25000" dirty="0" err="1"/>
              <a:t>i</a:t>
            </a:r>
            <a:r>
              <a:rPr lang="en-US" altLang="en-US" baseline="-25000" dirty="0"/>
              <a:t> </a:t>
            </a:r>
            <a:r>
              <a:rPr lang="en-US" altLang="en-US" dirty="0"/>
              <a:t>can still request can be satisfied by currently available resources + resources held by all the </a:t>
            </a:r>
            <a:r>
              <a:rPr lang="en-US" altLang="en-US" i="1" dirty="0" err="1"/>
              <a:t>T</a:t>
            </a:r>
            <a:r>
              <a:rPr lang="en-US" altLang="en-US" i="1" baseline="-25000" dirty="0" err="1"/>
              <a:t>j</a:t>
            </a:r>
            <a:r>
              <a:rPr lang="en-US" altLang="en-US" dirty="0"/>
              <a:t>, with</a:t>
            </a:r>
            <a:r>
              <a:rPr lang="en-US" altLang="en-US" i="1" dirty="0"/>
              <a:t> j </a:t>
            </a:r>
            <a:r>
              <a:rPr lang="en-US" altLang="en-US" dirty="0"/>
              <a:t>&lt; </a:t>
            </a:r>
            <a:r>
              <a:rPr lang="en-US" altLang="en-US" i="1" dirty="0"/>
              <a:t>I</a:t>
            </a:r>
            <a:endParaRPr lang="en-US" altLang="en-US" dirty="0"/>
          </a:p>
          <a:p>
            <a:r>
              <a:rPr lang="en-US" altLang="en-US" dirty="0"/>
              <a:t>That is:</a:t>
            </a:r>
          </a:p>
          <a:p>
            <a:pPr lvl="1"/>
            <a:r>
              <a:rPr lang="en-US" altLang="en-US" dirty="0"/>
              <a:t>If </a:t>
            </a:r>
            <a:r>
              <a:rPr lang="en-US" altLang="en-US" dirty="0" err="1"/>
              <a:t>T</a:t>
            </a:r>
            <a:r>
              <a:rPr lang="en-US" altLang="en-US" baseline="-25000" dirty="0" err="1"/>
              <a:t>i</a:t>
            </a:r>
            <a:r>
              <a:rPr lang="en-US" altLang="en-US" dirty="0"/>
              <a:t> resource needs are not immediately available, then </a:t>
            </a:r>
            <a:r>
              <a:rPr lang="en-US" altLang="en-US" i="1" dirty="0" err="1"/>
              <a:t>T</a:t>
            </a:r>
            <a:r>
              <a:rPr lang="en-US" altLang="en-US" i="1" baseline="-25000" dirty="0" err="1"/>
              <a:t>i</a:t>
            </a:r>
            <a:r>
              <a:rPr lang="en-US" altLang="en-US" dirty="0"/>
              <a:t> can wait until all </a:t>
            </a:r>
            <a:r>
              <a:rPr lang="en-US" altLang="en-US" i="1" dirty="0" err="1"/>
              <a:t>T</a:t>
            </a:r>
            <a:r>
              <a:rPr lang="en-US" altLang="en-US" i="1" baseline="-25000" dirty="0" err="1"/>
              <a:t>j</a:t>
            </a:r>
            <a:r>
              <a:rPr lang="en-US" altLang="en-US" i="1" dirty="0"/>
              <a:t> </a:t>
            </a:r>
            <a:r>
              <a:rPr lang="en-US" altLang="en-US" dirty="0"/>
              <a:t>have finished</a:t>
            </a:r>
          </a:p>
          <a:p>
            <a:pPr lvl="1"/>
            <a:r>
              <a:rPr lang="en-US" altLang="en-US" dirty="0"/>
              <a:t>When </a:t>
            </a:r>
            <a:r>
              <a:rPr lang="en-US" altLang="en-US" i="1" dirty="0" err="1"/>
              <a:t>T</a:t>
            </a:r>
            <a:r>
              <a:rPr lang="en-US" altLang="en-US" i="1" baseline="-25000" dirty="0" err="1"/>
              <a:t>j</a:t>
            </a:r>
            <a:r>
              <a:rPr lang="en-US" altLang="en-US" dirty="0"/>
              <a:t> is finished, </a:t>
            </a:r>
            <a:r>
              <a:rPr lang="en-US" altLang="en-US" i="1" dirty="0" err="1"/>
              <a:t>T</a:t>
            </a:r>
            <a:r>
              <a:rPr lang="en-US" altLang="en-US" i="1" baseline="-25000" dirty="0" err="1"/>
              <a:t>i</a:t>
            </a:r>
            <a:r>
              <a:rPr lang="en-US" altLang="en-US" dirty="0"/>
              <a:t> can obtain needed resources, execute, return allocated resources, and terminate</a:t>
            </a:r>
          </a:p>
          <a:p>
            <a:pPr lvl="1"/>
            <a:r>
              <a:rPr lang="en-US" altLang="en-US" dirty="0"/>
              <a:t>When </a:t>
            </a:r>
            <a:r>
              <a:rPr lang="en-US" altLang="en-US" i="1" dirty="0" err="1"/>
              <a:t>T</a:t>
            </a:r>
            <a:r>
              <a:rPr lang="en-US" altLang="en-US" i="1" baseline="-25000" dirty="0" err="1"/>
              <a:t>i</a:t>
            </a:r>
            <a:r>
              <a:rPr lang="en-US" altLang="en-US" dirty="0"/>
              <a:t> terminates, </a:t>
            </a:r>
            <a:r>
              <a:rPr lang="en-US" altLang="en-US" i="1" dirty="0" err="1"/>
              <a:t>T</a:t>
            </a:r>
            <a:r>
              <a:rPr lang="en-US" altLang="en-US" i="1" baseline="-25000" dirty="0" err="1"/>
              <a:t>i</a:t>
            </a:r>
            <a:r>
              <a:rPr lang="en-US" altLang="en-US" i="1" baseline="-25000" dirty="0"/>
              <a:t> </a:t>
            </a:r>
            <a:r>
              <a:rPr lang="en-US" altLang="en-US" baseline="-25000" dirty="0"/>
              <a:t>+1</a:t>
            </a:r>
            <a:r>
              <a:rPr lang="en-US" altLang="en-US" dirty="0"/>
              <a:t> can obtain its needed resources, and so on </a:t>
            </a:r>
          </a:p>
        </p:txBody>
      </p:sp>
    </p:spTree>
    <p:extLst>
      <p:ext uri="{BB962C8B-B14F-4D97-AF65-F5344CB8AC3E}">
        <p14:creationId xmlns:p14="http://schemas.microsoft.com/office/powerpoint/2010/main" val="2575004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E27B5FF-B4F4-4F92-A75E-BC83298532DA}"/>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33794" name="Rectangle 3">
            <a:extLst>
              <a:ext uri="{FF2B5EF4-FFF2-40B4-BE49-F238E27FC236}">
                <a16:creationId xmlns:a16="http://schemas.microsoft.com/office/drawing/2014/main" id="{015BDF1D-C0EA-4FC7-A293-BF12CBE7CCDF}"/>
              </a:ext>
            </a:extLst>
          </p:cNvPr>
          <p:cNvSpPr>
            <a:spLocks noGrp="1" noChangeArrowheads="1"/>
          </p:cNvSpPr>
          <p:nvPr>
            <p:ph type="body" idx="1"/>
          </p:nvPr>
        </p:nvSpPr>
        <p:spPr>
          <a:xfrm>
            <a:off x="922337" y="1190625"/>
            <a:ext cx="7652495" cy="4414838"/>
          </a:xfrm>
        </p:spPr>
        <p:txBody>
          <a:bodyPr/>
          <a:lstStyle/>
          <a:p>
            <a:r>
              <a:rPr lang="en-US" altLang="en-US" dirty="0"/>
              <a:t>If a system is in safe state </a:t>
            </a:r>
            <a:r>
              <a:rPr lang="en-US" altLang="en-US" dirty="0">
                <a:sym typeface="Symbol" panose="05050102010706020507" pitchFamily="18" charset="2"/>
              </a:rPr>
              <a:t> no deadlocks</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If a system is in unsafe state  possibility of deadlock</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Avoidance  ensure that a system will never enter an unsafe state.</a:t>
            </a:r>
          </a:p>
        </p:txBody>
      </p:sp>
    </p:spTree>
    <p:extLst>
      <p:ext uri="{BB962C8B-B14F-4D97-AF65-F5344CB8AC3E}">
        <p14:creationId xmlns:p14="http://schemas.microsoft.com/office/powerpoint/2010/main" val="2175072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8833C35E-A99A-45F7-A732-34E0D4573E53}"/>
              </a:ext>
            </a:extLst>
          </p:cNvPr>
          <p:cNvSpPr>
            <a:spLocks noGrp="1" noChangeArrowheads="1"/>
          </p:cNvSpPr>
          <p:nvPr>
            <p:ph type="title"/>
          </p:nvPr>
        </p:nvSpPr>
        <p:spPr>
          <a:xfrm>
            <a:off x="846138" y="225461"/>
            <a:ext cx="7840662" cy="576262"/>
          </a:xfrm>
        </p:spPr>
        <p:txBody>
          <a:bodyPr/>
          <a:lstStyle/>
          <a:p>
            <a:pPr eaLnBrk="1" hangingPunct="1"/>
            <a:r>
              <a:rPr lang="en-US" altLang="en-US" dirty="0"/>
              <a:t>Safe, Unsafe, Deadlock State </a:t>
            </a:r>
          </a:p>
        </p:txBody>
      </p:sp>
      <p:pic>
        <p:nvPicPr>
          <p:cNvPr id="35842" name="Picture 1">
            <a:extLst>
              <a:ext uri="{FF2B5EF4-FFF2-40B4-BE49-F238E27FC236}">
                <a16:creationId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62088"/>
            <a:ext cx="4352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813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D3210E7-ED94-41D3-A580-4892C80D7718}"/>
              </a:ext>
            </a:extLst>
          </p:cNvPr>
          <p:cNvSpPr>
            <a:spLocks noGrp="1" noChangeArrowheads="1"/>
          </p:cNvSpPr>
          <p:nvPr>
            <p:ph type="title"/>
          </p:nvPr>
        </p:nvSpPr>
        <p:spPr>
          <a:xfrm>
            <a:off x="1041400" y="241336"/>
            <a:ext cx="7645400" cy="576262"/>
          </a:xfrm>
        </p:spPr>
        <p:txBody>
          <a:bodyPr/>
          <a:lstStyle/>
          <a:p>
            <a:pPr eaLnBrk="1" hangingPunct="1"/>
            <a:r>
              <a:rPr lang="en-US" altLang="en-US" dirty="0"/>
              <a:t>Avoidance Algorithms</a:t>
            </a:r>
          </a:p>
        </p:txBody>
      </p:sp>
      <p:sp>
        <p:nvSpPr>
          <p:cNvPr id="37890" name="Rectangle 3">
            <a:extLst>
              <a:ext uri="{FF2B5EF4-FFF2-40B4-BE49-F238E27FC236}">
                <a16:creationId xmlns:a16="http://schemas.microsoft.com/office/drawing/2014/main" id="{03BE1552-DFDD-4C2D-ABAD-33391FB8DAF6}"/>
              </a:ext>
            </a:extLst>
          </p:cNvPr>
          <p:cNvSpPr>
            <a:spLocks noGrp="1" noChangeArrowheads="1"/>
          </p:cNvSpPr>
          <p:nvPr>
            <p:ph type="body" idx="1"/>
          </p:nvPr>
        </p:nvSpPr>
        <p:spPr>
          <a:xfrm>
            <a:off x="906463" y="1171575"/>
            <a:ext cx="6659562" cy="4483100"/>
          </a:xfrm>
        </p:spPr>
        <p:txBody>
          <a:bodyPr/>
          <a:lstStyle/>
          <a:p>
            <a:r>
              <a:rPr lang="en-US" altLang="en-US" dirty="0"/>
              <a:t>Single instance of a resource type</a:t>
            </a:r>
          </a:p>
          <a:p>
            <a:pPr lvl="1"/>
            <a:r>
              <a:rPr lang="en-US" altLang="en-US" dirty="0"/>
              <a:t>Use a resource-allocation graph</a:t>
            </a:r>
          </a:p>
          <a:p>
            <a:pPr lvl="1">
              <a:buFont typeface="Monotype Sorts" pitchFamily="-84" charset="2"/>
              <a:buNone/>
            </a:pPr>
            <a:endParaRPr lang="en-US" altLang="en-US" dirty="0"/>
          </a:p>
          <a:p>
            <a:r>
              <a:rPr lang="en-US" altLang="en-US" dirty="0"/>
              <a:t>Multiple instances of a resource type</a:t>
            </a:r>
          </a:p>
          <a:p>
            <a:pPr lvl="1"/>
            <a:r>
              <a:rPr lang="en-US" altLang="en-US" dirty="0"/>
              <a:t> Use the Banker</a:t>
            </a:r>
            <a:r>
              <a:rPr lang="ja-JP" altLang="en-US" dirty="0"/>
              <a:t>’</a:t>
            </a:r>
            <a:r>
              <a:rPr lang="en-US" altLang="ja-JP" dirty="0"/>
              <a:t>s Algorithm</a:t>
            </a:r>
            <a:endParaRPr lang="en-US" altLang="en-US" dirty="0"/>
          </a:p>
        </p:txBody>
      </p:sp>
    </p:spTree>
    <p:extLst>
      <p:ext uri="{BB962C8B-B14F-4D97-AF65-F5344CB8AC3E}">
        <p14:creationId xmlns:p14="http://schemas.microsoft.com/office/powerpoint/2010/main" val="2879159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29A3144D-3E55-44DD-99C2-5A8149921420}"/>
              </a:ext>
            </a:extLst>
          </p:cNvPr>
          <p:cNvSpPr>
            <a:spLocks noGrp="1" noChangeArrowheads="1"/>
          </p:cNvSpPr>
          <p:nvPr>
            <p:ph type="title"/>
          </p:nvPr>
        </p:nvSpPr>
        <p:spPr>
          <a:xfrm>
            <a:off x="914400" y="238549"/>
            <a:ext cx="7772400" cy="576262"/>
          </a:xfrm>
        </p:spPr>
        <p:txBody>
          <a:bodyPr/>
          <a:lstStyle/>
          <a:p>
            <a:pPr eaLnBrk="1" hangingPunct="1"/>
            <a:r>
              <a:rPr lang="en-US" altLang="en-US" dirty="0"/>
              <a:t>Banker’s Algorithm</a:t>
            </a:r>
          </a:p>
        </p:txBody>
      </p:sp>
      <p:sp>
        <p:nvSpPr>
          <p:cNvPr id="48130" name="Rectangle 3">
            <a:extLst>
              <a:ext uri="{FF2B5EF4-FFF2-40B4-BE49-F238E27FC236}">
                <a16:creationId xmlns:a16="http://schemas.microsoft.com/office/drawing/2014/main" id="{D051B137-35A8-4BCD-B97B-829EA95E2680}"/>
              </a:ext>
            </a:extLst>
          </p:cNvPr>
          <p:cNvSpPr>
            <a:spLocks noGrp="1" noChangeArrowheads="1"/>
          </p:cNvSpPr>
          <p:nvPr>
            <p:ph type="body" idx="1"/>
          </p:nvPr>
        </p:nvSpPr>
        <p:spPr>
          <a:xfrm>
            <a:off x="858838" y="1128713"/>
            <a:ext cx="7706664" cy="4441825"/>
          </a:xfrm>
        </p:spPr>
        <p:txBody>
          <a:bodyPr/>
          <a:lstStyle/>
          <a:p>
            <a:r>
              <a:rPr lang="en-US" altLang="en-US" dirty="0"/>
              <a:t>Multiple instances of resources</a:t>
            </a:r>
          </a:p>
          <a:p>
            <a:r>
              <a:rPr lang="en-US" altLang="en-US" dirty="0"/>
              <a:t>Each thread must a priori claim maximum use</a:t>
            </a:r>
          </a:p>
          <a:p>
            <a:r>
              <a:rPr lang="en-US" altLang="en-US" dirty="0"/>
              <a:t>When a thread requests a resource, it may have to wait  </a:t>
            </a:r>
          </a:p>
          <a:p>
            <a:r>
              <a:rPr lang="en-US" altLang="en-US" dirty="0"/>
              <a:t>When a thread gets all its resources it must return them in a finite amount of time</a:t>
            </a:r>
          </a:p>
        </p:txBody>
      </p:sp>
    </p:spTree>
    <p:extLst>
      <p:ext uri="{BB962C8B-B14F-4D97-AF65-F5344CB8AC3E}">
        <p14:creationId xmlns:p14="http://schemas.microsoft.com/office/powerpoint/2010/main" val="627176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23F0-E25C-D6F5-8D8C-2AF0517A41A7}"/>
              </a:ext>
            </a:extLst>
          </p:cNvPr>
          <p:cNvSpPr>
            <a:spLocks noGrp="1"/>
          </p:cNvSpPr>
          <p:nvPr>
            <p:ph type="title"/>
          </p:nvPr>
        </p:nvSpPr>
        <p:spPr/>
        <p:txBody>
          <a:bodyPr/>
          <a:lstStyle/>
          <a:p>
            <a:endParaRPr lang="en-SA"/>
          </a:p>
        </p:txBody>
      </p:sp>
      <p:graphicFrame>
        <p:nvGraphicFramePr>
          <p:cNvPr id="4" name="Content Placeholder 3">
            <a:extLst>
              <a:ext uri="{FF2B5EF4-FFF2-40B4-BE49-F238E27FC236}">
                <a16:creationId xmlns:a16="http://schemas.microsoft.com/office/drawing/2014/main" id="{2DC27457-12EA-C6FE-662E-D85CD7C3CD84}"/>
              </a:ext>
            </a:extLst>
          </p:cNvPr>
          <p:cNvGraphicFramePr>
            <a:graphicFrameLocks noGrp="1"/>
          </p:cNvGraphicFramePr>
          <p:nvPr>
            <p:ph idx="1"/>
            <p:extLst>
              <p:ext uri="{D42A27DB-BD31-4B8C-83A1-F6EECF244321}">
                <p14:modId xmlns:p14="http://schemas.microsoft.com/office/powerpoint/2010/main" val="2079048084"/>
              </p:ext>
            </p:extLst>
          </p:nvPr>
        </p:nvGraphicFramePr>
        <p:xfrm>
          <a:off x="1644440" y="1520042"/>
          <a:ext cx="5611384" cy="1280160"/>
        </p:xfrm>
        <a:graphic>
          <a:graphicData uri="http://schemas.openxmlformats.org/drawingml/2006/table">
            <a:tbl>
              <a:tblPr firstRow="1" firstCol="1" bandRow="1">
                <a:tableStyleId>{5C22544A-7EE6-4342-B048-85BDC9FD1C3A}</a:tableStyleId>
              </a:tblPr>
              <a:tblGrid>
                <a:gridCol w="836207">
                  <a:extLst>
                    <a:ext uri="{9D8B030D-6E8A-4147-A177-3AD203B41FA5}">
                      <a16:colId xmlns:a16="http://schemas.microsoft.com/office/drawing/2014/main" val="3813990210"/>
                    </a:ext>
                  </a:extLst>
                </a:gridCol>
                <a:gridCol w="550135">
                  <a:extLst>
                    <a:ext uri="{9D8B030D-6E8A-4147-A177-3AD203B41FA5}">
                      <a16:colId xmlns:a16="http://schemas.microsoft.com/office/drawing/2014/main" val="1907989267"/>
                    </a:ext>
                  </a:extLst>
                </a:gridCol>
                <a:gridCol w="550135">
                  <a:extLst>
                    <a:ext uri="{9D8B030D-6E8A-4147-A177-3AD203B41FA5}">
                      <a16:colId xmlns:a16="http://schemas.microsoft.com/office/drawing/2014/main" val="2456478708"/>
                    </a:ext>
                  </a:extLst>
                </a:gridCol>
                <a:gridCol w="495123">
                  <a:extLst>
                    <a:ext uri="{9D8B030D-6E8A-4147-A177-3AD203B41FA5}">
                      <a16:colId xmlns:a16="http://schemas.microsoft.com/office/drawing/2014/main" val="357622028"/>
                    </a:ext>
                  </a:extLst>
                </a:gridCol>
                <a:gridCol w="572142">
                  <a:extLst>
                    <a:ext uri="{9D8B030D-6E8A-4147-A177-3AD203B41FA5}">
                      <a16:colId xmlns:a16="http://schemas.microsoft.com/office/drawing/2014/main" val="2649932043"/>
                    </a:ext>
                  </a:extLst>
                </a:gridCol>
                <a:gridCol w="572142">
                  <a:extLst>
                    <a:ext uri="{9D8B030D-6E8A-4147-A177-3AD203B41FA5}">
                      <a16:colId xmlns:a16="http://schemas.microsoft.com/office/drawing/2014/main" val="3656238342"/>
                    </a:ext>
                  </a:extLst>
                </a:gridCol>
                <a:gridCol w="550135">
                  <a:extLst>
                    <a:ext uri="{9D8B030D-6E8A-4147-A177-3AD203B41FA5}">
                      <a16:colId xmlns:a16="http://schemas.microsoft.com/office/drawing/2014/main" val="2315267025"/>
                    </a:ext>
                  </a:extLst>
                </a:gridCol>
                <a:gridCol w="550135">
                  <a:extLst>
                    <a:ext uri="{9D8B030D-6E8A-4147-A177-3AD203B41FA5}">
                      <a16:colId xmlns:a16="http://schemas.microsoft.com/office/drawing/2014/main" val="545947417"/>
                    </a:ext>
                  </a:extLst>
                </a:gridCol>
                <a:gridCol w="550135">
                  <a:extLst>
                    <a:ext uri="{9D8B030D-6E8A-4147-A177-3AD203B41FA5}">
                      <a16:colId xmlns:a16="http://schemas.microsoft.com/office/drawing/2014/main" val="823179652"/>
                    </a:ext>
                  </a:extLst>
                </a:gridCol>
                <a:gridCol w="385095">
                  <a:extLst>
                    <a:ext uri="{9D8B030D-6E8A-4147-A177-3AD203B41FA5}">
                      <a16:colId xmlns:a16="http://schemas.microsoft.com/office/drawing/2014/main" val="2774008347"/>
                    </a:ext>
                  </a:extLst>
                </a:gridCol>
              </a:tblGrid>
              <a:tr h="173296">
                <a:tc rowSpan="2">
                  <a:txBody>
                    <a:bodyPr/>
                    <a:lstStyle/>
                    <a:p>
                      <a:pPr algn="just"/>
                      <a:r>
                        <a:rPr lang="en-GB" sz="1200">
                          <a:effectLst/>
                        </a:rPr>
                        <a:t>Process</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r>
                        <a:rPr lang="en-GB" sz="1200">
                          <a:effectLst/>
                        </a:rPr>
                        <a:t>Allocation</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SA"/>
                    </a:p>
                  </a:txBody>
                  <a:tcPr/>
                </a:tc>
                <a:tc hMerge="1">
                  <a:txBody>
                    <a:bodyPr/>
                    <a:lstStyle/>
                    <a:p>
                      <a:endParaRPr lang="en-SA"/>
                    </a:p>
                  </a:txBody>
                  <a:tcPr/>
                </a:tc>
                <a:tc gridSpan="3">
                  <a:txBody>
                    <a:bodyPr/>
                    <a:lstStyle/>
                    <a:p>
                      <a:pPr algn="ctr"/>
                      <a:r>
                        <a:rPr lang="en-GB" sz="1200">
                          <a:effectLst/>
                        </a:rPr>
                        <a:t>Max</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SA"/>
                    </a:p>
                  </a:txBody>
                  <a:tcPr/>
                </a:tc>
                <a:tc hMerge="1">
                  <a:txBody>
                    <a:bodyPr/>
                    <a:lstStyle/>
                    <a:p>
                      <a:endParaRPr lang="en-SA"/>
                    </a:p>
                  </a:txBody>
                  <a:tcPr/>
                </a:tc>
                <a:tc gridSpan="3">
                  <a:txBody>
                    <a:bodyPr/>
                    <a:lstStyle/>
                    <a:p>
                      <a:pPr algn="ctr"/>
                      <a:r>
                        <a:rPr lang="en-GB" sz="1200">
                          <a:effectLst/>
                        </a:rPr>
                        <a:t>Available</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SA"/>
                    </a:p>
                  </a:txBody>
                  <a:tcPr/>
                </a:tc>
                <a:tc hMerge="1">
                  <a:txBody>
                    <a:bodyPr/>
                    <a:lstStyle/>
                    <a:p>
                      <a:endParaRPr lang="en-SA"/>
                    </a:p>
                  </a:txBody>
                  <a:tcPr/>
                </a:tc>
                <a:extLst>
                  <a:ext uri="{0D108BD9-81ED-4DB2-BD59-A6C34878D82A}">
                    <a16:rowId xmlns:a16="http://schemas.microsoft.com/office/drawing/2014/main" val="2282058526"/>
                  </a:ext>
                </a:extLst>
              </a:tr>
              <a:tr h="173296">
                <a:tc vMerge="1">
                  <a:txBody>
                    <a:bodyPr/>
                    <a:lstStyle/>
                    <a:p>
                      <a:endParaRPr lang="en-SA"/>
                    </a:p>
                  </a:txBody>
                  <a:tcPr/>
                </a:tc>
                <a:tc>
                  <a:txBody>
                    <a:bodyPr/>
                    <a:lstStyle/>
                    <a:p>
                      <a:pPr algn="ctr"/>
                      <a:r>
                        <a:rPr lang="en-GB" sz="1200">
                          <a:effectLst/>
                        </a:rPr>
                        <a:t>A</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B</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C</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A</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B</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C</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A</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B</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C</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3530466"/>
                  </a:ext>
                </a:extLst>
              </a:tr>
              <a:tr h="173296">
                <a:tc>
                  <a:txBody>
                    <a:bodyPr/>
                    <a:lstStyle/>
                    <a:p>
                      <a:pPr algn="ctr"/>
                      <a:r>
                        <a:rPr lang="en-GB" sz="1200">
                          <a:effectLst/>
                        </a:rPr>
                        <a:t>P0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5</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7</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3375252"/>
                  </a:ext>
                </a:extLst>
              </a:tr>
              <a:tr h="173296">
                <a:tc>
                  <a:txBody>
                    <a:bodyPr/>
                    <a:lstStyle/>
                    <a:p>
                      <a:pPr algn="ctr"/>
                      <a:r>
                        <a:rPr lang="en-GB" sz="1200">
                          <a:effectLst/>
                        </a:rPr>
                        <a:t>P1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4" gridSpan="3">
                  <a:txBody>
                    <a:bodyPr/>
                    <a:lstStyle/>
                    <a:p>
                      <a:pPr algn="ctr"/>
                      <a:r>
                        <a:rPr lang="en-GB" sz="1200">
                          <a:effectLst/>
                        </a:rPr>
                        <a:t> </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hMerge="1">
                  <a:txBody>
                    <a:bodyPr/>
                    <a:lstStyle/>
                    <a:p>
                      <a:endParaRPr lang="en-SA"/>
                    </a:p>
                  </a:txBody>
                  <a:tcPr/>
                </a:tc>
                <a:tc rowSpan="4" hMerge="1">
                  <a:txBody>
                    <a:bodyPr/>
                    <a:lstStyle/>
                    <a:p>
                      <a:endParaRPr lang="en-SA"/>
                    </a:p>
                  </a:txBody>
                  <a:tcPr/>
                </a:tc>
                <a:extLst>
                  <a:ext uri="{0D108BD9-81ED-4DB2-BD59-A6C34878D82A}">
                    <a16:rowId xmlns:a16="http://schemas.microsoft.com/office/drawing/2014/main" val="1952954677"/>
                  </a:ext>
                </a:extLst>
              </a:tr>
              <a:tr h="173296">
                <a:tc>
                  <a:txBody>
                    <a:bodyPr/>
                    <a:lstStyle/>
                    <a:p>
                      <a:pPr algn="ctr"/>
                      <a:r>
                        <a:rPr lang="en-GB" sz="1200">
                          <a:effectLst/>
                        </a:rPr>
                        <a:t>P2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9</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vMerge="1">
                  <a:txBody>
                    <a:bodyPr/>
                    <a:lstStyle/>
                    <a:p>
                      <a:endParaRPr lang="en-SA"/>
                    </a:p>
                  </a:txBody>
                  <a:tcPr/>
                </a:tc>
                <a:tc hMerge="1" vMerge="1">
                  <a:txBody>
                    <a:bodyPr/>
                    <a:lstStyle/>
                    <a:p>
                      <a:endParaRPr lang="en-SA"/>
                    </a:p>
                  </a:txBody>
                  <a:tcPr/>
                </a:tc>
                <a:tc hMerge="1" vMerge="1">
                  <a:txBody>
                    <a:bodyPr/>
                    <a:lstStyle/>
                    <a:p>
                      <a:endParaRPr lang="en-SA"/>
                    </a:p>
                  </a:txBody>
                  <a:tcPr/>
                </a:tc>
                <a:extLst>
                  <a:ext uri="{0D108BD9-81ED-4DB2-BD59-A6C34878D82A}">
                    <a16:rowId xmlns:a16="http://schemas.microsoft.com/office/drawing/2014/main" val="3028392458"/>
                  </a:ext>
                </a:extLst>
              </a:tr>
              <a:tr h="173296">
                <a:tc>
                  <a:txBody>
                    <a:bodyPr/>
                    <a:lstStyle/>
                    <a:p>
                      <a:pPr algn="ctr"/>
                      <a:r>
                        <a:rPr lang="en-GB" sz="1200">
                          <a:effectLst/>
                        </a:rPr>
                        <a:t>P3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vMerge="1">
                  <a:txBody>
                    <a:bodyPr/>
                    <a:lstStyle/>
                    <a:p>
                      <a:endParaRPr lang="en-SA"/>
                    </a:p>
                  </a:txBody>
                  <a:tcPr/>
                </a:tc>
                <a:tc hMerge="1" vMerge="1">
                  <a:txBody>
                    <a:bodyPr/>
                    <a:lstStyle/>
                    <a:p>
                      <a:endParaRPr lang="en-SA"/>
                    </a:p>
                  </a:txBody>
                  <a:tcPr/>
                </a:tc>
                <a:tc hMerge="1" vMerge="1">
                  <a:txBody>
                    <a:bodyPr/>
                    <a:lstStyle/>
                    <a:p>
                      <a:endParaRPr lang="en-SA"/>
                    </a:p>
                  </a:txBody>
                  <a:tcPr/>
                </a:tc>
                <a:extLst>
                  <a:ext uri="{0D108BD9-81ED-4DB2-BD59-A6C34878D82A}">
                    <a16:rowId xmlns:a16="http://schemas.microsoft.com/office/drawing/2014/main" val="3387639212"/>
                  </a:ext>
                </a:extLst>
              </a:tr>
              <a:tr h="173296">
                <a:tc>
                  <a:txBody>
                    <a:bodyPr/>
                    <a:lstStyle/>
                    <a:p>
                      <a:pPr algn="ctr"/>
                      <a:r>
                        <a:rPr lang="en-GB" sz="1200">
                          <a:effectLst/>
                        </a:rPr>
                        <a:t>P4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a:effectLst/>
                        </a:rPr>
                        <a:t>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GB" sz="1200" dirty="0">
                          <a:effectLst/>
                        </a:rPr>
                        <a:t>3</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vMerge="1">
                  <a:txBody>
                    <a:bodyPr/>
                    <a:lstStyle/>
                    <a:p>
                      <a:endParaRPr lang="en-SA"/>
                    </a:p>
                  </a:txBody>
                  <a:tcPr/>
                </a:tc>
                <a:tc hMerge="1" vMerge="1">
                  <a:txBody>
                    <a:bodyPr/>
                    <a:lstStyle/>
                    <a:p>
                      <a:endParaRPr lang="en-SA"/>
                    </a:p>
                  </a:txBody>
                  <a:tcPr/>
                </a:tc>
                <a:tc hMerge="1" vMerge="1">
                  <a:txBody>
                    <a:bodyPr/>
                    <a:lstStyle/>
                    <a:p>
                      <a:endParaRPr lang="en-SA"/>
                    </a:p>
                  </a:txBody>
                  <a:tcPr/>
                </a:tc>
                <a:extLst>
                  <a:ext uri="{0D108BD9-81ED-4DB2-BD59-A6C34878D82A}">
                    <a16:rowId xmlns:a16="http://schemas.microsoft.com/office/drawing/2014/main" val="794149614"/>
                  </a:ext>
                </a:extLst>
              </a:tr>
            </a:tbl>
          </a:graphicData>
        </a:graphic>
      </p:graphicFrame>
      <p:graphicFrame>
        <p:nvGraphicFramePr>
          <p:cNvPr id="5" name="Table 4">
            <a:extLst>
              <a:ext uri="{FF2B5EF4-FFF2-40B4-BE49-F238E27FC236}">
                <a16:creationId xmlns:a16="http://schemas.microsoft.com/office/drawing/2014/main" id="{670FFDE5-5455-002C-A8DE-B3FFF4413D04}"/>
              </a:ext>
            </a:extLst>
          </p:cNvPr>
          <p:cNvGraphicFramePr>
            <a:graphicFrameLocks noGrp="1"/>
          </p:cNvGraphicFramePr>
          <p:nvPr>
            <p:extLst>
              <p:ext uri="{D42A27DB-BD31-4B8C-83A1-F6EECF244321}">
                <p14:modId xmlns:p14="http://schemas.microsoft.com/office/powerpoint/2010/main" val="261743656"/>
              </p:ext>
            </p:extLst>
          </p:nvPr>
        </p:nvGraphicFramePr>
        <p:xfrm>
          <a:off x="6650181" y="3213248"/>
          <a:ext cx="1911928" cy="1097280"/>
        </p:xfrm>
        <a:graphic>
          <a:graphicData uri="http://schemas.openxmlformats.org/drawingml/2006/table">
            <a:tbl>
              <a:tblPr firstRow="1" firstCol="1" bandRow="1">
                <a:tableStyleId>{5C22544A-7EE6-4342-B048-85BDC9FD1C3A}</a:tableStyleId>
              </a:tblPr>
              <a:tblGrid>
                <a:gridCol w="533725">
                  <a:extLst>
                    <a:ext uri="{9D8B030D-6E8A-4147-A177-3AD203B41FA5}">
                      <a16:colId xmlns:a16="http://schemas.microsoft.com/office/drawing/2014/main" val="3989612826"/>
                    </a:ext>
                  </a:extLst>
                </a:gridCol>
                <a:gridCol w="433415">
                  <a:extLst>
                    <a:ext uri="{9D8B030D-6E8A-4147-A177-3AD203B41FA5}">
                      <a16:colId xmlns:a16="http://schemas.microsoft.com/office/drawing/2014/main" val="280601427"/>
                    </a:ext>
                  </a:extLst>
                </a:gridCol>
                <a:gridCol w="489022">
                  <a:extLst>
                    <a:ext uri="{9D8B030D-6E8A-4147-A177-3AD203B41FA5}">
                      <a16:colId xmlns:a16="http://schemas.microsoft.com/office/drawing/2014/main" val="3830223798"/>
                    </a:ext>
                  </a:extLst>
                </a:gridCol>
                <a:gridCol w="455766">
                  <a:extLst>
                    <a:ext uri="{9D8B030D-6E8A-4147-A177-3AD203B41FA5}">
                      <a16:colId xmlns:a16="http://schemas.microsoft.com/office/drawing/2014/main" val="1063024848"/>
                    </a:ext>
                  </a:extLst>
                </a:gridCol>
              </a:tblGrid>
              <a:tr h="170012">
                <a:tc>
                  <a:txBody>
                    <a:bodyPr/>
                    <a:lstStyle/>
                    <a:p>
                      <a:pPr algn="r"/>
                      <a:r>
                        <a:rPr lang="en-GB" sz="1200">
                          <a:effectLst/>
                          <a:sym typeface="Wingdings" pitchFamily="2" charset="2"/>
                        </a:rPr>
                        <a:t></a:t>
                      </a:r>
                      <a:r>
                        <a:rPr lang="en-GB" sz="1200">
                          <a:effectLst/>
                        </a:rPr>
                        <a:t> P0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GB" sz="1200">
                          <a:effectLst/>
                        </a:rPr>
                        <a:t>     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7</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dirty="0">
                          <a:effectLst/>
                        </a:rPr>
                        <a:t>3</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8800227"/>
                  </a:ext>
                </a:extLst>
              </a:tr>
              <a:tr h="170012">
                <a:tc>
                  <a:txBody>
                    <a:bodyPr/>
                    <a:lstStyle/>
                    <a:p>
                      <a:pPr algn="r"/>
                      <a:r>
                        <a:rPr lang="en-GB" sz="1200">
                          <a:effectLst/>
                        </a:rPr>
                        <a:t>P1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dirty="0">
                          <a:effectLst/>
                        </a:rPr>
                        <a:t>1</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50520998"/>
                  </a:ext>
                </a:extLst>
              </a:tr>
              <a:tr h="170012">
                <a:tc>
                  <a:txBody>
                    <a:bodyPr/>
                    <a:lstStyle/>
                    <a:p>
                      <a:pPr algn="r"/>
                      <a:r>
                        <a:rPr lang="en-GB" sz="1200" dirty="0">
                          <a:effectLst/>
                        </a:rPr>
                        <a:t>P2</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6</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5014521"/>
                  </a:ext>
                </a:extLst>
              </a:tr>
              <a:tr h="170012">
                <a:tc>
                  <a:txBody>
                    <a:bodyPr/>
                    <a:lstStyle/>
                    <a:p>
                      <a:pPr algn="r"/>
                      <a:r>
                        <a:rPr lang="en-GB" sz="1200">
                          <a:effectLst/>
                        </a:rPr>
                        <a:t>P3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0268133"/>
                  </a:ext>
                </a:extLst>
              </a:tr>
              <a:tr h="170012">
                <a:tc>
                  <a:txBody>
                    <a:bodyPr/>
                    <a:lstStyle/>
                    <a:p>
                      <a:pPr algn="r"/>
                      <a:r>
                        <a:rPr lang="en-GB" sz="1200">
                          <a:effectLst/>
                        </a:rPr>
                        <a:t>P4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r>
                        <a:rPr lang="en-GB" sz="1200">
                          <a:effectLst/>
                        </a:rPr>
                        <a:t>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l"/>
                      <a:r>
                        <a:rPr lang="en-GB" sz="1200" dirty="0">
                          <a:effectLst/>
                        </a:rPr>
                        <a:t>     2</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4300534"/>
                  </a:ext>
                </a:extLst>
              </a:tr>
            </a:tbl>
          </a:graphicData>
        </a:graphic>
      </p:graphicFrame>
      <p:graphicFrame>
        <p:nvGraphicFramePr>
          <p:cNvPr id="6" name="Table 5">
            <a:extLst>
              <a:ext uri="{FF2B5EF4-FFF2-40B4-BE49-F238E27FC236}">
                <a16:creationId xmlns:a16="http://schemas.microsoft.com/office/drawing/2014/main" id="{7DBBD971-160B-1EAD-5CBC-609C25404FB6}"/>
              </a:ext>
            </a:extLst>
          </p:cNvPr>
          <p:cNvGraphicFramePr>
            <a:graphicFrameLocks noGrp="1"/>
          </p:cNvGraphicFramePr>
          <p:nvPr>
            <p:extLst>
              <p:ext uri="{D42A27DB-BD31-4B8C-83A1-F6EECF244321}">
                <p14:modId xmlns:p14="http://schemas.microsoft.com/office/powerpoint/2010/main" val="114085781"/>
              </p:ext>
            </p:extLst>
          </p:nvPr>
        </p:nvGraphicFramePr>
        <p:xfrm>
          <a:off x="2339439" y="4942507"/>
          <a:ext cx="5735782" cy="1287499"/>
        </p:xfrm>
        <a:graphic>
          <a:graphicData uri="http://schemas.openxmlformats.org/drawingml/2006/table">
            <a:tbl>
              <a:tblPr firstRow="1" firstCol="1" bandRow="1">
                <a:tableStyleId>{5C22544A-7EE6-4342-B048-85BDC9FD1C3A}</a:tableStyleId>
              </a:tblPr>
              <a:tblGrid>
                <a:gridCol w="1478913">
                  <a:extLst>
                    <a:ext uri="{9D8B030D-6E8A-4147-A177-3AD203B41FA5}">
                      <a16:colId xmlns:a16="http://schemas.microsoft.com/office/drawing/2014/main" val="4152194506"/>
                    </a:ext>
                  </a:extLst>
                </a:gridCol>
                <a:gridCol w="2344942">
                  <a:extLst>
                    <a:ext uri="{9D8B030D-6E8A-4147-A177-3AD203B41FA5}">
                      <a16:colId xmlns:a16="http://schemas.microsoft.com/office/drawing/2014/main" val="2784715578"/>
                    </a:ext>
                  </a:extLst>
                </a:gridCol>
                <a:gridCol w="1911927">
                  <a:extLst>
                    <a:ext uri="{9D8B030D-6E8A-4147-A177-3AD203B41FA5}">
                      <a16:colId xmlns:a16="http://schemas.microsoft.com/office/drawing/2014/main" val="4217252458"/>
                    </a:ext>
                  </a:extLst>
                </a:gridCol>
              </a:tblGrid>
              <a:tr h="373099">
                <a:tc>
                  <a:txBody>
                    <a:bodyPr/>
                    <a:lstStyle/>
                    <a:p>
                      <a:pPr>
                        <a:tabLst>
                          <a:tab pos="755015" algn="l"/>
                        </a:tabLst>
                      </a:pPr>
                      <a:r>
                        <a:rPr lang="en-GB" sz="1100" dirty="0">
                          <a:effectLst/>
                        </a:rPr>
                        <a:t>Find the process where need&lt;=work</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tabLst>
                          <a:tab pos="755015" algn="l"/>
                        </a:tabLst>
                      </a:pPr>
                      <a:r>
                        <a:rPr lang="en-GB" sz="1200" dirty="0">
                          <a:effectLst/>
                        </a:rPr>
                        <a:t>If so, work=</a:t>
                      </a:r>
                      <a:r>
                        <a:rPr lang="en-GB" sz="1200" dirty="0" err="1">
                          <a:effectLst/>
                        </a:rPr>
                        <a:t>work+allocation</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tabLst>
                          <a:tab pos="755015" algn="l"/>
                        </a:tabLst>
                      </a:pPr>
                      <a:r>
                        <a:rPr lang="en-GB" sz="1200" dirty="0">
                          <a:effectLst/>
                        </a:rPr>
                        <a:t>Finish (</a:t>
                      </a:r>
                      <a:r>
                        <a:rPr lang="en-GB" sz="1200" dirty="0" err="1">
                          <a:effectLst/>
                        </a:rPr>
                        <a:t>i</a:t>
                      </a:r>
                      <a:r>
                        <a:rPr lang="en-GB" sz="1200" dirty="0">
                          <a:effectLst/>
                        </a:rPr>
                        <a:t>) = True</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0175389"/>
                  </a:ext>
                </a:extLst>
              </a:tr>
              <a:tr h="181412">
                <a:tc>
                  <a:txBody>
                    <a:bodyPr/>
                    <a:lstStyle/>
                    <a:p>
                      <a:pPr algn="ctr">
                        <a:tabLst>
                          <a:tab pos="755015" algn="l"/>
                        </a:tabLst>
                      </a:pPr>
                      <a:r>
                        <a:rPr lang="en-GB" sz="1200">
                          <a:effectLst/>
                        </a:rPr>
                        <a:t>P1</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itchFamily="2" charset="2"/>
                        </a:rPr>
                        <a:t></a:t>
                      </a:r>
                      <a:r>
                        <a:rPr lang="en-GB" sz="1200">
                          <a:effectLst/>
                        </a:rPr>
                        <a:t>[3,3,2] + [0,2,0] </a:t>
                      </a:r>
                      <a:r>
                        <a:rPr lang="en-GB" sz="1200">
                          <a:effectLst/>
                          <a:sym typeface="Wingdings" pitchFamily="2" charset="2"/>
                        </a:rPr>
                        <a:t></a:t>
                      </a:r>
                      <a:r>
                        <a:rPr lang="en-GB" sz="1200">
                          <a:effectLst/>
                        </a:rPr>
                        <a:t>[ 3, 5, 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F, T, F, F, F]</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7161433"/>
                  </a:ext>
                </a:extLst>
              </a:tr>
              <a:tr h="181412">
                <a:tc>
                  <a:txBody>
                    <a:bodyPr/>
                    <a:lstStyle/>
                    <a:p>
                      <a:pPr algn="ctr">
                        <a:tabLst>
                          <a:tab pos="755015" algn="l"/>
                        </a:tabLst>
                      </a:pPr>
                      <a:r>
                        <a:rPr lang="en-GB" sz="1200">
                          <a:effectLst/>
                        </a:rPr>
                        <a:t>P3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itchFamily="2" charset="2"/>
                        </a:rPr>
                        <a:t></a:t>
                      </a:r>
                      <a:r>
                        <a:rPr lang="en-GB" sz="1200">
                          <a:effectLst/>
                        </a:rPr>
                        <a:t>[3,5,2] + [1, 2, 1] </a:t>
                      </a:r>
                      <a:r>
                        <a:rPr lang="en-GB" sz="1200">
                          <a:effectLst/>
                          <a:sym typeface="Wingdings" pitchFamily="2" charset="2"/>
                        </a:rPr>
                        <a:t></a:t>
                      </a:r>
                      <a:r>
                        <a:rPr lang="en-GB" sz="1200">
                          <a:effectLst/>
                        </a:rPr>
                        <a:t> [4,7,3]</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F, T, F, T, F]</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5542340"/>
                  </a:ext>
                </a:extLst>
              </a:tr>
              <a:tr h="181412">
                <a:tc>
                  <a:txBody>
                    <a:bodyPr/>
                    <a:lstStyle/>
                    <a:p>
                      <a:pPr algn="ctr">
                        <a:tabLst>
                          <a:tab pos="755015" algn="l"/>
                        </a:tabLst>
                      </a:pPr>
                      <a:r>
                        <a:rPr lang="en-GB" sz="1200">
                          <a:effectLst/>
                        </a:rPr>
                        <a:t>P4</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itchFamily="2" charset="2"/>
                        </a:rPr>
                        <a:t></a:t>
                      </a:r>
                      <a:r>
                        <a:rPr lang="en-GB" sz="1200">
                          <a:effectLst/>
                        </a:rPr>
                        <a:t>[4,7,3] + [0,0,2] </a:t>
                      </a:r>
                      <a:r>
                        <a:rPr lang="en-GB" sz="1200">
                          <a:effectLst/>
                          <a:sym typeface="Wingdings" pitchFamily="2" charset="2"/>
                        </a:rPr>
                        <a:t></a:t>
                      </a:r>
                      <a:r>
                        <a:rPr lang="en-GB" sz="1200">
                          <a:effectLst/>
                        </a:rPr>
                        <a:t> [4,7,5]</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F, T, F, T, T]</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834858"/>
                  </a:ext>
                </a:extLst>
              </a:tr>
              <a:tr h="181412">
                <a:tc>
                  <a:txBody>
                    <a:bodyPr/>
                    <a:lstStyle/>
                    <a:p>
                      <a:pPr algn="ctr">
                        <a:tabLst>
                          <a:tab pos="755015" algn="l"/>
                        </a:tabLst>
                      </a:pPr>
                      <a:r>
                        <a:rPr lang="en-GB" sz="1200">
                          <a:effectLst/>
                        </a:rPr>
                        <a:t>P0</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dirty="0">
                          <a:effectLst/>
                          <a:sym typeface="Wingdings" pitchFamily="2" charset="2"/>
                        </a:rPr>
                        <a:t></a:t>
                      </a:r>
                      <a:r>
                        <a:rPr lang="en-GB" sz="1200" dirty="0">
                          <a:effectLst/>
                        </a:rPr>
                        <a:t>[4,7,5] + [1,0,0] </a:t>
                      </a:r>
                      <a:r>
                        <a:rPr lang="en-GB" sz="1200" dirty="0">
                          <a:effectLst/>
                          <a:sym typeface="Wingdings" pitchFamily="2" charset="2"/>
                        </a:rPr>
                        <a:t></a:t>
                      </a:r>
                      <a:r>
                        <a:rPr lang="en-GB" sz="1200" dirty="0">
                          <a:effectLst/>
                        </a:rPr>
                        <a:t>[5,7,5]</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rPr>
                        <a:t>[ T, T, F, T, T]</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349892"/>
                  </a:ext>
                </a:extLst>
              </a:tr>
              <a:tr h="181412">
                <a:tc>
                  <a:txBody>
                    <a:bodyPr/>
                    <a:lstStyle/>
                    <a:p>
                      <a:pPr algn="ctr">
                        <a:tabLst>
                          <a:tab pos="755015" algn="l"/>
                        </a:tabLst>
                      </a:pPr>
                      <a:r>
                        <a:rPr lang="en-GB" sz="1200">
                          <a:effectLst/>
                        </a:rPr>
                        <a:t>P2</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a:effectLst/>
                          <a:sym typeface="Wingdings" pitchFamily="2" charset="2"/>
                        </a:rPr>
                        <a:t></a:t>
                      </a:r>
                      <a:r>
                        <a:rPr lang="en-GB" sz="1200">
                          <a:effectLst/>
                        </a:rPr>
                        <a:t>[5,7,5] + [0,3,2] </a:t>
                      </a:r>
                      <a:r>
                        <a:rPr lang="en-GB" sz="1200">
                          <a:effectLst/>
                          <a:sym typeface="Wingdings" pitchFamily="2" charset="2"/>
                        </a:rPr>
                        <a:t></a:t>
                      </a:r>
                      <a:r>
                        <a:rPr lang="en-GB" sz="1200">
                          <a:effectLst/>
                        </a:rPr>
                        <a:t>[5,10,7]</a:t>
                      </a:r>
                      <a:endParaRPr lang="en-SA"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tabLst>
                          <a:tab pos="755015" algn="l"/>
                        </a:tabLst>
                      </a:pPr>
                      <a:r>
                        <a:rPr lang="en-GB" sz="1200" dirty="0">
                          <a:effectLst/>
                        </a:rPr>
                        <a:t>[ T, T, T, T, T]</a:t>
                      </a:r>
                      <a:endParaRPr lang="en-S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4172299"/>
                  </a:ext>
                </a:extLst>
              </a:tr>
            </a:tbl>
          </a:graphicData>
        </a:graphic>
      </p:graphicFrame>
      <p:sp>
        <p:nvSpPr>
          <p:cNvPr id="13" name="TextBox 12">
            <a:extLst>
              <a:ext uri="{FF2B5EF4-FFF2-40B4-BE49-F238E27FC236}">
                <a16:creationId xmlns:a16="http://schemas.microsoft.com/office/drawing/2014/main" id="{0293FE9F-9B7E-2514-F353-5D72951C5334}"/>
              </a:ext>
            </a:extLst>
          </p:cNvPr>
          <p:cNvSpPr txBox="1"/>
          <p:nvPr/>
        </p:nvSpPr>
        <p:spPr>
          <a:xfrm>
            <a:off x="1644440" y="210434"/>
            <a:ext cx="6917669" cy="6478697"/>
          </a:xfrm>
          <a:prstGeom prst="rect">
            <a:avLst/>
          </a:prstGeom>
          <a:noFill/>
        </p:spPr>
        <p:txBody>
          <a:bodyPr wrap="square">
            <a:spAutoFit/>
          </a:bodyPr>
          <a:lstStyle/>
          <a:p>
            <a:pPr marL="0" marR="0" lvl="0" indent="0" algn="justLow" defTabSz="914400" rtl="0" eaLnBrk="0" fontAlgn="base" latinLnBrk="0" hangingPunct="0">
              <a:lnSpc>
                <a:spcPct val="100000"/>
              </a:lnSpc>
              <a:spcBef>
                <a:spcPct val="0"/>
              </a:spcBef>
              <a:spcAft>
                <a:spcPct val="0"/>
              </a:spcAft>
              <a:buClrTx/>
              <a:buSzTx/>
              <a:tabLst>
                <a:tab pos="755650" algn="l"/>
              </a:tabLst>
            </a:pPr>
            <a:r>
              <a:rPr kumimoji="0" lang="en-US" altLang="en-SA"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                         :                                    Banker’s Algorithm</a:t>
            </a: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endParaRPr lang="en-US" altLang="en-SA"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US" altLang="en-SA"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Considering a system with five processes P0 through P4 and three resources types A, B, C. Resource type A</a:t>
            </a:r>
            <a:r>
              <a:rPr kumimoji="0" lang="en-US" altLang="en-SA"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 5 instances, B has 10 instances and C has 7 instances. Suppose at time t</a:t>
            </a:r>
            <a:r>
              <a:rPr kumimoji="0" lang="en-US" altLang="en-SA" sz="1400" b="1" i="0" u="none" strike="noStrike" cap="none" normalizeH="0" baseline="-300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SA"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following snapshot of the system has been taken: </a:t>
            </a:r>
            <a:br>
              <a:rPr kumimoji="0" lang="en-US" altLang="en-SA"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SA" sz="18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SA" sz="11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SA"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kumimoji="0" lang="en-GB" altLang="en-SA"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 applying banker</a:t>
            </a:r>
            <a:r>
              <a:rPr kumimoji="0" lang="en-GB" altLang="en-SA"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GB" altLang="en-SA"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algorithm</a:t>
            </a:r>
            <a:endParaRPr kumimoji="0" lang="en-GB" altLang="en-SA" sz="9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will be the content of need matrix?</a:t>
            </a:r>
            <a:endParaRPr kumimoji="0" lang="en-GB" altLang="en-SA" sz="9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the system in safe state? If yes, then what is the safe sequence?</a:t>
            </a:r>
            <a:endParaRPr kumimoji="0" lang="en-GB" altLang="en-SA" sz="9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US" altLang="en-SA"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Step 1:</a:t>
            </a:r>
            <a:endParaRPr kumimoji="0" lang="en-US" altLang="en-SA" sz="9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US" altLang="en-SA"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SA" sz="14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SA"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Need = Max – </a:t>
            </a:r>
            <a:r>
              <a:rPr kumimoji="0" lang="en-US" altLang="en-SA" sz="1400" b="1"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Alloc</a:t>
            </a:r>
            <a:r>
              <a:rPr kumimoji="0" lang="en-US" altLang="en-SA"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altLang="en-SA" sz="900" dirty="0"/>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SA"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Step 2: </a:t>
            </a:r>
            <a:endParaRPr kumimoji="0" lang="en-GB" altLang="en-SA" sz="1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Work = Available = [ 3, 3, 2] </a:t>
            </a:r>
            <a:endParaRPr kumimoji="0" lang="en-GB" altLang="en-SA" sz="1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Char char="•"/>
              <a:tabLst>
                <a:tab pos="755650" algn="l"/>
              </a:tabLst>
            </a:pPr>
            <a:r>
              <a:rPr kumimoji="0" lang="en-GB" altLang="en-S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Finish (</a:t>
            </a:r>
            <a:r>
              <a:rPr kumimoji="0" lang="en-GB" altLang="en-SA"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a:t>
            </a:r>
            <a:r>
              <a:rPr kumimoji="0" lang="en-GB" altLang="en-S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F, F, F, F, F]</a:t>
            </a:r>
            <a:endParaRPr kumimoji="0" lang="en-GB" altLang="en-SA" sz="1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SA"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Step 3:        </a:t>
            </a:r>
            <a:r>
              <a:rPr kumimoji="0" lang="en-GB" altLang="en-SA"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SA" sz="9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kumimoji="0" lang="en-GB" altLang="en-SA"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kumimoji="0" lang="en-GB" altLang="en-SA"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endParaRPr lang="en-GB" altLang="en-SA" sz="14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tab pos="755650" algn="l"/>
              </a:tabLst>
            </a:pPr>
            <a:r>
              <a:rPr kumimoji="0" lang="en-GB" altLang="en-SA"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ii) System is in safe state, and the safe sequence is:</a:t>
            </a:r>
            <a:r>
              <a:rPr lang="en-GB" altLang="en-SA" sz="900" dirty="0"/>
              <a:t>                      </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P1</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P3</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P4</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P0</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itchFamily="2" charset="2"/>
              </a:rPr>
              <a:t></a:t>
            </a:r>
            <a:r>
              <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P2</a:t>
            </a:r>
            <a:endParaRPr kumimoji="0" lang="en-US" altLang="en-SA"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Wingdings" pitchFamily="2" charset="2"/>
            </a:endParaRPr>
          </a:p>
        </p:txBody>
      </p:sp>
    </p:spTree>
    <p:extLst>
      <p:ext uri="{BB962C8B-B14F-4D97-AF65-F5344CB8AC3E}">
        <p14:creationId xmlns:p14="http://schemas.microsoft.com/office/powerpoint/2010/main" val="1339885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87FA0DF4-BE04-4A21-8DF8-1258C2593E40}"/>
              </a:ext>
            </a:extLst>
          </p:cNvPr>
          <p:cNvSpPr>
            <a:spLocks noGrp="1" noChangeArrowheads="1"/>
          </p:cNvSpPr>
          <p:nvPr>
            <p:ph type="title"/>
          </p:nvPr>
        </p:nvSpPr>
        <p:spPr>
          <a:xfrm>
            <a:off x="1064237" y="383009"/>
            <a:ext cx="7586662" cy="431800"/>
          </a:xfrm>
        </p:spPr>
        <p:txBody>
          <a:bodyPr/>
          <a:lstStyle/>
          <a:p>
            <a:pPr eaLnBrk="1" hangingPunct="1"/>
            <a:r>
              <a:rPr lang="en-US" altLang="en-US" sz="2800" dirty="0"/>
              <a:t>Data Structures for the Banker</a:t>
            </a:r>
            <a:r>
              <a:rPr lang="ja-JP" altLang="en-US" sz="2800" dirty="0"/>
              <a:t>’</a:t>
            </a:r>
            <a:r>
              <a:rPr lang="en-US" altLang="ja-JP" sz="2800" dirty="0"/>
              <a:t>s Algorithm</a:t>
            </a:r>
            <a:r>
              <a:rPr lang="en-US" altLang="en-US" sz="2800" dirty="0">
                <a:highlight>
                  <a:srgbClr val="FFFF00"/>
                </a:highlight>
              </a:rPr>
              <a:t> (Self Study)</a:t>
            </a:r>
            <a:r>
              <a:rPr lang="en-US" altLang="ja-JP" sz="2800" dirty="0"/>
              <a:t> </a:t>
            </a:r>
            <a:endParaRPr lang="en-US" altLang="en-US" sz="2800" dirty="0"/>
          </a:p>
        </p:txBody>
      </p:sp>
      <p:sp>
        <p:nvSpPr>
          <p:cNvPr id="50178" name="Rectangle 3">
            <a:extLst>
              <a:ext uri="{FF2B5EF4-FFF2-40B4-BE49-F238E27FC236}">
                <a16:creationId xmlns:a16="http://schemas.microsoft.com/office/drawing/2014/main" id="{9D3FB76A-D010-4081-9D81-A9865380F002}"/>
              </a:ext>
            </a:extLst>
          </p:cNvPr>
          <p:cNvSpPr>
            <a:spLocks noGrp="1" noChangeArrowheads="1"/>
          </p:cNvSpPr>
          <p:nvPr>
            <p:ph type="body" idx="1"/>
          </p:nvPr>
        </p:nvSpPr>
        <p:spPr>
          <a:xfrm>
            <a:off x="1192213" y="1654175"/>
            <a:ext cx="7370762" cy="4387850"/>
          </a:xfrm>
        </p:spPr>
        <p:txBody>
          <a:bodyPr/>
          <a:lstStyle/>
          <a:p>
            <a:r>
              <a:rPr lang="en-US" altLang="en-US" b="1" dirty="0"/>
              <a:t>Available</a:t>
            </a:r>
            <a:r>
              <a:rPr lang="en-US" altLang="en-US" i="1" dirty="0"/>
              <a:t>:</a:t>
            </a:r>
            <a:r>
              <a:rPr lang="en-US" altLang="en-US" dirty="0"/>
              <a:t>  Vector of length </a:t>
            </a:r>
            <a:r>
              <a:rPr lang="en-US" altLang="en-US" i="1" dirty="0"/>
              <a:t>m</a:t>
            </a:r>
            <a:r>
              <a:rPr lang="en-US" altLang="en-US" dirty="0"/>
              <a:t>. If available [</a:t>
            </a:r>
            <a:r>
              <a:rPr lang="en-US" altLang="en-US" i="1" dirty="0"/>
              <a:t>j</a:t>
            </a:r>
            <a:r>
              <a:rPr lang="en-US" altLang="en-US" dirty="0"/>
              <a:t>] = </a:t>
            </a:r>
            <a:r>
              <a:rPr lang="en-US" altLang="en-US" i="1" dirty="0"/>
              <a:t>k</a:t>
            </a:r>
            <a:r>
              <a:rPr lang="en-US" altLang="en-US" dirty="0"/>
              <a:t>, there are</a:t>
            </a:r>
            <a:r>
              <a:rPr lang="en-US" altLang="en-US" i="1" dirty="0"/>
              <a:t> k</a:t>
            </a:r>
            <a:r>
              <a:rPr lang="en-US" altLang="en-US" dirty="0"/>
              <a:t> instances of resource type </a:t>
            </a:r>
            <a:r>
              <a:rPr lang="en-US" altLang="en-US" i="1" dirty="0" err="1"/>
              <a:t>R</a:t>
            </a:r>
            <a:r>
              <a:rPr lang="en-US" altLang="en-US" i="1" baseline="-25000" dirty="0" err="1"/>
              <a:t>j</a:t>
            </a:r>
            <a:r>
              <a:rPr lang="en-US" altLang="en-US" baseline="-25000" dirty="0"/>
              <a:t>  </a:t>
            </a:r>
            <a:r>
              <a:rPr lang="en-US" altLang="en-US" dirty="0"/>
              <a:t>available</a:t>
            </a:r>
          </a:p>
          <a:p>
            <a:endParaRPr lang="en-US" altLang="en-US" sz="800" dirty="0"/>
          </a:p>
          <a:p>
            <a:r>
              <a:rPr lang="en-US" altLang="en-US" b="1" dirty="0">
                <a:solidFill>
                  <a:srgbClr val="000000"/>
                </a:solidFill>
              </a:rPr>
              <a:t>Max</a:t>
            </a:r>
            <a:r>
              <a:rPr lang="en-US" altLang="en-US" i="1" dirty="0"/>
              <a:t>: n x m</a:t>
            </a:r>
            <a:r>
              <a:rPr lang="en-US" altLang="en-US" dirty="0"/>
              <a:t> matrix.  If </a:t>
            </a:r>
            <a:r>
              <a:rPr lang="en-US" altLang="en-US" i="1" dirty="0"/>
              <a:t>Max </a:t>
            </a:r>
            <a:r>
              <a:rPr lang="en-US" altLang="en-US" dirty="0"/>
              <a:t>[</a:t>
            </a:r>
            <a:r>
              <a:rPr lang="en-US" altLang="en-US" i="1" dirty="0" err="1"/>
              <a:t>i,j</a:t>
            </a:r>
            <a:r>
              <a:rPr lang="en-US" altLang="en-US" dirty="0"/>
              <a:t>] = </a:t>
            </a:r>
            <a:r>
              <a:rPr lang="en-US" altLang="en-US" i="1" dirty="0"/>
              <a:t>k</a:t>
            </a:r>
            <a:r>
              <a:rPr lang="en-US" altLang="en-US" dirty="0"/>
              <a:t>, then process </a:t>
            </a:r>
            <a:r>
              <a:rPr lang="en-US" altLang="en-US" i="1" dirty="0" err="1"/>
              <a:t>T</a:t>
            </a:r>
            <a:r>
              <a:rPr lang="en-US" altLang="en-US" i="1" baseline="-25000" dirty="0" err="1"/>
              <a:t>i</a:t>
            </a:r>
            <a:r>
              <a:rPr lang="en-US" altLang="en-US" i="1" dirty="0"/>
              <a:t> </a:t>
            </a:r>
            <a:r>
              <a:rPr lang="en-US" altLang="en-US" dirty="0"/>
              <a:t>may request at most</a:t>
            </a:r>
            <a:r>
              <a:rPr lang="en-US" altLang="en-US" i="1" dirty="0"/>
              <a:t> k </a:t>
            </a:r>
            <a:r>
              <a:rPr lang="en-US" altLang="en-US" dirty="0"/>
              <a:t>instances of resource type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Allocation</a:t>
            </a:r>
            <a:r>
              <a:rPr lang="en-US" altLang="en-US" i="1" dirty="0"/>
              <a:t>:  n </a:t>
            </a:r>
            <a:r>
              <a:rPr lang="en-US" altLang="en-US" dirty="0"/>
              <a:t>x</a:t>
            </a:r>
            <a:r>
              <a:rPr lang="en-US" altLang="en-US" i="1" dirty="0"/>
              <a:t> m</a:t>
            </a:r>
            <a:r>
              <a:rPr lang="en-US" altLang="en-US" dirty="0"/>
              <a:t> matrix.  If Allocation[</a:t>
            </a:r>
            <a:r>
              <a:rPr lang="en-US" altLang="en-US" i="1" dirty="0" err="1"/>
              <a:t>i,j</a:t>
            </a:r>
            <a:r>
              <a:rPr lang="en-US" altLang="en-US" dirty="0"/>
              <a:t>] = </a:t>
            </a:r>
            <a:r>
              <a:rPr lang="en-US" altLang="en-US" i="1" dirty="0"/>
              <a:t>k</a:t>
            </a:r>
            <a:r>
              <a:rPr lang="en-US" altLang="en-US" dirty="0"/>
              <a:t> then</a:t>
            </a:r>
            <a:r>
              <a:rPr lang="en-US" altLang="en-US" i="1" dirty="0"/>
              <a:t> </a:t>
            </a:r>
            <a:r>
              <a:rPr lang="en-US" altLang="en-US" i="1" dirty="0" err="1"/>
              <a:t>T</a:t>
            </a:r>
            <a:r>
              <a:rPr lang="en-US" altLang="en-US" i="1" baseline="-25000" dirty="0" err="1"/>
              <a:t>i</a:t>
            </a:r>
            <a:r>
              <a:rPr lang="en-US" altLang="en-US" dirty="0"/>
              <a:t> is currently allocated </a:t>
            </a:r>
            <a:r>
              <a:rPr lang="en-US" altLang="en-US" i="1" dirty="0"/>
              <a:t>k</a:t>
            </a:r>
            <a:r>
              <a:rPr lang="en-US" altLang="en-US" dirty="0"/>
              <a:t> instances of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Need</a:t>
            </a:r>
            <a:r>
              <a:rPr lang="en-US" altLang="en-US" i="1" dirty="0"/>
              <a:t>:  n </a:t>
            </a:r>
            <a:r>
              <a:rPr lang="en-US" altLang="en-US" dirty="0"/>
              <a:t>x</a:t>
            </a:r>
            <a:r>
              <a:rPr lang="en-US" altLang="en-US" i="1" dirty="0"/>
              <a:t> m</a:t>
            </a:r>
            <a:r>
              <a:rPr lang="en-US" altLang="en-US" dirty="0"/>
              <a:t> matrix. If </a:t>
            </a:r>
            <a:r>
              <a:rPr lang="en-US" altLang="en-US" i="1" dirty="0"/>
              <a:t>Need</a:t>
            </a:r>
            <a:r>
              <a:rPr lang="en-US" altLang="en-US" dirty="0"/>
              <a:t>[</a:t>
            </a:r>
            <a:r>
              <a:rPr lang="en-US" altLang="en-US" i="1" dirty="0" err="1"/>
              <a:t>i,j</a:t>
            </a:r>
            <a:r>
              <a:rPr lang="en-US" altLang="en-US" dirty="0"/>
              <a:t>] =</a:t>
            </a:r>
            <a:r>
              <a:rPr lang="en-US" altLang="en-US" i="1" dirty="0"/>
              <a:t> k</a:t>
            </a:r>
            <a:r>
              <a:rPr lang="en-US" altLang="en-US" dirty="0"/>
              <a:t>, then</a:t>
            </a:r>
            <a:r>
              <a:rPr lang="en-US" altLang="en-US" i="1" dirty="0"/>
              <a:t> </a:t>
            </a:r>
            <a:r>
              <a:rPr lang="en-US" altLang="en-US" i="1" dirty="0" err="1"/>
              <a:t>T</a:t>
            </a:r>
            <a:r>
              <a:rPr lang="en-US" altLang="en-US" i="1" baseline="-25000" dirty="0" err="1"/>
              <a:t>i</a:t>
            </a:r>
            <a:r>
              <a:rPr lang="en-US" altLang="en-US" dirty="0"/>
              <a:t> may need </a:t>
            </a:r>
            <a:r>
              <a:rPr lang="en-US" altLang="en-US" i="1" dirty="0"/>
              <a:t>k</a:t>
            </a:r>
            <a:r>
              <a:rPr lang="en-US" altLang="en-US" dirty="0"/>
              <a:t> more instances of </a:t>
            </a:r>
            <a:r>
              <a:rPr lang="en-US" altLang="en-US" i="1" dirty="0" err="1"/>
              <a:t>R</a:t>
            </a:r>
            <a:r>
              <a:rPr lang="en-US" altLang="en-US" i="1" baseline="-25000" dirty="0" err="1"/>
              <a:t>j</a:t>
            </a:r>
            <a:r>
              <a:rPr lang="en-US" altLang="en-US" baseline="-25000" dirty="0"/>
              <a:t> </a:t>
            </a:r>
            <a:r>
              <a:rPr lang="en-US" altLang="en-US" dirty="0"/>
              <a:t>to complete its task</a:t>
            </a:r>
          </a:p>
          <a:p>
            <a:pPr lvl="2">
              <a:buFont typeface="Webdings" panose="05030102010509060703" pitchFamily="18" charset="2"/>
              <a:buNone/>
            </a:pPr>
            <a:br>
              <a:rPr lang="en-US" altLang="en-US" dirty="0"/>
            </a:br>
            <a:r>
              <a:rPr lang="en-US" altLang="en-US" i="1" dirty="0"/>
              <a:t>Need</a:t>
            </a:r>
            <a:r>
              <a:rPr lang="en-US" altLang="en-US" dirty="0"/>
              <a:t> [</a:t>
            </a:r>
            <a:r>
              <a:rPr lang="en-US" altLang="en-US" i="1" dirty="0" err="1"/>
              <a:t>i,j</a:t>
            </a:r>
            <a:r>
              <a:rPr lang="en-US" altLang="en-US" i="1" dirty="0"/>
              <a:t>]</a:t>
            </a:r>
            <a:r>
              <a:rPr lang="en-US" altLang="en-US" dirty="0"/>
              <a:t> = </a:t>
            </a:r>
            <a:r>
              <a:rPr lang="en-US" altLang="en-US" i="1" dirty="0"/>
              <a:t>Max</a:t>
            </a:r>
            <a:r>
              <a:rPr lang="en-US" altLang="en-US" dirty="0"/>
              <a:t>[</a:t>
            </a:r>
            <a:r>
              <a:rPr lang="en-US" altLang="en-US" i="1" dirty="0" err="1"/>
              <a:t>i,j</a:t>
            </a:r>
            <a:r>
              <a:rPr lang="en-US" altLang="en-US" dirty="0"/>
              <a:t>] – </a:t>
            </a:r>
            <a:r>
              <a:rPr lang="en-US" altLang="en-US" i="1" dirty="0"/>
              <a:t>Allocation</a:t>
            </a:r>
            <a:r>
              <a:rPr lang="en-US" altLang="en-US" dirty="0"/>
              <a:t> [</a:t>
            </a:r>
            <a:r>
              <a:rPr lang="en-US" altLang="en-US" i="1" dirty="0" err="1"/>
              <a:t>i,j</a:t>
            </a:r>
            <a:r>
              <a:rPr lang="en-US" altLang="en-US" dirty="0"/>
              <a:t>]</a:t>
            </a:r>
          </a:p>
        </p:txBody>
      </p:sp>
      <p:sp>
        <p:nvSpPr>
          <p:cNvPr id="50179" name="Text Box 4">
            <a:extLst>
              <a:ext uri="{FF2B5EF4-FFF2-40B4-BE49-F238E27FC236}">
                <a16:creationId xmlns:a16="http://schemas.microsoft.com/office/drawing/2014/main" id="{AE86C5C3-E474-4D7C-8E73-3297B5AF2937}"/>
              </a:ext>
            </a:extLst>
          </p:cNvPr>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Let </a:t>
            </a:r>
            <a:r>
              <a:rPr kumimoji="0" lang="en-US" altLang="en-US" i="1" dirty="0"/>
              <a:t>n</a:t>
            </a:r>
            <a:r>
              <a:rPr kumimoji="0" lang="en-US" altLang="en-US" dirty="0"/>
              <a:t> = number of processes, and </a:t>
            </a:r>
            <a:r>
              <a:rPr kumimoji="0" lang="en-US" altLang="en-US" i="1" dirty="0"/>
              <a:t>m </a:t>
            </a:r>
            <a:r>
              <a:rPr kumimoji="0" lang="en-US" altLang="en-US" dirty="0"/>
              <a:t>= number of resources types. </a:t>
            </a:r>
          </a:p>
        </p:txBody>
      </p:sp>
    </p:spTree>
    <p:extLst>
      <p:ext uri="{BB962C8B-B14F-4D97-AF65-F5344CB8AC3E}">
        <p14:creationId xmlns:p14="http://schemas.microsoft.com/office/powerpoint/2010/main" val="697521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2790C097-F637-4E56-9DE9-9732B5BC1693}"/>
              </a:ext>
            </a:extLst>
          </p:cNvPr>
          <p:cNvSpPr>
            <a:spLocks noGrp="1" noChangeArrowheads="1"/>
          </p:cNvSpPr>
          <p:nvPr>
            <p:ph type="title"/>
          </p:nvPr>
        </p:nvSpPr>
        <p:spPr>
          <a:xfrm>
            <a:off x="457200" y="232005"/>
            <a:ext cx="8229600" cy="576262"/>
          </a:xfrm>
        </p:spPr>
        <p:txBody>
          <a:bodyPr/>
          <a:lstStyle/>
          <a:p>
            <a:pPr eaLnBrk="1" hangingPunct="1"/>
            <a:r>
              <a:rPr lang="en-US" altLang="en-US" dirty="0"/>
              <a:t>Safety Algorithm</a:t>
            </a:r>
            <a:r>
              <a:rPr lang="en-US" altLang="en-US" dirty="0">
                <a:highlight>
                  <a:srgbClr val="FFFF00"/>
                </a:highlight>
              </a:rPr>
              <a:t> (Self Study)</a:t>
            </a:r>
            <a:endParaRPr lang="en-US" altLang="en-US" dirty="0"/>
          </a:p>
        </p:txBody>
      </p:sp>
      <p:sp>
        <p:nvSpPr>
          <p:cNvPr id="52226" name="Rectangle 3">
            <a:extLst>
              <a:ext uri="{FF2B5EF4-FFF2-40B4-BE49-F238E27FC236}">
                <a16:creationId xmlns:a16="http://schemas.microsoft.com/office/drawing/2014/main" id="{3636911B-2CB1-426E-842A-DA9B0800644E}"/>
              </a:ext>
            </a:extLst>
          </p:cNvPr>
          <p:cNvSpPr>
            <a:spLocks noGrp="1" noChangeArrowheads="1"/>
          </p:cNvSpPr>
          <p:nvPr>
            <p:ph type="body" idx="1"/>
          </p:nvPr>
        </p:nvSpPr>
        <p:spPr>
          <a:xfrm>
            <a:off x="885825" y="1157288"/>
            <a:ext cx="7372350" cy="4943475"/>
          </a:xfrm>
        </p:spPr>
        <p:txBody>
          <a:bodyPr/>
          <a:lstStyle/>
          <a:p>
            <a:pPr marL="342900" indent="-342900">
              <a:buFont typeface="+mj-lt"/>
              <a:buAutoNum type="arabicPeriod"/>
            </a:pPr>
            <a:r>
              <a:rPr lang="en-US" altLang="en-US" dirty="0"/>
              <a:t>Let </a:t>
            </a:r>
            <a:r>
              <a:rPr lang="en-US" altLang="en-US" b="1" i="1" dirty="0">
                <a:solidFill>
                  <a:srgbClr val="000000"/>
                </a:solidFill>
              </a:rPr>
              <a:t>Work</a:t>
            </a:r>
            <a:r>
              <a:rPr lang="en-US" altLang="en-US" i="1" dirty="0">
                <a:solidFill>
                  <a:srgbClr val="000000"/>
                </a:solidFill>
              </a:rPr>
              <a:t> </a:t>
            </a:r>
            <a:r>
              <a:rPr lang="en-US" altLang="en-US" dirty="0"/>
              <a:t>and </a:t>
            </a:r>
            <a:r>
              <a:rPr lang="en-US" altLang="en-US" b="1" i="1" dirty="0">
                <a:solidFill>
                  <a:srgbClr val="000000"/>
                </a:solidFill>
              </a:rPr>
              <a:t>Finish</a:t>
            </a:r>
            <a:r>
              <a:rPr lang="en-US" altLang="en-US" dirty="0">
                <a:solidFill>
                  <a:srgbClr val="000000"/>
                </a:solidFill>
              </a:rPr>
              <a:t> </a:t>
            </a:r>
            <a:r>
              <a:rPr lang="en-US" altLang="en-US" dirty="0"/>
              <a:t>be vectors of length</a:t>
            </a:r>
            <a:r>
              <a:rPr lang="en-US" altLang="en-US" i="1" dirty="0"/>
              <a:t> m</a:t>
            </a:r>
            <a:r>
              <a:rPr lang="en-US" altLang="en-US" dirty="0"/>
              <a:t> and</a:t>
            </a:r>
            <a:r>
              <a:rPr lang="en-US" altLang="en-US" i="1" dirty="0"/>
              <a:t> n</a:t>
            </a:r>
            <a:r>
              <a:rPr lang="en-US" altLang="en-US" dirty="0"/>
              <a:t>, respectively.  Initialize:</a:t>
            </a:r>
          </a:p>
          <a:p>
            <a:pPr marL="1543050" lvl="3" indent="-342900">
              <a:lnSpc>
                <a:spcPct val="90000"/>
              </a:lnSpc>
              <a:buFontTx/>
              <a:buNone/>
            </a:pPr>
            <a:r>
              <a:rPr lang="en-US" altLang="en-US" b="1" i="1" dirty="0"/>
              <a:t>Work </a:t>
            </a:r>
            <a:r>
              <a:rPr lang="en-US" altLang="en-US" b="1" dirty="0"/>
              <a:t>= </a:t>
            </a:r>
            <a:r>
              <a:rPr lang="en-US" altLang="en-US" b="1" i="1" dirty="0"/>
              <a:t>Available</a:t>
            </a:r>
          </a:p>
          <a:p>
            <a:pPr marL="1543050" lvl="3" indent="-342900">
              <a:lnSpc>
                <a:spcPct val="90000"/>
              </a:lnSpc>
              <a:buFontTx/>
              <a:buNone/>
            </a:pPr>
            <a:r>
              <a:rPr lang="en-US" altLang="en-US" b="1" i="1" dirty="0"/>
              <a:t>Finish </a:t>
            </a:r>
            <a:r>
              <a:rPr lang="en-US" altLang="en-US" b="1" dirty="0"/>
              <a:t>[</a:t>
            </a:r>
            <a:r>
              <a:rPr lang="en-US" altLang="en-US" b="1" i="1" dirty="0"/>
              <a:t>i</a:t>
            </a:r>
            <a:r>
              <a:rPr lang="en-US" altLang="en-US" b="1" dirty="0"/>
              <a:t>] =</a:t>
            </a:r>
            <a:r>
              <a:rPr lang="en-US" altLang="en-US" b="1" i="1" dirty="0"/>
              <a:t> false </a:t>
            </a:r>
            <a:r>
              <a:rPr lang="en-US" altLang="en-US" b="1" dirty="0"/>
              <a:t>for</a:t>
            </a:r>
            <a:r>
              <a:rPr lang="en-US" altLang="en-US" b="1" i="1" dirty="0"/>
              <a:t> i</a:t>
            </a:r>
            <a:r>
              <a:rPr lang="en-US" altLang="en-US" b="1" dirty="0"/>
              <a:t> = 0, 1, …, </a:t>
            </a:r>
            <a:r>
              <a:rPr lang="en-US" altLang="en-US" b="1" i="1" dirty="0"/>
              <a:t>n- </a:t>
            </a:r>
            <a:r>
              <a:rPr lang="en-US" altLang="en-US" b="1" dirty="0"/>
              <a:t>1</a:t>
            </a:r>
          </a:p>
          <a:p>
            <a:pPr marL="1543050" lvl="3" indent="-342900">
              <a:lnSpc>
                <a:spcPct val="90000"/>
              </a:lnSpc>
              <a:buFontTx/>
              <a:buNone/>
            </a:pPr>
            <a:endParaRPr lang="en-US" altLang="en-US" sz="800" dirty="0"/>
          </a:p>
          <a:p>
            <a:pPr marL="342900" indent="-342900">
              <a:lnSpc>
                <a:spcPct val="90000"/>
              </a:lnSpc>
              <a:buFont typeface="+mj-lt"/>
              <a:buAutoNum type="arabicPeriod"/>
            </a:pPr>
            <a:r>
              <a:rPr lang="en-US" altLang="en-US" dirty="0"/>
              <a:t>Find an </a:t>
            </a:r>
            <a:r>
              <a:rPr lang="en-US" altLang="en-US" b="1" i="1" dirty="0"/>
              <a:t>i</a:t>
            </a:r>
            <a:r>
              <a:rPr lang="en-US" altLang="en-US" i="1" dirty="0"/>
              <a:t> </a:t>
            </a:r>
            <a:r>
              <a:rPr lang="en-US" altLang="en-US" dirty="0"/>
              <a:t>such that both: </a:t>
            </a:r>
          </a:p>
          <a:p>
            <a:pPr marL="800100" lvl="1" indent="-342900">
              <a:lnSpc>
                <a:spcPct val="90000"/>
              </a:lnSpc>
              <a:buFont typeface="Monotype Sorts" pitchFamily="-84" charset="2"/>
              <a:buNone/>
            </a:pPr>
            <a:r>
              <a:rPr lang="en-US" altLang="en-US" dirty="0"/>
              <a:t>  (a) </a:t>
            </a:r>
            <a:r>
              <a:rPr lang="en-US" altLang="en-US" b="1" i="1" dirty="0"/>
              <a:t>Finish</a:t>
            </a:r>
            <a:r>
              <a:rPr lang="en-US" altLang="en-US" b="1" dirty="0"/>
              <a:t> [</a:t>
            </a:r>
            <a:r>
              <a:rPr lang="en-US" altLang="en-US" b="1" i="1" dirty="0"/>
              <a:t>i</a:t>
            </a:r>
            <a:r>
              <a:rPr lang="en-US" altLang="en-US" b="1" dirty="0"/>
              <a:t>] = </a:t>
            </a:r>
            <a:r>
              <a:rPr lang="en-US" altLang="en-US" b="1" i="1" dirty="0"/>
              <a:t>false</a:t>
            </a:r>
            <a:endParaRPr lang="en-US" altLang="en-US" b="1" dirty="0"/>
          </a:p>
          <a:p>
            <a:pPr marL="800100" lvl="1" indent="-342900">
              <a:lnSpc>
                <a:spcPct val="90000"/>
              </a:lnSpc>
              <a:buFont typeface="Monotype Sorts" pitchFamily="-84" charset="2"/>
              <a:buNone/>
            </a:pPr>
            <a:r>
              <a:rPr lang="en-US" altLang="en-US" dirty="0"/>
              <a:t>  (b) </a:t>
            </a:r>
            <a:r>
              <a:rPr lang="en-US" altLang="en-US" b="1" i="1" dirty="0" err="1"/>
              <a:t>Need</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Work</a:t>
            </a:r>
          </a:p>
          <a:p>
            <a:pPr marL="800100" lvl="1" indent="-342900">
              <a:lnSpc>
                <a:spcPct val="90000"/>
              </a:lnSpc>
              <a:buFont typeface="Monotype Sorts" pitchFamily="-84" charset="2"/>
              <a:buNone/>
            </a:pPr>
            <a:r>
              <a:rPr lang="en-US" altLang="en-US" dirty="0">
                <a:sym typeface="Symbol" panose="05050102010706020507" pitchFamily="18" charset="2"/>
              </a:rPr>
              <a:t>   If no such</a:t>
            </a:r>
            <a:r>
              <a:rPr lang="en-US" altLang="en-US" b="1" dirty="0">
                <a:sym typeface="Symbol" panose="05050102010706020507" pitchFamily="18" charset="2"/>
              </a:rPr>
              <a:t> </a:t>
            </a:r>
            <a:r>
              <a:rPr lang="en-US" altLang="en-US" b="1" i="1" dirty="0">
                <a:sym typeface="Symbol" panose="05050102010706020507" pitchFamily="18" charset="2"/>
              </a:rPr>
              <a:t>i </a:t>
            </a:r>
            <a:r>
              <a:rPr lang="en-US" altLang="en-US" dirty="0">
                <a:sym typeface="Symbol" panose="05050102010706020507" pitchFamily="18" charset="2"/>
              </a:rPr>
              <a:t>exists, go to step 4</a:t>
            </a:r>
          </a:p>
          <a:p>
            <a:pPr marL="800100" lvl="1" indent="-342900">
              <a:lnSpc>
                <a:spcPct val="90000"/>
              </a:lnSpc>
              <a:buFont typeface="Monotype Sorts" pitchFamily="-84" charset="2"/>
              <a:buNone/>
            </a:pPr>
            <a:endParaRPr lang="en-US" altLang="en-US" sz="800" dirty="0">
              <a:sym typeface="Symbol" panose="05050102010706020507" pitchFamily="18" charset="2"/>
            </a:endParaRPr>
          </a:p>
          <a:p>
            <a:pPr marL="342900" indent="-342900">
              <a:buFont typeface="+mj-lt"/>
              <a:buAutoNum type="arabicPeriod"/>
            </a:pPr>
            <a:r>
              <a:rPr lang="en-US" altLang="en-US" dirty="0"/>
              <a:t> </a:t>
            </a:r>
            <a:r>
              <a:rPr lang="en-US" altLang="en-US" b="1" i="1" dirty="0"/>
              <a:t>Work</a:t>
            </a:r>
            <a:r>
              <a:rPr lang="en-US" altLang="en-US" b="1" dirty="0"/>
              <a:t> = </a:t>
            </a:r>
            <a:r>
              <a:rPr lang="en-US" altLang="en-US" b="1" i="1" dirty="0"/>
              <a:t>Work </a:t>
            </a:r>
            <a:r>
              <a:rPr lang="en-US" altLang="en-US" b="1" dirty="0"/>
              <a:t>+ </a:t>
            </a:r>
            <a:r>
              <a:rPr lang="en-US" altLang="en-US" b="1" i="1" dirty="0" err="1"/>
              <a:t>Allocation</a:t>
            </a:r>
            <a:r>
              <a:rPr lang="en-US" altLang="en-US" b="1" i="1" baseline="-25000" dirty="0" err="1"/>
              <a:t>i</a:t>
            </a:r>
            <a:br>
              <a:rPr lang="en-US" altLang="en-US" b="1" dirty="0"/>
            </a:br>
            <a:r>
              <a:rPr lang="en-US" altLang="en-US" b="1" dirty="0"/>
              <a:t> </a:t>
            </a:r>
            <a:r>
              <a:rPr lang="en-US" altLang="en-US" b="1" i="1" dirty="0"/>
              <a:t>Finish</a:t>
            </a:r>
            <a:r>
              <a:rPr lang="en-US" altLang="en-US" b="1" dirty="0"/>
              <a:t>[</a:t>
            </a:r>
            <a:r>
              <a:rPr lang="en-US" altLang="en-US" b="1" i="1" dirty="0"/>
              <a:t>i</a:t>
            </a:r>
            <a:r>
              <a:rPr lang="en-US" altLang="en-US" b="1" dirty="0"/>
              <a:t>] =</a:t>
            </a:r>
            <a:r>
              <a:rPr lang="en-US" altLang="en-US" b="1" i="1" dirty="0"/>
              <a:t> true</a:t>
            </a:r>
            <a:br>
              <a:rPr lang="en-US" altLang="en-US" b="1" dirty="0"/>
            </a:br>
            <a:r>
              <a:rPr lang="en-US" altLang="en-US" b="1" dirty="0"/>
              <a:t>  </a:t>
            </a:r>
            <a:r>
              <a:rPr lang="en-US" altLang="en-US" dirty="0"/>
              <a:t>go to step 2</a:t>
            </a:r>
          </a:p>
          <a:p>
            <a:pPr marL="342900" indent="-342900">
              <a:lnSpc>
                <a:spcPct val="90000"/>
              </a:lnSpc>
              <a:buFont typeface="+mj-lt"/>
              <a:buAutoNum type="arabicPeriod"/>
            </a:pPr>
            <a:endParaRPr lang="en-US" altLang="en-US" sz="700" dirty="0"/>
          </a:p>
          <a:p>
            <a:pPr marL="342900" indent="-342900">
              <a:lnSpc>
                <a:spcPct val="90000"/>
              </a:lnSpc>
              <a:buFont typeface="+mj-lt"/>
              <a:buAutoNum type="arabicPeriod"/>
            </a:pPr>
            <a:r>
              <a:rPr lang="en-US" altLang="en-US" dirty="0"/>
              <a:t>If </a:t>
            </a:r>
            <a:r>
              <a:rPr lang="en-US" altLang="en-US" b="1" i="1" dirty="0"/>
              <a:t>Finish</a:t>
            </a:r>
            <a:r>
              <a:rPr lang="en-US" altLang="en-US" b="1" dirty="0"/>
              <a:t> [</a:t>
            </a:r>
            <a:r>
              <a:rPr lang="en-US" altLang="en-US" b="1" i="1" dirty="0"/>
              <a:t>i</a:t>
            </a:r>
            <a:r>
              <a:rPr lang="en-US" altLang="en-US" b="1" dirty="0"/>
              <a:t>] == </a:t>
            </a:r>
            <a:r>
              <a:rPr lang="en-US" altLang="en-US" b="1" i="1" dirty="0"/>
              <a:t>true</a:t>
            </a:r>
            <a:r>
              <a:rPr lang="en-US" altLang="en-US" b="1" dirty="0"/>
              <a:t> </a:t>
            </a:r>
            <a:r>
              <a:rPr lang="en-US" altLang="en-US" dirty="0"/>
              <a:t>for all </a:t>
            </a:r>
            <a:r>
              <a:rPr lang="en-US" altLang="en-US" b="1" i="1" dirty="0"/>
              <a:t>i</a:t>
            </a:r>
            <a:r>
              <a:rPr lang="en-US" altLang="en-US" dirty="0"/>
              <a:t>, then the system is in a safe state</a:t>
            </a:r>
          </a:p>
        </p:txBody>
      </p:sp>
    </p:spTree>
    <p:extLst>
      <p:ext uri="{BB962C8B-B14F-4D97-AF65-F5344CB8AC3E}">
        <p14:creationId xmlns:p14="http://schemas.microsoft.com/office/powerpoint/2010/main" val="968208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D555E4E-D656-4473-9631-EC334BFD82B2}"/>
              </a:ext>
            </a:extLst>
          </p:cNvPr>
          <p:cNvSpPr>
            <a:spLocks noGrp="1" noChangeArrowheads="1"/>
          </p:cNvSpPr>
          <p:nvPr>
            <p:ph type="title"/>
          </p:nvPr>
        </p:nvSpPr>
        <p:spPr>
          <a:xfrm>
            <a:off x="899951" y="353078"/>
            <a:ext cx="7924800" cy="457200"/>
          </a:xfrm>
        </p:spPr>
        <p:txBody>
          <a:bodyPr/>
          <a:lstStyle/>
          <a:p>
            <a:pPr eaLnBrk="1" hangingPunct="1"/>
            <a:r>
              <a:rPr lang="en-US" altLang="en-US" sz="2800" dirty="0"/>
              <a:t>Resource-Request Algorithm for Process </a:t>
            </a:r>
            <a:r>
              <a:rPr lang="en-US" altLang="en-US" sz="2800" i="1" dirty="0"/>
              <a:t>P</a:t>
            </a:r>
            <a:r>
              <a:rPr lang="en-US" altLang="en-US" sz="2800" i="1" baseline="-25000" dirty="0"/>
              <a:t>i</a:t>
            </a:r>
            <a:r>
              <a:rPr lang="en-US" altLang="en-US" sz="2800" dirty="0">
                <a:highlight>
                  <a:srgbClr val="FFFF00"/>
                </a:highlight>
              </a:rPr>
              <a:t> (Self Study)</a:t>
            </a:r>
            <a:endParaRPr lang="en-US" altLang="en-US" sz="2800" dirty="0"/>
          </a:p>
        </p:txBody>
      </p:sp>
      <p:sp>
        <p:nvSpPr>
          <p:cNvPr id="54274" name="Rectangle 3">
            <a:extLst>
              <a:ext uri="{FF2B5EF4-FFF2-40B4-BE49-F238E27FC236}">
                <a16:creationId xmlns:a16="http://schemas.microsoft.com/office/drawing/2014/main" id="{778FADBB-9076-4FBD-93D9-F75ADC967EFF}"/>
              </a:ext>
            </a:extLst>
          </p:cNvPr>
          <p:cNvSpPr>
            <a:spLocks noGrp="1" noChangeArrowheads="1"/>
          </p:cNvSpPr>
          <p:nvPr>
            <p:ph type="body" idx="1"/>
          </p:nvPr>
        </p:nvSpPr>
        <p:spPr>
          <a:xfrm>
            <a:off x="822325" y="1114425"/>
            <a:ext cx="7642225" cy="4686300"/>
          </a:xfrm>
        </p:spPr>
        <p:txBody>
          <a:bodyPr/>
          <a:lstStyle/>
          <a:p>
            <a:pPr>
              <a:buFont typeface="Monotype Sorts" pitchFamily="-84" charset="2"/>
              <a:buNone/>
            </a:pPr>
            <a:r>
              <a:rPr lang="en-US" altLang="en-US" b="1" i="1" dirty="0"/>
              <a:t>     </a:t>
            </a:r>
            <a:r>
              <a:rPr lang="en-US" altLang="en-US" b="1" i="1" dirty="0" err="1"/>
              <a:t>Request</a:t>
            </a:r>
            <a:r>
              <a:rPr lang="en-US" altLang="en-US" b="1" i="1" baseline="-25000" dirty="0" err="1"/>
              <a:t>i</a:t>
            </a:r>
            <a:r>
              <a:rPr lang="en-US" altLang="en-US" dirty="0"/>
              <a:t> = request vector for process </a:t>
            </a:r>
            <a:r>
              <a:rPr lang="en-US" altLang="en-US" b="1" i="1" dirty="0" err="1"/>
              <a:t>T</a:t>
            </a:r>
            <a:r>
              <a:rPr lang="en-US" altLang="en-US" b="1" i="1" baseline="-25000" dirty="0" err="1"/>
              <a:t>i</a:t>
            </a:r>
            <a:r>
              <a:rPr lang="en-US" altLang="en-US" dirty="0"/>
              <a:t>.  If </a:t>
            </a:r>
            <a:r>
              <a:rPr lang="en-US" altLang="en-US" b="1" i="1" dirty="0" err="1"/>
              <a:t>Request</a:t>
            </a:r>
            <a:r>
              <a:rPr lang="en-US" altLang="en-US" b="1" i="1" baseline="-25000" dirty="0" err="1"/>
              <a:t>i</a:t>
            </a:r>
            <a:r>
              <a:rPr lang="en-US" altLang="en-US" b="1" baseline="-25000" dirty="0"/>
              <a:t> </a:t>
            </a:r>
            <a:r>
              <a:rPr lang="en-US" altLang="en-US" b="1" dirty="0"/>
              <a:t>[</a:t>
            </a:r>
            <a:r>
              <a:rPr lang="en-US" altLang="en-US" b="1" i="1" dirty="0"/>
              <a:t>j</a:t>
            </a:r>
            <a:r>
              <a:rPr lang="en-US" altLang="en-US" b="1" dirty="0"/>
              <a:t>] = </a:t>
            </a:r>
            <a:r>
              <a:rPr lang="en-US" altLang="en-US" b="1" i="1" dirty="0"/>
              <a:t>k</a:t>
            </a:r>
            <a:r>
              <a:rPr lang="en-US" altLang="en-US" b="1" dirty="0"/>
              <a:t> </a:t>
            </a:r>
            <a:r>
              <a:rPr lang="en-US" altLang="en-US" dirty="0"/>
              <a:t>then process </a:t>
            </a:r>
            <a:r>
              <a:rPr lang="en-US" altLang="en-US" b="1" i="1" dirty="0" err="1"/>
              <a:t>T</a:t>
            </a:r>
            <a:r>
              <a:rPr lang="en-US" altLang="en-US" b="1" i="1" baseline="-25000" dirty="0" err="1"/>
              <a:t>i</a:t>
            </a:r>
            <a:r>
              <a:rPr lang="en-US" altLang="en-US" dirty="0"/>
              <a:t> wants </a:t>
            </a:r>
            <a:r>
              <a:rPr lang="en-US" altLang="en-US" b="1" i="1" dirty="0"/>
              <a:t>k</a:t>
            </a:r>
            <a:r>
              <a:rPr lang="en-US" altLang="en-US" dirty="0"/>
              <a:t> instances of resource type </a:t>
            </a:r>
            <a:r>
              <a:rPr lang="en-US" altLang="en-US" b="1" i="1" dirty="0" err="1"/>
              <a:t>R</a:t>
            </a:r>
            <a:r>
              <a:rPr lang="en-US" altLang="en-US" b="1" i="1" baseline="-25000" dirty="0" err="1"/>
              <a:t>j</a:t>
            </a:r>
            <a:endParaRPr lang="en-US" altLang="en-US" b="1" baseline="-25000" dirty="0"/>
          </a:p>
          <a:p>
            <a:pPr marL="800100" lvl="1" indent="-342900">
              <a:buFont typeface="+mj-lt"/>
              <a:buAutoNum type="arabicPeriod"/>
            </a:pPr>
            <a:r>
              <a:rPr lang="en-US" altLang="en-US" dirty="0"/>
              <a:t>If </a:t>
            </a:r>
            <a:r>
              <a:rPr lang="en-US" altLang="en-US" b="1" i="1" dirty="0" err="1"/>
              <a:t>Request</a:t>
            </a:r>
            <a:r>
              <a:rPr lang="en-US" altLang="en-US" b="1" i="1" baseline="-25000" dirty="0" err="1"/>
              <a:t>i</a:t>
            </a:r>
            <a:r>
              <a:rPr lang="en-US" altLang="en-US" b="1" i="1" dirty="0"/>
              <a:t> </a:t>
            </a:r>
            <a:r>
              <a:rPr lang="en-US" altLang="en-US" b="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i="1" dirty="0">
                <a:sym typeface="Symbol" panose="05050102010706020507" pitchFamily="18" charset="2"/>
              </a:rPr>
              <a:t> </a:t>
            </a:r>
            <a:r>
              <a:rPr lang="en-US" altLang="en-US" dirty="0">
                <a:sym typeface="Symbol" panose="05050102010706020507" pitchFamily="18" charset="2"/>
              </a:rPr>
              <a:t>go to step 2.  Otherwise, raise error condition, since process has exceeded its maximum claim</a:t>
            </a:r>
          </a:p>
          <a:p>
            <a:pPr marL="800100" lvl="1" indent="-342900">
              <a:buFont typeface="+mj-lt"/>
              <a:buAutoNum type="arabicPeriod"/>
            </a:pPr>
            <a:r>
              <a:rPr lang="en-US" altLang="en-US" dirty="0">
                <a:sym typeface="Symbol" panose="05050102010706020507" pitchFamily="18" charset="2"/>
              </a:rPr>
              <a:t>If </a:t>
            </a:r>
            <a:r>
              <a:rPr lang="en-US" altLang="en-US" b="1" i="1" dirty="0" err="1"/>
              <a:t>Request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Available</a:t>
            </a:r>
            <a:r>
              <a:rPr lang="en-US" altLang="en-US" dirty="0">
                <a:sym typeface="Symbol" panose="05050102010706020507" pitchFamily="18" charset="2"/>
              </a:rPr>
              <a:t>, go to step 3.  Otherwise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r>
              <a:rPr lang="en-US" altLang="en-US" dirty="0">
                <a:sym typeface="Symbol" panose="05050102010706020507" pitchFamily="18" charset="2"/>
              </a:rPr>
              <a:t>  must wait, since resources are not available</a:t>
            </a:r>
          </a:p>
          <a:p>
            <a:pPr marL="800100" lvl="1" indent="-342900">
              <a:buFont typeface="+mj-lt"/>
              <a:buAutoNum type="arabicPeriod"/>
            </a:pPr>
            <a:r>
              <a:rPr lang="en-US" altLang="en-US" dirty="0">
                <a:sym typeface="Symbol" panose="05050102010706020507" pitchFamily="18" charset="2"/>
              </a:rPr>
              <a:t>Pretend to allocate requested resources to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r>
              <a:rPr lang="en-US" altLang="en-US" dirty="0">
                <a:sym typeface="Symbol" panose="05050102010706020507" pitchFamily="18" charset="2"/>
              </a:rPr>
              <a:t> by modifying the state as follows:</a:t>
            </a:r>
          </a:p>
          <a:p>
            <a:pPr lvl="3">
              <a:buFontTx/>
              <a:buNone/>
            </a:pPr>
            <a:r>
              <a:rPr lang="en-US" altLang="en-US" dirty="0">
                <a:sym typeface="Symbol" panose="05050102010706020507" pitchFamily="18" charset="2"/>
              </a:rPr>
              <a:t>		</a:t>
            </a:r>
            <a:r>
              <a:rPr lang="en-US" altLang="en-US" b="1" i="1" dirty="0">
                <a:sym typeface="Symbol" panose="05050102010706020507" pitchFamily="18" charset="2"/>
              </a:rPr>
              <a:t>Available</a:t>
            </a:r>
            <a:r>
              <a:rPr lang="en-US" altLang="en-US" b="1" dirty="0">
                <a:sym typeface="Symbol" panose="05050102010706020507" pitchFamily="18" charset="2"/>
              </a:rPr>
              <a:t> = </a:t>
            </a:r>
            <a:r>
              <a:rPr lang="en-US" altLang="en-US" b="1" i="1" dirty="0">
                <a:sym typeface="Symbol" panose="05050102010706020507" pitchFamily="18" charset="2"/>
              </a:rPr>
              <a:t>Available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3">
              <a:buFontTx/>
              <a:buNone/>
            </a:pP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baseline="-25000" dirty="0">
                <a:sym typeface="Symbol" panose="05050102010706020507" pitchFamily="18" charset="2"/>
              </a:rPr>
              <a:t> </a:t>
            </a: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dirty="0">
                <a:sym typeface="Symbol" panose="05050102010706020507" pitchFamily="18" charset="2"/>
              </a:rPr>
              <a:t>;</a:t>
            </a:r>
          </a:p>
          <a:p>
            <a:pPr lvl="3">
              <a:buFontTx/>
              <a:buNone/>
            </a:pPr>
            <a:r>
              <a:rPr lang="en-US" altLang="en-US" b="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i="1" dirty="0">
                <a:sym typeface="Symbol" panose="05050102010706020507" pitchFamily="18" charset="2"/>
              </a:rPr>
              <a:t>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2">
              <a:buClr>
                <a:srgbClr val="CC6600"/>
              </a:buClr>
              <a:buSzPct val="110000"/>
              <a:buFont typeface="Arial" panose="020B0604020202020204" pitchFamily="34" charset="0"/>
              <a:buChar char="•"/>
            </a:pPr>
            <a:r>
              <a:rPr lang="en-US" altLang="en-US" dirty="0">
                <a:sym typeface="Symbol" panose="05050102010706020507" pitchFamily="18" charset="2"/>
              </a:rPr>
              <a:t>If safe  the resources are allocated to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endParaRPr lang="en-US" altLang="en-US" b="1" i="1" baseline="-25000" dirty="0">
              <a:sym typeface="Symbol" panose="05050102010706020507" pitchFamily="18" charset="2"/>
            </a:endParaRPr>
          </a:p>
          <a:p>
            <a:pPr lvl="2">
              <a:buClr>
                <a:srgbClr val="CC6600"/>
              </a:buClr>
              <a:buSzPct val="110000"/>
              <a:buFont typeface="Arial" panose="020B0604020202020204" pitchFamily="34" charset="0"/>
              <a:buChar char="•"/>
            </a:pPr>
            <a:r>
              <a:rPr lang="en-US" altLang="en-US" dirty="0">
                <a:sym typeface="Symbol" panose="05050102010706020507" pitchFamily="18" charset="2"/>
              </a:rPr>
              <a:t>If unsafe 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r>
              <a:rPr lang="en-US" altLang="en-US" dirty="0">
                <a:sym typeface="Symbol" panose="05050102010706020507" pitchFamily="18" charset="2"/>
              </a:rPr>
              <a:t> must wait, and the old resource-allocation state is restored</a:t>
            </a:r>
          </a:p>
        </p:txBody>
      </p:sp>
    </p:spTree>
    <p:extLst>
      <p:ext uri="{BB962C8B-B14F-4D97-AF65-F5344CB8AC3E}">
        <p14:creationId xmlns:p14="http://schemas.microsoft.com/office/powerpoint/2010/main" val="282818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3354F7-D46C-481C-9D4A-3953C7C9966A}"/>
              </a:ext>
            </a:extLst>
          </p:cNvPr>
          <p:cNvSpPr>
            <a:spLocks noGrp="1" noChangeArrowheads="1"/>
          </p:cNvSpPr>
          <p:nvPr>
            <p:ph type="title"/>
          </p:nvPr>
        </p:nvSpPr>
        <p:spPr>
          <a:xfrm>
            <a:off x="1141413" y="235762"/>
            <a:ext cx="7421562" cy="576262"/>
          </a:xfrm>
        </p:spPr>
        <p:txBody>
          <a:bodyPr/>
          <a:lstStyle/>
          <a:p>
            <a:pPr eaLnBrk="1" hangingPunct="1"/>
            <a:r>
              <a:rPr lang="en-US" altLang="en-US" dirty="0"/>
              <a:t>Deadlock Detection</a:t>
            </a:r>
          </a:p>
        </p:txBody>
      </p:sp>
      <p:sp>
        <p:nvSpPr>
          <p:cNvPr id="62466" name="Rectangle 3">
            <a:extLst>
              <a:ext uri="{FF2B5EF4-FFF2-40B4-BE49-F238E27FC236}">
                <a16:creationId xmlns:a16="http://schemas.microsoft.com/office/drawing/2014/main" id="{B0C7DA51-11F7-430E-8F04-C804721EE6AB}"/>
              </a:ext>
            </a:extLst>
          </p:cNvPr>
          <p:cNvSpPr>
            <a:spLocks noGrp="1" noChangeArrowheads="1"/>
          </p:cNvSpPr>
          <p:nvPr>
            <p:ph type="body" idx="1"/>
          </p:nvPr>
        </p:nvSpPr>
        <p:spPr>
          <a:xfrm>
            <a:off x="811765" y="1233488"/>
            <a:ext cx="7527990" cy="4530725"/>
          </a:xfrm>
        </p:spPr>
        <p:txBody>
          <a:bodyPr/>
          <a:lstStyle/>
          <a:p>
            <a:r>
              <a:rPr lang="en-US" altLang="en-US" dirty="0"/>
              <a:t>Allow system to enter deadlock state </a:t>
            </a:r>
            <a:br>
              <a:rPr lang="en-US" altLang="en-US" dirty="0"/>
            </a:br>
            <a:endParaRPr lang="en-US" altLang="en-US" dirty="0"/>
          </a:p>
          <a:p>
            <a:r>
              <a:rPr lang="en-US" altLang="en-US" dirty="0"/>
              <a:t>Detection algorithm</a:t>
            </a:r>
            <a:br>
              <a:rPr lang="en-US" altLang="en-US" dirty="0"/>
            </a:br>
            <a:endParaRPr lang="en-US" altLang="en-US" dirty="0"/>
          </a:p>
          <a:p>
            <a:r>
              <a:rPr lang="en-US" altLang="en-US" dirty="0"/>
              <a:t>Recovery scheme</a:t>
            </a:r>
          </a:p>
        </p:txBody>
      </p:sp>
    </p:spTree>
    <p:extLst>
      <p:ext uri="{BB962C8B-B14F-4D97-AF65-F5344CB8AC3E}">
        <p14:creationId xmlns:p14="http://schemas.microsoft.com/office/powerpoint/2010/main" val="3474208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E0AC6EB-98B0-4800-BA12-8164E36330A4}"/>
              </a:ext>
            </a:extLst>
          </p:cNvPr>
          <p:cNvSpPr>
            <a:spLocks noGrp="1" noChangeArrowheads="1"/>
          </p:cNvSpPr>
          <p:nvPr>
            <p:ph type="title"/>
          </p:nvPr>
        </p:nvSpPr>
        <p:spPr>
          <a:xfrm>
            <a:off x="1077686" y="-19986"/>
            <a:ext cx="7772400" cy="844551"/>
          </a:xfrm>
        </p:spPr>
        <p:txBody>
          <a:bodyPr/>
          <a:lstStyle/>
          <a:p>
            <a:pPr eaLnBrk="1" hangingPunct="1"/>
            <a:r>
              <a:rPr lang="en-US" altLang="en-US" dirty="0"/>
              <a:t>Single Instance of Each Resource Type</a:t>
            </a:r>
            <a:br>
              <a:rPr lang="en-US" altLang="en-US" dirty="0"/>
            </a:br>
            <a:r>
              <a:rPr lang="en-US" altLang="en-US" dirty="0">
                <a:highlight>
                  <a:srgbClr val="FFFF00"/>
                </a:highlight>
              </a:rPr>
              <a:t>(Self Study)</a:t>
            </a:r>
            <a:endParaRPr lang="en-US" altLang="en-US" dirty="0"/>
          </a:p>
        </p:txBody>
      </p:sp>
      <p:sp>
        <p:nvSpPr>
          <p:cNvPr id="64514" name="Rectangle 3">
            <a:extLst>
              <a:ext uri="{FF2B5EF4-FFF2-40B4-BE49-F238E27FC236}">
                <a16:creationId xmlns:a16="http://schemas.microsoft.com/office/drawing/2014/main" id="{9A96C6DF-1521-4C97-AEB7-B25DA22EF839}"/>
              </a:ext>
            </a:extLst>
          </p:cNvPr>
          <p:cNvSpPr>
            <a:spLocks noGrp="1" noChangeArrowheads="1"/>
          </p:cNvSpPr>
          <p:nvPr>
            <p:ph type="body" idx="1"/>
          </p:nvPr>
        </p:nvSpPr>
        <p:spPr>
          <a:xfrm>
            <a:off x="827088" y="1173163"/>
            <a:ext cx="7585075" cy="4511675"/>
          </a:xfrm>
        </p:spPr>
        <p:txBody>
          <a:bodyPr/>
          <a:lstStyle/>
          <a:p>
            <a:r>
              <a:rPr lang="en-US" altLang="en-US" dirty="0"/>
              <a:t>Maintain </a:t>
            </a:r>
            <a:r>
              <a:rPr lang="en-US" altLang="en-US" b="1" dirty="0">
                <a:solidFill>
                  <a:srgbClr val="006699"/>
                </a:solidFill>
                <a:latin typeface="+mj-lt"/>
              </a:rPr>
              <a:t>wait-for</a:t>
            </a:r>
            <a:r>
              <a:rPr lang="en-US" altLang="en-US" b="1" dirty="0">
                <a:solidFill>
                  <a:srgbClr val="3366FF"/>
                </a:solidFill>
              </a:rPr>
              <a:t> </a:t>
            </a:r>
            <a:r>
              <a:rPr lang="en-US" altLang="en-US" dirty="0"/>
              <a:t>graph</a:t>
            </a:r>
          </a:p>
          <a:p>
            <a:pPr lvl="1"/>
            <a:r>
              <a:rPr lang="en-US" altLang="en-US" dirty="0"/>
              <a:t>Nodes are threads</a:t>
            </a:r>
          </a:p>
          <a:p>
            <a:pPr lvl="1"/>
            <a:r>
              <a:rPr lang="en-US" altLang="en-US" b="1" i="1" dirty="0" err="1"/>
              <a:t>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err="1">
                <a:sym typeface="Symbol" panose="05050102010706020507" pitchFamily="18" charset="2"/>
              </a:rPr>
              <a:t>T</a:t>
            </a:r>
            <a:r>
              <a:rPr lang="en-US" altLang="en-US" b="1" i="1" baseline="-25000" dirty="0" err="1">
                <a:sym typeface="Symbol" panose="05050102010706020507" pitchFamily="18" charset="2"/>
              </a:rPr>
              <a:t>j</a:t>
            </a:r>
            <a:r>
              <a:rPr lang="en-US" altLang="en-US" b="1" i="1" baseline="-25000" dirty="0">
                <a:sym typeface="Symbol" panose="05050102010706020507" pitchFamily="18" charset="2"/>
              </a:rPr>
              <a:t>   </a:t>
            </a:r>
            <a:r>
              <a:rPr lang="en-US" altLang="en-US" dirty="0">
                <a:sym typeface="Symbol" panose="05050102010706020507" pitchFamily="18" charset="2"/>
              </a:rPr>
              <a:t>if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is waiting for</a:t>
            </a:r>
            <a:r>
              <a:rPr lang="en-US" altLang="en-US" i="1" dirty="0">
                <a:sym typeface="Symbol" panose="05050102010706020507" pitchFamily="18" charset="2"/>
              </a:rPr>
              <a:t> </a:t>
            </a:r>
            <a:r>
              <a:rPr lang="en-US" altLang="en-US" b="1" i="1" dirty="0" err="1">
                <a:sym typeface="Symbol" panose="05050102010706020507" pitchFamily="18" charset="2"/>
              </a:rPr>
              <a:t>T</a:t>
            </a:r>
            <a:r>
              <a:rPr lang="en-US" altLang="en-US" b="1" i="1" baseline="-25000" dirty="0" err="1">
                <a:sym typeface="Symbol" panose="05050102010706020507" pitchFamily="18" charset="2"/>
              </a:rPr>
              <a:t>j</a:t>
            </a:r>
            <a:br>
              <a:rPr lang="en-US" altLang="en-US" b="1" i="1" dirty="0">
                <a:sym typeface="Symbol" panose="05050102010706020507" pitchFamily="18" charset="2"/>
              </a:rPr>
            </a:br>
            <a:endParaRPr lang="en-US" altLang="en-US" b="1" i="1" dirty="0">
              <a:sym typeface="Symbol" panose="05050102010706020507" pitchFamily="18" charset="2"/>
            </a:endParaRPr>
          </a:p>
          <a:p>
            <a:r>
              <a:rPr lang="en-US" altLang="en-US" dirty="0"/>
              <a:t>Periodically invoke an algorithm that searches for a cycle in the graph. If there is a cycle, there exists a deadlock</a:t>
            </a:r>
          </a:p>
          <a:p>
            <a:pPr>
              <a:buFont typeface="Monotype Sorts" pitchFamily="-84" charset="2"/>
              <a:buNone/>
            </a:pPr>
            <a:endParaRPr lang="en-US" altLang="en-US" dirty="0"/>
          </a:p>
          <a:p>
            <a:r>
              <a:rPr lang="en-US" altLang="en-US" dirty="0"/>
              <a:t>An algorithm to detect a cycle in a graph requires an order of</a:t>
            </a:r>
            <a:r>
              <a:rPr lang="en-US" altLang="en-US" i="1" dirty="0"/>
              <a:t> </a:t>
            </a:r>
            <a:r>
              <a:rPr lang="en-US" altLang="en-US" b="1" i="1" dirty="0"/>
              <a:t>n</a:t>
            </a:r>
            <a:r>
              <a:rPr lang="en-US" altLang="en-US" b="1" baseline="30000" dirty="0"/>
              <a:t>2</a:t>
            </a:r>
            <a:r>
              <a:rPr lang="en-US" altLang="en-US" b="1" dirty="0"/>
              <a:t> </a:t>
            </a:r>
            <a:r>
              <a:rPr lang="en-US" altLang="en-US" dirty="0"/>
              <a:t>operations, where </a:t>
            </a:r>
            <a:r>
              <a:rPr lang="en-US" altLang="en-US" b="1" i="1" dirty="0"/>
              <a:t>n</a:t>
            </a:r>
            <a:r>
              <a:rPr lang="en-US" altLang="en-US" dirty="0"/>
              <a:t> is the number of vertices in the graph</a:t>
            </a:r>
          </a:p>
        </p:txBody>
      </p:sp>
    </p:spTree>
    <p:extLst>
      <p:ext uri="{BB962C8B-B14F-4D97-AF65-F5344CB8AC3E}">
        <p14:creationId xmlns:p14="http://schemas.microsoft.com/office/powerpoint/2010/main" val="1877815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484A614-EAE8-49DD-A55B-4F7E12A56EA6}"/>
              </a:ext>
            </a:extLst>
          </p:cNvPr>
          <p:cNvSpPr>
            <a:spLocks noGrp="1" noChangeArrowheads="1"/>
          </p:cNvSpPr>
          <p:nvPr>
            <p:ph type="title"/>
          </p:nvPr>
        </p:nvSpPr>
        <p:spPr>
          <a:xfrm>
            <a:off x="758164" y="270077"/>
            <a:ext cx="8288629" cy="457200"/>
          </a:xfrm>
        </p:spPr>
        <p:txBody>
          <a:bodyPr/>
          <a:lstStyle/>
          <a:p>
            <a:pPr eaLnBrk="1" hangingPunct="1"/>
            <a:r>
              <a:rPr lang="en-US" altLang="en-US" sz="2400" dirty="0"/>
              <a:t>Resource-Allocation Graph and  Wait-for Graph</a:t>
            </a:r>
            <a:br>
              <a:rPr lang="en-US" altLang="en-US" sz="2400" dirty="0"/>
            </a:br>
            <a:r>
              <a:rPr lang="en-US" altLang="en-US" sz="2400" dirty="0">
                <a:highlight>
                  <a:srgbClr val="FFFF00"/>
                </a:highlight>
              </a:rPr>
              <a:t>(Self Study)</a:t>
            </a:r>
            <a:endParaRPr lang="en-US" altLang="en-US" sz="2400" dirty="0"/>
          </a:p>
        </p:txBody>
      </p:sp>
      <p:sp>
        <p:nvSpPr>
          <p:cNvPr id="66562" name="Text Box 5">
            <a:extLst>
              <a:ext uri="{FF2B5EF4-FFF2-40B4-BE49-F238E27FC236}">
                <a16:creationId xmlns:a16="http://schemas.microsoft.com/office/drawing/2014/main" id="{FD3E6C09-91AB-4252-8558-115F273E58C9}"/>
              </a:ext>
            </a:extLst>
          </p:cNvPr>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Resource-Allocation Graph</a:t>
            </a:r>
          </a:p>
        </p:txBody>
      </p:sp>
      <p:sp>
        <p:nvSpPr>
          <p:cNvPr id="66563" name="Text Box 6">
            <a:extLst>
              <a:ext uri="{FF2B5EF4-FFF2-40B4-BE49-F238E27FC236}">
                <a16:creationId xmlns:a16="http://schemas.microsoft.com/office/drawing/2014/main" id="{4DB892FA-9656-4369-B039-CF364DF8033A}"/>
              </a:ext>
            </a:extLst>
          </p:cNvPr>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Corresponding wait-for graph</a:t>
            </a:r>
          </a:p>
        </p:txBody>
      </p:sp>
      <p:pic>
        <p:nvPicPr>
          <p:cNvPr id="66564" name="Picture 1">
            <a:extLst>
              <a:ext uri="{FF2B5EF4-FFF2-40B4-BE49-F238E27FC236}">
                <a16:creationId xmlns:a16="http://schemas.microsoft.com/office/drawing/2014/main" id="{0B62FAF8-3075-42AC-BA0B-5BDEAC7D4D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252538"/>
            <a:ext cx="57404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380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3ED25FA-FD51-4DC3-9667-49F48E298265}"/>
              </a:ext>
            </a:extLst>
          </p:cNvPr>
          <p:cNvSpPr>
            <a:spLocks noGrp="1" noChangeArrowheads="1"/>
          </p:cNvSpPr>
          <p:nvPr>
            <p:ph type="title"/>
          </p:nvPr>
        </p:nvSpPr>
        <p:spPr>
          <a:xfrm>
            <a:off x="1216331" y="131947"/>
            <a:ext cx="7772400" cy="628650"/>
          </a:xfrm>
        </p:spPr>
        <p:txBody>
          <a:bodyPr/>
          <a:lstStyle/>
          <a:p>
            <a:pPr eaLnBrk="1" hangingPunct="1"/>
            <a:r>
              <a:rPr lang="en-US" altLang="en-US" dirty="0"/>
              <a:t>Several Instances of a Resource Type</a:t>
            </a:r>
            <a:r>
              <a:rPr lang="en-US" altLang="en-US" dirty="0">
                <a:highlight>
                  <a:srgbClr val="FFFF00"/>
                </a:highlight>
              </a:rPr>
              <a:t> (Self Study)</a:t>
            </a:r>
            <a:endParaRPr lang="en-US" altLang="en-US" dirty="0"/>
          </a:p>
        </p:txBody>
      </p:sp>
      <p:sp>
        <p:nvSpPr>
          <p:cNvPr id="68610" name="Rectangle 3">
            <a:extLst>
              <a:ext uri="{FF2B5EF4-FFF2-40B4-BE49-F238E27FC236}">
                <a16:creationId xmlns:a16="http://schemas.microsoft.com/office/drawing/2014/main" id="{A408F457-CD45-48AA-8181-E44F8AA0A577}"/>
              </a:ext>
            </a:extLst>
          </p:cNvPr>
          <p:cNvSpPr>
            <a:spLocks noGrp="1" noChangeArrowheads="1"/>
          </p:cNvSpPr>
          <p:nvPr>
            <p:ph type="body" idx="1"/>
          </p:nvPr>
        </p:nvSpPr>
        <p:spPr>
          <a:xfrm>
            <a:off x="882650" y="1187450"/>
            <a:ext cx="7580215" cy="3851275"/>
          </a:xfrm>
        </p:spPr>
        <p:txBody>
          <a:bodyPr/>
          <a:lstStyle/>
          <a:p>
            <a:r>
              <a:rPr lang="en-US" altLang="en-US" b="1" dirty="0">
                <a:solidFill>
                  <a:srgbClr val="000000"/>
                </a:solidFill>
              </a:rPr>
              <a:t>Available</a:t>
            </a:r>
            <a:r>
              <a:rPr lang="en-US" altLang="en-US" i="1" dirty="0"/>
              <a:t>:</a:t>
            </a:r>
            <a:r>
              <a:rPr lang="en-US" altLang="en-US" dirty="0"/>
              <a:t>  A vector of length </a:t>
            </a:r>
            <a:r>
              <a:rPr lang="en-US" altLang="en-US" b="1" i="1" dirty="0"/>
              <a:t>m</a:t>
            </a:r>
            <a:r>
              <a:rPr lang="en-US" altLang="en-US" dirty="0"/>
              <a:t> indicates the number of available resources of each type</a:t>
            </a:r>
          </a:p>
          <a:p>
            <a:r>
              <a:rPr lang="en-US" altLang="en-US" b="1" dirty="0">
                <a:solidFill>
                  <a:srgbClr val="000000"/>
                </a:solidFill>
              </a:rPr>
              <a:t>Allocation</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defines the number of resources of each type currently allocated to each thread.</a:t>
            </a:r>
          </a:p>
          <a:p>
            <a:r>
              <a:rPr lang="en-US" altLang="en-US" b="1" dirty="0">
                <a:solidFill>
                  <a:srgbClr val="000000"/>
                </a:solidFill>
              </a:rPr>
              <a:t>Request</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indicates the current request  of each thread.  If </a:t>
            </a:r>
            <a:r>
              <a:rPr lang="en-US" altLang="en-US" b="1" i="1" dirty="0"/>
              <a:t>Request </a:t>
            </a:r>
            <a:r>
              <a:rPr lang="en-US" altLang="en-US" b="1" dirty="0"/>
              <a:t>[</a:t>
            </a:r>
            <a:r>
              <a:rPr lang="en-US" altLang="en-US" b="1" i="1" dirty="0"/>
              <a:t>i</a:t>
            </a:r>
            <a:r>
              <a:rPr lang="en-US" altLang="en-US" b="1" dirty="0"/>
              <a:t>][</a:t>
            </a:r>
            <a:r>
              <a:rPr lang="en-US" altLang="en-US" b="1" i="1" dirty="0"/>
              <a:t>j</a:t>
            </a:r>
            <a:r>
              <a:rPr lang="en-US" altLang="en-US" b="1" dirty="0"/>
              <a:t>] = </a:t>
            </a:r>
            <a:r>
              <a:rPr lang="en-US" altLang="en-US" b="1" i="1" dirty="0"/>
              <a:t>k</a:t>
            </a:r>
            <a:r>
              <a:rPr lang="en-US" altLang="en-US" dirty="0"/>
              <a:t>, then thread</a:t>
            </a:r>
            <a:r>
              <a:rPr lang="en-US" altLang="en-US" i="1" dirty="0"/>
              <a:t> </a:t>
            </a:r>
            <a:r>
              <a:rPr lang="en-US" altLang="en-US" b="1" i="1" dirty="0" err="1"/>
              <a:t>T</a:t>
            </a:r>
            <a:r>
              <a:rPr lang="en-US" altLang="en-US" b="1" i="1" baseline="-25000" dirty="0" err="1"/>
              <a:t>i</a:t>
            </a:r>
            <a:r>
              <a:rPr lang="en-US" altLang="en-US" dirty="0"/>
              <a:t> is requesting</a:t>
            </a:r>
            <a:r>
              <a:rPr lang="en-US" altLang="en-US" i="1" dirty="0"/>
              <a:t> </a:t>
            </a:r>
            <a:r>
              <a:rPr lang="en-US" altLang="en-US" b="1" i="1" dirty="0"/>
              <a:t>k</a:t>
            </a:r>
            <a:r>
              <a:rPr lang="en-US" altLang="en-US" dirty="0"/>
              <a:t> more instances of resource type </a:t>
            </a:r>
            <a:r>
              <a:rPr lang="en-US" altLang="en-US" b="1" i="1" dirty="0" err="1"/>
              <a:t>R</a:t>
            </a:r>
            <a:r>
              <a:rPr lang="en-US" altLang="en-US" b="1" i="1" baseline="-25000" dirty="0" err="1"/>
              <a:t>j</a:t>
            </a:r>
            <a:r>
              <a:rPr lang="en-US" altLang="en-US" dirty="0"/>
              <a:t>.</a:t>
            </a:r>
          </a:p>
        </p:txBody>
      </p:sp>
    </p:spTree>
    <p:extLst>
      <p:ext uri="{BB962C8B-B14F-4D97-AF65-F5344CB8AC3E}">
        <p14:creationId xmlns:p14="http://schemas.microsoft.com/office/powerpoint/2010/main" val="1576666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A086C2B-A5AE-4F5F-8E2A-3790509946FF}"/>
              </a:ext>
            </a:extLst>
          </p:cNvPr>
          <p:cNvSpPr>
            <a:spLocks noGrp="1" noChangeArrowheads="1"/>
          </p:cNvSpPr>
          <p:nvPr>
            <p:ph type="title"/>
          </p:nvPr>
        </p:nvSpPr>
        <p:spPr>
          <a:xfrm>
            <a:off x="731415" y="236379"/>
            <a:ext cx="7899400" cy="576263"/>
          </a:xfrm>
        </p:spPr>
        <p:txBody>
          <a:bodyPr/>
          <a:lstStyle/>
          <a:p>
            <a:pPr eaLnBrk="1" hangingPunct="1"/>
            <a:r>
              <a:rPr lang="en-US" altLang="en-US" dirty="0"/>
              <a:t>Detection Algorithm</a:t>
            </a:r>
            <a:r>
              <a:rPr lang="en-US" altLang="en-US" dirty="0">
                <a:highlight>
                  <a:srgbClr val="FFFF00"/>
                </a:highlight>
              </a:rPr>
              <a:t> (Self Study)</a:t>
            </a:r>
            <a:endParaRPr lang="en-US" altLang="en-US" dirty="0"/>
          </a:p>
        </p:txBody>
      </p:sp>
      <p:sp>
        <p:nvSpPr>
          <p:cNvPr id="70658" name="Rectangle 3">
            <a:extLst>
              <a:ext uri="{FF2B5EF4-FFF2-40B4-BE49-F238E27FC236}">
                <a16:creationId xmlns:a16="http://schemas.microsoft.com/office/drawing/2014/main" id="{4F25B4FD-55C6-400C-B972-1DEDC818534C}"/>
              </a:ext>
            </a:extLst>
          </p:cNvPr>
          <p:cNvSpPr>
            <a:spLocks noGrp="1" noChangeArrowheads="1"/>
          </p:cNvSpPr>
          <p:nvPr>
            <p:ph type="body" idx="1"/>
          </p:nvPr>
        </p:nvSpPr>
        <p:spPr>
          <a:xfrm>
            <a:off x="995363" y="1233488"/>
            <a:ext cx="7753350" cy="4530725"/>
          </a:xfrm>
        </p:spPr>
        <p:txBody>
          <a:bodyPr/>
          <a:lstStyle/>
          <a:p>
            <a:pPr marL="342900" indent="-342900">
              <a:buFont typeface="+mj-lt"/>
              <a:buAutoNum type="arabicPeriod"/>
            </a:pPr>
            <a:r>
              <a:rPr lang="en-US" altLang="en-US" dirty="0"/>
              <a:t>Let </a:t>
            </a:r>
            <a:r>
              <a:rPr lang="en-US" altLang="en-US" b="1" i="1" dirty="0"/>
              <a:t>Work</a:t>
            </a:r>
            <a:r>
              <a:rPr lang="en-US" altLang="en-US" dirty="0"/>
              <a:t> and </a:t>
            </a:r>
            <a:r>
              <a:rPr lang="en-US" altLang="en-US" b="1" i="1" dirty="0"/>
              <a:t>Finish</a:t>
            </a:r>
            <a:r>
              <a:rPr lang="en-US" altLang="en-US" dirty="0"/>
              <a:t> be vectors of length </a:t>
            </a:r>
            <a:r>
              <a:rPr lang="en-US" altLang="en-US" b="1" i="1" dirty="0"/>
              <a:t>m</a:t>
            </a:r>
            <a:r>
              <a:rPr lang="en-US" altLang="en-US" dirty="0"/>
              <a:t> and </a:t>
            </a:r>
            <a:r>
              <a:rPr lang="en-US" altLang="en-US" b="1" i="1" dirty="0"/>
              <a:t>n</a:t>
            </a:r>
            <a:r>
              <a:rPr lang="en-US" altLang="en-US" dirty="0"/>
              <a:t>, respectively Initialize:</a:t>
            </a:r>
          </a:p>
          <a:p>
            <a:pPr marL="850900" lvl="1" indent="-393700">
              <a:buFont typeface="+mj-lt"/>
              <a:buAutoNum type="alphaLcParenR"/>
            </a:pPr>
            <a:r>
              <a:rPr lang="en-US" altLang="en-US" i="1" dirty="0"/>
              <a:t> </a:t>
            </a:r>
            <a:r>
              <a:rPr lang="en-US" altLang="en-US" b="1" i="1" dirty="0"/>
              <a:t>Work</a:t>
            </a:r>
            <a:r>
              <a:rPr lang="en-US" altLang="en-US" b="1" dirty="0"/>
              <a:t> = </a:t>
            </a:r>
            <a:r>
              <a:rPr lang="en-US" altLang="en-US" b="1" i="1" dirty="0"/>
              <a:t>Available</a:t>
            </a:r>
            <a:endParaRPr lang="en-US" altLang="en-US" b="1" dirty="0"/>
          </a:p>
          <a:p>
            <a:pPr marL="850900" lvl="1" indent="-393700">
              <a:buFont typeface="+mj-lt"/>
              <a:buAutoNum type="alphaLcParenR"/>
            </a:pPr>
            <a:r>
              <a:rPr lang="en-US" altLang="en-US" dirty="0"/>
              <a:t> For </a:t>
            </a:r>
            <a:r>
              <a:rPr lang="en-US" altLang="en-US" b="1" i="1" dirty="0"/>
              <a:t>i</a:t>
            </a:r>
            <a:r>
              <a:rPr lang="en-US" altLang="en-US" b="1" dirty="0"/>
              <a:t> = 1,2, …,</a:t>
            </a:r>
            <a:r>
              <a:rPr lang="en-US" altLang="en-US" b="1" i="1" dirty="0"/>
              <a:t> n</a:t>
            </a:r>
            <a:r>
              <a:rPr lang="en-US" altLang="en-US" dirty="0"/>
              <a:t>, if </a:t>
            </a:r>
            <a:r>
              <a:rPr lang="en-US" altLang="en-US" b="1" i="1" dirty="0" err="1"/>
              <a:t>Allocation</a:t>
            </a:r>
            <a:r>
              <a:rPr lang="en-US" altLang="en-US" b="1" i="1" baseline="-25000" dirty="0" err="1"/>
              <a:t>i</a:t>
            </a:r>
            <a:r>
              <a:rPr lang="en-US" altLang="en-US" b="1" dirty="0"/>
              <a:t> </a:t>
            </a:r>
            <a:r>
              <a:rPr lang="en-US" altLang="en-US" b="1" dirty="0">
                <a:sym typeface="Symbol" panose="05050102010706020507" pitchFamily="18" charset="2"/>
              </a:rPr>
              <a:t> 0</a:t>
            </a:r>
            <a:r>
              <a:rPr lang="en-US" altLang="en-US" dirty="0">
                <a:sym typeface="Symbol" panose="05050102010706020507" pitchFamily="18" charset="2"/>
              </a:rPr>
              <a:t>, then </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Finish</a:t>
            </a:r>
            <a:r>
              <a:rPr lang="en-US" altLang="en-US" b="1" dirty="0">
                <a:sym typeface="Symbol" panose="05050102010706020507" pitchFamily="18" charset="2"/>
              </a:rPr>
              <a:t>[i] </a:t>
            </a:r>
            <a:r>
              <a:rPr lang="en-US" altLang="en-US" b="1" i="1" dirty="0">
                <a:sym typeface="Symbol" panose="05050102010706020507" pitchFamily="18" charset="2"/>
              </a:rPr>
              <a:t>= false</a:t>
            </a:r>
            <a:r>
              <a:rPr lang="en-US" altLang="en-US" dirty="0">
                <a:sym typeface="Symbol" panose="05050102010706020507" pitchFamily="18" charset="2"/>
              </a:rPr>
              <a:t>; otherwise, </a:t>
            </a:r>
            <a:r>
              <a:rPr lang="en-US" altLang="en-US" b="1" i="1" dirty="0">
                <a:sym typeface="Symbol" panose="05050102010706020507" pitchFamily="18" charset="2"/>
              </a:rPr>
              <a:t>Finish</a:t>
            </a:r>
            <a:r>
              <a:rPr lang="en-US" altLang="en-US" b="1" dirty="0">
                <a:sym typeface="Symbol" panose="05050102010706020507" pitchFamily="18" charset="2"/>
              </a:rPr>
              <a:t>[i] = </a:t>
            </a:r>
            <a:r>
              <a:rPr lang="en-US" altLang="en-US" b="1" i="1" dirty="0">
                <a:sym typeface="Symbol" panose="05050102010706020507" pitchFamily="18" charset="2"/>
              </a:rPr>
              <a:t>true</a:t>
            </a:r>
          </a:p>
          <a:p>
            <a:pPr marL="850900" lvl="1" indent="-393700">
              <a:buFont typeface="Monotype Sorts" pitchFamily="-84" charset="2"/>
              <a:buNone/>
            </a:pPr>
            <a:endParaRPr lang="en-US" altLang="en-US" dirty="0">
              <a:sym typeface="Symbol" panose="05050102010706020507" pitchFamily="18" charset="2"/>
            </a:endParaRPr>
          </a:p>
          <a:p>
            <a:pPr marL="342900" indent="-342900">
              <a:buFont typeface="+mj-lt"/>
              <a:buAutoNum type="arabicPeriod"/>
            </a:pPr>
            <a:r>
              <a:rPr lang="en-US" altLang="en-US" dirty="0"/>
              <a:t>Find an index </a:t>
            </a:r>
            <a:r>
              <a:rPr lang="en-US" altLang="en-US" b="1" i="1" dirty="0"/>
              <a:t>i</a:t>
            </a:r>
            <a:r>
              <a:rPr lang="en-US" altLang="en-US" i="1" dirty="0"/>
              <a:t> </a:t>
            </a:r>
            <a:r>
              <a:rPr lang="en-US" altLang="en-US" dirty="0"/>
              <a:t>such that both:</a:t>
            </a:r>
          </a:p>
          <a:p>
            <a:pPr marL="850900" lvl="1" indent="-393700">
              <a:buFont typeface="+mj-lt"/>
              <a:buAutoNum type="alphaLcParenR"/>
            </a:pPr>
            <a:r>
              <a:rPr lang="en-US" altLang="en-US" i="1" dirty="0"/>
              <a:t> </a:t>
            </a:r>
            <a:r>
              <a:rPr lang="en-US" altLang="en-US" b="1" i="1" dirty="0"/>
              <a:t>Finish</a:t>
            </a:r>
            <a:r>
              <a:rPr lang="en-US" altLang="en-US" b="1" dirty="0"/>
              <a:t>[</a:t>
            </a:r>
            <a:r>
              <a:rPr lang="en-US" altLang="en-US" b="1" i="1" dirty="0"/>
              <a:t>i</a:t>
            </a:r>
            <a:r>
              <a:rPr lang="en-US" altLang="en-US" b="1" dirty="0"/>
              <a:t>] == </a:t>
            </a:r>
            <a:r>
              <a:rPr lang="en-US" altLang="en-US" b="1" i="1" dirty="0"/>
              <a:t>false</a:t>
            </a:r>
            <a:endParaRPr lang="en-US" altLang="en-US" b="1" dirty="0"/>
          </a:p>
          <a:p>
            <a:pPr marL="850900" lvl="1" indent="-393700">
              <a:buFont typeface="+mj-lt"/>
              <a:buAutoNum type="alphaLcParenR"/>
            </a:pPr>
            <a:r>
              <a:rPr lang="en-US" altLang="en-US" i="1" dirty="0"/>
              <a:t> </a:t>
            </a:r>
            <a:r>
              <a:rPr lang="en-US" altLang="en-US" b="1" i="1" dirty="0" err="1"/>
              <a:t>Request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Work</a:t>
            </a:r>
            <a:br>
              <a:rPr lang="en-US" altLang="en-US" b="1" i="1" dirty="0">
                <a:sym typeface="Symbol" panose="05050102010706020507" pitchFamily="18" charset="2"/>
              </a:rPr>
            </a:br>
            <a:endParaRPr lang="en-US" altLang="en-US" b="1" dirty="0">
              <a:sym typeface="Symbol" panose="05050102010706020507" pitchFamily="18" charset="2"/>
            </a:endParaRPr>
          </a:p>
          <a:p>
            <a:pPr marL="850900" lvl="1" indent="-393700">
              <a:buFont typeface="Monotype Sorts" pitchFamily="-84" charset="2"/>
              <a:buNone/>
            </a:pPr>
            <a:r>
              <a:rPr lang="en-US" altLang="en-US" dirty="0">
                <a:sym typeface="Symbol" panose="05050102010706020507" pitchFamily="18" charset="2"/>
              </a:rPr>
              <a:t>If no such </a:t>
            </a:r>
            <a:r>
              <a:rPr lang="en-US" altLang="en-US" b="1" i="1" dirty="0">
                <a:sym typeface="Symbol" panose="05050102010706020507" pitchFamily="18" charset="2"/>
              </a:rPr>
              <a:t>i</a:t>
            </a:r>
            <a:r>
              <a:rPr lang="en-US" altLang="en-US" b="1" dirty="0">
                <a:sym typeface="Symbol" panose="05050102010706020507" pitchFamily="18" charset="2"/>
              </a:rPr>
              <a:t> </a:t>
            </a:r>
            <a:r>
              <a:rPr lang="en-US" altLang="en-US" dirty="0">
                <a:sym typeface="Symbol" panose="05050102010706020507" pitchFamily="18" charset="2"/>
              </a:rPr>
              <a:t>exists, go to step 4</a:t>
            </a:r>
            <a:endParaRPr lang="en-US" altLang="en-US" dirty="0"/>
          </a:p>
        </p:txBody>
      </p:sp>
    </p:spTree>
    <p:extLst>
      <p:ext uri="{BB962C8B-B14F-4D97-AF65-F5344CB8AC3E}">
        <p14:creationId xmlns:p14="http://schemas.microsoft.com/office/powerpoint/2010/main" val="1907548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AC8DFB5C-1F8D-4190-83A2-9517D9381473}"/>
              </a:ext>
            </a:extLst>
          </p:cNvPr>
          <p:cNvSpPr>
            <a:spLocks noGrp="1" noChangeArrowheads="1"/>
          </p:cNvSpPr>
          <p:nvPr>
            <p:ph type="title"/>
          </p:nvPr>
        </p:nvSpPr>
        <p:spPr>
          <a:xfrm>
            <a:off x="1128713" y="214313"/>
            <a:ext cx="7558087" cy="576262"/>
          </a:xfrm>
        </p:spPr>
        <p:txBody>
          <a:bodyPr/>
          <a:lstStyle/>
          <a:p>
            <a:pPr eaLnBrk="1" hangingPunct="1"/>
            <a:r>
              <a:rPr lang="en-US" altLang="en-US" dirty="0"/>
              <a:t>Detection Algorithm (Cont.)</a:t>
            </a:r>
            <a:r>
              <a:rPr lang="en-US" altLang="en-US" dirty="0">
                <a:highlight>
                  <a:srgbClr val="FFFF00"/>
                </a:highlight>
              </a:rPr>
              <a:t> (Self Study)</a:t>
            </a:r>
            <a:endParaRPr lang="en-US" altLang="en-US" dirty="0"/>
          </a:p>
        </p:txBody>
      </p:sp>
      <p:sp>
        <p:nvSpPr>
          <p:cNvPr id="72706" name="Rectangle 3">
            <a:extLst>
              <a:ext uri="{FF2B5EF4-FFF2-40B4-BE49-F238E27FC236}">
                <a16:creationId xmlns:a16="http://schemas.microsoft.com/office/drawing/2014/main" id="{1590227E-597D-4241-9B48-CEE17B87BD41}"/>
              </a:ext>
            </a:extLst>
          </p:cNvPr>
          <p:cNvSpPr>
            <a:spLocks noGrp="1" noChangeArrowheads="1"/>
          </p:cNvSpPr>
          <p:nvPr>
            <p:ph type="body" idx="1"/>
          </p:nvPr>
        </p:nvSpPr>
        <p:spPr>
          <a:xfrm>
            <a:off x="947738" y="1171575"/>
            <a:ext cx="7218362" cy="2297113"/>
          </a:xfrm>
        </p:spPr>
        <p:txBody>
          <a:bodyPr/>
          <a:lstStyle/>
          <a:p>
            <a:pPr marL="342900" indent="-342900">
              <a:lnSpc>
                <a:spcPct val="90000"/>
              </a:lnSpc>
              <a:buAutoNum type="arabicPeriod" startAt="3"/>
            </a:pPr>
            <a:r>
              <a:rPr lang="en-US" altLang="en-US" i="1" dirty="0"/>
              <a:t> </a:t>
            </a:r>
            <a:r>
              <a:rPr lang="en-US" altLang="en-US" b="1" i="1" dirty="0"/>
              <a:t>Work</a:t>
            </a:r>
            <a:r>
              <a:rPr lang="en-US" altLang="en-US" b="1" dirty="0"/>
              <a:t> = </a:t>
            </a:r>
            <a:r>
              <a:rPr lang="en-US" altLang="en-US" b="1" i="1" dirty="0"/>
              <a:t>Work</a:t>
            </a:r>
            <a:r>
              <a:rPr lang="en-US" altLang="en-US" b="1" dirty="0"/>
              <a:t> + </a:t>
            </a:r>
            <a:r>
              <a:rPr lang="en-US" altLang="en-US" b="1" i="1" dirty="0" err="1"/>
              <a:t>Allocation</a:t>
            </a:r>
            <a:r>
              <a:rPr lang="en-US" altLang="en-US" b="1" i="1" baseline="-25000" dirty="0" err="1"/>
              <a:t>i</a:t>
            </a:r>
            <a:br>
              <a:rPr lang="en-US" altLang="en-US" b="1" dirty="0"/>
            </a:br>
            <a:r>
              <a:rPr lang="en-US" altLang="en-US" b="1" dirty="0"/>
              <a:t>     </a:t>
            </a:r>
            <a:r>
              <a:rPr lang="en-US" altLang="en-US" b="1" i="1" dirty="0"/>
              <a:t>Finish</a:t>
            </a:r>
            <a:r>
              <a:rPr lang="en-US" altLang="en-US" b="1" dirty="0"/>
              <a:t>[</a:t>
            </a:r>
            <a:r>
              <a:rPr lang="en-US" altLang="en-US" b="1" i="1" dirty="0"/>
              <a:t>i</a:t>
            </a:r>
            <a:r>
              <a:rPr lang="en-US" altLang="en-US" b="1" dirty="0"/>
              <a:t>] = </a:t>
            </a:r>
            <a:r>
              <a:rPr lang="en-US" altLang="en-US" b="1" i="1" dirty="0"/>
              <a:t>true</a:t>
            </a:r>
            <a:br>
              <a:rPr lang="en-US" altLang="en-US" b="1" dirty="0"/>
            </a:br>
            <a:r>
              <a:rPr lang="en-US" altLang="en-US" b="1" dirty="0"/>
              <a:t>     </a:t>
            </a:r>
            <a:r>
              <a:rPr lang="en-US" altLang="en-US" dirty="0"/>
              <a:t>go to step 2</a:t>
            </a:r>
            <a:br>
              <a:rPr lang="en-US" altLang="en-US" dirty="0"/>
            </a:br>
            <a:r>
              <a:rPr lang="en-US" altLang="en-US" dirty="0"/>
              <a:t> </a:t>
            </a:r>
          </a:p>
          <a:p>
            <a:pPr marL="342900" indent="-342900">
              <a:lnSpc>
                <a:spcPct val="90000"/>
              </a:lnSpc>
              <a:buAutoNum type="arabicPeriod" startAt="3"/>
            </a:pPr>
            <a:r>
              <a:rPr lang="en-US" altLang="en-US" dirty="0"/>
              <a:t>If </a:t>
            </a:r>
            <a:r>
              <a:rPr lang="en-US" altLang="en-US" b="1" i="1" dirty="0"/>
              <a:t>Finish[i] == false</a:t>
            </a:r>
            <a:r>
              <a:rPr lang="en-US" altLang="en-US" dirty="0"/>
              <a:t>, for some </a:t>
            </a:r>
            <a:r>
              <a:rPr lang="en-US" altLang="en-US" b="1" i="1" dirty="0"/>
              <a:t>i</a:t>
            </a:r>
            <a:r>
              <a:rPr lang="en-US" altLang="en-US" dirty="0"/>
              <a:t>, 1 </a:t>
            </a:r>
            <a:r>
              <a:rPr lang="en-US" altLang="en-US" dirty="0">
                <a:sym typeface="Symbol" panose="05050102010706020507" pitchFamily="18" charset="2"/>
              </a:rPr>
              <a:t> </a:t>
            </a:r>
            <a:r>
              <a:rPr lang="en-US" altLang="en-US" b="1" i="1" dirty="0">
                <a:sym typeface="Symbol" panose="05050102010706020507" pitchFamily="18" charset="2"/>
              </a:rPr>
              <a:t>i</a:t>
            </a:r>
            <a:r>
              <a:rPr lang="en-US" altLang="en-US" dirty="0">
                <a:sym typeface="Symbol" panose="05050102010706020507" pitchFamily="18" charset="2"/>
              </a:rPr>
              <a:t>   </a:t>
            </a:r>
            <a:r>
              <a:rPr lang="en-US" altLang="en-US" b="1" i="1" dirty="0">
                <a:sym typeface="Symbol" panose="05050102010706020507" pitchFamily="18" charset="2"/>
              </a:rPr>
              <a:t>n</a:t>
            </a:r>
            <a:r>
              <a:rPr lang="en-US" altLang="en-US" dirty="0">
                <a:sym typeface="Symbol" panose="05050102010706020507" pitchFamily="18" charset="2"/>
              </a:rPr>
              <a:t>, then the system is in   deadlock state. Moreover, if </a:t>
            </a:r>
            <a:r>
              <a:rPr lang="en-US" altLang="en-US" b="1" i="1" dirty="0">
                <a:sym typeface="Symbol" panose="05050102010706020507" pitchFamily="18" charset="2"/>
              </a:rPr>
              <a:t>Finish</a:t>
            </a:r>
            <a:r>
              <a:rPr lang="en-US" altLang="en-US" b="1" dirty="0">
                <a:sym typeface="Symbol" panose="05050102010706020507" pitchFamily="18" charset="2"/>
              </a:rPr>
              <a:t>[</a:t>
            </a:r>
            <a:r>
              <a:rPr lang="en-US" altLang="en-US" b="1" i="1" dirty="0">
                <a:sym typeface="Symbol" panose="05050102010706020507" pitchFamily="18" charset="2"/>
              </a:rPr>
              <a:t>i</a:t>
            </a:r>
            <a:r>
              <a:rPr lang="en-US" altLang="en-US" b="1" dirty="0">
                <a:sym typeface="Symbol" panose="05050102010706020507" pitchFamily="18" charset="2"/>
              </a:rPr>
              <a:t>] == </a:t>
            </a:r>
            <a:r>
              <a:rPr lang="en-US" altLang="en-US" b="1" i="1" dirty="0">
                <a:sym typeface="Symbol" panose="05050102010706020507" pitchFamily="18" charset="2"/>
              </a:rPr>
              <a:t>false</a:t>
            </a:r>
            <a:r>
              <a:rPr lang="en-US" altLang="en-US" dirty="0">
                <a:sym typeface="Symbol" panose="05050102010706020507" pitchFamily="18" charset="2"/>
              </a:rPr>
              <a:t>, then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r>
              <a:rPr lang="en-US" altLang="en-US" dirty="0">
                <a:sym typeface="Symbol" panose="05050102010706020507" pitchFamily="18" charset="2"/>
              </a:rPr>
              <a:t> is deadlocked</a:t>
            </a:r>
          </a:p>
          <a:p>
            <a:pPr>
              <a:lnSpc>
                <a:spcPct val="90000"/>
              </a:lnSpc>
              <a:buFont typeface="Monotype Sorts" pitchFamily="-84" charset="2"/>
              <a:buNone/>
            </a:pPr>
            <a:r>
              <a:rPr lang="en-US" altLang="en-US" dirty="0">
                <a:sym typeface="Symbol" panose="05050102010706020507" pitchFamily="18" charset="2"/>
              </a:rPr>
              <a:t>	</a:t>
            </a:r>
            <a:endParaRPr lang="en-US" altLang="en-US" dirty="0"/>
          </a:p>
        </p:txBody>
      </p:sp>
      <p:sp>
        <p:nvSpPr>
          <p:cNvPr id="72707" name="Text Box 4">
            <a:extLst>
              <a:ext uri="{FF2B5EF4-FFF2-40B4-BE49-F238E27FC236}">
                <a16:creationId xmlns:a16="http://schemas.microsoft.com/office/drawing/2014/main" id="{96085A5E-EEBE-4448-A0CB-F924E9CDA054}"/>
              </a:ext>
            </a:extLst>
          </p:cNvPr>
          <p:cNvSpPr txBox="1">
            <a:spLocks noChangeArrowheads="1"/>
          </p:cNvSpPr>
          <p:nvPr/>
        </p:nvSpPr>
        <p:spPr bwMode="auto">
          <a:xfrm>
            <a:off x="852488" y="3824288"/>
            <a:ext cx="769461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a:solidFill>
                  <a:srgbClr val="FF0066"/>
                </a:solidFill>
                <a:sym typeface="Symbol" panose="05050102010706020507" pitchFamily="18" charset="2"/>
              </a:rPr>
              <a:t>Algorithm requires an order of O(</a:t>
            </a:r>
            <a:r>
              <a:rPr kumimoji="0" lang="en-US" altLang="en-US" b="1" i="1">
                <a:solidFill>
                  <a:srgbClr val="FF0066"/>
                </a:solidFill>
                <a:sym typeface="Symbol" panose="05050102010706020507" pitchFamily="18" charset="2"/>
              </a:rPr>
              <a:t>m </a:t>
            </a:r>
            <a:r>
              <a:rPr kumimoji="0" lang="en-US" altLang="en-US" b="1">
                <a:solidFill>
                  <a:srgbClr val="FF0066"/>
                </a:solidFill>
                <a:sym typeface="Symbol" panose="05050102010706020507" pitchFamily="18" charset="2"/>
              </a:rPr>
              <a:t>x</a:t>
            </a:r>
            <a:r>
              <a:rPr kumimoji="0" lang="en-US" altLang="en-US" b="1" i="1">
                <a:solidFill>
                  <a:srgbClr val="FF0066"/>
                </a:solidFill>
                <a:sym typeface="Symbol" panose="05050102010706020507" pitchFamily="18" charset="2"/>
              </a:rPr>
              <a:t> n</a:t>
            </a:r>
            <a:r>
              <a:rPr kumimoji="0" lang="en-US" altLang="en-US" b="1" baseline="30000">
                <a:solidFill>
                  <a:srgbClr val="FF0066"/>
                </a:solidFill>
                <a:sym typeface="Symbol" panose="05050102010706020507" pitchFamily="18" charset="2"/>
              </a:rPr>
              <a:t>2</a:t>
            </a:r>
            <a:r>
              <a:rPr kumimoji="0" lang="en-US" altLang="en-US" b="1">
                <a:solidFill>
                  <a:srgbClr val="FF0066"/>
                </a:solidFill>
                <a:sym typeface="Symbol" panose="05050102010706020507" pitchFamily="18" charset="2"/>
              </a:rPr>
              <a:t>) operations to detect whether the system is in deadlocked state</a:t>
            </a:r>
            <a:endParaRPr kumimoji="0" lang="en-US" altLang="en-US">
              <a:solidFill>
                <a:srgbClr val="FF0066"/>
              </a:solidFill>
            </a:endParaRPr>
          </a:p>
          <a:p>
            <a:pPr>
              <a:spcBef>
                <a:spcPct val="50000"/>
              </a:spcBef>
              <a:buClrTx/>
              <a:buSzTx/>
              <a:buFontTx/>
              <a:buNone/>
            </a:pPr>
            <a:endParaRPr kumimoji="0" lang="en-US" altLang="en-US">
              <a:solidFill>
                <a:srgbClr val="FF0066"/>
              </a:solidFill>
            </a:endParaRPr>
          </a:p>
        </p:txBody>
      </p:sp>
    </p:spTree>
    <p:extLst>
      <p:ext uri="{BB962C8B-B14F-4D97-AF65-F5344CB8AC3E}">
        <p14:creationId xmlns:p14="http://schemas.microsoft.com/office/powerpoint/2010/main" val="4158867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20245696-9CE8-4FC7-BC3D-C43A860346C8}"/>
              </a:ext>
            </a:extLst>
          </p:cNvPr>
          <p:cNvSpPr>
            <a:spLocks noGrp="1" noChangeArrowheads="1"/>
          </p:cNvSpPr>
          <p:nvPr>
            <p:ph type="title"/>
          </p:nvPr>
        </p:nvSpPr>
        <p:spPr>
          <a:xfrm>
            <a:off x="1022350" y="214313"/>
            <a:ext cx="7664450" cy="576262"/>
          </a:xfrm>
        </p:spPr>
        <p:txBody>
          <a:bodyPr/>
          <a:lstStyle/>
          <a:p>
            <a:pPr eaLnBrk="1" hangingPunct="1"/>
            <a:r>
              <a:rPr lang="en-US" altLang="en-US" dirty="0"/>
              <a:t>Example of Detection Algorithm</a:t>
            </a:r>
          </a:p>
        </p:txBody>
      </p:sp>
      <p:sp>
        <p:nvSpPr>
          <p:cNvPr id="74754" name="Rectangle 3">
            <a:extLst>
              <a:ext uri="{FF2B5EF4-FFF2-40B4-BE49-F238E27FC236}">
                <a16:creationId xmlns:a16="http://schemas.microsoft.com/office/drawing/2014/main" id="{CBEDF2A5-8F09-4357-9519-FCAE0F3F3B32}"/>
              </a:ext>
            </a:extLst>
          </p:cNvPr>
          <p:cNvSpPr>
            <a:spLocks noGrp="1" noChangeArrowheads="1"/>
          </p:cNvSpPr>
          <p:nvPr>
            <p:ph type="body" idx="1"/>
          </p:nvPr>
        </p:nvSpPr>
        <p:spPr>
          <a:xfrm>
            <a:off x="901700" y="1108075"/>
            <a:ext cx="8037513" cy="5121275"/>
          </a:xfrm>
        </p:spPr>
        <p:txBody>
          <a:bodyPr/>
          <a:lstStyle/>
          <a:p>
            <a:pPr>
              <a:tabLst>
                <a:tab pos="1428750" algn="l"/>
                <a:tab pos="2338388" algn="ctr"/>
                <a:tab pos="3594100" algn="ctr"/>
                <a:tab pos="4921250" algn="ctr"/>
              </a:tabLst>
            </a:pPr>
            <a:r>
              <a:rPr lang="en-US" altLang="en-US" dirty="0"/>
              <a:t>Five threads </a:t>
            </a:r>
            <a:r>
              <a:rPr lang="en-US" altLang="en-US" b="1" i="1" dirty="0"/>
              <a:t>T</a:t>
            </a:r>
            <a:r>
              <a:rPr lang="en-US" altLang="en-US" b="1" baseline="-25000" dirty="0"/>
              <a:t>0</a:t>
            </a:r>
            <a:r>
              <a:rPr lang="en-US" altLang="en-US" dirty="0"/>
              <a:t> through </a:t>
            </a:r>
            <a:r>
              <a:rPr lang="en-US" altLang="en-US" b="1" i="1" dirty="0"/>
              <a:t>T</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p>
          <a:p>
            <a:pPr>
              <a:buFont typeface="Monotype Sorts" pitchFamily="-84" charset="2"/>
              <a:buNone/>
              <a:tabLst>
                <a:tab pos="1428750" algn="l"/>
                <a:tab pos="2338388"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A B C 	  A B C 	A B C</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T</a:t>
            </a:r>
            <a:r>
              <a:rPr lang="en-US" altLang="en-US" baseline="-25000" dirty="0"/>
              <a:t>0</a:t>
            </a:r>
            <a:r>
              <a:rPr lang="en-US" altLang="en-US" dirty="0"/>
              <a:t>	          0 1 0             0 0 0 	0 0 0</a:t>
            </a:r>
          </a:p>
          <a:p>
            <a:pPr>
              <a:buFont typeface="Monotype Sorts" pitchFamily="-84" charset="2"/>
              <a:buNone/>
              <a:tabLst>
                <a:tab pos="1428750" algn="l"/>
                <a:tab pos="2338388" algn="ctr"/>
                <a:tab pos="3594100" algn="ctr"/>
                <a:tab pos="4921250" algn="ctr"/>
              </a:tabLst>
            </a:pPr>
            <a:r>
              <a:rPr lang="en-US" altLang="en-US" i="1" dirty="0"/>
              <a:t>             T</a:t>
            </a:r>
            <a:r>
              <a:rPr lang="en-US" altLang="en-US" baseline="-25000" dirty="0"/>
              <a:t>1</a:t>
            </a:r>
            <a:r>
              <a:rPr lang="en-US" altLang="en-US" dirty="0"/>
              <a:t>	          	2 0 0 	  2 0 2</a:t>
            </a:r>
          </a:p>
          <a:p>
            <a:pPr>
              <a:buFont typeface="Monotype Sorts" pitchFamily="-84" charset="2"/>
              <a:buNone/>
              <a:tabLst>
                <a:tab pos="1428750" algn="l"/>
                <a:tab pos="2338388" algn="ctr"/>
                <a:tab pos="3594100" algn="ctr"/>
                <a:tab pos="4921250" algn="ctr"/>
              </a:tabLst>
            </a:pPr>
            <a:r>
              <a:rPr lang="en-US" altLang="en-US" i="1" dirty="0"/>
              <a:t>             T</a:t>
            </a:r>
            <a:r>
              <a:rPr lang="en-US" altLang="en-US" baseline="-25000" dirty="0"/>
              <a:t>2</a:t>
            </a:r>
            <a:r>
              <a:rPr lang="en-US" altLang="en-US" dirty="0"/>
              <a:t>		          3 0 3             0 0 0 </a:t>
            </a:r>
          </a:p>
          <a:p>
            <a:pPr>
              <a:buFont typeface="Monotype Sorts" pitchFamily="-84" charset="2"/>
              <a:buNone/>
              <a:tabLst>
                <a:tab pos="1428750" algn="l"/>
                <a:tab pos="2338388" algn="ctr"/>
                <a:tab pos="3594100" algn="ctr"/>
                <a:tab pos="4921250" algn="ctr"/>
              </a:tabLst>
            </a:pPr>
            <a:r>
              <a:rPr lang="en-US" altLang="en-US" i="1" dirty="0"/>
              <a:t>             T</a:t>
            </a:r>
            <a:r>
              <a:rPr lang="en-US" altLang="en-US" baseline="-25000" dirty="0"/>
              <a:t>3</a:t>
            </a:r>
            <a:r>
              <a:rPr lang="en-US" altLang="en-US" dirty="0"/>
              <a:t>		2 1 1 	   1 0 0 </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T</a:t>
            </a:r>
            <a:r>
              <a:rPr lang="en-US" altLang="en-US" baseline="-25000" dirty="0"/>
              <a:t>4	</a:t>
            </a:r>
            <a:r>
              <a:rPr lang="en-US" altLang="en-US" dirty="0"/>
              <a:t>	0 0 2 	   0 0 2</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Sequence &lt;</a:t>
            </a:r>
            <a:r>
              <a:rPr lang="en-US" altLang="en-US" b="1" i="1" dirty="0"/>
              <a:t>T</a:t>
            </a:r>
            <a:r>
              <a:rPr lang="en-US" altLang="en-US" b="1" i="1" baseline="-25000" dirty="0"/>
              <a:t>0</a:t>
            </a:r>
            <a:r>
              <a:rPr lang="en-US" altLang="en-US" b="1" i="1" dirty="0"/>
              <a:t>, T</a:t>
            </a:r>
            <a:r>
              <a:rPr lang="en-US" altLang="en-US" b="1" i="1" baseline="-25000" dirty="0"/>
              <a:t>2</a:t>
            </a:r>
            <a:r>
              <a:rPr lang="en-US" altLang="en-US" b="1" i="1" dirty="0"/>
              <a:t>, T</a:t>
            </a:r>
            <a:r>
              <a:rPr lang="en-US" altLang="en-US" b="1" i="1" baseline="-25000" dirty="0"/>
              <a:t>3</a:t>
            </a:r>
            <a:r>
              <a:rPr lang="en-US" altLang="en-US" b="1" i="1" dirty="0"/>
              <a:t>, T</a:t>
            </a:r>
            <a:r>
              <a:rPr lang="en-US" altLang="en-US" b="1" i="1" baseline="-25000" dirty="0"/>
              <a:t>1</a:t>
            </a:r>
            <a:r>
              <a:rPr lang="en-US" altLang="en-US" b="1" i="1" dirty="0"/>
              <a:t>, T</a:t>
            </a:r>
            <a:r>
              <a:rPr lang="en-US" altLang="en-US" b="1" i="1" baseline="-25000" dirty="0"/>
              <a:t>4</a:t>
            </a:r>
            <a:r>
              <a:rPr lang="en-US" altLang="en-US" dirty="0"/>
              <a:t>&gt; will result in </a:t>
            </a:r>
            <a:r>
              <a:rPr lang="en-US" altLang="en-US" b="1" i="1" dirty="0"/>
              <a:t>Finish[i] = true </a:t>
            </a:r>
            <a:r>
              <a:rPr lang="en-US" altLang="en-US" dirty="0"/>
              <a:t>for all </a:t>
            </a:r>
            <a:r>
              <a:rPr lang="en-US" altLang="en-US" b="1" i="1" dirty="0"/>
              <a:t>i</a:t>
            </a:r>
            <a:endParaRPr lang="en-US" altLang="en-US" b="1" dirty="0"/>
          </a:p>
          <a:p>
            <a:pPr>
              <a:buFont typeface="Monotype Sorts" pitchFamily="-84" charset="2"/>
              <a:buNone/>
              <a:tabLst>
                <a:tab pos="1428750" algn="l"/>
                <a:tab pos="2338388" algn="ctr"/>
                <a:tab pos="3594100" algn="ctr"/>
                <a:tab pos="4921250" algn="ctr"/>
              </a:tabLst>
            </a:pPr>
            <a:endParaRPr lang="en-US" altLang="en-US" dirty="0"/>
          </a:p>
        </p:txBody>
      </p:sp>
    </p:spTree>
    <p:extLst>
      <p:ext uri="{BB962C8B-B14F-4D97-AF65-F5344CB8AC3E}">
        <p14:creationId xmlns:p14="http://schemas.microsoft.com/office/powerpoint/2010/main" val="2062724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A86E4C4-151E-4B29-AF3A-94D82C4FF0E6}"/>
              </a:ext>
            </a:extLst>
          </p:cNvPr>
          <p:cNvSpPr>
            <a:spLocks noGrp="1" noChangeArrowheads="1"/>
          </p:cNvSpPr>
          <p:nvPr>
            <p:ph type="title"/>
          </p:nvPr>
        </p:nvSpPr>
        <p:spPr>
          <a:xfrm>
            <a:off x="457200" y="214313"/>
            <a:ext cx="8229600" cy="576262"/>
          </a:xfrm>
        </p:spPr>
        <p:txBody>
          <a:bodyPr/>
          <a:lstStyle/>
          <a:p>
            <a:pPr eaLnBrk="1" hangingPunct="1"/>
            <a:r>
              <a:rPr lang="en-US" altLang="en-US" dirty="0"/>
              <a:t>Example (Cont.)</a:t>
            </a:r>
          </a:p>
        </p:txBody>
      </p:sp>
      <p:sp>
        <p:nvSpPr>
          <p:cNvPr id="76802" name="Rectangle 3">
            <a:extLst>
              <a:ext uri="{FF2B5EF4-FFF2-40B4-BE49-F238E27FC236}">
                <a16:creationId xmlns:a16="http://schemas.microsoft.com/office/drawing/2014/main" id="{198FFF5E-8931-4A8B-8BF7-20846C289136}"/>
              </a:ext>
            </a:extLst>
          </p:cNvPr>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altLang="en-US" b="1" i="1" dirty="0"/>
              <a:t>T</a:t>
            </a:r>
            <a:r>
              <a:rPr lang="en-US" altLang="en-US" b="1" baseline="-25000" dirty="0"/>
              <a:t>2</a:t>
            </a:r>
            <a:r>
              <a:rPr lang="en-US" altLang="en-US" dirty="0"/>
              <a:t> requests an additional instance of type</a:t>
            </a:r>
            <a:r>
              <a:rPr lang="en-US" altLang="en-US" i="1" dirty="0"/>
              <a:t> </a:t>
            </a:r>
            <a:r>
              <a:rPr lang="en-US" altLang="en-US" b="1" i="1" dirty="0"/>
              <a:t>C</a:t>
            </a:r>
            <a:endParaRPr lang="en-US" altLang="en-US" b="1" dirty="0"/>
          </a:p>
          <a:p>
            <a:pPr>
              <a:buFont typeface="Monotype Sorts" pitchFamily="-84" charset="2"/>
              <a:buNone/>
              <a:tabLst>
                <a:tab pos="2800350" algn="l"/>
                <a:tab pos="3708400" algn="ctr"/>
              </a:tabLst>
            </a:pPr>
            <a:r>
              <a:rPr lang="en-US" altLang="en-US" dirty="0"/>
              <a:t>			</a:t>
            </a:r>
            <a:r>
              <a:rPr lang="en-US" altLang="en-US" i="1" u="sng" dirty="0"/>
              <a:t>Request</a:t>
            </a:r>
            <a:endParaRPr lang="en-US" altLang="en-US" i="1" dirty="0"/>
          </a:p>
          <a:p>
            <a:pPr>
              <a:buFont typeface="Monotype Sorts" pitchFamily="-84" charset="2"/>
              <a:buNone/>
              <a:tabLst>
                <a:tab pos="2800350" algn="l"/>
                <a:tab pos="3708400" algn="ctr"/>
              </a:tabLst>
            </a:pPr>
            <a:r>
              <a:rPr lang="en-US" altLang="en-US" i="1" dirty="0"/>
              <a:t>			A B C</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0</a:t>
            </a:r>
            <a:r>
              <a:rPr lang="en-US" altLang="en-US" dirty="0"/>
              <a:t>	0 0 0</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1</a:t>
            </a:r>
            <a:r>
              <a:rPr lang="en-US" altLang="en-US" dirty="0"/>
              <a:t>	2 0 2</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2</a:t>
            </a:r>
            <a:r>
              <a:rPr lang="en-US" altLang="en-US" dirty="0"/>
              <a:t>	0 0 1</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3</a:t>
            </a:r>
            <a:r>
              <a:rPr lang="en-US" altLang="en-US" dirty="0"/>
              <a:t>	1 0 0 </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4</a:t>
            </a:r>
            <a:r>
              <a:rPr lang="en-US" altLang="en-US" dirty="0"/>
              <a:t>	0 0 2</a:t>
            </a:r>
          </a:p>
          <a:p>
            <a:pPr>
              <a:buFont typeface="Monotype Sorts" pitchFamily="-84" charset="2"/>
              <a:buNone/>
              <a:tabLst>
                <a:tab pos="2800350" algn="l"/>
                <a:tab pos="3708400" algn="ctr"/>
              </a:tabLst>
            </a:pPr>
            <a:endParaRPr lang="en-US" altLang="en-US" sz="800" dirty="0"/>
          </a:p>
          <a:p>
            <a:pPr>
              <a:tabLst>
                <a:tab pos="2800350" algn="l"/>
                <a:tab pos="3708400" algn="ctr"/>
              </a:tabLst>
            </a:pPr>
            <a:r>
              <a:rPr lang="en-US" altLang="en-US" dirty="0"/>
              <a:t>State of system?</a:t>
            </a:r>
          </a:p>
          <a:p>
            <a:pPr lvl="1">
              <a:tabLst>
                <a:tab pos="2800350" algn="l"/>
                <a:tab pos="3708400" algn="ctr"/>
              </a:tabLst>
            </a:pPr>
            <a:r>
              <a:rPr lang="en-US" altLang="en-US" dirty="0"/>
              <a:t>Can reclaim resources held by thread </a:t>
            </a:r>
            <a:r>
              <a:rPr lang="en-US" altLang="en-US" b="1" i="1" dirty="0"/>
              <a:t>T</a:t>
            </a:r>
            <a:r>
              <a:rPr lang="en-US" altLang="en-US" b="1" baseline="-25000" dirty="0"/>
              <a:t>0</a:t>
            </a:r>
            <a:r>
              <a:rPr lang="en-US" altLang="en-US" dirty="0"/>
              <a:t>, but insufficient resources to fulfill other processes; requests</a:t>
            </a:r>
          </a:p>
          <a:p>
            <a:pPr lvl="1">
              <a:tabLst>
                <a:tab pos="2800350" algn="l"/>
                <a:tab pos="3708400" algn="ctr"/>
              </a:tabLst>
            </a:pPr>
            <a:r>
              <a:rPr lang="en-US" altLang="en-US" dirty="0"/>
              <a:t>Deadlock exists, consisting of processes </a:t>
            </a:r>
            <a:r>
              <a:rPr lang="en-US" altLang="en-US" b="1" i="1" dirty="0"/>
              <a:t>T</a:t>
            </a:r>
            <a:r>
              <a:rPr lang="en-US" altLang="en-US" b="1" baseline="-25000" dirty="0"/>
              <a:t>1</a:t>
            </a:r>
            <a:r>
              <a:rPr lang="en-US" altLang="en-US" b="1" dirty="0"/>
              <a:t>, </a:t>
            </a:r>
            <a:r>
              <a:rPr lang="en-US" altLang="en-US" b="1" baseline="-25000" dirty="0"/>
              <a:t> </a:t>
            </a:r>
            <a:r>
              <a:rPr lang="en-US" altLang="en-US" b="1" i="1" dirty="0"/>
              <a:t>T</a:t>
            </a:r>
            <a:r>
              <a:rPr lang="en-US" altLang="en-US" b="1" baseline="-25000" dirty="0"/>
              <a:t>2</a:t>
            </a:r>
            <a:r>
              <a:rPr lang="en-US" altLang="en-US" b="1" dirty="0"/>
              <a:t>, </a:t>
            </a:r>
            <a:r>
              <a:rPr lang="en-US" altLang="en-US" b="1" i="1" dirty="0"/>
              <a:t>T</a:t>
            </a:r>
            <a:r>
              <a:rPr lang="en-US" altLang="en-US" b="1" baseline="-25000" dirty="0"/>
              <a:t>3</a:t>
            </a:r>
            <a:r>
              <a:rPr lang="en-US" altLang="en-US" dirty="0"/>
              <a:t>, and </a:t>
            </a:r>
            <a:r>
              <a:rPr lang="en-US" altLang="en-US" b="1" i="1" dirty="0"/>
              <a:t>T</a:t>
            </a:r>
            <a:r>
              <a:rPr lang="en-US" altLang="en-US" b="1" baseline="-25000" dirty="0"/>
              <a:t>4</a:t>
            </a:r>
            <a:endParaRPr lang="en-US" altLang="en-US" b="1" dirty="0"/>
          </a:p>
        </p:txBody>
      </p:sp>
    </p:spTree>
    <p:extLst>
      <p:ext uri="{BB962C8B-B14F-4D97-AF65-F5344CB8AC3E}">
        <p14:creationId xmlns:p14="http://schemas.microsoft.com/office/powerpoint/2010/main" val="4230370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0D4BC432-7638-454C-8A48-5A8BCB25F524}"/>
              </a:ext>
            </a:extLst>
          </p:cNvPr>
          <p:cNvSpPr>
            <a:spLocks noGrp="1" noChangeArrowheads="1"/>
          </p:cNvSpPr>
          <p:nvPr>
            <p:ph type="title"/>
          </p:nvPr>
        </p:nvSpPr>
        <p:spPr>
          <a:xfrm>
            <a:off x="1100138" y="230188"/>
            <a:ext cx="7586662" cy="576262"/>
          </a:xfrm>
        </p:spPr>
        <p:txBody>
          <a:bodyPr/>
          <a:lstStyle/>
          <a:p>
            <a:pPr eaLnBrk="1" hangingPunct="1"/>
            <a:r>
              <a:rPr lang="en-US" altLang="en-US" dirty="0"/>
              <a:t>Detection-Algorithm Usage</a:t>
            </a:r>
            <a:r>
              <a:rPr lang="en-US" altLang="en-US" dirty="0">
                <a:highlight>
                  <a:srgbClr val="FFFF00"/>
                </a:highlight>
              </a:rPr>
              <a:t> (Self Study)</a:t>
            </a:r>
            <a:endParaRPr lang="en-US" altLang="en-US" dirty="0"/>
          </a:p>
        </p:txBody>
      </p:sp>
      <p:sp>
        <p:nvSpPr>
          <p:cNvPr id="78850" name="Rectangle 3">
            <a:extLst>
              <a:ext uri="{FF2B5EF4-FFF2-40B4-BE49-F238E27FC236}">
                <a16:creationId xmlns:a16="http://schemas.microsoft.com/office/drawing/2014/main" id="{158D4C12-F6CC-4793-92BE-5D929F7ED7C7}"/>
              </a:ext>
            </a:extLst>
          </p:cNvPr>
          <p:cNvSpPr>
            <a:spLocks noGrp="1" noChangeArrowheads="1"/>
          </p:cNvSpPr>
          <p:nvPr>
            <p:ph type="body" idx="1"/>
          </p:nvPr>
        </p:nvSpPr>
        <p:spPr>
          <a:xfrm>
            <a:off x="869949" y="1122363"/>
            <a:ext cx="7742205" cy="4530725"/>
          </a:xfrm>
        </p:spPr>
        <p:txBody>
          <a:bodyPr/>
          <a:lstStyle/>
          <a:p>
            <a:r>
              <a:rPr lang="en-US" altLang="en-US" dirty="0"/>
              <a:t>When, and how often, to invoke depends on:</a:t>
            </a:r>
          </a:p>
          <a:p>
            <a:pPr lvl="1"/>
            <a:r>
              <a:rPr lang="en-US" altLang="en-US" dirty="0"/>
              <a:t>How often a deadlock is likely to occur?</a:t>
            </a:r>
          </a:p>
          <a:p>
            <a:pPr lvl="1"/>
            <a:r>
              <a:rPr lang="en-US" altLang="en-US" dirty="0"/>
              <a:t>How many processes will need to be rolled back?</a:t>
            </a:r>
          </a:p>
          <a:p>
            <a:pPr lvl="2"/>
            <a:r>
              <a:rPr lang="en-US" altLang="en-US" dirty="0"/>
              <a:t>one for each disjoint cycle</a:t>
            </a:r>
            <a:br>
              <a:rPr lang="en-US" altLang="en-US" dirty="0"/>
            </a:br>
            <a:endParaRPr lang="en-US" altLang="en-US" dirty="0"/>
          </a:p>
          <a:p>
            <a:r>
              <a:rPr lang="en-US" altLang="en-US" dirty="0"/>
              <a:t>If detection algorithm is invoked arbitrarily, there may be many cycles in the resource graph and so we would not be able to tell which of the many deadlocked threads </a:t>
            </a:r>
            <a:r>
              <a:rPr lang="ja-JP" altLang="en-US" dirty="0"/>
              <a:t>“</a:t>
            </a:r>
            <a:r>
              <a:rPr lang="en-US" altLang="ja-JP" dirty="0"/>
              <a:t>caused</a:t>
            </a:r>
            <a:r>
              <a:rPr lang="ja-JP" altLang="en-US" dirty="0"/>
              <a:t>”</a:t>
            </a:r>
            <a:r>
              <a:rPr lang="en-US" altLang="ja-JP" dirty="0"/>
              <a:t> the deadlock.</a:t>
            </a:r>
            <a:endParaRPr lang="en-US" altLang="en-US" dirty="0"/>
          </a:p>
        </p:txBody>
      </p:sp>
    </p:spTree>
    <p:extLst>
      <p:ext uri="{BB962C8B-B14F-4D97-AF65-F5344CB8AC3E}">
        <p14:creationId xmlns:p14="http://schemas.microsoft.com/office/powerpoint/2010/main" val="2963513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AC46895-F09F-4AA8-B270-CB5567B1C5B0}"/>
              </a:ext>
            </a:extLst>
          </p:cNvPr>
          <p:cNvSpPr>
            <a:spLocks noGrp="1" noChangeArrowheads="1"/>
          </p:cNvSpPr>
          <p:nvPr>
            <p:ph type="title"/>
          </p:nvPr>
        </p:nvSpPr>
        <p:spPr>
          <a:xfrm>
            <a:off x="516731" y="359230"/>
            <a:ext cx="8588375" cy="457200"/>
          </a:xfrm>
        </p:spPr>
        <p:txBody>
          <a:bodyPr/>
          <a:lstStyle/>
          <a:p>
            <a:pPr eaLnBrk="1" hangingPunct="1"/>
            <a:r>
              <a:rPr lang="en-US" altLang="en-US" sz="2400" dirty="0"/>
              <a:t>Recovery from Deadlock:  Process Termination</a:t>
            </a:r>
          </a:p>
        </p:txBody>
      </p:sp>
      <p:sp>
        <p:nvSpPr>
          <p:cNvPr id="80898" name="Rectangle 3">
            <a:extLst>
              <a:ext uri="{FF2B5EF4-FFF2-40B4-BE49-F238E27FC236}">
                <a16:creationId xmlns:a16="http://schemas.microsoft.com/office/drawing/2014/main" id="{38916639-ABF6-4FC4-8E81-7F4537AFC987}"/>
              </a:ext>
            </a:extLst>
          </p:cNvPr>
          <p:cNvSpPr>
            <a:spLocks noGrp="1" noChangeArrowheads="1"/>
          </p:cNvSpPr>
          <p:nvPr>
            <p:ph type="body" idx="1"/>
          </p:nvPr>
        </p:nvSpPr>
        <p:spPr>
          <a:xfrm>
            <a:off x="963613" y="1108075"/>
            <a:ext cx="7694612" cy="4530725"/>
          </a:xfrm>
        </p:spPr>
        <p:txBody>
          <a:bodyPr/>
          <a:lstStyle/>
          <a:p>
            <a:r>
              <a:rPr lang="en-US" altLang="en-US" dirty="0"/>
              <a:t>Abort all deadlocked threads</a:t>
            </a:r>
          </a:p>
          <a:p>
            <a:r>
              <a:rPr lang="en-US" altLang="en-US" dirty="0"/>
              <a:t>Abort one process at a time until the deadlock cycle is eliminated</a:t>
            </a:r>
          </a:p>
          <a:p>
            <a:r>
              <a:rPr lang="en-US" altLang="en-US" dirty="0"/>
              <a:t>In which order should we choose to abort?</a:t>
            </a:r>
          </a:p>
          <a:p>
            <a:pPr marL="800100" lvl="1" indent="-342900">
              <a:buFont typeface="Arial" panose="020B0604020202020204" pitchFamily="34" charset="0"/>
              <a:buAutoNum type="arabicPeriod"/>
            </a:pPr>
            <a:r>
              <a:rPr lang="en-US" altLang="en-US" dirty="0"/>
              <a:t>Priority of the thread</a:t>
            </a:r>
          </a:p>
          <a:p>
            <a:pPr marL="800100" lvl="1" indent="-342900">
              <a:buFont typeface="Arial" panose="020B0604020202020204" pitchFamily="34" charset="0"/>
              <a:buAutoNum type="arabicPeriod"/>
            </a:pPr>
            <a:r>
              <a:rPr lang="en-US" altLang="en-US" dirty="0"/>
              <a:t>How long has the thread computed, and how much longer to completion</a:t>
            </a:r>
          </a:p>
          <a:p>
            <a:pPr marL="800100" lvl="1" indent="-342900">
              <a:buFont typeface="Arial" panose="020B0604020202020204" pitchFamily="34" charset="0"/>
              <a:buAutoNum type="arabicPeriod"/>
            </a:pPr>
            <a:r>
              <a:rPr lang="en-US" altLang="en-US" dirty="0"/>
              <a:t>Resources that the thread has used</a:t>
            </a:r>
          </a:p>
          <a:p>
            <a:pPr marL="800100" lvl="1" indent="-342900">
              <a:buFont typeface="Arial" panose="020B0604020202020204" pitchFamily="34" charset="0"/>
              <a:buAutoNum type="arabicPeriod"/>
            </a:pPr>
            <a:r>
              <a:rPr lang="en-US" altLang="en-US" dirty="0"/>
              <a:t>Resources that the thread needs to complete</a:t>
            </a:r>
          </a:p>
          <a:p>
            <a:pPr marL="800100" lvl="1" indent="-342900">
              <a:buFont typeface="Arial" panose="020B0604020202020204" pitchFamily="34" charset="0"/>
              <a:buAutoNum type="arabicPeriod"/>
            </a:pPr>
            <a:r>
              <a:rPr lang="en-US" altLang="en-US" dirty="0"/>
              <a:t>How many threads will need to be terminated</a:t>
            </a:r>
          </a:p>
          <a:p>
            <a:pPr marL="800100" lvl="1" indent="-342900">
              <a:buFont typeface="Arial" panose="020B0604020202020204" pitchFamily="34" charset="0"/>
              <a:buAutoNum type="arabicPeriod"/>
            </a:pPr>
            <a:r>
              <a:rPr lang="en-US" altLang="en-US" dirty="0"/>
              <a:t>Is the thread interactive or batch?</a:t>
            </a:r>
          </a:p>
        </p:txBody>
      </p:sp>
    </p:spTree>
    <p:extLst>
      <p:ext uri="{BB962C8B-B14F-4D97-AF65-F5344CB8AC3E}">
        <p14:creationId xmlns:p14="http://schemas.microsoft.com/office/powerpoint/2010/main" val="147355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19776DB-F4CF-4A0D-88E0-0C4A9C46D294}"/>
              </a:ext>
            </a:extLst>
          </p:cNvPr>
          <p:cNvSpPr>
            <a:spLocks noGrp="1" noChangeArrowheads="1"/>
          </p:cNvSpPr>
          <p:nvPr>
            <p:ph type="title"/>
          </p:nvPr>
        </p:nvSpPr>
        <p:spPr>
          <a:xfrm>
            <a:off x="662572" y="348894"/>
            <a:ext cx="8020050" cy="457200"/>
          </a:xfrm>
        </p:spPr>
        <p:txBody>
          <a:bodyPr/>
          <a:lstStyle/>
          <a:p>
            <a:pPr eaLnBrk="1" hangingPunct="1"/>
            <a:r>
              <a:rPr lang="en-US" altLang="en-US" sz="2400" dirty="0"/>
              <a:t>Recovery from Deadlock:  Resource Preemption</a:t>
            </a:r>
          </a:p>
        </p:txBody>
      </p:sp>
      <p:sp>
        <p:nvSpPr>
          <p:cNvPr id="82946" name="Rectangle 3">
            <a:extLst>
              <a:ext uri="{FF2B5EF4-FFF2-40B4-BE49-F238E27FC236}">
                <a16:creationId xmlns:a16="http://schemas.microsoft.com/office/drawing/2014/main" id="{1EC2BE65-1915-4205-9A59-81178CB32515}"/>
              </a:ext>
            </a:extLst>
          </p:cNvPr>
          <p:cNvSpPr>
            <a:spLocks noGrp="1" noChangeArrowheads="1"/>
          </p:cNvSpPr>
          <p:nvPr>
            <p:ph type="body" idx="1"/>
          </p:nvPr>
        </p:nvSpPr>
        <p:spPr>
          <a:xfrm>
            <a:off x="858838" y="1150938"/>
            <a:ext cx="6802437" cy="4483100"/>
          </a:xfrm>
        </p:spPr>
        <p:txBody>
          <a:bodyPr/>
          <a:lstStyle/>
          <a:p>
            <a:r>
              <a:rPr lang="en-US" altLang="en-US" b="1" dirty="0"/>
              <a:t>Selecting a victim </a:t>
            </a:r>
            <a:r>
              <a:rPr lang="en-US" altLang="en-US" dirty="0"/>
              <a:t>– minimize cost</a:t>
            </a:r>
          </a:p>
          <a:p>
            <a:r>
              <a:rPr lang="en-US" altLang="en-US" b="1" dirty="0"/>
              <a:t>Rollback</a:t>
            </a:r>
            <a:r>
              <a:rPr lang="en-US" altLang="en-US" dirty="0"/>
              <a:t> – return to some safe state, restart the thread for that state</a:t>
            </a:r>
          </a:p>
          <a:p>
            <a:r>
              <a:rPr lang="en-US" altLang="en-US" b="1" dirty="0"/>
              <a:t>Starvation</a:t>
            </a:r>
            <a:r>
              <a:rPr lang="en-US" altLang="en-US" dirty="0"/>
              <a:t> –  same thread may always be picked as victim, include number of rollback in cost factor</a:t>
            </a:r>
          </a:p>
        </p:txBody>
      </p:sp>
    </p:spTree>
    <p:extLst>
      <p:ext uri="{BB962C8B-B14F-4D97-AF65-F5344CB8AC3E}">
        <p14:creationId xmlns:p14="http://schemas.microsoft.com/office/powerpoint/2010/main" val="3570173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030AF7D-20DF-4721-ADDB-52BDFA1CE740}"/>
              </a:ext>
            </a:extLst>
          </p:cNvPr>
          <p:cNvSpPr>
            <a:spLocks noGrp="1" noChangeArrowheads="1"/>
          </p:cNvSpPr>
          <p:nvPr>
            <p:ph type="ctrTitle"/>
          </p:nvPr>
        </p:nvSpPr>
        <p:spPr>
          <a:xfrm>
            <a:off x="685800" y="814388"/>
            <a:ext cx="7772400" cy="2127250"/>
          </a:xfrm>
        </p:spPr>
        <p:txBody>
          <a:bodyPr/>
          <a:lstStyle/>
          <a:p>
            <a:pPr eaLnBrk="1" hangingPunct="1"/>
            <a:r>
              <a:rPr lang="en-US" altLang="en-US" dirty="0"/>
              <a:t>End of Chapter 4</a:t>
            </a:r>
          </a:p>
        </p:txBody>
      </p:sp>
    </p:spTree>
    <p:extLst>
      <p:ext uri="{BB962C8B-B14F-4D97-AF65-F5344CB8AC3E}">
        <p14:creationId xmlns:p14="http://schemas.microsoft.com/office/powerpoint/2010/main" val="74052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 </a:t>
            </a:r>
            <a:r>
              <a:rPr lang="en-US" altLang="en-US" dirty="0">
                <a:highlight>
                  <a:srgbClr val="FFFF00"/>
                </a:highlight>
              </a:rPr>
              <a:t>(Self Study)</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16820</TotalTime>
  <Words>4342</Words>
  <Application>Microsoft Macintosh PowerPoint</Application>
  <PresentationFormat>On-screen Show (4:3)</PresentationFormat>
  <Paragraphs>622</Paragraphs>
  <Slides>61</Slides>
  <Notes>56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Courier New</vt:lpstr>
      <vt:lpstr>Helvetica</vt:lpstr>
      <vt:lpstr>Monotype Sorts</vt:lpstr>
      <vt:lpstr>Times New Roman</vt:lpstr>
      <vt:lpstr>Verdana</vt:lpstr>
      <vt:lpstr>Webdings</vt:lpstr>
      <vt:lpstr>Wingdings</vt:lpstr>
      <vt:lpstr>os-8</vt:lpstr>
      <vt:lpstr>Chapter 4:  Synchronization &amp; Deadlocks</vt:lpstr>
      <vt:lpstr>Outline</vt:lpstr>
      <vt:lpstr>Race Condition</vt:lpstr>
      <vt:lpstr>Critical Section Problem</vt:lpstr>
      <vt:lpstr>Critical-Section Problem (Cont.)</vt:lpstr>
      <vt:lpstr>Mutex Locks</vt:lpstr>
      <vt:lpstr>Semaphore</vt:lpstr>
      <vt:lpstr>Semaphore (Cont.)</vt:lpstr>
      <vt:lpstr>Semaphore Usage Example (Self Study)</vt:lpstr>
      <vt:lpstr>Semaphore Implementation (Self Study)</vt:lpstr>
      <vt:lpstr>Problems with Semaphores (Self Study)</vt:lpstr>
      <vt:lpstr>Monitors (Self Study)</vt:lpstr>
      <vt:lpstr>Monitor Implementation Using Semaphores (Self Study)</vt:lpstr>
      <vt:lpstr>Chapter 4 (Cont’d):  Synchronization Examples</vt:lpstr>
      <vt:lpstr>Outline</vt:lpstr>
      <vt:lpstr>Classical Problems of Synchronization</vt:lpstr>
      <vt:lpstr>Bounded-Buffer Problem</vt:lpstr>
      <vt:lpstr>Bounded Buffer Problem (Cont.) (Self Study)</vt:lpstr>
      <vt:lpstr>Bounded Buffer Problem (Cont.) (Self Study)</vt:lpstr>
      <vt:lpstr>Readers-Writers Problem</vt:lpstr>
      <vt:lpstr>Readers-Writers Problem (Cont.)</vt:lpstr>
      <vt:lpstr>Readers-Writers Problem (Cont.) (Self Study)</vt:lpstr>
      <vt:lpstr>Readers-Writers Problem (Cont.) (Self Study)</vt:lpstr>
      <vt:lpstr>Dining-Philosophers Problem</vt:lpstr>
      <vt:lpstr>  Dining-Philosophers Problem Algorithm (Self Study)</vt:lpstr>
      <vt:lpstr>Chapter 4 (Cont’d):  Deadlocks</vt:lpstr>
      <vt:lpstr>Outline</vt:lpstr>
      <vt:lpstr>System Model</vt:lpstr>
      <vt:lpstr>Deadlock with Semaphores (Self Study)</vt:lpstr>
      <vt:lpstr>Deadlock Characterization</vt:lpstr>
      <vt:lpstr>Resource-Allocation Graph</vt:lpstr>
      <vt:lpstr>Resource Allocation Graph Example</vt:lpstr>
      <vt:lpstr>Resource Allocation Graph with a Deadlock</vt:lpstr>
      <vt:lpstr>Graph with a Cycle But no Deadlock</vt:lpstr>
      <vt:lpstr>Basic Facts</vt:lpstr>
      <vt:lpstr>Methods for Handling Deadlocks</vt:lpstr>
      <vt:lpstr>Deadlock Prevention</vt:lpstr>
      <vt:lpstr>Deadlock Prevention (Cont.)</vt:lpstr>
      <vt:lpstr>Circular Wait</vt:lpstr>
      <vt:lpstr>Deadlock Avoidance</vt:lpstr>
      <vt:lpstr>Safe State</vt:lpstr>
      <vt:lpstr>Basic Facts</vt:lpstr>
      <vt:lpstr>Safe, Unsafe, Deadlock State </vt:lpstr>
      <vt:lpstr>Avoidance Algorithms</vt:lpstr>
      <vt:lpstr>Banker’s Algorithm</vt:lpstr>
      <vt:lpstr>PowerPoint Presentation</vt:lpstr>
      <vt:lpstr>Data Structures for the Banker’s Algorithm (Self Study) </vt:lpstr>
      <vt:lpstr>Safety Algorithm (Self Study)</vt:lpstr>
      <vt:lpstr>Resource-Request Algorithm for Process Pi (Self Study)</vt:lpstr>
      <vt:lpstr>Deadlock Detection</vt:lpstr>
      <vt:lpstr>Single Instance of Each Resource Type (Self Study)</vt:lpstr>
      <vt:lpstr>Resource-Allocation Graph and  Wait-for Graph (Self Study)</vt:lpstr>
      <vt:lpstr>Several Instances of a Resource Type (Self Study)</vt:lpstr>
      <vt:lpstr>Detection Algorithm (Self Study)</vt:lpstr>
      <vt:lpstr>Detection Algorithm (Cont.) (Self Study)</vt:lpstr>
      <vt:lpstr>Example of Detection Algorithm</vt:lpstr>
      <vt:lpstr>Example (Cont.)</vt:lpstr>
      <vt:lpstr>Detection-Algorithm Usage (Self Study)</vt:lpstr>
      <vt:lpstr>Recovery from Deadlock:  Process Termination</vt:lpstr>
      <vt:lpstr>Recovery from Deadlock:  Resource Preemption</vt:lpstr>
      <vt:lpstr>End of Chapter 4</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Microsoft Office User</cp:lastModifiedBy>
  <cp:revision>369</cp:revision>
  <cp:lastPrinted>2020-11-04T14:30:39Z</cp:lastPrinted>
  <dcterms:created xsi:type="dcterms:W3CDTF">2011-01-13T23:43:38Z</dcterms:created>
  <dcterms:modified xsi:type="dcterms:W3CDTF">2023-11-19T18:51:55Z</dcterms:modified>
</cp:coreProperties>
</file>