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notesMasterIdLst>
    <p:notesMasterId r:id="rId30"/>
  </p:notesMasterIdLst>
  <p:sldIdLst>
    <p:sldId id="407" r:id="rId2"/>
    <p:sldId id="408" r:id="rId3"/>
    <p:sldId id="464" r:id="rId4"/>
    <p:sldId id="465" r:id="rId5"/>
    <p:sldId id="481" r:id="rId6"/>
    <p:sldId id="498" r:id="rId7"/>
    <p:sldId id="482" r:id="rId8"/>
    <p:sldId id="499" r:id="rId9"/>
    <p:sldId id="483" r:id="rId10"/>
    <p:sldId id="485" r:id="rId11"/>
    <p:sldId id="486" r:id="rId12"/>
    <p:sldId id="487" r:id="rId13"/>
    <p:sldId id="501" r:id="rId14"/>
    <p:sldId id="502" r:id="rId15"/>
    <p:sldId id="488" r:id="rId16"/>
    <p:sldId id="489" r:id="rId17"/>
    <p:sldId id="469" r:id="rId18"/>
    <p:sldId id="503" r:id="rId19"/>
    <p:sldId id="470" r:id="rId20"/>
    <p:sldId id="490" r:id="rId21"/>
    <p:sldId id="491" r:id="rId22"/>
    <p:sldId id="492" r:id="rId23"/>
    <p:sldId id="493" r:id="rId24"/>
    <p:sldId id="504" r:id="rId25"/>
    <p:sldId id="494" r:id="rId26"/>
    <p:sldId id="495" r:id="rId27"/>
    <p:sldId id="496" r:id="rId28"/>
    <p:sldId id="463" r:id="rId29"/>
  </p:sldIdLst>
  <p:sldSz cx="9144000" cy="6858000" type="screen4x3"/>
  <p:notesSz cx="7315200" cy="96012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59"/>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79533" autoAdjust="0"/>
  </p:normalViewPr>
  <p:slideViewPr>
    <p:cSldViewPr>
      <p:cViewPr varScale="1">
        <p:scale>
          <a:sx n="110" d="100"/>
          <a:sy n="110" d="100"/>
        </p:scale>
        <p:origin x="156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77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ab Alam" userId="7d76678f61a8fea9" providerId="LiveId" clId="{54163765-2B38-4DC3-9B30-63CB72AE783E}"/>
    <pc:docChg chg="modSld">
      <pc:chgData name="Shadab Alam" userId="7d76678f61a8fea9" providerId="LiveId" clId="{54163765-2B38-4DC3-9B30-63CB72AE783E}" dt="2023-12-30T23:48:29.688" v="2" actId="20577"/>
      <pc:docMkLst>
        <pc:docMk/>
      </pc:docMkLst>
      <pc:sldChg chg="modSp mod">
        <pc:chgData name="Shadab Alam" userId="7d76678f61a8fea9" providerId="LiveId" clId="{54163765-2B38-4DC3-9B30-63CB72AE783E}" dt="2023-12-30T23:48:29.688" v="2" actId="20577"/>
        <pc:sldMkLst>
          <pc:docMk/>
          <pc:sldMk cId="2406207756" sldId="495"/>
        </pc:sldMkLst>
        <pc:spChg chg="mod">
          <ac:chgData name="Shadab Alam" userId="7d76678f61a8fea9" providerId="LiveId" clId="{54163765-2B38-4DC3-9B30-63CB72AE783E}" dt="2023-12-30T23:48:29.688" v="2" actId="20577"/>
          <ac:spMkLst>
            <pc:docMk/>
            <pc:sldMk cId="2406207756" sldId="495"/>
            <ac:spMk id="3" creationId="{00000000-0000-0000-0000-000000000000}"/>
          </ac:spMkLst>
        </pc:spChg>
      </pc:sldChg>
    </pc:docChg>
  </pc:docChgLst>
  <pc:docChgLst>
    <pc:chgData name="Shadab Alam" userId="7d76678f61a8fea9" providerId="LiveId" clId="{BE37422A-1E15-4E19-BFDC-6FDBEBE5B202}"/>
    <pc:docChg chg="modNotesMaster">
      <pc:chgData name="Shadab Alam" userId="7d76678f61a8fea9" providerId="LiveId" clId="{BE37422A-1E15-4E19-BFDC-6FDBEBE5B202}" dt="2023-12-03T03:43:39.535" v="0"/>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9FB9145D-8A59-724B-9FFD-3FC20702C844}" type="presOf" srcId="{6B57FDDA-8F0C-8B42-BABC-39C99BE7864F}" destId="{2A12BD47-4BDB-3343-9554-B0171B10A11F}"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49DDC4-31D3-224B-8993-BDA6042EB1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0BF9D2E-A6FF-6045-8151-37AE24795193}">
      <dgm:prSet custT="1"/>
      <dgm:spPr/>
      <dgm:t>
        <a:bodyPr/>
        <a:lstStyle/>
        <a:p>
          <a:pPr rtl="0"/>
          <a:r>
            <a:rPr lang="en-US" sz="1400" dirty="0"/>
            <a:t>1. Computer security is not as simple as it might first appear to the novice</a:t>
          </a:r>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a:solidFill>
          <a:schemeClr val="accent3">
            <a:lumMod val="75000"/>
          </a:schemeClr>
        </a:solidFill>
      </dgm:spPr>
      <dgm:t>
        <a:bodyPr/>
        <a:lstStyle/>
        <a:p>
          <a:pPr rtl="0"/>
          <a:r>
            <a:rPr lang="en-US" sz="1400" dirty="0"/>
            <a:t>2. In developing a particular security mechanism or algorithm, one must always consider potential attacks on those security features</a:t>
          </a:r>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dirty="0"/>
            <a:t>3. Procedures used to provide particular services are often counterintuitive</a:t>
          </a:r>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a:solidFill>
          <a:schemeClr val="accent5">
            <a:lumMod val="75000"/>
          </a:schemeClr>
        </a:solidFill>
      </dgm:spPr>
      <dgm:t>
        <a:bodyPr/>
        <a:lstStyle/>
        <a:p>
          <a:pPr rtl="0"/>
          <a:r>
            <a:rPr lang="en-US" sz="1400" dirty="0"/>
            <a:t>4. Physical and logical placement needs to be determined</a:t>
          </a:r>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dgm:t>
        <a:bodyPr/>
        <a:lstStyle/>
        <a:p>
          <a:pPr rtl="0"/>
          <a:r>
            <a:rPr lang="en-US" sz="13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a:solidFill>
          <a:schemeClr val="accent3">
            <a:lumMod val="75000"/>
          </a:schemeClr>
        </a:solidFill>
      </dgm:spPr>
      <dgm:t>
        <a:bodyPr/>
        <a:lstStyle/>
        <a:p>
          <a:pPr rtl="0"/>
          <a:r>
            <a:rPr lang="en-US" sz="1400" dirty="0"/>
            <a:t>6. Attackers only need to find a single weakness, while the designer must find and eliminate all weaknesses to achieve perfect security</a:t>
          </a:r>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dgm:t>
        <a:bodyPr/>
        <a:lstStyle/>
        <a:p>
          <a:pPr rtl="0"/>
          <a:r>
            <a:rPr lang="en-US" sz="1400" dirty="0"/>
            <a:t>9. There is a natural tendency on the part of users and system managers to perceive little benefit from security investment until a security failure occurs</a:t>
          </a:r>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a:solidFill>
          <a:schemeClr val="accent5">
            <a:lumMod val="75000"/>
          </a:schemeClr>
        </a:solidFill>
      </dgm:spPr>
      <dgm:t>
        <a:bodyPr/>
        <a:lstStyle/>
        <a:p>
          <a:pPr rtl="0"/>
          <a:r>
            <a:rPr lang="en-US" sz="1400" dirty="0"/>
            <a:t>8. Security requires regular and constant monitoring</a:t>
          </a:r>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dirty="0"/>
            <a:t>7. Security is still too often an afterthought to be incorporated into a system after the design is complete, rather than being an integral part of the design process</a:t>
          </a:r>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a:solidFill>
          <a:schemeClr val="accent3">
            <a:lumMod val="75000"/>
          </a:schemeClr>
        </a:solidFill>
      </dgm:spPr>
      <dgm:t>
        <a:bodyPr/>
        <a:lstStyle/>
        <a:p>
          <a:pPr rtl="0"/>
          <a:r>
            <a:rPr lang="en-US" sz="1400" dirty="0"/>
            <a:t>10. Many users and even security administrators view strong security as an impediment to efficient and user-friendly operation of an information system or use of information</a:t>
          </a:r>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746A6ECA-48E4-9E45-8578-AF829B63CA0C}" type="pres">
      <dgm:prSet presAssocID="{1249DDC4-31D3-224B-8993-BDA6042EB1E3}" presName="linear" presStyleCnt="0">
        <dgm:presLayoutVars>
          <dgm:animLvl val="lvl"/>
          <dgm:resizeHandles val="exact"/>
        </dgm:presLayoutVars>
      </dgm:prSet>
      <dgm:spPr/>
    </dgm:pt>
    <dgm:pt modelId="{6873EC69-5554-1946-A603-622FD2F24531}" type="pres">
      <dgm:prSet presAssocID="{C0BF9D2E-A6FF-6045-8151-37AE24795193}" presName="parentText" presStyleLbl="node1" presStyleIdx="0" presStyleCnt="10">
        <dgm:presLayoutVars>
          <dgm:chMax val="0"/>
          <dgm:bulletEnabled val="1"/>
        </dgm:presLayoutVars>
      </dgm:prSet>
      <dgm:spPr/>
    </dgm:pt>
    <dgm:pt modelId="{25A670DD-F6AC-A641-A613-E2E7BE0EEFAF}" type="pres">
      <dgm:prSet presAssocID="{681D42A9-34FB-0342-8F81-036924A1FD91}" presName="spacer" presStyleCnt="0"/>
      <dgm:spPr/>
    </dgm:pt>
    <dgm:pt modelId="{CF5A8B8B-DEFB-E740-81CA-4AD7AAF0AAF9}" type="pres">
      <dgm:prSet presAssocID="{38737062-B875-D04C-8454-D1D7A4AFF327}" presName="parentText" presStyleLbl="node1" presStyleIdx="1" presStyleCnt="10">
        <dgm:presLayoutVars>
          <dgm:chMax val="0"/>
          <dgm:bulletEnabled val="1"/>
        </dgm:presLayoutVars>
      </dgm:prSet>
      <dgm:spPr/>
    </dgm:pt>
    <dgm:pt modelId="{90E0A6F3-3366-F447-ABB4-73D5B4A5C730}" type="pres">
      <dgm:prSet presAssocID="{8557F9BB-144D-2F47-BC18-0FEF5B016251}" presName="spacer" presStyleCnt="0"/>
      <dgm:spPr/>
    </dgm:pt>
    <dgm:pt modelId="{793D2875-7427-DB48-8DB3-CA46BFF185D3}" type="pres">
      <dgm:prSet presAssocID="{D206238D-B64A-3C48-9AA9-02A105F7B14A}" presName="parentText" presStyleLbl="node1" presStyleIdx="2" presStyleCnt="10">
        <dgm:presLayoutVars>
          <dgm:chMax val="0"/>
          <dgm:bulletEnabled val="1"/>
        </dgm:presLayoutVars>
      </dgm:prSet>
      <dgm:spPr/>
    </dgm:pt>
    <dgm:pt modelId="{F1EB58D8-21FF-624D-BA59-0B8390953F71}" type="pres">
      <dgm:prSet presAssocID="{727A58D2-5CF5-8E4E-BEE7-8E76ADC3CD86}" presName="spacer" presStyleCnt="0"/>
      <dgm:spPr/>
    </dgm:pt>
    <dgm:pt modelId="{9FEAA38D-0E1F-4E47-B5A5-B5834DBA8E5F}" type="pres">
      <dgm:prSet presAssocID="{5C2CD799-37EF-8749-8CEF-C46C6DE32CBE}" presName="parentText" presStyleLbl="node1" presStyleIdx="3" presStyleCnt="10">
        <dgm:presLayoutVars>
          <dgm:chMax val="0"/>
          <dgm:bulletEnabled val="1"/>
        </dgm:presLayoutVars>
      </dgm:prSet>
      <dgm:spPr/>
    </dgm:pt>
    <dgm:pt modelId="{ACA172EC-B24D-EF47-9BED-3D884B5EC23D}" type="pres">
      <dgm:prSet presAssocID="{C7BB4EA2-9D39-7341-89AB-01A93CBF5C82}" presName="spacer" presStyleCnt="0"/>
      <dgm:spPr/>
    </dgm:pt>
    <dgm:pt modelId="{C3BEE8ED-5622-8443-8726-5314A36904EC}" type="pres">
      <dgm:prSet presAssocID="{5875E5B6-99EC-2142-8C93-2B38B35F688B}" presName="parentText" presStyleLbl="node1" presStyleIdx="4" presStyleCnt="10">
        <dgm:presLayoutVars>
          <dgm:chMax val="0"/>
          <dgm:bulletEnabled val="1"/>
        </dgm:presLayoutVars>
      </dgm:prSet>
      <dgm:spPr/>
    </dgm:pt>
    <dgm:pt modelId="{512A6E07-1DEB-4D40-9E42-0E6323C9B991}" type="pres">
      <dgm:prSet presAssocID="{BAB8A9BC-D36F-6A44-9A0F-94A1C07F4074}" presName="spacer" presStyleCnt="0"/>
      <dgm:spPr/>
    </dgm:pt>
    <dgm:pt modelId="{C5ACDA04-9503-D741-9A98-A11F5B1C4290}" type="pres">
      <dgm:prSet presAssocID="{8790E657-59DC-AB4E-B2D8-E6E47498FDA6}" presName="parentText" presStyleLbl="node1" presStyleIdx="5" presStyleCnt="10">
        <dgm:presLayoutVars>
          <dgm:chMax val="0"/>
          <dgm:bulletEnabled val="1"/>
        </dgm:presLayoutVars>
      </dgm:prSet>
      <dgm:spPr/>
    </dgm:pt>
    <dgm:pt modelId="{1DB0C662-0C50-AF4E-9D19-8014AA129764}" type="pres">
      <dgm:prSet presAssocID="{2EC64B36-D9FD-8848-9D42-D633207B9C98}" presName="spacer" presStyleCnt="0"/>
      <dgm:spPr/>
    </dgm:pt>
    <dgm:pt modelId="{0776297F-1ECD-134C-BCF0-208F2852E00A}" type="pres">
      <dgm:prSet presAssocID="{94E76F4D-5287-4842-B1AD-60F0E334EE0C}" presName="parentText" presStyleLbl="node1" presStyleIdx="6" presStyleCnt="10">
        <dgm:presLayoutVars>
          <dgm:chMax val="0"/>
          <dgm:bulletEnabled val="1"/>
        </dgm:presLayoutVars>
      </dgm:prSet>
      <dgm:spPr/>
    </dgm:pt>
    <dgm:pt modelId="{4ED4D29B-17C4-5F41-9C4F-9763F0A7DF4A}" type="pres">
      <dgm:prSet presAssocID="{619A9664-8B7A-A845-A004-F7B845FFEFD3}" presName="spacer" presStyleCnt="0"/>
      <dgm:spPr/>
    </dgm:pt>
    <dgm:pt modelId="{E2EE7A55-3978-B04F-A3FE-9C9F056CBA11}" type="pres">
      <dgm:prSet presAssocID="{4D1B6B79-8B71-C34C-8F69-69541115B5A2}" presName="parentText" presStyleLbl="node1" presStyleIdx="7" presStyleCnt="10">
        <dgm:presLayoutVars>
          <dgm:chMax val="0"/>
          <dgm:bulletEnabled val="1"/>
        </dgm:presLayoutVars>
      </dgm:prSet>
      <dgm:spPr/>
    </dgm:pt>
    <dgm:pt modelId="{B5163028-441F-4641-AF38-78FD6EDACD76}" type="pres">
      <dgm:prSet presAssocID="{9EADADCF-7E16-BD45-8D13-B4B901575AAC}" presName="spacer" presStyleCnt="0"/>
      <dgm:spPr/>
    </dgm:pt>
    <dgm:pt modelId="{591F456C-2256-9443-8F58-72257993E123}" type="pres">
      <dgm:prSet presAssocID="{BD282607-209B-D94B-82EC-B7D7D51B88C7}" presName="parentText" presStyleLbl="node1" presStyleIdx="8" presStyleCnt="10">
        <dgm:presLayoutVars>
          <dgm:chMax val="0"/>
          <dgm:bulletEnabled val="1"/>
        </dgm:presLayoutVars>
      </dgm:prSet>
      <dgm:spPr/>
    </dgm:pt>
    <dgm:pt modelId="{A9801312-C063-7040-88DD-9B96B6748B4D}" type="pres">
      <dgm:prSet presAssocID="{F2D66187-238D-EA4C-A2D4-2A8FA28E75A7}" presName="spacer" presStyleCnt="0"/>
      <dgm:spPr/>
    </dgm:pt>
    <dgm:pt modelId="{B8E735F0-D003-6942-B3ED-099C1D685E5D}" type="pres">
      <dgm:prSet presAssocID="{5FA45762-0B5E-234E-8176-DC0809E271B0}" presName="parentText" presStyleLbl="node1" presStyleIdx="9" presStyleCnt="10">
        <dgm:presLayoutVars>
          <dgm:chMax val="0"/>
          <dgm:bulletEnabled val="1"/>
        </dgm:presLayoutVars>
      </dgm:prSet>
      <dgm:spPr/>
    </dgm:pt>
  </dgm:ptLst>
  <dgm:cxnLst>
    <dgm:cxn modelId="{90911A03-FC7A-E346-86F8-F36E6FBD5998}" srcId="{1249DDC4-31D3-224B-8993-BDA6042EB1E3}" destId="{5FA45762-0B5E-234E-8176-DC0809E271B0}" srcOrd="9" destOrd="0" parTransId="{CF11053D-87E8-B74D-A2F5-D261BC380F7F}" sibTransId="{61AC2F5D-DCBF-DD4D-81CC-329F6A995B18}"/>
    <dgm:cxn modelId="{BADB7F08-42E4-A245-B7FB-7DF1D8FCBB5A}" type="presOf" srcId="{BD282607-209B-D94B-82EC-B7D7D51B88C7}" destId="{591F456C-2256-9443-8F58-72257993E123}" srcOrd="0" destOrd="0" presId="urn:microsoft.com/office/officeart/2005/8/layout/vList2"/>
    <dgm:cxn modelId="{2CBF380A-E2C2-024B-A48D-1E2A968CE577}" type="presOf" srcId="{8790E657-59DC-AB4E-B2D8-E6E47498FDA6}" destId="{C5ACDA04-9503-D741-9A98-A11F5B1C4290}" srcOrd="0" destOrd="0" presId="urn:microsoft.com/office/officeart/2005/8/layout/vList2"/>
    <dgm:cxn modelId="{E1FF7C1D-3FB0-0E47-BD15-C5CA55B2821B}" srcId="{1249DDC4-31D3-224B-8993-BDA6042EB1E3}" destId="{5C2CD799-37EF-8749-8CEF-C46C6DE32CBE}" srcOrd="3" destOrd="0" parTransId="{DDBDB4F2-E22D-9549-A45F-C952A9C7A73C}" sibTransId="{C7BB4EA2-9D39-7341-89AB-01A93CBF5C82}"/>
    <dgm:cxn modelId="{A1063626-8553-AA4B-B59B-38773354D5B0}" srcId="{1249DDC4-31D3-224B-8993-BDA6042EB1E3}" destId="{BD282607-209B-D94B-82EC-B7D7D51B88C7}" srcOrd="8" destOrd="0" parTransId="{28C8EBCC-FE59-FB41-9BBC-2B02F287091F}" sibTransId="{F2D66187-238D-EA4C-A2D4-2A8FA28E75A7}"/>
    <dgm:cxn modelId="{2F6A9E27-D5C1-D843-8B20-32484B2CA0AC}" srcId="{1249DDC4-31D3-224B-8993-BDA6042EB1E3}" destId="{5875E5B6-99EC-2142-8C93-2B38B35F688B}" srcOrd="4" destOrd="0" parTransId="{73BE2ECB-C1DA-5242-951F-6092EB4D40FC}" sibTransId="{BAB8A9BC-D36F-6A44-9A0F-94A1C07F4074}"/>
    <dgm:cxn modelId="{23C3CA36-B202-304E-9B75-22110C8EF0AC}" type="presOf" srcId="{5C2CD799-37EF-8749-8CEF-C46C6DE32CBE}" destId="{9FEAA38D-0E1F-4E47-B5A5-B5834DBA8E5F}" srcOrd="0" destOrd="0" presId="urn:microsoft.com/office/officeart/2005/8/layout/vList2"/>
    <dgm:cxn modelId="{CEE37639-5395-ED4E-8752-E7EB8124AA30}" srcId="{1249DDC4-31D3-224B-8993-BDA6042EB1E3}" destId="{38737062-B875-D04C-8454-D1D7A4AFF327}" srcOrd="1" destOrd="0" parTransId="{D9AE507F-B97D-BD42-B074-C8994FDD67ED}" sibTransId="{8557F9BB-144D-2F47-BC18-0FEF5B016251}"/>
    <dgm:cxn modelId="{2B84E165-0E13-2840-8DB8-5181EF66AA60}" type="presOf" srcId="{38737062-B875-D04C-8454-D1D7A4AFF327}" destId="{CF5A8B8B-DEFB-E740-81CA-4AD7AAF0AAF9}" srcOrd="0" destOrd="0" presId="urn:microsoft.com/office/officeart/2005/8/layout/vList2"/>
    <dgm:cxn modelId="{C9C8304A-159D-B84A-A09C-1881AFF35B9A}" type="presOf" srcId="{C0BF9D2E-A6FF-6045-8151-37AE24795193}" destId="{6873EC69-5554-1946-A603-622FD2F24531}" srcOrd="0" destOrd="0" presId="urn:microsoft.com/office/officeart/2005/8/layout/vList2"/>
    <dgm:cxn modelId="{07457E72-B7B0-C145-B24A-918289C33945}" srcId="{1249DDC4-31D3-224B-8993-BDA6042EB1E3}" destId="{94E76F4D-5287-4842-B1AD-60F0E334EE0C}" srcOrd="6" destOrd="0" parTransId="{5A181E3C-E1D7-0B47-8768-DB527A0C430B}" sibTransId="{619A9664-8B7A-A845-A004-F7B845FFEFD3}"/>
    <dgm:cxn modelId="{DB8B5F57-45B2-8C4E-B4CF-FD46BB281A0E}" type="presOf" srcId="{94E76F4D-5287-4842-B1AD-60F0E334EE0C}" destId="{0776297F-1ECD-134C-BCF0-208F2852E00A}" srcOrd="0" destOrd="0" presId="urn:microsoft.com/office/officeart/2005/8/layout/vList2"/>
    <dgm:cxn modelId="{AAE36478-93DE-234B-AFB9-87B1FFA200E5}" type="presOf" srcId="{5875E5B6-99EC-2142-8C93-2B38B35F688B}" destId="{C3BEE8ED-5622-8443-8726-5314A36904EC}" srcOrd="0" destOrd="0" presId="urn:microsoft.com/office/officeart/2005/8/layout/vList2"/>
    <dgm:cxn modelId="{959AAC7A-07CA-8D48-A70C-620CF89C080B}" type="presOf" srcId="{5FA45762-0B5E-234E-8176-DC0809E271B0}" destId="{B8E735F0-D003-6942-B3ED-099C1D685E5D}" srcOrd="0" destOrd="0" presId="urn:microsoft.com/office/officeart/2005/8/layout/vList2"/>
    <dgm:cxn modelId="{5125F4BE-7BF6-BE4D-8F47-AE9648C30FFE}" srcId="{1249DDC4-31D3-224B-8993-BDA6042EB1E3}" destId="{D206238D-B64A-3C48-9AA9-02A105F7B14A}" srcOrd="2" destOrd="0" parTransId="{98665341-6C3B-A64F-B934-00925864E583}" sibTransId="{727A58D2-5CF5-8E4E-BEE7-8E76ADC3CD86}"/>
    <dgm:cxn modelId="{DB1248C1-542B-F244-99A6-B417281F8916}" srcId="{1249DDC4-31D3-224B-8993-BDA6042EB1E3}" destId="{4D1B6B79-8B71-C34C-8F69-69541115B5A2}" srcOrd="7" destOrd="0" parTransId="{0599851D-42A5-234E-8F8E-AB590B76BC39}" sibTransId="{9EADADCF-7E16-BD45-8D13-B4B901575AAC}"/>
    <dgm:cxn modelId="{159F91C2-0ADB-5341-91F3-B5838B7D939B}" srcId="{1249DDC4-31D3-224B-8993-BDA6042EB1E3}" destId="{C0BF9D2E-A6FF-6045-8151-37AE24795193}" srcOrd="0" destOrd="0" parTransId="{51F3D1C9-D2D1-0B4E-A92B-B30E5A3B4C00}" sibTransId="{681D42A9-34FB-0342-8F81-036924A1FD91}"/>
    <dgm:cxn modelId="{BEF29EC4-E4A1-1043-99F0-06F3EA634EF8}" srcId="{1249DDC4-31D3-224B-8993-BDA6042EB1E3}" destId="{8790E657-59DC-AB4E-B2D8-E6E47498FDA6}" srcOrd="5" destOrd="0" parTransId="{1613C12A-0E45-D64E-A356-DADB4217BAF4}" sibTransId="{2EC64B36-D9FD-8848-9D42-D633207B9C98}"/>
    <dgm:cxn modelId="{4F9740CA-9A9F-124E-BC06-A7F6FC5D3F9B}" type="presOf" srcId="{4D1B6B79-8B71-C34C-8F69-69541115B5A2}" destId="{E2EE7A55-3978-B04F-A3FE-9C9F056CBA11}" srcOrd="0" destOrd="0" presId="urn:microsoft.com/office/officeart/2005/8/layout/vList2"/>
    <dgm:cxn modelId="{0C6F92E5-5230-9046-8E00-8974E4EA5DFC}" type="presOf" srcId="{D206238D-B64A-3C48-9AA9-02A105F7B14A}" destId="{793D2875-7427-DB48-8DB3-CA46BFF185D3}" srcOrd="0" destOrd="0" presId="urn:microsoft.com/office/officeart/2005/8/layout/vList2"/>
    <dgm:cxn modelId="{3B4FA8F6-16FB-7043-9CE6-4324B16DE483}" type="presOf" srcId="{1249DDC4-31D3-224B-8993-BDA6042EB1E3}" destId="{746A6ECA-48E4-9E45-8578-AF829B63CA0C}" srcOrd="0" destOrd="0" presId="urn:microsoft.com/office/officeart/2005/8/layout/vList2"/>
    <dgm:cxn modelId="{B5C25240-0437-EE4F-8BEC-5C211D38FA41}" type="presParOf" srcId="{746A6ECA-48E4-9E45-8578-AF829B63CA0C}" destId="{6873EC69-5554-1946-A603-622FD2F24531}" srcOrd="0" destOrd="0" presId="urn:microsoft.com/office/officeart/2005/8/layout/vList2"/>
    <dgm:cxn modelId="{898BC20C-A50B-0C4B-A1A0-6555D6AC70DA}" type="presParOf" srcId="{746A6ECA-48E4-9E45-8578-AF829B63CA0C}" destId="{25A670DD-F6AC-A641-A613-E2E7BE0EEFAF}" srcOrd="1" destOrd="0" presId="urn:microsoft.com/office/officeart/2005/8/layout/vList2"/>
    <dgm:cxn modelId="{66EA0E4F-7324-4244-B972-C13BA76454B9}" type="presParOf" srcId="{746A6ECA-48E4-9E45-8578-AF829B63CA0C}" destId="{CF5A8B8B-DEFB-E740-81CA-4AD7AAF0AAF9}" srcOrd="2" destOrd="0" presId="urn:microsoft.com/office/officeart/2005/8/layout/vList2"/>
    <dgm:cxn modelId="{609589D4-8A34-A64F-A3CE-F2EAA3AA7082}" type="presParOf" srcId="{746A6ECA-48E4-9E45-8578-AF829B63CA0C}" destId="{90E0A6F3-3366-F447-ABB4-73D5B4A5C730}" srcOrd="3" destOrd="0" presId="urn:microsoft.com/office/officeart/2005/8/layout/vList2"/>
    <dgm:cxn modelId="{4F319E87-9EBD-F041-90BD-29240780ADEE}" type="presParOf" srcId="{746A6ECA-48E4-9E45-8578-AF829B63CA0C}" destId="{793D2875-7427-DB48-8DB3-CA46BFF185D3}" srcOrd="4" destOrd="0" presId="urn:microsoft.com/office/officeart/2005/8/layout/vList2"/>
    <dgm:cxn modelId="{D279FDCC-80B6-B54D-ADAB-6862DD27ADBD}" type="presParOf" srcId="{746A6ECA-48E4-9E45-8578-AF829B63CA0C}" destId="{F1EB58D8-21FF-624D-BA59-0B8390953F71}" srcOrd="5" destOrd="0" presId="urn:microsoft.com/office/officeart/2005/8/layout/vList2"/>
    <dgm:cxn modelId="{009C980D-D4D4-314A-91FD-E1530E975161}" type="presParOf" srcId="{746A6ECA-48E4-9E45-8578-AF829B63CA0C}" destId="{9FEAA38D-0E1F-4E47-B5A5-B5834DBA8E5F}" srcOrd="6" destOrd="0" presId="urn:microsoft.com/office/officeart/2005/8/layout/vList2"/>
    <dgm:cxn modelId="{A3E53E54-ACFD-9247-818D-B543E338BB8D}" type="presParOf" srcId="{746A6ECA-48E4-9E45-8578-AF829B63CA0C}" destId="{ACA172EC-B24D-EF47-9BED-3D884B5EC23D}" srcOrd="7" destOrd="0" presId="urn:microsoft.com/office/officeart/2005/8/layout/vList2"/>
    <dgm:cxn modelId="{76056C4E-D040-894C-92AC-0B1ECBFD22C1}" type="presParOf" srcId="{746A6ECA-48E4-9E45-8578-AF829B63CA0C}" destId="{C3BEE8ED-5622-8443-8726-5314A36904EC}" srcOrd="8" destOrd="0" presId="urn:microsoft.com/office/officeart/2005/8/layout/vList2"/>
    <dgm:cxn modelId="{8257E290-8F19-8B45-BF0E-9DFB694C55FF}" type="presParOf" srcId="{746A6ECA-48E4-9E45-8578-AF829B63CA0C}" destId="{512A6E07-1DEB-4D40-9E42-0E6323C9B991}" srcOrd="9" destOrd="0" presId="urn:microsoft.com/office/officeart/2005/8/layout/vList2"/>
    <dgm:cxn modelId="{F6427CC7-2A66-A640-80B9-C1630AC7F70C}" type="presParOf" srcId="{746A6ECA-48E4-9E45-8578-AF829B63CA0C}" destId="{C5ACDA04-9503-D741-9A98-A11F5B1C4290}" srcOrd="10" destOrd="0" presId="urn:microsoft.com/office/officeart/2005/8/layout/vList2"/>
    <dgm:cxn modelId="{787856D4-F7F3-BE45-84CD-BBDB00D2F968}" type="presParOf" srcId="{746A6ECA-48E4-9E45-8578-AF829B63CA0C}" destId="{1DB0C662-0C50-AF4E-9D19-8014AA129764}" srcOrd="11" destOrd="0" presId="urn:microsoft.com/office/officeart/2005/8/layout/vList2"/>
    <dgm:cxn modelId="{2ED5586B-CE13-394B-8855-807BEB89BD4B}" type="presParOf" srcId="{746A6ECA-48E4-9E45-8578-AF829B63CA0C}" destId="{0776297F-1ECD-134C-BCF0-208F2852E00A}" srcOrd="12" destOrd="0" presId="urn:microsoft.com/office/officeart/2005/8/layout/vList2"/>
    <dgm:cxn modelId="{C4F83B28-B89E-2444-A7B7-67227CB1E476}" type="presParOf" srcId="{746A6ECA-48E4-9E45-8578-AF829B63CA0C}" destId="{4ED4D29B-17C4-5F41-9C4F-9763F0A7DF4A}" srcOrd="13" destOrd="0" presId="urn:microsoft.com/office/officeart/2005/8/layout/vList2"/>
    <dgm:cxn modelId="{DAAA0EA2-6397-E244-865B-9030365C7A5B}" type="presParOf" srcId="{746A6ECA-48E4-9E45-8578-AF829B63CA0C}" destId="{E2EE7A55-3978-B04F-A3FE-9C9F056CBA11}" srcOrd="14" destOrd="0" presId="urn:microsoft.com/office/officeart/2005/8/layout/vList2"/>
    <dgm:cxn modelId="{F7019233-E3F3-9942-A47B-320B1459CF00}" type="presParOf" srcId="{746A6ECA-48E4-9E45-8578-AF829B63CA0C}" destId="{B5163028-441F-4641-AF38-78FD6EDACD76}" srcOrd="15" destOrd="0" presId="urn:microsoft.com/office/officeart/2005/8/layout/vList2"/>
    <dgm:cxn modelId="{F890EE04-532F-0049-85E1-BC471C726E41}" type="presParOf" srcId="{746A6ECA-48E4-9E45-8578-AF829B63CA0C}" destId="{591F456C-2256-9443-8F58-72257993E123}" srcOrd="16" destOrd="0" presId="urn:microsoft.com/office/officeart/2005/8/layout/vList2"/>
    <dgm:cxn modelId="{3E19C425-03F7-2340-8DF0-E4971C543918}" type="presParOf" srcId="{746A6ECA-48E4-9E45-8578-AF829B63CA0C}" destId="{A9801312-C063-7040-88DD-9B96B6748B4D}" srcOrd="17" destOrd="0" presId="urn:microsoft.com/office/officeart/2005/8/layout/vList2"/>
    <dgm:cxn modelId="{54DFCF9C-180F-5445-B1B6-17DF1293A60B}" type="presParOf" srcId="{746A6ECA-48E4-9E45-8578-AF829B63CA0C}" destId="{B8E735F0-D003-6942-B3ED-099C1D685E5D}"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5">
            <a:lumMod val="75000"/>
          </a:schemeClr>
        </a:solidFill>
      </dgm:spPr>
      <dgm:t>
        <a:bodyPr/>
        <a:lstStyle/>
        <a:p>
          <a:pPr rtl="0"/>
          <a:r>
            <a:rPr lang="en-US" b="1" dirty="0">
              <a:latin typeface="+mj-lt"/>
            </a:rPr>
            <a:t>Means used to deal with security attacks</a:t>
          </a: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5">
            <a:lumMod val="75000"/>
          </a:schemeClr>
        </a:solidFill>
      </dgm:spPr>
      <dgm:t>
        <a:bodyPr/>
        <a:lstStyle/>
        <a:p>
          <a:pPr rtl="0"/>
          <a:r>
            <a:rPr lang="en-US" b="1" dirty="0">
              <a:latin typeface="+mj-lt"/>
            </a:rPr>
            <a:t>Prevent</a:t>
          </a: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5">
            <a:lumMod val="75000"/>
          </a:schemeClr>
        </a:solidFill>
      </dgm:spPr>
      <dgm:t>
        <a:bodyPr/>
        <a:lstStyle/>
        <a:p>
          <a:pPr rtl="0"/>
          <a:r>
            <a:rPr lang="en-US" b="1" dirty="0">
              <a:latin typeface="+mj-lt"/>
            </a:rPr>
            <a:t>Detect</a:t>
          </a: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5">
            <a:lumMod val="75000"/>
          </a:schemeClr>
        </a:solidFill>
      </dgm:spPr>
      <dgm:t>
        <a:bodyPr/>
        <a:lstStyle/>
        <a:p>
          <a:pPr rtl="0"/>
          <a:r>
            <a:rPr lang="en-US" b="1" dirty="0">
              <a:latin typeface="+mj-lt"/>
            </a:rPr>
            <a:t>Recover</a:t>
          </a: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a:latin typeface="+mj-lt"/>
            </a:rPr>
            <a:t>May itself introduce new vulnerabilities</a:t>
          </a: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a:latin typeface="+mj-lt"/>
            </a:rPr>
            <a:t>Residual vulnerabilities may remain</a:t>
          </a: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a:latin typeface="+mj-lt"/>
            </a:rPr>
            <a:t>Goal is to minimize residual level of risk to the assets</a:t>
          </a: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pt>
    <dgm:pt modelId="{5486CB17-6359-4640-972B-2307AE1451FD}" type="pres">
      <dgm:prSet presAssocID="{DCC27B66-85C3-FE47-8D25-064322B09694}" presName="triangle1" presStyleLbl="node1" presStyleIdx="0" presStyleCnt="4">
        <dgm:presLayoutVars>
          <dgm:bulletEnabled val="1"/>
        </dgm:presLayoutVars>
      </dgm:prSet>
      <dgm:spPr/>
    </dgm:pt>
    <dgm:pt modelId="{54BFD341-D1F9-D24B-95CE-68C4722408FC}" type="pres">
      <dgm:prSet presAssocID="{DCC27B66-85C3-FE47-8D25-064322B09694}" presName="triangle2" presStyleLbl="node1" presStyleIdx="1" presStyleCnt="4">
        <dgm:presLayoutVars>
          <dgm:bulletEnabled val="1"/>
        </dgm:presLayoutVars>
      </dgm:prSet>
      <dgm:spPr/>
    </dgm:pt>
    <dgm:pt modelId="{A8BE4F15-01F3-5946-9983-265B187E7DB5}" type="pres">
      <dgm:prSet presAssocID="{DCC27B66-85C3-FE47-8D25-064322B09694}" presName="triangle3" presStyleLbl="node1" presStyleIdx="2" presStyleCnt="4">
        <dgm:presLayoutVars>
          <dgm:bulletEnabled val="1"/>
        </dgm:presLayoutVars>
      </dgm:prSet>
      <dgm:spPr/>
    </dgm:pt>
    <dgm:pt modelId="{ED3A1D36-57FE-1B43-8609-452710F6D51C}" type="pres">
      <dgm:prSet presAssocID="{DCC27B66-85C3-FE47-8D25-064322B09694}" presName="triangle4" presStyleLbl="node1" presStyleIdx="3" presStyleCnt="4">
        <dgm:presLayoutVars>
          <dgm:bulletEnabled val="1"/>
        </dgm:presLayoutVars>
      </dgm:prSet>
      <dgm:spPr/>
    </dgm:pt>
  </dgm:ptLst>
  <dgm:cxnLst>
    <dgm:cxn modelId="{7A99080A-9930-AC45-960A-D6C95A21446C}" type="presOf" srcId="{B79A36A7-1CFF-984B-ADFF-C7F510B1A2B5}" destId="{5486CB17-6359-4640-972B-2307AE1451FD}" srcOrd="0" destOrd="3" presId="urn:microsoft.com/office/officeart/2005/8/layout/pyramid4"/>
    <dgm:cxn modelId="{8F5DF023-BAC0-E446-92D8-6E442620FDA7}" type="presOf" srcId="{A336DF4E-C703-7E44-9B7D-2B36305C39E9}" destId="{5486CB17-6359-4640-972B-2307AE1451FD}" srcOrd="0" destOrd="1"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33B9C261-B0AE-314F-970E-BDA903A3D5FE}" type="presOf" srcId="{B3DDA714-85F4-C440-A494-21D2C202C4E0}" destId="{5486CB17-6359-4640-972B-2307AE1451FD}" srcOrd="0" destOrd="0" presId="urn:microsoft.com/office/officeart/2005/8/layout/pyramid4"/>
    <dgm:cxn modelId="{0A2F6957-DA57-E84D-9614-352C3DCE41E8}" srcId="{DCC27B66-85C3-FE47-8D25-064322B09694}" destId="{9856FC2F-703A-8B4E-851A-5BF13EEF975C}" srcOrd="1" destOrd="0" parTransId="{FCF1A9B3-FF76-2B4D-9A7A-080BA326FF63}" sibTransId="{83CB9680-A6BB-F340-B5ED-1B379988E72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8C4AFAB5-71F4-7041-947B-EB5F4EABC601}" srcId="{B3DDA714-85F4-C440-A494-21D2C202C4E0}" destId="{4924E0E7-2A73-5D45-8773-8AAD9100ADF7}" srcOrd="1" destOrd="0" parTransId="{55BDE9C4-8D12-0845-B2A1-6C416011F409}" sibTransId="{29700473-0525-6E4A-B07A-23DB6023B509}"/>
    <dgm:cxn modelId="{974378CE-3189-4F4E-840E-9FB62D9CE438}" srcId="{DCC27B66-85C3-FE47-8D25-064322B09694}" destId="{B3DDA714-85F4-C440-A494-21D2C202C4E0}" srcOrd="0" destOrd="0" parTransId="{7A3CF0DD-68AC-1E41-A62B-38A53FEC9878}" sibTransId="{D4E3F297-86A2-F648-B63E-D29F3D88D2EB}"/>
    <dgm:cxn modelId="{F2AEDAD5-5889-C541-BC11-80352890049C}" type="presOf" srcId="{DCC27B66-85C3-FE47-8D25-064322B09694}" destId="{ABA76624-B35D-D14B-A925-FC2AF33A8F54}" srcOrd="0" destOrd="0" presId="urn:microsoft.com/office/officeart/2005/8/layout/pyramid4"/>
    <dgm:cxn modelId="{FC9A0FE8-983B-2746-A001-FE034E56FBBA}" srcId="{DCC27B66-85C3-FE47-8D25-064322B09694}" destId="{116C7FB4-35FB-8846-9E98-B49D50633C24}" srcOrd="3" destOrd="0" parTransId="{49BC4B97-2746-1148-A407-7801C7FF8918}" sibTransId="{4E186EC6-CB75-054D-BA7C-ED7CC9A64BBF}"/>
    <dgm:cxn modelId="{B367E5E9-4682-8B41-B932-04E99D576417}" srcId="{DCC27B66-85C3-FE47-8D25-064322B09694}" destId="{6C42D2F8-47A0-8941-9F6F-F92D489C5F7D}" srcOrd="2" destOrd="0" parTransId="{DD9159D3-1EB1-194C-8115-639C98917B28}" sibTransId="{91565F09-7485-AB43-97B3-9D030F5AC2E9}"/>
    <dgm:cxn modelId="{06A66BEE-05DA-4A4D-884E-3A166B26560A}" type="presOf" srcId="{4924E0E7-2A73-5D45-8773-8AAD9100ADF7}" destId="{5486CB17-6359-4640-972B-2307AE1451FD}" srcOrd="0" destOrd="2" presId="urn:microsoft.com/office/officeart/2005/8/layout/pyramid4"/>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06062"/>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06062"/>
        <a:ext cx="2212427" cy="1026000"/>
      </dsp:txXfrm>
    </dsp:sp>
    <dsp:sp modelId="{C5173CA9-CAEE-B642-8B8F-CD4B816E3BFB}">
      <dsp:nvSpPr>
        <dsp:cNvPr id="0" name=""/>
        <dsp:cNvSpPr/>
      </dsp:nvSpPr>
      <dsp:spPr>
        <a:xfrm>
          <a:off x="289255" y="1484691"/>
          <a:ext cx="2332384" cy="355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484691"/>
        <a:ext cx="2332384" cy="3555868"/>
      </dsp:txXfrm>
    </dsp:sp>
    <dsp:sp modelId="{EC783FE8-0006-004E-9EC5-CCA2F7583147}">
      <dsp:nvSpPr>
        <dsp:cNvPr id="0" name=""/>
        <dsp:cNvSpPr/>
      </dsp:nvSpPr>
      <dsp:spPr>
        <a:xfrm>
          <a:off x="302421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343125"/>
        <a:ext cx="1889480" cy="1026000"/>
      </dsp:txXfrm>
    </dsp:sp>
    <dsp:sp modelId="{92F85E19-9F62-2146-BBFE-59F35C65EE0E}">
      <dsp:nvSpPr>
        <dsp:cNvPr id="0" name=""/>
        <dsp:cNvSpPr/>
      </dsp:nvSpPr>
      <dsp:spPr>
        <a:xfrm>
          <a:off x="3148833" y="1465534"/>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Guarding against improper information modification or destruction, including ensuring information nonrepudiation and authenticity</a:t>
          </a:r>
        </a:p>
      </dsp:txBody>
      <dsp:txXfrm>
        <a:off x="3148833" y="1465534"/>
        <a:ext cx="2332384" cy="3407619"/>
      </dsp:txXfrm>
    </dsp:sp>
    <dsp:sp modelId="{FAB70A0B-6355-A049-80C7-D281E9662899}">
      <dsp:nvSpPr>
        <dsp:cNvPr id="0" name=""/>
        <dsp:cNvSpPr/>
      </dsp:nvSpPr>
      <dsp:spPr>
        <a:xfrm>
          <a:off x="572369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343125"/>
        <a:ext cx="1889480" cy="1026000"/>
      </dsp:txXfrm>
    </dsp:sp>
    <dsp:sp modelId="{2A12BD47-4BDB-3343-9554-B0171B10A11F}">
      <dsp:nvSpPr>
        <dsp:cNvPr id="0" name=""/>
        <dsp:cNvSpPr/>
      </dsp:nvSpPr>
      <dsp:spPr>
        <a:xfrm>
          <a:off x="5935171" y="1539659"/>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Ensuring timely and reliable access to and use of information</a:t>
          </a:r>
        </a:p>
      </dsp:txBody>
      <dsp:txXfrm>
        <a:off x="5935171" y="1539659"/>
        <a:ext cx="2332384" cy="3407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EC69-5554-1946-A603-622FD2F24531}">
      <dsp:nvSpPr>
        <dsp:cNvPr id="0" name=""/>
        <dsp:cNvSpPr/>
      </dsp:nvSpPr>
      <dsp:spPr>
        <a:xfrm>
          <a:off x="0" y="1833"/>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 Computer security is not as simple as it might first appear to the novice</a:t>
          </a:r>
        </a:p>
      </dsp:txBody>
      <dsp:txXfrm>
        <a:off x="28340" y="30173"/>
        <a:ext cx="8584280" cy="523876"/>
      </dsp:txXfrm>
    </dsp:sp>
    <dsp:sp modelId="{CF5A8B8B-DEFB-E740-81CA-4AD7AAF0AAF9}">
      <dsp:nvSpPr>
        <dsp:cNvPr id="0" name=""/>
        <dsp:cNvSpPr/>
      </dsp:nvSpPr>
      <dsp:spPr>
        <a:xfrm>
          <a:off x="0" y="592992"/>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2. In developing a particular security mechanism or algorithm, one must always consider potential attacks on those security features</a:t>
          </a:r>
        </a:p>
      </dsp:txBody>
      <dsp:txXfrm>
        <a:off x="28340" y="621332"/>
        <a:ext cx="8584280" cy="523876"/>
      </dsp:txXfrm>
    </dsp:sp>
    <dsp:sp modelId="{793D2875-7427-DB48-8DB3-CA46BFF185D3}">
      <dsp:nvSpPr>
        <dsp:cNvPr id="0" name=""/>
        <dsp:cNvSpPr/>
      </dsp:nvSpPr>
      <dsp:spPr>
        <a:xfrm>
          <a:off x="0" y="1184152"/>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3. Procedures used to provide particular services are often counterintuitive</a:t>
          </a:r>
        </a:p>
      </dsp:txBody>
      <dsp:txXfrm>
        <a:off x="28340" y="1212492"/>
        <a:ext cx="8584280" cy="523876"/>
      </dsp:txXfrm>
    </dsp:sp>
    <dsp:sp modelId="{9FEAA38D-0E1F-4E47-B5A5-B5834DBA8E5F}">
      <dsp:nvSpPr>
        <dsp:cNvPr id="0" name=""/>
        <dsp:cNvSpPr/>
      </dsp:nvSpPr>
      <dsp:spPr>
        <a:xfrm>
          <a:off x="0" y="1775311"/>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4. Physical and logical placement needs to be determined</a:t>
          </a:r>
        </a:p>
      </dsp:txBody>
      <dsp:txXfrm>
        <a:off x="28340" y="1803651"/>
        <a:ext cx="8584280" cy="523876"/>
      </dsp:txXfrm>
    </dsp:sp>
    <dsp:sp modelId="{C3BEE8ED-5622-8443-8726-5314A36904EC}">
      <dsp:nvSpPr>
        <dsp:cNvPr id="0" name=""/>
        <dsp:cNvSpPr/>
      </dsp:nvSpPr>
      <dsp:spPr>
        <a:xfrm>
          <a:off x="0" y="2366470"/>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sp:txBody>
      <dsp:txXfrm>
        <a:off x="28340" y="2394810"/>
        <a:ext cx="8584280" cy="523876"/>
      </dsp:txXfrm>
    </dsp:sp>
    <dsp:sp modelId="{C5ACDA04-9503-D741-9A98-A11F5B1C4290}">
      <dsp:nvSpPr>
        <dsp:cNvPr id="0" name=""/>
        <dsp:cNvSpPr/>
      </dsp:nvSpPr>
      <dsp:spPr>
        <a:xfrm>
          <a:off x="0" y="2957629"/>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6. Attackers only need to find a single weakness, while the designer must find and eliminate all weaknesses to achieve perfect security</a:t>
          </a:r>
        </a:p>
      </dsp:txBody>
      <dsp:txXfrm>
        <a:off x="28340" y="2985969"/>
        <a:ext cx="8584280" cy="523876"/>
      </dsp:txXfrm>
    </dsp:sp>
    <dsp:sp modelId="{0776297F-1ECD-134C-BCF0-208F2852E00A}">
      <dsp:nvSpPr>
        <dsp:cNvPr id="0" name=""/>
        <dsp:cNvSpPr/>
      </dsp:nvSpPr>
      <dsp:spPr>
        <a:xfrm>
          <a:off x="0" y="3548788"/>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7. Security is still too often an afterthought to be incorporated into a system after the design is complete, rather than being an integral part of the design process</a:t>
          </a:r>
        </a:p>
      </dsp:txBody>
      <dsp:txXfrm>
        <a:off x="28340" y="3577128"/>
        <a:ext cx="8584280" cy="523876"/>
      </dsp:txXfrm>
    </dsp:sp>
    <dsp:sp modelId="{E2EE7A55-3978-B04F-A3FE-9C9F056CBA11}">
      <dsp:nvSpPr>
        <dsp:cNvPr id="0" name=""/>
        <dsp:cNvSpPr/>
      </dsp:nvSpPr>
      <dsp:spPr>
        <a:xfrm>
          <a:off x="0" y="4139947"/>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8. Security requires regular and constant monitoring</a:t>
          </a:r>
        </a:p>
      </dsp:txBody>
      <dsp:txXfrm>
        <a:off x="28340" y="4168287"/>
        <a:ext cx="8584280" cy="523876"/>
      </dsp:txXfrm>
    </dsp:sp>
    <dsp:sp modelId="{591F456C-2256-9443-8F58-72257993E123}">
      <dsp:nvSpPr>
        <dsp:cNvPr id="0" name=""/>
        <dsp:cNvSpPr/>
      </dsp:nvSpPr>
      <dsp:spPr>
        <a:xfrm>
          <a:off x="0" y="4731107"/>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9. There is a natural tendency on the part of users and system managers to perceive little benefit from security investment until a security failure occurs</a:t>
          </a:r>
        </a:p>
      </dsp:txBody>
      <dsp:txXfrm>
        <a:off x="28340" y="4759447"/>
        <a:ext cx="8584280" cy="523876"/>
      </dsp:txXfrm>
    </dsp:sp>
    <dsp:sp modelId="{B8E735F0-D003-6942-B3ED-099C1D685E5D}">
      <dsp:nvSpPr>
        <dsp:cNvPr id="0" name=""/>
        <dsp:cNvSpPr/>
      </dsp:nvSpPr>
      <dsp:spPr>
        <a:xfrm>
          <a:off x="0" y="5322266"/>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10. Many users and even security administrators view strong security as an impediment to efficient and user-friendly operation of an information system or use of information</a:t>
          </a:r>
        </a:p>
      </dsp:txBody>
      <dsp:txXfrm>
        <a:off x="28340" y="5350606"/>
        <a:ext cx="8584280" cy="523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85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Hardware</a:t>
          </a:r>
          <a:endParaRPr lang="en-US" sz="26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1828538"/>
            <a:satOff val="2482"/>
            <a:lumOff val="41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8575" cap="flat" cmpd="sng" algn="ctr">
          <a:solidFill>
            <a:schemeClr val="accent4">
              <a:hueOff val="1828538"/>
              <a:satOff val="2482"/>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Software</a:t>
          </a:r>
          <a:endParaRPr lang="en-US" sz="26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3657076"/>
            <a:satOff val="4963"/>
            <a:lumOff val="83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8575" cap="flat" cmpd="sng" algn="ctr">
          <a:solidFill>
            <a:schemeClr val="accent4">
              <a:hueOff val="3657076"/>
              <a:satOff val="4963"/>
              <a:lumOff val="83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Data</a:t>
          </a:r>
          <a:endParaRPr lang="en-US" sz="26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5485614"/>
            <a:satOff val="7445"/>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8575" cap="flat" cmpd="sng" algn="ctr">
          <a:solidFill>
            <a:schemeClr val="accent4">
              <a:hueOff val="5485614"/>
              <a:satOff val="7445"/>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Communication facilities and networks</a:t>
          </a:r>
          <a:endParaRPr lang="en-US" sz="2600" kern="1200" dirty="0">
            <a:latin typeface="+mj-lt"/>
          </a:endParaRPr>
        </a:p>
      </dsp:txBody>
      <dsp:txXfrm>
        <a:off x="2262981" y="2885301"/>
        <a:ext cx="5966618" cy="9617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latin typeface="+mj-lt"/>
            </a:rPr>
            <a:t>Means used to deal with security attacks</a:t>
          </a:r>
        </a:p>
        <a:p>
          <a:pPr marL="114300" lvl="1" indent="-114300" algn="l" defTabSz="533400" rtl="0">
            <a:lnSpc>
              <a:spcPct val="90000"/>
            </a:lnSpc>
            <a:spcBef>
              <a:spcPct val="0"/>
            </a:spcBef>
            <a:spcAft>
              <a:spcPct val="15000"/>
            </a:spcAft>
            <a:buChar char="•"/>
          </a:pPr>
          <a:r>
            <a:rPr lang="en-US" sz="1200" b="1" kern="1200" dirty="0">
              <a:latin typeface="+mj-lt"/>
            </a:rPr>
            <a:t>Prevent</a:t>
          </a:r>
        </a:p>
        <a:p>
          <a:pPr marL="114300" lvl="1" indent="-114300" algn="l" defTabSz="533400" rtl="0">
            <a:lnSpc>
              <a:spcPct val="90000"/>
            </a:lnSpc>
            <a:spcBef>
              <a:spcPct val="0"/>
            </a:spcBef>
            <a:spcAft>
              <a:spcPct val="15000"/>
            </a:spcAft>
            <a:buChar char="•"/>
          </a:pPr>
          <a:r>
            <a:rPr lang="en-US" sz="1200" b="1" kern="1200" dirty="0">
              <a:latin typeface="+mj-lt"/>
            </a:rPr>
            <a:t>Detect</a:t>
          </a:r>
        </a:p>
        <a:p>
          <a:pPr marL="114300" lvl="1" indent="-114300" algn="l" defTabSz="533400" rtl="0">
            <a:lnSpc>
              <a:spcPct val="90000"/>
            </a:lnSpc>
            <a:spcBef>
              <a:spcPct val="0"/>
            </a:spcBef>
            <a:spcAft>
              <a:spcPct val="15000"/>
            </a:spcAft>
            <a:buChar char="•"/>
          </a:pPr>
          <a:r>
            <a:rPr lang="en-US" sz="1200" b="1" kern="1200" dirty="0">
              <a:latin typeface="+mj-lt"/>
            </a:rPr>
            <a:t>Recover</a:t>
          </a: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May itself introduce new vulnerabilities</a:t>
          </a: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Residual vulnerabilities may remain</a:t>
          </a: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Goal is to minimize residual level of risk to the assets</a:t>
          </a:r>
        </a:p>
      </dsp:txBody>
      <dsp:txXfrm>
        <a:off x="4443071" y="5056026"/>
        <a:ext cx="1685342" cy="168534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pitchFamily="-110" charset="0"/>
              </a:defRPr>
            </a:lvl1pPr>
          </a:lstStyle>
          <a:p>
            <a:pPr>
              <a:defRPr/>
            </a:pPr>
            <a:fld id="{BC221936-9DC6-B542-A2DE-31D02E6D4A6C}" type="slidenum">
              <a:rPr lang="en-AU"/>
              <a:pPr>
                <a:defRPr/>
              </a:pPr>
              <a:t>‹#›</a:t>
            </a:fld>
            <a:endParaRPr lang="en-AU" dirty="0"/>
          </a:p>
        </p:txBody>
      </p:sp>
    </p:spTree>
    <p:extLst>
      <p:ext uri="{BB962C8B-B14F-4D97-AF65-F5344CB8AC3E}">
        <p14:creationId xmlns:p14="http://schemas.microsoft.com/office/powerpoint/2010/main" val="3438257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872625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10</a:t>
            </a:fld>
            <a:endParaRPr lang="en-AU" dirty="0"/>
          </a:p>
        </p:txBody>
      </p:sp>
    </p:spTree>
    <p:extLst>
      <p:ext uri="{BB962C8B-B14F-4D97-AF65-F5344CB8AC3E}">
        <p14:creationId xmlns:p14="http://schemas.microsoft.com/office/powerpoint/2010/main" val="210482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11</a:t>
            </a:fld>
            <a:endParaRPr lang="en-AU" dirty="0"/>
          </a:p>
        </p:txBody>
      </p:sp>
    </p:spTree>
    <p:extLst>
      <p:ext uri="{BB962C8B-B14F-4D97-AF65-F5344CB8AC3E}">
        <p14:creationId xmlns:p14="http://schemas.microsoft.com/office/powerpoint/2010/main" val="2179237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12</a:t>
            </a:fld>
            <a:endParaRPr lang="en-AU" dirty="0"/>
          </a:p>
        </p:txBody>
      </p:sp>
    </p:spTree>
    <p:extLst>
      <p:ext uri="{BB962C8B-B14F-4D97-AF65-F5344CB8AC3E}">
        <p14:creationId xmlns:p14="http://schemas.microsoft.com/office/powerpoint/2010/main" val="844438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pitchFamily="-107" charset="0"/>
                <a:ea typeface="+mn-ea"/>
                <a:cs typeface="+mn-cs"/>
              </a:rPr>
              <a:t> </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033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14</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b="0" dirty="0">
              <a:latin typeface="Times New Roman" pitchFamily="-107" charset="0"/>
            </a:endParaRPr>
          </a:p>
        </p:txBody>
      </p:sp>
    </p:spTree>
    <p:extLst>
      <p:ext uri="{BB962C8B-B14F-4D97-AF65-F5344CB8AC3E}">
        <p14:creationId xmlns:p14="http://schemas.microsoft.com/office/powerpoint/2010/main" val="3560390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15</a:t>
            </a:fld>
            <a:endParaRPr lang="en-AU" dirty="0"/>
          </a:p>
        </p:txBody>
      </p:sp>
    </p:spTree>
    <p:extLst>
      <p:ext uri="{BB962C8B-B14F-4D97-AF65-F5344CB8AC3E}">
        <p14:creationId xmlns:p14="http://schemas.microsoft.com/office/powerpoint/2010/main" val="1740793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16</a:t>
            </a:fld>
            <a:endParaRPr lang="en-AU" dirty="0"/>
          </a:p>
        </p:txBody>
      </p:sp>
    </p:spTree>
    <p:extLst>
      <p:ext uri="{BB962C8B-B14F-4D97-AF65-F5344CB8AC3E}">
        <p14:creationId xmlns:p14="http://schemas.microsoft.com/office/powerpoint/2010/main" val="2342143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5DFE3-F1EB-47C8-91C6-5B5C38408376}" type="slidenum">
              <a:rPr lang="en-AU" altLang="en-US"/>
              <a:pPr/>
              <a:t>17</a:t>
            </a:fld>
            <a:endParaRPr lang="en-AU"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98068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18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b="0" dirty="0">
              <a:latin typeface="Times New Roman" pitchFamily="-107" charset="0"/>
            </a:endParaRPr>
          </a:p>
        </p:txBody>
      </p:sp>
    </p:spTree>
    <p:extLst>
      <p:ext uri="{BB962C8B-B14F-4D97-AF65-F5344CB8AC3E}">
        <p14:creationId xmlns:p14="http://schemas.microsoft.com/office/powerpoint/2010/main" val="2976793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6FA15-3B7C-48C5-BC8C-D36C27855BA5}" type="slidenum">
              <a:rPr lang="en-AU" altLang="en-US"/>
              <a:pPr/>
              <a:t>19</a:t>
            </a:fld>
            <a:endParaRPr lang="en-AU"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3129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 </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702385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20</a:t>
            </a:fld>
            <a:endParaRPr lang="en-AU" dirty="0"/>
          </a:p>
        </p:txBody>
      </p:sp>
    </p:spTree>
    <p:extLst>
      <p:ext uri="{BB962C8B-B14F-4D97-AF65-F5344CB8AC3E}">
        <p14:creationId xmlns:p14="http://schemas.microsoft.com/office/powerpoint/2010/main" val="3261270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21</a:t>
            </a:fld>
            <a:endParaRPr lang="en-AU" dirty="0"/>
          </a:p>
        </p:txBody>
      </p:sp>
    </p:spTree>
    <p:extLst>
      <p:ext uri="{BB962C8B-B14F-4D97-AF65-F5344CB8AC3E}">
        <p14:creationId xmlns:p14="http://schemas.microsoft.com/office/powerpoint/2010/main" val="3728777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22</a:t>
            </a:fld>
            <a:endParaRPr lang="en-AU" dirty="0"/>
          </a:p>
        </p:txBody>
      </p:sp>
    </p:spTree>
    <p:extLst>
      <p:ext uri="{BB962C8B-B14F-4D97-AF65-F5344CB8AC3E}">
        <p14:creationId xmlns:p14="http://schemas.microsoft.com/office/powerpoint/2010/main" val="2948606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23</a:t>
            </a:fld>
            <a:endParaRPr lang="en-AU" dirty="0"/>
          </a:p>
        </p:txBody>
      </p:sp>
    </p:spTree>
    <p:extLst>
      <p:ext uri="{BB962C8B-B14F-4D97-AF65-F5344CB8AC3E}">
        <p14:creationId xmlns:p14="http://schemas.microsoft.com/office/powerpoint/2010/main" val="172530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781205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25</a:t>
            </a:fld>
            <a:endParaRPr lang="en-AU" dirty="0"/>
          </a:p>
        </p:txBody>
      </p:sp>
    </p:spTree>
    <p:extLst>
      <p:ext uri="{BB962C8B-B14F-4D97-AF65-F5344CB8AC3E}">
        <p14:creationId xmlns:p14="http://schemas.microsoft.com/office/powerpoint/2010/main" val="1350070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2523898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27</a:t>
            </a:fld>
            <a:endParaRPr lang="en-AU" dirty="0"/>
          </a:p>
        </p:txBody>
      </p:sp>
    </p:spTree>
    <p:extLst>
      <p:ext uri="{BB962C8B-B14F-4D97-AF65-F5344CB8AC3E}">
        <p14:creationId xmlns:p14="http://schemas.microsoft.com/office/powerpoint/2010/main" val="421345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28</a:t>
            </a:fld>
            <a:endParaRPr lang="en-AU" dirty="0"/>
          </a:p>
        </p:txBody>
      </p:sp>
    </p:spTree>
    <p:extLst>
      <p:ext uri="{BB962C8B-B14F-4D97-AF65-F5344CB8AC3E}">
        <p14:creationId xmlns:p14="http://schemas.microsoft.com/office/powerpoint/2010/main" val="38833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0B40F-241F-4766-8FC0-DA2A60A84FBA}" type="slidenum">
              <a:rPr lang="en-AU" altLang="en-US"/>
              <a:pPr/>
              <a:t>3</a:t>
            </a:fld>
            <a:endParaRPr lang="en-AU"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697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65E3FD-F058-47F2-A410-3358A5E8829F}" type="slidenum">
              <a:rPr lang="en-AU" altLang="en-US"/>
              <a:pPr/>
              <a:t>4</a:t>
            </a:fld>
            <a:endParaRPr lang="en-AU"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8203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5</a:t>
            </a:fld>
            <a:endParaRPr lang="en-AU" dirty="0"/>
          </a:p>
        </p:txBody>
      </p:sp>
    </p:spTree>
    <p:extLst>
      <p:ext uri="{BB962C8B-B14F-4D97-AF65-F5344CB8AC3E}">
        <p14:creationId xmlns:p14="http://schemas.microsoft.com/office/powerpoint/2010/main" val="941846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785367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7</a:t>
            </a:fld>
            <a:endParaRPr lang="en-AU" dirty="0"/>
          </a:p>
        </p:txBody>
      </p:sp>
    </p:spTree>
    <p:extLst>
      <p:ext uri="{BB962C8B-B14F-4D97-AF65-F5344CB8AC3E}">
        <p14:creationId xmlns:p14="http://schemas.microsoft.com/office/powerpoint/2010/main" val="2612139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8</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dirty="0">
              <a:latin typeface="Times New Roman" pitchFamily="-107" charset="0"/>
            </a:endParaRPr>
          </a:p>
        </p:txBody>
      </p:sp>
    </p:spTree>
    <p:extLst>
      <p:ext uri="{BB962C8B-B14F-4D97-AF65-F5344CB8AC3E}">
        <p14:creationId xmlns:p14="http://schemas.microsoft.com/office/powerpoint/2010/main" val="1229932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9</a:t>
            </a:fld>
            <a:endParaRPr lang="en-AU" dirty="0"/>
          </a:p>
        </p:txBody>
      </p:sp>
    </p:spTree>
    <p:extLst>
      <p:ext uri="{BB962C8B-B14F-4D97-AF65-F5344CB8AC3E}">
        <p14:creationId xmlns:p14="http://schemas.microsoft.com/office/powerpoint/2010/main" val="71220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p:nvPr/>
        </p:nvPicPr>
        <p:blipFill>
          <a:blip r:embed="rId3"/>
          <a:stretch>
            <a:fillRect/>
          </a:stretch>
        </p:blipFill>
        <p:spPr>
          <a:xfrm>
            <a:off x="1979712" y="72008"/>
            <a:ext cx="4824536" cy="67413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026"/>
            <a:ext cx="8229600" cy="692696"/>
          </a:xfrm>
        </p:spPr>
        <p:txBody>
          <a:bodyPr/>
          <a:lstStyle/>
          <a:p>
            <a:r>
              <a:rPr lang="en-US" sz="4000" b="1" dirty="0">
                <a:solidFill>
                  <a:srgbClr val="FFB91D"/>
                </a:solidFill>
              </a:rPr>
              <a:t>Computer Security Terminology</a:t>
            </a:r>
          </a:p>
        </p:txBody>
      </p:sp>
      <p:sp>
        <p:nvSpPr>
          <p:cNvPr id="3" name="Content Placeholder 2"/>
          <p:cNvSpPr>
            <a:spLocks noGrp="1"/>
          </p:cNvSpPr>
          <p:nvPr>
            <p:ph idx="1"/>
          </p:nvPr>
        </p:nvSpPr>
        <p:spPr>
          <a:xfrm>
            <a:off x="457200" y="908720"/>
            <a:ext cx="8229600" cy="5217443"/>
          </a:xfrm>
        </p:spPr>
        <p:txBody>
          <a:bodyPr>
            <a:normAutofit fontScale="85000" lnSpcReduction="20000"/>
          </a:bodyPr>
          <a:lstStyle/>
          <a:p>
            <a:pPr marL="0" indent="0">
              <a:spcBef>
                <a:spcPts val="0"/>
              </a:spcBef>
              <a:buNone/>
              <a:tabLst>
                <a:tab pos="342900" algn="l"/>
              </a:tabLst>
            </a:pPr>
            <a:r>
              <a:rPr lang="en-US" b="1" dirty="0">
                <a:solidFill>
                  <a:schemeClr val="accent6">
                    <a:lumMod val="60000"/>
                    <a:lumOff val="40000"/>
                  </a:schemeClr>
                </a:solidFill>
                <a:latin typeface="Times" charset="0"/>
                <a:ea typeface="Times New Roman" charset="0"/>
                <a:cs typeface="Times New Roman" charset="0"/>
              </a:rPr>
              <a:t>Security Policy</a:t>
            </a:r>
            <a:br>
              <a:rPr lang="en-US" b="1" dirty="0">
                <a:latin typeface="Times" charset="0"/>
                <a:ea typeface="Times New Roman" charset="0"/>
                <a:cs typeface="Times New Roman" charset="0"/>
              </a:rPr>
            </a:br>
            <a:r>
              <a:rPr lang="en-US" dirty="0">
                <a:latin typeface="Times" charset="0"/>
                <a:ea typeface="Times New Roman" charset="0"/>
                <a:cs typeface="Times New Roman" charset="0"/>
              </a:rPr>
              <a:t>A set of criteria for the provision of security services. It defines and constrains the activities of a data processing facility in order to maintain a condition of security for systems and data.</a:t>
            </a:r>
            <a:br>
              <a:rPr lang="en-US" b="1" dirty="0">
                <a:latin typeface="Times" charset="0"/>
                <a:ea typeface="Times New Roman" charset="0"/>
                <a:cs typeface="Times New Roman" charset="0"/>
              </a:rPr>
            </a:br>
            <a:endParaRPr lang="en-US" b="1" dirty="0">
              <a:solidFill>
                <a:schemeClr val="accent6">
                  <a:lumMod val="60000"/>
                  <a:lumOff val="40000"/>
                </a:schemeClr>
              </a:solidFill>
              <a:latin typeface="Times" charset="0"/>
              <a:ea typeface="Times New Roman" charset="0"/>
              <a:cs typeface="Times New Roman" charset="0"/>
            </a:endParaRPr>
          </a:p>
          <a:p>
            <a:pPr marL="0" marR="0" indent="0">
              <a:spcBef>
                <a:spcPts val="0"/>
              </a:spcBef>
              <a:spcAft>
                <a:spcPts val="0"/>
              </a:spcAft>
              <a:buNone/>
              <a:tabLst>
                <a:tab pos="342900" algn="l"/>
              </a:tabLst>
            </a:pPr>
            <a:r>
              <a:rPr lang="en-US" b="1" dirty="0">
                <a:solidFill>
                  <a:schemeClr val="accent6">
                    <a:lumMod val="60000"/>
                    <a:lumOff val="40000"/>
                  </a:schemeClr>
                </a:solidFill>
                <a:latin typeface="Times" charset="0"/>
                <a:ea typeface="Times New Roman" charset="0"/>
                <a:cs typeface="Times New Roman" charset="0"/>
              </a:rPr>
              <a:t>System Resource (Asset)</a:t>
            </a:r>
            <a:endParaRPr lang="en-US" dirty="0">
              <a:solidFill>
                <a:schemeClr val="accent6">
                  <a:lumMod val="60000"/>
                  <a:lumOff val="40000"/>
                </a:schemeClr>
              </a:solidFill>
              <a:latin typeface="Times" charset="0"/>
              <a:ea typeface="Times New Roman" charset="0"/>
              <a:cs typeface="Times New Roman" charset="0"/>
            </a:endParaRPr>
          </a:p>
          <a:p>
            <a:pPr marL="0" marR="0" indent="0">
              <a:spcBef>
                <a:spcPts val="0"/>
              </a:spcBef>
              <a:spcAft>
                <a:spcPts val="0"/>
              </a:spcAft>
              <a:buNone/>
              <a:tabLst>
                <a:tab pos="342900" algn="l"/>
              </a:tabLst>
            </a:pPr>
            <a:r>
              <a:rPr lang="en-US" dirty="0">
                <a:latin typeface="Times" charset="0"/>
                <a:ea typeface="Times New Roman" charset="0"/>
                <a:cs typeface="Times New Roman" charset="0"/>
              </a:rPr>
              <a:t>A major application, general support system, high impact program, physical plant, mission critical system, personnel, equipment, or a logically related group of systems.</a:t>
            </a:r>
          </a:p>
          <a:p>
            <a:pPr marL="0" marR="0" indent="0">
              <a:spcBef>
                <a:spcPts val="0"/>
              </a:spcBef>
              <a:spcAft>
                <a:spcPts val="0"/>
              </a:spcAft>
              <a:buNone/>
              <a:tabLst>
                <a:tab pos="342900" algn="l"/>
              </a:tabLst>
            </a:pPr>
            <a:r>
              <a:rPr lang="en-US" b="1" dirty="0">
                <a:latin typeface="Times" charset="0"/>
                <a:ea typeface="Times New Roman" charset="0"/>
                <a:cs typeface="Times New Roman" charset="0"/>
              </a:rPr>
              <a:t> </a:t>
            </a:r>
            <a:endParaRPr lang="en-US" dirty="0">
              <a:solidFill>
                <a:schemeClr val="accent6">
                  <a:lumMod val="60000"/>
                  <a:lumOff val="40000"/>
                </a:schemeClr>
              </a:solidFill>
              <a:latin typeface="Times" charset="0"/>
              <a:ea typeface="Times New Roman" charset="0"/>
              <a:cs typeface="Times New Roman" charset="0"/>
            </a:endParaRPr>
          </a:p>
          <a:p>
            <a:pPr marL="0" marR="0" indent="0">
              <a:spcBef>
                <a:spcPts val="0"/>
              </a:spcBef>
              <a:spcAft>
                <a:spcPts val="0"/>
              </a:spcAft>
              <a:buNone/>
              <a:tabLst>
                <a:tab pos="342900" algn="l"/>
              </a:tabLst>
            </a:pPr>
            <a:r>
              <a:rPr lang="en-US" b="1" dirty="0">
                <a:solidFill>
                  <a:schemeClr val="accent6">
                    <a:lumMod val="60000"/>
                    <a:lumOff val="40000"/>
                  </a:schemeClr>
                </a:solidFill>
                <a:latin typeface="Times" charset="0"/>
                <a:ea typeface="Times New Roman" charset="0"/>
                <a:cs typeface="Times New Roman" charset="0"/>
              </a:rPr>
              <a:t>Threat</a:t>
            </a:r>
            <a:endParaRPr lang="en-US" dirty="0">
              <a:solidFill>
                <a:schemeClr val="accent6">
                  <a:lumMod val="60000"/>
                  <a:lumOff val="40000"/>
                </a:schemeClr>
              </a:solidFill>
              <a:latin typeface="Times" charset="0"/>
              <a:ea typeface="Times New Roman" charset="0"/>
              <a:cs typeface="Times New Roman" charset="0"/>
            </a:endParaRPr>
          </a:p>
          <a:p>
            <a:pPr marL="0" marR="0" indent="0">
              <a:spcBef>
                <a:spcPts val="0"/>
              </a:spcBef>
              <a:spcAft>
                <a:spcPts val="0"/>
              </a:spcAft>
              <a:buNone/>
              <a:tabLst>
                <a:tab pos="342900" algn="l"/>
              </a:tabLst>
            </a:pPr>
            <a:r>
              <a:rPr lang="en-US" dirty="0">
                <a:latin typeface="Times" charset="0"/>
                <a:ea typeface="Times New Roman" charset="0"/>
                <a:cs typeface="Times New Roman" charset="0"/>
              </a:rPr>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p>
          <a:p>
            <a:pPr marL="0" marR="0" indent="0">
              <a:spcBef>
                <a:spcPts val="0"/>
              </a:spcBef>
              <a:spcAft>
                <a:spcPts val="0"/>
              </a:spcAft>
              <a:buNone/>
              <a:tabLst>
                <a:tab pos="342900" algn="l"/>
              </a:tabLst>
            </a:pPr>
            <a:br>
              <a:rPr lang="en-US" dirty="0">
                <a:latin typeface="Times" charset="0"/>
                <a:ea typeface="Times New Roman" charset="0"/>
                <a:cs typeface="Times New Roman" charset="0"/>
              </a:rPr>
            </a:br>
            <a:r>
              <a:rPr lang="en-US" b="1" dirty="0">
                <a:solidFill>
                  <a:schemeClr val="accent6">
                    <a:lumMod val="60000"/>
                    <a:lumOff val="40000"/>
                  </a:schemeClr>
                </a:solidFill>
                <a:latin typeface="Times" charset="0"/>
                <a:ea typeface="Times New Roman" charset="0"/>
                <a:cs typeface="Times New Roman" charset="0"/>
              </a:rPr>
              <a:t>Vulnerability</a:t>
            </a:r>
            <a:br>
              <a:rPr lang="en-US" b="1" dirty="0">
                <a:latin typeface="Times" charset="0"/>
                <a:ea typeface="Times New Roman" charset="0"/>
                <a:cs typeface="Times New Roman" charset="0"/>
              </a:rPr>
            </a:br>
            <a:r>
              <a:rPr lang="en-US" dirty="0">
                <a:latin typeface="Times" charset="0"/>
                <a:ea typeface="Times New Roman" charset="0"/>
                <a:cs typeface="Times New Roman" charset="0"/>
              </a:rPr>
              <a:t>Weakness in an information system, system security procedures, internal controls, or implementation that could be exploited or triggered by a threat source. </a:t>
            </a:r>
          </a:p>
        </p:txBody>
      </p:sp>
    </p:spTree>
    <p:extLst>
      <p:ext uri="{BB962C8B-B14F-4D97-AF65-F5344CB8AC3E}">
        <p14:creationId xmlns:p14="http://schemas.microsoft.com/office/powerpoint/2010/main" val="141326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lstStyle/>
          <a:p>
            <a:r>
              <a:rPr lang="en-US" sz="2800" b="1" dirty="0">
                <a:solidFill>
                  <a:srgbClr val="FFB91D"/>
                </a:solidFill>
              </a:rPr>
              <a:t>Figure 1.2 Security Concepts and Relationships</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95536" y="836712"/>
            <a:ext cx="8352928" cy="5843952"/>
          </a:xfrm>
          <a:prstGeom prst="rect">
            <a:avLst/>
          </a:prstGeom>
        </p:spPr>
      </p:pic>
    </p:spTree>
    <p:extLst>
      <p:ext uri="{BB962C8B-B14F-4D97-AF65-F5344CB8AC3E}">
        <p14:creationId xmlns:p14="http://schemas.microsoft.com/office/powerpoint/2010/main" val="270771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Assets of a computer system</a:t>
            </a:r>
          </a:p>
        </p:txBody>
      </p:sp>
      <p:sp>
        <p:nvSpPr>
          <p:cNvPr id="3" name="Content Placeholder 2"/>
          <p:cNvSpPr>
            <a:spLocks noGrp="1"/>
          </p:cNvSpPr>
          <p:nvPr>
            <p:ph idx="1"/>
          </p:nvPr>
        </p:nvSpPr>
        <p:spPr/>
        <p:txBody>
          <a:bodyPr>
            <a:normAutofit lnSpcReduction="10000"/>
          </a:bodyPr>
          <a:lstStyle/>
          <a:p>
            <a:pPr marL="0" indent="0">
              <a:buNone/>
            </a:pPr>
            <a:r>
              <a:rPr lang="en-US" dirty="0"/>
              <a:t>The assets of a computer system can be categorized as follows:</a:t>
            </a:r>
          </a:p>
          <a:p>
            <a:r>
              <a:rPr lang="en-US" b="1" dirty="0"/>
              <a:t>Hardware: </a:t>
            </a:r>
            <a:r>
              <a:rPr lang="en-US" dirty="0"/>
              <a:t>Including computer systems and other data processing, data storage, and data communications devices</a:t>
            </a:r>
          </a:p>
          <a:p>
            <a:r>
              <a:rPr lang="en-US" b="1" dirty="0"/>
              <a:t>Software: </a:t>
            </a:r>
            <a:r>
              <a:rPr lang="en-US" dirty="0"/>
              <a:t>Including the operating system, system utilities, and applications.</a:t>
            </a:r>
          </a:p>
          <a:p>
            <a:r>
              <a:rPr lang="en-US" b="1" dirty="0"/>
              <a:t>Data: </a:t>
            </a:r>
            <a:r>
              <a:rPr lang="en-US" dirty="0"/>
              <a:t>Including files and databases, as well as security-related data, such as password files.</a:t>
            </a:r>
          </a:p>
          <a:p>
            <a:r>
              <a:rPr lang="en-US" b="1" dirty="0"/>
              <a:t>Communication facilities and networks: </a:t>
            </a:r>
            <a:r>
              <a:rPr lang="en-US" dirty="0"/>
              <a:t>Local and wide area network communication links, bridges, routers, and so on.</a:t>
            </a:r>
          </a:p>
        </p:txBody>
      </p:sp>
    </p:spTree>
    <p:extLst>
      <p:ext uri="{BB962C8B-B14F-4D97-AF65-F5344CB8AC3E}">
        <p14:creationId xmlns:p14="http://schemas.microsoft.com/office/powerpoint/2010/main" val="214524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b="1" dirty="0">
                <a:solidFill>
                  <a:srgbClr val="FFB91D"/>
                </a:solidFill>
              </a:rPr>
              <a:t>Assets of a Computer System</a:t>
            </a:r>
          </a:p>
        </p:txBody>
      </p:sp>
      <p:graphicFrame>
        <p:nvGraphicFramePr>
          <p:cNvPr id="4" name="Content Placeholder 3"/>
          <p:cNvGraphicFramePr>
            <a:graphicFrameLocks noGrp="1"/>
          </p:cNvGraphicFramePr>
          <p:nvPr>
            <p:ph idx="1"/>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729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b="1" dirty="0">
                <a:solidFill>
                  <a:srgbClr val="FFB91D"/>
                </a:solidFill>
              </a:rPr>
              <a:t>Vulnerabilities, Threats </a:t>
            </a:r>
            <a:br>
              <a:rPr lang="en-US" b="1" dirty="0">
                <a:solidFill>
                  <a:srgbClr val="FFB91D"/>
                </a:solidFill>
              </a:rPr>
            </a:br>
            <a:r>
              <a:rPr lang="en-US" b="1" dirty="0">
                <a:solidFill>
                  <a:srgbClr val="FFB91D"/>
                </a:solidFill>
              </a:rPr>
              <a:t>and Attacks</a:t>
            </a:r>
          </a:p>
        </p:txBody>
      </p:sp>
      <p:sp>
        <p:nvSpPr>
          <p:cNvPr id="215043" name="Rectangle 3"/>
          <p:cNvSpPr>
            <a:spLocks noGrp="1" noChangeArrowheads="1"/>
          </p:cNvSpPr>
          <p:nvPr>
            <p:ph idx="1"/>
          </p:nvPr>
        </p:nvSpPr>
        <p:spPr>
          <a:xfrm>
            <a:off x="467544" y="1905000"/>
            <a:ext cx="8229600" cy="4953000"/>
          </a:xfrm>
        </p:spPr>
        <p:txBody>
          <a:bodyPr>
            <a:normAutofit/>
          </a:bodyPr>
          <a:lstStyle/>
          <a:p>
            <a:pPr>
              <a:buClr>
                <a:schemeClr val="accent3">
                  <a:lumMod val="60000"/>
                  <a:lumOff val="40000"/>
                </a:schemeClr>
              </a:buClr>
              <a:buSzPct val="130000"/>
            </a:pPr>
            <a:r>
              <a:rPr lang="en-US" sz="2595" dirty="0"/>
              <a:t>Categories of vulnerabilities</a:t>
            </a:r>
          </a:p>
          <a:p>
            <a:pPr lvl="2"/>
            <a:r>
              <a:rPr lang="en-US" dirty="0"/>
              <a:t>Corrupted (loss of integrity)</a:t>
            </a:r>
          </a:p>
          <a:p>
            <a:pPr lvl="2"/>
            <a:r>
              <a:rPr lang="en-US" dirty="0"/>
              <a:t>Leaky (loss of confidentiality)</a:t>
            </a:r>
          </a:p>
          <a:p>
            <a:pPr lvl="2"/>
            <a:r>
              <a:rPr lang="en-US" dirty="0"/>
              <a:t>Unavailable or very slow (loss of availability)</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Capable of exploiting vulnerabilities</a:t>
            </a:r>
          </a:p>
          <a:p>
            <a:pPr lvl="2"/>
            <a:r>
              <a:rPr lang="en-US" dirty="0"/>
              <a:t>Represent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Passive – attempt to learn or make use of information from the system 	    that does not affect system resources</a:t>
            </a:r>
          </a:p>
          <a:p>
            <a:pPr lvl="2"/>
            <a:r>
              <a:rPr lang="en-US" dirty="0"/>
              <a:t>Active – attempt to alter system resources or affect their operation</a:t>
            </a:r>
          </a:p>
          <a:p>
            <a:pPr lvl="2"/>
            <a:r>
              <a:rPr lang="en-US" dirty="0"/>
              <a:t>Insider – initiated by an entity inside the security parameter</a:t>
            </a:r>
          </a:p>
          <a:p>
            <a:pPr lvl="2"/>
            <a:r>
              <a:rPr lang="en-US" dirty="0"/>
              <a:t>Outsider – initiated from outside the perimeter</a:t>
            </a:r>
          </a:p>
        </p:txBody>
      </p:sp>
    </p:spTree>
    <p:extLst>
      <p:ext uri="{BB962C8B-B14F-4D97-AF65-F5344CB8AC3E}">
        <p14:creationId xmlns:p14="http://schemas.microsoft.com/office/powerpoint/2010/main" val="34022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B91D"/>
                </a:solidFill>
              </a:rPr>
              <a:t>Vulnerabilities</a:t>
            </a:r>
            <a:endParaRPr lang="en-US" b="1" dirty="0">
              <a:solidFill>
                <a:srgbClr val="FFB91D"/>
              </a:solidFill>
            </a:endParaRPr>
          </a:p>
        </p:txBody>
      </p:sp>
      <p:sp>
        <p:nvSpPr>
          <p:cNvPr id="3" name="Content Placeholder 2"/>
          <p:cNvSpPr>
            <a:spLocks noGrp="1"/>
          </p:cNvSpPr>
          <p:nvPr>
            <p:ph idx="1"/>
          </p:nvPr>
        </p:nvSpPr>
        <p:spPr/>
        <p:txBody>
          <a:bodyPr/>
          <a:lstStyle/>
          <a:p>
            <a:pPr marL="0" indent="0">
              <a:buNone/>
            </a:pPr>
            <a:r>
              <a:rPr lang="en-US" dirty="0"/>
              <a:t>In the context of security, our concern is with the </a:t>
            </a:r>
            <a:r>
              <a:rPr lang="en-US" b="1" dirty="0"/>
              <a:t>vulnerabilities </a:t>
            </a:r>
            <a:r>
              <a:rPr lang="en-US" dirty="0"/>
              <a:t>of system resources. Following are general categories of vulnerabilities of a computer system or network asset:</a:t>
            </a:r>
          </a:p>
          <a:p>
            <a:r>
              <a:rPr lang="en-US" b="1" dirty="0">
                <a:solidFill>
                  <a:srgbClr val="FF0000"/>
                </a:solidFill>
              </a:rPr>
              <a:t>Corrupted:</a:t>
            </a:r>
            <a:r>
              <a:rPr lang="en-US" dirty="0"/>
              <a:t> It can be </a:t>
            </a:r>
            <a:r>
              <a:rPr lang="en-US" b="1" dirty="0"/>
              <a:t>corrupted</a:t>
            </a:r>
            <a:r>
              <a:rPr lang="en-US" dirty="0"/>
              <a:t>, so that it does the wrong thing or gives wrong answers.</a:t>
            </a:r>
          </a:p>
          <a:p>
            <a:r>
              <a:rPr lang="en-US" b="1" dirty="0">
                <a:solidFill>
                  <a:srgbClr val="FF0000"/>
                </a:solidFill>
              </a:rPr>
              <a:t>Leaky: </a:t>
            </a:r>
            <a:r>
              <a:rPr lang="en-US" dirty="0"/>
              <a:t>It can become </a:t>
            </a:r>
            <a:r>
              <a:rPr lang="en-US" b="1" dirty="0"/>
              <a:t>leaky</a:t>
            </a:r>
            <a:r>
              <a:rPr lang="en-US" dirty="0"/>
              <a:t>.</a:t>
            </a:r>
          </a:p>
          <a:p>
            <a:r>
              <a:rPr lang="en-US" b="1" dirty="0">
                <a:solidFill>
                  <a:srgbClr val="FF0000"/>
                </a:solidFill>
              </a:rPr>
              <a:t>Unavailable:</a:t>
            </a:r>
            <a:r>
              <a:rPr lang="en-US" b="1" dirty="0"/>
              <a:t> </a:t>
            </a:r>
            <a:r>
              <a:rPr lang="en-US" dirty="0"/>
              <a:t>It can become </a:t>
            </a:r>
            <a:r>
              <a:rPr lang="en-US" b="1" dirty="0"/>
              <a:t>unavailable </a:t>
            </a:r>
            <a:r>
              <a:rPr lang="en-US" dirty="0"/>
              <a:t>or very slow.</a:t>
            </a:r>
          </a:p>
        </p:txBody>
      </p:sp>
    </p:spTree>
    <p:extLst>
      <p:ext uri="{BB962C8B-B14F-4D97-AF65-F5344CB8AC3E}">
        <p14:creationId xmlns:p14="http://schemas.microsoft.com/office/powerpoint/2010/main" val="221642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92696"/>
          </a:xfrm>
        </p:spPr>
        <p:txBody>
          <a:bodyPr/>
          <a:lstStyle/>
          <a:p>
            <a:r>
              <a:rPr lang="en-US" altLang="en-US" b="1" dirty="0">
                <a:solidFill>
                  <a:srgbClr val="FFB91D"/>
                </a:solidFill>
              </a:rPr>
              <a:t>Type of Attacks</a:t>
            </a:r>
            <a:endParaRPr lang="en-US" b="1" dirty="0">
              <a:solidFill>
                <a:srgbClr val="FFB91D"/>
              </a:solidFill>
            </a:endParaRPr>
          </a:p>
        </p:txBody>
      </p:sp>
      <p:sp>
        <p:nvSpPr>
          <p:cNvPr id="3" name="Content Placeholder 2"/>
          <p:cNvSpPr>
            <a:spLocks noGrp="1"/>
          </p:cNvSpPr>
          <p:nvPr>
            <p:ph idx="1"/>
          </p:nvPr>
        </p:nvSpPr>
        <p:spPr>
          <a:xfrm>
            <a:off x="251520" y="881336"/>
            <a:ext cx="8712968" cy="5644008"/>
          </a:xfrm>
        </p:spPr>
        <p:txBody>
          <a:bodyPr>
            <a:noAutofit/>
          </a:bodyPr>
          <a:lstStyle/>
          <a:p>
            <a:pPr marL="0" indent="0">
              <a:buNone/>
            </a:pPr>
            <a:r>
              <a:rPr lang="en-US" sz="2000" dirty="0"/>
              <a:t>The agent carrying out the attack is referred to as an attacker, or </a:t>
            </a:r>
            <a:r>
              <a:rPr lang="en-US" sz="2000" b="1" dirty="0"/>
              <a:t>threat agent</a:t>
            </a:r>
            <a:r>
              <a:rPr lang="en-US" sz="2000" dirty="0"/>
              <a:t>. Based on </a:t>
            </a:r>
            <a:r>
              <a:rPr lang="en-US" sz="2000" b="1" dirty="0">
                <a:solidFill>
                  <a:srgbClr val="FF0000"/>
                </a:solidFill>
              </a:rPr>
              <a:t>threat agent </a:t>
            </a:r>
            <a:r>
              <a:rPr lang="en-US" sz="2000" dirty="0"/>
              <a:t>We can distinguish two types of attacks:</a:t>
            </a:r>
          </a:p>
          <a:p>
            <a:r>
              <a:rPr lang="en-US" sz="2000" b="1" dirty="0">
                <a:solidFill>
                  <a:srgbClr val="FF0000"/>
                </a:solidFill>
              </a:rPr>
              <a:t>Active attack: </a:t>
            </a:r>
            <a:r>
              <a:rPr lang="en-US" sz="2000" dirty="0"/>
              <a:t>An attempt to alter system resources or affect their operation.</a:t>
            </a:r>
          </a:p>
          <a:p>
            <a:r>
              <a:rPr lang="en-US" sz="2000" b="1" dirty="0">
                <a:solidFill>
                  <a:srgbClr val="FF0000"/>
                </a:solidFill>
              </a:rPr>
              <a:t>Passive attack: </a:t>
            </a:r>
            <a:r>
              <a:rPr lang="en-US" sz="2000" dirty="0"/>
              <a:t>An attempt to learn or make use of information from the system that does not affect system resources.</a:t>
            </a:r>
          </a:p>
          <a:p>
            <a:pPr marL="0" indent="0">
              <a:buNone/>
            </a:pPr>
            <a:r>
              <a:rPr lang="en-US" sz="2000" dirty="0"/>
              <a:t>We can also classify attacks based on the </a:t>
            </a:r>
            <a:r>
              <a:rPr lang="en-US" sz="2000" b="1" dirty="0">
                <a:solidFill>
                  <a:srgbClr val="FF0000"/>
                </a:solidFill>
              </a:rPr>
              <a:t>origin of the attack</a:t>
            </a:r>
            <a:r>
              <a:rPr lang="en-US" sz="2000" dirty="0"/>
              <a:t>:</a:t>
            </a:r>
          </a:p>
          <a:p>
            <a:r>
              <a:rPr lang="en-US" sz="2000" b="1" dirty="0">
                <a:solidFill>
                  <a:srgbClr val="FF0000"/>
                </a:solidFill>
              </a:rPr>
              <a:t>Inside attack: </a:t>
            </a:r>
            <a:r>
              <a:rPr lang="en-US" sz="2000" dirty="0"/>
              <a:t>Initiated by an entity inside the security perimeter (an “ insider”). The insider is authorized to access system resources but uses them in a way not approved by those who granted the authorization.</a:t>
            </a:r>
          </a:p>
          <a:p>
            <a:r>
              <a:rPr lang="en-US" sz="2000" b="1" dirty="0">
                <a:solidFill>
                  <a:srgbClr val="FF0000"/>
                </a:solidFill>
              </a:rPr>
              <a:t>Outside attack: </a:t>
            </a:r>
            <a:r>
              <a:rPr lang="en-US" sz="2000" dirty="0"/>
              <a:t>Initiated from outside the perimeter, by an unauthorized or illegitimate user of the system (an “outsider”). On the Internet, potential Outside attackers range from amateur pranksters to organized criminals, international terrorists, and hostile governments.</a:t>
            </a:r>
            <a:endParaRPr lang="en-US" sz="2000" b="1" dirty="0">
              <a:solidFill>
                <a:srgbClr val="FF0000"/>
              </a:solidFill>
            </a:endParaRPr>
          </a:p>
        </p:txBody>
      </p:sp>
    </p:spTree>
    <p:extLst>
      <p:ext uri="{BB962C8B-B14F-4D97-AF65-F5344CB8AC3E}">
        <p14:creationId xmlns:p14="http://schemas.microsoft.com/office/powerpoint/2010/main" val="159188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b="1" dirty="0">
                <a:solidFill>
                  <a:srgbClr val="FFB91D"/>
                </a:solidFill>
              </a:rPr>
              <a:t>Countermeasures</a:t>
            </a:r>
          </a:p>
        </p:txBody>
      </p:sp>
      <p:sp>
        <p:nvSpPr>
          <p:cNvPr id="217091" name="Rectangle 3"/>
          <p:cNvSpPr>
            <a:spLocks noGrp="1" noChangeArrowheads="1"/>
          </p:cNvSpPr>
          <p:nvPr>
            <p:ph type="body" idx="1"/>
          </p:nvPr>
        </p:nvSpPr>
        <p:spPr/>
        <p:txBody>
          <a:bodyPr>
            <a:normAutofit/>
          </a:bodyPr>
          <a:lstStyle/>
          <a:p>
            <a:pPr marL="0" indent="0">
              <a:buNone/>
            </a:pPr>
            <a:r>
              <a:rPr lang="en-US" dirty="0"/>
              <a:t>A countermeasure is any means taken to deal with a security attack. A countermeasure can be devised to </a:t>
            </a:r>
            <a:r>
              <a:rPr lang="en-US" b="1" dirty="0">
                <a:solidFill>
                  <a:schemeClr val="accent2">
                    <a:lumMod val="60000"/>
                    <a:lumOff val="40000"/>
                  </a:schemeClr>
                </a:solidFill>
              </a:rPr>
              <a:t>prevent</a:t>
            </a:r>
            <a:r>
              <a:rPr lang="en-US" b="1" dirty="0"/>
              <a:t> </a:t>
            </a:r>
            <a:r>
              <a:rPr lang="en-US" dirty="0"/>
              <a:t>a particular type of attack from succeeding. When prevention is not possible, or fails in some instance, the goal is to </a:t>
            </a:r>
            <a:r>
              <a:rPr lang="en-US" b="1" dirty="0">
                <a:solidFill>
                  <a:schemeClr val="accent2">
                    <a:lumMod val="60000"/>
                    <a:lumOff val="40000"/>
                  </a:schemeClr>
                </a:solidFill>
              </a:rPr>
              <a:t>detect</a:t>
            </a:r>
            <a:r>
              <a:rPr lang="en-US" b="1" dirty="0"/>
              <a:t> </a:t>
            </a:r>
            <a:r>
              <a:rPr lang="en-US" dirty="0"/>
              <a:t>the attack and then </a:t>
            </a:r>
            <a:r>
              <a:rPr lang="en-US" b="1" dirty="0">
                <a:solidFill>
                  <a:schemeClr val="accent2">
                    <a:lumMod val="60000"/>
                    <a:lumOff val="40000"/>
                  </a:schemeClr>
                </a:solidFill>
              </a:rPr>
              <a:t>recover</a:t>
            </a:r>
            <a:r>
              <a:rPr lang="en-US" b="1" dirty="0"/>
              <a:t> </a:t>
            </a:r>
            <a:r>
              <a:rPr lang="en-US" dirty="0"/>
              <a:t>from the effects of the attack. </a:t>
            </a:r>
          </a:p>
        </p:txBody>
      </p:sp>
    </p:spTree>
    <p:extLst>
      <p:ext uri="{BB962C8B-B14F-4D97-AF65-F5344CB8AC3E}">
        <p14:creationId xmlns:p14="http://schemas.microsoft.com/office/powerpoint/2010/main" val="101487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88051" y="188640"/>
            <a:ext cx="6048672" cy="836712"/>
          </a:xfrm>
        </p:spPr>
        <p:txBody>
          <a:bodyPr/>
          <a:lstStyle/>
          <a:p>
            <a:r>
              <a:rPr lang="en-US" sz="4400" b="1" dirty="0">
                <a:solidFill>
                  <a:srgbClr val="FFB91D"/>
                </a:solidFill>
              </a:rPr>
              <a:t>Countermeasures</a:t>
            </a:r>
          </a:p>
        </p:txBody>
      </p:sp>
      <p:graphicFrame>
        <p:nvGraphicFramePr>
          <p:cNvPr id="4" name="Content Placeholder 3"/>
          <p:cNvGraphicFramePr>
            <a:graphicFrameLocks noGrp="1"/>
          </p:cNvGraphicFramePr>
          <p:nvPr>
            <p:ph idx="1"/>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0493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sz="2800" b="1" dirty="0">
                <a:solidFill>
                  <a:srgbClr val="FFB91D"/>
                </a:solidFill>
              </a:rPr>
              <a:t>Threat Consequences, and the Types of Threat Actions that Cause Each Consequence</a:t>
            </a:r>
            <a:endParaRPr lang="en-US" altLang="en-US" sz="2800" b="1" dirty="0">
              <a:solidFill>
                <a:srgbClr val="FFB91D"/>
              </a:solidFill>
            </a:endParaRPr>
          </a:p>
        </p:txBody>
      </p:sp>
      <p:sp>
        <p:nvSpPr>
          <p:cNvPr id="219139" name="Rectangle 3"/>
          <p:cNvSpPr>
            <a:spLocks noGrp="1" noChangeArrowheads="1"/>
          </p:cNvSpPr>
          <p:nvPr>
            <p:ph type="body" idx="1"/>
          </p:nvPr>
        </p:nvSpPr>
        <p:spPr/>
        <p:txBody>
          <a:bodyPr/>
          <a:lstStyle/>
          <a:p>
            <a:r>
              <a:rPr lang="en-US" altLang="en-US" dirty="0"/>
              <a:t>unauthorized disclosure: </a:t>
            </a:r>
          </a:p>
          <a:p>
            <a:pPr lvl="1"/>
            <a:r>
              <a:rPr lang="en-US" altLang="en-US" dirty="0"/>
              <a:t>exposure, interception, inference, intrusion</a:t>
            </a:r>
          </a:p>
          <a:p>
            <a:r>
              <a:rPr lang="en-US" altLang="en-US" dirty="0"/>
              <a:t>deception</a:t>
            </a:r>
          </a:p>
          <a:p>
            <a:pPr lvl="1"/>
            <a:r>
              <a:rPr lang="en-US" altLang="en-US" dirty="0"/>
              <a:t>masquerade, falsification, repudiation</a:t>
            </a:r>
          </a:p>
          <a:p>
            <a:r>
              <a:rPr lang="en-US" altLang="en-US" dirty="0"/>
              <a:t>disruption</a:t>
            </a:r>
          </a:p>
          <a:p>
            <a:pPr lvl="1"/>
            <a:r>
              <a:rPr lang="en-US" altLang="en-US" dirty="0"/>
              <a:t>incapacitation, corruption, obstruction</a:t>
            </a:r>
          </a:p>
          <a:p>
            <a:r>
              <a:rPr lang="en-US" altLang="en-US" dirty="0"/>
              <a:t>usurpation</a:t>
            </a:r>
          </a:p>
          <a:p>
            <a:pPr lvl="1"/>
            <a:r>
              <a:rPr lang="en-US" altLang="en-US" dirty="0"/>
              <a:t>misappropriation, misuse</a:t>
            </a:r>
          </a:p>
        </p:txBody>
      </p:sp>
    </p:spTree>
    <p:extLst>
      <p:ext uri="{BB962C8B-B14F-4D97-AF65-F5344CB8AC3E}">
        <p14:creationId xmlns:p14="http://schemas.microsoft.com/office/powerpoint/2010/main" val="22387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2636911"/>
            <a:ext cx="7772400" cy="1224137"/>
          </a:xfrm>
        </p:spPr>
        <p:txBody>
          <a:bodyPr/>
          <a:lstStyle/>
          <a:p>
            <a:pPr algn="ctr"/>
            <a:r>
              <a:rPr lang="en-US" sz="7200" b="1" dirty="0">
                <a:solidFill>
                  <a:srgbClr val="FFB91D"/>
                </a:solidFill>
              </a:rPr>
              <a:t>Chapter 1</a:t>
            </a:r>
          </a:p>
        </p:txBody>
      </p:sp>
      <p:sp>
        <p:nvSpPr>
          <p:cNvPr id="13" name="Subtitle 12"/>
          <p:cNvSpPr>
            <a:spLocks noGrp="1"/>
          </p:cNvSpPr>
          <p:nvPr>
            <p:ph type="subTitle" idx="1"/>
          </p:nvPr>
        </p:nvSpPr>
        <p:spPr>
          <a:xfrm>
            <a:off x="1444535" y="4119758"/>
            <a:ext cx="6400800" cy="1219200"/>
          </a:xfrm>
        </p:spPr>
        <p:txBody>
          <a:bodyPr>
            <a:normAutofit/>
          </a:bodyPr>
          <a:lstStyle/>
          <a:p>
            <a:pPr eaLnBrk="0" hangingPunct="0"/>
            <a:r>
              <a:rPr kumimoji="1" lang="en-GB" altLang="en-US" sz="4400" b="1" dirty="0">
                <a:solidFill>
                  <a:schemeClr val="tx2"/>
                </a:solidFill>
                <a:effectLst>
                  <a:outerShdw blurRad="38100" dist="38100" dir="2700000" algn="tl">
                    <a:srgbClr val="000000"/>
                  </a:outerShdw>
                </a:effectLst>
              </a:rPr>
              <a:t>Overview</a:t>
            </a:r>
            <a:endParaRPr kumimoji="1" lang="en-US" altLang="en-US" sz="4400" b="1" dirty="0">
              <a:solidFill>
                <a:schemeClr val="tx2"/>
              </a:solidFill>
              <a:effectLst>
                <a:outerShdw blurRad="38100" dist="38100" dir="2700000" algn="tl">
                  <a:srgbClr val="000000"/>
                </a:outerShdw>
              </a:effectLst>
            </a:endParaRP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US" altLang="en-US" b="1" dirty="0">
                <a:solidFill>
                  <a:srgbClr val="FFB91D"/>
                </a:solidFill>
              </a:rPr>
              <a:t>Unauthorized Disclosure</a:t>
            </a:r>
            <a:endParaRPr lang="en-US" b="1" dirty="0">
              <a:solidFill>
                <a:srgbClr val="FFB91D"/>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0236712"/>
              </p:ext>
            </p:extLst>
          </p:nvPr>
        </p:nvGraphicFramePr>
        <p:xfrm>
          <a:off x="0" y="1124744"/>
          <a:ext cx="9144000" cy="5400600"/>
        </p:xfrm>
        <a:graphic>
          <a:graphicData uri="http://schemas.openxmlformats.org/drawingml/2006/table">
            <a:tbl>
              <a:tblPr firstRow="1" firstCol="1" bandRow="1">
                <a:tableStyleId>{0505E3EF-67EA-436B-97B2-0124C06EBD24}</a:tableStyleId>
              </a:tblPr>
              <a:tblGrid>
                <a:gridCol w="3016916">
                  <a:extLst>
                    <a:ext uri="{9D8B030D-6E8A-4147-A177-3AD203B41FA5}">
                      <a16:colId xmlns:a16="http://schemas.microsoft.com/office/drawing/2014/main" val="20000"/>
                    </a:ext>
                  </a:extLst>
                </a:gridCol>
                <a:gridCol w="6127084">
                  <a:extLst>
                    <a:ext uri="{9D8B030D-6E8A-4147-A177-3AD203B41FA5}">
                      <a16:colId xmlns:a16="http://schemas.microsoft.com/office/drawing/2014/main" val="20001"/>
                    </a:ext>
                  </a:extLst>
                </a:gridCol>
              </a:tblGrid>
              <a:tr h="523881">
                <a:tc>
                  <a:txBody>
                    <a:bodyPr/>
                    <a:lstStyle/>
                    <a:p>
                      <a:pPr>
                        <a:lnSpc>
                          <a:spcPct val="107000"/>
                        </a:lnSpc>
                        <a:spcAft>
                          <a:spcPts val="0"/>
                        </a:spcAft>
                      </a:pPr>
                      <a:r>
                        <a:rPr lang="en-US" sz="2000" dirty="0">
                          <a:effectLst/>
                        </a:rPr>
                        <a:t>Threat Consequence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dirty="0">
                          <a:effectLst/>
                        </a:rPr>
                        <a:t>Threat Action (Attack)</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4876719">
                <a:tc>
                  <a:txBody>
                    <a:bodyPr/>
                    <a:lstStyle/>
                    <a:p>
                      <a:pPr>
                        <a:lnSpc>
                          <a:spcPct val="107000"/>
                        </a:lnSpc>
                        <a:spcAft>
                          <a:spcPts val="0"/>
                        </a:spcAft>
                      </a:pPr>
                      <a:r>
                        <a:rPr lang="en-US" sz="1800" dirty="0">
                          <a:effectLst/>
                        </a:rPr>
                        <a:t>Unauthorized Disclosure: </a:t>
                      </a:r>
                    </a:p>
                    <a:p>
                      <a:pPr>
                        <a:lnSpc>
                          <a:spcPct val="107000"/>
                        </a:lnSpc>
                        <a:spcAft>
                          <a:spcPts val="0"/>
                        </a:spcAft>
                      </a:pPr>
                      <a:r>
                        <a:rPr lang="en-US" sz="1800" b="0" dirty="0">
                          <a:effectLst/>
                        </a:rPr>
                        <a:t>A circumstance or event whereby an entity gains access to data for which the entity is not authorized.</a:t>
                      </a:r>
                    </a:p>
                    <a:p>
                      <a:pPr>
                        <a:lnSpc>
                          <a:spcPct val="107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b="1" dirty="0">
                          <a:effectLst/>
                        </a:rPr>
                        <a:t>Exposure: </a:t>
                      </a:r>
                      <a:r>
                        <a:rPr lang="en-US" sz="1800" dirty="0">
                          <a:effectLst/>
                        </a:rPr>
                        <a:t>Sensitive data are directly released to an unauthorized entity.</a:t>
                      </a:r>
                    </a:p>
                    <a:p>
                      <a:pPr>
                        <a:lnSpc>
                          <a:spcPct val="107000"/>
                        </a:lnSpc>
                        <a:spcAft>
                          <a:spcPts val="0"/>
                        </a:spcAft>
                      </a:pPr>
                      <a:r>
                        <a:rPr lang="en-US" sz="1800" b="1" dirty="0">
                          <a:effectLst/>
                        </a:rPr>
                        <a:t>Interception: </a:t>
                      </a:r>
                      <a:r>
                        <a:rPr lang="en-US" sz="1800" dirty="0">
                          <a:effectLst/>
                        </a:rPr>
                        <a:t>An unauthorized entity directly accesses sensitive data traveling between authorized sources and destinations.</a:t>
                      </a:r>
                    </a:p>
                    <a:p>
                      <a:pPr>
                        <a:lnSpc>
                          <a:spcPct val="107000"/>
                        </a:lnSpc>
                        <a:spcAft>
                          <a:spcPts val="0"/>
                        </a:spcAft>
                      </a:pPr>
                      <a:r>
                        <a:rPr lang="en-US" sz="1800" b="1" dirty="0">
                          <a:effectLst/>
                        </a:rPr>
                        <a:t>Inference: </a:t>
                      </a:r>
                      <a:r>
                        <a:rPr lang="en-US" sz="1800" dirty="0">
                          <a:effectLst/>
                        </a:rPr>
                        <a:t>A threat action whereby an unauthorized entity indirectly accesses sensitive data (but not necessarily the data contained in the communication) by reasoning from characteristics or by-products of communications.</a:t>
                      </a:r>
                    </a:p>
                    <a:p>
                      <a:pPr>
                        <a:lnSpc>
                          <a:spcPct val="107000"/>
                        </a:lnSpc>
                        <a:spcAft>
                          <a:spcPts val="0"/>
                        </a:spcAft>
                      </a:pPr>
                      <a:r>
                        <a:rPr lang="en-US" sz="1800" b="1" dirty="0">
                          <a:effectLst/>
                        </a:rPr>
                        <a:t>Intrusion: </a:t>
                      </a:r>
                      <a:r>
                        <a:rPr lang="en-US" sz="1800" dirty="0">
                          <a:effectLst/>
                        </a:rPr>
                        <a:t>An unauthorized entity gains access to sensitive data by circumventing a system’s security protections.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69093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908720"/>
          </a:xfrm>
        </p:spPr>
        <p:txBody>
          <a:bodyPr/>
          <a:lstStyle/>
          <a:p>
            <a:r>
              <a:rPr lang="en-US" b="1" dirty="0">
                <a:solidFill>
                  <a:srgbClr val="FFB91D"/>
                </a:solidFill>
              </a:rPr>
              <a:t>Deception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6945465"/>
              </p:ext>
            </p:extLst>
          </p:nvPr>
        </p:nvGraphicFramePr>
        <p:xfrm>
          <a:off x="323528" y="1600200"/>
          <a:ext cx="8363272" cy="4304856"/>
        </p:xfrm>
        <a:graphic>
          <a:graphicData uri="http://schemas.openxmlformats.org/drawingml/2006/table">
            <a:tbl>
              <a:tblPr firstRow="1" firstCol="1" bandRow="1">
                <a:tableStyleId>{0505E3EF-67EA-436B-97B2-0124C06EBD24}</a:tableStyleId>
              </a:tblPr>
              <a:tblGrid>
                <a:gridCol w="2682339">
                  <a:extLst>
                    <a:ext uri="{9D8B030D-6E8A-4147-A177-3AD203B41FA5}">
                      <a16:colId xmlns:a16="http://schemas.microsoft.com/office/drawing/2014/main" val="20000"/>
                    </a:ext>
                  </a:extLst>
                </a:gridCol>
                <a:gridCol w="5680933">
                  <a:extLst>
                    <a:ext uri="{9D8B030D-6E8A-4147-A177-3AD203B41FA5}">
                      <a16:colId xmlns:a16="http://schemas.microsoft.com/office/drawing/2014/main" val="20001"/>
                    </a:ext>
                  </a:extLst>
                </a:gridCol>
              </a:tblGrid>
              <a:tr h="538143">
                <a:tc>
                  <a:txBody>
                    <a:bodyPr/>
                    <a:lstStyle/>
                    <a:p>
                      <a:pPr algn="ctr">
                        <a:lnSpc>
                          <a:spcPct val="107000"/>
                        </a:lnSpc>
                        <a:spcAft>
                          <a:spcPts val="0"/>
                        </a:spcAft>
                      </a:pPr>
                      <a:r>
                        <a:rPr lang="en-US" sz="2400" dirty="0">
                          <a:effectLst/>
                        </a:rPr>
                        <a:t>Threat Consequence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400" dirty="0">
                          <a:effectLst/>
                        </a:rPr>
                        <a:t>Threat Action (Attack)</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350289">
                <a:tc>
                  <a:txBody>
                    <a:bodyPr/>
                    <a:lstStyle/>
                    <a:p>
                      <a:pPr>
                        <a:lnSpc>
                          <a:spcPct val="107000"/>
                        </a:lnSpc>
                        <a:spcAft>
                          <a:spcPts val="0"/>
                        </a:spcAft>
                      </a:pPr>
                      <a:r>
                        <a:rPr lang="en-US" sz="2400" dirty="0">
                          <a:effectLst/>
                        </a:rPr>
                        <a:t>Deception: </a:t>
                      </a:r>
                      <a:r>
                        <a:rPr lang="en-US" sz="2400" b="0" dirty="0">
                          <a:effectLst/>
                        </a:rPr>
                        <a:t>A circumstance or event that may result in an authorized entity</a:t>
                      </a:r>
                    </a:p>
                    <a:p>
                      <a:pPr>
                        <a:lnSpc>
                          <a:spcPct val="107000"/>
                        </a:lnSpc>
                        <a:spcAft>
                          <a:spcPts val="0"/>
                        </a:spcAft>
                      </a:pPr>
                      <a:r>
                        <a:rPr lang="en-US" sz="2400" b="0" dirty="0">
                          <a:effectLst/>
                        </a:rPr>
                        <a:t>receiving false data and believing it to be true.</a:t>
                      </a:r>
                    </a:p>
                    <a:p>
                      <a:pPr>
                        <a:lnSpc>
                          <a:spcPct val="107000"/>
                        </a:lnSpc>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b="1" dirty="0">
                          <a:effectLst/>
                        </a:rPr>
                        <a:t>Masquerade: </a:t>
                      </a:r>
                      <a:r>
                        <a:rPr lang="en-US" sz="2400" dirty="0">
                          <a:effectLst/>
                        </a:rPr>
                        <a:t>An unauthorized entity gains access to a system or performs a malicious act by posing as an authorized entity.</a:t>
                      </a:r>
                    </a:p>
                    <a:p>
                      <a:pPr>
                        <a:lnSpc>
                          <a:spcPct val="107000"/>
                        </a:lnSpc>
                        <a:spcAft>
                          <a:spcPts val="0"/>
                        </a:spcAft>
                      </a:pPr>
                      <a:r>
                        <a:rPr lang="en-US" sz="2400" b="1" dirty="0">
                          <a:effectLst/>
                        </a:rPr>
                        <a:t>Falsification</a:t>
                      </a:r>
                      <a:r>
                        <a:rPr lang="en-US" sz="2400" dirty="0">
                          <a:effectLst/>
                        </a:rPr>
                        <a:t>: False data deceive an authorized entity.</a:t>
                      </a:r>
                    </a:p>
                    <a:p>
                      <a:pPr>
                        <a:lnSpc>
                          <a:spcPct val="107000"/>
                        </a:lnSpc>
                        <a:spcAft>
                          <a:spcPts val="0"/>
                        </a:spcAft>
                      </a:pPr>
                      <a:r>
                        <a:rPr lang="en-US" sz="2400" b="1" dirty="0">
                          <a:effectLst/>
                        </a:rPr>
                        <a:t>Repudiation: </a:t>
                      </a:r>
                      <a:r>
                        <a:rPr lang="en-US" sz="2400" dirty="0">
                          <a:effectLst/>
                        </a:rPr>
                        <a:t>An entity deceives another by falsely denying responsibility for an act.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50859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b="1" dirty="0">
                <a:solidFill>
                  <a:srgbClr val="FFB91D"/>
                </a:solidFill>
              </a:rPr>
              <a:t>Disruption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9513278"/>
              </p:ext>
            </p:extLst>
          </p:nvPr>
        </p:nvGraphicFramePr>
        <p:xfrm>
          <a:off x="251520" y="1412776"/>
          <a:ext cx="8640960" cy="4070263"/>
        </p:xfrm>
        <a:graphic>
          <a:graphicData uri="http://schemas.openxmlformats.org/drawingml/2006/table">
            <a:tbl>
              <a:tblPr firstRow="1" firstCol="1" bandRow="1">
                <a:tableStyleId>{0505E3EF-67EA-436B-97B2-0124C06EBD24}</a:tableStyleId>
              </a:tblPr>
              <a:tblGrid>
                <a:gridCol w="3096344">
                  <a:extLst>
                    <a:ext uri="{9D8B030D-6E8A-4147-A177-3AD203B41FA5}">
                      <a16:colId xmlns:a16="http://schemas.microsoft.com/office/drawing/2014/main" val="20000"/>
                    </a:ext>
                  </a:extLst>
                </a:gridCol>
                <a:gridCol w="5544616">
                  <a:extLst>
                    <a:ext uri="{9D8B030D-6E8A-4147-A177-3AD203B41FA5}">
                      <a16:colId xmlns:a16="http://schemas.microsoft.com/office/drawing/2014/main" val="20001"/>
                    </a:ext>
                  </a:extLst>
                </a:gridCol>
              </a:tblGrid>
              <a:tr h="548108">
                <a:tc>
                  <a:txBody>
                    <a:bodyPr/>
                    <a:lstStyle/>
                    <a:p>
                      <a:pPr>
                        <a:lnSpc>
                          <a:spcPct val="107000"/>
                        </a:lnSpc>
                        <a:spcAft>
                          <a:spcPts val="0"/>
                        </a:spcAft>
                      </a:pPr>
                      <a:r>
                        <a:rPr lang="en-US" sz="2400" dirty="0">
                          <a:effectLst/>
                        </a:rPr>
                        <a:t>Threat Consequence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a:effectLst/>
                        </a:rPr>
                        <a:t>Threat Action (Attack)</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412331">
                <a:tc>
                  <a:txBody>
                    <a:bodyPr/>
                    <a:lstStyle/>
                    <a:p>
                      <a:pPr>
                        <a:lnSpc>
                          <a:spcPct val="107000"/>
                        </a:lnSpc>
                        <a:spcAft>
                          <a:spcPts val="0"/>
                        </a:spcAft>
                      </a:pPr>
                      <a:r>
                        <a:rPr lang="en-US" sz="2400" dirty="0">
                          <a:effectLst/>
                        </a:rPr>
                        <a:t>Disruption</a:t>
                      </a:r>
                      <a:r>
                        <a:rPr lang="en-US" sz="2400" b="0" dirty="0">
                          <a:effectLst/>
                        </a:rPr>
                        <a:t>: A circumstance or event that interrupts or prevents the correct</a:t>
                      </a:r>
                    </a:p>
                    <a:p>
                      <a:pPr>
                        <a:lnSpc>
                          <a:spcPct val="107000"/>
                        </a:lnSpc>
                        <a:spcAft>
                          <a:spcPts val="0"/>
                        </a:spcAft>
                      </a:pPr>
                      <a:r>
                        <a:rPr lang="en-US" sz="2400" b="0" dirty="0">
                          <a:effectLst/>
                        </a:rPr>
                        <a:t>operation of system services and functions.</a:t>
                      </a:r>
                    </a:p>
                    <a:p>
                      <a:pPr>
                        <a:lnSpc>
                          <a:spcPct val="107000"/>
                        </a:lnSpc>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400" b="1" dirty="0">
                          <a:effectLst/>
                        </a:rPr>
                        <a:t>Incapacitation: </a:t>
                      </a:r>
                      <a:r>
                        <a:rPr lang="en-US" sz="2400" dirty="0">
                          <a:effectLst/>
                        </a:rPr>
                        <a:t>Prevents or interrupts system operation by disabling a system component.</a:t>
                      </a:r>
                    </a:p>
                    <a:p>
                      <a:pPr>
                        <a:lnSpc>
                          <a:spcPct val="107000"/>
                        </a:lnSpc>
                        <a:spcAft>
                          <a:spcPts val="0"/>
                        </a:spcAft>
                      </a:pPr>
                      <a:r>
                        <a:rPr lang="en-US" sz="2400" b="1" dirty="0">
                          <a:effectLst/>
                        </a:rPr>
                        <a:t>Corruption: </a:t>
                      </a:r>
                      <a:r>
                        <a:rPr lang="en-US" sz="2400" dirty="0">
                          <a:effectLst/>
                        </a:rPr>
                        <a:t>Undesirably alters system operation by adversely modifying system functions or data.</a:t>
                      </a:r>
                    </a:p>
                    <a:p>
                      <a:pPr>
                        <a:lnSpc>
                          <a:spcPct val="107000"/>
                        </a:lnSpc>
                        <a:spcAft>
                          <a:spcPts val="0"/>
                        </a:spcAft>
                      </a:pPr>
                      <a:r>
                        <a:rPr lang="en-US" sz="2400" b="1" dirty="0">
                          <a:effectLst/>
                        </a:rPr>
                        <a:t>Obstruction: </a:t>
                      </a:r>
                      <a:r>
                        <a:rPr lang="en-US" sz="2400" dirty="0">
                          <a:effectLst/>
                        </a:rPr>
                        <a:t>A threat action that interrupts delivery of system services by hindering system operation.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47772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b="1" dirty="0">
                <a:solidFill>
                  <a:srgbClr val="FFB91D"/>
                </a:solidFill>
              </a:rPr>
              <a:t>Usurpation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0266590"/>
              </p:ext>
            </p:extLst>
          </p:nvPr>
        </p:nvGraphicFramePr>
        <p:xfrm>
          <a:off x="251520" y="1340768"/>
          <a:ext cx="8640960" cy="5022215"/>
        </p:xfrm>
        <a:graphic>
          <a:graphicData uri="http://schemas.openxmlformats.org/drawingml/2006/table">
            <a:tbl>
              <a:tblPr firstRow="1" firstCol="1" bandRow="1">
                <a:tableStyleId>{0505E3EF-67EA-436B-97B2-0124C06EBD24}</a:tableStyleId>
              </a:tblPr>
              <a:tblGrid>
                <a:gridCol w="3096344">
                  <a:extLst>
                    <a:ext uri="{9D8B030D-6E8A-4147-A177-3AD203B41FA5}">
                      <a16:colId xmlns:a16="http://schemas.microsoft.com/office/drawing/2014/main" val="20000"/>
                    </a:ext>
                  </a:extLst>
                </a:gridCol>
                <a:gridCol w="5544616">
                  <a:extLst>
                    <a:ext uri="{9D8B030D-6E8A-4147-A177-3AD203B41FA5}">
                      <a16:colId xmlns:a16="http://schemas.microsoft.com/office/drawing/2014/main" val="20001"/>
                    </a:ext>
                  </a:extLst>
                </a:gridCol>
              </a:tblGrid>
              <a:tr h="0">
                <a:tc>
                  <a:txBody>
                    <a:bodyPr/>
                    <a:lstStyle/>
                    <a:p>
                      <a:pPr>
                        <a:lnSpc>
                          <a:spcPct val="107000"/>
                        </a:lnSpc>
                        <a:spcAft>
                          <a:spcPts val="0"/>
                        </a:spcAft>
                      </a:pPr>
                      <a:r>
                        <a:rPr lang="en-US" sz="2800" dirty="0">
                          <a:effectLst/>
                        </a:rPr>
                        <a:t>Threat Consequence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800">
                          <a:effectLst/>
                        </a:rPr>
                        <a:t>Threat Action (Attack)</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lnSpc>
                          <a:spcPct val="107000"/>
                        </a:lnSpc>
                        <a:spcAft>
                          <a:spcPts val="0"/>
                        </a:spcAft>
                      </a:pPr>
                      <a:r>
                        <a:rPr lang="en-US" sz="2800" dirty="0">
                          <a:effectLst/>
                        </a:rPr>
                        <a:t>Usurpation: </a:t>
                      </a:r>
                      <a:r>
                        <a:rPr lang="en-US" sz="2800" b="0" dirty="0">
                          <a:effectLst/>
                        </a:rPr>
                        <a:t>A circumstance or event that results in control of system services or functions by an unauthorized entity.</a:t>
                      </a:r>
                    </a:p>
                    <a:p>
                      <a:pPr>
                        <a:lnSpc>
                          <a:spcPct val="107000"/>
                        </a:lnSpc>
                        <a:spcAft>
                          <a:spcPts val="0"/>
                        </a:spcAft>
                      </a:pPr>
                      <a:r>
                        <a:rPr lang="en-US" sz="2800" dirty="0">
                          <a:effectLst/>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800" b="1" dirty="0">
                          <a:effectLst/>
                        </a:rPr>
                        <a:t>Misappropriation: </a:t>
                      </a:r>
                      <a:r>
                        <a:rPr lang="en-US" sz="2800" dirty="0">
                          <a:effectLst/>
                        </a:rPr>
                        <a:t>An entity assumes unauthorized logical or physical control of a system resource.</a:t>
                      </a:r>
                    </a:p>
                    <a:p>
                      <a:pPr>
                        <a:lnSpc>
                          <a:spcPct val="107000"/>
                        </a:lnSpc>
                        <a:spcAft>
                          <a:spcPts val="0"/>
                        </a:spcAft>
                      </a:pPr>
                      <a:r>
                        <a:rPr lang="en-US" sz="2800" b="1" dirty="0">
                          <a:effectLst/>
                        </a:rPr>
                        <a:t>Misuse: </a:t>
                      </a:r>
                      <a:r>
                        <a:rPr lang="en-US" sz="2800" dirty="0">
                          <a:effectLst/>
                        </a:rPr>
                        <a:t>Causes a system component to perform a function or service that is detrimental to system security.</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4692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931" y="889489"/>
            <a:ext cx="9162932" cy="6204069"/>
          </a:xfrm>
          <a:prstGeom prst="rect">
            <a:avLst/>
          </a:prstGeom>
        </p:spPr>
      </p:pic>
      <p:sp>
        <p:nvSpPr>
          <p:cNvPr id="5" name="Rectangle 4"/>
          <p:cNvSpPr/>
          <p:nvPr/>
        </p:nvSpPr>
        <p:spPr>
          <a:xfrm>
            <a:off x="92826" y="27715"/>
            <a:ext cx="9051174" cy="830997"/>
          </a:xfrm>
          <a:prstGeom prst="rect">
            <a:avLst/>
          </a:prstGeom>
        </p:spPr>
        <p:txBody>
          <a:bodyPr wrap="square">
            <a:spAutoFit/>
          </a:bodyPr>
          <a:lstStyle/>
          <a:p>
            <a:pPr algn="ctr"/>
            <a:r>
              <a:rPr lang="en-US" sz="2400" b="1" dirty="0">
                <a:solidFill>
                  <a:srgbClr val="FFB91D"/>
                </a:solidFill>
                <a:effectLst>
                  <a:outerShdw blurRad="63500" dist="38100" dir="5400000" algn="t" rotWithShape="0">
                    <a:prstClr val="black">
                      <a:alpha val="25000"/>
                    </a:prstClr>
                  </a:outerShdw>
                </a:effectLst>
                <a:latin typeface="+mn-lt"/>
                <a:ea typeface="+mj-ea"/>
                <a:cs typeface="+mj-cs"/>
              </a:rPr>
              <a:t>Table 1.3    </a:t>
            </a:r>
          </a:p>
          <a:p>
            <a:pPr algn="ctr"/>
            <a:r>
              <a:rPr lang="en-US" sz="2400" b="1" dirty="0">
                <a:solidFill>
                  <a:srgbClr val="FFB91D"/>
                </a:solidFill>
                <a:effectLst>
                  <a:outerShdw blurRad="63500" dist="38100" dir="5400000" algn="t" rotWithShape="0">
                    <a:prstClr val="black">
                      <a:alpha val="25000"/>
                    </a:prstClr>
                  </a:outerShdw>
                </a:effectLst>
                <a:latin typeface="+mn-lt"/>
                <a:ea typeface="+mj-ea"/>
                <a:cs typeface="+mj-cs"/>
              </a:rPr>
              <a:t>Computer and Network Assets, with Examples of Threats </a:t>
            </a:r>
          </a:p>
        </p:txBody>
      </p:sp>
    </p:spTree>
    <p:extLst>
      <p:ext uri="{BB962C8B-B14F-4D97-AF65-F5344CB8AC3E}">
        <p14:creationId xmlns:p14="http://schemas.microsoft.com/office/powerpoint/2010/main" val="2314047480"/>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r>
              <a:rPr lang="en-US" sz="4800" b="1" dirty="0">
                <a:solidFill>
                  <a:srgbClr val="FFB91D"/>
                </a:solidFill>
              </a:rPr>
              <a:t>Network Security Attacks</a:t>
            </a:r>
          </a:p>
        </p:txBody>
      </p:sp>
      <p:sp>
        <p:nvSpPr>
          <p:cNvPr id="3" name="Content Placeholder 2"/>
          <p:cNvSpPr>
            <a:spLocks noGrp="1"/>
          </p:cNvSpPr>
          <p:nvPr>
            <p:ph idx="1"/>
          </p:nvPr>
        </p:nvSpPr>
        <p:spPr/>
        <p:txBody>
          <a:bodyPr>
            <a:normAutofit/>
          </a:bodyPr>
          <a:lstStyle/>
          <a:p>
            <a:pPr marL="0" indent="0">
              <a:buNone/>
            </a:pPr>
            <a:r>
              <a:rPr lang="en-US" dirty="0"/>
              <a:t>Network security attacks can be classified as </a:t>
            </a:r>
            <a:r>
              <a:rPr lang="en-US" i="1" dirty="0"/>
              <a:t>passive attacks </a:t>
            </a:r>
            <a:r>
              <a:rPr lang="en-US" dirty="0"/>
              <a:t>and </a:t>
            </a:r>
            <a:r>
              <a:rPr lang="en-US" i="1" dirty="0"/>
              <a:t>active attacks</a:t>
            </a:r>
            <a:r>
              <a:rPr lang="en-US" dirty="0"/>
              <a:t>. </a:t>
            </a:r>
          </a:p>
          <a:p>
            <a:pPr marL="0" indent="0">
              <a:buNone/>
            </a:pPr>
            <a:r>
              <a:rPr lang="en-US" dirty="0"/>
              <a:t>A </a:t>
            </a:r>
            <a:r>
              <a:rPr lang="en-US" b="1" dirty="0">
                <a:solidFill>
                  <a:schemeClr val="accent2">
                    <a:lumMod val="60000"/>
                    <a:lumOff val="40000"/>
                  </a:schemeClr>
                </a:solidFill>
              </a:rPr>
              <a:t>passive attack </a:t>
            </a:r>
            <a:r>
              <a:rPr lang="en-US" dirty="0"/>
              <a:t>attempts to learn or make use of information from the system but does not affect system resources. </a:t>
            </a:r>
          </a:p>
          <a:p>
            <a:pPr marL="0" indent="0">
              <a:buNone/>
            </a:pPr>
            <a:r>
              <a:rPr lang="en-US" dirty="0"/>
              <a:t>An </a:t>
            </a:r>
            <a:r>
              <a:rPr lang="en-US" b="1" dirty="0">
                <a:solidFill>
                  <a:schemeClr val="accent2">
                    <a:lumMod val="60000"/>
                    <a:lumOff val="40000"/>
                  </a:schemeClr>
                </a:solidFill>
              </a:rPr>
              <a:t>active attack </a:t>
            </a:r>
            <a:r>
              <a:rPr lang="en-US" dirty="0"/>
              <a:t>attempts to alter system resources or affect their operation.</a:t>
            </a:r>
          </a:p>
          <a:p>
            <a:pPr marL="0" indent="0">
              <a:buNone/>
            </a:pPr>
            <a:r>
              <a:rPr lang="en-US" b="1" dirty="0">
                <a:solidFill>
                  <a:schemeClr val="accent2">
                    <a:lumMod val="60000"/>
                    <a:lumOff val="40000"/>
                  </a:schemeClr>
                </a:solidFill>
              </a:rPr>
              <a:t>Passive attacks </a:t>
            </a:r>
            <a:r>
              <a:rPr lang="en-US" dirty="0"/>
              <a:t>are in the nature of eavesdropping on, or monitoring of, transmissions. The goal of the attacker is to obtain information that is being transmitted.</a:t>
            </a:r>
          </a:p>
        </p:txBody>
      </p:sp>
    </p:spTree>
    <p:extLst>
      <p:ext uri="{BB962C8B-B14F-4D97-AF65-F5344CB8AC3E}">
        <p14:creationId xmlns:p14="http://schemas.microsoft.com/office/powerpoint/2010/main" val="1491127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US" sz="4800" b="1" dirty="0">
                <a:solidFill>
                  <a:srgbClr val="FFB91D"/>
                </a:solidFill>
              </a:rPr>
              <a:t>Types of passive attacks</a:t>
            </a:r>
          </a:p>
        </p:txBody>
      </p:sp>
      <p:sp>
        <p:nvSpPr>
          <p:cNvPr id="3" name="Content Placeholder 2"/>
          <p:cNvSpPr>
            <a:spLocks noGrp="1"/>
          </p:cNvSpPr>
          <p:nvPr>
            <p:ph idx="1"/>
          </p:nvPr>
        </p:nvSpPr>
        <p:spPr>
          <a:xfrm>
            <a:off x="457200" y="1124744"/>
            <a:ext cx="8229600" cy="5001419"/>
          </a:xfrm>
        </p:spPr>
        <p:txBody>
          <a:bodyPr>
            <a:normAutofit/>
          </a:bodyPr>
          <a:lstStyle/>
          <a:p>
            <a:pPr marL="0" indent="0">
              <a:buNone/>
            </a:pPr>
            <a:r>
              <a:rPr lang="en-US" dirty="0"/>
              <a:t>Two types of passive attacks are the release of message contents and traffic analysis.</a:t>
            </a:r>
          </a:p>
          <a:p>
            <a:r>
              <a:rPr lang="en-US" dirty="0"/>
              <a:t>The </a:t>
            </a:r>
            <a:r>
              <a:rPr lang="en-US" b="1" dirty="0">
                <a:solidFill>
                  <a:schemeClr val="accent2">
                    <a:lumMod val="60000"/>
                    <a:lumOff val="40000"/>
                  </a:schemeClr>
                </a:solidFill>
              </a:rPr>
              <a:t>release of message contents</a:t>
            </a:r>
            <a:r>
              <a:rPr lang="en-US" b="1" dirty="0"/>
              <a:t> </a:t>
            </a:r>
            <a:r>
              <a:rPr lang="en-US" dirty="0"/>
              <a:t>is easily understood. A telephone conversation, an electronic mail message, and a transferred file may contain sensitive or confidential information.</a:t>
            </a:r>
          </a:p>
          <a:p>
            <a:r>
              <a:rPr lang="en-US" dirty="0"/>
              <a:t>A second type of passive attack, </a:t>
            </a:r>
            <a:r>
              <a:rPr lang="en-US" b="1" dirty="0">
                <a:solidFill>
                  <a:schemeClr val="accent2">
                    <a:lumMod val="60000"/>
                    <a:lumOff val="40000"/>
                  </a:schemeClr>
                </a:solidFill>
              </a:rPr>
              <a:t>traffic analysis</a:t>
            </a:r>
            <a:r>
              <a:rPr lang="en-US" dirty="0"/>
              <a:t>, is subtler. Suppose that we had a way of masking the contents of messages or other information traffic so that opponents, even if they captured the message, could not extract the information from the message. </a:t>
            </a:r>
          </a:p>
          <a:p>
            <a:endParaRPr lang="en-US" dirty="0"/>
          </a:p>
        </p:txBody>
      </p:sp>
    </p:spTree>
    <p:extLst>
      <p:ext uri="{BB962C8B-B14F-4D97-AF65-F5344CB8AC3E}">
        <p14:creationId xmlns:p14="http://schemas.microsoft.com/office/powerpoint/2010/main" val="2406207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US" sz="4800" b="1" dirty="0">
                <a:solidFill>
                  <a:srgbClr val="FFB91D"/>
                </a:solidFill>
              </a:rPr>
              <a:t>Types of Active attacks</a:t>
            </a:r>
          </a:p>
        </p:txBody>
      </p:sp>
      <p:sp>
        <p:nvSpPr>
          <p:cNvPr id="3" name="Content Placeholder 2"/>
          <p:cNvSpPr>
            <a:spLocks noGrp="1"/>
          </p:cNvSpPr>
          <p:nvPr>
            <p:ph idx="1"/>
          </p:nvPr>
        </p:nvSpPr>
        <p:spPr>
          <a:xfrm>
            <a:off x="457200" y="980728"/>
            <a:ext cx="8229600" cy="5472608"/>
          </a:xfrm>
        </p:spPr>
        <p:txBody>
          <a:bodyPr>
            <a:normAutofit lnSpcReduction="10000"/>
          </a:bodyPr>
          <a:lstStyle/>
          <a:p>
            <a:pPr marL="0" indent="0">
              <a:buNone/>
            </a:pPr>
            <a:r>
              <a:rPr lang="en-US" b="1" dirty="0"/>
              <a:t>Active attacks </a:t>
            </a:r>
            <a:r>
              <a:rPr lang="en-US" dirty="0"/>
              <a:t>involve some modification of the data stream or the creation of a false stream and can be subdivided into four categories: replay, masquerade, modification of messages, and denial of service.</a:t>
            </a:r>
          </a:p>
          <a:p>
            <a:r>
              <a:rPr lang="en-US" b="1" dirty="0">
                <a:solidFill>
                  <a:schemeClr val="accent2">
                    <a:lumMod val="60000"/>
                    <a:lumOff val="40000"/>
                  </a:schemeClr>
                </a:solidFill>
              </a:rPr>
              <a:t>Replay</a:t>
            </a:r>
            <a:r>
              <a:rPr lang="en-US" b="1" dirty="0"/>
              <a:t> </a:t>
            </a:r>
            <a:r>
              <a:rPr lang="en-US" dirty="0"/>
              <a:t>involves the passive capture of a data unit and its subsequent retransmission to produce an unauthorized effect.</a:t>
            </a:r>
          </a:p>
          <a:p>
            <a:r>
              <a:rPr lang="en-US" dirty="0"/>
              <a:t>A </a:t>
            </a:r>
            <a:r>
              <a:rPr lang="en-US" b="1" dirty="0">
                <a:solidFill>
                  <a:schemeClr val="accent2">
                    <a:lumMod val="60000"/>
                    <a:lumOff val="40000"/>
                  </a:schemeClr>
                </a:solidFill>
              </a:rPr>
              <a:t>masquerade</a:t>
            </a:r>
            <a:r>
              <a:rPr lang="en-US" b="1" dirty="0"/>
              <a:t> </a:t>
            </a:r>
            <a:r>
              <a:rPr lang="en-US" dirty="0"/>
              <a:t>takes place when one entity pretends to be a different entity.</a:t>
            </a:r>
          </a:p>
          <a:p>
            <a:r>
              <a:rPr lang="en-US" b="1" dirty="0">
                <a:solidFill>
                  <a:schemeClr val="accent2">
                    <a:lumMod val="60000"/>
                    <a:lumOff val="40000"/>
                  </a:schemeClr>
                </a:solidFill>
              </a:rPr>
              <a:t>Modification of messages </a:t>
            </a:r>
            <a:r>
              <a:rPr lang="en-US" dirty="0"/>
              <a:t>simply means that some portion of a legitimate message is altered, or that messages are delayed or reordered, to produce an unauthorized effect.</a:t>
            </a:r>
          </a:p>
          <a:p>
            <a:r>
              <a:rPr lang="en-US" dirty="0"/>
              <a:t>The </a:t>
            </a:r>
            <a:r>
              <a:rPr lang="en-US" b="1" dirty="0">
                <a:solidFill>
                  <a:schemeClr val="accent2">
                    <a:lumMod val="60000"/>
                    <a:lumOff val="40000"/>
                  </a:schemeClr>
                </a:solidFill>
              </a:rPr>
              <a:t>denial of service </a:t>
            </a:r>
            <a:r>
              <a:rPr lang="en-US" dirty="0"/>
              <a:t>prevents or inhibits the normal use or management of communication facilities.</a:t>
            </a:r>
          </a:p>
        </p:txBody>
      </p:sp>
    </p:spTree>
    <p:extLst>
      <p:ext uri="{BB962C8B-B14F-4D97-AF65-F5344CB8AC3E}">
        <p14:creationId xmlns:p14="http://schemas.microsoft.com/office/powerpoint/2010/main" val="254560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16832"/>
            <a:ext cx="8229600" cy="1600200"/>
          </a:xfrm>
        </p:spPr>
        <p:txBody>
          <a:bodyPr/>
          <a:lstStyle/>
          <a:p>
            <a:r>
              <a:rPr lang="en-US" sz="7200" b="1" i="1" dirty="0">
                <a:solidFill>
                  <a:srgbClr val="FFB91D"/>
                </a:solidFill>
              </a:rPr>
              <a:t>Thank You!</a:t>
            </a:r>
          </a:p>
        </p:txBody>
      </p:sp>
    </p:spTree>
    <p:extLst>
      <p:ext uri="{BB962C8B-B14F-4D97-AF65-F5344CB8AC3E}">
        <p14:creationId xmlns:p14="http://schemas.microsoft.com/office/powerpoint/2010/main" val="20603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96752"/>
          </a:xfrm>
        </p:spPr>
        <p:txBody>
          <a:bodyPr/>
          <a:lstStyle/>
          <a:p>
            <a:r>
              <a:rPr lang="en-US" altLang="en-US" b="1" dirty="0">
                <a:solidFill>
                  <a:srgbClr val="FFB91D"/>
                </a:solidFill>
              </a:rPr>
              <a:t>Computer Security</a:t>
            </a:r>
            <a:endParaRPr lang="en-AU" altLang="en-US" b="1" dirty="0">
              <a:solidFill>
                <a:srgbClr val="FFB91D"/>
              </a:solidFill>
            </a:endParaRPr>
          </a:p>
        </p:txBody>
      </p:sp>
      <p:sp>
        <p:nvSpPr>
          <p:cNvPr id="200707" name="Rectangle 3"/>
          <p:cNvSpPr>
            <a:spLocks noGrp="1" noChangeArrowheads="1"/>
          </p:cNvSpPr>
          <p:nvPr>
            <p:ph type="body" idx="1"/>
          </p:nvPr>
        </p:nvSpPr>
        <p:spPr>
          <a:xfrm>
            <a:off x="0" y="1196752"/>
            <a:ext cx="9144000" cy="4525963"/>
          </a:xfrm>
        </p:spPr>
        <p:txBody>
          <a:bodyPr/>
          <a:lstStyle/>
          <a:p>
            <a:pPr>
              <a:buFont typeface="Wingdings" panose="05000000000000000000" pitchFamily="2" charset="2"/>
              <a:buNone/>
            </a:pPr>
            <a:r>
              <a:rPr lang="en-US" altLang="en-US" b="1" dirty="0"/>
              <a:t>	Computer Security </a:t>
            </a:r>
            <a:r>
              <a:rPr lang="en-US" altLang="en-US" dirty="0"/>
              <a:t>is protection afforded to an automated information system in order to attain the applicable objectives of preserving the integrity, availability and confidentiality of information system resources (includes hardware, software, firmware, information/data, and </a:t>
            </a:r>
            <a:r>
              <a:rPr lang="en-US" altLang="en-US" dirty="0">
                <a:effectLst/>
              </a:rPr>
              <a:t>telecommunications).</a:t>
            </a:r>
            <a:endParaRPr lang="en-AU" altLang="en-US" dirty="0">
              <a:effectLst/>
              <a:latin typeface="Times" panose="02020603050405020304" pitchFamily="18" charset="0"/>
            </a:endParaRPr>
          </a:p>
        </p:txBody>
      </p:sp>
      <p:pic>
        <p:nvPicPr>
          <p:cNvPr id="2" name="Picture 1"/>
          <p:cNvPicPr>
            <a:picLocks noChangeAspect="1"/>
          </p:cNvPicPr>
          <p:nvPr/>
        </p:nvPicPr>
        <p:blipFill>
          <a:blip r:embed="rId3"/>
          <a:stretch>
            <a:fillRect/>
          </a:stretch>
        </p:blipFill>
        <p:spPr>
          <a:xfrm>
            <a:off x="4942384" y="3789040"/>
            <a:ext cx="3702259" cy="2808312"/>
          </a:xfrm>
          <a:prstGeom prst="rect">
            <a:avLst/>
          </a:prstGeom>
        </p:spPr>
      </p:pic>
    </p:spTree>
    <p:extLst>
      <p:ext uri="{BB962C8B-B14F-4D97-AF65-F5344CB8AC3E}">
        <p14:creationId xmlns:p14="http://schemas.microsoft.com/office/powerpoint/2010/main" val="199479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0"/>
            <a:ext cx="8229600" cy="1124744"/>
          </a:xfrm>
        </p:spPr>
        <p:txBody>
          <a:bodyPr/>
          <a:lstStyle/>
          <a:p>
            <a:r>
              <a:rPr lang="en-US" altLang="en-US" b="1" dirty="0">
                <a:solidFill>
                  <a:srgbClr val="FFB91D"/>
                </a:solidFill>
              </a:rPr>
              <a:t>Key Security Concepts</a:t>
            </a:r>
          </a:p>
        </p:txBody>
      </p:sp>
      <p:sp>
        <p:nvSpPr>
          <p:cNvPr id="4" name="Rectangle 3"/>
          <p:cNvSpPr txBox="1">
            <a:spLocks noChangeArrowheads="1"/>
          </p:cNvSpPr>
          <p:nvPr/>
        </p:nvSpPr>
        <p:spPr>
          <a:xfrm>
            <a:off x="457200" y="1153344"/>
            <a:ext cx="8229600" cy="529999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dirty="0"/>
              <a:t>The three key security concepts form what is often referred to as the </a:t>
            </a:r>
            <a:r>
              <a:rPr lang="en-US" b="1" dirty="0"/>
              <a:t>CIA triad</a:t>
            </a:r>
            <a:r>
              <a:rPr lang="en-US" dirty="0"/>
              <a:t>. The three concepts embody the fundamental security objectives for both data and for information and computing services.</a:t>
            </a:r>
          </a:p>
          <a:p>
            <a:r>
              <a:rPr lang="en-US" b="1" dirty="0">
                <a:solidFill>
                  <a:schemeClr val="accent2">
                    <a:lumMod val="60000"/>
                    <a:lumOff val="40000"/>
                  </a:schemeClr>
                </a:solidFill>
              </a:rPr>
              <a:t>Confidentiality: </a:t>
            </a:r>
            <a:r>
              <a:rPr lang="en-US" dirty="0"/>
              <a:t>Preserving authorized restrictions on information access and disclosure, including means for protecting personal privacy and proprietary information. A loss of confidentiality is the unauthorized disclosure of information.</a:t>
            </a:r>
          </a:p>
          <a:p>
            <a:r>
              <a:rPr lang="en-US" b="1" dirty="0">
                <a:solidFill>
                  <a:schemeClr val="accent2">
                    <a:lumMod val="60000"/>
                    <a:lumOff val="40000"/>
                  </a:schemeClr>
                </a:solidFill>
              </a:rPr>
              <a:t>Integrity:</a:t>
            </a:r>
            <a:r>
              <a:rPr lang="en-US" b="1" dirty="0"/>
              <a:t> </a:t>
            </a:r>
            <a:r>
              <a:rPr lang="en-US" dirty="0"/>
              <a:t>Guarding against improper information modification or destruction, including ensuring information nonrepudiation and authenticity. A loss of integrity is the unauthorized modification or destruction of information.</a:t>
            </a:r>
          </a:p>
          <a:p>
            <a:r>
              <a:rPr lang="en-US" b="1" dirty="0">
                <a:solidFill>
                  <a:schemeClr val="accent2">
                    <a:lumMod val="60000"/>
                    <a:lumOff val="40000"/>
                  </a:schemeClr>
                </a:solidFill>
              </a:rPr>
              <a:t>Availability:</a:t>
            </a:r>
            <a:r>
              <a:rPr lang="en-US" b="1" dirty="0"/>
              <a:t> </a:t>
            </a:r>
            <a:r>
              <a:rPr lang="en-US" dirty="0"/>
              <a:t>Ensuring timely and reliable access to and use of information. A loss of availability is the disruption of access to or use of information or an information system.</a:t>
            </a:r>
            <a:endParaRPr lang="en-AU" altLang="en-US" dirty="0">
              <a:latin typeface="Times" panose="02020603050405020304" pitchFamily="18" charset="0"/>
            </a:endParaRPr>
          </a:p>
        </p:txBody>
      </p:sp>
    </p:spTree>
    <p:extLst>
      <p:ext uri="{BB962C8B-B14F-4D97-AF65-F5344CB8AC3E}">
        <p14:creationId xmlns:p14="http://schemas.microsoft.com/office/powerpoint/2010/main" val="313273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b="1" dirty="0">
                <a:solidFill>
                  <a:srgbClr val="FFB91D"/>
                </a:solidFill>
              </a:rPr>
              <a:t>CIA Triad</a:t>
            </a:r>
          </a:p>
        </p:txBody>
      </p:sp>
      <p:pic>
        <p:nvPicPr>
          <p:cNvPr id="3" name="Picture 2"/>
          <p:cNvPicPr>
            <a:picLocks noChangeAspect="1"/>
          </p:cNvPicPr>
          <p:nvPr/>
        </p:nvPicPr>
        <p:blipFill>
          <a:blip r:embed="rId3"/>
          <a:stretch>
            <a:fillRect/>
          </a:stretch>
        </p:blipFill>
        <p:spPr>
          <a:xfrm>
            <a:off x="4860032" y="1273437"/>
            <a:ext cx="4032448" cy="3168352"/>
          </a:xfrm>
          <a:prstGeom prst="rect">
            <a:avLst/>
          </a:prstGeom>
        </p:spPr>
      </p:pic>
      <p:sp>
        <p:nvSpPr>
          <p:cNvPr id="5" name="TextBox 4"/>
          <p:cNvSpPr txBox="1"/>
          <p:nvPr/>
        </p:nvSpPr>
        <p:spPr>
          <a:xfrm>
            <a:off x="179512" y="4725144"/>
            <a:ext cx="8712968" cy="1477328"/>
          </a:xfrm>
          <a:prstGeom prst="rect">
            <a:avLst/>
          </a:prstGeom>
          <a:noFill/>
        </p:spPr>
        <p:txBody>
          <a:bodyPr wrap="square" rtlCol="0">
            <a:spAutoFit/>
          </a:bodyPr>
          <a:lstStyle/>
          <a:p>
            <a:r>
              <a:rPr lang="en-US" dirty="0">
                <a:latin typeface="Arial" pitchFamily="-107" charset="0"/>
              </a:rPr>
              <a:t>These three concepts form what is often referred to as the </a:t>
            </a:r>
            <a:r>
              <a:rPr lang="en-US" dirty="0">
                <a:solidFill>
                  <a:schemeClr val="accent2">
                    <a:lumMod val="60000"/>
                    <a:lumOff val="40000"/>
                  </a:schemeClr>
                </a:solidFill>
                <a:latin typeface="Arial" pitchFamily="-107" charset="0"/>
              </a:rPr>
              <a:t>CIA triad </a:t>
            </a:r>
            <a:r>
              <a:rPr lang="en-US" dirty="0">
                <a:latin typeface="Arial" pitchFamily="-107" charset="0"/>
              </a:rPr>
              <a:t>. The three concepts embody the fundamental security objectives for both data and for information and computing services. Although the use of the CIA triad to define security objectives is well established, some in the security field feel that additional concepts are needed to present a complete picture (see Figure 1.1). </a:t>
            </a:r>
            <a:endParaRPr lang="en-US" dirty="0"/>
          </a:p>
        </p:txBody>
      </p:sp>
      <p:pic>
        <p:nvPicPr>
          <p:cNvPr id="7" name="Picture 6"/>
          <p:cNvPicPr>
            <a:picLocks noChangeAspect="1"/>
          </p:cNvPicPr>
          <p:nvPr/>
        </p:nvPicPr>
        <p:blipFill>
          <a:blip r:embed="rId4"/>
          <a:stretch>
            <a:fillRect/>
          </a:stretch>
        </p:blipFill>
        <p:spPr>
          <a:xfrm>
            <a:off x="251520" y="1273437"/>
            <a:ext cx="3632289" cy="3168352"/>
          </a:xfrm>
          <a:prstGeom prst="rect">
            <a:avLst/>
          </a:prstGeom>
        </p:spPr>
      </p:pic>
    </p:spTree>
    <p:extLst>
      <p:ext uri="{BB962C8B-B14F-4D97-AF65-F5344CB8AC3E}">
        <p14:creationId xmlns:p14="http://schemas.microsoft.com/office/powerpoint/2010/main" val="167384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476672"/>
            <a:ext cx="8229600" cy="1024136"/>
          </a:xfrm>
        </p:spPr>
        <p:txBody>
          <a:bodyPr/>
          <a:lstStyle/>
          <a:p>
            <a:r>
              <a:rPr lang="en-US" b="1" dirty="0">
                <a:solidFill>
                  <a:srgbClr val="FFB91D"/>
                </a:solidFill>
              </a:rPr>
              <a:t>Key Security Concepts</a:t>
            </a:r>
          </a:p>
        </p:txBody>
      </p:sp>
      <p:graphicFrame>
        <p:nvGraphicFramePr>
          <p:cNvPr id="24" name="Content Placeholder 23"/>
          <p:cNvGraphicFramePr>
            <a:graphicFrameLocks noGrp="1"/>
          </p:cNvGraphicFramePr>
          <p:nvPr>
            <p:ph idx="1"/>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730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Additional Security concepts</a:t>
            </a:r>
          </a:p>
        </p:txBody>
      </p:sp>
      <p:sp>
        <p:nvSpPr>
          <p:cNvPr id="3" name="Content Placeholder 2"/>
          <p:cNvSpPr>
            <a:spLocks noGrp="1"/>
          </p:cNvSpPr>
          <p:nvPr>
            <p:ph idx="1"/>
          </p:nvPr>
        </p:nvSpPr>
        <p:spPr/>
        <p:txBody>
          <a:bodyPr/>
          <a:lstStyle/>
          <a:p>
            <a:pPr marL="0" indent="0">
              <a:buNone/>
            </a:pPr>
            <a:r>
              <a:rPr lang="en-US" dirty="0"/>
              <a:t>Although the use of the CIA triad to define security objectives is well established, some in the security field feel that additional concepts are needed to present a complete picture.</a:t>
            </a:r>
          </a:p>
          <a:p>
            <a:r>
              <a:rPr lang="en-US" b="1" dirty="0"/>
              <a:t>Authenticity: </a:t>
            </a:r>
            <a:r>
              <a:rPr lang="en-US" dirty="0"/>
              <a:t>The property of being genuine and being able to be verified and trusted; confidence in the validity of a transmission, a message, or message originator.</a:t>
            </a:r>
          </a:p>
          <a:p>
            <a:r>
              <a:rPr lang="en-US" b="1" dirty="0"/>
              <a:t>Accountability: </a:t>
            </a:r>
            <a:r>
              <a:rPr lang="en-US" dirty="0"/>
              <a:t>The security goal that generates the requirement for actions of an entity to be traced uniquely to that entity. </a:t>
            </a:r>
          </a:p>
        </p:txBody>
      </p:sp>
    </p:spTree>
    <p:extLst>
      <p:ext uri="{BB962C8B-B14F-4D97-AF65-F5344CB8AC3E}">
        <p14:creationId xmlns:p14="http://schemas.microsoft.com/office/powerpoint/2010/main" val="285377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229600" cy="836712"/>
          </a:xfrm>
        </p:spPr>
        <p:txBody>
          <a:bodyPr>
            <a:noAutofit/>
          </a:bodyPr>
          <a:lstStyle/>
          <a:p>
            <a:r>
              <a:rPr lang="en-US" sz="4400" b="1" dirty="0">
                <a:solidFill>
                  <a:srgbClr val="FFB91D"/>
                </a:solidFill>
              </a:rPr>
              <a:t>Computer Security Challenges</a:t>
            </a:r>
          </a:p>
        </p:txBody>
      </p:sp>
      <p:graphicFrame>
        <p:nvGraphicFramePr>
          <p:cNvPr id="3" name="Content Placeholder 2"/>
          <p:cNvGraphicFramePr>
            <a:graphicFrameLocks noGrp="1"/>
          </p:cNvGraphicFramePr>
          <p:nvPr>
            <p:ph sz="half" idx="2"/>
          </p:nvPr>
        </p:nvGraphicFramePr>
        <p:xfrm>
          <a:off x="251520" y="836712"/>
          <a:ext cx="8640960" cy="590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903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026"/>
            <a:ext cx="8229600" cy="692696"/>
          </a:xfrm>
        </p:spPr>
        <p:txBody>
          <a:bodyPr/>
          <a:lstStyle/>
          <a:p>
            <a:r>
              <a:rPr lang="en-US" sz="4000" b="1" dirty="0">
                <a:solidFill>
                  <a:srgbClr val="FFB91D"/>
                </a:solidFill>
              </a:rPr>
              <a:t>Computer Security Terminology</a:t>
            </a:r>
          </a:p>
        </p:txBody>
      </p:sp>
      <p:sp>
        <p:nvSpPr>
          <p:cNvPr id="3" name="Content Placeholder 2"/>
          <p:cNvSpPr>
            <a:spLocks noGrp="1"/>
          </p:cNvSpPr>
          <p:nvPr>
            <p:ph idx="1"/>
          </p:nvPr>
        </p:nvSpPr>
        <p:spPr>
          <a:xfrm>
            <a:off x="457200" y="908720"/>
            <a:ext cx="8229600" cy="5217443"/>
          </a:xfrm>
        </p:spPr>
        <p:txBody>
          <a:bodyPr>
            <a:normAutofit fontScale="85000" lnSpcReduction="20000"/>
          </a:bodyPr>
          <a:lstStyle/>
          <a:p>
            <a:pPr marL="0" marR="0" indent="0">
              <a:spcBef>
                <a:spcPts val="0"/>
              </a:spcBef>
              <a:spcAft>
                <a:spcPts val="0"/>
              </a:spcAft>
              <a:buNone/>
              <a:tabLst>
                <a:tab pos="342900" algn="l"/>
              </a:tabLst>
            </a:pPr>
            <a:r>
              <a:rPr lang="en-US" b="1" dirty="0">
                <a:solidFill>
                  <a:schemeClr val="accent6">
                    <a:lumMod val="60000"/>
                    <a:lumOff val="40000"/>
                  </a:schemeClr>
                </a:solidFill>
                <a:latin typeface="Times" charset="0"/>
                <a:ea typeface="Times New Roman" charset="0"/>
                <a:cs typeface="Times New Roman" charset="0"/>
              </a:rPr>
              <a:t>Adversary (threat agent)</a:t>
            </a:r>
            <a:endParaRPr lang="en-US" dirty="0">
              <a:solidFill>
                <a:schemeClr val="accent6">
                  <a:lumMod val="60000"/>
                  <a:lumOff val="40000"/>
                </a:schemeClr>
              </a:solidFill>
              <a:latin typeface="Times" charset="0"/>
              <a:ea typeface="Times New Roman" charset="0"/>
              <a:cs typeface="Times New Roman" charset="0"/>
            </a:endParaRPr>
          </a:p>
          <a:p>
            <a:pPr marL="0" marR="0" indent="0">
              <a:spcBef>
                <a:spcPts val="0"/>
              </a:spcBef>
              <a:spcAft>
                <a:spcPts val="0"/>
              </a:spcAft>
              <a:buNone/>
              <a:tabLst>
                <a:tab pos="342900" algn="l"/>
              </a:tabLst>
            </a:pPr>
            <a:r>
              <a:rPr lang="en-US" dirty="0">
                <a:latin typeface="Times" charset="0"/>
                <a:ea typeface="Times New Roman" charset="0"/>
                <a:cs typeface="Times New Roman" charset="0"/>
              </a:rPr>
              <a:t>Individual, group, organization, or government that conducts or has the intent to conduct detrimental activities. </a:t>
            </a:r>
            <a:br>
              <a:rPr lang="en-US" dirty="0">
                <a:latin typeface="Times" charset="0"/>
                <a:ea typeface="Times New Roman" charset="0"/>
                <a:cs typeface="Times New Roman" charset="0"/>
              </a:rPr>
            </a:br>
            <a:endParaRPr lang="en-US" dirty="0">
              <a:solidFill>
                <a:schemeClr val="accent6">
                  <a:lumMod val="60000"/>
                  <a:lumOff val="40000"/>
                </a:schemeClr>
              </a:solidFill>
              <a:latin typeface="Times" charset="0"/>
              <a:ea typeface="Times New Roman" charset="0"/>
              <a:cs typeface="Times New Roman" charset="0"/>
            </a:endParaRPr>
          </a:p>
          <a:p>
            <a:pPr marL="0" marR="0" indent="0">
              <a:spcBef>
                <a:spcPts val="0"/>
              </a:spcBef>
              <a:spcAft>
                <a:spcPts val="0"/>
              </a:spcAft>
              <a:buNone/>
              <a:tabLst>
                <a:tab pos="342900" algn="l"/>
              </a:tabLst>
            </a:pPr>
            <a:r>
              <a:rPr lang="en-US" b="1" dirty="0">
                <a:solidFill>
                  <a:schemeClr val="accent6">
                    <a:lumMod val="60000"/>
                    <a:lumOff val="40000"/>
                  </a:schemeClr>
                </a:solidFill>
                <a:latin typeface="Times" charset="0"/>
                <a:ea typeface="Times New Roman" charset="0"/>
                <a:cs typeface="Times New Roman" charset="0"/>
              </a:rPr>
              <a:t>Attack</a:t>
            </a:r>
            <a:endParaRPr lang="en-US" dirty="0">
              <a:solidFill>
                <a:schemeClr val="accent6">
                  <a:lumMod val="60000"/>
                  <a:lumOff val="40000"/>
                </a:schemeClr>
              </a:solidFill>
              <a:latin typeface="Times" charset="0"/>
              <a:ea typeface="Times New Roman" charset="0"/>
              <a:cs typeface="Times New Roman" charset="0"/>
            </a:endParaRPr>
          </a:p>
          <a:p>
            <a:pPr marL="0" marR="0" indent="0">
              <a:spcBef>
                <a:spcPts val="0"/>
              </a:spcBef>
              <a:spcAft>
                <a:spcPts val="0"/>
              </a:spcAft>
              <a:buNone/>
              <a:tabLst>
                <a:tab pos="342900" algn="l"/>
              </a:tabLst>
            </a:pPr>
            <a:r>
              <a:rPr lang="en-US" dirty="0">
                <a:latin typeface="Times" charset="0"/>
                <a:ea typeface="Times New Roman" charset="0"/>
                <a:cs typeface="Times New Roman" charset="0"/>
              </a:rPr>
              <a:t>Any kind of malicious activity that attempts to collect, disrupt, deny, degrade, or destroy information system resources or the information itself.</a:t>
            </a:r>
          </a:p>
          <a:p>
            <a:pPr marL="0" marR="0" indent="0">
              <a:spcBef>
                <a:spcPts val="0"/>
              </a:spcBef>
              <a:spcAft>
                <a:spcPts val="0"/>
              </a:spcAft>
              <a:buNone/>
              <a:tabLst>
                <a:tab pos="342900" algn="l"/>
              </a:tabLst>
            </a:pPr>
            <a:br>
              <a:rPr lang="en-US" b="1" dirty="0">
                <a:latin typeface="Times" charset="0"/>
                <a:ea typeface="Times New Roman" charset="0"/>
                <a:cs typeface="Times New Roman" charset="0"/>
              </a:rPr>
            </a:br>
            <a:r>
              <a:rPr lang="en-US" b="1" dirty="0">
                <a:solidFill>
                  <a:schemeClr val="accent6">
                    <a:lumMod val="60000"/>
                    <a:lumOff val="40000"/>
                  </a:schemeClr>
                </a:solidFill>
                <a:latin typeface="Times" charset="0"/>
                <a:ea typeface="Times New Roman" charset="0"/>
                <a:cs typeface="Times New Roman" charset="0"/>
              </a:rPr>
              <a:t>Countermeasure</a:t>
            </a:r>
          </a:p>
          <a:p>
            <a:pPr marL="0" marR="0" indent="0">
              <a:spcBef>
                <a:spcPts val="0"/>
              </a:spcBef>
              <a:spcAft>
                <a:spcPts val="0"/>
              </a:spcAft>
              <a:buNone/>
              <a:tabLst>
                <a:tab pos="342900" algn="l"/>
              </a:tabLst>
            </a:pPr>
            <a:r>
              <a:rPr lang="en-US" dirty="0">
                <a:latin typeface="Times" charset="0"/>
                <a:ea typeface="Times New Roman" charset="0"/>
                <a:cs typeface="Times New Roman" charset="0"/>
              </a:rPr>
              <a:t>A device or techniques that has as its objective the impairment of the operational effectiveness of undesirable or adversarial activity, or the prevention of espionage, sabotage, theft, or unauthorized access to or use of sensitive information or information systems.</a:t>
            </a:r>
          </a:p>
          <a:p>
            <a:pPr marL="0" marR="0" indent="0">
              <a:spcBef>
                <a:spcPts val="0"/>
              </a:spcBef>
              <a:spcAft>
                <a:spcPts val="0"/>
              </a:spcAft>
              <a:buNone/>
              <a:tabLst>
                <a:tab pos="342900" algn="l"/>
              </a:tabLst>
            </a:pPr>
            <a:br>
              <a:rPr lang="en-US" b="1" dirty="0">
                <a:latin typeface="Times" charset="0"/>
                <a:ea typeface="Times New Roman" charset="0"/>
                <a:cs typeface="Times New Roman" charset="0"/>
              </a:rPr>
            </a:br>
            <a:r>
              <a:rPr lang="en-US" b="1" dirty="0">
                <a:solidFill>
                  <a:schemeClr val="accent6">
                    <a:lumMod val="60000"/>
                    <a:lumOff val="40000"/>
                  </a:schemeClr>
                </a:solidFill>
                <a:latin typeface="Times" charset="0"/>
                <a:ea typeface="Times New Roman" charset="0"/>
                <a:cs typeface="Times New Roman" charset="0"/>
              </a:rPr>
              <a:t>Risk</a:t>
            </a:r>
            <a:br>
              <a:rPr lang="en-US" b="1" dirty="0">
                <a:latin typeface="Times" charset="0"/>
                <a:ea typeface="Times New Roman" charset="0"/>
                <a:cs typeface="Times New Roman" charset="0"/>
              </a:rPr>
            </a:br>
            <a:r>
              <a:rPr lang="en-US" b="1" dirty="0">
                <a:latin typeface="Times" charset="0"/>
                <a:ea typeface="Times New Roman" charset="0"/>
                <a:cs typeface="Times New Roman" charset="0"/>
              </a:rPr>
              <a:t>	</a:t>
            </a:r>
            <a:r>
              <a:rPr lang="en-US" dirty="0">
                <a:latin typeface="Times" charset="0"/>
                <a:ea typeface="Times New Roman" charset="0"/>
                <a:cs typeface="Times New Roman" charset="0"/>
              </a:rPr>
              <a:t>A measure of the extent to which an entity is threatened by a potential circumstance or event, and typically a function of 1) the adverse impacts that would arise if the circumstance or event occurs; and 2) the likelihood of occurrence.</a:t>
            </a:r>
          </a:p>
          <a:p>
            <a:pPr marL="0" marR="0" indent="0">
              <a:spcBef>
                <a:spcPts val="0"/>
              </a:spcBef>
              <a:spcAft>
                <a:spcPts val="0"/>
              </a:spcAft>
              <a:buNone/>
              <a:tabLst>
                <a:tab pos="342900" algn="l"/>
              </a:tabLst>
            </a:pPr>
            <a:r>
              <a:rPr lang="en-US" b="1" dirty="0">
                <a:latin typeface="Times" charset="0"/>
                <a:ea typeface="Times New Roman" charset="0"/>
                <a:cs typeface="Times New Roman" charset="0"/>
              </a:rPr>
              <a:t> </a:t>
            </a:r>
            <a:endParaRPr lang="en-US" dirty="0">
              <a:latin typeface="Times" charset="0"/>
              <a:ea typeface="Times New Roman" charset="0"/>
              <a:cs typeface="Times New Roman" charset="0"/>
            </a:endParaRPr>
          </a:p>
        </p:txBody>
      </p:sp>
    </p:spTree>
    <p:extLst>
      <p:ext uri="{BB962C8B-B14F-4D97-AF65-F5344CB8AC3E}">
        <p14:creationId xmlns:p14="http://schemas.microsoft.com/office/powerpoint/2010/main" val="3003236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24279</TotalTime>
  <Words>2145</Words>
  <Application>Microsoft Office PowerPoint</Application>
  <PresentationFormat>On-screen Show (4:3)</PresentationFormat>
  <Paragraphs>190</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Century Gothic</vt:lpstr>
      <vt:lpstr>Courier New</vt:lpstr>
      <vt:lpstr>Palatino Linotype</vt:lpstr>
      <vt:lpstr>Times</vt:lpstr>
      <vt:lpstr>Times New Roman</vt:lpstr>
      <vt:lpstr>Wingdings</vt:lpstr>
      <vt:lpstr>Executive</vt:lpstr>
      <vt:lpstr>PowerPoint Presentation</vt:lpstr>
      <vt:lpstr>Chapter 1</vt:lpstr>
      <vt:lpstr>Computer Security</vt:lpstr>
      <vt:lpstr>Key Security Concepts</vt:lpstr>
      <vt:lpstr>CIA Triad</vt:lpstr>
      <vt:lpstr>Key Security Concepts</vt:lpstr>
      <vt:lpstr>Additional Security concepts</vt:lpstr>
      <vt:lpstr>Computer Security Challenges</vt:lpstr>
      <vt:lpstr>Computer Security Terminology</vt:lpstr>
      <vt:lpstr>Computer Security Terminology</vt:lpstr>
      <vt:lpstr>Figure 1.2 Security Concepts and Relationships</vt:lpstr>
      <vt:lpstr>Assets of a computer system</vt:lpstr>
      <vt:lpstr>Assets of a Computer System</vt:lpstr>
      <vt:lpstr>Vulnerabilities, Threats  and Attacks</vt:lpstr>
      <vt:lpstr>Vulnerabilities</vt:lpstr>
      <vt:lpstr>Type of Attacks</vt:lpstr>
      <vt:lpstr>Countermeasures</vt:lpstr>
      <vt:lpstr>Countermeasures</vt:lpstr>
      <vt:lpstr>Threat Consequences, and the Types of Threat Actions that Cause Each Consequence</vt:lpstr>
      <vt:lpstr>Unauthorized Disclosure</vt:lpstr>
      <vt:lpstr>Deception</vt:lpstr>
      <vt:lpstr>Disruption</vt:lpstr>
      <vt:lpstr>Usurpation</vt:lpstr>
      <vt:lpstr>PowerPoint Presentation</vt:lpstr>
      <vt:lpstr>Network Security Attacks</vt:lpstr>
      <vt:lpstr>Types of passive attacks</vt:lpstr>
      <vt:lpstr>Types of Active attacks</vt:lpstr>
      <vt:lpstr>Thank You!</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4 Lecture Overheads</dc:subject>
  <dc:creator>Dr Lawrie Brown</dc:creator>
  <cp:lastModifiedBy>Shadab Alam</cp:lastModifiedBy>
  <cp:revision>211</cp:revision>
  <cp:lastPrinted>2023-12-03T03:44:07Z</cp:lastPrinted>
  <dcterms:created xsi:type="dcterms:W3CDTF">2014-08-18T18:06:55Z</dcterms:created>
  <dcterms:modified xsi:type="dcterms:W3CDTF">2023-12-30T23:48:40Z</dcterms:modified>
</cp:coreProperties>
</file>