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1"/>
  </p:sldMasterIdLst>
  <p:notesMasterIdLst>
    <p:notesMasterId r:id="rId39"/>
  </p:notesMasterIdLst>
  <p:handoutMasterIdLst>
    <p:handoutMasterId r:id="rId40"/>
  </p:handoutMasterIdLst>
  <p:sldIdLst>
    <p:sldId id="407" r:id="rId2"/>
    <p:sldId id="408" r:id="rId3"/>
    <p:sldId id="464" r:id="rId4"/>
    <p:sldId id="465" r:id="rId5"/>
    <p:sldId id="466" r:id="rId6"/>
    <p:sldId id="467" r:id="rId7"/>
    <p:sldId id="475" r:id="rId8"/>
    <p:sldId id="468" r:id="rId9"/>
    <p:sldId id="473" r:id="rId10"/>
    <p:sldId id="469" r:id="rId11"/>
    <p:sldId id="470" r:id="rId12"/>
    <p:sldId id="471" r:id="rId13"/>
    <p:sldId id="472" r:id="rId14"/>
    <p:sldId id="474" r:id="rId15"/>
    <p:sldId id="476" r:id="rId16"/>
    <p:sldId id="502" r:id="rId17"/>
    <p:sldId id="478" r:id="rId18"/>
    <p:sldId id="479" r:id="rId19"/>
    <p:sldId id="480" r:id="rId20"/>
    <p:sldId id="481" r:id="rId21"/>
    <p:sldId id="482" r:id="rId22"/>
    <p:sldId id="483" r:id="rId23"/>
    <p:sldId id="484" r:id="rId24"/>
    <p:sldId id="487" r:id="rId25"/>
    <p:sldId id="486" r:id="rId26"/>
    <p:sldId id="488" r:id="rId27"/>
    <p:sldId id="489" r:id="rId28"/>
    <p:sldId id="490" r:id="rId29"/>
    <p:sldId id="491" r:id="rId30"/>
    <p:sldId id="492" r:id="rId31"/>
    <p:sldId id="493" r:id="rId32"/>
    <p:sldId id="494" r:id="rId33"/>
    <p:sldId id="513" r:id="rId34"/>
    <p:sldId id="514" r:id="rId35"/>
    <p:sldId id="520" r:id="rId36"/>
    <p:sldId id="521" r:id="rId37"/>
    <p:sldId id="522"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59"/>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41" autoAdjust="0"/>
  </p:normalViewPr>
  <p:slideViewPr>
    <p:cSldViewPr>
      <p:cViewPr varScale="1">
        <p:scale>
          <a:sx n="66" d="100"/>
          <a:sy n="66" d="100"/>
        </p:scale>
        <p:origin x="128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77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dab Alam" userId="7d76678f61a8fea9" providerId="LiveId" clId="{C0C5F123-58C3-4411-B138-87CCFBA0FFF8}"/>
    <pc:docChg chg="delSld">
      <pc:chgData name="Shadab Alam" userId="7d76678f61a8fea9" providerId="LiveId" clId="{C0C5F123-58C3-4411-B138-87CCFBA0FFF8}" dt="2023-12-03T03:35:15.558" v="6" actId="47"/>
      <pc:docMkLst>
        <pc:docMk/>
      </pc:docMkLst>
      <pc:sldChg chg="del">
        <pc:chgData name="Shadab Alam" userId="7d76678f61a8fea9" providerId="LiveId" clId="{C0C5F123-58C3-4411-B138-87CCFBA0FFF8}" dt="2023-12-03T03:34:40.867" v="5" actId="47"/>
        <pc:sldMkLst>
          <pc:docMk/>
          <pc:sldMk cId="2203099171" sldId="501"/>
        </pc:sldMkLst>
      </pc:sldChg>
      <pc:sldChg chg="del">
        <pc:chgData name="Shadab Alam" userId="7d76678f61a8fea9" providerId="LiveId" clId="{C0C5F123-58C3-4411-B138-87CCFBA0FFF8}" dt="2023-12-03T03:35:15.558" v="6" actId="47"/>
        <pc:sldMkLst>
          <pc:docMk/>
          <pc:sldMk cId="273849219" sldId="505"/>
        </pc:sldMkLst>
      </pc:sldChg>
      <pc:sldChg chg="del">
        <pc:chgData name="Shadab Alam" userId="7d76678f61a8fea9" providerId="LiveId" clId="{C0C5F123-58C3-4411-B138-87CCFBA0FFF8}" dt="2023-12-03T03:33:28.230" v="0" actId="47"/>
        <pc:sldMkLst>
          <pc:docMk/>
          <pc:sldMk cId="3113452601" sldId="510"/>
        </pc:sldMkLst>
      </pc:sldChg>
      <pc:sldChg chg="del">
        <pc:chgData name="Shadab Alam" userId="7d76678f61a8fea9" providerId="LiveId" clId="{C0C5F123-58C3-4411-B138-87CCFBA0FFF8}" dt="2023-12-03T03:33:31.088" v="1" actId="47"/>
        <pc:sldMkLst>
          <pc:docMk/>
          <pc:sldMk cId="1554442416" sldId="512"/>
        </pc:sldMkLst>
      </pc:sldChg>
      <pc:sldChg chg="del">
        <pc:chgData name="Shadab Alam" userId="7d76678f61a8fea9" providerId="LiveId" clId="{C0C5F123-58C3-4411-B138-87CCFBA0FFF8}" dt="2023-12-03T03:33:38.683" v="2" actId="47"/>
        <pc:sldMkLst>
          <pc:docMk/>
          <pc:sldMk cId="652496434" sldId="515"/>
        </pc:sldMkLst>
      </pc:sldChg>
      <pc:sldChg chg="del">
        <pc:chgData name="Shadab Alam" userId="7d76678f61a8fea9" providerId="LiveId" clId="{C0C5F123-58C3-4411-B138-87CCFBA0FFF8}" dt="2023-12-03T03:33:41.326" v="3" actId="47"/>
        <pc:sldMkLst>
          <pc:docMk/>
          <pc:sldMk cId="1551056129" sldId="516"/>
        </pc:sldMkLst>
      </pc:sldChg>
      <pc:sldChg chg="del">
        <pc:chgData name="Shadab Alam" userId="7d76678f61a8fea9" providerId="LiveId" clId="{C0C5F123-58C3-4411-B138-87CCFBA0FFF8}" dt="2023-12-03T03:33:43.882" v="4" actId="47"/>
        <pc:sldMkLst>
          <pc:docMk/>
          <pc:sldMk cId="3322194785" sldId="51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CCE67F-8DB1-4E40-94AC-EE5A6D777C69}"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US"/>
        </a:p>
      </dgm:t>
    </dgm:pt>
    <dgm:pt modelId="{587619E7-CBA2-2243-8374-6D19F65A2E4C}">
      <dgm:prSet custT="1"/>
      <dgm:spPr/>
      <dgm:t>
        <a:bodyPr/>
        <a:lstStyle/>
        <a:p>
          <a:r>
            <a:rPr lang="en-US" sz="2000" b="1" dirty="0">
              <a:effectLst>
                <a:outerShdw blurRad="38100" dist="38100" dir="2700000" algn="tl">
                  <a:srgbClr val="000000">
                    <a:alpha val="43137"/>
                  </a:srgbClr>
                </a:outerShdw>
              </a:effectLst>
            </a:rPr>
            <a:t>Block Cipher</a:t>
          </a:r>
        </a:p>
      </dgm:t>
    </dgm:pt>
    <dgm:pt modelId="{B2686974-9B07-084D-9284-3162383E72A1}" type="parTrans" cxnId="{6A55A77F-C429-0D4D-9F12-26BC8EA05792}">
      <dgm:prSet/>
      <dgm:spPr/>
      <dgm:t>
        <a:bodyPr/>
        <a:lstStyle/>
        <a:p>
          <a:endParaRPr lang="en-US"/>
        </a:p>
      </dgm:t>
    </dgm:pt>
    <dgm:pt modelId="{50AE24B3-1916-2B4F-8D77-598476DA2E84}" type="sibTrans" cxnId="{6A55A77F-C429-0D4D-9F12-26BC8EA05792}">
      <dgm:prSet/>
      <dgm:spPr/>
      <dgm:t>
        <a:bodyPr/>
        <a:lstStyle/>
        <a:p>
          <a:endParaRPr lang="en-US"/>
        </a:p>
      </dgm:t>
    </dgm:pt>
    <dgm:pt modelId="{AA438D01-5622-EB4A-83E9-112C44396E6F}">
      <dgm:prSet/>
      <dgm:spPr/>
      <dgm:t>
        <a:bodyPr/>
        <a:lstStyle/>
        <a:p>
          <a:r>
            <a:rPr lang="en-US" dirty="0">
              <a:latin typeface="+mj-lt"/>
            </a:rPr>
            <a:t>Processes the input one block of elements at a time</a:t>
          </a:r>
        </a:p>
      </dgm:t>
    </dgm:pt>
    <dgm:pt modelId="{91D55F56-C06F-9941-AE2F-7D3973533531}" type="parTrans" cxnId="{41FB2C55-7C78-B142-AA1D-22BC6A0CE61F}">
      <dgm:prSet/>
      <dgm:spPr/>
      <dgm:t>
        <a:bodyPr/>
        <a:lstStyle/>
        <a:p>
          <a:endParaRPr lang="en-US"/>
        </a:p>
      </dgm:t>
    </dgm:pt>
    <dgm:pt modelId="{2DCA53C8-7768-164E-88EE-560BBAF09B5B}" type="sibTrans" cxnId="{41FB2C55-7C78-B142-AA1D-22BC6A0CE61F}">
      <dgm:prSet/>
      <dgm:spPr/>
      <dgm:t>
        <a:bodyPr/>
        <a:lstStyle/>
        <a:p>
          <a:endParaRPr lang="en-US"/>
        </a:p>
      </dgm:t>
    </dgm:pt>
    <dgm:pt modelId="{B8E05236-2378-5B48-8C79-EADF58DE9CFD}">
      <dgm:prSet/>
      <dgm:spPr/>
      <dgm:t>
        <a:bodyPr/>
        <a:lstStyle/>
        <a:p>
          <a:r>
            <a:rPr lang="en-US" dirty="0">
              <a:latin typeface="+mj-lt"/>
            </a:rPr>
            <a:t>Produces an output block for each input block</a:t>
          </a:r>
        </a:p>
      </dgm:t>
    </dgm:pt>
    <dgm:pt modelId="{7104CB8C-41AA-624A-B42E-B626E8E99D6D}" type="parTrans" cxnId="{E3825432-21F8-AE47-B8B9-E0441C6BE69F}">
      <dgm:prSet/>
      <dgm:spPr/>
      <dgm:t>
        <a:bodyPr/>
        <a:lstStyle/>
        <a:p>
          <a:endParaRPr lang="en-US"/>
        </a:p>
      </dgm:t>
    </dgm:pt>
    <dgm:pt modelId="{425A5DAF-ED48-CF4C-B534-ADCB8F1F70F3}" type="sibTrans" cxnId="{E3825432-21F8-AE47-B8B9-E0441C6BE69F}">
      <dgm:prSet/>
      <dgm:spPr/>
      <dgm:t>
        <a:bodyPr/>
        <a:lstStyle/>
        <a:p>
          <a:endParaRPr lang="en-US"/>
        </a:p>
      </dgm:t>
    </dgm:pt>
    <dgm:pt modelId="{77412DC5-DE60-C242-AB72-782CD5818090}">
      <dgm:prSet/>
      <dgm:spPr/>
      <dgm:t>
        <a:bodyPr/>
        <a:lstStyle/>
        <a:p>
          <a:r>
            <a:rPr lang="en-US" dirty="0">
              <a:latin typeface="+mj-lt"/>
            </a:rPr>
            <a:t>Can reuse keys</a:t>
          </a:r>
        </a:p>
      </dgm:t>
    </dgm:pt>
    <dgm:pt modelId="{204CE34E-694E-B445-9A13-0FED24D91770}" type="parTrans" cxnId="{8A0D62AA-8484-E24B-BEF7-78F1B860D326}">
      <dgm:prSet/>
      <dgm:spPr/>
      <dgm:t>
        <a:bodyPr/>
        <a:lstStyle/>
        <a:p>
          <a:endParaRPr lang="en-US"/>
        </a:p>
      </dgm:t>
    </dgm:pt>
    <dgm:pt modelId="{1B222651-8C35-524D-A629-59A8F5F4AA4A}" type="sibTrans" cxnId="{8A0D62AA-8484-E24B-BEF7-78F1B860D326}">
      <dgm:prSet/>
      <dgm:spPr/>
      <dgm:t>
        <a:bodyPr/>
        <a:lstStyle/>
        <a:p>
          <a:endParaRPr lang="en-US"/>
        </a:p>
      </dgm:t>
    </dgm:pt>
    <dgm:pt modelId="{E7079069-E772-EF4F-9C77-B1E7B043F7E6}">
      <dgm:prSet/>
      <dgm:spPr/>
      <dgm:t>
        <a:bodyPr/>
        <a:lstStyle/>
        <a:p>
          <a:r>
            <a:rPr lang="en-US" dirty="0">
              <a:latin typeface="+mj-lt"/>
            </a:rPr>
            <a:t>More common</a:t>
          </a:r>
        </a:p>
      </dgm:t>
    </dgm:pt>
    <dgm:pt modelId="{660144F7-BAC9-C644-9C0A-7705DDDFB2A4}" type="parTrans" cxnId="{1767A36A-96AD-3A4F-A204-B74E0CCE228C}">
      <dgm:prSet/>
      <dgm:spPr/>
      <dgm:t>
        <a:bodyPr/>
        <a:lstStyle/>
        <a:p>
          <a:endParaRPr lang="en-US"/>
        </a:p>
      </dgm:t>
    </dgm:pt>
    <dgm:pt modelId="{C55DD3D4-CCC3-6645-A3A2-F6E58E6909E0}" type="sibTrans" cxnId="{1767A36A-96AD-3A4F-A204-B74E0CCE228C}">
      <dgm:prSet/>
      <dgm:spPr/>
      <dgm:t>
        <a:bodyPr/>
        <a:lstStyle/>
        <a:p>
          <a:endParaRPr lang="en-US"/>
        </a:p>
      </dgm:t>
    </dgm:pt>
    <dgm:pt modelId="{7C5130F5-2623-7B4D-B064-6A321151D8DC}">
      <dgm:prSet custT="1"/>
      <dgm:spPr/>
      <dgm:t>
        <a:bodyPr/>
        <a:lstStyle/>
        <a:p>
          <a:r>
            <a:rPr lang="en-US" sz="2000" b="1">
              <a:effectLst>
                <a:outerShdw blurRad="38100" dist="38100" dir="2700000" algn="tl">
                  <a:srgbClr val="000000">
                    <a:alpha val="43137"/>
                  </a:srgbClr>
                </a:outerShdw>
              </a:effectLst>
            </a:rPr>
            <a:t>Stream Cipher</a:t>
          </a:r>
          <a:endParaRPr lang="en-US" sz="2000" b="1" dirty="0">
            <a:effectLst>
              <a:outerShdw blurRad="38100" dist="38100" dir="2700000" algn="tl">
                <a:srgbClr val="000000">
                  <a:alpha val="43137"/>
                </a:srgbClr>
              </a:outerShdw>
            </a:effectLst>
          </a:endParaRPr>
        </a:p>
      </dgm:t>
    </dgm:pt>
    <dgm:pt modelId="{C856D73D-20A4-0F42-8C31-23D66F850B27}" type="parTrans" cxnId="{C3221D56-EDA6-D643-8113-9CD967B13526}">
      <dgm:prSet/>
      <dgm:spPr/>
      <dgm:t>
        <a:bodyPr/>
        <a:lstStyle/>
        <a:p>
          <a:endParaRPr lang="en-US"/>
        </a:p>
      </dgm:t>
    </dgm:pt>
    <dgm:pt modelId="{970C6670-09A2-EA44-A6CA-58767FEAB60D}" type="sibTrans" cxnId="{C3221D56-EDA6-D643-8113-9CD967B13526}">
      <dgm:prSet/>
      <dgm:spPr/>
      <dgm:t>
        <a:bodyPr/>
        <a:lstStyle/>
        <a:p>
          <a:endParaRPr lang="en-US"/>
        </a:p>
      </dgm:t>
    </dgm:pt>
    <dgm:pt modelId="{463FF73A-063D-5B4E-89E0-0876D93FA45F}">
      <dgm:prSet/>
      <dgm:spPr/>
      <dgm:t>
        <a:bodyPr/>
        <a:lstStyle/>
        <a:p>
          <a:r>
            <a:rPr lang="en-US" dirty="0">
              <a:latin typeface="+mj-lt"/>
            </a:rPr>
            <a:t>Processes the input elements continuously</a:t>
          </a:r>
        </a:p>
      </dgm:t>
    </dgm:pt>
    <dgm:pt modelId="{2AFBE181-4D82-4049-A3BE-F259B5DD7BC0}" type="parTrans" cxnId="{0BD88234-0CFD-8A47-9697-69563B613A7C}">
      <dgm:prSet/>
      <dgm:spPr/>
      <dgm:t>
        <a:bodyPr/>
        <a:lstStyle/>
        <a:p>
          <a:endParaRPr lang="en-US"/>
        </a:p>
      </dgm:t>
    </dgm:pt>
    <dgm:pt modelId="{33616064-699C-FD44-8673-4DD4A8249F72}" type="sibTrans" cxnId="{0BD88234-0CFD-8A47-9697-69563B613A7C}">
      <dgm:prSet/>
      <dgm:spPr/>
      <dgm:t>
        <a:bodyPr/>
        <a:lstStyle/>
        <a:p>
          <a:endParaRPr lang="en-US"/>
        </a:p>
      </dgm:t>
    </dgm:pt>
    <dgm:pt modelId="{0FACDD0F-8549-9340-B902-491178B29EA1}">
      <dgm:prSet/>
      <dgm:spPr/>
      <dgm:t>
        <a:bodyPr/>
        <a:lstStyle/>
        <a:p>
          <a:r>
            <a:rPr lang="en-US" dirty="0">
              <a:latin typeface="+mj-lt"/>
            </a:rPr>
            <a:t>Produces output one element at a time</a:t>
          </a:r>
        </a:p>
      </dgm:t>
    </dgm:pt>
    <dgm:pt modelId="{A6AF0DD4-8188-EE4E-A092-8507BE0042FD}" type="parTrans" cxnId="{63851ADA-8D6D-0A46-A87E-8CEEB987F019}">
      <dgm:prSet/>
      <dgm:spPr/>
      <dgm:t>
        <a:bodyPr/>
        <a:lstStyle/>
        <a:p>
          <a:endParaRPr lang="en-US"/>
        </a:p>
      </dgm:t>
    </dgm:pt>
    <dgm:pt modelId="{7A54E453-4B89-594A-858B-429081116503}" type="sibTrans" cxnId="{63851ADA-8D6D-0A46-A87E-8CEEB987F019}">
      <dgm:prSet/>
      <dgm:spPr/>
      <dgm:t>
        <a:bodyPr/>
        <a:lstStyle/>
        <a:p>
          <a:endParaRPr lang="en-US"/>
        </a:p>
      </dgm:t>
    </dgm:pt>
    <dgm:pt modelId="{1C0DB200-A55C-6D40-B316-F045503C1635}">
      <dgm:prSet/>
      <dgm:spPr/>
      <dgm:t>
        <a:bodyPr/>
        <a:lstStyle/>
        <a:p>
          <a:r>
            <a:rPr lang="en-US" dirty="0">
              <a:latin typeface="+mj-lt"/>
            </a:rPr>
            <a:t>Primary advantage is that they are almost always faster and use far less code</a:t>
          </a:r>
        </a:p>
      </dgm:t>
    </dgm:pt>
    <dgm:pt modelId="{B22FE74D-A3E0-FC4B-A9DB-2C72FF21BAC5}" type="parTrans" cxnId="{77A3E82B-0054-E848-8AAD-6645C79EBF7E}">
      <dgm:prSet/>
      <dgm:spPr/>
      <dgm:t>
        <a:bodyPr/>
        <a:lstStyle/>
        <a:p>
          <a:endParaRPr lang="en-US"/>
        </a:p>
      </dgm:t>
    </dgm:pt>
    <dgm:pt modelId="{8764260A-DD97-A849-A115-1852886EA6EA}" type="sibTrans" cxnId="{77A3E82B-0054-E848-8AAD-6645C79EBF7E}">
      <dgm:prSet/>
      <dgm:spPr/>
      <dgm:t>
        <a:bodyPr/>
        <a:lstStyle/>
        <a:p>
          <a:endParaRPr lang="en-US"/>
        </a:p>
      </dgm:t>
    </dgm:pt>
    <dgm:pt modelId="{A9F5D9F8-5C34-D34E-9105-AD3767893546}">
      <dgm:prSet/>
      <dgm:spPr/>
      <dgm:t>
        <a:bodyPr/>
        <a:lstStyle/>
        <a:p>
          <a:r>
            <a:rPr lang="en-US" dirty="0">
              <a:latin typeface="+mj-lt"/>
            </a:rPr>
            <a:t>Encrypts plaintext one byte at a time</a:t>
          </a:r>
        </a:p>
      </dgm:t>
    </dgm:pt>
    <dgm:pt modelId="{1C412B15-0140-A646-9E0C-06D173B23765}" type="parTrans" cxnId="{17D80330-CCFD-3D4D-87FA-851A38849793}">
      <dgm:prSet/>
      <dgm:spPr/>
      <dgm:t>
        <a:bodyPr/>
        <a:lstStyle/>
        <a:p>
          <a:endParaRPr lang="en-US"/>
        </a:p>
      </dgm:t>
    </dgm:pt>
    <dgm:pt modelId="{CD0499F7-0DEC-674A-83D3-22BB5A97D8C4}" type="sibTrans" cxnId="{17D80330-CCFD-3D4D-87FA-851A38849793}">
      <dgm:prSet/>
      <dgm:spPr/>
      <dgm:t>
        <a:bodyPr/>
        <a:lstStyle/>
        <a:p>
          <a:endParaRPr lang="en-US"/>
        </a:p>
      </dgm:t>
    </dgm:pt>
    <dgm:pt modelId="{F3F48BE8-1A70-4548-BA50-6AB076E8BCDC}">
      <dgm:prSet/>
      <dgm:spPr/>
      <dgm:t>
        <a:bodyPr/>
        <a:lstStyle/>
        <a:p>
          <a:r>
            <a:rPr lang="en-US" dirty="0">
              <a:latin typeface="+mj-lt"/>
            </a:rPr>
            <a:t>Pseudorandom stream is one that is unpredictable without knowledge of the input key</a:t>
          </a:r>
        </a:p>
      </dgm:t>
    </dgm:pt>
    <dgm:pt modelId="{AA4E3655-08B1-3446-8F00-F6D692D95E8C}" type="parTrans" cxnId="{7FD0176B-4C8F-1F42-B5D5-99C79671A350}">
      <dgm:prSet/>
      <dgm:spPr/>
      <dgm:t>
        <a:bodyPr/>
        <a:lstStyle/>
        <a:p>
          <a:endParaRPr lang="en-US"/>
        </a:p>
      </dgm:t>
    </dgm:pt>
    <dgm:pt modelId="{E7E531E1-929C-2A42-8F50-4024D5D02956}" type="sibTrans" cxnId="{7FD0176B-4C8F-1F42-B5D5-99C79671A350}">
      <dgm:prSet/>
      <dgm:spPr/>
      <dgm:t>
        <a:bodyPr/>
        <a:lstStyle/>
        <a:p>
          <a:endParaRPr lang="en-US"/>
        </a:p>
      </dgm:t>
    </dgm:pt>
    <dgm:pt modelId="{EC314881-2384-A144-BA8C-DF1B6F604ACB}" type="pres">
      <dgm:prSet presAssocID="{0DCCE67F-8DB1-4E40-94AC-EE5A6D777C69}" presName="linear" presStyleCnt="0">
        <dgm:presLayoutVars>
          <dgm:dir/>
          <dgm:animLvl val="lvl"/>
          <dgm:resizeHandles val="exact"/>
        </dgm:presLayoutVars>
      </dgm:prSet>
      <dgm:spPr/>
    </dgm:pt>
    <dgm:pt modelId="{660E9ADF-B46D-8941-88EF-30561659F258}" type="pres">
      <dgm:prSet presAssocID="{587619E7-CBA2-2243-8374-6D19F65A2E4C}" presName="parentLin" presStyleCnt="0"/>
      <dgm:spPr/>
    </dgm:pt>
    <dgm:pt modelId="{C2965011-AB65-384F-AF9D-74BA3282A275}" type="pres">
      <dgm:prSet presAssocID="{587619E7-CBA2-2243-8374-6D19F65A2E4C}" presName="parentLeftMargin" presStyleLbl="node1" presStyleIdx="0" presStyleCnt="2"/>
      <dgm:spPr/>
    </dgm:pt>
    <dgm:pt modelId="{079F0438-4146-1C44-B03D-FC56A77BC902}" type="pres">
      <dgm:prSet presAssocID="{587619E7-CBA2-2243-8374-6D19F65A2E4C}" presName="parentText" presStyleLbl="node1" presStyleIdx="0" presStyleCnt="2" custScaleX="43769" custLinFactX="78419" custLinFactNeighborX="100000" custLinFactNeighborY="-24568">
        <dgm:presLayoutVars>
          <dgm:chMax val="0"/>
          <dgm:bulletEnabled val="1"/>
        </dgm:presLayoutVars>
      </dgm:prSet>
      <dgm:spPr/>
    </dgm:pt>
    <dgm:pt modelId="{DC28D010-1D1D-F14C-89D3-ABE47A5DBBD2}" type="pres">
      <dgm:prSet presAssocID="{587619E7-CBA2-2243-8374-6D19F65A2E4C}" presName="negativeSpace" presStyleCnt="0"/>
      <dgm:spPr/>
    </dgm:pt>
    <dgm:pt modelId="{9DA0C844-4653-3B4A-877A-42D10E7D552F}" type="pres">
      <dgm:prSet presAssocID="{587619E7-CBA2-2243-8374-6D19F65A2E4C}" presName="childText" presStyleLbl="conFgAcc1" presStyleIdx="0" presStyleCnt="2">
        <dgm:presLayoutVars>
          <dgm:bulletEnabled val="1"/>
        </dgm:presLayoutVars>
      </dgm:prSet>
      <dgm:spPr/>
    </dgm:pt>
    <dgm:pt modelId="{7E3ADE7E-40E4-C64D-BE0C-4913CCDDAB20}" type="pres">
      <dgm:prSet presAssocID="{50AE24B3-1916-2B4F-8D77-598476DA2E84}" presName="spaceBetweenRectangles" presStyleCnt="0"/>
      <dgm:spPr/>
    </dgm:pt>
    <dgm:pt modelId="{66D8A165-4E1A-2C49-8B98-40CC6644B741}" type="pres">
      <dgm:prSet presAssocID="{7C5130F5-2623-7B4D-B064-6A321151D8DC}" presName="parentLin" presStyleCnt="0"/>
      <dgm:spPr/>
    </dgm:pt>
    <dgm:pt modelId="{C8D69397-E8AE-F84B-92EF-2C48DFBA2611}" type="pres">
      <dgm:prSet presAssocID="{7C5130F5-2623-7B4D-B064-6A321151D8DC}" presName="parentLeftMargin" presStyleLbl="node1" presStyleIdx="0" presStyleCnt="2"/>
      <dgm:spPr/>
    </dgm:pt>
    <dgm:pt modelId="{C08EB4B2-2F49-7346-B3F8-4571FBD25FDB}" type="pres">
      <dgm:prSet presAssocID="{7C5130F5-2623-7B4D-B064-6A321151D8DC}" presName="parentText" presStyleLbl="node1" presStyleIdx="1" presStyleCnt="2" custScaleX="48937" custLinFactNeighborX="6383" custLinFactNeighborY="33283">
        <dgm:presLayoutVars>
          <dgm:chMax val="0"/>
          <dgm:bulletEnabled val="1"/>
        </dgm:presLayoutVars>
      </dgm:prSet>
      <dgm:spPr/>
    </dgm:pt>
    <dgm:pt modelId="{77D54539-AAA7-204C-924D-C1DFAC565B48}" type="pres">
      <dgm:prSet presAssocID="{7C5130F5-2623-7B4D-B064-6A321151D8DC}" presName="negativeSpace" presStyleCnt="0"/>
      <dgm:spPr/>
    </dgm:pt>
    <dgm:pt modelId="{50C2B052-D272-0C4B-BC34-52ECD042C19E}" type="pres">
      <dgm:prSet presAssocID="{7C5130F5-2623-7B4D-B064-6A321151D8DC}" presName="childText" presStyleLbl="conFgAcc1" presStyleIdx="1" presStyleCnt="2" custLinFactNeighborX="1064" custLinFactNeighborY="42570">
        <dgm:presLayoutVars>
          <dgm:bulletEnabled val="1"/>
        </dgm:presLayoutVars>
      </dgm:prSet>
      <dgm:spPr/>
    </dgm:pt>
  </dgm:ptLst>
  <dgm:cxnLst>
    <dgm:cxn modelId="{6D20BB13-2AD3-FC4B-864A-60048C7E7205}" type="presOf" srcId="{0FACDD0F-8549-9340-B902-491178B29EA1}" destId="{50C2B052-D272-0C4B-BC34-52ECD042C19E}" srcOrd="0" destOrd="1" presId="urn:microsoft.com/office/officeart/2005/8/layout/list1"/>
    <dgm:cxn modelId="{64679F17-3A31-7E4D-A4C1-0B66877585EF}" type="presOf" srcId="{E7079069-E772-EF4F-9C77-B1E7B043F7E6}" destId="{9DA0C844-4653-3B4A-877A-42D10E7D552F}" srcOrd="0" destOrd="3" presId="urn:microsoft.com/office/officeart/2005/8/layout/list1"/>
    <dgm:cxn modelId="{3BDCEA1E-EC33-7C45-A6FF-18355745596A}" type="presOf" srcId="{B8E05236-2378-5B48-8C79-EADF58DE9CFD}" destId="{9DA0C844-4653-3B4A-877A-42D10E7D552F}" srcOrd="0" destOrd="1" presId="urn:microsoft.com/office/officeart/2005/8/layout/list1"/>
    <dgm:cxn modelId="{77A3E82B-0054-E848-8AAD-6645C79EBF7E}" srcId="{7C5130F5-2623-7B4D-B064-6A321151D8DC}" destId="{1C0DB200-A55C-6D40-B316-F045503C1635}" srcOrd="2" destOrd="0" parTransId="{B22FE74D-A3E0-FC4B-A9DB-2C72FF21BAC5}" sibTransId="{8764260A-DD97-A849-A115-1852886EA6EA}"/>
    <dgm:cxn modelId="{17D80330-CCFD-3D4D-87FA-851A38849793}" srcId="{7C5130F5-2623-7B4D-B064-6A321151D8DC}" destId="{A9F5D9F8-5C34-D34E-9105-AD3767893546}" srcOrd="3" destOrd="0" parTransId="{1C412B15-0140-A646-9E0C-06D173B23765}" sibTransId="{CD0499F7-0DEC-674A-83D3-22BB5A97D8C4}"/>
    <dgm:cxn modelId="{E3825432-21F8-AE47-B8B9-E0441C6BE69F}" srcId="{587619E7-CBA2-2243-8374-6D19F65A2E4C}" destId="{B8E05236-2378-5B48-8C79-EADF58DE9CFD}" srcOrd="1" destOrd="0" parTransId="{7104CB8C-41AA-624A-B42E-B626E8E99D6D}" sibTransId="{425A5DAF-ED48-CF4C-B534-ADCB8F1F70F3}"/>
    <dgm:cxn modelId="{15101433-B267-2141-B0A1-76C3BD6038F5}" type="presOf" srcId="{AA438D01-5622-EB4A-83E9-112C44396E6F}" destId="{9DA0C844-4653-3B4A-877A-42D10E7D552F}" srcOrd="0" destOrd="0" presId="urn:microsoft.com/office/officeart/2005/8/layout/list1"/>
    <dgm:cxn modelId="{0BD88234-0CFD-8A47-9697-69563B613A7C}" srcId="{7C5130F5-2623-7B4D-B064-6A321151D8DC}" destId="{463FF73A-063D-5B4E-89E0-0876D93FA45F}" srcOrd="0" destOrd="0" parTransId="{2AFBE181-4D82-4049-A3BE-F259B5DD7BC0}" sibTransId="{33616064-699C-FD44-8673-4DD4A8249F72}"/>
    <dgm:cxn modelId="{C687533F-606C-224E-9CDD-4EBD72F42FED}" type="presOf" srcId="{0DCCE67F-8DB1-4E40-94AC-EE5A6D777C69}" destId="{EC314881-2384-A144-BA8C-DF1B6F604ACB}" srcOrd="0" destOrd="0" presId="urn:microsoft.com/office/officeart/2005/8/layout/list1"/>
    <dgm:cxn modelId="{1767A36A-96AD-3A4F-A204-B74E0CCE228C}" srcId="{587619E7-CBA2-2243-8374-6D19F65A2E4C}" destId="{E7079069-E772-EF4F-9C77-B1E7B043F7E6}" srcOrd="3" destOrd="0" parTransId="{660144F7-BAC9-C644-9C0A-7705DDDFB2A4}" sibTransId="{C55DD3D4-CCC3-6645-A3A2-F6E58E6909E0}"/>
    <dgm:cxn modelId="{0F7BAC4A-7ADE-3F4E-BE47-D63A68B80600}" type="presOf" srcId="{587619E7-CBA2-2243-8374-6D19F65A2E4C}" destId="{C2965011-AB65-384F-AF9D-74BA3282A275}" srcOrd="0" destOrd="0" presId="urn:microsoft.com/office/officeart/2005/8/layout/list1"/>
    <dgm:cxn modelId="{7FD0176B-4C8F-1F42-B5D5-99C79671A350}" srcId="{7C5130F5-2623-7B4D-B064-6A321151D8DC}" destId="{F3F48BE8-1A70-4548-BA50-6AB076E8BCDC}" srcOrd="4" destOrd="0" parTransId="{AA4E3655-08B1-3446-8F00-F6D692D95E8C}" sibTransId="{E7E531E1-929C-2A42-8F50-4024D5D02956}"/>
    <dgm:cxn modelId="{41FB2C55-7C78-B142-AA1D-22BC6A0CE61F}" srcId="{587619E7-CBA2-2243-8374-6D19F65A2E4C}" destId="{AA438D01-5622-EB4A-83E9-112C44396E6F}" srcOrd="0" destOrd="0" parTransId="{91D55F56-C06F-9941-AE2F-7D3973533531}" sibTransId="{2DCA53C8-7768-164E-88EE-560BBAF09B5B}"/>
    <dgm:cxn modelId="{C3221D56-EDA6-D643-8113-9CD967B13526}" srcId="{0DCCE67F-8DB1-4E40-94AC-EE5A6D777C69}" destId="{7C5130F5-2623-7B4D-B064-6A321151D8DC}" srcOrd="1" destOrd="0" parTransId="{C856D73D-20A4-0F42-8C31-23D66F850B27}" sibTransId="{970C6670-09A2-EA44-A6CA-58767FEAB60D}"/>
    <dgm:cxn modelId="{CF6FA177-F5E5-AC4D-9A40-A92CEEAEB304}" type="presOf" srcId="{F3F48BE8-1A70-4548-BA50-6AB076E8BCDC}" destId="{50C2B052-D272-0C4B-BC34-52ECD042C19E}" srcOrd="0" destOrd="4" presId="urn:microsoft.com/office/officeart/2005/8/layout/list1"/>
    <dgm:cxn modelId="{C2616659-95B8-F743-B615-3ADBB467360C}" type="presOf" srcId="{7C5130F5-2623-7B4D-B064-6A321151D8DC}" destId="{C8D69397-E8AE-F84B-92EF-2C48DFBA2611}" srcOrd="0" destOrd="0" presId="urn:microsoft.com/office/officeart/2005/8/layout/list1"/>
    <dgm:cxn modelId="{9DF3C77E-A9EC-5640-995C-23514458B935}" type="presOf" srcId="{463FF73A-063D-5B4E-89E0-0876D93FA45F}" destId="{50C2B052-D272-0C4B-BC34-52ECD042C19E}" srcOrd="0" destOrd="0" presId="urn:microsoft.com/office/officeart/2005/8/layout/list1"/>
    <dgm:cxn modelId="{6A55A77F-C429-0D4D-9F12-26BC8EA05792}" srcId="{0DCCE67F-8DB1-4E40-94AC-EE5A6D777C69}" destId="{587619E7-CBA2-2243-8374-6D19F65A2E4C}" srcOrd="0" destOrd="0" parTransId="{B2686974-9B07-084D-9284-3162383E72A1}" sibTransId="{50AE24B3-1916-2B4F-8D77-598476DA2E84}"/>
    <dgm:cxn modelId="{0A38F484-84AD-164D-98DC-A66B5583D409}" type="presOf" srcId="{A9F5D9F8-5C34-D34E-9105-AD3767893546}" destId="{50C2B052-D272-0C4B-BC34-52ECD042C19E}" srcOrd="0" destOrd="3" presId="urn:microsoft.com/office/officeart/2005/8/layout/list1"/>
    <dgm:cxn modelId="{75F8E48E-10D9-404F-A98A-561FB58340AB}" type="presOf" srcId="{1C0DB200-A55C-6D40-B316-F045503C1635}" destId="{50C2B052-D272-0C4B-BC34-52ECD042C19E}" srcOrd="0" destOrd="2" presId="urn:microsoft.com/office/officeart/2005/8/layout/list1"/>
    <dgm:cxn modelId="{AF05B4A5-2249-0341-8FED-89EB514E7C91}" type="presOf" srcId="{7C5130F5-2623-7B4D-B064-6A321151D8DC}" destId="{C08EB4B2-2F49-7346-B3F8-4571FBD25FDB}" srcOrd="1" destOrd="0" presId="urn:microsoft.com/office/officeart/2005/8/layout/list1"/>
    <dgm:cxn modelId="{8A0D62AA-8484-E24B-BEF7-78F1B860D326}" srcId="{587619E7-CBA2-2243-8374-6D19F65A2E4C}" destId="{77412DC5-DE60-C242-AB72-782CD5818090}" srcOrd="2" destOrd="0" parTransId="{204CE34E-694E-B445-9A13-0FED24D91770}" sibTransId="{1B222651-8C35-524D-A629-59A8F5F4AA4A}"/>
    <dgm:cxn modelId="{590036CB-FFD2-D044-887D-83BC46A868BE}" type="presOf" srcId="{77412DC5-DE60-C242-AB72-782CD5818090}" destId="{9DA0C844-4653-3B4A-877A-42D10E7D552F}" srcOrd="0" destOrd="2" presId="urn:microsoft.com/office/officeart/2005/8/layout/list1"/>
    <dgm:cxn modelId="{63851ADA-8D6D-0A46-A87E-8CEEB987F019}" srcId="{7C5130F5-2623-7B4D-B064-6A321151D8DC}" destId="{0FACDD0F-8549-9340-B902-491178B29EA1}" srcOrd="1" destOrd="0" parTransId="{A6AF0DD4-8188-EE4E-A092-8507BE0042FD}" sibTransId="{7A54E453-4B89-594A-858B-429081116503}"/>
    <dgm:cxn modelId="{9587F7F2-B4FE-7248-9140-8797B58A9CA1}" type="presOf" srcId="{587619E7-CBA2-2243-8374-6D19F65A2E4C}" destId="{079F0438-4146-1C44-B03D-FC56A77BC902}" srcOrd="1" destOrd="0" presId="urn:microsoft.com/office/officeart/2005/8/layout/list1"/>
    <dgm:cxn modelId="{2CB6916A-5428-C643-ADC0-22F51F862B9A}" type="presParOf" srcId="{EC314881-2384-A144-BA8C-DF1B6F604ACB}" destId="{660E9ADF-B46D-8941-88EF-30561659F258}" srcOrd="0" destOrd="0" presId="urn:microsoft.com/office/officeart/2005/8/layout/list1"/>
    <dgm:cxn modelId="{9E17E8D1-EC18-374A-BBDA-9F1BF0FB426C}" type="presParOf" srcId="{660E9ADF-B46D-8941-88EF-30561659F258}" destId="{C2965011-AB65-384F-AF9D-74BA3282A275}" srcOrd="0" destOrd="0" presId="urn:microsoft.com/office/officeart/2005/8/layout/list1"/>
    <dgm:cxn modelId="{1F32D446-E450-2146-954A-0BC43EA01808}" type="presParOf" srcId="{660E9ADF-B46D-8941-88EF-30561659F258}" destId="{079F0438-4146-1C44-B03D-FC56A77BC902}" srcOrd="1" destOrd="0" presId="urn:microsoft.com/office/officeart/2005/8/layout/list1"/>
    <dgm:cxn modelId="{7F11F33D-244E-994B-90E1-32579FB07AAB}" type="presParOf" srcId="{EC314881-2384-A144-BA8C-DF1B6F604ACB}" destId="{DC28D010-1D1D-F14C-89D3-ABE47A5DBBD2}" srcOrd="1" destOrd="0" presId="urn:microsoft.com/office/officeart/2005/8/layout/list1"/>
    <dgm:cxn modelId="{D8E535AF-55FD-6540-8891-C77F3FCB8062}" type="presParOf" srcId="{EC314881-2384-A144-BA8C-DF1B6F604ACB}" destId="{9DA0C844-4653-3B4A-877A-42D10E7D552F}" srcOrd="2" destOrd="0" presId="urn:microsoft.com/office/officeart/2005/8/layout/list1"/>
    <dgm:cxn modelId="{CA2718D4-8E90-EB4F-939D-E1CB5F0EF164}" type="presParOf" srcId="{EC314881-2384-A144-BA8C-DF1B6F604ACB}" destId="{7E3ADE7E-40E4-C64D-BE0C-4913CCDDAB20}" srcOrd="3" destOrd="0" presId="urn:microsoft.com/office/officeart/2005/8/layout/list1"/>
    <dgm:cxn modelId="{806599F2-EB77-1448-8420-C876B23731C8}" type="presParOf" srcId="{EC314881-2384-A144-BA8C-DF1B6F604ACB}" destId="{66D8A165-4E1A-2C49-8B98-40CC6644B741}" srcOrd="4" destOrd="0" presId="urn:microsoft.com/office/officeart/2005/8/layout/list1"/>
    <dgm:cxn modelId="{67C20C6B-E8D1-EF41-82A1-AFA68A78B6B8}" type="presParOf" srcId="{66D8A165-4E1A-2C49-8B98-40CC6644B741}" destId="{C8D69397-E8AE-F84B-92EF-2C48DFBA2611}" srcOrd="0" destOrd="0" presId="urn:microsoft.com/office/officeart/2005/8/layout/list1"/>
    <dgm:cxn modelId="{A4D0B12B-5AF6-3A45-BB04-DD0C23A0C65C}" type="presParOf" srcId="{66D8A165-4E1A-2C49-8B98-40CC6644B741}" destId="{C08EB4B2-2F49-7346-B3F8-4571FBD25FDB}" srcOrd="1" destOrd="0" presId="urn:microsoft.com/office/officeart/2005/8/layout/list1"/>
    <dgm:cxn modelId="{8CCE2561-1F56-2949-B9E8-795BEB665EFB}" type="presParOf" srcId="{EC314881-2384-A144-BA8C-DF1B6F604ACB}" destId="{77D54539-AAA7-204C-924D-C1DFAC565B48}" srcOrd="5" destOrd="0" presId="urn:microsoft.com/office/officeart/2005/8/layout/list1"/>
    <dgm:cxn modelId="{42E75BBA-83D8-3C41-8EC0-C4BB134A5292}" type="presParOf" srcId="{EC314881-2384-A144-BA8C-DF1B6F604ACB}" destId="{50C2B052-D272-0C4B-BC34-52ECD042C19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0C844-4653-3B4A-877A-42D10E7D552F}">
      <dsp:nvSpPr>
        <dsp:cNvPr id="0" name=""/>
        <dsp:cNvSpPr/>
      </dsp:nvSpPr>
      <dsp:spPr>
        <a:xfrm>
          <a:off x="0" y="352199"/>
          <a:ext cx="7162800" cy="1461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55913" tIns="333248" rIns="55591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mj-lt"/>
            </a:rPr>
            <a:t>Processes the input one block of elements at a time</a:t>
          </a:r>
        </a:p>
        <a:p>
          <a:pPr marL="171450" lvl="1" indent="-171450" algn="l" defTabSz="711200">
            <a:lnSpc>
              <a:spcPct val="90000"/>
            </a:lnSpc>
            <a:spcBef>
              <a:spcPct val="0"/>
            </a:spcBef>
            <a:spcAft>
              <a:spcPct val="15000"/>
            </a:spcAft>
            <a:buChar char="•"/>
          </a:pPr>
          <a:r>
            <a:rPr lang="en-US" sz="1600" kern="1200" dirty="0">
              <a:latin typeface="+mj-lt"/>
            </a:rPr>
            <a:t>Produces an output block for each input block</a:t>
          </a:r>
        </a:p>
        <a:p>
          <a:pPr marL="171450" lvl="1" indent="-171450" algn="l" defTabSz="711200">
            <a:lnSpc>
              <a:spcPct val="90000"/>
            </a:lnSpc>
            <a:spcBef>
              <a:spcPct val="0"/>
            </a:spcBef>
            <a:spcAft>
              <a:spcPct val="15000"/>
            </a:spcAft>
            <a:buChar char="•"/>
          </a:pPr>
          <a:r>
            <a:rPr lang="en-US" sz="1600" kern="1200" dirty="0">
              <a:latin typeface="+mj-lt"/>
            </a:rPr>
            <a:t>Can reuse keys</a:t>
          </a:r>
        </a:p>
        <a:p>
          <a:pPr marL="171450" lvl="1" indent="-171450" algn="l" defTabSz="711200">
            <a:lnSpc>
              <a:spcPct val="90000"/>
            </a:lnSpc>
            <a:spcBef>
              <a:spcPct val="0"/>
            </a:spcBef>
            <a:spcAft>
              <a:spcPct val="15000"/>
            </a:spcAft>
            <a:buChar char="•"/>
          </a:pPr>
          <a:r>
            <a:rPr lang="en-US" sz="1600" kern="1200" dirty="0">
              <a:latin typeface="+mj-lt"/>
            </a:rPr>
            <a:t>More common</a:t>
          </a:r>
        </a:p>
      </dsp:txBody>
      <dsp:txXfrm>
        <a:off x="0" y="352199"/>
        <a:ext cx="7162800" cy="1461600"/>
      </dsp:txXfrm>
    </dsp:sp>
    <dsp:sp modelId="{079F0438-4146-1C44-B03D-FC56A77BC902}">
      <dsp:nvSpPr>
        <dsp:cNvPr id="0" name=""/>
        <dsp:cNvSpPr/>
      </dsp:nvSpPr>
      <dsp:spPr>
        <a:xfrm>
          <a:off x="4648177" y="0"/>
          <a:ext cx="2194560" cy="472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9516" tIns="0" rIns="189516" bIns="0" numCol="1" spcCol="1270" anchor="ctr" anchorCtr="0">
          <a:noAutofit/>
        </a:bodyPr>
        <a:lstStyle/>
        <a:p>
          <a:pPr marL="0" lvl="0" indent="0" algn="l"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rPr>
            <a:t>Block Cipher</a:t>
          </a:r>
        </a:p>
      </dsp:txBody>
      <dsp:txXfrm>
        <a:off x="4671234" y="23057"/>
        <a:ext cx="2148446" cy="426206"/>
      </dsp:txXfrm>
    </dsp:sp>
    <dsp:sp modelId="{50C2B052-D272-0C4B-BC34-52ECD042C19E}">
      <dsp:nvSpPr>
        <dsp:cNvPr id="0" name=""/>
        <dsp:cNvSpPr/>
      </dsp:nvSpPr>
      <dsp:spPr>
        <a:xfrm>
          <a:off x="0" y="2236893"/>
          <a:ext cx="7162800" cy="2167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55913" tIns="333248" rIns="55591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mj-lt"/>
            </a:rPr>
            <a:t>Processes the input elements continuously</a:t>
          </a:r>
        </a:p>
        <a:p>
          <a:pPr marL="171450" lvl="1" indent="-171450" algn="l" defTabSz="711200">
            <a:lnSpc>
              <a:spcPct val="90000"/>
            </a:lnSpc>
            <a:spcBef>
              <a:spcPct val="0"/>
            </a:spcBef>
            <a:spcAft>
              <a:spcPct val="15000"/>
            </a:spcAft>
            <a:buChar char="•"/>
          </a:pPr>
          <a:r>
            <a:rPr lang="en-US" sz="1600" kern="1200" dirty="0">
              <a:latin typeface="+mj-lt"/>
            </a:rPr>
            <a:t>Produces output one element at a time</a:t>
          </a:r>
        </a:p>
        <a:p>
          <a:pPr marL="171450" lvl="1" indent="-171450" algn="l" defTabSz="711200">
            <a:lnSpc>
              <a:spcPct val="90000"/>
            </a:lnSpc>
            <a:spcBef>
              <a:spcPct val="0"/>
            </a:spcBef>
            <a:spcAft>
              <a:spcPct val="15000"/>
            </a:spcAft>
            <a:buChar char="•"/>
          </a:pPr>
          <a:r>
            <a:rPr lang="en-US" sz="1600" kern="1200" dirty="0">
              <a:latin typeface="+mj-lt"/>
            </a:rPr>
            <a:t>Primary advantage is that they are almost always faster and use far less code</a:t>
          </a:r>
        </a:p>
        <a:p>
          <a:pPr marL="171450" lvl="1" indent="-171450" algn="l" defTabSz="711200">
            <a:lnSpc>
              <a:spcPct val="90000"/>
            </a:lnSpc>
            <a:spcBef>
              <a:spcPct val="0"/>
            </a:spcBef>
            <a:spcAft>
              <a:spcPct val="15000"/>
            </a:spcAft>
            <a:buChar char="•"/>
          </a:pPr>
          <a:r>
            <a:rPr lang="en-US" sz="1600" kern="1200" dirty="0">
              <a:latin typeface="+mj-lt"/>
            </a:rPr>
            <a:t>Encrypts plaintext one byte at a time</a:t>
          </a:r>
        </a:p>
        <a:p>
          <a:pPr marL="171450" lvl="1" indent="-171450" algn="l" defTabSz="711200">
            <a:lnSpc>
              <a:spcPct val="90000"/>
            </a:lnSpc>
            <a:spcBef>
              <a:spcPct val="0"/>
            </a:spcBef>
            <a:spcAft>
              <a:spcPct val="15000"/>
            </a:spcAft>
            <a:buChar char="•"/>
          </a:pPr>
          <a:r>
            <a:rPr lang="en-US" sz="1600" kern="1200" dirty="0">
              <a:latin typeface="+mj-lt"/>
            </a:rPr>
            <a:t>Pseudorandom stream is one that is unpredictable without knowledge of the input key</a:t>
          </a:r>
        </a:p>
      </dsp:txBody>
      <dsp:txXfrm>
        <a:off x="0" y="2236893"/>
        <a:ext cx="7162800" cy="2167200"/>
      </dsp:txXfrm>
    </dsp:sp>
    <dsp:sp modelId="{C08EB4B2-2F49-7346-B3F8-4571FBD25FDB}">
      <dsp:nvSpPr>
        <dsp:cNvPr id="0" name=""/>
        <dsp:cNvSpPr/>
      </dsp:nvSpPr>
      <dsp:spPr>
        <a:xfrm>
          <a:off x="381000" y="2057402"/>
          <a:ext cx="2453681" cy="472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9516" tIns="0" rIns="189516" bIns="0" numCol="1" spcCol="1270" anchor="ctr" anchorCtr="0">
          <a:noAutofit/>
        </a:bodyPr>
        <a:lstStyle/>
        <a:p>
          <a:pPr marL="0" lvl="0" indent="0" algn="l" defTabSz="889000">
            <a:lnSpc>
              <a:spcPct val="90000"/>
            </a:lnSpc>
            <a:spcBef>
              <a:spcPct val="0"/>
            </a:spcBef>
            <a:spcAft>
              <a:spcPct val="35000"/>
            </a:spcAft>
            <a:buNone/>
          </a:pPr>
          <a:r>
            <a:rPr lang="en-US" sz="2000" b="1" kern="1200">
              <a:effectLst>
                <a:outerShdw blurRad="38100" dist="38100" dir="2700000" algn="tl">
                  <a:srgbClr val="000000">
                    <a:alpha val="43137"/>
                  </a:srgbClr>
                </a:outerShdw>
              </a:effectLst>
            </a:rPr>
            <a:t>Stream Cipher</a:t>
          </a:r>
          <a:endParaRPr lang="en-US" sz="2000" b="1" kern="1200" dirty="0">
            <a:effectLst>
              <a:outerShdw blurRad="38100" dist="38100" dir="2700000" algn="tl">
                <a:srgbClr val="000000">
                  <a:alpha val="43137"/>
                </a:srgbClr>
              </a:outerShdw>
            </a:effectLst>
          </a:endParaRPr>
        </a:p>
      </dsp:txBody>
      <dsp:txXfrm>
        <a:off x="404057" y="2080459"/>
        <a:ext cx="2407567"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9342A-A3D8-4498-A179-1FA98CEA9DC5}" type="datetimeFigureOut">
              <a:rPr lang="en-US" smtClean="0"/>
              <a:t>03-Dec-23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20731F-5F2E-441F-8106-79919E142CA5}" type="slidenum">
              <a:rPr lang="en-US" smtClean="0"/>
              <a:t>‹#›</a:t>
            </a:fld>
            <a:endParaRPr lang="en-US"/>
          </a:p>
        </p:txBody>
      </p:sp>
    </p:spTree>
    <p:extLst>
      <p:ext uri="{BB962C8B-B14F-4D97-AF65-F5344CB8AC3E}">
        <p14:creationId xmlns:p14="http://schemas.microsoft.com/office/powerpoint/2010/main" val="2521820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10" charset="0"/>
              </a:defRPr>
            </a:lvl1pPr>
          </a:lstStyle>
          <a:p>
            <a:pPr>
              <a:defRPr/>
            </a:pPr>
            <a:fld id="{BC221936-9DC6-B542-A2DE-31D02E6D4A6C}" type="slidenum">
              <a:rPr lang="en-AU"/>
              <a:pPr>
                <a:defRPr/>
              </a:pPr>
              <a:t>‹#›</a:t>
            </a:fld>
            <a:endParaRPr lang="en-AU" dirty="0"/>
          </a:p>
        </p:txBody>
      </p:sp>
    </p:spTree>
    <p:extLst>
      <p:ext uri="{BB962C8B-B14F-4D97-AF65-F5344CB8AC3E}">
        <p14:creationId xmlns:p14="http://schemas.microsoft.com/office/powerpoint/2010/main" val="34382573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Times New Roman" pitchFamily="-107" charset="0"/>
            </a:endParaRPr>
          </a:p>
          <a:p>
            <a:endParaRPr lang="en-US" dirty="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extLst>
      <p:ext uri="{BB962C8B-B14F-4D97-AF65-F5344CB8AC3E}">
        <p14:creationId xmlns:p14="http://schemas.microsoft.com/office/powerpoint/2010/main" val="872625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10</a:t>
            </a:fld>
            <a:endParaRPr lang="en-AU" dirty="0"/>
          </a:p>
        </p:txBody>
      </p:sp>
    </p:spTree>
    <p:extLst>
      <p:ext uri="{BB962C8B-B14F-4D97-AF65-F5344CB8AC3E}">
        <p14:creationId xmlns:p14="http://schemas.microsoft.com/office/powerpoint/2010/main" val="311001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11</a:t>
            </a:fld>
            <a:endParaRPr lang="en-AU" dirty="0"/>
          </a:p>
        </p:txBody>
      </p:sp>
    </p:spTree>
    <p:extLst>
      <p:ext uri="{BB962C8B-B14F-4D97-AF65-F5344CB8AC3E}">
        <p14:creationId xmlns:p14="http://schemas.microsoft.com/office/powerpoint/2010/main" val="2012861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12</a:t>
            </a:fld>
            <a:endParaRPr lang="en-AU" dirty="0"/>
          </a:p>
        </p:txBody>
      </p:sp>
    </p:spTree>
    <p:extLst>
      <p:ext uri="{BB962C8B-B14F-4D97-AF65-F5344CB8AC3E}">
        <p14:creationId xmlns:p14="http://schemas.microsoft.com/office/powerpoint/2010/main" val="2539228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13</a:t>
            </a:fld>
            <a:endParaRPr lang="en-AU" dirty="0"/>
          </a:p>
        </p:txBody>
      </p:sp>
    </p:spTree>
    <p:extLst>
      <p:ext uri="{BB962C8B-B14F-4D97-AF65-F5344CB8AC3E}">
        <p14:creationId xmlns:p14="http://schemas.microsoft.com/office/powerpoint/2010/main" val="1066248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14</a:t>
            </a:fld>
            <a:endParaRPr lang="en-AU" dirty="0"/>
          </a:p>
        </p:txBody>
      </p:sp>
    </p:spTree>
    <p:extLst>
      <p:ext uri="{BB962C8B-B14F-4D97-AF65-F5344CB8AC3E}">
        <p14:creationId xmlns:p14="http://schemas.microsoft.com/office/powerpoint/2010/main" val="1478017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15</a:t>
            </a:fld>
            <a:endParaRPr lang="en-AU" dirty="0"/>
          </a:p>
        </p:txBody>
      </p:sp>
    </p:spTree>
    <p:extLst>
      <p:ext uri="{BB962C8B-B14F-4D97-AF65-F5344CB8AC3E}">
        <p14:creationId xmlns:p14="http://schemas.microsoft.com/office/powerpoint/2010/main" val="1535784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16</a:t>
            </a:fld>
            <a:endParaRPr lang="en-AU">
              <a:latin typeface="Arial" pitchFamily="-110" charset="0"/>
            </a:endParaRPr>
          </a:p>
        </p:txBody>
      </p:sp>
    </p:spTree>
    <p:extLst>
      <p:ext uri="{BB962C8B-B14F-4D97-AF65-F5344CB8AC3E}">
        <p14:creationId xmlns:p14="http://schemas.microsoft.com/office/powerpoint/2010/main" val="4251970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17</a:t>
            </a:fld>
            <a:endParaRPr lang="en-AU" dirty="0"/>
          </a:p>
        </p:txBody>
      </p:sp>
    </p:spTree>
    <p:extLst>
      <p:ext uri="{BB962C8B-B14F-4D97-AF65-F5344CB8AC3E}">
        <p14:creationId xmlns:p14="http://schemas.microsoft.com/office/powerpoint/2010/main" val="4236355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18</a:t>
            </a:fld>
            <a:endParaRPr lang="en-AU" dirty="0"/>
          </a:p>
        </p:txBody>
      </p:sp>
    </p:spTree>
    <p:extLst>
      <p:ext uri="{BB962C8B-B14F-4D97-AF65-F5344CB8AC3E}">
        <p14:creationId xmlns:p14="http://schemas.microsoft.com/office/powerpoint/2010/main" val="2646091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19</a:t>
            </a:fld>
            <a:endParaRPr lang="en-AU" dirty="0"/>
          </a:p>
        </p:txBody>
      </p:sp>
    </p:spTree>
    <p:extLst>
      <p:ext uri="{BB962C8B-B14F-4D97-AF65-F5344CB8AC3E}">
        <p14:creationId xmlns:p14="http://schemas.microsoft.com/office/powerpoint/2010/main" val="1963636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val="702385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20</a:t>
            </a:fld>
            <a:endParaRPr lang="en-AU" dirty="0"/>
          </a:p>
        </p:txBody>
      </p:sp>
    </p:spTree>
    <p:extLst>
      <p:ext uri="{BB962C8B-B14F-4D97-AF65-F5344CB8AC3E}">
        <p14:creationId xmlns:p14="http://schemas.microsoft.com/office/powerpoint/2010/main" val="1586391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21</a:t>
            </a:fld>
            <a:endParaRPr lang="en-AU" dirty="0"/>
          </a:p>
        </p:txBody>
      </p:sp>
    </p:spTree>
    <p:extLst>
      <p:ext uri="{BB962C8B-B14F-4D97-AF65-F5344CB8AC3E}">
        <p14:creationId xmlns:p14="http://schemas.microsoft.com/office/powerpoint/2010/main" val="1841914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22</a:t>
            </a:fld>
            <a:endParaRPr lang="en-AU" dirty="0"/>
          </a:p>
        </p:txBody>
      </p:sp>
    </p:spTree>
    <p:extLst>
      <p:ext uri="{BB962C8B-B14F-4D97-AF65-F5344CB8AC3E}">
        <p14:creationId xmlns:p14="http://schemas.microsoft.com/office/powerpoint/2010/main" val="316323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23</a:t>
            </a:fld>
            <a:endParaRPr lang="en-AU" dirty="0"/>
          </a:p>
        </p:txBody>
      </p:sp>
    </p:spTree>
    <p:extLst>
      <p:ext uri="{BB962C8B-B14F-4D97-AF65-F5344CB8AC3E}">
        <p14:creationId xmlns:p14="http://schemas.microsoft.com/office/powerpoint/2010/main" val="1207375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24</a:t>
            </a:fld>
            <a:endParaRPr lang="en-AU" dirty="0"/>
          </a:p>
        </p:txBody>
      </p:sp>
    </p:spTree>
    <p:extLst>
      <p:ext uri="{BB962C8B-B14F-4D97-AF65-F5344CB8AC3E}">
        <p14:creationId xmlns:p14="http://schemas.microsoft.com/office/powerpoint/2010/main" val="27577671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25</a:t>
            </a:fld>
            <a:endParaRPr lang="en-AU" dirty="0"/>
          </a:p>
        </p:txBody>
      </p:sp>
    </p:spTree>
    <p:extLst>
      <p:ext uri="{BB962C8B-B14F-4D97-AF65-F5344CB8AC3E}">
        <p14:creationId xmlns:p14="http://schemas.microsoft.com/office/powerpoint/2010/main" val="160418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26</a:t>
            </a:fld>
            <a:endParaRPr lang="en-AU" dirty="0"/>
          </a:p>
        </p:txBody>
      </p:sp>
    </p:spTree>
    <p:extLst>
      <p:ext uri="{BB962C8B-B14F-4D97-AF65-F5344CB8AC3E}">
        <p14:creationId xmlns:p14="http://schemas.microsoft.com/office/powerpoint/2010/main" val="2839602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27</a:t>
            </a:fld>
            <a:endParaRPr lang="en-AU" dirty="0"/>
          </a:p>
        </p:txBody>
      </p:sp>
    </p:spTree>
    <p:extLst>
      <p:ext uri="{BB962C8B-B14F-4D97-AF65-F5344CB8AC3E}">
        <p14:creationId xmlns:p14="http://schemas.microsoft.com/office/powerpoint/2010/main" val="820039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28</a:t>
            </a:fld>
            <a:endParaRPr lang="en-AU" dirty="0"/>
          </a:p>
        </p:txBody>
      </p:sp>
    </p:spTree>
    <p:extLst>
      <p:ext uri="{BB962C8B-B14F-4D97-AF65-F5344CB8AC3E}">
        <p14:creationId xmlns:p14="http://schemas.microsoft.com/office/powerpoint/2010/main" val="97328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29</a:t>
            </a:fld>
            <a:endParaRPr lang="en-AU" dirty="0"/>
          </a:p>
        </p:txBody>
      </p:sp>
    </p:spTree>
    <p:extLst>
      <p:ext uri="{BB962C8B-B14F-4D97-AF65-F5344CB8AC3E}">
        <p14:creationId xmlns:p14="http://schemas.microsoft.com/office/powerpoint/2010/main" val="2814132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60B40F-241F-4766-8FC0-DA2A60A84FBA}" type="slidenum">
              <a:rPr lang="en-AU" altLang="en-US"/>
              <a:pPr/>
              <a:t>3</a:t>
            </a:fld>
            <a:endParaRPr lang="en-AU" alt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6970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30</a:t>
            </a:fld>
            <a:endParaRPr lang="en-AU" dirty="0"/>
          </a:p>
        </p:txBody>
      </p:sp>
    </p:spTree>
    <p:extLst>
      <p:ext uri="{BB962C8B-B14F-4D97-AF65-F5344CB8AC3E}">
        <p14:creationId xmlns:p14="http://schemas.microsoft.com/office/powerpoint/2010/main" val="134540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31</a:t>
            </a:fld>
            <a:endParaRPr lang="en-AU" dirty="0"/>
          </a:p>
        </p:txBody>
      </p:sp>
    </p:spTree>
    <p:extLst>
      <p:ext uri="{BB962C8B-B14F-4D97-AF65-F5344CB8AC3E}">
        <p14:creationId xmlns:p14="http://schemas.microsoft.com/office/powerpoint/2010/main" val="1960642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32</a:t>
            </a:fld>
            <a:endParaRPr lang="en-AU" dirty="0"/>
          </a:p>
        </p:txBody>
      </p:sp>
    </p:spTree>
    <p:extLst>
      <p:ext uri="{BB962C8B-B14F-4D97-AF65-F5344CB8AC3E}">
        <p14:creationId xmlns:p14="http://schemas.microsoft.com/office/powerpoint/2010/main" val="4267828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E3D061-1765-D946-9FA1-698C704C641F}" type="slidenum">
              <a:rPr lang="en-AU" smtClean="0"/>
              <a:pPr/>
              <a:t>33</a:t>
            </a:fld>
            <a:endParaRPr lang="en-AU" dirty="0"/>
          </a:p>
        </p:txBody>
      </p:sp>
    </p:spTree>
    <p:extLst>
      <p:ext uri="{BB962C8B-B14F-4D97-AF65-F5344CB8AC3E}">
        <p14:creationId xmlns:p14="http://schemas.microsoft.com/office/powerpoint/2010/main" val="184497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E3D061-1765-D946-9FA1-698C704C641F}" type="slidenum">
              <a:rPr lang="en-AU" smtClean="0"/>
              <a:pPr/>
              <a:t>34</a:t>
            </a:fld>
            <a:endParaRPr lang="en-AU" dirty="0"/>
          </a:p>
        </p:txBody>
      </p:sp>
    </p:spTree>
    <p:extLst>
      <p:ext uri="{BB962C8B-B14F-4D97-AF65-F5344CB8AC3E}">
        <p14:creationId xmlns:p14="http://schemas.microsoft.com/office/powerpoint/2010/main" val="16092544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E3D061-1765-D946-9FA1-698C704C641F}" type="slidenum">
              <a:rPr lang="en-AU" smtClean="0"/>
              <a:pPr/>
              <a:t>35</a:t>
            </a:fld>
            <a:endParaRPr lang="en-AU" dirty="0"/>
          </a:p>
        </p:txBody>
      </p:sp>
    </p:spTree>
    <p:extLst>
      <p:ext uri="{BB962C8B-B14F-4D97-AF65-F5344CB8AC3E}">
        <p14:creationId xmlns:p14="http://schemas.microsoft.com/office/powerpoint/2010/main" val="895849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E3D061-1765-D946-9FA1-698C704C641F}" type="slidenum">
              <a:rPr lang="en-AU" smtClean="0"/>
              <a:pPr/>
              <a:t>36</a:t>
            </a:fld>
            <a:endParaRPr lang="en-AU" dirty="0"/>
          </a:p>
        </p:txBody>
      </p:sp>
    </p:spTree>
    <p:extLst>
      <p:ext uri="{BB962C8B-B14F-4D97-AF65-F5344CB8AC3E}">
        <p14:creationId xmlns:p14="http://schemas.microsoft.com/office/powerpoint/2010/main" val="41951260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E3D061-1765-D946-9FA1-698C704C641F}" type="slidenum">
              <a:rPr lang="en-AU" smtClean="0"/>
              <a:pPr/>
              <a:t>37</a:t>
            </a:fld>
            <a:endParaRPr lang="en-AU" dirty="0"/>
          </a:p>
        </p:txBody>
      </p:sp>
    </p:spTree>
    <p:extLst>
      <p:ext uri="{BB962C8B-B14F-4D97-AF65-F5344CB8AC3E}">
        <p14:creationId xmlns:p14="http://schemas.microsoft.com/office/powerpoint/2010/main" val="352672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4</a:t>
            </a:fld>
            <a:endParaRPr lang="en-AU" dirty="0"/>
          </a:p>
        </p:txBody>
      </p:sp>
    </p:spTree>
    <p:extLst>
      <p:ext uri="{BB962C8B-B14F-4D97-AF65-F5344CB8AC3E}">
        <p14:creationId xmlns:p14="http://schemas.microsoft.com/office/powerpoint/2010/main" val="192757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5</a:t>
            </a:fld>
            <a:endParaRPr lang="en-AU" dirty="0"/>
          </a:p>
        </p:txBody>
      </p:sp>
    </p:spTree>
    <p:extLst>
      <p:ext uri="{BB962C8B-B14F-4D97-AF65-F5344CB8AC3E}">
        <p14:creationId xmlns:p14="http://schemas.microsoft.com/office/powerpoint/2010/main" val="3722661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6</a:t>
            </a:fld>
            <a:endParaRPr lang="en-AU" dirty="0"/>
          </a:p>
        </p:txBody>
      </p:sp>
    </p:spTree>
    <p:extLst>
      <p:ext uri="{BB962C8B-B14F-4D97-AF65-F5344CB8AC3E}">
        <p14:creationId xmlns:p14="http://schemas.microsoft.com/office/powerpoint/2010/main" val="67191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7</a:t>
            </a:fld>
            <a:endParaRPr lang="en-AU" dirty="0"/>
          </a:p>
        </p:txBody>
      </p:sp>
    </p:spTree>
    <p:extLst>
      <p:ext uri="{BB962C8B-B14F-4D97-AF65-F5344CB8AC3E}">
        <p14:creationId xmlns:p14="http://schemas.microsoft.com/office/powerpoint/2010/main" val="3107048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8</a:t>
            </a:fld>
            <a:endParaRPr lang="en-AU" dirty="0"/>
          </a:p>
        </p:txBody>
      </p:sp>
    </p:spTree>
    <p:extLst>
      <p:ext uri="{BB962C8B-B14F-4D97-AF65-F5344CB8AC3E}">
        <p14:creationId xmlns:p14="http://schemas.microsoft.com/office/powerpoint/2010/main" val="700542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9</a:t>
            </a:fld>
            <a:endParaRPr lang="en-AU" dirty="0"/>
          </a:p>
        </p:txBody>
      </p:sp>
    </p:spTree>
    <p:extLst>
      <p:ext uri="{BB962C8B-B14F-4D97-AF65-F5344CB8AC3E}">
        <p14:creationId xmlns:p14="http://schemas.microsoft.com/office/powerpoint/2010/main" val="3103878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p:nvPr/>
        </p:nvPicPr>
        <p:blipFill>
          <a:blip r:embed="rId3"/>
          <a:stretch>
            <a:fillRect/>
          </a:stretch>
        </p:blipFill>
        <p:spPr>
          <a:xfrm>
            <a:off x="1979712" y="72008"/>
            <a:ext cx="4824536" cy="67413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Data Encryption Standard</a:t>
            </a:r>
          </a:p>
        </p:txBody>
      </p:sp>
      <p:sp>
        <p:nvSpPr>
          <p:cNvPr id="3" name="Content Placeholder 2"/>
          <p:cNvSpPr>
            <a:spLocks noGrp="1"/>
          </p:cNvSpPr>
          <p:nvPr>
            <p:ph idx="1"/>
          </p:nvPr>
        </p:nvSpPr>
        <p:spPr/>
        <p:txBody>
          <a:bodyPr/>
          <a:lstStyle/>
          <a:p>
            <a:pPr marL="0" indent="0">
              <a:buNone/>
            </a:pPr>
            <a:r>
              <a:rPr lang="en-US" dirty="0"/>
              <a:t>Until recently, the most widely used encryption scheme was based on the Data Encryption Standard (DES) adopted in 1977 by the National Bureau of Standards. DES takes a plaintext block of 64 bits and a key of 56 bits, to produce a ciphertext block</a:t>
            </a:r>
          </a:p>
          <a:p>
            <a:pPr marL="0" indent="0">
              <a:buNone/>
            </a:pPr>
            <a:r>
              <a:rPr lang="en-US" dirty="0"/>
              <a:t>of 64 bits.</a:t>
            </a:r>
          </a:p>
        </p:txBody>
      </p:sp>
    </p:spTree>
    <p:extLst>
      <p:ext uri="{BB962C8B-B14F-4D97-AF65-F5344CB8AC3E}">
        <p14:creationId xmlns:p14="http://schemas.microsoft.com/office/powerpoint/2010/main" val="2903836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FFB91D"/>
                </a:solidFill>
              </a:rPr>
              <a:t>Comparison of Three Popular Symmetric Encryption Algorithms</a:t>
            </a:r>
          </a:p>
        </p:txBody>
      </p:sp>
      <p:sp>
        <p:nvSpPr>
          <p:cNvPr id="3" name="Content Placeholder 2"/>
          <p:cNvSpPr>
            <a:spLocks noGrp="1"/>
          </p:cNvSpPr>
          <p:nvPr>
            <p:ph idx="1"/>
          </p:nvPr>
        </p:nvSpPr>
        <p:spPr>
          <a:xfrm>
            <a:off x="179512" y="1608766"/>
            <a:ext cx="8229600" cy="884130"/>
          </a:xfrm>
        </p:spPr>
        <p:txBody>
          <a:bodyPr>
            <a:normAutofit/>
          </a:bodyPr>
          <a:lstStyle/>
          <a:p>
            <a:r>
              <a:rPr lang="en-US" b="1" dirty="0"/>
              <a:t>Table 2.1 Comparison of Three Popular Symmetric Encryption Algorithms</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sz="2000" b="1" dirty="0"/>
          </a:p>
          <a:p>
            <a:endParaRPr lang="en-US" dirty="0"/>
          </a:p>
        </p:txBody>
      </p:sp>
      <p:pic>
        <p:nvPicPr>
          <p:cNvPr id="5" name="Picture 4"/>
          <p:cNvPicPr>
            <a:picLocks noChangeAspect="1"/>
          </p:cNvPicPr>
          <p:nvPr/>
        </p:nvPicPr>
        <p:blipFill rotWithShape="1">
          <a:blip r:embed="rId3"/>
          <a:srcRect t="-19918" b="-15935"/>
          <a:stretch/>
        </p:blipFill>
        <p:spPr>
          <a:xfrm>
            <a:off x="0" y="2501462"/>
            <a:ext cx="9144000" cy="3209204"/>
          </a:xfrm>
          <a:prstGeom prst="rect">
            <a:avLst/>
          </a:prstGeom>
          <a:solidFill>
            <a:schemeClr val="accent3">
              <a:lumMod val="20000"/>
              <a:lumOff val="80000"/>
            </a:schemeClr>
          </a:solidFill>
        </p:spPr>
      </p:pic>
    </p:spTree>
    <p:extLst>
      <p:ext uri="{BB962C8B-B14F-4D97-AF65-F5344CB8AC3E}">
        <p14:creationId xmlns:p14="http://schemas.microsoft.com/office/powerpoint/2010/main" val="403521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US" b="1" dirty="0">
                <a:solidFill>
                  <a:srgbClr val="FFB91D"/>
                </a:solidFill>
              </a:rPr>
              <a:t>Triple DES</a:t>
            </a:r>
          </a:p>
        </p:txBody>
      </p:sp>
      <p:sp>
        <p:nvSpPr>
          <p:cNvPr id="3" name="Content Placeholder 2"/>
          <p:cNvSpPr>
            <a:spLocks noGrp="1"/>
          </p:cNvSpPr>
          <p:nvPr>
            <p:ph idx="1"/>
          </p:nvPr>
        </p:nvSpPr>
        <p:spPr>
          <a:xfrm>
            <a:off x="179512" y="919735"/>
            <a:ext cx="8784975" cy="4525963"/>
          </a:xfrm>
        </p:spPr>
        <p:txBody>
          <a:bodyPr/>
          <a:lstStyle/>
          <a:p>
            <a:pPr marL="0" indent="0">
              <a:buNone/>
            </a:pPr>
            <a:r>
              <a:rPr lang="en-US" dirty="0"/>
              <a:t>The life of DES was extended by the use of </a:t>
            </a:r>
            <a:r>
              <a:rPr lang="en-US" b="1" dirty="0"/>
              <a:t>triple DES </a:t>
            </a:r>
            <a:r>
              <a:rPr lang="en-US" dirty="0"/>
              <a:t>(3DES), which involves repeating the basic DES algorithm three times, using either two or three unique keys, for a key size of 112 or 168 bits. 3DES, which requires three times as many calculations as DES, is correspondingly slower. A secondary drawback is that both DES and 3DES use a 64-bit block size. For reasons of both efficiency and security, a larger block size is desirable.</a:t>
            </a:r>
          </a:p>
        </p:txBody>
      </p:sp>
      <p:pic>
        <p:nvPicPr>
          <p:cNvPr id="4" name="Picture 3"/>
          <p:cNvPicPr>
            <a:picLocks noChangeAspect="1"/>
          </p:cNvPicPr>
          <p:nvPr/>
        </p:nvPicPr>
        <p:blipFill>
          <a:blip r:embed="rId3"/>
          <a:stretch>
            <a:fillRect/>
          </a:stretch>
        </p:blipFill>
        <p:spPr>
          <a:xfrm>
            <a:off x="2843808" y="4077072"/>
            <a:ext cx="5242658" cy="2520280"/>
          </a:xfrm>
          <a:prstGeom prst="rect">
            <a:avLst/>
          </a:prstGeom>
        </p:spPr>
      </p:pic>
    </p:spTree>
    <p:extLst>
      <p:ext uri="{BB962C8B-B14F-4D97-AF65-F5344CB8AC3E}">
        <p14:creationId xmlns:p14="http://schemas.microsoft.com/office/powerpoint/2010/main" val="330742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Advanced Encryption Standard (AES)</a:t>
            </a:r>
          </a:p>
        </p:txBody>
      </p:sp>
      <p:sp>
        <p:nvSpPr>
          <p:cNvPr id="3" name="Content Placeholder 2"/>
          <p:cNvSpPr>
            <a:spLocks noGrp="1"/>
          </p:cNvSpPr>
          <p:nvPr>
            <p:ph idx="1"/>
          </p:nvPr>
        </p:nvSpPr>
        <p:spPr>
          <a:xfrm>
            <a:off x="0" y="1484784"/>
            <a:ext cx="4191000" cy="3240360"/>
          </a:xfrm>
        </p:spPr>
        <p:txBody>
          <a:bodyPr>
            <a:normAutofit/>
          </a:bodyPr>
          <a:lstStyle/>
          <a:p>
            <a:pPr marL="0" indent="0">
              <a:buNone/>
            </a:pPr>
            <a:r>
              <a:rPr lang="en-US" dirty="0"/>
              <a:t>Because of its drawbacks, 3DES is not a reasonable candidate for long-term use. As a replacement, NIST in 1997 issued a call for proposals for a new Advanced Encryption Standard (AES). </a:t>
            </a:r>
          </a:p>
        </p:txBody>
      </p:sp>
      <p:pic>
        <p:nvPicPr>
          <p:cNvPr id="4" name="Picture 3"/>
          <p:cNvPicPr>
            <a:picLocks noChangeAspect="1"/>
          </p:cNvPicPr>
          <p:nvPr/>
        </p:nvPicPr>
        <p:blipFill>
          <a:blip r:embed="rId3"/>
          <a:stretch>
            <a:fillRect/>
          </a:stretch>
        </p:blipFill>
        <p:spPr>
          <a:xfrm>
            <a:off x="4067944" y="1600200"/>
            <a:ext cx="4953000" cy="2800350"/>
          </a:xfrm>
          <a:prstGeom prst="rect">
            <a:avLst/>
          </a:prstGeom>
        </p:spPr>
      </p:pic>
      <p:sp>
        <p:nvSpPr>
          <p:cNvPr id="5" name="TextBox 4"/>
          <p:cNvSpPr txBox="1"/>
          <p:nvPr/>
        </p:nvSpPr>
        <p:spPr>
          <a:xfrm>
            <a:off x="23590" y="4822701"/>
            <a:ext cx="8940897" cy="1846659"/>
          </a:xfrm>
          <a:prstGeom prst="rect">
            <a:avLst/>
          </a:prstGeom>
          <a:noFill/>
        </p:spPr>
        <p:txBody>
          <a:bodyPr wrap="square" rtlCol="0">
            <a:spAutoFit/>
          </a:bodyPr>
          <a:lstStyle/>
          <a:p>
            <a:pPr marL="0" indent="0">
              <a:buNone/>
            </a:pPr>
            <a:r>
              <a:rPr lang="en-US" sz="2400" dirty="0">
                <a:solidFill>
                  <a:schemeClr val="tx1">
                    <a:lumMod val="50000"/>
                    <a:lumOff val="50000"/>
                  </a:schemeClr>
                </a:solidFill>
                <a:latin typeface="+mj-lt"/>
              </a:rPr>
              <a:t>AES must be a symmetric block cipher with a block length of 128 bits and support for key lengths of 128, 192, and 256 bits. NIST selected </a:t>
            </a:r>
            <a:r>
              <a:rPr lang="en-US" sz="2400" dirty="0" err="1">
                <a:solidFill>
                  <a:schemeClr val="tx1">
                    <a:lumMod val="50000"/>
                    <a:lumOff val="50000"/>
                  </a:schemeClr>
                </a:solidFill>
                <a:latin typeface="+mj-lt"/>
              </a:rPr>
              <a:t>Rijndael</a:t>
            </a:r>
            <a:r>
              <a:rPr lang="en-US" sz="2400" dirty="0">
                <a:solidFill>
                  <a:schemeClr val="tx1">
                    <a:lumMod val="50000"/>
                    <a:lumOff val="50000"/>
                  </a:schemeClr>
                </a:solidFill>
                <a:latin typeface="+mj-lt"/>
              </a:rPr>
              <a:t> as the proposed AES algorithm. AES is now widely available in commercial products.</a:t>
            </a:r>
          </a:p>
          <a:p>
            <a:endParaRPr lang="en-US" dirty="0"/>
          </a:p>
        </p:txBody>
      </p:sp>
    </p:spTree>
    <p:extLst>
      <p:ext uri="{BB962C8B-B14F-4D97-AF65-F5344CB8AC3E}">
        <p14:creationId xmlns:p14="http://schemas.microsoft.com/office/powerpoint/2010/main" val="324046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Stream Ciphers</a:t>
            </a:r>
          </a:p>
        </p:txBody>
      </p:sp>
      <p:sp>
        <p:nvSpPr>
          <p:cNvPr id="3" name="Content Placeholder 2"/>
          <p:cNvSpPr>
            <a:spLocks noGrp="1"/>
          </p:cNvSpPr>
          <p:nvPr>
            <p:ph idx="1"/>
          </p:nvPr>
        </p:nvSpPr>
        <p:spPr/>
        <p:txBody>
          <a:bodyPr/>
          <a:lstStyle/>
          <a:p>
            <a:pPr marL="0" indent="0">
              <a:buNone/>
            </a:pPr>
            <a:r>
              <a:rPr lang="en-US" dirty="0"/>
              <a:t>A </a:t>
            </a:r>
            <a:r>
              <a:rPr lang="en-US" b="1" i="1" dirty="0">
                <a:solidFill>
                  <a:srgbClr val="FF0000"/>
                </a:solidFill>
              </a:rPr>
              <a:t>stream cipher </a:t>
            </a:r>
            <a:r>
              <a:rPr lang="en-US" dirty="0"/>
              <a:t>processes the input elements continuously, producing output one element at a time, as it goes along in contrast to a </a:t>
            </a:r>
            <a:r>
              <a:rPr lang="en-US" i="1" dirty="0"/>
              <a:t>block cipher that </a:t>
            </a:r>
            <a:r>
              <a:rPr lang="en-US" dirty="0"/>
              <a:t>processes the input elements block by block at a time, producing an output block for each input block. Although block ciphers are far more common, there are certain applications in which a stream cipher is more appropriate. </a:t>
            </a:r>
          </a:p>
        </p:txBody>
      </p:sp>
    </p:spTree>
    <p:extLst>
      <p:ext uri="{BB962C8B-B14F-4D97-AF65-F5344CB8AC3E}">
        <p14:creationId xmlns:p14="http://schemas.microsoft.com/office/powerpoint/2010/main" val="381576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Stream Cipher</a:t>
            </a:r>
          </a:p>
        </p:txBody>
      </p:sp>
      <p:pic>
        <p:nvPicPr>
          <p:cNvPr id="4" name="Content Placeholder 3"/>
          <p:cNvPicPr>
            <a:picLocks noGrp="1" noChangeAspect="1"/>
          </p:cNvPicPr>
          <p:nvPr>
            <p:ph idx="1"/>
          </p:nvPr>
        </p:nvPicPr>
        <p:blipFill>
          <a:blip r:embed="rId3"/>
          <a:stretch>
            <a:fillRect/>
          </a:stretch>
        </p:blipFill>
        <p:spPr>
          <a:xfrm>
            <a:off x="159006" y="1772816"/>
            <a:ext cx="8816980" cy="4176464"/>
          </a:xfrm>
          <a:prstGeom prst="rect">
            <a:avLst/>
          </a:prstGeom>
        </p:spPr>
      </p:pic>
    </p:spTree>
    <p:extLst>
      <p:ext uri="{BB962C8B-B14F-4D97-AF65-F5344CB8AC3E}">
        <p14:creationId xmlns:p14="http://schemas.microsoft.com/office/powerpoint/2010/main" val="4176563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332656"/>
            <a:ext cx="9144000" cy="1143000"/>
          </a:xfrm>
        </p:spPr>
        <p:txBody>
          <a:bodyPr/>
          <a:lstStyle/>
          <a:p>
            <a:pPr eaLnBrk="1" hangingPunct="1">
              <a:defRPr/>
            </a:pPr>
            <a:r>
              <a:rPr lang="en-US" b="1" dirty="0">
                <a:solidFill>
                  <a:srgbClr val="FFB91D"/>
                </a:solidFill>
              </a:rPr>
              <a:t>Block vs Stream Ciphers</a:t>
            </a:r>
          </a:p>
        </p:txBody>
      </p:sp>
      <p:graphicFrame>
        <p:nvGraphicFramePr>
          <p:cNvPr id="12" name="Diagram 11"/>
          <p:cNvGraphicFramePr/>
          <p:nvPr>
            <p:extLst>
              <p:ext uri="{D42A27DB-BD31-4B8C-83A1-F6EECF244321}">
                <p14:modId xmlns:p14="http://schemas.microsoft.com/office/powerpoint/2010/main" val="1779813947"/>
              </p:ext>
            </p:extLst>
          </p:nvPr>
        </p:nvGraphicFramePr>
        <p:xfrm>
          <a:off x="899592" y="1475656"/>
          <a:ext cx="71628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9940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US" b="1" dirty="0">
                <a:solidFill>
                  <a:srgbClr val="FFB91D"/>
                </a:solidFill>
              </a:rPr>
              <a:t>Message Authentication</a:t>
            </a:r>
          </a:p>
        </p:txBody>
      </p:sp>
      <p:sp>
        <p:nvSpPr>
          <p:cNvPr id="3" name="Content Placeholder 2"/>
          <p:cNvSpPr>
            <a:spLocks noGrp="1"/>
          </p:cNvSpPr>
          <p:nvPr>
            <p:ph idx="1"/>
          </p:nvPr>
        </p:nvSpPr>
        <p:spPr>
          <a:xfrm>
            <a:off x="323528" y="1196752"/>
            <a:ext cx="8496944" cy="5400600"/>
          </a:xfrm>
        </p:spPr>
        <p:txBody>
          <a:bodyPr>
            <a:normAutofit/>
          </a:bodyPr>
          <a:lstStyle/>
          <a:p>
            <a:r>
              <a:rPr lang="en-US" dirty="0"/>
              <a:t>Encryption protects against passive attack (eavesdropping). A different requirement is to protect against active attacks (falsification of data and transactions). Protection against such attacks is known as </a:t>
            </a:r>
            <a:r>
              <a:rPr lang="en-US" b="1" dirty="0"/>
              <a:t>message or data authentication</a:t>
            </a:r>
            <a:r>
              <a:rPr lang="en-US" dirty="0"/>
              <a:t>. </a:t>
            </a:r>
          </a:p>
          <a:p>
            <a:r>
              <a:rPr lang="en-US" dirty="0"/>
              <a:t>A message, file, document, or other collection of data is said to be authentic when it is genuine and came from its alleged source. </a:t>
            </a:r>
          </a:p>
          <a:p>
            <a:r>
              <a:rPr lang="en-US" b="1" dirty="0"/>
              <a:t>Message or data authentication </a:t>
            </a:r>
            <a:r>
              <a:rPr lang="en-US" dirty="0"/>
              <a:t>is a procedure that allows communicating parties to verify that received or stored messages are authentic. The two important aspects are to verify that the contents of the message have not been altered and that the source is authentic.</a:t>
            </a:r>
          </a:p>
        </p:txBody>
      </p:sp>
    </p:spTree>
    <p:extLst>
      <p:ext uri="{BB962C8B-B14F-4D97-AF65-F5344CB8AC3E}">
        <p14:creationId xmlns:p14="http://schemas.microsoft.com/office/powerpoint/2010/main" val="1921167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Authentication Using Symmetric Encryption</a:t>
            </a:r>
          </a:p>
        </p:txBody>
      </p:sp>
      <p:sp>
        <p:nvSpPr>
          <p:cNvPr id="3" name="Content Placeholder 2"/>
          <p:cNvSpPr>
            <a:spLocks noGrp="1"/>
          </p:cNvSpPr>
          <p:nvPr>
            <p:ph idx="1"/>
          </p:nvPr>
        </p:nvSpPr>
        <p:spPr/>
        <p:txBody>
          <a:bodyPr>
            <a:normAutofit/>
          </a:bodyPr>
          <a:lstStyle/>
          <a:p>
            <a:r>
              <a:rPr lang="en-US" dirty="0"/>
              <a:t>It would seem possible to perform authentication simply by the use of symmetric encryption.</a:t>
            </a:r>
          </a:p>
          <a:p>
            <a:r>
              <a:rPr lang="en-US" dirty="0"/>
              <a:t>If we assume that only the sender and receiver share a key (which is as it should be), then only the genuine sender would be able to encrypt a message successfully for the other participant, provided the receiver can recognize a valid message.</a:t>
            </a:r>
          </a:p>
          <a:p>
            <a:r>
              <a:rPr lang="en-US" dirty="0"/>
              <a:t>In fact, symmetric encryption alone is not a suitable tool for data authentication.</a:t>
            </a:r>
          </a:p>
        </p:txBody>
      </p:sp>
    </p:spTree>
    <p:extLst>
      <p:ext uri="{BB962C8B-B14F-4D97-AF65-F5344CB8AC3E}">
        <p14:creationId xmlns:p14="http://schemas.microsoft.com/office/powerpoint/2010/main" val="1344508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Message Authentication Code (MAC)</a:t>
            </a:r>
          </a:p>
        </p:txBody>
      </p:sp>
      <p:sp>
        <p:nvSpPr>
          <p:cNvPr id="3" name="Content Placeholder 2"/>
          <p:cNvSpPr>
            <a:spLocks noGrp="1"/>
          </p:cNvSpPr>
          <p:nvPr>
            <p:ph idx="1"/>
          </p:nvPr>
        </p:nvSpPr>
        <p:spPr/>
        <p:txBody>
          <a:bodyPr>
            <a:normAutofit fontScale="92500" lnSpcReduction="10000"/>
          </a:bodyPr>
          <a:lstStyle/>
          <a:p>
            <a:r>
              <a:rPr lang="en-US" dirty="0"/>
              <a:t>One authentication technique involve the use of a secret key to generate a small block of data, known as a message authentication code, that is appended to the message. This technique assumes that two communicating parties, say A and B, share a common secret key </a:t>
            </a:r>
            <a:r>
              <a:rPr lang="en-US" i="1" dirty="0"/>
              <a:t>K</a:t>
            </a:r>
            <a:r>
              <a:rPr lang="en-US" i="1" baseline="-25000" dirty="0"/>
              <a:t>AB</a:t>
            </a:r>
            <a:r>
              <a:rPr lang="en-US" dirty="0"/>
              <a:t>. When</a:t>
            </a:r>
          </a:p>
          <a:p>
            <a:r>
              <a:rPr lang="en-US" dirty="0"/>
              <a:t>A has a message to send to B, it calculates the message authentication code as a complex function of the message and the key: MAC</a:t>
            </a:r>
            <a:r>
              <a:rPr lang="en-US" i="1" baseline="-25000" dirty="0"/>
              <a:t>M</a:t>
            </a:r>
            <a:r>
              <a:rPr lang="en-US" i="1" dirty="0"/>
              <a:t> </a:t>
            </a:r>
            <a:r>
              <a:rPr lang="en-US" dirty="0"/>
              <a:t>= F(</a:t>
            </a:r>
            <a:r>
              <a:rPr lang="en-US" i="1" dirty="0"/>
              <a:t>K</a:t>
            </a:r>
            <a:r>
              <a:rPr lang="en-US" i="1" baseline="-25000" dirty="0"/>
              <a:t>AB</a:t>
            </a:r>
            <a:r>
              <a:rPr lang="en-US" dirty="0"/>
              <a:t>, </a:t>
            </a:r>
            <a:r>
              <a:rPr lang="en-US" i="1" dirty="0"/>
              <a:t>M</a:t>
            </a:r>
            <a:r>
              <a:rPr lang="en-US" dirty="0"/>
              <a:t>).</a:t>
            </a:r>
          </a:p>
          <a:p>
            <a:r>
              <a:rPr lang="en-US" dirty="0"/>
              <a:t>The message plus code are transmitted to the intended recipient. The recipient performs the same calculation on the received message, using the same secret key, to generate a new message authentication code. </a:t>
            </a:r>
          </a:p>
        </p:txBody>
      </p:sp>
    </p:spTree>
    <p:extLst>
      <p:ext uri="{BB962C8B-B14F-4D97-AF65-F5344CB8AC3E}">
        <p14:creationId xmlns:p14="http://schemas.microsoft.com/office/powerpoint/2010/main" val="237607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609601"/>
            <a:ext cx="7772400" cy="2819399"/>
          </a:xfrm>
        </p:spPr>
        <p:txBody>
          <a:bodyPr/>
          <a:lstStyle/>
          <a:p>
            <a:pPr algn="ctr"/>
            <a:r>
              <a:rPr lang="en-US" b="1" dirty="0">
                <a:solidFill>
                  <a:srgbClr val="FFB91D"/>
                </a:solidFill>
              </a:rPr>
              <a:t>Chapter 2</a:t>
            </a:r>
          </a:p>
        </p:txBody>
      </p:sp>
      <p:sp>
        <p:nvSpPr>
          <p:cNvPr id="13" name="Subtitle 12"/>
          <p:cNvSpPr>
            <a:spLocks noGrp="1"/>
          </p:cNvSpPr>
          <p:nvPr>
            <p:ph type="subTitle" idx="1"/>
          </p:nvPr>
        </p:nvSpPr>
        <p:spPr>
          <a:xfrm>
            <a:off x="1331640" y="3613203"/>
            <a:ext cx="6400800" cy="1219200"/>
          </a:xfrm>
        </p:spPr>
        <p:txBody>
          <a:bodyPr>
            <a:normAutofit/>
          </a:bodyPr>
          <a:lstStyle/>
          <a:p>
            <a:pPr eaLnBrk="0" hangingPunct="0"/>
            <a:r>
              <a:rPr kumimoji="1" lang="en-GB" altLang="en-US" sz="4400" b="1" dirty="0">
                <a:solidFill>
                  <a:schemeClr val="tx2"/>
                </a:solidFill>
                <a:effectLst>
                  <a:outerShdw blurRad="38100" dist="38100" dir="2700000" algn="tl">
                    <a:srgbClr val="000000"/>
                  </a:outerShdw>
                </a:effectLst>
              </a:rPr>
              <a:t>Cryptographic Tools</a:t>
            </a:r>
            <a:endParaRPr kumimoji="1" lang="en-US" altLang="en-US" sz="4400" b="1" dirty="0">
              <a:solidFill>
                <a:schemeClr val="tx2"/>
              </a:solidFill>
              <a:effectLst>
                <a:outerShdw blurRad="38100" dist="38100" dir="2700000" algn="tl">
                  <a:srgbClr val="000000"/>
                </a:outerShdw>
              </a:effectLst>
            </a:endParaRPr>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solidFill>
                <a:prstClr val="white"/>
              </a:solidFill>
              <a:latin typeface="Arial" pitchFamily="-107"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Message Authentication Code</a:t>
            </a:r>
          </a:p>
        </p:txBody>
      </p:sp>
      <p:sp>
        <p:nvSpPr>
          <p:cNvPr id="3" name="Content Placeholder 2"/>
          <p:cNvSpPr>
            <a:spLocks noGrp="1"/>
          </p:cNvSpPr>
          <p:nvPr>
            <p:ph idx="1"/>
          </p:nvPr>
        </p:nvSpPr>
        <p:spPr/>
        <p:txBody>
          <a:bodyPr/>
          <a:lstStyle/>
          <a:p>
            <a:pPr marL="0" indent="0">
              <a:buNone/>
            </a:pPr>
            <a:r>
              <a:rPr lang="en-US" dirty="0"/>
              <a:t>The received code is compared to the calculated code (Figure 2.3). </a:t>
            </a:r>
          </a:p>
          <a:p>
            <a:pPr marL="0" indent="0">
              <a:buNone/>
            </a:pPr>
            <a:r>
              <a:rPr lang="en-US" dirty="0"/>
              <a:t>If we assume that only the receiver and the sender know the identity of the secret key, and if the received code matches the calculated code, then:</a:t>
            </a:r>
          </a:p>
          <a:p>
            <a:pPr marL="457200" indent="-457200">
              <a:buFont typeface="+mj-lt"/>
              <a:buAutoNum type="arabicPeriod"/>
            </a:pPr>
            <a:r>
              <a:rPr lang="en-US" dirty="0"/>
              <a:t>The receiver is assured that the message has not been altered.</a:t>
            </a:r>
          </a:p>
          <a:p>
            <a:pPr marL="457200" indent="-457200">
              <a:buFont typeface="+mj-lt"/>
              <a:buAutoNum type="arabicPeriod"/>
            </a:pPr>
            <a:r>
              <a:rPr lang="en-US" dirty="0"/>
              <a:t>The receiver is assured that the message is from the alleged sender.</a:t>
            </a:r>
          </a:p>
          <a:p>
            <a:endParaRPr lang="en-US" dirty="0"/>
          </a:p>
        </p:txBody>
      </p:sp>
    </p:spTree>
    <p:extLst>
      <p:ext uri="{BB962C8B-B14F-4D97-AF65-F5344CB8AC3E}">
        <p14:creationId xmlns:p14="http://schemas.microsoft.com/office/powerpoint/2010/main" val="1377229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US" b="1" dirty="0">
                <a:solidFill>
                  <a:srgbClr val="FFB91D"/>
                </a:solidFill>
              </a:rPr>
              <a:t>MAC</a:t>
            </a:r>
          </a:p>
        </p:txBody>
      </p:sp>
      <p:pic>
        <p:nvPicPr>
          <p:cNvPr id="4" name="Content Placeholder 3"/>
          <p:cNvPicPr>
            <a:picLocks noGrp="1" noChangeAspect="1"/>
          </p:cNvPicPr>
          <p:nvPr>
            <p:ph idx="1"/>
          </p:nvPr>
        </p:nvPicPr>
        <p:blipFill>
          <a:blip r:embed="rId3"/>
          <a:stretch>
            <a:fillRect/>
          </a:stretch>
        </p:blipFill>
        <p:spPr>
          <a:xfrm>
            <a:off x="658978" y="767320"/>
            <a:ext cx="8000002" cy="6056182"/>
          </a:xfrm>
          <a:prstGeom prst="rect">
            <a:avLst/>
          </a:prstGeom>
        </p:spPr>
      </p:pic>
    </p:spTree>
    <p:extLst>
      <p:ext uri="{BB962C8B-B14F-4D97-AF65-F5344CB8AC3E}">
        <p14:creationId xmlns:p14="http://schemas.microsoft.com/office/powerpoint/2010/main" val="1164045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075" y="116632"/>
            <a:ext cx="8229600" cy="864096"/>
          </a:xfrm>
        </p:spPr>
        <p:txBody>
          <a:bodyPr/>
          <a:lstStyle/>
          <a:p>
            <a:r>
              <a:rPr lang="en-US" b="1" dirty="0">
                <a:solidFill>
                  <a:srgbClr val="FFB91D"/>
                </a:solidFill>
              </a:rPr>
              <a:t>Hash Function</a:t>
            </a:r>
          </a:p>
        </p:txBody>
      </p:sp>
      <p:sp>
        <p:nvSpPr>
          <p:cNvPr id="3" name="Content Placeholder 2"/>
          <p:cNvSpPr>
            <a:spLocks noGrp="1"/>
          </p:cNvSpPr>
          <p:nvPr>
            <p:ph idx="1"/>
          </p:nvPr>
        </p:nvSpPr>
        <p:spPr>
          <a:xfrm>
            <a:off x="410075" y="813237"/>
            <a:ext cx="8435280" cy="2980928"/>
          </a:xfrm>
        </p:spPr>
        <p:txBody>
          <a:bodyPr>
            <a:normAutofit lnSpcReduction="10000"/>
          </a:bodyPr>
          <a:lstStyle/>
          <a:p>
            <a:r>
              <a:rPr lang="en-US" dirty="0"/>
              <a:t>An alternative to the message authentication code is the </a:t>
            </a:r>
            <a:r>
              <a:rPr lang="en-US" b="1" dirty="0"/>
              <a:t>one-way hash function </a:t>
            </a:r>
            <a:r>
              <a:rPr lang="en-US" i="1" dirty="0"/>
              <a:t>or</a:t>
            </a:r>
            <a:r>
              <a:rPr lang="en-US" b="1" dirty="0"/>
              <a:t> Hash Function</a:t>
            </a:r>
            <a:r>
              <a:rPr lang="en-US" dirty="0"/>
              <a:t>. </a:t>
            </a:r>
          </a:p>
          <a:p>
            <a:r>
              <a:rPr lang="en-US" dirty="0"/>
              <a:t>As with the message authentication code, a hash function accepts a variable-size message </a:t>
            </a:r>
            <a:r>
              <a:rPr lang="en-US" i="1" dirty="0"/>
              <a:t>M </a:t>
            </a:r>
            <a:r>
              <a:rPr lang="en-US" dirty="0"/>
              <a:t>as input and produces a fixed-size message digest H(</a:t>
            </a:r>
            <a:r>
              <a:rPr lang="en-US" i="1" dirty="0"/>
              <a:t>M</a:t>
            </a:r>
            <a:r>
              <a:rPr lang="en-US" dirty="0"/>
              <a:t>) as output (Figure 2.4). </a:t>
            </a:r>
          </a:p>
          <a:p>
            <a:r>
              <a:rPr lang="en-US" dirty="0"/>
              <a:t>Unlike the MAC, a hash function does not take a secret key as input. </a:t>
            </a:r>
          </a:p>
        </p:txBody>
      </p:sp>
      <p:pic>
        <p:nvPicPr>
          <p:cNvPr id="4" name="Content Placeholder 3"/>
          <p:cNvPicPr>
            <a:picLocks noChangeAspect="1"/>
          </p:cNvPicPr>
          <p:nvPr/>
        </p:nvPicPr>
        <p:blipFill>
          <a:blip r:embed="rId3"/>
          <a:stretch>
            <a:fillRect/>
          </a:stretch>
        </p:blipFill>
        <p:spPr>
          <a:xfrm>
            <a:off x="5154893" y="3393428"/>
            <a:ext cx="3989107" cy="3464572"/>
          </a:xfrm>
          <a:prstGeom prst="rect">
            <a:avLst/>
          </a:prstGeom>
        </p:spPr>
      </p:pic>
    </p:spTree>
    <p:extLst>
      <p:ext uri="{BB962C8B-B14F-4D97-AF65-F5344CB8AC3E}">
        <p14:creationId xmlns:p14="http://schemas.microsoft.com/office/powerpoint/2010/main" val="1024239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Message authentication using Hash function</a:t>
            </a:r>
          </a:p>
        </p:txBody>
      </p:sp>
      <p:sp>
        <p:nvSpPr>
          <p:cNvPr id="3" name="Content Placeholder 2"/>
          <p:cNvSpPr>
            <a:spLocks noGrp="1"/>
          </p:cNvSpPr>
          <p:nvPr>
            <p:ph idx="1"/>
          </p:nvPr>
        </p:nvSpPr>
        <p:spPr>
          <a:xfrm>
            <a:off x="179512" y="1600200"/>
            <a:ext cx="8856984" cy="4997152"/>
          </a:xfrm>
        </p:spPr>
        <p:txBody>
          <a:bodyPr>
            <a:normAutofit fontScale="92500" lnSpcReduction="10000"/>
          </a:bodyPr>
          <a:lstStyle/>
          <a:p>
            <a:pPr marL="0" indent="0">
              <a:buNone/>
            </a:pPr>
            <a:r>
              <a:rPr lang="en-US" b="1" dirty="0">
                <a:solidFill>
                  <a:srgbClr val="FF0000"/>
                </a:solidFill>
              </a:rPr>
              <a:t>Figure 2.5 </a:t>
            </a:r>
            <a:r>
              <a:rPr lang="en-US" dirty="0"/>
              <a:t>illustrates three ways in which the message can be authenticated using a hash function. The message digest can be encrypted using symmetric encryption </a:t>
            </a:r>
            <a:r>
              <a:rPr lang="en-US" dirty="0">
                <a:solidFill>
                  <a:srgbClr val="FF0000"/>
                </a:solidFill>
              </a:rPr>
              <a:t>(Figure 2.5a); </a:t>
            </a:r>
            <a:r>
              <a:rPr lang="en-US" dirty="0"/>
              <a:t>if it is assumed that only the sender and receiver share the encryption key, then authenticity is assured. The message digest can also be encrypted using public-key encryption </a:t>
            </a:r>
            <a:r>
              <a:rPr lang="en-US" dirty="0">
                <a:solidFill>
                  <a:srgbClr val="FF0000"/>
                </a:solidFill>
              </a:rPr>
              <a:t>(Figure 2.5b). </a:t>
            </a:r>
            <a:r>
              <a:rPr lang="en-US" dirty="0"/>
              <a:t>The public-key approach has two advantages: It provides a digital signature as well as message authentication; and it does not require the distribution of keys to communicating parties.</a:t>
            </a:r>
          </a:p>
          <a:p>
            <a:pPr marL="0" indent="0">
              <a:buNone/>
            </a:pPr>
            <a:r>
              <a:rPr lang="en-US" dirty="0">
                <a:solidFill>
                  <a:srgbClr val="FF0000"/>
                </a:solidFill>
              </a:rPr>
              <a:t>Figure 2.5c </a:t>
            </a:r>
            <a:r>
              <a:rPr lang="en-US" dirty="0"/>
              <a:t>shows a technique that uses a hash function but no encryption for message authentication. This technique, known as a keyed hash MAC, assumes that two communicating parties, say A and B, share a common secret key </a:t>
            </a:r>
            <a:r>
              <a:rPr lang="en-US" i="1" dirty="0"/>
              <a:t>K</a:t>
            </a:r>
            <a:r>
              <a:rPr lang="en-US" dirty="0"/>
              <a:t>. This secret key is incorporated into the process of generating a hash code.</a:t>
            </a:r>
          </a:p>
          <a:p>
            <a:endParaRPr lang="en-US" dirty="0"/>
          </a:p>
        </p:txBody>
      </p:sp>
    </p:spTree>
    <p:extLst>
      <p:ext uri="{BB962C8B-B14F-4D97-AF65-F5344CB8AC3E}">
        <p14:creationId xmlns:p14="http://schemas.microsoft.com/office/powerpoint/2010/main" val="3049261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7504" y="1600200"/>
            <a:ext cx="8856984" cy="4536834"/>
          </a:xfrm>
          <a:prstGeom prst="rect">
            <a:avLst/>
          </a:prstGeom>
        </p:spPr>
      </p:pic>
      <p:sp>
        <p:nvSpPr>
          <p:cNvPr id="5" name="Title 1"/>
          <p:cNvSpPr>
            <a:spLocks noGrp="1"/>
          </p:cNvSpPr>
          <p:nvPr>
            <p:ph type="title"/>
          </p:nvPr>
        </p:nvSpPr>
        <p:spPr>
          <a:xfrm>
            <a:off x="457200" y="0"/>
            <a:ext cx="8229600" cy="1600200"/>
          </a:xfrm>
        </p:spPr>
        <p:txBody>
          <a:bodyPr/>
          <a:lstStyle/>
          <a:p>
            <a:r>
              <a:rPr lang="en-US" b="1" dirty="0">
                <a:solidFill>
                  <a:srgbClr val="FFB91D"/>
                </a:solidFill>
              </a:rPr>
              <a:t>Message authentication using Hash function</a:t>
            </a:r>
          </a:p>
        </p:txBody>
      </p:sp>
    </p:spTree>
    <p:extLst>
      <p:ext uri="{BB962C8B-B14F-4D97-AF65-F5344CB8AC3E}">
        <p14:creationId xmlns:p14="http://schemas.microsoft.com/office/powerpoint/2010/main" val="2069589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67544" y="187352"/>
            <a:ext cx="8136904" cy="6635588"/>
          </a:xfrm>
          <a:prstGeom prst="rect">
            <a:avLst/>
          </a:prstGeom>
        </p:spPr>
      </p:pic>
    </p:spTree>
    <p:extLst>
      <p:ext uri="{BB962C8B-B14F-4D97-AF65-F5344CB8AC3E}">
        <p14:creationId xmlns:p14="http://schemas.microsoft.com/office/powerpoint/2010/main" val="3130148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lstStyle/>
          <a:p>
            <a:r>
              <a:rPr lang="en-US" sz="4400" b="1" dirty="0">
                <a:solidFill>
                  <a:srgbClr val="FFB91D"/>
                </a:solidFill>
              </a:rPr>
              <a:t>Hash Function Requirements</a:t>
            </a:r>
          </a:p>
        </p:txBody>
      </p:sp>
      <p:sp>
        <p:nvSpPr>
          <p:cNvPr id="3" name="Content Placeholder 2"/>
          <p:cNvSpPr>
            <a:spLocks noGrp="1"/>
          </p:cNvSpPr>
          <p:nvPr>
            <p:ph idx="1"/>
          </p:nvPr>
        </p:nvSpPr>
        <p:spPr>
          <a:xfrm>
            <a:off x="251520" y="836712"/>
            <a:ext cx="8757873" cy="5904656"/>
          </a:xfrm>
        </p:spPr>
        <p:txBody>
          <a:bodyPr>
            <a:noAutofit/>
          </a:bodyPr>
          <a:lstStyle/>
          <a:p>
            <a:pPr marL="0" indent="0">
              <a:buNone/>
            </a:pPr>
            <a:r>
              <a:rPr lang="en-US" sz="2000" dirty="0"/>
              <a:t>The purpose of a hash function is to produce a “fingerprint” of a file, message, or other block of data. To be useful for message authentication, a hash function H must have the following properties:</a:t>
            </a:r>
          </a:p>
          <a:p>
            <a:pPr marL="457200" indent="-457200">
              <a:buFont typeface="+mj-lt"/>
              <a:buAutoNum type="arabicPeriod"/>
            </a:pPr>
            <a:r>
              <a:rPr lang="en-US" sz="2000" dirty="0"/>
              <a:t>H can be applied to a block of data of any size.</a:t>
            </a:r>
          </a:p>
          <a:p>
            <a:pPr marL="457200" indent="-457200">
              <a:buFont typeface="+mj-lt"/>
              <a:buAutoNum type="arabicPeriod"/>
            </a:pPr>
            <a:r>
              <a:rPr lang="en-US" sz="2000" dirty="0"/>
              <a:t>H produces a fixed-length output.</a:t>
            </a:r>
          </a:p>
          <a:p>
            <a:pPr marL="457200" indent="-457200">
              <a:buFont typeface="+mj-lt"/>
              <a:buAutoNum type="arabicPeriod"/>
            </a:pPr>
            <a:r>
              <a:rPr lang="en-US" sz="2000" dirty="0"/>
              <a:t>H(</a:t>
            </a:r>
            <a:r>
              <a:rPr lang="en-US" sz="2000" i="1" dirty="0"/>
              <a:t>x</a:t>
            </a:r>
            <a:r>
              <a:rPr lang="en-US" sz="2000" dirty="0"/>
              <a:t>) is relatively easy to compute for any given </a:t>
            </a:r>
            <a:r>
              <a:rPr lang="en-US" sz="2000" i="1" dirty="0"/>
              <a:t>x</a:t>
            </a:r>
            <a:r>
              <a:rPr lang="en-US" sz="2000" dirty="0"/>
              <a:t>, making both hardware and software implementations practical.</a:t>
            </a:r>
          </a:p>
          <a:p>
            <a:pPr marL="457200" indent="-457200">
              <a:buFont typeface="+mj-lt"/>
              <a:buAutoNum type="arabicPeriod"/>
            </a:pPr>
            <a:r>
              <a:rPr lang="en-US" sz="2000" dirty="0"/>
              <a:t>For any given code </a:t>
            </a:r>
            <a:r>
              <a:rPr lang="en-US" sz="2000" i="1" dirty="0"/>
              <a:t>h</a:t>
            </a:r>
            <a:r>
              <a:rPr lang="en-US" sz="2000" dirty="0"/>
              <a:t>, it is computationally infeasible to find </a:t>
            </a:r>
            <a:r>
              <a:rPr lang="en-US" sz="2000" i="1" dirty="0"/>
              <a:t>x </a:t>
            </a:r>
            <a:r>
              <a:rPr lang="en-US" sz="2000" dirty="0"/>
              <a:t>such that H(</a:t>
            </a:r>
            <a:r>
              <a:rPr lang="en-US" sz="2000" i="1" dirty="0"/>
              <a:t>x</a:t>
            </a:r>
            <a:r>
              <a:rPr lang="en-US" sz="2000" dirty="0"/>
              <a:t>) = </a:t>
            </a:r>
            <a:r>
              <a:rPr lang="en-US" sz="2000" i="1" dirty="0"/>
              <a:t>h</a:t>
            </a:r>
            <a:r>
              <a:rPr lang="en-US" sz="2000" dirty="0"/>
              <a:t>. A hash function with this property is referred to as </a:t>
            </a:r>
            <a:r>
              <a:rPr lang="en-US" sz="2000" b="1" dirty="0"/>
              <a:t>one-way </a:t>
            </a:r>
            <a:r>
              <a:rPr lang="en-US" sz="2000" dirty="0"/>
              <a:t>or </a:t>
            </a:r>
            <a:r>
              <a:rPr lang="en-US" sz="2000" b="1" dirty="0"/>
              <a:t>pre-image resistant</a:t>
            </a:r>
            <a:r>
              <a:rPr lang="en-US" sz="2000" dirty="0"/>
              <a:t>.</a:t>
            </a:r>
          </a:p>
          <a:p>
            <a:pPr marL="457200" indent="-457200">
              <a:buFont typeface="+mj-lt"/>
              <a:buAutoNum type="arabicPeriod"/>
            </a:pPr>
            <a:r>
              <a:rPr lang="en-US" sz="2000" dirty="0"/>
              <a:t>For any given block </a:t>
            </a:r>
            <a:r>
              <a:rPr lang="en-US" sz="2000" i="1" dirty="0"/>
              <a:t>x</a:t>
            </a:r>
            <a:r>
              <a:rPr lang="en-US" sz="2000" dirty="0"/>
              <a:t>, it is computationally infeasible to find </a:t>
            </a:r>
            <a:r>
              <a:rPr lang="en-US" sz="2000" i="1" dirty="0"/>
              <a:t>y </a:t>
            </a:r>
            <a:r>
              <a:rPr lang="en-US" sz="2000" dirty="0"/>
              <a:t>≠ </a:t>
            </a:r>
            <a:r>
              <a:rPr lang="en-US" sz="2000" i="1" dirty="0"/>
              <a:t>x </a:t>
            </a:r>
            <a:r>
              <a:rPr lang="en-US" sz="2000" dirty="0"/>
              <a:t>with H(</a:t>
            </a:r>
            <a:r>
              <a:rPr lang="en-US" sz="2000" i="1" dirty="0"/>
              <a:t>y</a:t>
            </a:r>
            <a:r>
              <a:rPr lang="en-US" sz="2000" dirty="0"/>
              <a:t>) = H(</a:t>
            </a:r>
            <a:r>
              <a:rPr lang="en-US" sz="2000" i="1" dirty="0"/>
              <a:t>x</a:t>
            </a:r>
            <a:r>
              <a:rPr lang="en-US" sz="2000" dirty="0"/>
              <a:t>). A hash function with this property is referred to as </a:t>
            </a:r>
            <a:r>
              <a:rPr lang="en-US" sz="2000" b="1" dirty="0"/>
              <a:t>second pre-image resistant</a:t>
            </a:r>
            <a:r>
              <a:rPr lang="en-US" sz="2000" dirty="0"/>
              <a:t>. This is sometimes referred to as </a:t>
            </a:r>
            <a:r>
              <a:rPr lang="en-US" sz="2000" b="1" dirty="0"/>
              <a:t>weak collision resistant</a:t>
            </a:r>
            <a:r>
              <a:rPr lang="en-US" sz="2000" dirty="0"/>
              <a:t>.</a:t>
            </a:r>
          </a:p>
          <a:p>
            <a:pPr marL="457200" indent="-457200">
              <a:buFont typeface="+mj-lt"/>
              <a:buAutoNum type="arabicPeriod"/>
            </a:pPr>
            <a:r>
              <a:rPr lang="en-US" sz="2000" dirty="0"/>
              <a:t>It is computationally infeasible to find any pair (</a:t>
            </a:r>
            <a:r>
              <a:rPr lang="en-US" sz="2000" i="1" dirty="0"/>
              <a:t>x</a:t>
            </a:r>
            <a:r>
              <a:rPr lang="en-US" sz="2000" dirty="0"/>
              <a:t>, </a:t>
            </a:r>
            <a:r>
              <a:rPr lang="en-US" sz="2000" i="1" dirty="0"/>
              <a:t>y</a:t>
            </a:r>
            <a:r>
              <a:rPr lang="en-US" sz="2000" dirty="0"/>
              <a:t>) such that H(</a:t>
            </a:r>
            <a:r>
              <a:rPr lang="en-US" sz="2000" i="1" dirty="0"/>
              <a:t>x</a:t>
            </a:r>
            <a:r>
              <a:rPr lang="en-US" sz="2000" dirty="0"/>
              <a:t>) = H(</a:t>
            </a:r>
            <a:r>
              <a:rPr lang="en-US" sz="2000" i="1" dirty="0"/>
              <a:t>y</a:t>
            </a:r>
            <a:r>
              <a:rPr lang="en-US" sz="2000" dirty="0"/>
              <a:t>). A hash function with this property is referred to as </a:t>
            </a:r>
            <a:r>
              <a:rPr lang="en-US" sz="2000" b="1" dirty="0"/>
              <a:t>collision resistant</a:t>
            </a:r>
            <a:r>
              <a:rPr lang="en-US" sz="2000" dirty="0"/>
              <a:t>. This is sometimes referred to as </a:t>
            </a:r>
            <a:r>
              <a:rPr lang="en-US" sz="2000" b="1" dirty="0"/>
              <a:t>strong collision resistant</a:t>
            </a:r>
            <a:r>
              <a:rPr lang="en-US" sz="2000" dirty="0"/>
              <a:t>.</a:t>
            </a:r>
          </a:p>
        </p:txBody>
      </p:sp>
    </p:spTree>
    <p:extLst>
      <p:ext uri="{BB962C8B-B14F-4D97-AF65-F5344CB8AC3E}">
        <p14:creationId xmlns:p14="http://schemas.microsoft.com/office/powerpoint/2010/main" val="1338055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Secure Hash Function Algorithms (SHA)</a:t>
            </a:r>
          </a:p>
        </p:txBody>
      </p:sp>
      <p:sp>
        <p:nvSpPr>
          <p:cNvPr id="3" name="Content Placeholder 2"/>
          <p:cNvSpPr>
            <a:spLocks noGrp="1"/>
          </p:cNvSpPr>
          <p:nvPr>
            <p:ph idx="1"/>
          </p:nvPr>
        </p:nvSpPr>
        <p:spPr>
          <a:xfrm>
            <a:off x="457200" y="1600200"/>
            <a:ext cx="8435280" cy="4997152"/>
          </a:xfrm>
        </p:spPr>
        <p:txBody>
          <a:bodyPr>
            <a:normAutofit lnSpcReduction="10000"/>
          </a:bodyPr>
          <a:lstStyle/>
          <a:p>
            <a:r>
              <a:rPr lang="en-US" dirty="0"/>
              <a:t>In recent years, the most widely used hash function has been the Secure Hash Algorithm (SHA). SHA was developed by the National Institute of Standards and Technology (NIST) and published as a federal information processing standard (FIPS 180) in 1993.</a:t>
            </a:r>
          </a:p>
          <a:p>
            <a:r>
              <a:rPr lang="en-US" dirty="0"/>
              <a:t>When weaknesses were discovered in SHA, a revised version was issued as FIPS 180-1 in 1995 and is generally referred to as SHA-1. SHA-1 produces a hash value of 160 bits. </a:t>
            </a:r>
          </a:p>
          <a:p>
            <a:r>
              <a:rPr lang="en-US" dirty="0"/>
              <a:t>In 2002, NIST produced a revised version of the standard, FIPS 180–2, that defined three new versions of SHA, with hash value lengths of 256, 384, and 512 bits, known as SHA-256, SHA-384, and SHA-512. These new versions, collectively known as SHA-2.</a:t>
            </a:r>
          </a:p>
        </p:txBody>
      </p:sp>
    </p:spTree>
    <p:extLst>
      <p:ext uri="{BB962C8B-B14F-4D97-AF65-F5344CB8AC3E}">
        <p14:creationId xmlns:p14="http://schemas.microsoft.com/office/powerpoint/2010/main" val="3686464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Public-Key Encryption</a:t>
            </a:r>
          </a:p>
        </p:txBody>
      </p:sp>
      <p:sp>
        <p:nvSpPr>
          <p:cNvPr id="3" name="Content Placeholder 2"/>
          <p:cNvSpPr>
            <a:spLocks noGrp="1"/>
          </p:cNvSpPr>
          <p:nvPr>
            <p:ph idx="1"/>
          </p:nvPr>
        </p:nvSpPr>
        <p:spPr>
          <a:xfrm>
            <a:off x="539552" y="1600200"/>
            <a:ext cx="8229600" cy="4525963"/>
          </a:xfrm>
        </p:spPr>
        <p:txBody>
          <a:bodyPr>
            <a:normAutofit lnSpcReduction="10000"/>
          </a:bodyPr>
          <a:lstStyle/>
          <a:p>
            <a:r>
              <a:rPr lang="en-US" dirty="0"/>
              <a:t>Public-key encryption, first publicly proposed by Diffie and Hellman in 1976, is the first truly revolutionary advance in encryption in literally thousands of years.</a:t>
            </a:r>
          </a:p>
          <a:p>
            <a:r>
              <a:rPr lang="en-US" dirty="0"/>
              <a:t>Public-key algorithms are based on mathematical functions rather than on simple operations on bit patterns, such as are used in symmetric encryption algorithms. </a:t>
            </a:r>
          </a:p>
          <a:p>
            <a:r>
              <a:rPr lang="en-US" dirty="0"/>
              <a:t>More importantly, public-key cryptography is </a:t>
            </a:r>
            <a:r>
              <a:rPr lang="en-US" b="1" dirty="0"/>
              <a:t>asymmetric</a:t>
            </a:r>
            <a:r>
              <a:rPr lang="en-US" dirty="0"/>
              <a:t>, involving the use of two separate keys, in contrast to symmetric encryption, which uses only one key.</a:t>
            </a:r>
          </a:p>
        </p:txBody>
      </p:sp>
    </p:spTree>
    <p:extLst>
      <p:ext uri="{BB962C8B-B14F-4D97-AF65-F5344CB8AC3E}">
        <p14:creationId xmlns:p14="http://schemas.microsoft.com/office/powerpoint/2010/main" val="2776584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US" b="1" dirty="0">
                <a:solidFill>
                  <a:srgbClr val="FFB91D"/>
                </a:solidFill>
              </a:rPr>
              <a:t>A public-key encryption</a:t>
            </a:r>
          </a:p>
        </p:txBody>
      </p:sp>
      <p:sp>
        <p:nvSpPr>
          <p:cNvPr id="3" name="Content Placeholder 2"/>
          <p:cNvSpPr>
            <a:spLocks noGrp="1"/>
          </p:cNvSpPr>
          <p:nvPr>
            <p:ph idx="1"/>
          </p:nvPr>
        </p:nvSpPr>
        <p:spPr>
          <a:xfrm>
            <a:off x="457200" y="908720"/>
            <a:ext cx="8229600" cy="5217443"/>
          </a:xfrm>
        </p:spPr>
        <p:txBody>
          <a:bodyPr>
            <a:normAutofit fontScale="85000" lnSpcReduction="10000"/>
          </a:bodyPr>
          <a:lstStyle/>
          <a:p>
            <a:pPr marL="0" indent="0">
              <a:buNone/>
            </a:pPr>
            <a:r>
              <a:rPr lang="en-US" dirty="0"/>
              <a:t>A public-key encryption scheme has six ingredients (Figure 2.6a):</a:t>
            </a:r>
          </a:p>
          <a:p>
            <a:pPr marL="457200" indent="-457200">
              <a:buFont typeface="+mj-lt"/>
              <a:buAutoNum type="arabicPeriod"/>
            </a:pPr>
            <a:r>
              <a:rPr lang="en-US" b="1" dirty="0"/>
              <a:t>Plaintext: </a:t>
            </a:r>
            <a:r>
              <a:rPr lang="en-US" dirty="0"/>
              <a:t>This is the readable message or data that is fed into the algorithm as input.</a:t>
            </a:r>
          </a:p>
          <a:p>
            <a:pPr marL="457200" indent="-457200">
              <a:buFont typeface="+mj-lt"/>
              <a:buAutoNum type="arabicPeriod"/>
            </a:pPr>
            <a:r>
              <a:rPr lang="en-US" b="1" dirty="0"/>
              <a:t>Encryption algorithm: </a:t>
            </a:r>
            <a:r>
              <a:rPr lang="en-US" dirty="0"/>
              <a:t>The encryption algorithm performs various transformations on the plaintext.</a:t>
            </a:r>
          </a:p>
          <a:p>
            <a:pPr marL="457200" indent="-457200">
              <a:buFont typeface="+mj-lt"/>
              <a:buAutoNum type="arabicPeriod"/>
            </a:pPr>
            <a:r>
              <a:rPr lang="en-US" b="1" dirty="0"/>
              <a:t>Public and private key: </a:t>
            </a:r>
            <a:r>
              <a:rPr lang="en-US" dirty="0"/>
              <a:t>This is a pair of keys that have been selected so that if one is used for encryption, the other is used for decryption. The exact Transformations performed by the encryption algorithm depend on the public or private key that is provided as input.</a:t>
            </a:r>
          </a:p>
          <a:p>
            <a:pPr marL="457200" indent="-457200">
              <a:buFont typeface="+mj-lt"/>
              <a:buAutoNum type="arabicPeriod"/>
            </a:pPr>
            <a:r>
              <a:rPr lang="en-US" b="1" dirty="0"/>
              <a:t>Ciphertext: </a:t>
            </a:r>
            <a:r>
              <a:rPr lang="en-US" dirty="0"/>
              <a:t>This is the scrambled message produced as output. It depends on the plaintext and the key. For a given message, two different keys will produce two different ciphertexts.</a:t>
            </a:r>
          </a:p>
          <a:p>
            <a:pPr marL="457200" indent="-457200">
              <a:buFont typeface="+mj-lt"/>
              <a:buAutoNum type="arabicPeriod"/>
            </a:pPr>
            <a:r>
              <a:rPr lang="en-US" b="1" dirty="0"/>
              <a:t>Decryption algorithm: </a:t>
            </a:r>
            <a:r>
              <a:rPr lang="en-US" dirty="0"/>
              <a:t>This algorithm accepts the ciphertext and the matching key and produces the original plaintext.</a:t>
            </a:r>
          </a:p>
        </p:txBody>
      </p:sp>
    </p:spTree>
    <p:extLst>
      <p:ext uri="{BB962C8B-B14F-4D97-AF65-F5344CB8AC3E}">
        <p14:creationId xmlns:p14="http://schemas.microsoft.com/office/powerpoint/2010/main" val="27888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0"/>
            <a:ext cx="8229600" cy="1052736"/>
          </a:xfrm>
        </p:spPr>
        <p:txBody>
          <a:bodyPr/>
          <a:lstStyle/>
          <a:p>
            <a:r>
              <a:rPr lang="en-US" altLang="en-US" b="1" dirty="0">
                <a:solidFill>
                  <a:srgbClr val="FFB91D"/>
                </a:solidFill>
              </a:rPr>
              <a:t>Symmetric Encryption</a:t>
            </a:r>
          </a:p>
        </p:txBody>
      </p:sp>
      <p:sp>
        <p:nvSpPr>
          <p:cNvPr id="200707" name="Rectangle 3"/>
          <p:cNvSpPr>
            <a:spLocks noGrp="1" noChangeArrowheads="1"/>
          </p:cNvSpPr>
          <p:nvPr>
            <p:ph type="body" idx="1"/>
          </p:nvPr>
        </p:nvSpPr>
        <p:spPr>
          <a:xfrm>
            <a:off x="251520" y="1052736"/>
            <a:ext cx="8712968" cy="5616624"/>
          </a:xfrm>
        </p:spPr>
        <p:txBody>
          <a:bodyPr>
            <a:noAutofit/>
          </a:bodyPr>
          <a:lstStyle/>
          <a:p>
            <a:pPr marL="0" indent="0">
              <a:buFont typeface="Wingdings" panose="05000000000000000000" pitchFamily="2" charset="2"/>
              <a:buNone/>
            </a:pPr>
            <a:r>
              <a:rPr lang="en-US" altLang="en-US" sz="2000" dirty="0"/>
              <a:t>Symmetric encryption, also referred to as conventional encryption or single-key encryption, was the only type of encryption in use prior to the introduction of public-key encryption in the late 1970s.</a:t>
            </a:r>
          </a:p>
          <a:p>
            <a:pPr marL="0" indent="0">
              <a:buNone/>
            </a:pPr>
            <a:r>
              <a:rPr lang="en-US" sz="2000" dirty="0"/>
              <a:t>A symmetric encryption scheme has five ingredients (Figure 2.1):</a:t>
            </a:r>
          </a:p>
          <a:p>
            <a:r>
              <a:rPr lang="en-US" sz="2000" b="1" dirty="0">
                <a:solidFill>
                  <a:srgbClr val="FF0000"/>
                </a:solidFill>
              </a:rPr>
              <a:t>Plaintext: </a:t>
            </a:r>
            <a:r>
              <a:rPr lang="en-US" sz="2000" dirty="0"/>
              <a:t>This is the original message or data that is fed into the algorithm as input.</a:t>
            </a:r>
          </a:p>
          <a:p>
            <a:r>
              <a:rPr lang="en-US" sz="2000" b="1" dirty="0">
                <a:solidFill>
                  <a:srgbClr val="FF0000"/>
                </a:solidFill>
              </a:rPr>
              <a:t>Encryption algorithm: </a:t>
            </a:r>
            <a:r>
              <a:rPr lang="en-US" sz="2000" dirty="0"/>
              <a:t>The encryption algorithm performs various substitutions and transformations on the plaintext.</a:t>
            </a:r>
          </a:p>
          <a:p>
            <a:r>
              <a:rPr lang="en-US" sz="2000" b="1" dirty="0">
                <a:solidFill>
                  <a:srgbClr val="FF0000"/>
                </a:solidFill>
              </a:rPr>
              <a:t>Secret key: </a:t>
            </a:r>
            <a:r>
              <a:rPr lang="en-US" sz="2000" dirty="0"/>
              <a:t>The secret key is also input to the encryption algorithm. The exact substitutions and transformations performed by the algorithm depend on the key.</a:t>
            </a:r>
          </a:p>
          <a:p>
            <a:r>
              <a:rPr lang="en-US" sz="2000" b="1" dirty="0">
                <a:solidFill>
                  <a:srgbClr val="FF0000"/>
                </a:solidFill>
              </a:rPr>
              <a:t>Ciphertext: </a:t>
            </a:r>
            <a:r>
              <a:rPr lang="en-US" sz="2000" dirty="0"/>
              <a:t>This is the scrambled message produced as output. It depends on the plaintext and the secret key. For a given message, two different keys will produce two different ciphertexts.</a:t>
            </a:r>
          </a:p>
          <a:p>
            <a:r>
              <a:rPr lang="en-US" sz="2000" b="1" dirty="0">
                <a:solidFill>
                  <a:srgbClr val="FF0000"/>
                </a:solidFill>
              </a:rPr>
              <a:t>Decryption algorithm: </a:t>
            </a:r>
            <a:r>
              <a:rPr lang="en-US" sz="2000" dirty="0"/>
              <a:t>This is essentially the encryption algorithm run in reverse. It takes the ciphertext and the secret key and produces the original plaintext.</a:t>
            </a:r>
            <a:endParaRPr lang="en-AU" altLang="en-US" sz="2000" dirty="0">
              <a:effectLst/>
              <a:latin typeface="Times" panose="02020603050405020304" pitchFamily="18" charset="0"/>
            </a:endParaRPr>
          </a:p>
        </p:txBody>
      </p:sp>
    </p:spTree>
    <p:extLst>
      <p:ext uri="{BB962C8B-B14F-4D97-AF65-F5344CB8AC3E}">
        <p14:creationId xmlns:p14="http://schemas.microsoft.com/office/powerpoint/2010/main" val="1994796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A public-key encryption</a:t>
            </a:r>
          </a:p>
        </p:txBody>
      </p:sp>
      <p:sp>
        <p:nvSpPr>
          <p:cNvPr id="3" name="Content Placeholder 2"/>
          <p:cNvSpPr>
            <a:spLocks noGrp="1"/>
          </p:cNvSpPr>
          <p:nvPr>
            <p:ph idx="1"/>
          </p:nvPr>
        </p:nvSpPr>
        <p:spPr/>
        <p:txBody>
          <a:bodyPr>
            <a:normAutofit lnSpcReduction="10000"/>
          </a:bodyPr>
          <a:lstStyle/>
          <a:p>
            <a:pPr marL="0" indent="0">
              <a:buNone/>
            </a:pPr>
            <a:r>
              <a:rPr lang="en-US" dirty="0"/>
              <a:t>As the names suggest, the public key of the pair is made public for others to use, while the private key is known only to its owner. A general-purpose public-key cryptographic algorithm relies on one key for encryption and a different but related key for decryption.</a:t>
            </a:r>
          </a:p>
          <a:p>
            <a:pPr marL="0" indent="0">
              <a:buNone/>
            </a:pPr>
            <a:r>
              <a:rPr lang="en-US" dirty="0"/>
              <a:t>The essential steps are the following:</a:t>
            </a:r>
          </a:p>
          <a:p>
            <a:pPr marL="457200" indent="-457200">
              <a:buFont typeface="+mj-lt"/>
              <a:buAutoNum type="arabicPeriod"/>
            </a:pPr>
            <a:r>
              <a:rPr lang="en-US" dirty="0"/>
              <a:t>Each user generates a pair of keys to be used for the encryption and decryption of messages.</a:t>
            </a:r>
          </a:p>
          <a:p>
            <a:pPr marL="457200" indent="-457200">
              <a:buFont typeface="+mj-lt"/>
              <a:buAutoNum type="arabicPeriod"/>
            </a:pPr>
            <a:r>
              <a:rPr lang="en-US" dirty="0"/>
              <a:t>Each user places one of the two keys in a public register or other accessible file. This is the public key. The companion key is kept private. </a:t>
            </a:r>
          </a:p>
        </p:txBody>
      </p:sp>
    </p:spTree>
    <p:extLst>
      <p:ext uri="{BB962C8B-B14F-4D97-AF65-F5344CB8AC3E}">
        <p14:creationId xmlns:p14="http://schemas.microsoft.com/office/powerpoint/2010/main" val="1531517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5261"/>
            <a:ext cx="8507288" cy="667435"/>
          </a:xfrm>
        </p:spPr>
        <p:txBody>
          <a:bodyPr/>
          <a:lstStyle/>
          <a:p>
            <a:r>
              <a:rPr lang="en-US" sz="3200" b="1" dirty="0">
                <a:solidFill>
                  <a:srgbClr val="FFB91D"/>
                </a:solidFill>
              </a:rPr>
              <a:t>Confidentiality using Public Key Encryption</a:t>
            </a:r>
          </a:p>
        </p:txBody>
      </p:sp>
      <p:sp>
        <p:nvSpPr>
          <p:cNvPr id="3" name="Content Placeholder 2"/>
          <p:cNvSpPr>
            <a:spLocks noGrp="1"/>
          </p:cNvSpPr>
          <p:nvPr>
            <p:ph idx="1"/>
          </p:nvPr>
        </p:nvSpPr>
        <p:spPr>
          <a:xfrm>
            <a:off x="179512" y="698703"/>
            <a:ext cx="8784976" cy="1126867"/>
          </a:xfrm>
        </p:spPr>
        <p:txBody>
          <a:bodyPr>
            <a:normAutofit fontScale="85000" lnSpcReduction="20000"/>
          </a:bodyPr>
          <a:lstStyle/>
          <a:p>
            <a:pPr marL="0" indent="0">
              <a:buNone/>
            </a:pPr>
            <a:r>
              <a:rPr lang="en-US" dirty="0"/>
              <a:t>Scheme of Figure 2.6a is directed toward providing </a:t>
            </a:r>
            <a:r>
              <a:rPr lang="en-US" b="1" dirty="0"/>
              <a:t>confidentiality</a:t>
            </a:r>
            <a:r>
              <a:rPr lang="en-US" dirty="0"/>
              <a:t>: Only the intended recipient should be able to decrypt the ciphertext because only the intended recipient is in possession of the required private key.</a:t>
            </a:r>
          </a:p>
        </p:txBody>
      </p:sp>
      <p:pic>
        <p:nvPicPr>
          <p:cNvPr id="4" name="Picture 3"/>
          <p:cNvPicPr>
            <a:picLocks noChangeAspect="1"/>
          </p:cNvPicPr>
          <p:nvPr/>
        </p:nvPicPr>
        <p:blipFill>
          <a:blip r:embed="rId3"/>
          <a:stretch>
            <a:fillRect/>
          </a:stretch>
        </p:blipFill>
        <p:spPr>
          <a:xfrm>
            <a:off x="323528" y="1772816"/>
            <a:ext cx="8640960" cy="5013176"/>
          </a:xfrm>
          <a:prstGeom prst="rect">
            <a:avLst/>
          </a:prstGeom>
        </p:spPr>
      </p:pic>
    </p:spTree>
    <p:extLst>
      <p:ext uri="{BB962C8B-B14F-4D97-AF65-F5344CB8AC3E}">
        <p14:creationId xmlns:p14="http://schemas.microsoft.com/office/powerpoint/2010/main" val="2271527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016"/>
            <a:ext cx="8686800" cy="548680"/>
          </a:xfrm>
        </p:spPr>
        <p:txBody>
          <a:bodyPr/>
          <a:lstStyle/>
          <a:p>
            <a:r>
              <a:rPr lang="en-US" sz="3200" b="1" dirty="0">
                <a:solidFill>
                  <a:srgbClr val="FFB91D"/>
                </a:solidFill>
              </a:rPr>
              <a:t>Authentication using Public Key Encryption</a:t>
            </a:r>
          </a:p>
        </p:txBody>
      </p:sp>
      <p:sp>
        <p:nvSpPr>
          <p:cNvPr id="3" name="Content Placeholder 2"/>
          <p:cNvSpPr>
            <a:spLocks noGrp="1"/>
          </p:cNvSpPr>
          <p:nvPr>
            <p:ph idx="1"/>
          </p:nvPr>
        </p:nvSpPr>
        <p:spPr>
          <a:xfrm>
            <a:off x="323528" y="692696"/>
            <a:ext cx="8229600" cy="4525963"/>
          </a:xfrm>
        </p:spPr>
        <p:txBody>
          <a:bodyPr/>
          <a:lstStyle/>
          <a:p>
            <a:pPr marL="0" indent="0">
              <a:buNone/>
            </a:pPr>
            <a:r>
              <a:rPr lang="en-US" dirty="0"/>
              <a:t>The scheme of Figure 2.6b is directed toward providing </a:t>
            </a:r>
            <a:r>
              <a:rPr lang="en-US" b="1" dirty="0"/>
              <a:t>authentication </a:t>
            </a:r>
            <a:r>
              <a:rPr lang="en-US" dirty="0"/>
              <a:t>and/ or </a:t>
            </a:r>
            <a:r>
              <a:rPr lang="en-US" b="1" dirty="0"/>
              <a:t>data integrity</a:t>
            </a:r>
            <a:r>
              <a:rPr lang="en-US" dirty="0"/>
              <a:t>. </a:t>
            </a:r>
          </a:p>
        </p:txBody>
      </p:sp>
      <p:pic>
        <p:nvPicPr>
          <p:cNvPr id="4" name="Picture 3"/>
          <p:cNvPicPr>
            <a:picLocks noChangeAspect="1"/>
          </p:cNvPicPr>
          <p:nvPr/>
        </p:nvPicPr>
        <p:blipFill>
          <a:blip r:embed="rId3"/>
          <a:stretch>
            <a:fillRect/>
          </a:stretch>
        </p:blipFill>
        <p:spPr>
          <a:xfrm>
            <a:off x="457200" y="1606351"/>
            <a:ext cx="8219256" cy="5207025"/>
          </a:xfrm>
          <a:prstGeom prst="rect">
            <a:avLst/>
          </a:prstGeom>
        </p:spPr>
      </p:pic>
    </p:spTree>
    <p:extLst>
      <p:ext uri="{BB962C8B-B14F-4D97-AF65-F5344CB8AC3E}">
        <p14:creationId xmlns:p14="http://schemas.microsoft.com/office/powerpoint/2010/main" val="2225802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US" sz="4800" b="1" dirty="0">
                <a:solidFill>
                  <a:srgbClr val="FFB91D"/>
                </a:solidFill>
              </a:rPr>
              <a:t>The Security of RSA</a:t>
            </a:r>
          </a:p>
        </p:txBody>
      </p:sp>
      <p:sp>
        <p:nvSpPr>
          <p:cNvPr id="3" name="Content Placeholder 2"/>
          <p:cNvSpPr>
            <a:spLocks noGrp="1"/>
          </p:cNvSpPr>
          <p:nvPr>
            <p:ph idx="1"/>
          </p:nvPr>
        </p:nvSpPr>
        <p:spPr>
          <a:xfrm>
            <a:off x="454347" y="908720"/>
            <a:ext cx="8229600" cy="5616624"/>
          </a:xfrm>
        </p:spPr>
        <p:txBody>
          <a:bodyPr>
            <a:normAutofit fontScale="92500" lnSpcReduction="20000"/>
          </a:bodyPr>
          <a:lstStyle/>
          <a:p>
            <a:pPr marL="0" indent="0">
              <a:buNone/>
            </a:pPr>
            <a:r>
              <a:rPr lang="en-US" dirty="0"/>
              <a:t>Four possible approaches to attacking the RSA algorithm are as follows:</a:t>
            </a:r>
          </a:p>
          <a:p>
            <a:r>
              <a:rPr lang="en-US" b="1" dirty="0">
                <a:solidFill>
                  <a:srgbClr val="FF0000"/>
                </a:solidFill>
              </a:rPr>
              <a:t>Brute force:</a:t>
            </a:r>
            <a:r>
              <a:rPr lang="en-US" b="1" dirty="0"/>
              <a:t> </a:t>
            </a:r>
            <a:r>
              <a:rPr lang="en-US" dirty="0"/>
              <a:t>This involves trying all possible private keys.</a:t>
            </a:r>
          </a:p>
          <a:p>
            <a:r>
              <a:rPr lang="en-US" b="1" dirty="0">
                <a:solidFill>
                  <a:srgbClr val="FF0000"/>
                </a:solidFill>
              </a:rPr>
              <a:t>Mathematical attacks: </a:t>
            </a:r>
            <a:r>
              <a:rPr lang="en-US" dirty="0"/>
              <a:t>There are several approaches, all equivalent in effort to factoring the product of two primes.</a:t>
            </a:r>
          </a:p>
          <a:p>
            <a:r>
              <a:rPr lang="en-US" b="1" dirty="0">
                <a:solidFill>
                  <a:srgbClr val="FF0000"/>
                </a:solidFill>
              </a:rPr>
              <a:t>Timing attacks: </a:t>
            </a:r>
            <a:r>
              <a:rPr lang="en-US" dirty="0"/>
              <a:t>These depend on the running time of the decryption algorithm.</a:t>
            </a:r>
          </a:p>
          <a:p>
            <a:r>
              <a:rPr lang="en-US" b="1" dirty="0">
                <a:solidFill>
                  <a:srgbClr val="FF0000"/>
                </a:solidFill>
              </a:rPr>
              <a:t>Chosen ciphertext attacks: </a:t>
            </a:r>
            <a:r>
              <a:rPr lang="en-US" dirty="0"/>
              <a:t>This type of attack exploits properties of the RSA algorithm.</a:t>
            </a:r>
          </a:p>
          <a:p>
            <a:pPr marL="0" indent="0">
              <a:buNone/>
            </a:pPr>
            <a:endParaRPr lang="en-US" dirty="0"/>
          </a:p>
          <a:p>
            <a:pPr marL="0" indent="0">
              <a:buNone/>
            </a:pPr>
            <a:r>
              <a:rPr lang="en-US" dirty="0"/>
              <a:t>The defense against the brute force approach is the same for RSA as for other cryptosystems; namely, use a large key space. Thus, the larger the number of bits in </a:t>
            </a:r>
            <a:r>
              <a:rPr lang="en-US" i="1" dirty="0"/>
              <a:t>d</a:t>
            </a:r>
            <a:r>
              <a:rPr lang="en-US" dirty="0"/>
              <a:t>, the better. However, because the calculations involved, both in key generation and in encryption/decryption, are complex, the larger the size of the key, the slower the system will run.</a:t>
            </a:r>
          </a:p>
        </p:txBody>
      </p:sp>
    </p:spTree>
    <p:extLst>
      <p:ext uri="{BB962C8B-B14F-4D97-AF65-F5344CB8AC3E}">
        <p14:creationId xmlns:p14="http://schemas.microsoft.com/office/powerpoint/2010/main" val="104611327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err="1">
                <a:solidFill>
                  <a:srgbClr val="FFB91D"/>
                </a:solidFill>
              </a:rPr>
              <a:t>Diffie</a:t>
            </a:r>
            <a:r>
              <a:rPr lang="en-US" sz="4800" b="1" dirty="0">
                <a:solidFill>
                  <a:srgbClr val="FFB91D"/>
                </a:solidFill>
              </a:rPr>
              <a:t>-Hellman Key Exchange</a:t>
            </a:r>
          </a:p>
        </p:txBody>
      </p:sp>
      <p:sp>
        <p:nvSpPr>
          <p:cNvPr id="3" name="Content Placeholder 2"/>
          <p:cNvSpPr>
            <a:spLocks noGrp="1"/>
          </p:cNvSpPr>
          <p:nvPr>
            <p:ph idx="1"/>
          </p:nvPr>
        </p:nvSpPr>
        <p:spPr/>
        <p:txBody>
          <a:bodyPr>
            <a:normAutofit lnSpcReduction="10000"/>
          </a:bodyPr>
          <a:lstStyle/>
          <a:p>
            <a:r>
              <a:rPr lang="en-US" dirty="0"/>
              <a:t>The first published public-key algorithm appeared in the seminal paper by Diffie and Hellman that defined public-key cryptography and is generally referred to as Diffie-Hellman key exchange. </a:t>
            </a:r>
          </a:p>
          <a:p>
            <a:r>
              <a:rPr lang="en-US" dirty="0"/>
              <a:t>The purpose of the algorithm is to enable two users to exchange a secret key securely that can then be used for subsequent encryption of messages. The algorithm itself is limited to the exchange of the keys.</a:t>
            </a:r>
          </a:p>
          <a:p>
            <a:r>
              <a:rPr lang="en-US" dirty="0"/>
              <a:t>The </a:t>
            </a:r>
            <a:r>
              <a:rPr lang="en-US" dirty="0" err="1"/>
              <a:t>Diffie</a:t>
            </a:r>
            <a:r>
              <a:rPr lang="en-US" dirty="0"/>
              <a:t>-Hellman algorithm depends for its effectiveness on the difficulty of computing discrete logarithms.</a:t>
            </a:r>
          </a:p>
        </p:txBody>
      </p:sp>
    </p:spTree>
    <p:extLst>
      <p:ext uri="{BB962C8B-B14F-4D97-AF65-F5344CB8AC3E}">
        <p14:creationId xmlns:p14="http://schemas.microsoft.com/office/powerpoint/2010/main" val="70444998"/>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r>
              <a:rPr lang="en-US" sz="4400" b="1" dirty="0">
                <a:solidFill>
                  <a:srgbClr val="FFB91D"/>
                </a:solidFill>
              </a:rPr>
              <a:t>Digital Signature Standard </a:t>
            </a:r>
          </a:p>
        </p:txBody>
      </p:sp>
      <p:sp>
        <p:nvSpPr>
          <p:cNvPr id="3" name="Content Placeholder 2"/>
          <p:cNvSpPr>
            <a:spLocks noGrp="1"/>
          </p:cNvSpPr>
          <p:nvPr>
            <p:ph idx="1"/>
          </p:nvPr>
        </p:nvSpPr>
        <p:spPr>
          <a:xfrm>
            <a:off x="457200" y="1196752"/>
            <a:ext cx="8229600" cy="4929413"/>
          </a:xfrm>
        </p:spPr>
        <p:txBody>
          <a:bodyPr>
            <a:normAutofit fontScale="92500" lnSpcReduction="10000"/>
          </a:bodyPr>
          <a:lstStyle/>
          <a:p>
            <a:r>
              <a:rPr lang="en-US" dirty="0"/>
              <a:t>The </a:t>
            </a:r>
            <a:r>
              <a:rPr lang="en-US" b="1" dirty="0"/>
              <a:t>Digital Signature Standard (DSS) </a:t>
            </a:r>
            <a:r>
              <a:rPr lang="en-US" dirty="0"/>
              <a:t>is a Federal Information Processing Standard specifying a suite of algorithms that can be used to generate digital signatures established by the U.S. National Institute of Standards and Technology (NIST) in 1994.</a:t>
            </a:r>
          </a:p>
          <a:p>
            <a:r>
              <a:rPr lang="en-US" dirty="0"/>
              <a:t>The National Institute of Standards and Technology (NIST) has published Federal Information Processing Standard FIPS PUB 186, known as the Digital Signature Standard (DSS).</a:t>
            </a:r>
          </a:p>
          <a:p>
            <a:r>
              <a:rPr lang="en-US" dirty="0"/>
              <a:t>The DSS makes use of the SHA-1 and presents a new digital signature technique, the </a:t>
            </a:r>
            <a:r>
              <a:rPr lang="en-US" b="1" dirty="0"/>
              <a:t>Digital Signature Algorithm (DSA)</a:t>
            </a:r>
            <a:r>
              <a:rPr lang="en-US" dirty="0"/>
              <a:t>. </a:t>
            </a:r>
          </a:p>
          <a:p>
            <a:r>
              <a:rPr lang="en-US" dirty="0"/>
              <a:t>The DSS uses an algorithm that is designed to provide only the digital signature function. Unlike RSA, it cannot be used for encryption or key exchange.</a:t>
            </a:r>
          </a:p>
        </p:txBody>
      </p:sp>
    </p:spTree>
    <p:extLst>
      <p:ext uri="{BB962C8B-B14F-4D97-AF65-F5344CB8AC3E}">
        <p14:creationId xmlns:p14="http://schemas.microsoft.com/office/powerpoint/2010/main" val="3508493771"/>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US" sz="4800" b="1" dirty="0">
                <a:solidFill>
                  <a:srgbClr val="FFB91D"/>
                </a:solidFill>
              </a:rPr>
              <a:t>Elliptic-Curve Cryptography</a:t>
            </a:r>
          </a:p>
        </p:txBody>
      </p:sp>
      <p:sp>
        <p:nvSpPr>
          <p:cNvPr id="3" name="Content Placeholder 2"/>
          <p:cNvSpPr>
            <a:spLocks noGrp="1"/>
          </p:cNvSpPr>
          <p:nvPr>
            <p:ph idx="1"/>
          </p:nvPr>
        </p:nvSpPr>
        <p:spPr>
          <a:xfrm>
            <a:off x="251520" y="1005334"/>
            <a:ext cx="8784976" cy="4032423"/>
          </a:xfrm>
        </p:spPr>
        <p:txBody>
          <a:bodyPr>
            <a:normAutofit/>
          </a:bodyPr>
          <a:lstStyle/>
          <a:p>
            <a:r>
              <a:rPr lang="en-US" dirty="0"/>
              <a:t>The principal attraction of </a:t>
            </a:r>
            <a:r>
              <a:rPr lang="en-US" b="1" dirty="0"/>
              <a:t>Elliptic-Curve Cryptography (ECC)</a:t>
            </a:r>
            <a:r>
              <a:rPr lang="en-US" dirty="0"/>
              <a:t> compared to RSA is that it appears to offer equal security for a far smaller bit size, </a:t>
            </a:r>
          </a:p>
          <a:p>
            <a:r>
              <a:rPr lang="en-US" dirty="0"/>
              <a:t>Thereby reducing processing overhead. On the other hand, although the theory of ECC has been around for some time, it is only recently that products have begun to appear and that there has been sustained cryptanalytic interest in probing for weaknesses. </a:t>
            </a:r>
          </a:p>
        </p:txBody>
      </p:sp>
      <p:pic>
        <p:nvPicPr>
          <p:cNvPr id="4" name="Picture 3"/>
          <p:cNvPicPr>
            <a:picLocks noChangeAspect="1"/>
          </p:cNvPicPr>
          <p:nvPr/>
        </p:nvPicPr>
        <p:blipFill>
          <a:blip r:embed="rId3"/>
          <a:stretch>
            <a:fillRect/>
          </a:stretch>
        </p:blipFill>
        <p:spPr>
          <a:xfrm>
            <a:off x="5148064" y="4149080"/>
            <a:ext cx="3967627" cy="2672970"/>
          </a:xfrm>
          <a:prstGeom prst="rect">
            <a:avLst/>
          </a:prstGeom>
        </p:spPr>
      </p:pic>
      <p:sp>
        <p:nvSpPr>
          <p:cNvPr id="5" name="TextBox 4"/>
          <p:cNvSpPr txBox="1"/>
          <p:nvPr/>
        </p:nvSpPr>
        <p:spPr>
          <a:xfrm>
            <a:off x="251520" y="4153199"/>
            <a:ext cx="4817349" cy="2400657"/>
          </a:xfrm>
          <a:prstGeom prst="rect">
            <a:avLst/>
          </a:prstGeom>
          <a:noFill/>
        </p:spPr>
        <p:txBody>
          <a:bodyPr wrap="square" rtlCol="0">
            <a:spAutoFit/>
          </a:bodyPr>
          <a:lstStyle/>
          <a:p>
            <a:pPr marL="342900" indent="-342900">
              <a:buFont typeface="Arial" panose="020B0604020202020204" pitchFamily="34" charset="0"/>
              <a:buChar char="•"/>
            </a:pPr>
            <a:r>
              <a:rPr lang="en-US" sz="2200" dirty="0">
                <a:solidFill>
                  <a:schemeClr val="tx1">
                    <a:lumMod val="50000"/>
                    <a:lumOff val="50000"/>
                  </a:schemeClr>
                </a:solidFill>
                <a:latin typeface="+mj-lt"/>
              </a:rPr>
              <a:t>Thus, the confidence level in ECC is not yet as high as that in RSA.  The technique is based on the use of a mathematical construct known as the elliptic curve.</a:t>
            </a:r>
          </a:p>
          <a:p>
            <a:endParaRPr lang="en-US" dirty="0"/>
          </a:p>
        </p:txBody>
      </p:sp>
    </p:spTree>
    <p:extLst>
      <p:ext uri="{BB962C8B-B14F-4D97-AF65-F5344CB8AC3E}">
        <p14:creationId xmlns:p14="http://schemas.microsoft.com/office/powerpoint/2010/main" val="282580111"/>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132856"/>
            <a:ext cx="8229600" cy="1600200"/>
          </a:xfrm>
        </p:spPr>
        <p:txBody>
          <a:bodyPr/>
          <a:lstStyle/>
          <a:p>
            <a:r>
              <a:rPr lang="en-US" b="1" i="1" dirty="0">
                <a:solidFill>
                  <a:srgbClr val="FFB91D"/>
                </a:solidFill>
              </a:rPr>
              <a:t>Thank You!</a:t>
            </a:r>
          </a:p>
        </p:txBody>
      </p:sp>
    </p:spTree>
    <p:extLst>
      <p:ext uri="{BB962C8B-B14F-4D97-AF65-F5344CB8AC3E}">
        <p14:creationId xmlns:p14="http://schemas.microsoft.com/office/powerpoint/2010/main" val="6484942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Symmetric Encryption</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328" t="6951" r="8537" b="38450"/>
          <a:stretch/>
        </p:blipFill>
        <p:spPr>
          <a:xfrm>
            <a:off x="-37247" y="1563346"/>
            <a:ext cx="9181247" cy="4774248"/>
          </a:xfrm>
          <a:prstGeom prst="rect">
            <a:avLst/>
          </a:prstGeom>
          <a:solidFill>
            <a:schemeClr val="tx1"/>
          </a:solidFill>
        </p:spPr>
      </p:pic>
    </p:spTree>
    <p:extLst>
      <p:ext uri="{BB962C8B-B14F-4D97-AF65-F5344CB8AC3E}">
        <p14:creationId xmlns:p14="http://schemas.microsoft.com/office/powerpoint/2010/main" val="342460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Requirements for symmetric encryption</a:t>
            </a:r>
          </a:p>
        </p:txBody>
      </p:sp>
      <p:sp>
        <p:nvSpPr>
          <p:cNvPr id="3" name="Content Placeholder 2"/>
          <p:cNvSpPr>
            <a:spLocks noGrp="1"/>
          </p:cNvSpPr>
          <p:nvPr>
            <p:ph idx="1"/>
          </p:nvPr>
        </p:nvSpPr>
        <p:spPr>
          <a:xfrm>
            <a:off x="179512" y="1600200"/>
            <a:ext cx="8856984" cy="4997152"/>
          </a:xfrm>
        </p:spPr>
        <p:txBody>
          <a:bodyPr>
            <a:noAutofit/>
          </a:bodyPr>
          <a:lstStyle/>
          <a:p>
            <a:pPr marL="0" indent="0">
              <a:buNone/>
            </a:pPr>
            <a:r>
              <a:rPr lang="en-US" dirty="0"/>
              <a:t>There are two requirements for secure use of symmetric encryption:</a:t>
            </a:r>
          </a:p>
          <a:p>
            <a:pPr marL="457200" indent="-457200">
              <a:buFont typeface="+mj-lt"/>
              <a:buAutoNum type="arabicPeriod"/>
            </a:pPr>
            <a:r>
              <a:rPr lang="en-US" dirty="0"/>
              <a:t>We need a strong encryption algorithm. The opponent should be unable to decrypt ciphertext or discover the key even if he or she is in possession of a number of ciphertexts together with the plaintext that produced each ciphertext.</a:t>
            </a:r>
          </a:p>
          <a:p>
            <a:pPr marL="457200" indent="-457200">
              <a:buFont typeface="+mj-lt"/>
              <a:buAutoNum type="arabicPeriod"/>
            </a:pPr>
            <a:r>
              <a:rPr lang="en-US" dirty="0"/>
              <a:t>Sender and receiver must have obtained copies of the secret key in a secure fashion and must keep the key secure.</a:t>
            </a:r>
          </a:p>
        </p:txBody>
      </p:sp>
    </p:spTree>
    <p:extLst>
      <p:ext uri="{BB962C8B-B14F-4D97-AF65-F5344CB8AC3E}">
        <p14:creationId xmlns:p14="http://schemas.microsoft.com/office/powerpoint/2010/main" val="148852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Approaches to attack Symmetric Encryption</a:t>
            </a:r>
          </a:p>
        </p:txBody>
      </p:sp>
      <p:sp>
        <p:nvSpPr>
          <p:cNvPr id="3" name="Content Placeholder 2"/>
          <p:cNvSpPr>
            <a:spLocks noGrp="1"/>
          </p:cNvSpPr>
          <p:nvPr>
            <p:ph idx="1"/>
          </p:nvPr>
        </p:nvSpPr>
        <p:spPr>
          <a:xfrm>
            <a:off x="179512" y="1600200"/>
            <a:ext cx="8712968" cy="4925144"/>
          </a:xfrm>
        </p:spPr>
        <p:txBody>
          <a:bodyPr>
            <a:normAutofit fontScale="92500" lnSpcReduction="10000"/>
          </a:bodyPr>
          <a:lstStyle/>
          <a:p>
            <a:pPr marL="0" indent="0">
              <a:buNone/>
            </a:pPr>
            <a:r>
              <a:rPr lang="en-US" dirty="0"/>
              <a:t>There are two general approaches to attacking a symmetric encryption scheme. </a:t>
            </a:r>
          </a:p>
          <a:p>
            <a:r>
              <a:rPr lang="en-US" dirty="0"/>
              <a:t>The first attack is known as </a:t>
            </a:r>
            <a:r>
              <a:rPr lang="en-US" b="1" dirty="0">
                <a:solidFill>
                  <a:srgbClr val="FF0000"/>
                </a:solidFill>
              </a:rPr>
              <a:t>cryptanalysis</a:t>
            </a:r>
            <a:r>
              <a:rPr lang="en-US" dirty="0"/>
              <a:t>. Cryptanalytic attacks rely on the nature of the algorithm plus perhaps some knowledge of the general characteristics of the plaintext or even some sample plaintext-</a:t>
            </a:r>
            <a:r>
              <a:rPr lang="en-US" dirty="0" err="1"/>
              <a:t>ciphertext</a:t>
            </a:r>
            <a:r>
              <a:rPr lang="en-US" dirty="0"/>
              <a:t> pairs. This type of attack exploits the characteristics of the algorithm to attempt to deduce a specific plaintext or to deduce the key being used.</a:t>
            </a:r>
          </a:p>
          <a:p>
            <a:r>
              <a:rPr lang="en-US" dirty="0"/>
              <a:t>The second method, known as the </a:t>
            </a:r>
            <a:r>
              <a:rPr lang="en-US" b="1" dirty="0">
                <a:solidFill>
                  <a:srgbClr val="FF0000"/>
                </a:solidFill>
              </a:rPr>
              <a:t>brute-force attack</a:t>
            </a:r>
            <a:r>
              <a:rPr lang="en-US" dirty="0"/>
              <a:t>, is to try every possible key on a piece of ciphertext until an intelligible translation into plaintext is obtained.  On average, half of all possible keys must be tried to achieve success. That is, if there are </a:t>
            </a:r>
            <a:r>
              <a:rPr lang="en-US" i="1" dirty="0"/>
              <a:t>x </a:t>
            </a:r>
            <a:r>
              <a:rPr lang="en-US" dirty="0"/>
              <a:t>different keys, on average an attacker would discover the actual key after </a:t>
            </a:r>
            <a:r>
              <a:rPr lang="en-US" i="1" dirty="0"/>
              <a:t>x</a:t>
            </a:r>
            <a:r>
              <a:rPr lang="en-US" dirty="0"/>
              <a:t>/2 tries. </a:t>
            </a:r>
          </a:p>
        </p:txBody>
      </p:sp>
    </p:spTree>
    <p:extLst>
      <p:ext uri="{BB962C8B-B14F-4D97-AF65-F5344CB8AC3E}">
        <p14:creationId xmlns:p14="http://schemas.microsoft.com/office/powerpoint/2010/main" val="191640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Types of Symmetric Encryption</a:t>
            </a:r>
          </a:p>
        </p:txBody>
      </p:sp>
      <p:sp>
        <p:nvSpPr>
          <p:cNvPr id="3" name="Content Placeholder 2"/>
          <p:cNvSpPr>
            <a:spLocks noGrp="1"/>
          </p:cNvSpPr>
          <p:nvPr>
            <p:ph idx="1"/>
          </p:nvPr>
        </p:nvSpPr>
        <p:spPr/>
        <p:txBody>
          <a:bodyPr/>
          <a:lstStyle/>
          <a:p>
            <a:pPr marL="0" indent="0">
              <a:buNone/>
            </a:pPr>
            <a:r>
              <a:rPr lang="en-US" dirty="0"/>
              <a:t>Symmetric encryption is divided into two types</a:t>
            </a:r>
          </a:p>
          <a:p>
            <a:r>
              <a:rPr lang="en-US" dirty="0"/>
              <a:t>Block Cipher</a:t>
            </a:r>
          </a:p>
          <a:p>
            <a:r>
              <a:rPr lang="en-US" dirty="0"/>
              <a:t>Stream Cipher</a:t>
            </a:r>
          </a:p>
        </p:txBody>
      </p:sp>
    </p:spTree>
    <p:extLst>
      <p:ext uri="{BB962C8B-B14F-4D97-AF65-F5344CB8AC3E}">
        <p14:creationId xmlns:p14="http://schemas.microsoft.com/office/powerpoint/2010/main" val="188204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Symmetric Block Encryption Algorithms</a:t>
            </a:r>
          </a:p>
        </p:txBody>
      </p:sp>
      <p:sp>
        <p:nvSpPr>
          <p:cNvPr id="3" name="Content Placeholder 2"/>
          <p:cNvSpPr>
            <a:spLocks noGrp="1"/>
          </p:cNvSpPr>
          <p:nvPr>
            <p:ph idx="1"/>
          </p:nvPr>
        </p:nvSpPr>
        <p:spPr/>
        <p:txBody>
          <a:bodyPr>
            <a:normAutofit/>
          </a:bodyPr>
          <a:lstStyle/>
          <a:p>
            <a:pPr marL="0" indent="0">
              <a:buNone/>
            </a:pPr>
            <a:r>
              <a:rPr lang="en-US" dirty="0"/>
              <a:t>The most commonly used symmetric encryption algorithms are block ciphers. A block cipher processes the plaintext input in fixed-size blocks and produces a block of ciphertext of equal size for each plaintext block. The algorithm processes longer plaintext amounts as a series of fixed-size blocks. The most important symmetric algorithms, all of which are block ciphers, are the Data Encryption Standard (DES), triple DES, and the Advanced Encryption Standard (AES); see Table 2.1.</a:t>
            </a:r>
          </a:p>
        </p:txBody>
      </p:sp>
    </p:spTree>
    <p:extLst>
      <p:ext uri="{BB962C8B-B14F-4D97-AF65-F5344CB8AC3E}">
        <p14:creationId xmlns:p14="http://schemas.microsoft.com/office/powerpoint/2010/main" val="4039942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B91D"/>
                </a:solidFill>
              </a:rPr>
              <a:t>Block Cipher Encryption</a:t>
            </a:r>
          </a:p>
        </p:txBody>
      </p:sp>
      <p:pic>
        <p:nvPicPr>
          <p:cNvPr id="4" name="Content Placeholder 3"/>
          <p:cNvPicPr>
            <a:picLocks noGrp="1" noChangeAspect="1"/>
          </p:cNvPicPr>
          <p:nvPr>
            <p:ph idx="1"/>
          </p:nvPr>
        </p:nvPicPr>
        <p:blipFill>
          <a:blip r:embed="rId3"/>
          <a:stretch>
            <a:fillRect/>
          </a:stretch>
        </p:blipFill>
        <p:spPr>
          <a:xfrm>
            <a:off x="315605" y="1772816"/>
            <a:ext cx="8512789" cy="4794917"/>
          </a:xfrm>
          <a:prstGeom prst="rect">
            <a:avLst/>
          </a:prstGeom>
        </p:spPr>
      </p:pic>
    </p:spTree>
    <p:extLst>
      <p:ext uri="{BB962C8B-B14F-4D97-AF65-F5344CB8AC3E}">
        <p14:creationId xmlns:p14="http://schemas.microsoft.com/office/powerpoint/2010/main" val="2022941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24443</TotalTime>
  <Words>2805</Words>
  <Application>Microsoft Office PowerPoint</Application>
  <PresentationFormat>On-screen Show (4:3)</PresentationFormat>
  <Paragraphs>177</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Century Gothic</vt:lpstr>
      <vt:lpstr>Courier New</vt:lpstr>
      <vt:lpstr>Palatino Linotype</vt:lpstr>
      <vt:lpstr>Times</vt:lpstr>
      <vt:lpstr>Times New Roman</vt:lpstr>
      <vt:lpstr>Wingdings</vt:lpstr>
      <vt:lpstr>Executive</vt:lpstr>
      <vt:lpstr>PowerPoint Presentation</vt:lpstr>
      <vt:lpstr>Chapter 2</vt:lpstr>
      <vt:lpstr>Symmetric Encryption</vt:lpstr>
      <vt:lpstr>Symmetric Encryption</vt:lpstr>
      <vt:lpstr>Requirements for symmetric encryption</vt:lpstr>
      <vt:lpstr>Approaches to attack Symmetric Encryption</vt:lpstr>
      <vt:lpstr>Types of Symmetric Encryption</vt:lpstr>
      <vt:lpstr>Symmetric Block Encryption Algorithms</vt:lpstr>
      <vt:lpstr>Block Cipher Encryption</vt:lpstr>
      <vt:lpstr>Data Encryption Standard</vt:lpstr>
      <vt:lpstr>Comparison of Three Popular Symmetric Encryption Algorithms</vt:lpstr>
      <vt:lpstr>Triple DES</vt:lpstr>
      <vt:lpstr>Advanced Encryption Standard (AES)</vt:lpstr>
      <vt:lpstr>Stream Ciphers</vt:lpstr>
      <vt:lpstr>Stream Cipher</vt:lpstr>
      <vt:lpstr>Block vs Stream Ciphers</vt:lpstr>
      <vt:lpstr>Message Authentication</vt:lpstr>
      <vt:lpstr>Authentication Using Symmetric Encryption</vt:lpstr>
      <vt:lpstr>Message Authentication Code (MAC)</vt:lpstr>
      <vt:lpstr>Message Authentication Code</vt:lpstr>
      <vt:lpstr>MAC</vt:lpstr>
      <vt:lpstr>Hash Function</vt:lpstr>
      <vt:lpstr>Message authentication using Hash function</vt:lpstr>
      <vt:lpstr>Message authentication using Hash function</vt:lpstr>
      <vt:lpstr>PowerPoint Presentation</vt:lpstr>
      <vt:lpstr>Hash Function Requirements</vt:lpstr>
      <vt:lpstr>Secure Hash Function Algorithms (SHA)</vt:lpstr>
      <vt:lpstr>Public-Key Encryption</vt:lpstr>
      <vt:lpstr>A public-key encryption</vt:lpstr>
      <vt:lpstr>A public-key encryption</vt:lpstr>
      <vt:lpstr>Confidentiality using Public Key Encryption</vt:lpstr>
      <vt:lpstr>Authentication using Public Key Encryption</vt:lpstr>
      <vt:lpstr>The Security of RSA</vt:lpstr>
      <vt:lpstr>Diffie-Hellman Key Exchange</vt:lpstr>
      <vt:lpstr>Digital Signature Standard </vt:lpstr>
      <vt:lpstr>Elliptic-Curve Cryptography</vt:lpstr>
      <vt:lpstr>Thank You!</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4 Lecture Overheads</dc:subject>
  <dc:creator>Dr Lawrie Brown</dc:creator>
  <cp:lastModifiedBy>Shadab Alam</cp:lastModifiedBy>
  <cp:revision>232</cp:revision>
  <dcterms:created xsi:type="dcterms:W3CDTF">2014-08-18T18:06:55Z</dcterms:created>
  <dcterms:modified xsi:type="dcterms:W3CDTF">2023-12-03T03:35:39Z</dcterms:modified>
</cp:coreProperties>
</file>