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29"/>
  </p:notesMasterIdLst>
  <p:sldIdLst>
    <p:sldId id="407" r:id="rId2"/>
    <p:sldId id="408" r:id="rId3"/>
    <p:sldId id="495" r:id="rId4"/>
    <p:sldId id="464" r:id="rId5"/>
    <p:sldId id="496" r:id="rId6"/>
    <p:sldId id="465" r:id="rId7"/>
    <p:sldId id="498" r:id="rId8"/>
    <p:sldId id="468" r:id="rId9"/>
    <p:sldId id="469" r:id="rId10"/>
    <p:sldId id="470"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3" r:id="rId27"/>
    <p:sldId id="463"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59"/>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9533" autoAdjust="0"/>
  </p:normalViewPr>
  <p:slideViewPr>
    <p:cSldViewPr>
      <p:cViewPr varScale="1">
        <p:scale>
          <a:sx n="86" d="100"/>
          <a:sy n="86" d="100"/>
        </p:scale>
        <p:origin x="10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77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ab Alam" userId="7d76678f61a8fea9" providerId="LiveId" clId="{C6C6EC70-BA42-47C9-976E-36A3B6533563}"/>
    <pc:docChg chg="delSld">
      <pc:chgData name="Shadab Alam" userId="7d76678f61a8fea9" providerId="LiveId" clId="{C6C6EC70-BA42-47C9-976E-36A3B6533563}" dt="2023-12-02T14:11:30.059" v="2" actId="47"/>
      <pc:docMkLst>
        <pc:docMk/>
      </pc:docMkLst>
      <pc:sldChg chg="del">
        <pc:chgData name="Shadab Alam" userId="7d76678f61a8fea9" providerId="LiveId" clId="{C6C6EC70-BA42-47C9-976E-36A3B6533563}" dt="2023-12-02T14:11:13.645" v="1" actId="47"/>
        <pc:sldMkLst>
          <pc:docMk/>
          <pc:sldMk cId="1525067385" sldId="497"/>
        </pc:sldMkLst>
      </pc:sldChg>
      <pc:sldChg chg="del">
        <pc:chgData name="Shadab Alam" userId="7d76678f61a8fea9" providerId="LiveId" clId="{C6C6EC70-BA42-47C9-976E-36A3B6533563}" dt="2023-12-02T14:11:06.244" v="0" actId="47"/>
        <pc:sldMkLst>
          <pc:docMk/>
          <pc:sldMk cId="1331831899" sldId="499"/>
        </pc:sldMkLst>
      </pc:sldChg>
      <pc:sldChg chg="del">
        <pc:chgData name="Shadab Alam" userId="7d76678f61a8fea9" providerId="LiveId" clId="{C6C6EC70-BA42-47C9-976E-36A3B6533563}" dt="2023-12-02T14:11:30.059" v="2" actId="47"/>
        <pc:sldMkLst>
          <pc:docMk/>
          <pc:sldMk cId="3418624859" sldId="5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BC221936-9DC6-B542-A2DE-31D02E6D4A6C}" type="slidenum">
              <a:rPr lang="en-AU"/>
              <a:pPr>
                <a:defRPr/>
              </a:pPr>
              <a:t>‹#›</a:t>
            </a:fld>
            <a:endParaRPr lang="en-AU" dirty="0"/>
          </a:p>
        </p:txBody>
      </p:sp>
    </p:spTree>
    <p:extLst>
      <p:ext uri="{BB962C8B-B14F-4D97-AF65-F5344CB8AC3E}">
        <p14:creationId xmlns:p14="http://schemas.microsoft.com/office/powerpoint/2010/main" val="3438257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872625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10</a:t>
            </a:fld>
            <a:endParaRPr lang="en-AU" dirty="0"/>
          </a:p>
        </p:txBody>
      </p:sp>
    </p:spTree>
    <p:extLst>
      <p:ext uri="{BB962C8B-B14F-4D97-AF65-F5344CB8AC3E}">
        <p14:creationId xmlns:p14="http://schemas.microsoft.com/office/powerpoint/2010/main" val="56503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11</a:t>
            </a:fld>
            <a:endParaRPr lang="en-AU" dirty="0"/>
          </a:p>
        </p:txBody>
      </p:sp>
    </p:spTree>
    <p:extLst>
      <p:ext uri="{BB962C8B-B14F-4D97-AF65-F5344CB8AC3E}">
        <p14:creationId xmlns:p14="http://schemas.microsoft.com/office/powerpoint/2010/main" val="929089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12</a:t>
            </a:fld>
            <a:endParaRPr lang="en-AU" dirty="0"/>
          </a:p>
        </p:txBody>
      </p:sp>
    </p:spTree>
    <p:extLst>
      <p:ext uri="{BB962C8B-B14F-4D97-AF65-F5344CB8AC3E}">
        <p14:creationId xmlns:p14="http://schemas.microsoft.com/office/powerpoint/2010/main" val="360002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13</a:t>
            </a:fld>
            <a:endParaRPr lang="en-AU" dirty="0"/>
          </a:p>
        </p:txBody>
      </p:sp>
    </p:spTree>
    <p:extLst>
      <p:ext uri="{BB962C8B-B14F-4D97-AF65-F5344CB8AC3E}">
        <p14:creationId xmlns:p14="http://schemas.microsoft.com/office/powerpoint/2010/main" val="3482218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14</a:t>
            </a:fld>
            <a:endParaRPr lang="en-AU" dirty="0"/>
          </a:p>
        </p:txBody>
      </p:sp>
    </p:spTree>
    <p:extLst>
      <p:ext uri="{BB962C8B-B14F-4D97-AF65-F5344CB8AC3E}">
        <p14:creationId xmlns:p14="http://schemas.microsoft.com/office/powerpoint/2010/main" val="10940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15</a:t>
            </a:fld>
            <a:endParaRPr lang="en-AU" dirty="0"/>
          </a:p>
        </p:txBody>
      </p:sp>
    </p:spTree>
    <p:extLst>
      <p:ext uri="{BB962C8B-B14F-4D97-AF65-F5344CB8AC3E}">
        <p14:creationId xmlns:p14="http://schemas.microsoft.com/office/powerpoint/2010/main" val="2684586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16</a:t>
            </a:fld>
            <a:endParaRPr lang="en-AU" dirty="0"/>
          </a:p>
        </p:txBody>
      </p:sp>
    </p:spTree>
    <p:extLst>
      <p:ext uri="{BB962C8B-B14F-4D97-AF65-F5344CB8AC3E}">
        <p14:creationId xmlns:p14="http://schemas.microsoft.com/office/powerpoint/2010/main" val="550014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17</a:t>
            </a:fld>
            <a:endParaRPr lang="en-AU" dirty="0"/>
          </a:p>
        </p:txBody>
      </p:sp>
    </p:spTree>
    <p:extLst>
      <p:ext uri="{BB962C8B-B14F-4D97-AF65-F5344CB8AC3E}">
        <p14:creationId xmlns:p14="http://schemas.microsoft.com/office/powerpoint/2010/main" val="15890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18</a:t>
            </a:fld>
            <a:endParaRPr lang="en-AU" dirty="0"/>
          </a:p>
        </p:txBody>
      </p:sp>
    </p:spTree>
    <p:extLst>
      <p:ext uri="{BB962C8B-B14F-4D97-AF65-F5344CB8AC3E}">
        <p14:creationId xmlns:p14="http://schemas.microsoft.com/office/powerpoint/2010/main" val="3624570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19</a:t>
            </a:fld>
            <a:endParaRPr lang="en-AU" dirty="0"/>
          </a:p>
        </p:txBody>
      </p:sp>
    </p:spTree>
    <p:extLst>
      <p:ext uri="{BB962C8B-B14F-4D97-AF65-F5344CB8AC3E}">
        <p14:creationId xmlns:p14="http://schemas.microsoft.com/office/powerpoint/2010/main" val="3419217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702385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20</a:t>
            </a:fld>
            <a:endParaRPr lang="en-AU" dirty="0"/>
          </a:p>
        </p:txBody>
      </p:sp>
    </p:spTree>
    <p:extLst>
      <p:ext uri="{BB962C8B-B14F-4D97-AF65-F5344CB8AC3E}">
        <p14:creationId xmlns:p14="http://schemas.microsoft.com/office/powerpoint/2010/main" val="2696525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21</a:t>
            </a:fld>
            <a:endParaRPr lang="en-AU" dirty="0"/>
          </a:p>
        </p:txBody>
      </p:sp>
    </p:spTree>
    <p:extLst>
      <p:ext uri="{BB962C8B-B14F-4D97-AF65-F5344CB8AC3E}">
        <p14:creationId xmlns:p14="http://schemas.microsoft.com/office/powerpoint/2010/main" val="1482207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22</a:t>
            </a:fld>
            <a:endParaRPr lang="en-AU" dirty="0"/>
          </a:p>
        </p:txBody>
      </p:sp>
    </p:spTree>
    <p:extLst>
      <p:ext uri="{BB962C8B-B14F-4D97-AF65-F5344CB8AC3E}">
        <p14:creationId xmlns:p14="http://schemas.microsoft.com/office/powerpoint/2010/main" val="1820713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23</a:t>
            </a:fld>
            <a:endParaRPr lang="en-AU" dirty="0"/>
          </a:p>
        </p:txBody>
      </p:sp>
    </p:spTree>
    <p:extLst>
      <p:ext uri="{BB962C8B-B14F-4D97-AF65-F5344CB8AC3E}">
        <p14:creationId xmlns:p14="http://schemas.microsoft.com/office/powerpoint/2010/main" val="2431204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24</a:t>
            </a:fld>
            <a:endParaRPr lang="en-AU" dirty="0"/>
          </a:p>
        </p:txBody>
      </p:sp>
    </p:spTree>
    <p:extLst>
      <p:ext uri="{BB962C8B-B14F-4D97-AF65-F5344CB8AC3E}">
        <p14:creationId xmlns:p14="http://schemas.microsoft.com/office/powerpoint/2010/main" val="1428047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25</a:t>
            </a:fld>
            <a:endParaRPr lang="en-AU" dirty="0"/>
          </a:p>
        </p:txBody>
      </p:sp>
    </p:spTree>
    <p:extLst>
      <p:ext uri="{BB962C8B-B14F-4D97-AF65-F5344CB8AC3E}">
        <p14:creationId xmlns:p14="http://schemas.microsoft.com/office/powerpoint/2010/main" val="1391674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3247831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27</a:t>
            </a:fld>
            <a:endParaRPr lang="en-AU" dirty="0"/>
          </a:p>
        </p:txBody>
      </p:sp>
    </p:spTree>
    <p:extLst>
      <p:ext uri="{BB962C8B-B14F-4D97-AF65-F5344CB8AC3E}">
        <p14:creationId xmlns:p14="http://schemas.microsoft.com/office/powerpoint/2010/main" val="217590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3DC452E-A0ED-BE41-B448-B29A356FBA95}" type="slidenum">
              <a:rPr lang="en-AU"/>
              <a:pPr/>
              <a:t>3</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NIST SP 800-63-3 (Digital Authentication Guideline , October 2016) defines digital</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 authentication as the process of establishing confidence in user identities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are presented electronically to an information system. Systems can use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authenticated identity to determine if the authenticated individual is authorized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perform particular functions, such as database transactions or access to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resources. In many cases, the authentication and transaction, or other authorized</a:t>
            </a:r>
          </a:p>
          <a:p>
            <a:r>
              <a:rPr lang="en-US" sz="1200" kern="1200" dirty="0">
                <a:solidFill>
                  <a:schemeClr val="tx1"/>
                </a:solidFill>
                <a:effectLst/>
                <a:latin typeface="Arial" pitchFamily="-110" charset="0"/>
                <a:ea typeface="ＭＳ Ｐゴシック" pitchFamily="-110" charset="-128"/>
                <a:cs typeface="ＭＳ Ｐゴシック" pitchFamily="-110" charset="-128"/>
              </a:rPr>
              <a:t>function, take place across an open network such as the Internet. Equally authentication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subsequent authorization can take place locally, such as across a local</a:t>
            </a:r>
          </a:p>
          <a:p>
            <a:r>
              <a:rPr lang="en-US" sz="1200" kern="1200" dirty="0">
                <a:solidFill>
                  <a:schemeClr val="tx1"/>
                </a:solidFill>
                <a:effectLst/>
                <a:latin typeface="Arial" pitchFamily="-110" charset="0"/>
                <a:ea typeface="ＭＳ Ｐゴシック" pitchFamily="-110" charset="-128"/>
                <a:cs typeface="ＭＳ Ｐゴシック" pitchFamily="-110" charset="-128"/>
              </a:rPr>
              <a:t>area network.</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44444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0B40F-241F-4766-8FC0-DA2A60A84FBA}" type="slidenum">
              <a:rPr lang="en-AU" altLang="en-US"/>
              <a:pPr/>
              <a:t>4</a:t>
            </a:fld>
            <a:endParaRPr lang="en-AU"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697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a:t>
            </a:r>
            <a:endParaRPr lang="en-US" dirty="0"/>
          </a:p>
        </p:txBody>
      </p:sp>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5</a:t>
            </a:fld>
            <a:endParaRPr lang="en-AU" dirty="0"/>
          </a:p>
        </p:txBody>
      </p:sp>
    </p:spTree>
    <p:extLst>
      <p:ext uri="{BB962C8B-B14F-4D97-AF65-F5344CB8AC3E}">
        <p14:creationId xmlns:p14="http://schemas.microsoft.com/office/powerpoint/2010/main" val="257000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6</a:t>
            </a:fld>
            <a:endParaRPr lang="en-AU" dirty="0"/>
          </a:p>
        </p:txBody>
      </p:sp>
    </p:spTree>
    <p:extLst>
      <p:ext uri="{BB962C8B-B14F-4D97-AF65-F5344CB8AC3E}">
        <p14:creationId xmlns:p14="http://schemas.microsoft.com/office/powerpoint/2010/main" val="2620859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24ADAFE-447F-6C4E-AE28-381242E32B84}" type="slidenum">
              <a:rPr lang="en-AU"/>
              <a:pPr/>
              <a:t>7</a:t>
            </a:fld>
            <a:endParaRPr lang="en-AU"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dirty="0">
              <a:latin typeface="Times" pitchFamily="-110" charset="0"/>
            </a:endParaRPr>
          </a:p>
        </p:txBody>
      </p:sp>
    </p:spTree>
    <p:extLst>
      <p:ext uri="{BB962C8B-B14F-4D97-AF65-F5344CB8AC3E}">
        <p14:creationId xmlns:p14="http://schemas.microsoft.com/office/powerpoint/2010/main" val="923846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8</a:t>
            </a:fld>
            <a:endParaRPr lang="en-AU" dirty="0"/>
          </a:p>
        </p:txBody>
      </p:sp>
    </p:spTree>
    <p:extLst>
      <p:ext uri="{BB962C8B-B14F-4D97-AF65-F5344CB8AC3E}">
        <p14:creationId xmlns:p14="http://schemas.microsoft.com/office/powerpoint/2010/main" val="193384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9</a:t>
            </a:fld>
            <a:endParaRPr lang="en-AU" dirty="0"/>
          </a:p>
        </p:txBody>
      </p:sp>
    </p:spTree>
    <p:extLst>
      <p:ext uri="{BB962C8B-B14F-4D97-AF65-F5344CB8AC3E}">
        <p14:creationId xmlns:p14="http://schemas.microsoft.com/office/powerpoint/2010/main" val="95132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p:nvPr/>
        </p:nvPicPr>
        <p:blipFill>
          <a:blip r:embed="rId3"/>
          <a:stretch>
            <a:fillRect/>
          </a:stretch>
        </p:blipFill>
        <p:spPr>
          <a:xfrm>
            <a:off x="2051720" y="44624"/>
            <a:ext cx="4896544" cy="67859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US" sz="4000" b="1" dirty="0">
                <a:solidFill>
                  <a:srgbClr val="FFB91D"/>
                </a:solidFill>
              </a:rPr>
              <a:t>The Vulnerability of Passwords</a:t>
            </a:r>
          </a:p>
        </p:txBody>
      </p:sp>
      <p:sp>
        <p:nvSpPr>
          <p:cNvPr id="3" name="Content Placeholder 2"/>
          <p:cNvSpPr>
            <a:spLocks noGrp="1"/>
          </p:cNvSpPr>
          <p:nvPr>
            <p:ph idx="1"/>
          </p:nvPr>
        </p:nvSpPr>
        <p:spPr>
          <a:xfrm>
            <a:off x="457200" y="980728"/>
            <a:ext cx="8229600" cy="5616624"/>
          </a:xfrm>
        </p:spPr>
        <p:txBody>
          <a:bodyPr>
            <a:normAutofit fontScale="85000" lnSpcReduction="10000"/>
          </a:bodyPr>
          <a:lstStyle/>
          <a:p>
            <a:r>
              <a:rPr lang="en-US" b="1" dirty="0">
                <a:solidFill>
                  <a:srgbClr val="FF0000"/>
                </a:solidFill>
              </a:rPr>
              <a:t>Exploiting user mistakes: </a:t>
            </a:r>
            <a:r>
              <a:rPr lang="en-US" dirty="0"/>
              <a:t>If the system assigns a password, then the user is more likely to write it down because it is difficult to remember. This situation creates the potential for an adversary to read the written password. A user may intentionally share a password, to enable a colleague to share files, for example. Countermeasures include user training, intrusion detection, and simpler passwords combined with another authentication mechanism.</a:t>
            </a:r>
          </a:p>
          <a:p>
            <a:r>
              <a:rPr lang="en-US" b="1" dirty="0">
                <a:solidFill>
                  <a:srgbClr val="FF0000"/>
                </a:solidFill>
              </a:rPr>
              <a:t>Exploiting multiple password use: </a:t>
            </a:r>
            <a:r>
              <a:rPr lang="en-US" dirty="0"/>
              <a:t>Attacks can also become much more effective or damaging if different network devices share the same or a similar password for a given user. Countermeasures include a policy that forbids the same or similar password on particular network devices.</a:t>
            </a:r>
          </a:p>
          <a:p>
            <a:r>
              <a:rPr lang="en-US" b="1" dirty="0">
                <a:solidFill>
                  <a:srgbClr val="FF0000"/>
                </a:solidFill>
              </a:rPr>
              <a:t>Electronic monitoring: </a:t>
            </a:r>
            <a:r>
              <a:rPr lang="en-US" dirty="0"/>
              <a:t>If a password is communicated across a network to log on to a remote system, it is vulnerable to eavesdropping. Simple encryption will not fix this problem, because the encrypted password is, in effect, the password and can be observed and reused by an adversary.</a:t>
            </a:r>
          </a:p>
        </p:txBody>
      </p:sp>
    </p:spTree>
    <p:extLst>
      <p:ext uri="{BB962C8B-B14F-4D97-AF65-F5344CB8AC3E}">
        <p14:creationId xmlns:p14="http://schemas.microsoft.com/office/powerpoint/2010/main" val="177828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92696"/>
          </a:xfrm>
        </p:spPr>
        <p:txBody>
          <a:bodyPr/>
          <a:lstStyle/>
          <a:p>
            <a:r>
              <a:rPr lang="en-US" sz="4400" b="1" dirty="0">
                <a:solidFill>
                  <a:srgbClr val="FFB91D"/>
                </a:solidFill>
              </a:rPr>
              <a:t>Password Selection Strategies</a:t>
            </a:r>
          </a:p>
        </p:txBody>
      </p:sp>
      <p:sp>
        <p:nvSpPr>
          <p:cNvPr id="3" name="Content Placeholder 2"/>
          <p:cNvSpPr>
            <a:spLocks noGrp="1"/>
          </p:cNvSpPr>
          <p:nvPr>
            <p:ph idx="1"/>
          </p:nvPr>
        </p:nvSpPr>
        <p:spPr>
          <a:xfrm>
            <a:off x="457200" y="1124744"/>
            <a:ext cx="8229600" cy="4896543"/>
          </a:xfrm>
        </p:spPr>
        <p:txBody>
          <a:bodyPr/>
          <a:lstStyle/>
          <a:p>
            <a:r>
              <a:rPr lang="en-US" dirty="0"/>
              <a:t>Users can be told the importance of using hard-to-guess passwords and can be provided with guidelines for selecting strong passwords. This </a:t>
            </a:r>
            <a:r>
              <a:rPr lang="en-US" b="1" dirty="0">
                <a:solidFill>
                  <a:srgbClr val="FF0000"/>
                </a:solidFill>
              </a:rPr>
              <a:t>user education</a:t>
            </a:r>
            <a:r>
              <a:rPr lang="en-US" b="1" dirty="0"/>
              <a:t> </a:t>
            </a:r>
            <a:r>
              <a:rPr lang="en-US" dirty="0"/>
              <a:t>strategy is unlikely to succeed at most installations.</a:t>
            </a:r>
          </a:p>
          <a:p>
            <a:endParaRPr lang="en-US" dirty="0"/>
          </a:p>
          <a:p>
            <a:r>
              <a:rPr lang="en-US" b="1" dirty="0">
                <a:solidFill>
                  <a:srgbClr val="FF0000"/>
                </a:solidFill>
              </a:rPr>
              <a:t>Computer-generated passwords </a:t>
            </a:r>
            <a:r>
              <a:rPr lang="en-US" dirty="0"/>
              <a:t>also have problems. If the passwords are quite random in nature, users will not be able to remember them.</a:t>
            </a:r>
          </a:p>
          <a:p>
            <a:endParaRPr lang="en-US" dirty="0"/>
          </a:p>
        </p:txBody>
      </p:sp>
    </p:spTree>
    <p:extLst>
      <p:ext uri="{BB962C8B-B14F-4D97-AF65-F5344CB8AC3E}">
        <p14:creationId xmlns:p14="http://schemas.microsoft.com/office/powerpoint/2010/main" val="1217147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sz="4400" b="1" dirty="0">
                <a:solidFill>
                  <a:srgbClr val="FFB91D"/>
                </a:solidFill>
              </a:rPr>
              <a:t>Password Selection Strategies</a:t>
            </a:r>
          </a:p>
        </p:txBody>
      </p:sp>
      <p:sp>
        <p:nvSpPr>
          <p:cNvPr id="3" name="Content Placeholder 2"/>
          <p:cNvSpPr>
            <a:spLocks noGrp="1"/>
          </p:cNvSpPr>
          <p:nvPr>
            <p:ph idx="1"/>
          </p:nvPr>
        </p:nvSpPr>
        <p:spPr>
          <a:xfrm>
            <a:off x="457200" y="1412776"/>
            <a:ext cx="8229600" cy="4713387"/>
          </a:xfrm>
        </p:spPr>
        <p:txBody>
          <a:bodyPr/>
          <a:lstStyle/>
          <a:p>
            <a:r>
              <a:rPr lang="en-US" dirty="0"/>
              <a:t>A </a:t>
            </a:r>
            <a:r>
              <a:rPr lang="en-US" b="1" dirty="0">
                <a:solidFill>
                  <a:srgbClr val="FF0000"/>
                </a:solidFill>
              </a:rPr>
              <a:t>reactive password checking</a:t>
            </a:r>
            <a:r>
              <a:rPr lang="en-US" b="1" dirty="0"/>
              <a:t> </a:t>
            </a:r>
            <a:r>
              <a:rPr lang="en-US" dirty="0"/>
              <a:t>strategy is one in which the system periodically runs its own password cracker to find guessable passwords. The system cancels any passwords that are guessed and notifies the user.</a:t>
            </a:r>
          </a:p>
          <a:p>
            <a:r>
              <a:rPr lang="en-US" dirty="0"/>
              <a:t>A promising approach to improved password security is a </a:t>
            </a:r>
            <a:r>
              <a:rPr lang="en-US" b="1" dirty="0">
                <a:solidFill>
                  <a:srgbClr val="FF0000"/>
                </a:solidFill>
              </a:rPr>
              <a:t>complex password policy</a:t>
            </a:r>
            <a:r>
              <a:rPr lang="en-US" dirty="0">
                <a:solidFill>
                  <a:srgbClr val="FF0000"/>
                </a:solidFill>
              </a:rPr>
              <a:t>, or </a:t>
            </a:r>
            <a:r>
              <a:rPr lang="en-US" b="1" dirty="0">
                <a:solidFill>
                  <a:srgbClr val="FF0000"/>
                </a:solidFill>
              </a:rPr>
              <a:t>proactive password checker</a:t>
            </a:r>
            <a:r>
              <a:rPr lang="en-US" dirty="0"/>
              <a:t>. In this scheme, a user is allowed to select his or her own password. However, at the time of selection, the system checks to see if the password is allowable and, if not, rejects it.</a:t>
            </a:r>
          </a:p>
        </p:txBody>
      </p:sp>
    </p:spTree>
    <p:extLst>
      <p:ext uri="{BB962C8B-B14F-4D97-AF65-F5344CB8AC3E}">
        <p14:creationId xmlns:p14="http://schemas.microsoft.com/office/powerpoint/2010/main" val="125191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FFB91D"/>
                </a:solidFill>
              </a:rPr>
              <a:t>Token-Based Authentication</a:t>
            </a:r>
          </a:p>
        </p:txBody>
      </p:sp>
      <p:sp>
        <p:nvSpPr>
          <p:cNvPr id="3" name="Content Placeholder 2"/>
          <p:cNvSpPr>
            <a:spLocks noGrp="1"/>
          </p:cNvSpPr>
          <p:nvPr>
            <p:ph idx="1"/>
          </p:nvPr>
        </p:nvSpPr>
        <p:spPr/>
        <p:txBody>
          <a:bodyPr/>
          <a:lstStyle/>
          <a:p>
            <a:r>
              <a:rPr lang="en-US" dirty="0"/>
              <a:t>Objects that a user possesses for the purpose of user authentication are called tokens.</a:t>
            </a:r>
          </a:p>
        </p:txBody>
      </p:sp>
      <p:pic>
        <p:nvPicPr>
          <p:cNvPr id="5" name="Picture 4"/>
          <p:cNvPicPr>
            <a:picLocks noChangeAspect="1"/>
          </p:cNvPicPr>
          <p:nvPr/>
        </p:nvPicPr>
        <p:blipFill>
          <a:blip r:embed="rId3"/>
          <a:stretch>
            <a:fillRect/>
          </a:stretch>
        </p:blipFill>
        <p:spPr>
          <a:xfrm>
            <a:off x="164262" y="2780928"/>
            <a:ext cx="8815475" cy="3018242"/>
          </a:xfrm>
          <a:prstGeom prst="rect">
            <a:avLst/>
          </a:prstGeom>
        </p:spPr>
      </p:pic>
    </p:spTree>
    <p:extLst>
      <p:ext uri="{BB962C8B-B14F-4D97-AF65-F5344CB8AC3E}">
        <p14:creationId xmlns:p14="http://schemas.microsoft.com/office/powerpoint/2010/main" val="343533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US" b="1" dirty="0">
                <a:solidFill>
                  <a:srgbClr val="FFB91D"/>
                </a:solidFill>
              </a:rPr>
              <a:t>Memory Cards</a:t>
            </a:r>
          </a:p>
        </p:txBody>
      </p:sp>
      <p:sp>
        <p:nvSpPr>
          <p:cNvPr id="3" name="Content Placeholder 2"/>
          <p:cNvSpPr>
            <a:spLocks noGrp="1"/>
          </p:cNvSpPr>
          <p:nvPr>
            <p:ph idx="1"/>
          </p:nvPr>
        </p:nvSpPr>
        <p:spPr>
          <a:xfrm>
            <a:off x="251520" y="865312"/>
            <a:ext cx="8784976" cy="4525963"/>
          </a:xfrm>
        </p:spPr>
        <p:txBody>
          <a:bodyPr>
            <a:normAutofit lnSpcReduction="10000"/>
          </a:bodyPr>
          <a:lstStyle/>
          <a:p>
            <a:r>
              <a:rPr lang="en-US" dirty="0"/>
              <a:t>Memory cards can store but not process data. The most common such card is the bank card with a magnetic stripe on the back. </a:t>
            </a:r>
          </a:p>
          <a:p>
            <a:r>
              <a:rPr lang="en-US" dirty="0"/>
              <a:t>A magnetic stripe can store only a simple security code, which can be read (and unfortunately reprogrammed) by an inexpensive card reader. There are also memory cards that include an internal electronic memory.</a:t>
            </a:r>
          </a:p>
          <a:p>
            <a:r>
              <a:rPr lang="en-US" dirty="0"/>
              <a:t>The memory card, when combined with a PIN or password, provides significantly greater security than a password alone. An adversary must gain physical possession of the card (or be able to duplicate it) plus must gain knowledge of the PIN. </a:t>
            </a:r>
          </a:p>
        </p:txBody>
      </p:sp>
      <p:pic>
        <p:nvPicPr>
          <p:cNvPr id="4" name="Picture 3"/>
          <p:cNvPicPr>
            <a:picLocks noChangeAspect="1"/>
          </p:cNvPicPr>
          <p:nvPr/>
        </p:nvPicPr>
        <p:blipFill>
          <a:blip r:embed="rId3"/>
          <a:stretch>
            <a:fillRect/>
          </a:stretch>
        </p:blipFill>
        <p:spPr>
          <a:xfrm>
            <a:off x="4778524" y="5333073"/>
            <a:ext cx="4365476" cy="1524927"/>
          </a:xfrm>
          <a:prstGeom prst="rect">
            <a:avLst/>
          </a:prstGeom>
        </p:spPr>
      </p:pic>
    </p:spTree>
    <p:extLst>
      <p:ext uri="{BB962C8B-B14F-4D97-AF65-F5344CB8AC3E}">
        <p14:creationId xmlns:p14="http://schemas.microsoft.com/office/powerpoint/2010/main" val="93523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Potential drawbacks of Memory Cards</a:t>
            </a:r>
          </a:p>
        </p:txBody>
      </p:sp>
      <p:sp>
        <p:nvSpPr>
          <p:cNvPr id="3" name="Content Placeholder 2"/>
          <p:cNvSpPr>
            <a:spLocks noGrp="1"/>
          </p:cNvSpPr>
          <p:nvPr>
            <p:ph idx="1"/>
          </p:nvPr>
        </p:nvSpPr>
        <p:spPr/>
        <p:txBody>
          <a:bodyPr>
            <a:normAutofit/>
          </a:bodyPr>
          <a:lstStyle/>
          <a:p>
            <a:pPr marL="0" indent="0">
              <a:buNone/>
            </a:pPr>
            <a:r>
              <a:rPr lang="en-US" dirty="0"/>
              <a:t>Among the potential drawbacks are the following:</a:t>
            </a:r>
          </a:p>
          <a:p>
            <a:r>
              <a:rPr lang="en-US" b="1" dirty="0"/>
              <a:t>Requires special reader: </a:t>
            </a:r>
            <a:r>
              <a:rPr lang="en-US" dirty="0"/>
              <a:t>This increases the cost of using the token and creates the requirement to maintain the security of the reader’s hardware and software.</a:t>
            </a:r>
          </a:p>
          <a:p>
            <a:r>
              <a:rPr lang="en-US" b="1" dirty="0"/>
              <a:t>Token loss: </a:t>
            </a:r>
            <a:r>
              <a:rPr lang="en-US" dirty="0"/>
              <a:t>A lost token temporarily prevents its owner from gaining system access.</a:t>
            </a:r>
          </a:p>
          <a:p>
            <a:r>
              <a:rPr lang="en-US" b="1" dirty="0"/>
              <a:t>User dissatisfaction: </a:t>
            </a:r>
            <a:r>
              <a:rPr lang="en-US" dirty="0"/>
              <a:t>Although users may have no difficulty in accepting the use of a memory card for ATM access, its use for computer access may be deemed inconvenient.</a:t>
            </a:r>
          </a:p>
          <a:p>
            <a:endParaRPr lang="en-US" dirty="0"/>
          </a:p>
        </p:txBody>
      </p:sp>
    </p:spTree>
    <p:extLst>
      <p:ext uri="{BB962C8B-B14F-4D97-AF65-F5344CB8AC3E}">
        <p14:creationId xmlns:p14="http://schemas.microsoft.com/office/powerpoint/2010/main" val="165798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b="1" dirty="0">
                <a:solidFill>
                  <a:srgbClr val="FFB91D"/>
                </a:solidFill>
              </a:rPr>
              <a:t>Smart Cards</a:t>
            </a:r>
          </a:p>
        </p:txBody>
      </p:sp>
      <p:sp>
        <p:nvSpPr>
          <p:cNvPr id="3" name="Content Placeholder 2"/>
          <p:cNvSpPr>
            <a:spLocks noGrp="1"/>
          </p:cNvSpPr>
          <p:nvPr>
            <p:ph idx="1"/>
          </p:nvPr>
        </p:nvSpPr>
        <p:spPr>
          <a:xfrm>
            <a:off x="107504" y="937320"/>
            <a:ext cx="8856984" cy="5011960"/>
          </a:xfrm>
        </p:spPr>
        <p:txBody>
          <a:bodyPr>
            <a:normAutofit fontScale="92500" lnSpcReduction="10000"/>
          </a:bodyPr>
          <a:lstStyle/>
          <a:p>
            <a:pPr marL="0" indent="0">
              <a:buNone/>
            </a:pPr>
            <a:r>
              <a:rPr lang="en-US" dirty="0"/>
              <a:t>A wide variety of devices qualify as smart tokens. These can be categorized along four dimensions that are not mutually exclusive:</a:t>
            </a:r>
          </a:p>
          <a:p>
            <a:r>
              <a:rPr lang="en-US" b="1" dirty="0"/>
              <a:t>Physical characteristics: </a:t>
            </a:r>
            <a:r>
              <a:rPr lang="en-US" dirty="0"/>
              <a:t>Smart tokens include an embedded microprocessor. A smart token that looks like a bank card is called a smart card. Other smart tokens can look like calculators, keys, or other small portable objects.</a:t>
            </a:r>
          </a:p>
          <a:p>
            <a:r>
              <a:rPr lang="en-US" b="1" dirty="0"/>
              <a:t>User interface: </a:t>
            </a:r>
            <a:r>
              <a:rPr lang="en-US" dirty="0"/>
              <a:t>Manual interfaces include a keypad and display for human/ token interaction.</a:t>
            </a:r>
          </a:p>
          <a:p>
            <a:r>
              <a:rPr lang="en-US" b="1" dirty="0"/>
              <a:t>Electronic interface: </a:t>
            </a:r>
            <a:r>
              <a:rPr lang="en-US" dirty="0"/>
              <a:t>A smart card or other token requires an electronic interface to communicate with a compatible reader/writer. A card may have one or both of the following types of interface:</a:t>
            </a:r>
          </a:p>
          <a:p>
            <a:pPr lvl="1"/>
            <a:r>
              <a:rPr lang="en-US" dirty="0"/>
              <a:t>Contact</a:t>
            </a:r>
          </a:p>
          <a:p>
            <a:pPr lvl="1"/>
            <a:r>
              <a:rPr lang="en-US" dirty="0"/>
              <a:t>Contactless</a:t>
            </a:r>
          </a:p>
        </p:txBody>
      </p:sp>
      <p:pic>
        <p:nvPicPr>
          <p:cNvPr id="5" name="Picture 4"/>
          <p:cNvPicPr>
            <a:picLocks noChangeAspect="1"/>
          </p:cNvPicPr>
          <p:nvPr/>
        </p:nvPicPr>
        <p:blipFill>
          <a:blip r:embed="rId3"/>
          <a:stretch>
            <a:fillRect/>
          </a:stretch>
        </p:blipFill>
        <p:spPr>
          <a:xfrm>
            <a:off x="6464131" y="5098937"/>
            <a:ext cx="2679869" cy="1700686"/>
          </a:xfrm>
          <a:prstGeom prst="rect">
            <a:avLst/>
          </a:prstGeom>
        </p:spPr>
      </p:pic>
      <p:pic>
        <p:nvPicPr>
          <p:cNvPr id="6" name="Picture 5"/>
          <p:cNvPicPr>
            <a:picLocks noChangeAspect="1"/>
          </p:cNvPicPr>
          <p:nvPr/>
        </p:nvPicPr>
        <p:blipFill>
          <a:blip r:embed="rId4"/>
          <a:stretch>
            <a:fillRect/>
          </a:stretch>
        </p:blipFill>
        <p:spPr>
          <a:xfrm>
            <a:off x="3779911" y="5098937"/>
            <a:ext cx="2331505" cy="1759063"/>
          </a:xfrm>
          <a:prstGeom prst="rect">
            <a:avLst/>
          </a:prstGeom>
        </p:spPr>
      </p:pic>
    </p:spTree>
    <p:extLst>
      <p:ext uri="{BB962C8B-B14F-4D97-AF65-F5344CB8AC3E}">
        <p14:creationId xmlns:p14="http://schemas.microsoft.com/office/powerpoint/2010/main" val="2408020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b="1" dirty="0">
                <a:solidFill>
                  <a:srgbClr val="FFB91D"/>
                </a:solidFill>
              </a:rPr>
              <a:t>Biometric Authentication</a:t>
            </a:r>
          </a:p>
        </p:txBody>
      </p:sp>
      <p:sp>
        <p:nvSpPr>
          <p:cNvPr id="3" name="Content Placeholder 2"/>
          <p:cNvSpPr>
            <a:spLocks noGrp="1"/>
          </p:cNvSpPr>
          <p:nvPr>
            <p:ph idx="1"/>
          </p:nvPr>
        </p:nvSpPr>
        <p:spPr>
          <a:xfrm>
            <a:off x="107504" y="836712"/>
            <a:ext cx="9036496" cy="4525963"/>
          </a:xfrm>
        </p:spPr>
        <p:txBody>
          <a:bodyPr/>
          <a:lstStyle/>
          <a:p>
            <a:pPr marL="0" indent="0" algn="just">
              <a:buNone/>
            </a:pPr>
            <a:r>
              <a:rPr lang="en-US" dirty="0"/>
              <a:t>A biometric authentication system attempts to authenticate an individual based on his or her unique physical characteristics. These include static characteristics, such as fingerprints, hand geometry, facial characteristics, and retinal and iris patterns; and dynamic characteristics, such as voiceprint and signature. In essence, biometrics is based on pattern recognition.</a:t>
            </a:r>
          </a:p>
        </p:txBody>
      </p:sp>
      <p:pic>
        <p:nvPicPr>
          <p:cNvPr id="4" name="Picture 3"/>
          <p:cNvPicPr>
            <a:picLocks noChangeAspect="1"/>
          </p:cNvPicPr>
          <p:nvPr/>
        </p:nvPicPr>
        <p:blipFill>
          <a:blip r:embed="rId3"/>
          <a:stretch>
            <a:fillRect/>
          </a:stretch>
        </p:blipFill>
        <p:spPr>
          <a:xfrm>
            <a:off x="4211960" y="3736188"/>
            <a:ext cx="4932040" cy="3121277"/>
          </a:xfrm>
          <a:prstGeom prst="rect">
            <a:avLst/>
          </a:prstGeom>
        </p:spPr>
      </p:pic>
    </p:spTree>
    <p:extLst>
      <p:ext uri="{BB962C8B-B14F-4D97-AF65-F5344CB8AC3E}">
        <p14:creationId xmlns:p14="http://schemas.microsoft.com/office/powerpoint/2010/main" val="589467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Physical Characteristics Used in Biometric Applications</a:t>
            </a:r>
            <a:endParaRPr lang="en-US" sz="4400" dirty="0"/>
          </a:p>
        </p:txBody>
      </p:sp>
      <p:sp>
        <p:nvSpPr>
          <p:cNvPr id="3" name="Content Placeholder 2"/>
          <p:cNvSpPr>
            <a:spLocks noGrp="1"/>
          </p:cNvSpPr>
          <p:nvPr>
            <p:ph idx="1"/>
          </p:nvPr>
        </p:nvSpPr>
        <p:spPr>
          <a:xfrm>
            <a:off x="179512" y="1600200"/>
            <a:ext cx="8784976" cy="5069160"/>
          </a:xfrm>
        </p:spPr>
        <p:txBody>
          <a:bodyPr>
            <a:normAutofit fontScale="62500" lnSpcReduction="20000"/>
          </a:bodyPr>
          <a:lstStyle/>
          <a:p>
            <a:pPr marL="0" indent="0">
              <a:buNone/>
            </a:pPr>
            <a:r>
              <a:rPr lang="en-US" sz="3400" dirty="0"/>
              <a:t>A number of different types of physical characteristics are either in use or under study for user authentication. The most common are the following:</a:t>
            </a:r>
          </a:p>
          <a:p>
            <a:r>
              <a:rPr lang="en-US" sz="3400" b="1" dirty="0">
                <a:solidFill>
                  <a:srgbClr val="FF0000"/>
                </a:solidFill>
              </a:rPr>
              <a:t>Facial characteristics: </a:t>
            </a:r>
            <a:r>
              <a:rPr lang="en-US" sz="3400" dirty="0"/>
              <a:t>Facial characteristics are the most common means of human-to-human identification; thus it is natural to consider them for Identification by computer. </a:t>
            </a:r>
          </a:p>
          <a:p>
            <a:r>
              <a:rPr lang="en-US" sz="3400" b="1" dirty="0">
                <a:solidFill>
                  <a:srgbClr val="FF0000"/>
                </a:solidFill>
              </a:rPr>
              <a:t>Fingerprint :</a:t>
            </a:r>
            <a:r>
              <a:rPr lang="en-US" sz="3400" dirty="0"/>
              <a:t> A fingerprint is the pattern of ridges and furrows on the surface of the fingertip. Fingerprints are believed to be unique across the entire human population. In practice, automated fingerprint recognition and matching system extract a number of features from the fingerprint for storage as a numerical surrogate for the full fingerprint pattern.</a:t>
            </a:r>
          </a:p>
          <a:p>
            <a:r>
              <a:rPr lang="en-US" sz="3400" b="1" dirty="0">
                <a:solidFill>
                  <a:srgbClr val="FF0000"/>
                </a:solidFill>
              </a:rPr>
              <a:t>Retinal pattern: </a:t>
            </a:r>
            <a:r>
              <a:rPr lang="en-US" sz="3400" dirty="0"/>
              <a:t>The pattern formed by veins beneath the retinal surface is unique and therefore suitable for identification. A retinal biometric system obtains a digital image of the retinal pattern by projecting a low-intensity beam of visual or infrared light into the eye.</a:t>
            </a:r>
          </a:p>
        </p:txBody>
      </p:sp>
    </p:spTree>
    <p:extLst>
      <p:ext uri="{BB962C8B-B14F-4D97-AF65-F5344CB8AC3E}">
        <p14:creationId xmlns:p14="http://schemas.microsoft.com/office/powerpoint/2010/main" val="2294215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FFB91D"/>
                </a:solidFill>
              </a:rPr>
              <a:t>Physical Characteristics Used in Biometric Applications</a:t>
            </a:r>
          </a:p>
        </p:txBody>
      </p:sp>
      <p:sp>
        <p:nvSpPr>
          <p:cNvPr id="3" name="Content Placeholder 2"/>
          <p:cNvSpPr>
            <a:spLocks noGrp="1"/>
          </p:cNvSpPr>
          <p:nvPr>
            <p:ph idx="1"/>
          </p:nvPr>
        </p:nvSpPr>
        <p:spPr>
          <a:xfrm>
            <a:off x="457200" y="1600200"/>
            <a:ext cx="8435280" cy="4997152"/>
          </a:xfrm>
        </p:spPr>
        <p:txBody>
          <a:bodyPr>
            <a:normAutofit fontScale="77500" lnSpcReduction="20000"/>
          </a:bodyPr>
          <a:lstStyle/>
          <a:p>
            <a:r>
              <a:rPr lang="en-US" sz="2800" b="1" dirty="0">
                <a:solidFill>
                  <a:srgbClr val="FF0000"/>
                </a:solidFill>
              </a:rPr>
              <a:t>Hand geometry: </a:t>
            </a:r>
            <a:r>
              <a:rPr lang="en-US" sz="2800" dirty="0"/>
              <a:t>Hand geometry systems identify features of the hand, Including shape, and lengths and widths of fingers.</a:t>
            </a:r>
          </a:p>
          <a:p>
            <a:r>
              <a:rPr lang="en-US" sz="2800" b="1" dirty="0">
                <a:solidFill>
                  <a:srgbClr val="FF0000"/>
                </a:solidFill>
              </a:rPr>
              <a:t>Iris: </a:t>
            </a:r>
            <a:r>
              <a:rPr lang="en-US" sz="2800" dirty="0"/>
              <a:t>Another unique physical characteristic is the detailed structure of the iris.</a:t>
            </a:r>
          </a:p>
          <a:p>
            <a:r>
              <a:rPr lang="en-US" sz="2800" b="1" dirty="0">
                <a:solidFill>
                  <a:srgbClr val="FF0000"/>
                </a:solidFill>
              </a:rPr>
              <a:t>Signature: </a:t>
            </a:r>
            <a:r>
              <a:rPr lang="en-US" sz="2800" dirty="0"/>
              <a:t>Each individual has a unique style of handwriting and this is reflected especially in the signature, which is typically a frequently written sequence.</a:t>
            </a:r>
          </a:p>
          <a:p>
            <a:r>
              <a:rPr lang="en-US" sz="2800" b="1" dirty="0">
                <a:solidFill>
                  <a:srgbClr val="FF0000"/>
                </a:solidFill>
              </a:rPr>
              <a:t>Voice:</a:t>
            </a:r>
            <a:r>
              <a:rPr lang="en-US" sz="2800" b="1" dirty="0"/>
              <a:t> </a:t>
            </a:r>
            <a:r>
              <a:rPr lang="en-US" sz="2800" dirty="0"/>
              <a:t>Whereas the signature style of an individual reflects not only the unique physical attributes of the writer but also the writing habit that has developed, voice patterns are more closely tied to the physical and anatomical characteristics of the speaker. Nevertheless, there is still a variation from sample to sample over time from the same speaker, complicating the biometric recognition task.</a:t>
            </a:r>
          </a:p>
          <a:p>
            <a:endParaRPr lang="en-US" dirty="0"/>
          </a:p>
        </p:txBody>
      </p:sp>
    </p:spTree>
    <p:extLst>
      <p:ext uri="{BB962C8B-B14F-4D97-AF65-F5344CB8AC3E}">
        <p14:creationId xmlns:p14="http://schemas.microsoft.com/office/powerpoint/2010/main" val="229171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609601"/>
            <a:ext cx="7772400" cy="3035423"/>
          </a:xfrm>
        </p:spPr>
        <p:txBody>
          <a:bodyPr/>
          <a:lstStyle/>
          <a:p>
            <a:pPr>
              <a:lnSpc>
                <a:spcPts val="5800"/>
              </a:lnSpc>
            </a:pPr>
            <a:r>
              <a:rPr lang="en-US" b="1" dirty="0">
                <a:solidFill>
                  <a:srgbClr val="FFB91D"/>
                </a:solidFill>
              </a:rPr>
              <a:t>Chapter 3</a:t>
            </a:r>
          </a:p>
        </p:txBody>
      </p:sp>
      <p:sp>
        <p:nvSpPr>
          <p:cNvPr id="13" name="Subtitle 12"/>
          <p:cNvSpPr>
            <a:spLocks noGrp="1"/>
          </p:cNvSpPr>
          <p:nvPr>
            <p:ph type="subTitle" idx="1"/>
          </p:nvPr>
        </p:nvSpPr>
        <p:spPr>
          <a:xfrm>
            <a:off x="1629201" y="4078771"/>
            <a:ext cx="6400800" cy="936104"/>
          </a:xfrm>
        </p:spPr>
        <p:txBody>
          <a:bodyPr>
            <a:normAutofit/>
          </a:bodyPr>
          <a:lstStyle/>
          <a:p>
            <a:pPr eaLnBrk="0" hangingPunct="0"/>
            <a:r>
              <a:rPr kumimoji="1" lang="en-GB" altLang="en-US" sz="4400" b="1" dirty="0">
                <a:solidFill>
                  <a:schemeClr val="tx2"/>
                </a:solidFill>
                <a:effectLst>
                  <a:outerShdw blurRad="38100" dist="38100" dir="2700000" algn="tl">
                    <a:srgbClr val="000000"/>
                  </a:outerShdw>
                </a:effectLst>
              </a:rPr>
              <a:t>User Authentication</a:t>
            </a:r>
            <a:endParaRPr kumimoji="1" lang="en-US" altLang="en-US" sz="4400" b="1" dirty="0">
              <a:solidFill>
                <a:schemeClr val="tx2"/>
              </a:solidFill>
              <a:effectLst>
                <a:outerShdw blurRad="38100" dist="38100" dir="2700000" algn="tl">
                  <a:srgbClr val="000000"/>
                </a:outerShdw>
              </a:effectLst>
            </a:endParaRP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solidFill>
                  <a:srgbClr val="FFB91D"/>
                </a:solidFill>
              </a:rPr>
              <a:t>Relative cost and accuracy of biometric measures</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745" t="25419" r="5590" b="20613"/>
          <a:stretch/>
        </p:blipFill>
        <p:spPr>
          <a:xfrm>
            <a:off x="107504" y="1600200"/>
            <a:ext cx="8928992" cy="5257800"/>
          </a:xfrm>
          <a:prstGeom prst="rect">
            <a:avLst/>
          </a:prstGeom>
          <a:solidFill>
            <a:schemeClr val="tx1"/>
          </a:solidFill>
        </p:spPr>
      </p:pic>
    </p:spTree>
    <p:extLst>
      <p:ext uri="{BB962C8B-B14F-4D97-AF65-F5344CB8AC3E}">
        <p14:creationId xmlns:p14="http://schemas.microsoft.com/office/powerpoint/2010/main" val="438533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Operation of a Biometric Authentication System</a:t>
            </a:r>
          </a:p>
        </p:txBody>
      </p:sp>
      <p:sp>
        <p:nvSpPr>
          <p:cNvPr id="3" name="Content Placeholder 2"/>
          <p:cNvSpPr>
            <a:spLocks noGrp="1"/>
          </p:cNvSpPr>
          <p:nvPr>
            <p:ph idx="1"/>
          </p:nvPr>
        </p:nvSpPr>
        <p:spPr>
          <a:xfrm>
            <a:off x="179512" y="1600200"/>
            <a:ext cx="8856984" cy="4997152"/>
          </a:xfrm>
        </p:spPr>
        <p:txBody>
          <a:bodyPr>
            <a:normAutofit fontScale="92500" lnSpcReduction="20000"/>
          </a:bodyPr>
          <a:lstStyle/>
          <a:p>
            <a:pPr marL="0" indent="0">
              <a:buNone/>
            </a:pPr>
            <a:r>
              <a:rPr lang="en-US" dirty="0"/>
              <a:t>Each individual who is to be included in the database of authorized users must first be </a:t>
            </a:r>
            <a:r>
              <a:rPr lang="en-US" b="1" dirty="0">
                <a:solidFill>
                  <a:srgbClr val="FF0000"/>
                </a:solidFill>
              </a:rPr>
              <a:t>enrolled</a:t>
            </a:r>
            <a:r>
              <a:rPr lang="en-US" b="1" dirty="0"/>
              <a:t> </a:t>
            </a:r>
            <a:r>
              <a:rPr lang="en-US" dirty="0"/>
              <a:t>in the system. Depending on application, user authentication on a biometric system involves either </a:t>
            </a:r>
            <a:r>
              <a:rPr lang="en-US" b="1" dirty="0">
                <a:solidFill>
                  <a:srgbClr val="FF0000"/>
                </a:solidFill>
              </a:rPr>
              <a:t>verification </a:t>
            </a:r>
            <a:r>
              <a:rPr lang="en-US" dirty="0">
                <a:solidFill>
                  <a:srgbClr val="FF0000"/>
                </a:solidFill>
              </a:rPr>
              <a:t>or </a:t>
            </a:r>
            <a:r>
              <a:rPr lang="en-US" b="1" dirty="0">
                <a:solidFill>
                  <a:srgbClr val="FF0000"/>
                </a:solidFill>
              </a:rPr>
              <a:t>identification</a:t>
            </a:r>
            <a:r>
              <a:rPr lang="en-US" dirty="0"/>
              <a:t>. Verification is analogous to a user logging on to a system by using a memory card or smart card coupled with a password or PIN. For biometric verification, the user enters a PIN and also uses a biometric sensor.</a:t>
            </a:r>
          </a:p>
          <a:p>
            <a:pPr marL="0" indent="0">
              <a:buNone/>
            </a:pPr>
            <a:r>
              <a:rPr lang="en-US" dirty="0"/>
              <a:t>The system extracts the corresponding feature and compares that to the template stored for this user. If there is a match, then the system authenticates this user.</a:t>
            </a:r>
          </a:p>
          <a:p>
            <a:pPr marL="0" indent="0">
              <a:buNone/>
            </a:pPr>
            <a:r>
              <a:rPr lang="en-US" dirty="0"/>
              <a:t>For an identification system, the individual uses the biometric sensor but presents no additional information. The system then compares the presented template with the set of stored templates. If there is a match, then this user is identified. Otherwise, the user is rejected.</a:t>
            </a:r>
          </a:p>
          <a:p>
            <a:pPr marL="0" indent="0">
              <a:buNone/>
            </a:pPr>
            <a:r>
              <a:rPr lang="en-US" dirty="0">
                <a:solidFill>
                  <a:srgbClr val="FF0000"/>
                </a:solidFill>
              </a:rPr>
              <a:t>Figure below </a:t>
            </a:r>
            <a:r>
              <a:rPr lang="en-US" dirty="0"/>
              <a:t>illustrates the operation of a biometric system.</a:t>
            </a:r>
          </a:p>
        </p:txBody>
      </p:sp>
    </p:spTree>
    <p:extLst>
      <p:ext uri="{BB962C8B-B14F-4D97-AF65-F5344CB8AC3E}">
        <p14:creationId xmlns:p14="http://schemas.microsoft.com/office/powerpoint/2010/main" val="232570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4398" y="144016"/>
            <a:ext cx="9122902" cy="6597352"/>
          </a:xfrm>
          <a:prstGeom prst="rect">
            <a:avLst/>
          </a:prstGeom>
        </p:spPr>
      </p:pic>
    </p:spTree>
    <p:extLst>
      <p:ext uri="{BB962C8B-B14F-4D97-AF65-F5344CB8AC3E}">
        <p14:creationId xmlns:p14="http://schemas.microsoft.com/office/powerpoint/2010/main" val="1260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223962"/>
            <a:ext cx="9144000" cy="4410075"/>
          </a:xfrm>
          <a:prstGeom prst="rect">
            <a:avLst/>
          </a:prstGeom>
        </p:spPr>
      </p:pic>
    </p:spTree>
    <p:extLst>
      <p:ext uri="{BB962C8B-B14F-4D97-AF65-F5344CB8AC3E}">
        <p14:creationId xmlns:p14="http://schemas.microsoft.com/office/powerpoint/2010/main" val="157964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Security Issues for User Authentication</a:t>
            </a:r>
          </a:p>
        </p:txBody>
      </p:sp>
      <p:sp>
        <p:nvSpPr>
          <p:cNvPr id="3" name="Content Placeholder 2"/>
          <p:cNvSpPr>
            <a:spLocks noGrp="1"/>
          </p:cNvSpPr>
          <p:nvPr>
            <p:ph idx="1"/>
          </p:nvPr>
        </p:nvSpPr>
        <p:spPr/>
        <p:txBody>
          <a:bodyPr>
            <a:normAutofit lnSpcReduction="10000"/>
          </a:bodyPr>
          <a:lstStyle/>
          <a:p>
            <a:pPr marL="0" indent="0">
              <a:buNone/>
            </a:pPr>
            <a:r>
              <a:rPr lang="en-US" dirty="0"/>
              <a:t>As with any security service, user authentication, particularly remote user authentication, is subject to a variety of attacks. Following are the main security attacks / issues for user authentication:</a:t>
            </a:r>
          </a:p>
          <a:p>
            <a:r>
              <a:rPr lang="en-US" b="1" dirty="0">
                <a:solidFill>
                  <a:srgbClr val="FF0000"/>
                </a:solidFill>
              </a:rPr>
              <a:t>Client attacks </a:t>
            </a:r>
            <a:r>
              <a:rPr lang="en-US" dirty="0"/>
              <a:t>are those in which an adversary attempts to achieve user authentication without access to the remote host or to the intervening communications path. The adversary attempts to masquerade as a legitimate user.</a:t>
            </a:r>
          </a:p>
          <a:p>
            <a:r>
              <a:rPr lang="en-US" b="1" dirty="0">
                <a:solidFill>
                  <a:srgbClr val="FF0000"/>
                </a:solidFill>
              </a:rPr>
              <a:t>Host attacks </a:t>
            </a:r>
            <a:r>
              <a:rPr lang="en-US" dirty="0"/>
              <a:t>are directed at the user file at the host where passwords, token passcodes, or biometric templates are stored.</a:t>
            </a:r>
          </a:p>
        </p:txBody>
      </p:sp>
    </p:spTree>
    <p:extLst>
      <p:ext uri="{BB962C8B-B14F-4D97-AF65-F5344CB8AC3E}">
        <p14:creationId xmlns:p14="http://schemas.microsoft.com/office/powerpoint/2010/main" val="199377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626" y="72008"/>
            <a:ext cx="8229600" cy="1340768"/>
          </a:xfrm>
        </p:spPr>
        <p:txBody>
          <a:bodyPr/>
          <a:lstStyle/>
          <a:p>
            <a:r>
              <a:rPr lang="en-US" sz="3600" b="1" dirty="0">
                <a:solidFill>
                  <a:srgbClr val="FFB91D"/>
                </a:solidFill>
              </a:rPr>
              <a:t>Security Issues for User Authentication</a:t>
            </a:r>
          </a:p>
        </p:txBody>
      </p:sp>
      <p:sp>
        <p:nvSpPr>
          <p:cNvPr id="3" name="Content Placeholder 2"/>
          <p:cNvSpPr>
            <a:spLocks noGrp="1"/>
          </p:cNvSpPr>
          <p:nvPr>
            <p:ph idx="1"/>
          </p:nvPr>
        </p:nvSpPr>
        <p:spPr>
          <a:xfrm>
            <a:off x="457200" y="1412776"/>
            <a:ext cx="8229600" cy="4824536"/>
          </a:xfrm>
        </p:spPr>
        <p:txBody>
          <a:bodyPr>
            <a:normAutofit/>
          </a:bodyPr>
          <a:lstStyle/>
          <a:p>
            <a:r>
              <a:rPr lang="en-US" b="1" dirty="0">
                <a:solidFill>
                  <a:srgbClr val="FF0000"/>
                </a:solidFill>
              </a:rPr>
              <a:t>Eavesdropping</a:t>
            </a:r>
            <a:r>
              <a:rPr lang="en-US" b="1" dirty="0"/>
              <a:t> </a:t>
            </a:r>
            <a:r>
              <a:rPr lang="en-US" dirty="0"/>
              <a:t>in the context of passwords refers to an adversary’s attempt to learn the password by observing the user, finding a written copy of the password, or some similar attack that involves the physical proximity of user and adversary. </a:t>
            </a:r>
          </a:p>
          <a:p>
            <a:endParaRPr lang="en-US" dirty="0"/>
          </a:p>
          <a:p>
            <a:r>
              <a:rPr lang="en-US" dirty="0"/>
              <a:t>In a </a:t>
            </a:r>
            <a:r>
              <a:rPr lang="en-US" b="1" dirty="0">
                <a:solidFill>
                  <a:srgbClr val="FF0000"/>
                </a:solidFill>
              </a:rPr>
              <a:t>Trojan horse</a:t>
            </a:r>
            <a:r>
              <a:rPr lang="en-US" b="1" dirty="0"/>
              <a:t> </a:t>
            </a:r>
            <a:r>
              <a:rPr lang="en-US" dirty="0"/>
              <a:t>attack, an application or physical device masquerades as an authentic application or device for the purpose of capturing a user password, passcode, or biometric. The adversary can then use the captured information to </a:t>
            </a:r>
            <a:r>
              <a:rPr lang="pt-BR" dirty="0"/>
              <a:t>masquerade as a legitimate user. A</a:t>
            </a:r>
            <a:endParaRPr lang="en-US" dirty="0"/>
          </a:p>
        </p:txBody>
      </p:sp>
    </p:spTree>
    <p:extLst>
      <p:ext uri="{BB962C8B-B14F-4D97-AF65-F5344CB8AC3E}">
        <p14:creationId xmlns:p14="http://schemas.microsoft.com/office/powerpoint/2010/main" val="428363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US" sz="3200" b="1" dirty="0">
                <a:solidFill>
                  <a:srgbClr val="FFB91D"/>
                </a:solidFill>
              </a:rPr>
              <a:t>Security Issues for User Authentication</a:t>
            </a:r>
          </a:p>
        </p:txBody>
      </p:sp>
      <p:sp>
        <p:nvSpPr>
          <p:cNvPr id="3" name="Content Placeholder 2"/>
          <p:cNvSpPr>
            <a:spLocks noGrp="1"/>
          </p:cNvSpPr>
          <p:nvPr>
            <p:ph idx="1"/>
          </p:nvPr>
        </p:nvSpPr>
        <p:spPr>
          <a:xfrm>
            <a:off x="457200" y="764704"/>
            <a:ext cx="8229600" cy="5361459"/>
          </a:xfrm>
        </p:spPr>
        <p:txBody>
          <a:bodyPr>
            <a:normAutofit/>
          </a:bodyPr>
          <a:lstStyle/>
          <a:p>
            <a:r>
              <a:rPr lang="en-US" b="1" dirty="0">
                <a:solidFill>
                  <a:srgbClr val="FF0000"/>
                </a:solidFill>
              </a:rPr>
              <a:t>Replay</a:t>
            </a:r>
            <a:r>
              <a:rPr lang="en-US" b="1" dirty="0"/>
              <a:t> </a:t>
            </a:r>
            <a:r>
              <a:rPr lang="en-US" dirty="0"/>
              <a:t>attacks involve an adversary repeating a previously captured user response. The most common countermeasure to such attacks is the challenge-response protocol.</a:t>
            </a:r>
          </a:p>
          <a:p>
            <a:endParaRPr lang="en-US" dirty="0"/>
          </a:p>
          <a:p>
            <a:r>
              <a:rPr lang="en-US" dirty="0"/>
              <a:t>A </a:t>
            </a:r>
            <a:r>
              <a:rPr lang="en-US" b="1" dirty="0">
                <a:solidFill>
                  <a:srgbClr val="FF0000"/>
                </a:solidFill>
              </a:rPr>
              <a:t>denial-of-service (</a:t>
            </a:r>
            <a:r>
              <a:rPr lang="en-US" b="1" dirty="0" err="1">
                <a:solidFill>
                  <a:srgbClr val="FF0000"/>
                </a:solidFill>
              </a:rPr>
              <a:t>DoS</a:t>
            </a:r>
            <a:r>
              <a:rPr lang="en-US" b="1" dirty="0">
                <a:solidFill>
                  <a:srgbClr val="FF0000"/>
                </a:solidFill>
              </a:rPr>
              <a:t>) </a:t>
            </a:r>
            <a:r>
              <a:rPr lang="en-US" dirty="0"/>
              <a:t>attack attempts to disable a user authentication service by flooding the service with numerous authentication attempts. A more selective attack denies service to a specific user by attempting logon until the threshold is reached that causes lockout to this user because of too many logon attempts.</a:t>
            </a:r>
          </a:p>
        </p:txBody>
      </p:sp>
    </p:spTree>
    <p:extLst>
      <p:ext uri="{BB962C8B-B14F-4D97-AF65-F5344CB8AC3E}">
        <p14:creationId xmlns:p14="http://schemas.microsoft.com/office/powerpoint/2010/main" val="935758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16832"/>
            <a:ext cx="8229600" cy="1600200"/>
          </a:xfrm>
        </p:spPr>
        <p:txBody>
          <a:bodyPr/>
          <a:lstStyle/>
          <a:p>
            <a:r>
              <a:rPr lang="en-US" b="1" i="1" dirty="0">
                <a:solidFill>
                  <a:srgbClr val="FFB91D"/>
                </a:solidFill>
              </a:rPr>
              <a:t>Thank You!</a:t>
            </a:r>
          </a:p>
        </p:txBody>
      </p:sp>
    </p:spTree>
    <p:extLst>
      <p:ext uri="{BB962C8B-B14F-4D97-AF65-F5344CB8AC3E}">
        <p14:creationId xmlns:p14="http://schemas.microsoft.com/office/powerpoint/2010/main" val="20603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332657"/>
            <a:ext cx="8445624" cy="1800200"/>
          </a:xfrm>
        </p:spPr>
        <p:txBody>
          <a:bodyPr/>
          <a:lstStyle/>
          <a:p>
            <a:pPr eaLnBrk="1" fontAlgn="auto" hangingPunct="1">
              <a:lnSpc>
                <a:spcPct val="100000"/>
              </a:lnSpc>
              <a:spcAft>
                <a:spcPts val="0"/>
              </a:spcAft>
              <a:defRPr/>
            </a:pPr>
            <a:r>
              <a:rPr lang="en-GB" b="1" dirty="0">
                <a:solidFill>
                  <a:srgbClr val="FFB91D"/>
                </a:solidFill>
              </a:rPr>
              <a:t>Digital user authentication</a:t>
            </a:r>
            <a:endParaRPr lang="en-AU" b="1" dirty="0">
              <a:solidFill>
                <a:srgbClr val="FFB91D"/>
              </a:solidFill>
            </a:endParaRPr>
          </a:p>
        </p:txBody>
      </p:sp>
      <p:sp>
        <p:nvSpPr>
          <p:cNvPr id="200707" name="Rectangle 3"/>
          <p:cNvSpPr>
            <a:spLocks noGrp="1" noChangeArrowheads="1"/>
          </p:cNvSpPr>
          <p:nvPr>
            <p:ph idx="1"/>
          </p:nvPr>
        </p:nvSpPr>
        <p:spPr>
          <a:xfrm>
            <a:off x="467544" y="2492896"/>
            <a:ext cx="8229600" cy="2581747"/>
          </a:xfrm>
        </p:spPr>
        <p:txBody>
          <a:bodyPr/>
          <a:lstStyle/>
          <a:p>
            <a:pPr eaLnBrk="1" fontAlgn="auto" hangingPunct="1">
              <a:spcAft>
                <a:spcPts val="0"/>
              </a:spcAft>
              <a:buFont typeface="Wingdings" pitchFamily="-107" charset="2"/>
              <a:buNone/>
              <a:defRPr/>
            </a:pPr>
            <a:r>
              <a:rPr lang="en-US" dirty="0">
                <a:effectLst>
                  <a:outerShdw blurRad="38100" dist="38100" dir="2700000" algn="tl">
                    <a:srgbClr val="000000">
                      <a:alpha val="43137"/>
                    </a:srgbClr>
                  </a:outerShdw>
                </a:effectLst>
                <a:ea typeface="+mn-ea"/>
                <a:cs typeface="+mn-cs"/>
              </a:rPr>
              <a:t>	</a:t>
            </a:r>
            <a:r>
              <a:rPr lang="en-US" sz="3600" dirty="0">
                <a:effectLst>
                  <a:outerShdw blurRad="38100" dist="38100" dir="2700000" algn="tl">
                    <a:srgbClr val="000000">
                      <a:alpha val="43137"/>
                    </a:srgbClr>
                  </a:outerShdw>
                </a:effectLst>
              </a:rPr>
              <a:t>“The process of establishing confidence in user identities that are presented electronically to an information system.”</a:t>
            </a:r>
            <a:endParaRPr lang="en-AU"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351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96752"/>
          </a:xfrm>
        </p:spPr>
        <p:txBody>
          <a:bodyPr/>
          <a:lstStyle/>
          <a:p>
            <a:r>
              <a:rPr lang="en-US" altLang="en-US" b="1" dirty="0">
                <a:solidFill>
                  <a:srgbClr val="FFB91D"/>
                </a:solidFill>
              </a:rPr>
              <a:t>Authentication process </a:t>
            </a:r>
            <a:endParaRPr lang="en-AU" altLang="en-US" b="1" dirty="0">
              <a:solidFill>
                <a:srgbClr val="FFB91D"/>
              </a:solidFill>
            </a:endParaRPr>
          </a:p>
        </p:txBody>
      </p:sp>
      <p:sp>
        <p:nvSpPr>
          <p:cNvPr id="200707" name="Rectangle 3"/>
          <p:cNvSpPr>
            <a:spLocks noGrp="1" noChangeArrowheads="1"/>
          </p:cNvSpPr>
          <p:nvPr>
            <p:ph type="body" idx="1"/>
          </p:nvPr>
        </p:nvSpPr>
        <p:spPr>
          <a:xfrm>
            <a:off x="457200" y="1196752"/>
            <a:ext cx="8435280" cy="4929411"/>
          </a:xfrm>
        </p:spPr>
        <p:txBody>
          <a:bodyPr>
            <a:normAutofit/>
          </a:bodyPr>
          <a:lstStyle/>
          <a:p>
            <a:pPr marL="0" indent="0">
              <a:buNone/>
            </a:pPr>
            <a:r>
              <a:rPr lang="en-US" dirty="0"/>
              <a:t>In most computer security contexts, user authentication is the fundamental building block and the primary line of defense. User authentication is the basis for most types of access control and for user accountability. User authentication encompasses two functions. </a:t>
            </a:r>
          </a:p>
          <a:p>
            <a:r>
              <a:rPr lang="en-US" dirty="0"/>
              <a:t>First, the user identifies herself to the system by presenting a credential, such as user ID. </a:t>
            </a:r>
          </a:p>
          <a:p>
            <a:r>
              <a:rPr lang="en-US" dirty="0"/>
              <a:t>Second, the system verifies the user by the exchange of authentication information. </a:t>
            </a:r>
          </a:p>
          <a:p>
            <a:r>
              <a:rPr lang="en-US" dirty="0"/>
              <a:t>identification is the means by which a user provides a claimed identity to the system; user authentication is the means of establishing the validity of the claim. </a:t>
            </a:r>
            <a:endParaRPr lang="en-AU" altLang="en-US" dirty="0">
              <a:effectLst/>
              <a:latin typeface="Times" panose="02020603050405020304" pitchFamily="18" charset="0"/>
            </a:endParaRPr>
          </a:p>
        </p:txBody>
      </p:sp>
    </p:spTree>
    <p:extLst>
      <p:ext uri="{BB962C8B-B14F-4D97-AF65-F5344CB8AC3E}">
        <p14:creationId xmlns:p14="http://schemas.microsoft.com/office/powerpoint/2010/main" val="199479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3750"/>
          <a:stretch/>
        </p:blipFill>
        <p:spPr>
          <a:xfrm>
            <a:off x="251520" y="332656"/>
            <a:ext cx="8640960" cy="5976664"/>
          </a:xfrm>
          <a:prstGeom prst="rect">
            <a:avLst/>
          </a:prstGeom>
          <a:solidFill>
            <a:schemeClr val="tx1"/>
          </a:solidFill>
        </p:spPr>
      </p:pic>
    </p:spTree>
    <p:extLst>
      <p:ext uri="{BB962C8B-B14F-4D97-AF65-F5344CB8AC3E}">
        <p14:creationId xmlns:p14="http://schemas.microsoft.com/office/powerpoint/2010/main" val="257033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40768"/>
          </a:xfrm>
        </p:spPr>
        <p:txBody>
          <a:bodyPr/>
          <a:lstStyle/>
          <a:p>
            <a:r>
              <a:rPr lang="en-US" b="1" dirty="0">
                <a:solidFill>
                  <a:srgbClr val="FFB91D"/>
                </a:solidFill>
              </a:rPr>
              <a:t>Means of Authentication</a:t>
            </a:r>
          </a:p>
        </p:txBody>
      </p:sp>
      <p:sp>
        <p:nvSpPr>
          <p:cNvPr id="3" name="Content Placeholder 2"/>
          <p:cNvSpPr>
            <a:spLocks noGrp="1"/>
          </p:cNvSpPr>
          <p:nvPr>
            <p:ph idx="1"/>
          </p:nvPr>
        </p:nvSpPr>
        <p:spPr>
          <a:xfrm>
            <a:off x="457200" y="1484784"/>
            <a:ext cx="8229600" cy="4968552"/>
          </a:xfrm>
        </p:spPr>
        <p:txBody>
          <a:bodyPr>
            <a:normAutofit fontScale="92500"/>
          </a:bodyPr>
          <a:lstStyle/>
          <a:p>
            <a:pPr marL="0" indent="0">
              <a:buNone/>
            </a:pPr>
            <a:r>
              <a:rPr lang="en-US" dirty="0"/>
              <a:t>There are four general means of authenticating a user’s identity, which can be used alone or in combination:</a:t>
            </a:r>
          </a:p>
          <a:p>
            <a:pPr marL="457200" indent="-457200">
              <a:buFont typeface="+mj-lt"/>
              <a:buAutoNum type="arabicPeriod"/>
            </a:pPr>
            <a:r>
              <a:rPr lang="en-US" b="1" dirty="0">
                <a:solidFill>
                  <a:srgbClr val="FF0000"/>
                </a:solidFill>
              </a:rPr>
              <a:t>Something the individual knows: </a:t>
            </a:r>
            <a:r>
              <a:rPr lang="en-US" dirty="0"/>
              <a:t>Examples includes a password, a personal identification number (PIN), or answers to a prearranged set of questions.</a:t>
            </a:r>
          </a:p>
          <a:p>
            <a:pPr marL="457200" indent="-457200">
              <a:buFont typeface="+mj-lt"/>
              <a:buAutoNum type="arabicPeriod"/>
            </a:pPr>
            <a:r>
              <a:rPr lang="en-US" b="1" dirty="0">
                <a:solidFill>
                  <a:srgbClr val="FF0000"/>
                </a:solidFill>
              </a:rPr>
              <a:t>Something the individual possesses: </a:t>
            </a:r>
            <a:r>
              <a:rPr lang="en-US" dirty="0"/>
              <a:t>Examples include electronic keycards, smart cards, and physical keys. This type of authenticator is referred to as a </a:t>
            </a:r>
            <a:r>
              <a:rPr lang="en-US" i="1" dirty="0"/>
              <a:t>token</a:t>
            </a:r>
            <a:r>
              <a:rPr lang="en-US" dirty="0"/>
              <a:t>.</a:t>
            </a:r>
          </a:p>
          <a:p>
            <a:pPr marL="457200" indent="-457200">
              <a:buFont typeface="+mj-lt"/>
              <a:buAutoNum type="arabicPeriod"/>
            </a:pPr>
            <a:r>
              <a:rPr lang="en-US" b="1" dirty="0">
                <a:solidFill>
                  <a:srgbClr val="FF0000"/>
                </a:solidFill>
              </a:rPr>
              <a:t>Something the individual is (static biometrics):</a:t>
            </a:r>
            <a:r>
              <a:rPr lang="en-US" b="1" dirty="0"/>
              <a:t> </a:t>
            </a:r>
            <a:r>
              <a:rPr lang="en-US" dirty="0"/>
              <a:t>Examples include recognition by fingerprint, retina, and face.</a:t>
            </a:r>
          </a:p>
          <a:p>
            <a:pPr marL="457200" indent="-457200">
              <a:buFont typeface="+mj-lt"/>
              <a:buAutoNum type="arabicPeriod"/>
            </a:pPr>
            <a:r>
              <a:rPr lang="en-US" b="1" dirty="0">
                <a:solidFill>
                  <a:srgbClr val="FF0000"/>
                </a:solidFill>
              </a:rPr>
              <a:t>Something the individual does (dynamic biometrics): </a:t>
            </a:r>
            <a:r>
              <a:rPr lang="en-US" dirty="0"/>
              <a:t>Examples include recognition by voice pattern, handwriting characteristics, and typing rhythm.</a:t>
            </a:r>
          </a:p>
        </p:txBody>
      </p:sp>
    </p:spTree>
    <p:extLst>
      <p:ext uri="{BB962C8B-B14F-4D97-AF65-F5344CB8AC3E}">
        <p14:creationId xmlns:p14="http://schemas.microsoft.com/office/powerpoint/2010/main" val="329819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74915" y="116632"/>
            <a:ext cx="8229600" cy="1600200"/>
          </a:xfrm>
        </p:spPr>
        <p:txBody>
          <a:bodyPr/>
          <a:lstStyle/>
          <a:p>
            <a:pPr eaLnBrk="1" fontAlgn="auto" hangingPunct="1">
              <a:spcAft>
                <a:spcPts val="0"/>
              </a:spcAft>
              <a:defRPr/>
            </a:pPr>
            <a:r>
              <a:rPr lang="en-US" b="1" dirty="0">
                <a:solidFill>
                  <a:srgbClr val="FFB91D"/>
                </a:solidFill>
              </a:rPr>
              <a:t>Password-Based </a:t>
            </a:r>
            <a:r>
              <a:rPr lang="en-GB" b="1" dirty="0">
                <a:solidFill>
                  <a:srgbClr val="FFB91D"/>
                </a:solidFill>
              </a:rPr>
              <a:t>Authentication</a:t>
            </a:r>
            <a:endParaRPr lang="en-US" b="1" dirty="0">
              <a:solidFill>
                <a:srgbClr val="FFB91D"/>
              </a:solidFill>
            </a:endParaRPr>
          </a:p>
        </p:txBody>
      </p:sp>
      <p:sp>
        <p:nvSpPr>
          <p:cNvPr id="210947" name="Rectangle 3"/>
          <p:cNvSpPr>
            <a:spLocks noGrp="1" noChangeArrowheads="1"/>
          </p:cNvSpPr>
          <p:nvPr>
            <p:ph idx="1"/>
          </p:nvPr>
        </p:nvSpPr>
        <p:spPr>
          <a:xfrm>
            <a:off x="457200" y="2057400"/>
            <a:ext cx="8229600" cy="4495800"/>
          </a:xfrm>
        </p:spPr>
        <p:txBody>
          <a:bodyPr wrap="square" numCol="1" anchor="t" anchorCtr="0" compatLnSpc="1">
            <a:prstTxWarp prst="textNoShape">
              <a:avLst/>
            </a:prstTxWarp>
          </a:bodyPr>
          <a:lstStyle/>
          <a:p>
            <a:pPr eaLnBrk="1" hangingPunct="1">
              <a:defRPr/>
            </a:pPr>
            <a:r>
              <a:rPr lang="en-US" sz="3000" dirty="0">
                <a:effectLst>
                  <a:outerShdw blurRad="38100" dist="38100" dir="2700000" algn="tl">
                    <a:srgbClr val="0064E2"/>
                  </a:outerShdw>
                </a:effectLst>
              </a:rPr>
              <a:t>Widely used line of defense against intruders</a:t>
            </a:r>
          </a:p>
          <a:p>
            <a:pPr lvl="1" eaLnBrk="1" hangingPunct="1">
              <a:defRPr/>
            </a:pPr>
            <a:r>
              <a:rPr lang="en-US" sz="2000" dirty="0">
                <a:effectLst>
                  <a:outerShdw blurRad="38100" dist="38100" dir="2700000" algn="tl">
                    <a:srgbClr val="0064E2"/>
                  </a:outerShdw>
                </a:effectLst>
              </a:rPr>
              <a:t>User provides name/login and password</a:t>
            </a:r>
          </a:p>
          <a:p>
            <a:pPr lvl="1" eaLnBrk="1" hangingPunct="1">
              <a:defRPr/>
            </a:pPr>
            <a:r>
              <a:rPr lang="en-US" sz="2000" dirty="0">
                <a:effectLst>
                  <a:outerShdw blurRad="38100" dist="38100" dir="2700000" algn="tl">
                    <a:srgbClr val="0064E2"/>
                  </a:outerShdw>
                </a:effectLst>
              </a:rPr>
              <a:t>System compares password with the one stored for that specified login</a:t>
            </a:r>
          </a:p>
          <a:p>
            <a:pPr eaLnBrk="1" hangingPunct="1">
              <a:defRPr/>
            </a:pPr>
            <a:r>
              <a:rPr lang="en-US" sz="3000" dirty="0">
                <a:effectLst>
                  <a:outerShdw blurRad="38100" dist="38100" dir="2700000" algn="tl">
                    <a:srgbClr val="0064E2"/>
                  </a:outerShdw>
                </a:effectLst>
              </a:rPr>
              <a:t>The user ID:</a:t>
            </a:r>
          </a:p>
          <a:p>
            <a:pPr lvl="1" eaLnBrk="1" hangingPunct="1">
              <a:defRPr/>
            </a:pPr>
            <a:r>
              <a:rPr lang="en-US" sz="2000" dirty="0">
                <a:effectLst>
                  <a:outerShdw blurRad="38100" dist="38100" dir="2700000" algn="tl">
                    <a:srgbClr val="0064E2"/>
                  </a:outerShdw>
                </a:effectLst>
              </a:rPr>
              <a:t>Determines that the user is authorized to access the system</a:t>
            </a:r>
          </a:p>
          <a:p>
            <a:pPr lvl="1" eaLnBrk="1" hangingPunct="1">
              <a:defRPr/>
            </a:pPr>
            <a:r>
              <a:rPr lang="en-US" sz="2000" dirty="0">
                <a:effectLst>
                  <a:outerShdw blurRad="38100" dist="38100" dir="2700000" algn="tl">
                    <a:srgbClr val="0064E2"/>
                  </a:outerShdw>
                </a:effectLst>
              </a:rPr>
              <a:t>Determines the user’s privileges</a:t>
            </a:r>
          </a:p>
          <a:p>
            <a:pPr lvl="1" eaLnBrk="1" hangingPunct="1">
              <a:defRPr/>
            </a:pPr>
            <a:r>
              <a:rPr lang="en-US" sz="2000" dirty="0">
                <a:effectLst>
                  <a:outerShdw blurRad="38100" dist="38100" dir="2700000" algn="tl">
                    <a:srgbClr val="0064E2"/>
                  </a:outerShdw>
                </a:effectLst>
              </a:rPr>
              <a:t>Is used in discretionary access control</a:t>
            </a:r>
          </a:p>
        </p:txBody>
      </p:sp>
    </p:spTree>
    <p:extLst>
      <p:ext uri="{BB962C8B-B14F-4D97-AF65-F5344CB8AC3E}">
        <p14:creationId xmlns:p14="http://schemas.microsoft.com/office/powerpoint/2010/main" val="175768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The Vulnerability of Passwords</a:t>
            </a:r>
          </a:p>
        </p:txBody>
      </p:sp>
      <p:sp>
        <p:nvSpPr>
          <p:cNvPr id="3" name="Content Placeholder 2"/>
          <p:cNvSpPr>
            <a:spLocks noGrp="1"/>
          </p:cNvSpPr>
          <p:nvPr>
            <p:ph idx="1"/>
          </p:nvPr>
        </p:nvSpPr>
        <p:spPr>
          <a:xfrm>
            <a:off x="251520" y="1600200"/>
            <a:ext cx="8712968" cy="4925144"/>
          </a:xfrm>
        </p:spPr>
        <p:txBody>
          <a:bodyPr>
            <a:normAutofit fontScale="92500" lnSpcReduction="10000"/>
          </a:bodyPr>
          <a:lstStyle/>
          <a:p>
            <a:pPr marL="0" indent="0">
              <a:buNone/>
            </a:pPr>
            <a:r>
              <a:rPr lang="en-US" dirty="0"/>
              <a:t>We can identify the following attack strategies and countermeasures for password based authentication:</a:t>
            </a:r>
          </a:p>
          <a:p>
            <a:r>
              <a:rPr lang="en-US" b="1" dirty="0">
                <a:solidFill>
                  <a:srgbClr val="FF0000"/>
                </a:solidFill>
              </a:rPr>
              <a:t>Offline dictionary attack: </a:t>
            </a:r>
            <a:r>
              <a:rPr lang="en-US" dirty="0"/>
              <a:t>The attacker obtains the system password file and compares the password hashes against hashes of commonly used passwords. If a match is found, the attacker can gain access by that ID/password combination. Countermeasures include controls to prevent unauthorized access to the password file, intrusion detection measures to identify a compromise, and rapid reissuance of passwords should the password file be compromised.</a:t>
            </a:r>
          </a:p>
          <a:p>
            <a:r>
              <a:rPr lang="en-US" b="1" dirty="0">
                <a:solidFill>
                  <a:srgbClr val="FF0000"/>
                </a:solidFill>
              </a:rPr>
              <a:t>Specific account attack: </a:t>
            </a:r>
            <a:r>
              <a:rPr lang="en-US" dirty="0"/>
              <a:t>The attacker targets a specific account and submits password guesses until the correct password is discovered. The standard countermeasure is an account lockout mechanism, which locks out access to the account after a number of failed login attempts.</a:t>
            </a:r>
          </a:p>
        </p:txBody>
      </p:sp>
    </p:spTree>
    <p:extLst>
      <p:ext uri="{BB962C8B-B14F-4D97-AF65-F5344CB8AC3E}">
        <p14:creationId xmlns:p14="http://schemas.microsoft.com/office/powerpoint/2010/main" val="348214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US" sz="4000" b="1" dirty="0">
                <a:solidFill>
                  <a:srgbClr val="FFB91D"/>
                </a:solidFill>
              </a:rPr>
              <a:t>The Vulnerability of Passwords</a:t>
            </a:r>
          </a:p>
        </p:txBody>
      </p:sp>
      <p:sp>
        <p:nvSpPr>
          <p:cNvPr id="3" name="Content Placeholder 2"/>
          <p:cNvSpPr>
            <a:spLocks noGrp="1"/>
          </p:cNvSpPr>
          <p:nvPr>
            <p:ph idx="1"/>
          </p:nvPr>
        </p:nvSpPr>
        <p:spPr>
          <a:xfrm>
            <a:off x="457200" y="836712"/>
            <a:ext cx="8229600" cy="5760640"/>
          </a:xfrm>
        </p:spPr>
        <p:txBody>
          <a:bodyPr>
            <a:normAutofit fontScale="92500"/>
          </a:bodyPr>
          <a:lstStyle/>
          <a:p>
            <a:r>
              <a:rPr lang="en-US" b="1" dirty="0">
                <a:solidFill>
                  <a:srgbClr val="FF0000"/>
                </a:solidFill>
              </a:rPr>
              <a:t>Popular password attack: </a:t>
            </a:r>
            <a:r>
              <a:rPr lang="en-US" dirty="0"/>
              <a:t>A variation of the preceding attack is to use a popular password and try it against a wide range of user IDs. Countermeasures include policies to inhibit the Selection by users of common passwords and scanning the IP addresses of authentication requests and client cookies for submission patterns.</a:t>
            </a:r>
          </a:p>
          <a:p>
            <a:r>
              <a:rPr lang="en-US" b="1" dirty="0">
                <a:solidFill>
                  <a:srgbClr val="FF0000"/>
                </a:solidFill>
              </a:rPr>
              <a:t>Password guessing against single user:</a:t>
            </a:r>
            <a:r>
              <a:rPr lang="en-US" b="1" dirty="0"/>
              <a:t> </a:t>
            </a:r>
            <a:r>
              <a:rPr lang="en-US" dirty="0"/>
              <a:t>The attacker attempts to gain knowledge about the account holder and system password policies and uses that knowledge to guess the password. Countermeasures include training in and enforcement of password policies that make passwords difficult to guess.</a:t>
            </a:r>
          </a:p>
          <a:p>
            <a:r>
              <a:rPr lang="en-US" b="1" dirty="0">
                <a:solidFill>
                  <a:srgbClr val="FF0000"/>
                </a:solidFill>
              </a:rPr>
              <a:t>Workstation hijacking: </a:t>
            </a:r>
            <a:r>
              <a:rPr lang="en-US" dirty="0"/>
              <a:t>The attacker waits until a logged-in workstation is unattended. The standard countermeasure is automatically logging the workstation out after a period of inactivity.</a:t>
            </a:r>
          </a:p>
        </p:txBody>
      </p:sp>
    </p:spTree>
    <p:extLst>
      <p:ext uri="{BB962C8B-B14F-4D97-AF65-F5344CB8AC3E}">
        <p14:creationId xmlns:p14="http://schemas.microsoft.com/office/powerpoint/2010/main" val="4007732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24351</TotalTime>
  <Words>2199</Words>
  <Application>Microsoft Office PowerPoint</Application>
  <PresentationFormat>On-screen Show (4:3)</PresentationFormat>
  <Paragraphs>130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Century Gothic</vt:lpstr>
      <vt:lpstr>Courier New</vt:lpstr>
      <vt:lpstr>Palatino Linotype</vt:lpstr>
      <vt:lpstr>Times</vt:lpstr>
      <vt:lpstr>Times New Roman</vt:lpstr>
      <vt:lpstr>Wingdings</vt:lpstr>
      <vt:lpstr>Executive</vt:lpstr>
      <vt:lpstr>PowerPoint Presentation</vt:lpstr>
      <vt:lpstr>Chapter 3</vt:lpstr>
      <vt:lpstr>Digital user authentication</vt:lpstr>
      <vt:lpstr>Authentication process </vt:lpstr>
      <vt:lpstr>PowerPoint Presentation</vt:lpstr>
      <vt:lpstr>Means of Authentication</vt:lpstr>
      <vt:lpstr>Password-Based Authentication</vt:lpstr>
      <vt:lpstr>The Vulnerability of Passwords</vt:lpstr>
      <vt:lpstr>The Vulnerability of Passwords</vt:lpstr>
      <vt:lpstr>The Vulnerability of Passwords</vt:lpstr>
      <vt:lpstr>Password Selection Strategies</vt:lpstr>
      <vt:lpstr>Password Selection Strategies</vt:lpstr>
      <vt:lpstr>Token-Based Authentication</vt:lpstr>
      <vt:lpstr>Memory Cards</vt:lpstr>
      <vt:lpstr>Potential drawbacks of Memory Cards</vt:lpstr>
      <vt:lpstr>Smart Cards</vt:lpstr>
      <vt:lpstr>Biometric Authentication</vt:lpstr>
      <vt:lpstr>Physical Characteristics Used in Biometric Applications</vt:lpstr>
      <vt:lpstr>Physical Characteristics Used in Biometric Applications</vt:lpstr>
      <vt:lpstr>Relative cost and accuracy of biometric measures</vt:lpstr>
      <vt:lpstr>Operation of a Biometric Authentication System</vt:lpstr>
      <vt:lpstr>PowerPoint Presentation</vt:lpstr>
      <vt:lpstr>PowerPoint Presentation</vt:lpstr>
      <vt:lpstr>Security Issues for User Authentication</vt:lpstr>
      <vt:lpstr>Security Issues for User Authentication</vt:lpstr>
      <vt:lpstr>Security Issues for User Authentication</vt:lpstr>
      <vt:lpstr>Thank You!</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4 Lecture Overheads</dc:subject>
  <dc:creator>Dr Lawrie Brown</dc:creator>
  <cp:lastModifiedBy>Shadab Alam</cp:lastModifiedBy>
  <cp:revision>223</cp:revision>
  <dcterms:created xsi:type="dcterms:W3CDTF">2014-08-18T18:06:55Z</dcterms:created>
  <dcterms:modified xsi:type="dcterms:W3CDTF">2023-12-02T14:11:39Z</dcterms:modified>
</cp:coreProperties>
</file>