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31"/>
  </p:notesMasterIdLst>
  <p:sldIdLst>
    <p:sldId id="407" r:id="rId2"/>
    <p:sldId id="408" r:id="rId3"/>
    <p:sldId id="409" r:id="rId4"/>
    <p:sldId id="410" r:id="rId5"/>
    <p:sldId id="438" r:id="rId6"/>
    <p:sldId id="439" r:id="rId7"/>
    <p:sldId id="437" r:id="rId8"/>
    <p:sldId id="440" r:id="rId9"/>
    <p:sldId id="453" r:id="rId10"/>
    <p:sldId id="441" r:id="rId11"/>
    <p:sldId id="464" r:id="rId12"/>
    <p:sldId id="442" r:id="rId13"/>
    <p:sldId id="443" r:id="rId14"/>
    <p:sldId id="444" r:id="rId15"/>
    <p:sldId id="446" r:id="rId16"/>
    <p:sldId id="451" r:id="rId17"/>
    <p:sldId id="455" r:id="rId18"/>
    <p:sldId id="456" r:id="rId19"/>
    <p:sldId id="459" r:id="rId20"/>
    <p:sldId id="461" r:id="rId21"/>
    <p:sldId id="471" r:id="rId22"/>
    <p:sldId id="473" r:id="rId23"/>
    <p:sldId id="474" r:id="rId24"/>
    <p:sldId id="475" r:id="rId25"/>
    <p:sldId id="476" r:id="rId26"/>
    <p:sldId id="478" r:id="rId27"/>
    <p:sldId id="479" r:id="rId28"/>
    <p:sldId id="480" r:id="rId29"/>
    <p:sldId id="463"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5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70" d="100"/>
          <a:sy n="70" d="100"/>
        </p:scale>
        <p:origin x="13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36889-55B5-1C4E-A260-0CC1104A3671}"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754103D2-7114-FF4F-9CC8-9B11C2142F21}">
      <dgm:prSet phldrT="[Text]" custT="1"/>
      <dgm:spPr/>
      <dgm:t>
        <a:bodyPr/>
        <a:lstStyle/>
        <a:p>
          <a:r>
            <a:rPr lang="en-US" sz="2400" dirty="0" smtClean="0">
              <a:solidFill>
                <a:schemeClr val="tx1"/>
              </a:solidFill>
            </a:rPr>
            <a:t>Infection mechanism</a:t>
          </a:r>
          <a:endParaRPr lang="en-US" sz="2400" dirty="0">
            <a:solidFill>
              <a:schemeClr val="tx1"/>
            </a:solidFill>
          </a:endParaRPr>
        </a:p>
      </dgm:t>
    </dgm:pt>
    <dgm:pt modelId="{11DFB27A-98E4-7D4B-881A-4579E5471618}" type="parTrans" cxnId="{FE2EB589-D0D4-D044-B7D2-862BEDDB553E}">
      <dgm:prSet/>
      <dgm:spPr/>
      <dgm:t>
        <a:bodyPr/>
        <a:lstStyle/>
        <a:p>
          <a:endParaRPr lang="en-US"/>
        </a:p>
      </dgm:t>
    </dgm:pt>
    <dgm:pt modelId="{75DC1EA7-4AE7-FF45-89B4-6DE2C69B322F}" type="sibTrans" cxnId="{FE2EB589-D0D4-D044-B7D2-862BEDDB553E}">
      <dgm:prSet/>
      <dgm:spPr/>
      <dgm:t>
        <a:bodyPr/>
        <a:lstStyle/>
        <a:p>
          <a:endParaRPr lang="en-US"/>
        </a:p>
      </dgm:t>
    </dgm:pt>
    <dgm:pt modelId="{26A0EFFE-68B0-D74A-8F0C-72526D62A930}">
      <dgm:prSet/>
      <dgm:spPr/>
      <dgm:t>
        <a:bodyPr/>
        <a:lstStyle/>
        <a:p>
          <a:r>
            <a:rPr lang="en-US" smtClean="0">
              <a:solidFill>
                <a:schemeClr val="tx2">
                  <a:lumMod val="10000"/>
                </a:schemeClr>
              </a:solidFill>
            </a:rPr>
            <a:t>The means by which a virus spreads or propagates, enabling it to replicate</a:t>
          </a:r>
          <a:endParaRPr lang="en-US" dirty="0" smtClean="0">
            <a:solidFill>
              <a:schemeClr val="tx2">
                <a:lumMod val="10000"/>
              </a:schemeClr>
            </a:solidFill>
          </a:endParaRPr>
        </a:p>
      </dgm:t>
    </dgm:pt>
    <dgm:pt modelId="{3C0BA28E-DFB3-0248-8C8B-0B22F159FDD2}" type="parTrans" cxnId="{38B763E9-CEFB-1B41-B268-30F7C6840580}">
      <dgm:prSet/>
      <dgm:spPr/>
      <dgm:t>
        <a:bodyPr/>
        <a:lstStyle/>
        <a:p>
          <a:endParaRPr lang="en-US"/>
        </a:p>
      </dgm:t>
    </dgm:pt>
    <dgm:pt modelId="{80077DE4-8741-4247-A176-903476245A9E}" type="sibTrans" cxnId="{38B763E9-CEFB-1B41-B268-30F7C6840580}">
      <dgm:prSet/>
      <dgm:spPr/>
      <dgm:t>
        <a:bodyPr/>
        <a:lstStyle/>
        <a:p>
          <a:endParaRPr lang="en-US"/>
        </a:p>
      </dgm:t>
    </dgm:pt>
    <dgm:pt modelId="{5B30D683-F682-1543-820A-5DA57DAAD7C5}">
      <dgm:prSet/>
      <dgm:spPr/>
      <dgm:t>
        <a:bodyPr/>
        <a:lstStyle/>
        <a:p>
          <a:r>
            <a:rPr lang="en-US" smtClean="0">
              <a:solidFill>
                <a:schemeClr val="tx2">
                  <a:lumMod val="10000"/>
                </a:schemeClr>
              </a:solidFill>
            </a:rPr>
            <a:t>Also referred to as the </a:t>
          </a:r>
          <a:r>
            <a:rPr lang="en-US" i="1" smtClean="0">
              <a:solidFill>
                <a:schemeClr val="tx2">
                  <a:lumMod val="10000"/>
                </a:schemeClr>
              </a:solidFill>
            </a:rPr>
            <a:t>infection vector</a:t>
          </a:r>
          <a:endParaRPr lang="en-US" i="1" dirty="0" smtClean="0">
            <a:solidFill>
              <a:schemeClr val="tx2">
                <a:lumMod val="10000"/>
              </a:schemeClr>
            </a:solidFill>
          </a:endParaRPr>
        </a:p>
      </dgm:t>
    </dgm:pt>
    <dgm:pt modelId="{25EB024A-7BDE-624A-B29B-051BEB1D0A44}" type="parTrans" cxnId="{FA4E2B75-472F-164A-B3BD-A614613E9754}">
      <dgm:prSet/>
      <dgm:spPr/>
      <dgm:t>
        <a:bodyPr/>
        <a:lstStyle/>
        <a:p>
          <a:endParaRPr lang="en-US"/>
        </a:p>
      </dgm:t>
    </dgm:pt>
    <dgm:pt modelId="{C114A168-D7B3-E843-8073-30CD2FE8059D}" type="sibTrans" cxnId="{FA4E2B75-472F-164A-B3BD-A614613E9754}">
      <dgm:prSet/>
      <dgm:spPr/>
      <dgm:t>
        <a:bodyPr/>
        <a:lstStyle/>
        <a:p>
          <a:endParaRPr lang="en-US"/>
        </a:p>
      </dgm:t>
    </dgm:pt>
    <dgm:pt modelId="{AF316FE1-196C-0345-A594-A5D62F5E961D}">
      <dgm:prSet custT="1"/>
      <dgm:spPr/>
      <dgm:t>
        <a:bodyPr/>
        <a:lstStyle/>
        <a:p>
          <a:r>
            <a:rPr lang="en-US" sz="2400" dirty="0" smtClean="0">
              <a:solidFill>
                <a:schemeClr val="tx1"/>
              </a:solidFill>
            </a:rPr>
            <a:t>Trigger</a:t>
          </a:r>
        </a:p>
      </dgm:t>
    </dgm:pt>
    <dgm:pt modelId="{326F42B6-42E4-064D-A80F-41A32FC62435}" type="parTrans" cxnId="{CAE526EC-3EEF-4644-A475-42556EA6F3EF}">
      <dgm:prSet/>
      <dgm:spPr/>
      <dgm:t>
        <a:bodyPr/>
        <a:lstStyle/>
        <a:p>
          <a:endParaRPr lang="en-US"/>
        </a:p>
      </dgm:t>
    </dgm:pt>
    <dgm:pt modelId="{7C44AC1B-5302-314E-9962-29EEDA32A6BA}" type="sibTrans" cxnId="{CAE526EC-3EEF-4644-A475-42556EA6F3EF}">
      <dgm:prSet/>
      <dgm:spPr/>
      <dgm:t>
        <a:bodyPr/>
        <a:lstStyle/>
        <a:p>
          <a:endParaRPr lang="en-US"/>
        </a:p>
      </dgm:t>
    </dgm:pt>
    <dgm:pt modelId="{B57898A0-35BA-BB41-9D19-27A4EC3A11D7}">
      <dgm:prSet/>
      <dgm:spPr/>
      <dgm:t>
        <a:bodyPr/>
        <a:lstStyle/>
        <a:p>
          <a:r>
            <a:rPr lang="en-US" smtClean="0">
              <a:solidFill>
                <a:schemeClr val="tx2">
                  <a:lumMod val="10000"/>
                </a:schemeClr>
              </a:solidFill>
            </a:rPr>
            <a:t>The event or condition that determines when the payload is activated or delivered</a:t>
          </a:r>
          <a:endParaRPr lang="en-US" dirty="0" smtClean="0">
            <a:solidFill>
              <a:schemeClr val="tx2">
                <a:lumMod val="10000"/>
              </a:schemeClr>
            </a:solidFill>
          </a:endParaRPr>
        </a:p>
      </dgm:t>
    </dgm:pt>
    <dgm:pt modelId="{CDC8292F-91E3-B34F-B20D-9C2A71C36065}" type="parTrans" cxnId="{2F503481-37DB-A248-BFE1-7D1815426D35}">
      <dgm:prSet/>
      <dgm:spPr/>
      <dgm:t>
        <a:bodyPr/>
        <a:lstStyle/>
        <a:p>
          <a:endParaRPr lang="en-US"/>
        </a:p>
      </dgm:t>
    </dgm:pt>
    <dgm:pt modelId="{B6C0329D-8FFA-1641-BD51-0301BD67577A}" type="sibTrans" cxnId="{2F503481-37DB-A248-BFE1-7D1815426D35}">
      <dgm:prSet/>
      <dgm:spPr/>
      <dgm:t>
        <a:bodyPr/>
        <a:lstStyle/>
        <a:p>
          <a:endParaRPr lang="en-US"/>
        </a:p>
      </dgm:t>
    </dgm:pt>
    <dgm:pt modelId="{83C19914-09A3-0C4A-8413-67B51DC15283}">
      <dgm:prSet/>
      <dgm:spPr/>
      <dgm:t>
        <a:bodyPr/>
        <a:lstStyle/>
        <a:p>
          <a:r>
            <a:rPr lang="en-US" smtClean="0">
              <a:solidFill>
                <a:schemeClr val="tx2">
                  <a:lumMod val="10000"/>
                </a:schemeClr>
              </a:solidFill>
            </a:rPr>
            <a:t>Sometimes known as a </a:t>
          </a:r>
          <a:r>
            <a:rPr lang="en-US" i="1" smtClean="0">
              <a:solidFill>
                <a:schemeClr val="tx2">
                  <a:lumMod val="10000"/>
                </a:schemeClr>
              </a:solidFill>
            </a:rPr>
            <a:t>logic bomb</a:t>
          </a:r>
          <a:endParaRPr lang="en-US" i="1" dirty="0" smtClean="0">
            <a:solidFill>
              <a:schemeClr val="tx2">
                <a:lumMod val="10000"/>
              </a:schemeClr>
            </a:solidFill>
          </a:endParaRPr>
        </a:p>
      </dgm:t>
    </dgm:pt>
    <dgm:pt modelId="{F4341D89-8936-B245-A239-B7740464DE45}" type="parTrans" cxnId="{B7C858F5-0844-F34D-93D3-4AF371EBAE59}">
      <dgm:prSet/>
      <dgm:spPr/>
      <dgm:t>
        <a:bodyPr/>
        <a:lstStyle/>
        <a:p>
          <a:endParaRPr lang="en-US"/>
        </a:p>
      </dgm:t>
    </dgm:pt>
    <dgm:pt modelId="{A267A39F-8A08-AB43-8994-A06026442964}" type="sibTrans" cxnId="{B7C858F5-0844-F34D-93D3-4AF371EBAE59}">
      <dgm:prSet/>
      <dgm:spPr/>
      <dgm:t>
        <a:bodyPr/>
        <a:lstStyle/>
        <a:p>
          <a:endParaRPr lang="en-US"/>
        </a:p>
      </dgm:t>
    </dgm:pt>
    <dgm:pt modelId="{C320D665-6602-E749-8FE5-3E463B13308E}">
      <dgm:prSet custT="1"/>
      <dgm:spPr/>
      <dgm:t>
        <a:bodyPr/>
        <a:lstStyle/>
        <a:p>
          <a:r>
            <a:rPr lang="en-US" sz="2400" dirty="0" smtClean="0">
              <a:solidFill>
                <a:schemeClr val="tx1"/>
              </a:solidFill>
            </a:rPr>
            <a:t>Payload</a:t>
          </a:r>
          <a:r>
            <a:rPr lang="en-US" sz="2400" dirty="0" smtClean="0">
              <a:solidFill>
                <a:schemeClr val="tx2">
                  <a:lumMod val="10000"/>
                </a:schemeClr>
              </a:solidFill>
            </a:rPr>
            <a:t> </a:t>
          </a:r>
        </a:p>
      </dgm:t>
    </dgm:pt>
    <dgm:pt modelId="{18DEF3FD-483F-3E4F-A5EF-50741072B4F3}" type="parTrans" cxnId="{B19D6999-F10A-314A-8B83-3C1489F3AEE5}">
      <dgm:prSet/>
      <dgm:spPr/>
      <dgm:t>
        <a:bodyPr/>
        <a:lstStyle/>
        <a:p>
          <a:endParaRPr lang="en-US"/>
        </a:p>
      </dgm:t>
    </dgm:pt>
    <dgm:pt modelId="{98BAAD49-02B3-D246-B303-14A70B0DC9F7}" type="sibTrans" cxnId="{B19D6999-F10A-314A-8B83-3C1489F3AEE5}">
      <dgm:prSet/>
      <dgm:spPr/>
      <dgm:t>
        <a:bodyPr/>
        <a:lstStyle/>
        <a:p>
          <a:endParaRPr lang="en-US"/>
        </a:p>
      </dgm:t>
    </dgm:pt>
    <dgm:pt modelId="{0464BC45-45D5-404F-AEB7-8743DDD281F3}">
      <dgm:prSet/>
      <dgm:spPr/>
      <dgm:t>
        <a:bodyPr/>
        <a:lstStyle/>
        <a:p>
          <a:r>
            <a:rPr lang="en-US" smtClean="0">
              <a:solidFill>
                <a:schemeClr val="tx2">
                  <a:lumMod val="10000"/>
                </a:schemeClr>
              </a:solidFill>
            </a:rPr>
            <a:t>What the virus does, besides spreading</a:t>
          </a:r>
          <a:endParaRPr lang="en-US" dirty="0" smtClean="0">
            <a:solidFill>
              <a:schemeClr val="tx2">
                <a:lumMod val="10000"/>
              </a:schemeClr>
            </a:solidFill>
          </a:endParaRPr>
        </a:p>
      </dgm:t>
    </dgm:pt>
    <dgm:pt modelId="{F51CC84F-C247-2149-833D-0F326C330F66}" type="parTrans" cxnId="{5737B060-B624-CC43-94C9-51D197451EAC}">
      <dgm:prSet/>
      <dgm:spPr/>
      <dgm:t>
        <a:bodyPr/>
        <a:lstStyle/>
        <a:p>
          <a:endParaRPr lang="en-US"/>
        </a:p>
      </dgm:t>
    </dgm:pt>
    <dgm:pt modelId="{39884BC7-454D-0546-87A3-19E041A59A8F}" type="sibTrans" cxnId="{5737B060-B624-CC43-94C9-51D197451EAC}">
      <dgm:prSet/>
      <dgm:spPr/>
      <dgm:t>
        <a:bodyPr/>
        <a:lstStyle/>
        <a:p>
          <a:endParaRPr lang="en-US"/>
        </a:p>
      </dgm:t>
    </dgm:pt>
    <dgm:pt modelId="{07579B54-4729-CE4B-BA5E-F7052091A472}">
      <dgm:prSet/>
      <dgm:spPr/>
      <dgm:t>
        <a:bodyPr/>
        <a:lstStyle/>
        <a:p>
          <a:r>
            <a:rPr lang="en-US" smtClean="0">
              <a:solidFill>
                <a:schemeClr val="tx2">
                  <a:lumMod val="10000"/>
                </a:schemeClr>
              </a:solidFill>
            </a:rPr>
            <a:t>May involve damage or benign but noticeable activity</a:t>
          </a:r>
          <a:endParaRPr lang="en-US" dirty="0">
            <a:solidFill>
              <a:schemeClr val="tx2">
                <a:lumMod val="10000"/>
              </a:schemeClr>
            </a:solidFill>
          </a:endParaRPr>
        </a:p>
      </dgm:t>
    </dgm:pt>
    <dgm:pt modelId="{BD1FCC10-E5F7-3B4D-B149-413BE95BFA39}" type="parTrans" cxnId="{06D9F2D4-8191-0642-B1FD-FD4E84C74CCD}">
      <dgm:prSet/>
      <dgm:spPr/>
      <dgm:t>
        <a:bodyPr/>
        <a:lstStyle/>
        <a:p>
          <a:endParaRPr lang="en-US"/>
        </a:p>
      </dgm:t>
    </dgm:pt>
    <dgm:pt modelId="{5834DFBA-D22B-8E4C-9786-85B4A4FEA22A}" type="sibTrans" cxnId="{06D9F2D4-8191-0642-B1FD-FD4E84C74CCD}">
      <dgm:prSet/>
      <dgm:spPr/>
      <dgm:t>
        <a:bodyPr/>
        <a:lstStyle/>
        <a:p>
          <a:endParaRPr lang="en-US"/>
        </a:p>
      </dgm:t>
    </dgm:pt>
    <dgm:pt modelId="{A4C4328A-7A94-B34C-A34D-21D5ACF3797B}" type="pres">
      <dgm:prSet presAssocID="{5D036889-55B5-1C4E-A260-0CC1104A3671}" presName="Name0" presStyleCnt="0">
        <dgm:presLayoutVars>
          <dgm:dir/>
          <dgm:animLvl val="lvl"/>
          <dgm:resizeHandles val="exact"/>
        </dgm:presLayoutVars>
      </dgm:prSet>
      <dgm:spPr/>
      <dgm:t>
        <a:bodyPr/>
        <a:lstStyle/>
        <a:p>
          <a:endParaRPr lang="en-US"/>
        </a:p>
      </dgm:t>
    </dgm:pt>
    <dgm:pt modelId="{047F3B84-92B0-784A-9521-0A1947D4F0B0}" type="pres">
      <dgm:prSet presAssocID="{C320D665-6602-E749-8FE5-3E463B13308E}" presName="boxAndChildren" presStyleCnt="0"/>
      <dgm:spPr/>
    </dgm:pt>
    <dgm:pt modelId="{477463E7-398A-E044-9BE7-9F8D6C4EAAB7}" type="pres">
      <dgm:prSet presAssocID="{C320D665-6602-E749-8FE5-3E463B13308E}" presName="parentTextBox" presStyleLbl="node1" presStyleIdx="0" presStyleCnt="3"/>
      <dgm:spPr/>
      <dgm:t>
        <a:bodyPr/>
        <a:lstStyle/>
        <a:p>
          <a:endParaRPr lang="en-US"/>
        </a:p>
      </dgm:t>
    </dgm:pt>
    <dgm:pt modelId="{8AB9F04A-2BA3-3B40-A83A-5DFB338469E6}" type="pres">
      <dgm:prSet presAssocID="{C320D665-6602-E749-8FE5-3E463B13308E}" presName="entireBox" presStyleLbl="node1" presStyleIdx="0" presStyleCnt="3"/>
      <dgm:spPr/>
      <dgm:t>
        <a:bodyPr/>
        <a:lstStyle/>
        <a:p>
          <a:endParaRPr lang="en-US"/>
        </a:p>
      </dgm:t>
    </dgm:pt>
    <dgm:pt modelId="{20018B96-B782-A340-9B97-3C4869536FA1}" type="pres">
      <dgm:prSet presAssocID="{C320D665-6602-E749-8FE5-3E463B13308E}" presName="descendantBox" presStyleCnt="0"/>
      <dgm:spPr/>
    </dgm:pt>
    <dgm:pt modelId="{7AA06B56-4336-984F-8311-1B2AA93E285E}" type="pres">
      <dgm:prSet presAssocID="{0464BC45-45D5-404F-AEB7-8743DDD281F3}" presName="childTextBox" presStyleLbl="fgAccFollowNode1" presStyleIdx="0" presStyleCnt="6">
        <dgm:presLayoutVars>
          <dgm:bulletEnabled val="1"/>
        </dgm:presLayoutVars>
      </dgm:prSet>
      <dgm:spPr/>
      <dgm:t>
        <a:bodyPr/>
        <a:lstStyle/>
        <a:p>
          <a:endParaRPr lang="en-US"/>
        </a:p>
      </dgm:t>
    </dgm:pt>
    <dgm:pt modelId="{225F45D7-78E7-C54B-8D27-ADD8AE8E3DF7}" type="pres">
      <dgm:prSet presAssocID="{07579B54-4729-CE4B-BA5E-F7052091A472}" presName="childTextBox" presStyleLbl="fgAccFollowNode1" presStyleIdx="1" presStyleCnt="6">
        <dgm:presLayoutVars>
          <dgm:bulletEnabled val="1"/>
        </dgm:presLayoutVars>
      </dgm:prSet>
      <dgm:spPr/>
      <dgm:t>
        <a:bodyPr/>
        <a:lstStyle/>
        <a:p>
          <a:endParaRPr lang="en-US"/>
        </a:p>
      </dgm:t>
    </dgm:pt>
    <dgm:pt modelId="{460560E5-703D-1343-A214-3AA94AEABCA6}" type="pres">
      <dgm:prSet presAssocID="{7C44AC1B-5302-314E-9962-29EEDA32A6BA}" presName="sp" presStyleCnt="0"/>
      <dgm:spPr/>
    </dgm:pt>
    <dgm:pt modelId="{2BAE48AB-5059-0E4A-9DAD-283FF89A918D}" type="pres">
      <dgm:prSet presAssocID="{AF316FE1-196C-0345-A594-A5D62F5E961D}" presName="arrowAndChildren" presStyleCnt="0"/>
      <dgm:spPr/>
    </dgm:pt>
    <dgm:pt modelId="{8F0CD6DC-4789-D24D-9E75-8E55F4059438}" type="pres">
      <dgm:prSet presAssocID="{AF316FE1-196C-0345-A594-A5D62F5E961D}" presName="parentTextArrow" presStyleLbl="node1" presStyleIdx="0" presStyleCnt="3"/>
      <dgm:spPr/>
      <dgm:t>
        <a:bodyPr/>
        <a:lstStyle/>
        <a:p>
          <a:endParaRPr lang="en-US"/>
        </a:p>
      </dgm:t>
    </dgm:pt>
    <dgm:pt modelId="{44D9216A-D9DC-5F4B-9B1F-ECD96FDF9F75}" type="pres">
      <dgm:prSet presAssocID="{AF316FE1-196C-0345-A594-A5D62F5E961D}" presName="arrow" presStyleLbl="node1" presStyleIdx="1" presStyleCnt="3"/>
      <dgm:spPr/>
      <dgm:t>
        <a:bodyPr/>
        <a:lstStyle/>
        <a:p>
          <a:endParaRPr lang="en-US"/>
        </a:p>
      </dgm:t>
    </dgm:pt>
    <dgm:pt modelId="{5AE44DD9-F54C-E046-9213-D5A579D66792}" type="pres">
      <dgm:prSet presAssocID="{AF316FE1-196C-0345-A594-A5D62F5E961D}" presName="descendantArrow" presStyleCnt="0"/>
      <dgm:spPr/>
    </dgm:pt>
    <dgm:pt modelId="{5F6130D2-399C-4E41-837A-CA730710F86D}" type="pres">
      <dgm:prSet presAssocID="{B57898A0-35BA-BB41-9D19-27A4EC3A11D7}" presName="childTextArrow" presStyleLbl="fgAccFollowNode1" presStyleIdx="2" presStyleCnt="6">
        <dgm:presLayoutVars>
          <dgm:bulletEnabled val="1"/>
        </dgm:presLayoutVars>
      </dgm:prSet>
      <dgm:spPr/>
      <dgm:t>
        <a:bodyPr/>
        <a:lstStyle/>
        <a:p>
          <a:endParaRPr lang="en-US"/>
        </a:p>
      </dgm:t>
    </dgm:pt>
    <dgm:pt modelId="{D58BEEF0-860C-444F-8024-955502090665}" type="pres">
      <dgm:prSet presAssocID="{83C19914-09A3-0C4A-8413-67B51DC15283}" presName="childTextArrow" presStyleLbl="fgAccFollowNode1" presStyleIdx="3" presStyleCnt="6">
        <dgm:presLayoutVars>
          <dgm:bulletEnabled val="1"/>
        </dgm:presLayoutVars>
      </dgm:prSet>
      <dgm:spPr/>
      <dgm:t>
        <a:bodyPr/>
        <a:lstStyle/>
        <a:p>
          <a:endParaRPr lang="en-US"/>
        </a:p>
      </dgm:t>
    </dgm:pt>
    <dgm:pt modelId="{4B55EE2F-1CFE-4B4F-B7A6-873EEF089C75}" type="pres">
      <dgm:prSet presAssocID="{75DC1EA7-4AE7-FF45-89B4-6DE2C69B322F}" presName="sp" presStyleCnt="0"/>
      <dgm:spPr/>
    </dgm:pt>
    <dgm:pt modelId="{0E2569D8-7DC5-A842-88DA-09A3E6A15C36}" type="pres">
      <dgm:prSet presAssocID="{754103D2-7114-FF4F-9CC8-9B11C2142F21}" presName="arrowAndChildren" presStyleCnt="0"/>
      <dgm:spPr/>
    </dgm:pt>
    <dgm:pt modelId="{A54BFFB8-47DC-924F-B61B-50A2845A52BA}" type="pres">
      <dgm:prSet presAssocID="{754103D2-7114-FF4F-9CC8-9B11C2142F21}" presName="parentTextArrow" presStyleLbl="node1" presStyleIdx="1" presStyleCnt="3"/>
      <dgm:spPr/>
      <dgm:t>
        <a:bodyPr/>
        <a:lstStyle/>
        <a:p>
          <a:endParaRPr lang="en-US"/>
        </a:p>
      </dgm:t>
    </dgm:pt>
    <dgm:pt modelId="{32393618-33DD-BC4B-A991-BD60DC665B64}" type="pres">
      <dgm:prSet presAssocID="{754103D2-7114-FF4F-9CC8-9B11C2142F21}" presName="arrow" presStyleLbl="node1" presStyleIdx="2" presStyleCnt="3" custLinFactNeighborX="412" custLinFactNeighborY="-36328"/>
      <dgm:spPr/>
      <dgm:t>
        <a:bodyPr/>
        <a:lstStyle/>
        <a:p>
          <a:endParaRPr lang="en-US"/>
        </a:p>
      </dgm:t>
    </dgm:pt>
    <dgm:pt modelId="{5BB1A3C0-BD76-0A41-8084-773CCEE4181D}" type="pres">
      <dgm:prSet presAssocID="{754103D2-7114-FF4F-9CC8-9B11C2142F21}" presName="descendantArrow" presStyleCnt="0"/>
      <dgm:spPr/>
    </dgm:pt>
    <dgm:pt modelId="{355D3254-8C4B-7346-A431-D16E16D66A49}" type="pres">
      <dgm:prSet presAssocID="{26A0EFFE-68B0-D74A-8F0C-72526D62A930}" presName="childTextArrow" presStyleLbl="fgAccFollowNode1" presStyleIdx="4" presStyleCnt="6">
        <dgm:presLayoutVars>
          <dgm:bulletEnabled val="1"/>
        </dgm:presLayoutVars>
      </dgm:prSet>
      <dgm:spPr/>
      <dgm:t>
        <a:bodyPr/>
        <a:lstStyle/>
        <a:p>
          <a:endParaRPr lang="en-US"/>
        </a:p>
      </dgm:t>
    </dgm:pt>
    <dgm:pt modelId="{38B3CCE1-8CAE-E44E-94A4-2DFD597AEAFD}" type="pres">
      <dgm:prSet presAssocID="{5B30D683-F682-1543-820A-5DA57DAAD7C5}" presName="childTextArrow" presStyleLbl="fgAccFollowNode1" presStyleIdx="5" presStyleCnt="6">
        <dgm:presLayoutVars>
          <dgm:bulletEnabled val="1"/>
        </dgm:presLayoutVars>
      </dgm:prSet>
      <dgm:spPr/>
      <dgm:t>
        <a:bodyPr/>
        <a:lstStyle/>
        <a:p>
          <a:endParaRPr lang="en-US"/>
        </a:p>
      </dgm:t>
    </dgm:pt>
  </dgm:ptLst>
  <dgm:cxnLst>
    <dgm:cxn modelId="{39E6AB0B-B079-4C3C-834E-32C40A935F13}" type="presOf" srcId="{0464BC45-45D5-404F-AEB7-8743DDD281F3}" destId="{7AA06B56-4336-984F-8311-1B2AA93E285E}" srcOrd="0" destOrd="0" presId="urn:microsoft.com/office/officeart/2005/8/layout/process4"/>
    <dgm:cxn modelId="{424FB642-14BB-4B9D-AB86-9D1A48C2460C}" type="presOf" srcId="{754103D2-7114-FF4F-9CC8-9B11C2142F21}" destId="{32393618-33DD-BC4B-A991-BD60DC665B64}" srcOrd="1" destOrd="0" presId="urn:microsoft.com/office/officeart/2005/8/layout/process4"/>
    <dgm:cxn modelId="{B7C858F5-0844-F34D-93D3-4AF371EBAE59}" srcId="{AF316FE1-196C-0345-A594-A5D62F5E961D}" destId="{83C19914-09A3-0C4A-8413-67B51DC15283}" srcOrd="1" destOrd="0" parTransId="{F4341D89-8936-B245-A239-B7740464DE45}" sibTransId="{A267A39F-8A08-AB43-8994-A06026442964}"/>
    <dgm:cxn modelId="{D158B439-1669-40E4-A277-D26719E09AD9}" type="presOf" srcId="{07579B54-4729-CE4B-BA5E-F7052091A472}" destId="{225F45D7-78E7-C54B-8D27-ADD8AE8E3DF7}" srcOrd="0" destOrd="0" presId="urn:microsoft.com/office/officeart/2005/8/layout/process4"/>
    <dgm:cxn modelId="{2F503481-37DB-A248-BFE1-7D1815426D35}" srcId="{AF316FE1-196C-0345-A594-A5D62F5E961D}" destId="{B57898A0-35BA-BB41-9D19-27A4EC3A11D7}" srcOrd="0" destOrd="0" parTransId="{CDC8292F-91E3-B34F-B20D-9C2A71C36065}" sibTransId="{B6C0329D-8FFA-1641-BD51-0301BD67577A}"/>
    <dgm:cxn modelId="{B19D6999-F10A-314A-8B83-3C1489F3AEE5}" srcId="{5D036889-55B5-1C4E-A260-0CC1104A3671}" destId="{C320D665-6602-E749-8FE5-3E463B13308E}" srcOrd="2" destOrd="0" parTransId="{18DEF3FD-483F-3E4F-A5EF-50741072B4F3}" sibTransId="{98BAAD49-02B3-D246-B303-14A70B0DC9F7}"/>
    <dgm:cxn modelId="{38B763E9-CEFB-1B41-B268-30F7C6840580}" srcId="{754103D2-7114-FF4F-9CC8-9B11C2142F21}" destId="{26A0EFFE-68B0-D74A-8F0C-72526D62A930}" srcOrd="0" destOrd="0" parTransId="{3C0BA28E-DFB3-0248-8C8B-0B22F159FDD2}" sibTransId="{80077DE4-8741-4247-A176-903476245A9E}"/>
    <dgm:cxn modelId="{CAE526EC-3EEF-4644-A475-42556EA6F3EF}" srcId="{5D036889-55B5-1C4E-A260-0CC1104A3671}" destId="{AF316FE1-196C-0345-A594-A5D62F5E961D}" srcOrd="1" destOrd="0" parTransId="{326F42B6-42E4-064D-A80F-41A32FC62435}" sibTransId="{7C44AC1B-5302-314E-9962-29EEDA32A6BA}"/>
    <dgm:cxn modelId="{21DC517C-EDF5-490A-AB3D-C8FDCD2C1FC0}" type="presOf" srcId="{83C19914-09A3-0C4A-8413-67B51DC15283}" destId="{D58BEEF0-860C-444F-8024-955502090665}" srcOrd="0" destOrd="0" presId="urn:microsoft.com/office/officeart/2005/8/layout/process4"/>
    <dgm:cxn modelId="{FE5E6217-4C05-4D69-A2F9-A23652572964}" type="presOf" srcId="{AF316FE1-196C-0345-A594-A5D62F5E961D}" destId="{44D9216A-D9DC-5F4B-9B1F-ECD96FDF9F75}" srcOrd="1" destOrd="0" presId="urn:microsoft.com/office/officeart/2005/8/layout/process4"/>
    <dgm:cxn modelId="{DB54D2B3-5BD7-4195-8C49-544ADFFF3218}" type="presOf" srcId="{AF316FE1-196C-0345-A594-A5D62F5E961D}" destId="{8F0CD6DC-4789-D24D-9E75-8E55F4059438}" srcOrd="0" destOrd="0" presId="urn:microsoft.com/office/officeart/2005/8/layout/process4"/>
    <dgm:cxn modelId="{FA4E2B75-472F-164A-B3BD-A614613E9754}" srcId="{754103D2-7114-FF4F-9CC8-9B11C2142F21}" destId="{5B30D683-F682-1543-820A-5DA57DAAD7C5}" srcOrd="1" destOrd="0" parTransId="{25EB024A-7BDE-624A-B29B-051BEB1D0A44}" sibTransId="{C114A168-D7B3-E843-8073-30CD2FE8059D}"/>
    <dgm:cxn modelId="{FC70DE62-1EF4-4ABE-8D70-B1E7C0BBDFAC}" type="presOf" srcId="{5D036889-55B5-1C4E-A260-0CC1104A3671}" destId="{A4C4328A-7A94-B34C-A34D-21D5ACF3797B}" srcOrd="0" destOrd="0" presId="urn:microsoft.com/office/officeart/2005/8/layout/process4"/>
    <dgm:cxn modelId="{35B20FEC-6162-4DB2-9436-8AFC1041D57C}" type="presOf" srcId="{B57898A0-35BA-BB41-9D19-27A4EC3A11D7}" destId="{5F6130D2-399C-4E41-837A-CA730710F86D}" srcOrd="0" destOrd="0" presId="urn:microsoft.com/office/officeart/2005/8/layout/process4"/>
    <dgm:cxn modelId="{65BFDA1D-8681-49C6-97F3-F6B6FEC2D2AB}" type="presOf" srcId="{5B30D683-F682-1543-820A-5DA57DAAD7C5}" destId="{38B3CCE1-8CAE-E44E-94A4-2DFD597AEAFD}" srcOrd="0" destOrd="0" presId="urn:microsoft.com/office/officeart/2005/8/layout/process4"/>
    <dgm:cxn modelId="{B559BC76-EA7D-44F6-98F9-3E06C338090C}" type="presOf" srcId="{C320D665-6602-E749-8FE5-3E463B13308E}" destId="{477463E7-398A-E044-9BE7-9F8D6C4EAAB7}" srcOrd="0" destOrd="0" presId="urn:microsoft.com/office/officeart/2005/8/layout/process4"/>
    <dgm:cxn modelId="{4E9B1B55-7420-45F0-A2E0-A244EEA70A7C}" type="presOf" srcId="{C320D665-6602-E749-8FE5-3E463B13308E}" destId="{8AB9F04A-2BA3-3B40-A83A-5DFB338469E6}" srcOrd="1" destOrd="0" presId="urn:microsoft.com/office/officeart/2005/8/layout/process4"/>
    <dgm:cxn modelId="{06D9F2D4-8191-0642-B1FD-FD4E84C74CCD}" srcId="{C320D665-6602-E749-8FE5-3E463B13308E}" destId="{07579B54-4729-CE4B-BA5E-F7052091A472}" srcOrd="1" destOrd="0" parTransId="{BD1FCC10-E5F7-3B4D-B149-413BE95BFA39}" sibTransId="{5834DFBA-D22B-8E4C-9786-85B4A4FEA22A}"/>
    <dgm:cxn modelId="{D1F91162-6275-4D92-9F04-3555C846DD2A}" type="presOf" srcId="{26A0EFFE-68B0-D74A-8F0C-72526D62A930}" destId="{355D3254-8C4B-7346-A431-D16E16D66A49}" srcOrd="0" destOrd="0" presId="urn:microsoft.com/office/officeart/2005/8/layout/process4"/>
    <dgm:cxn modelId="{98092ADF-C51E-40BA-B6BF-66D554330DE9}" type="presOf" srcId="{754103D2-7114-FF4F-9CC8-9B11C2142F21}" destId="{A54BFFB8-47DC-924F-B61B-50A2845A52BA}" srcOrd="0" destOrd="0" presId="urn:microsoft.com/office/officeart/2005/8/layout/process4"/>
    <dgm:cxn modelId="{FE2EB589-D0D4-D044-B7D2-862BEDDB553E}" srcId="{5D036889-55B5-1C4E-A260-0CC1104A3671}" destId="{754103D2-7114-FF4F-9CC8-9B11C2142F21}" srcOrd="0" destOrd="0" parTransId="{11DFB27A-98E4-7D4B-881A-4579E5471618}" sibTransId="{75DC1EA7-4AE7-FF45-89B4-6DE2C69B322F}"/>
    <dgm:cxn modelId="{5737B060-B624-CC43-94C9-51D197451EAC}" srcId="{C320D665-6602-E749-8FE5-3E463B13308E}" destId="{0464BC45-45D5-404F-AEB7-8743DDD281F3}" srcOrd="0" destOrd="0" parTransId="{F51CC84F-C247-2149-833D-0F326C330F66}" sibTransId="{39884BC7-454D-0546-87A3-19E041A59A8F}"/>
    <dgm:cxn modelId="{5F05D640-2CD4-4132-A856-53D108CD9CE1}" type="presParOf" srcId="{A4C4328A-7A94-B34C-A34D-21D5ACF3797B}" destId="{047F3B84-92B0-784A-9521-0A1947D4F0B0}" srcOrd="0" destOrd="0" presId="urn:microsoft.com/office/officeart/2005/8/layout/process4"/>
    <dgm:cxn modelId="{00F229DF-4BF1-4FD1-BC6B-948429549FBB}" type="presParOf" srcId="{047F3B84-92B0-784A-9521-0A1947D4F0B0}" destId="{477463E7-398A-E044-9BE7-9F8D6C4EAAB7}" srcOrd="0" destOrd="0" presId="urn:microsoft.com/office/officeart/2005/8/layout/process4"/>
    <dgm:cxn modelId="{6D765BA0-E95A-4443-AD6F-67731EE6A724}" type="presParOf" srcId="{047F3B84-92B0-784A-9521-0A1947D4F0B0}" destId="{8AB9F04A-2BA3-3B40-A83A-5DFB338469E6}" srcOrd="1" destOrd="0" presId="urn:microsoft.com/office/officeart/2005/8/layout/process4"/>
    <dgm:cxn modelId="{AADC4F3C-FBE1-464B-A5E1-10BE85AD1648}" type="presParOf" srcId="{047F3B84-92B0-784A-9521-0A1947D4F0B0}" destId="{20018B96-B782-A340-9B97-3C4869536FA1}" srcOrd="2" destOrd="0" presId="urn:microsoft.com/office/officeart/2005/8/layout/process4"/>
    <dgm:cxn modelId="{0500F322-0DAF-471C-81A6-1823A28A3BE1}" type="presParOf" srcId="{20018B96-B782-A340-9B97-3C4869536FA1}" destId="{7AA06B56-4336-984F-8311-1B2AA93E285E}" srcOrd="0" destOrd="0" presId="urn:microsoft.com/office/officeart/2005/8/layout/process4"/>
    <dgm:cxn modelId="{48C416CD-8296-4AA1-8030-50D4D0131AA5}" type="presParOf" srcId="{20018B96-B782-A340-9B97-3C4869536FA1}" destId="{225F45D7-78E7-C54B-8D27-ADD8AE8E3DF7}" srcOrd="1" destOrd="0" presId="urn:microsoft.com/office/officeart/2005/8/layout/process4"/>
    <dgm:cxn modelId="{F3C58ED2-0278-480B-9FBC-78FD46B241F7}" type="presParOf" srcId="{A4C4328A-7A94-B34C-A34D-21D5ACF3797B}" destId="{460560E5-703D-1343-A214-3AA94AEABCA6}" srcOrd="1" destOrd="0" presId="urn:microsoft.com/office/officeart/2005/8/layout/process4"/>
    <dgm:cxn modelId="{2C48DE31-D274-46CC-A5A2-95E20074283F}" type="presParOf" srcId="{A4C4328A-7A94-B34C-A34D-21D5ACF3797B}" destId="{2BAE48AB-5059-0E4A-9DAD-283FF89A918D}" srcOrd="2" destOrd="0" presId="urn:microsoft.com/office/officeart/2005/8/layout/process4"/>
    <dgm:cxn modelId="{34A732D6-FA5F-4A2E-AF8F-32025E0E8E10}" type="presParOf" srcId="{2BAE48AB-5059-0E4A-9DAD-283FF89A918D}" destId="{8F0CD6DC-4789-D24D-9E75-8E55F4059438}" srcOrd="0" destOrd="0" presId="urn:microsoft.com/office/officeart/2005/8/layout/process4"/>
    <dgm:cxn modelId="{5F93533F-7EA1-4166-8FDA-69917A486E3A}" type="presParOf" srcId="{2BAE48AB-5059-0E4A-9DAD-283FF89A918D}" destId="{44D9216A-D9DC-5F4B-9B1F-ECD96FDF9F75}" srcOrd="1" destOrd="0" presId="urn:microsoft.com/office/officeart/2005/8/layout/process4"/>
    <dgm:cxn modelId="{DC85602A-5E45-4AF8-8067-216B18175D89}" type="presParOf" srcId="{2BAE48AB-5059-0E4A-9DAD-283FF89A918D}" destId="{5AE44DD9-F54C-E046-9213-D5A579D66792}" srcOrd="2" destOrd="0" presId="urn:microsoft.com/office/officeart/2005/8/layout/process4"/>
    <dgm:cxn modelId="{E7282D10-D9E9-48B2-8EB6-3041964F3D4A}" type="presParOf" srcId="{5AE44DD9-F54C-E046-9213-D5A579D66792}" destId="{5F6130D2-399C-4E41-837A-CA730710F86D}" srcOrd="0" destOrd="0" presId="urn:microsoft.com/office/officeart/2005/8/layout/process4"/>
    <dgm:cxn modelId="{E8CAFC7E-8A18-4281-A9B4-5E0AF4945246}" type="presParOf" srcId="{5AE44DD9-F54C-E046-9213-D5A579D66792}" destId="{D58BEEF0-860C-444F-8024-955502090665}" srcOrd="1" destOrd="0" presId="urn:microsoft.com/office/officeart/2005/8/layout/process4"/>
    <dgm:cxn modelId="{EC4F80E7-C159-4CB0-A7C6-01B3A6D2E317}" type="presParOf" srcId="{A4C4328A-7A94-B34C-A34D-21D5ACF3797B}" destId="{4B55EE2F-1CFE-4B4F-B7A6-873EEF089C75}" srcOrd="3" destOrd="0" presId="urn:microsoft.com/office/officeart/2005/8/layout/process4"/>
    <dgm:cxn modelId="{4E8A7D74-4B32-4373-93CD-759D5FC87410}" type="presParOf" srcId="{A4C4328A-7A94-B34C-A34D-21D5ACF3797B}" destId="{0E2569D8-7DC5-A842-88DA-09A3E6A15C36}" srcOrd="4" destOrd="0" presId="urn:microsoft.com/office/officeart/2005/8/layout/process4"/>
    <dgm:cxn modelId="{DBB32DC8-1475-4A89-892C-7C44143C3429}" type="presParOf" srcId="{0E2569D8-7DC5-A842-88DA-09A3E6A15C36}" destId="{A54BFFB8-47DC-924F-B61B-50A2845A52BA}" srcOrd="0" destOrd="0" presId="urn:microsoft.com/office/officeart/2005/8/layout/process4"/>
    <dgm:cxn modelId="{BA0D608C-D612-43DE-9FD6-F31548AEF771}" type="presParOf" srcId="{0E2569D8-7DC5-A842-88DA-09A3E6A15C36}" destId="{32393618-33DD-BC4B-A991-BD60DC665B64}" srcOrd="1" destOrd="0" presId="urn:microsoft.com/office/officeart/2005/8/layout/process4"/>
    <dgm:cxn modelId="{C4F59640-A8DB-48A5-BED6-67FD8913ECA7}" type="presParOf" srcId="{0E2569D8-7DC5-A842-88DA-09A3E6A15C36}" destId="{5BB1A3C0-BD76-0A41-8084-773CCEE4181D}" srcOrd="2" destOrd="0" presId="urn:microsoft.com/office/officeart/2005/8/layout/process4"/>
    <dgm:cxn modelId="{31FC7426-D4C2-443A-B4CB-7E8615F22109}" type="presParOf" srcId="{5BB1A3C0-BD76-0A41-8084-773CCEE4181D}" destId="{355D3254-8C4B-7346-A431-D16E16D66A49}" srcOrd="0" destOrd="0" presId="urn:microsoft.com/office/officeart/2005/8/layout/process4"/>
    <dgm:cxn modelId="{ADA33DDD-A88E-44A8-A7E3-9C09C140662D}" type="presParOf" srcId="{5BB1A3C0-BD76-0A41-8084-773CCEE4181D}" destId="{38B3CCE1-8CAE-E44E-94A4-2DFD597AEAF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7C5DF-1F4E-144D-B3C6-CCDDA29A64DD}"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59372874-7672-E146-A97A-F29BFB4A2140}">
      <dgm:prSet phldrT="[Text]"/>
      <dgm:spPr>
        <a:solidFill>
          <a:schemeClr val="tx1"/>
        </a:solidFill>
      </dgm:spPr>
      <dgm:t>
        <a:bodyPr/>
        <a:lstStyle/>
        <a:p>
          <a:r>
            <a:rPr lang="en-US" b="1" i="0" dirty="0" smtClean="0">
              <a:effectLst/>
            </a:rPr>
            <a:t>Network bandwidth</a:t>
          </a:r>
          <a:endParaRPr lang="en-US" b="1" i="0" dirty="0">
            <a:effectLst/>
          </a:endParaRPr>
        </a:p>
      </dgm:t>
    </dgm:pt>
    <dgm:pt modelId="{AFA358CC-DE03-B14E-9AD6-513B9ED3EF89}" type="parTrans" cxnId="{4CD5B385-F4AE-6B4E-A557-3E5FBE186B3A}">
      <dgm:prSet/>
      <dgm:spPr/>
      <dgm:t>
        <a:bodyPr/>
        <a:lstStyle/>
        <a:p>
          <a:endParaRPr lang="en-US"/>
        </a:p>
      </dgm:t>
    </dgm:pt>
    <dgm:pt modelId="{EF9C2E62-DCA0-D848-903A-2D9F9C026F51}" type="sibTrans" cxnId="{4CD5B385-F4AE-6B4E-A557-3E5FBE186B3A}">
      <dgm:prSet/>
      <dgm:spPr/>
      <dgm:t>
        <a:bodyPr/>
        <a:lstStyle/>
        <a:p>
          <a:endParaRPr lang="en-US"/>
        </a:p>
      </dgm:t>
    </dgm:pt>
    <dgm:pt modelId="{6B5A5FFB-92DD-ED47-BF2F-AC0DD483D147}">
      <dgm:prSet/>
      <dgm:spPr>
        <a:solidFill>
          <a:schemeClr val="accent3">
            <a:lumMod val="75000"/>
          </a:schemeClr>
        </a:solidFill>
      </dgm:spPr>
      <dgm:t>
        <a:bodyPr/>
        <a:lstStyle/>
        <a:p>
          <a:r>
            <a:rPr lang="en-US" b="1" i="0" dirty="0" smtClean="0">
              <a:solidFill>
                <a:srgbClr val="000000"/>
              </a:solidFill>
              <a:effectLst/>
              <a:latin typeface="+mn-lt"/>
            </a:rPr>
            <a:t>Relates to the capacity of the network links connecting a server to the Internet</a:t>
          </a:r>
        </a:p>
      </dgm:t>
    </dgm:pt>
    <dgm:pt modelId="{12E1D443-E49F-1646-A14E-D146B51693EE}" type="parTrans" cxnId="{07FD202E-A68A-914D-A147-95185A18067A}">
      <dgm:prSet/>
      <dgm:spPr/>
      <dgm:t>
        <a:bodyPr/>
        <a:lstStyle/>
        <a:p>
          <a:endParaRPr lang="en-US"/>
        </a:p>
      </dgm:t>
    </dgm:pt>
    <dgm:pt modelId="{9A2D11C2-577E-FC4A-BCED-3B769EBA90F6}" type="sibTrans" cxnId="{07FD202E-A68A-914D-A147-95185A18067A}">
      <dgm:prSet/>
      <dgm:spPr/>
      <dgm:t>
        <a:bodyPr/>
        <a:lstStyle/>
        <a:p>
          <a:endParaRPr lang="en-US"/>
        </a:p>
      </dgm:t>
    </dgm:pt>
    <dgm:pt modelId="{F9308F1A-1492-F14D-AA25-68EB847A0DB3}">
      <dgm:prSet/>
      <dgm:spPr>
        <a:solidFill>
          <a:schemeClr val="accent3">
            <a:lumMod val="75000"/>
          </a:schemeClr>
        </a:solidFill>
      </dgm:spPr>
      <dgm:t>
        <a:bodyPr/>
        <a:lstStyle/>
        <a:p>
          <a:r>
            <a:rPr lang="en-US" b="1" i="0" dirty="0" smtClean="0">
              <a:solidFill>
                <a:srgbClr val="000000"/>
              </a:solidFill>
              <a:effectLst/>
              <a:latin typeface="+mn-lt"/>
            </a:rPr>
            <a:t>For most organizations this is their connection to their Internet Service Provider (ISP)</a:t>
          </a:r>
        </a:p>
      </dgm:t>
    </dgm:pt>
    <dgm:pt modelId="{6587E665-7412-CC4B-8376-E44CFD4886EF}" type="parTrans" cxnId="{64632D81-51A2-6B4B-9F06-658DFD074D36}">
      <dgm:prSet/>
      <dgm:spPr/>
      <dgm:t>
        <a:bodyPr/>
        <a:lstStyle/>
        <a:p>
          <a:endParaRPr lang="en-US"/>
        </a:p>
      </dgm:t>
    </dgm:pt>
    <dgm:pt modelId="{91D74F09-50FE-8A4E-8C86-D04F1C2F50FB}" type="sibTrans" cxnId="{64632D81-51A2-6B4B-9F06-658DFD074D36}">
      <dgm:prSet/>
      <dgm:spPr/>
      <dgm:t>
        <a:bodyPr/>
        <a:lstStyle/>
        <a:p>
          <a:endParaRPr lang="en-US"/>
        </a:p>
      </dgm:t>
    </dgm:pt>
    <dgm:pt modelId="{92F30862-F847-FC4F-9375-31010EECD883}">
      <dgm:prSet/>
      <dgm:spPr>
        <a:solidFill>
          <a:schemeClr val="tx1"/>
        </a:solidFill>
      </dgm:spPr>
      <dgm:t>
        <a:bodyPr/>
        <a:lstStyle/>
        <a:p>
          <a:r>
            <a:rPr lang="en-US" b="1" i="0" dirty="0" smtClean="0">
              <a:effectLst/>
            </a:rPr>
            <a:t>System resources</a:t>
          </a:r>
        </a:p>
      </dgm:t>
    </dgm:pt>
    <dgm:pt modelId="{70431AB4-DF3F-4645-82B4-916A5B03ED2B}" type="parTrans" cxnId="{09ECF6DD-E119-374A-AA19-1EFBB9A7AE59}">
      <dgm:prSet/>
      <dgm:spPr/>
      <dgm:t>
        <a:bodyPr/>
        <a:lstStyle/>
        <a:p>
          <a:endParaRPr lang="en-US"/>
        </a:p>
      </dgm:t>
    </dgm:pt>
    <dgm:pt modelId="{BC376F47-B3AB-B74F-80ED-DB7222180FD2}" type="sibTrans" cxnId="{09ECF6DD-E119-374A-AA19-1EFBB9A7AE59}">
      <dgm:prSet/>
      <dgm:spPr/>
      <dgm:t>
        <a:bodyPr/>
        <a:lstStyle/>
        <a:p>
          <a:endParaRPr lang="en-US"/>
        </a:p>
      </dgm:t>
    </dgm:pt>
    <dgm:pt modelId="{BD3D1B08-BA2C-A847-81FA-0E907AC86072}">
      <dgm:prSet/>
      <dgm:spPr>
        <a:solidFill>
          <a:schemeClr val="accent1"/>
        </a:solidFill>
      </dgm:spPr>
      <dgm:t>
        <a:bodyPr/>
        <a:lstStyle/>
        <a:p>
          <a:r>
            <a:rPr lang="en-US" b="1" i="0" dirty="0" smtClean="0">
              <a:solidFill>
                <a:srgbClr val="000000"/>
              </a:solidFill>
              <a:effectLst/>
              <a:latin typeface="+mn-lt"/>
            </a:rPr>
            <a:t>Aims to overload or crash the network handling software</a:t>
          </a:r>
        </a:p>
      </dgm:t>
    </dgm:pt>
    <dgm:pt modelId="{47925BA2-F0AA-1349-914E-93DB729B1439}" type="parTrans" cxnId="{21896DD5-9159-5A48-95C3-0628E40AD5D5}">
      <dgm:prSet/>
      <dgm:spPr/>
      <dgm:t>
        <a:bodyPr/>
        <a:lstStyle/>
        <a:p>
          <a:endParaRPr lang="en-US"/>
        </a:p>
      </dgm:t>
    </dgm:pt>
    <dgm:pt modelId="{DEA69FE8-A421-8F40-BC0D-0B81014C6103}" type="sibTrans" cxnId="{21896DD5-9159-5A48-95C3-0628E40AD5D5}">
      <dgm:prSet/>
      <dgm:spPr/>
      <dgm:t>
        <a:bodyPr/>
        <a:lstStyle/>
        <a:p>
          <a:endParaRPr lang="en-US"/>
        </a:p>
      </dgm:t>
    </dgm:pt>
    <dgm:pt modelId="{3234AAA2-C82A-B44F-87E5-BD58BA054E0F}">
      <dgm:prSet/>
      <dgm:spPr>
        <a:solidFill>
          <a:schemeClr val="tx1"/>
        </a:solidFill>
      </dgm:spPr>
      <dgm:t>
        <a:bodyPr/>
        <a:lstStyle/>
        <a:p>
          <a:r>
            <a:rPr lang="en-US" b="1" i="0" dirty="0" smtClean="0">
              <a:effectLst/>
            </a:rPr>
            <a:t>Application resources</a:t>
          </a:r>
        </a:p>
      </dgm:t>
    </dgm:pt>
    <dgm:pt modelId="{E5862108-903B-1C4B-9377-81DD29E52B29}" type="parTrans" cxnId="{752AFBC6-0A6F-E64D-8873-6214DED38720}">
      <dgm:prSet/>
      <dgm:spPr/>
      <dgm:t>
        <a:bodyPr/>
        <a:lstStyle/>
        <a:p>
          <a:endParaRPr lang="en-US"/>
        </a:p>
      </dgm:t>
    </dgm:pt>
    <dgm:pt modelId="{B6EE5F2B-A910-414E-A3BF-34358F619072}" type="sibTrans" cxnId="{752AFBC6-0A6F-E64D-8873-6214DED38720}">
      <dgm:prSet/>
      <dgm:spPr/>
      <dgm:t>
        <a:bodyPr/>
        <a:lstStyle/>
        <a:p>
          <a:endParaRPr lang="en-US"/>
        </a:p>
      </dgm:t>
    </dgm:pt>
    <dgm:pt modelId="{02DC4651-8C6F-6447-9B8F-D57C357757EB}">
      <dgm:prSet/>
      <dgm:spPr>
        <a:solidFill>
          <a:schemeClr val="accent5">
            <a:lumMod val="75000"/>
          </a:schemeClr>
        </a:solidFill>
      </dgm:spPr>
      <dgm:t>
        <a:bodyPr/>
        <a:lstStyle/>
        <a:p>
          <a:r>
            <a:rPr lang="en-US" b="1" i="0" dirty="0" smtClean="0">
              <a:solidFill>
                <a:srgbClr val="000000"/>
              </a:solidFill>
              <a:effectLst/>
              <a:latin typeface="+mn-lt"/>
            </a:rPr>
            <a:t>Typically involves a number of valid requests, each of which consumes significant resources, thus limiting the ability of the server to respond to requests from other users</a:t>
          </a:r>
        </a:p>
      </dgm:t>
    </dgm:pt>
    <dgm:pt modelId="{CC53E30A-CA09-8949-8B35-41834609C58A}" type="parTrans" cxnId="{8B9D4070-B4CC-F34F-B8B4-4F4F74F1B1AC}">
      <dgm:prSet/>
      <dgm:spPr/>
      <dgm:t>
        <a:bodyPr/>
        <a:lstStyle/>
        <a:p>
          <a:endParaRPr lang="en-US"/>
        </a:p>
      </dgm:t>
    </dgm:pt>
    <dgm:pt modelId="{2EFD9D0C-B667-974D-8EEE-876172C6068D}" type="sibTrans" cxnId="{8B9D4070-B4CC-F34F-B8B4-4F4F74F1B1AC}">
      <dgm:prSet/>
      <dgm:spPr/>
      <dgm:t>
        <a:bodyPr/>
        <a:lstStyle/>
        <a:p>
          <a:endParaRPr lang="en-US"/>
        </a:p>
      </dgm:t>
    </dgm:pt>
    <dgm:pt modelId="{635717B1-99B8-854E-8F70-444337E2E550}" type="pres">
      <dgm:prSet presAssocID="{CDE7C5DF-1F4E-144D-B3C6-CCDDA29A64DD}" presName="theList" presStyleCnt="0">
        <dgm:presLayoutVars>
          <dgm:dir/>
          <dgm:animLvl val="lvl"/>
          <dgm:resizeHandles val="exact"/>
        </dgm:presLayoutVars>
      </dgm:prSet>
      <dgm:spPr/>
      <dgm:t>
        <a:bodyPr/>
        <a:lstStyle/>
        <a:p>
          <a:endParaRPr lang="en-US"/>
        </a:p>
      </dgm:t>
    </dgm:pt>
    <dgm:pt modelId="{EE209E84-B891-3047-A320-4AEEC3330BB8}" type="pres">
      <dgm:prSet presAssocID="{59372874-7672-E146-A97A-F29BFB4A2140}" presName="compNode" presStyleCnt="0"/>
      <dgm:spPr/>
    </dgm:pt>
    <dgm:pt modelId="{1F9EAEE1-B141-8149-B598-A2FC9726C17B}" type="pres">
      <dgm:prSet presAssocID="{59372874-7672-E146-A97A-F29BFB4A2140}" presName="aNode" presStyleLbl="bgShp" presStyleIdx="0" presStyleCnt="3"/>
      <dgm:spPr/>
      <dgm:t>
        <a:bodyPr/>
        <a:lstStyle/>
        <a:p>
          <a:endParaRPr lang="en-US"/>
        </a:p>
      </dgm:t>
    </dgm:pt>
    <dgm:pt modelId="{E367BE70-C50A-6A43-8AFA-7CF7E142477B}" type="pres">
      <dgm:prSet presAssocID="{59372874-7672-E146-A97A-F29BFB4A2140}" presName="textNode" presStyleLbl="bgShp" presStyleIdx="0" presStyleCnt="3"/>
      <dgm:spPr/>
      <dgm:t>
        <a:bodyPr/>
        <a:lstStyle/>
        <a:p>
          <a:endParaRPr lang="en-US"/>
        </a:p>
      </dgm:t>
    </dgm:pt>
    <dgm:pt modelId="{6AC02209-CF3A-0249-91E1-9F1A42D58FAE}" type="pres">
      <dgm:prSet presAssocID="{59372874-7672-E146-A97A-F29BFB4A2140}" presName="compChildNode" presStyleCnt="0"/>
      <dgm:spPr/>
    </dgm:pt>
    <dgm:pt modelId="{7EE38C84-00CF-1247-9F8C-618383AEFFBD}" type="pres">
      <dgm:prSet presAssocID="{59372874-7672-E146-A97A-F29BFB4A2140}" presName="theInnerList" presStyleCnt="0"/>
      <dgm:spPr/>
    </dgm:pt>
    <dgm:pt modelId="{E1C9B790-AD02-DB4B-90E8-7BFEE9B60B8A}" type="pres">
      <dgm:prSet presAssocID="{6B5A5FFB-92DD-ED47-BF2F-AC0DD483D147}" presName="childNode" presStyleLbl="node1" presStyleIdx="0" presStyleCnt="4">
        <dgm:presLayoutVars>
          <dgm:bulletEnabled val="1"/>
        </dgm:presLayoutVars>
      </dgm:prSet>
      <dgm:spPr/>
      <dgm:t>
        <a:bodyPr/>
        <a:lstStyle/>
        <a:p>
          <a:endParaRPr lang="en-US"/>
        </a:p>
      </dgm:t>
    </dgm:pt>
    <dgm:pt modelId="{FD11D5FD-18A1-A246-9B5B-AC50BEFA8723}" type="pres">
      <dgm:prSet presAssocID="{6B5A5FFB-92DD-ED47-BF2F-AC0DD483D147}" presName="aSpace2" presStyleCnt="0"/>
      <dgm:spPr/>
    </dgm:pt>
    <dgm:pt modelId="{9C0BB106-18F0-064A-9F7C-7245A6EA83E6}" type="pres">
      <dgm:prSet presAssocID="{F9308F1A-1492-F14D-AA25-68EB847A0DB3}" presName="childNode" presStyleLbl="node1" presStyleIdx="1" presStyleCnt="4">
        <dgm:presLayoutVars>
          <dgm:bulletEnabled val="1"/>
        </dgm:presLayoutVars>
      </dgm:prSet>
      <dgm:spPr/>
      <dgm:t>
        <a:bodyPr/>
        <a:lstStyle/>
        <a:p>
          <a:endParaRPr lang="en-US"/>
        </a:p>
      </dgm:t>
    </dgm:pt>
    <dgm:pt modelId="{12284197-3CBC-A34B-949D-A231607C1E8B}" type="pres">
      <dgm:prSet presAssocID="{59372874-7672-E146-A97A-F29BFB4A2140}" presName="aSpace" presStyleCnt="0"/>
      <dgm:spPr/>
    </dgm:pt>
    <dgm:pt modelId="{B431EFE1-C863-1C48-A3AC-77CE92A996E4}" type="pres">
      <dgm:prSet presAssocID="{92F30862-F847-FC4F-9375-31010EECD883}" presName="compNode" presStyleCnt="0"/>
      <dgm:spPr/>
    </dgm:pt>
    <dgm:pt modelId="{200D4077-F322-A54F-A959-16520676AF19}" type="pres">
      <dgm:prSet presAssocID="{92F30862-F847-FC4F-9375-31010EECD883}" presName="aNode" presStyleLbl="bgShp" presStyleIdx="1" presStyleCnt="3"/>
      <dgm:spPr/>
      <dgm:t>
        <a:bodyPr/>
        <a:lstStyle/>
        <a:p>
          <a:endParaRPr lang="en-US"/>
        </a:p>
      </dgm:t>
    </dgm:pt>
    <dgm:pt modelId="{E415A12E-187B-9149-B76A-23CD314DDAC8}" type="pres">
      <dgm:prSet presAssocID="{92F30862-F847-FC4F-9375-31010EECD883}" presName="textNode" presStyleLbl="bgShp" presStyleIdx="1" presStyleCnt="3"/>
      <dgm:spPr/>
      <dgm:t>
        <a:bodyPr/>
        <a:lstStyle/>
        <a:p>
          <a:endParaRPr lang="en-US"/>
        </a:p>
      </dgm:t>
    </dgm:pt>
    <dgm:pt modelId="{834C08AE-444E-F446-B0BF-3487CD228505}" type="pres">
      <dgm:prSet presAssocID="{92F30862-F847-FC4F-9375-31010EECD883}" presName="compChildNode" presStyleCnt="0"/>
      <dgm:spPr/>
    </dgm:pt>
    <dgm:pt modelId="{534131B6-A042-2F47-B9FB-6D8DAFBA1F6D}" type="pres">
      <dgm:prSet presAssocID="{92F30862-F847-FC4F-9375-31010EECD883}" presName="theInnerList" presStyleCnt="0"/>
      <dgm:spPr/>
    </dgm:pt>
    <dgm:pt modelId="{331622DA-667B-3D42-86F2-0516235F2E15}" type="pres">
      <dgm:prSet presAssocID="{BD3D1B08-BA2C-A847-81FA-0E907AC86072}" presName="childNode" presStyleLbl="node1" presStyleIdx="2" presStyleCnt="4">
        <dgm:presLayoutVars>
          <dgm:bulletEnabled val="1"/>
        </dgm:presLayoutVars>
      </dgm:prSet>
      <dgm:spPr/>
      <dgm:t>
        <a:bodyPr/>
        <a:lstStyle/>
        <a:p>
          <a:endParaRPr lang="en-US"/>
        </a:p>
      </dgm:t>
    </dgm:pt>
    <dgm:pt modelId="{237E2EFB-A677-D844-819C-BBDED44A17C5}" type="pres">
      <dgm:prSet presAssocID="{92F30862-F847-FC4F-9375-31010EECD883}" presName="aSpace" presStyleCnt="0"/>
      <dgm:spPr/>
    </dgm:pt>
    <dgm:pt modelId="{49A3A6F1-0ADA-9941-AEE8-8E3D396BEBB6}" type="pres">
      <dgm:prSet presAssocID="{3234AAA2-C82A-B44F-87E5-BD58BA054E0F}" presName="compNode" presStyleCnt="0"/>
      <dgm:spPr/>
    </dgm:pt>
    <dgm:pt modelId="{1EA47F75-BED3-5244-AD77-D9664E47C6FF}" type="pres">
      <dgm:prSet presAssocID="{3234AAA2-C82A-B44F-87E5-BD58BA054E0F}" presName="aNode" presStyleLbl="bgShp" presStyleIdx="2" presStyleCnt="3"/>
      <dgm:spPr/>
      <dgm:t>
        <a:bodyPr/>
        <a:lstStyle/>
        <a:p>
          <a:endParaRPr lang="en-US"/>
        </a:p>
      </dgm:t>
    </dgm:pt>
    <dgm:pt modelId="{DE64535E-28E3-9144-82ED-ED0F42D2AAEE}" type="pres">
      <dgm:prSet presAssocID="{3234AAA2-C82A-B44F-87E5-BD58BA054E0F}" presName="textNode" presStyleLbl="bgShp" presStyleIdx="2" presStyleCnt="3"/>
      <dgm:spPr/>
      <dgm:t>
        <a:bodyPr/>
        <a:lstStyle/>
        <a:p>
          <a:endParaRPr lang="en-US"/>
        </a:p>
      </dgm:t>
    </dgm:pt>
    <dgm:pt modelId="{1D30DF71-C875-B746-BD57-739E889A911A}" type="pres">
      <dgm:prSet presAssocID="{3234AAA2-C82A-B44F-87E5-BD58BA054E0F}" presName="compChildNode" presStyleCnt="0"/>
      <dgm:spPr/>
    </dgm:pt>
    <dgm:pt modelId="{B8BA19E8-688C-424C-829D-A7B0DEE3A1AE}" type="pres">
      <dgm:prSet presAssocID="{3234AAA2-C82A-B44F-87E5-BD58BA054E0F}" presName="theInnerList" presStyleCnt="0"/>
      <dgm:spPr/>
    </dgm:pt>
    <dgm:pt modelId="{F711556B-CC33-6E40-9D5E-6524FC4A1052}" type="pres">
      <dgm:prSet presAssocID="{02DC4651-8C6F-6447-9B8F-D57C357757EB}" presName="childNode" presStyleLbl="node1" presStyleIdx="3" presStyleCnt="4">
        <dgm:presLayoutVars>
          <dgm:bulletEnabled val="1"/>
        </dgm:presLayoutVars>
      </dgm:prSet>
      <dgm:spPr/>
      <dgm:t>
        <a:bodyPr/>
        <a:lstStyle/>
        <a:p>
          <a:endParaRPr lang="en-US"/>
        </a:p>
      </dgm:t>
    </dgm:pt>
  </dgm:ptLst>
  <dgm:cxnLst>
    <dgm:cxn modelId="{9D4DE0EB-08A6-3544-A58B-08122AF0FDBE}" type="presOf" srcId="{92F30862-F847-FC4F-9375-31010EECD883}" destId="{E415A12E-187B-9149-B76A-23CD314DDAC8}" srcOrd="1" destOrd="0" presId="urn:microsoft.com/office/officeart/2005/8/layout/lProcess2"/>
    <dgm:cxn modelId="{E1736B09-914B-3149-8C3C-C974F30C88A6}" type="presOf" srcId="{CDE7C5DF-1F4E-144D-B3C6-CCDDA29A64DD}" destId="{635717B1-99B8-854E-8F70-444337E2E550}" srcOrd="0" destOrd="0" presId="urn:microsoft.com/office/officeart/2005/8/layout/lProcess2"/>
    <dgm:cxn modelId="{752AFBC6-0A6F-E64D-8873-6214DED38720}" srcId="{CDE7C5DF-1F4E-144D-B3C6-CCDDA29A64DD}" destId="{3234AAA2-C82A-B44F-87E5-BD58BA054E0F}" srcOrd="2" destOrd="0" parTransId="{E5862108-903B-1C4B-9377-81DD29E52B29}" sibTransId="{B6EE5F2B-A910-414E-A3BF-34358F619072}"/>
    <dgm:cxn modelId="{329B575F-8B76-3B4B-9BD9-38FDE9A2A8A5}" type="presOf" srcId="{59372874-7672-E146-A97A-F29BFB4A2140}" destId="{E367BE70-C50A-6A43-8AFA-7CF7E142477B}" srcOrd="1" destOrd="0" presId="urn:microsoft.com/office/officeart/2005/8/layout/lProcess2"/>
    <dgm:cxn modelId="{8B9D4070-B4CC-F34F-B8B4-4F4F74F1B1AC}" srcId="{3234AAA2-C82A-B44F-87E5-BD58BA054E0F}" destId="{02DC4651-8C6F-6447-9B8F-D57C357757EB}" srcOrd="0" destOrd="0" parTransId="{CC53E30A-CA09-8949-8B35-41834609C58A}" sibTransId="{2EFD9D0C-B667-974D-8EEE-876172C6068D}"/>
    <dgm:cxn modelId="{C180D234-5927-BC40-BCEA-43D33D0E2CFA}" type="presOf" srcId="{02DC4651-8C6F-6447-9B8F-D57C357757EB}" destId="{F711556B-CC33-6E40-9D5E-6524FC4A1052}" srcOrd="0" destOrd="0" presId="urn:microsoft.com/office/officeart/2005/8/layout/lProcess2"/>
    <dgm:cxn modelId="{4CD5B385-F4AE-6B4E-A557-3E5FBE186B3A}" srcId="{CDE7C5DF-1F4E-144D-B3C6-CCDDA29A64DD}" destId="{59372874-7672-E146-A97A-F29BFB4A2140}" srcOrd="0" destOrd="0" parTransId="{AFA358CC-DE03-B14E-9AD6-513B9ED3EF89}" sibTransId="{EF9C2E62-DCA0-D848-903A-2D9F9C026F51}"/>
    <dgm:cxn modelId="{21896DD5-9159-5A48-95C3-0628E40AD5D5}" srcId="{92F30862-F847-FC4F-9375-31010EECD883}" destId="{BD3D1B08-BA2C-A847-81FA-0E907AC86072}" srcOrd="0" destOrd="0" parTransId="{47925BA2-F0AA-1349-914E-93DB729B1439}" sibTransId="{DEA69FE8-A421-8F40-BC0D-0B81014C6103}"/>
    <dgm:cxn modelId="{64632D81-51A2-6B4B-9F06-658DFD074D36}" srcId="{59372874-7672-E146-A97A-F29BFB4A2140}" destId="{F9308F1A-1492-F14D-AA25-68EB847A0DB3}" srcOrd="1" destOrd="0" parTransId="{6587E665-7412-CC4B-8376-E44CFD4886EF}" sibTransId="{91D74F09-50FE-8A4E-8C86-D04F1C2F50FB}"/>
    <dgm:cxn modelId="{98DE5C93-DBEB-254C-B03C-54648A10B03D}" type="presOf" srcId="{59372874-7672-E146-A97A-F29BFB4A2140}" destId="{1F9EAEE1-B141-8149-B598-A2FC9726C17B}" srcOrd="0" destOrd="0" presId="urn:microsoft.com/office/officeart/2005/8/layout/lProcess2"/>
    <dgm:cxn modelId="{0A2D0716-C61C-9141-86DA-988FC1C305F9}" type="presOf" srcId="{6B5A5FFB-92DD-ED47-BF2F-AC0DD483D147}" destId="{E1C9B790-AD02-DB4B-90E8-7BFEE9B60B8A}" srcOrd="0" destOrd="0" presId="urn:microsoft.com/office/officeart/2005/8/layout/lProcess2"/>
    <dgm:cxn modelId="{0DFD91DF-68AD-E649-B09C-E5EAFAEF15BB}" type="presOf" srcId="{BD3D1B08-BA2C-A847-81FA-0E907AC86072}" destId="{331622DA-667B-3D42-86F2-0516235F2E15}" srcOrd="0" destOrd="0" presId="urn:microsoft.com/office/officeart/2005/8/layout/lProcess2"/>
    <dgm:cxn modelId="{CE6F23E2-A7A9-1447-B201-56CC65F45CC6}" type="presOf" srcId="{92F30862-F847-FC4F-9375-31010EECD883}" destId="{200D4077-F322-A54F-A959-16520676AF19}" srcOrd="0" destOrd="0" presId="urn:microsoft.com/office/officeart/2005/8/layout/lProcess2"/>
    <dgm:cxn modelId="{75F3A062-C25E-EE44-801F-9095BD1C5120}" type="presOf" srcId="{F9308F1A-1492-F14D-AA25-68EB847A0DB3}" destId="{9C0BB106-18F0-064A-9F7C-7245A6EA83E6}" srcOrd="0" destOrd="0" presId="urn:microsoft.com/office/officeart/2005/8/layout/lProcess2"/>
    <dgm:cxn modelId="{D3860F36-28E4-1442-B86C-E63CCC3FE716}" type="presOf" srcId="{3234AAA2-C82A-B44F-87E5-BD58BA054E0F}" destId="{DE64535E-28E3-9144-82ED-ED0F42D2AAEE}" srcOrd="1" destOrd="0" presId="urn:microsoft.com/office/officeart/2005/8/layout/lProcess2"/>
    <dgm:cxn modelId="{07FD202E-A68A-914D-A147-95185A18067A}" srcId="{59372874-7672-E146-A97A-F29BFB4A2140}" destId="{6B5A5FFB-92DD-ED47-BF2F-AC0DD483D147}" srcOrd="0" destOrd="0" parTransId="{12E1D443-E49F-1646-A14E-D146B51693EE}" sibTransId="{9A2D11C2-577E-FC4A-BCED-3B769EBA90F6}"/>
    <dgm:cxn modelId="{791A79EE-56E7-A044-A12E-44CBF852734D}" type="presOf" srcId="{3234AAA2-C82A-B44F-87E5-BD58BA054E0F}" destId="{1EA47F75-BED3-5244-AD77-D9664E47C6FF}" srcOrd="0" destOrd="0" presId="urn:microsoft.com/office/officeart/2005/8/layout/lProcess2"/>
    <dgm:cxn modelId="{09ECF6DD-E119-374A-AA19-1EFBB9A7AE59}" srcId="{CDE7C5DF-1F4E-144D-B3C6-CCDDA29A64DD}" destId="{92F30862-F847-FC4F-9375-31010EECD883}" srcOrd="1" destOrd="0" parTransId="{70431AB4-DF3F-4645-82B4-916A5B03ED2B}" sibTransId="{BC376F47-B3AB-B74F-80ED-DB7222180FD2}"/>
    <dgm:cxn modelId="{5AACC05E-5AB9-0E49-99B2-6E1BA6A41FDB}" type="presParOf" srcId="{635717B1-99B8-854E-8F70-444337E2E550}" destId="{EE209E84-B891-3047-A320-4AEEC3330BB8}" srcOrd="0" destOrd="0" presId="urn:microsoft.com/office/officeart/2005/8/layout/lProcess2"/>
    <dgm:cxn modelId="{9FAD7FA9-8F47-104B-A9DC-EA081AA4F40E}" type="presParOf" srcId="{EE209E84-B891-3047-A320-4AEEC3330BB8}" destId="{1F9EAEE1-B141-8149-B598-A2FC9726C17B}" srcOrd="0" destOrd="0" presId="urn:microsoft.com/office/officeart/2005/8/layout/lProcess2"/>
    <dgm:cxn modelId="{C8412F36-AC01-7A44-9697-143DB9CEC9BA}" type="presParOf" srcId="{EE209E84-B891-3047-A320-4AEEC3330BB8}" destId="{E367BE70-C50A-6A43-8AFA-7CF7E142477B}" srcOrd="1" destOrd="0" presId="urn:microsoft.com/office/officeart/2005/8/layout/lProcess2"/>
    <dgm:cxn modelId="{EA56AD11-7104-9640-9FC3-D2804E8F4001}" type="presParOf" srcId="{EE209E84-B891-3047-A320-4AEEC3330BB8}" destId="{6AC02209-CF3A-0249-91E1-9F1A42D58FAE}" srcOrd="2" destOrd="0" presId="urn:microsoft.com/office/officeart/2005/8/layout/lProcess2"/>
    <dgm:cxn modelId="{46A30A50-3737-8B4D-B495-F1122505DBF8}" type="presParOf" srcId="{6AC02209-CF3A-0249-91E1-9F1A42D58FAE}" destId="{7EE38C84-00CF-1247-9F8C-618383AEFFBD}" srcOrd="0" destOrd="0" presId="urn:microsoft.com/office/officeart/2005/8/layout/lProcess2"/>
    <dgm:cxn modelId="{ACB3255D-F798-B843-9790-95F14015FF43}" type="presParOf" srcId="{7EE38C84-00CF-1247-9F8C-618383AEFFBD}" destId="{E1C9B790-AD02-DB4B-90E8-7BFEE9B60B8A}" srcOrd="0" destOrd="0" presId="urn:microsoft.com/office/officeart/2005/8/layout/lProcess2"/>
    <dgm:cxn modelId="{E754EB58-08C0-E14D-AAC5-D1578D9E5664}" type="presParOf" srcId="{7EE38C84-00CF-1247-9F8C-618383AEFFBD}" destId="{FD11D5FD-18A1-A246-9B5B-AC50BEFA8723}" srcOrd="1" destOrd="0" presId="urn:microsoft.com/office/officeart/2005/8/layout/lProcess2"/>
    <dgm:cxn modelId="{813D1571-0E72-644F-A07F-89F6473710DF}" type="presParOf" srcId="{7EE38C84-00CF-1247-9F8C-618383AEFFBD}" destId="{9C0BB106-18F0-064A-9F7C-7245A6EA83E6}" srcOrd="2" destOrd="0" presId="urn:microsoft.com/office/officeart/2005/8/layout/lProcess2"/>
    <dgm:cxn modelId="{D328F87F-21F5-714F-9FB7-F211915773E5}" type="presParOf" srcId="{635717B1-99B8-854E-8F70-444337E2E550}" destId="{12284197-3CBC-A34B-949D-A231607C1E8B}" srcOrd="1" destOrd="0" presId="urn:microsoft.com/office/officeart/2005/8/layout/lProcess2"/>
    <dgm:cxn modelId="{BCE740ED-04BF-434E-8FEA-78F3668C6118}" type="presParOf" srcId="{635717B1-99B8-854E-8F70-444337E2E550}" destId="{B431EFE1-C863-1C48-A3AC-77CE92A996E4}" srcOrd="2" destOrd="0" presId="urn:microsoft.com/office/officeart/2005/8/layout/lProcess2"/>
    <dgm:cxn modelId="{BBE8E148-330B-2A45-91F3-7D6EB629A869}" type="presParOf" srcId="{B431EFE1-C863-1C48-A3AC-77CE92A996E4}" destId="{200D4077-F322-A54F-A959-16520676AF19}" srcOrd="0" destOrd="0" presId="urn:microsoft.com/office/officeart/2005/8/layout/lProcess2"/>
    <dgm:cxn modelId="{CB56E221-F88E-FD47-9496-8D41D0D28A88}" type="presParOf" srcId="{B431EFE1-C863-1C48-A3AC-77CE92A996E4}" destId="{E415A12E-187B-9149-B76A-23CD314DDAC8}" srcOrd="1" destOrd="0" presId="urn:microsoft.com/office/officeart/2005/8/layout/lProcess2"/>
    <dgm:cxn modelId="{58069DFD-337B-484D-81D4-6343DAFF6EED}" type="presParOf" srcId="{B431EFE1-C863-1C48-A3AC-77CE92A996E4}" destId="{834C08AE-444E-F446-B0BF-3487CD228505}" srcOrd="2" destOrd="0" presId="urn:microsoft.com/office/officeart/2005/8/layout/lProcess2"/>
    <dgm:cxn modelId="{6B826E0E-A1E1-9D4F-9A76-1A15C480919D}" type="presParOf" srcId="{834C08AE-444E-F446-B0BF-3487CD228505}" destId="{534131B6-A042-2F47-B9FB-6D8DAFBA1F6D}" srcOrd="0" destOrd="0" presId="urn:microsoft.com/office/officeart/2005/8/layout/lProcess2"/>
    <dgm:cxn modelId="{14577FE3-E79A-1949-B26E-0D485D2BD999}" type="presParOf" srcId="{534131B6-A042-2F47-B9FB-6D8DAFBA1F6D}" destId="{331622DA-667B-3D42-86F2-0516235F2E15}" srcOrd="0" destOrd="0" presId="urn:microsoft.com/office/officeart/2005/8/layout/lProcess2"/>
    <dgm:cxn modelId="{C7F4E4E1-9BE9-DD45-B710-B33855AEC625}" type="presParOf" srcId="{635717B1-99B8-854E-8F70-444337E2E550}" destId="{237E2EFB-A677-D844-819C-BBDED44A17C5}" srcOrd="3" destOrd="0" presId="urn:microsoft.com/office/officeart/2005/8/layout/lProcess2"/>
    <dgm:cxn modelId="{E68A7686-B35C-E54D-A2AA-94895E1983D7}" type="presParOf" srcId="{635717B1-99B8-854E-8F70-444337E2E550}" destId="{49A3A6F1-0ADA-9941-AEE8-8E3D396BEBB6}" srcOrd="4" destOrd="0" presId="urn:microsoft.com/office/officeart/2005/8/layout/lProcess2"/>
    <dgm:cxn modelId="{C4DC8DD8-8E37-A449-AF53-8C2D54A3BADC}" type="presParOf" srcId="{49A3A6F1-0ADA-9941-AEE8-8E3D396BEBB6}" destId="{1EA47F75-BED3-5244-AD77-D9664E47C6FF}" srcOrd="0" destOrd="0" presId="urn:microsoft.com/office/officeart/2005/8/layout/lProcess2"/>
    <dgm:cxn modelId="{4903066D-4C63-D442-B313-F0A620CD3979}" type="presParOf" srcId="{49A3A6F1-0ADA-9941-AEE8-8E3D396BEBB6}" destId="{DE64535E-28E3-9144-82ED-ED0F42D2AAEE}" srcOrd="1" destOrd="0" presId="urn:microsoft.com/office/officeart/2005/8/layout/lProcess2"/>
    <dgm:cxn modelId="{A4CFDEB2-3173-414C-8A15-BB6822B38D19}" type="presParOf" srcId="{49A3A6F1-0ADA-9941-AEE8-8E3D396BEBB6}" destId="{1D30DF71-C875-B746-BD57-739E889A911A}" srcOrd="2" destOrd="0" presId="urn:microsoft.com/office/officeart/2005/8/layout/lProcess2"/>
    <dgm:cxn modelId="{F859185D-567E-B84D-A45C-B6DA4CE3C958}" type="presParOf" srcId="{1D30DF71-C875-B746-BD57-739E889A911A}" destId="{B8BA19E8-688C-424C-829D-A7B0DEE3A1AE}" srcOrd="0" destOrd="0" presId="urn:microsoft.com/office/officeart/2005/8/layout/lProcess2"/>
    <dgm:cxn modelId="{79536E11-1C43-1E46-BFA7-2611914FE8CB}" type="presParOf" srcId="{B8BA19E8-688C-424C-829D-A7B0DEE3A1AE}" destId="{F711556B-CC33-6E40-9D5E-6524FC4A1052}"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1F60B3-2732-2542-88E4-C21EF9744ED0}"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96EAC36-0957-714C-A19E-840E0385D6ED}">
      <dgm:prSet/>
      <dgm:spPr>
        <a:solidFill>
          <a:schemeClr val="accent5"/>
        </a:solidFill>
      </dgm:spPr>
      <dgm:t>
        <a:bodyPr/>
        <a:lstStyle/>
        <a:p>
          <a:pPr rtl="0"/>
          <a:r>
            <a:rPr lang="en-US" b="1" dirty="0" smtClean="0">
              <a:solidFill>
                <a:schemeClr val="bg1"/>
              </a:solidFill>
              <a:latin typeface="+mn-lt"/>
            </a:rPr>
            <a:t>Use of multiple systems to generate attacks</a:t>
          </a:r>
          <a:endParaRPr lang="en-US" b="1" dirty="0">
            <a:solidFill>
              <a:schemeClr val="bg1"/>
            </a:solidFill>
            <a:latin typeface="+mn-lt"/>
          </a:endParaRPr>
        </a:p>
      </dgm:t>
    </dgm:pt>
    <dgm:pt modelId="{5AB3A8A4-33AC-DC43-9B3C-6977D34281D2}" type="parTrans" cxnId="{E250BA7C-1A04-9B4A-8B38-F33B118CA174}">
      <dgm:prSet/>
      <dgm:spPr/>
      <dgm:t>
        <a:bodyPr/>
        <a:lstStyle/>
        <a:p>
          <a:endParaRPr lang="en-US"/>
        </a:p>
      </dgm:t>
    </dgm:pt>
    <dgm:pt modelId="{EA789981-1354-F54D-BA65-B87B1443EE30}" type="sibTrans" cxnId="{E250BA7C-1A04-9B4A-8B38-F33B118CA174}">
      <dgm:prSet/>
      <dgm:spPr/>
      <dgm:t>
        <a:bodyPr/>
        <a:lstStyle/>
        <a:p>
          <a:endParaRPr lang="en-US"/>
        </a:p>
      </dgm:t>
    </dgm:pt>
    <dgm:pt modelId="{56D0B682-081D-7A43-9D12-6717B580C8E2}">
      <dgm:prSet/>
      <dgm:spPr>
        <a:solidFill>
          <a:schemeClr val="accent1"/>
        </a:solidFill>
      </dgm:spPr>
      <dgm:t>
        <a:bodyPr/>
        <a:lstStyle/>
        <a:p>
          <a:pPr rtl="0"/>
          <a:r>
            <a:rPr lang="en-US" b="1" dirty="0" smtClean="0">
              <a:solidFill>
                <a:schemeClr val="bg1"/>
              </a:solidFill>
              <a:latin typeface="+mn-lt"/>
            </a:rPr>
            <a:t>Attacker uses a flaw in operating system or in a common application to gain access and installs their program on it (zombie)</a:t>
          </a:r>
          <a:endParaRPr lang="en-US" b="1" dirty="0">
            <a:solidFill>
              <a:schemeClr val="bg1"/>
            </a:solidFill>
            <a:latin typeface="+mn-lt"/>
          </a:endParaRPr>
        </a:p>
      </dgm:t>
    </dgm:pt>
    <dgm:pt modelId="{29DA2611-988D-5C4B-829A-DAC8FFB7366F}" type="parTrans" cxnId="{89C7982F-4F25-4E4B-80AF-EF60FC1EA280}">
      <dgm:prSet/>
      <dgm:spPr/>
      <dgm:t>
        <a:bodyPr/>
        <a:lstStyle/>
        <a:p>
          <a:endParaRPr lang="en-US"/>
        </a:p>
      </dgm:t>
    </dgm:pt>
    <dgm:pt modelId="{BF1902D1-4FFD-0D48-8345-DF8C4130549F}" type="sibTrans" cxnId="{89C7982F-4F25-4E4B-80AF-EF60FC1EA280}">
      <dgm:prSet/>
      <dgm:spPr/>
      <dgm:t>
        <a:bodyPr/>
        <a:lstStyle/>
        <a:p>
          <a:endParaRPr lang="en-US"/>
        </a:p>
      </dgm:t>
    </dgm:pt>
    <dgm:pt modelId="{6D75ACAA-08FB-3848-8596-04FD3613AD0E}">
      <dgm:prSet/>
      <dgm:spPr>
        <a:solidFill>
          <a:schemeClr val="accent3">
            <a:lumMod val="75000"/>
          </a:schemeClr>
        </a:solidFill>
      </dgm:spPr>
      <dgm:t>
        <a:bodyPr/>
        <a:lstStyle/>
        <a:p>
          <a:pPr rtl="0"/>
          <a:r>
            <a:rPr lang="en-US" b="1" dirty="0" smtClean="0">
              <a:solidFill>
                <a:schemeClr val="bg1"/>
              </a:solidFill>
              <a:latin typeface="+mn-lt"/>
            </a:rPr>
            <a:t>Large collections of such systems under the control of one attacker’s control can be created, forming a botnet</a:t>
          </a:r>
        </a:p>
      </dgm:t>
    </dgm:pt>
    <dgm:pt modelId="{455FCBE0-005F-D74C-9E16-3DBA1F012271}" type="parTrans" cxnId="{7D1B104B-874B-BA4C-A74C-D584C7760168}">
      <dgm:prSet/>
      <dgm:spPr/>
      <dgm:t>
        <a:bodyPr/>
        <a:lstStyle/>
        <a:p>
          <a:endParaRPr lang="en-US"/>
        </a:p>
      </dgm:t>
    </dgm:pt>
    <dgm:pt modelId="{D4F2652A-3928-634C-9165-321852338E8B}" type="sibTrans" cxnId="{7D1B104B-874B-BA4C-A74C-D584C7760168}">
      <dgm:prSet/>
      <dgm:spPr/>
      <dgm:t>
        <a:bodyPr/>
        <a:lstStyle/>
        <a:p>
          <a:endParaRPr lang="en-US"/>
        </a:p>
      </dgm:t>
    </dgm:pt>
    <dgm:pt modelId="{EF8BA002-FFC0-6B4B-A907-FC44E73A4A9C}" type="pres">
      <dgm:prSet presAssocID="{FF1F60B3-2732-2542-88E4-C21EF9744ED0}" presName="Name0" presStyleCnt="0">
        <dgm:presLayoutVars>
          <dgm:dir/>
          <dgm:resizeHandles val="exact"/>
        </dgm:presLayoutVars>
      </dgm:prSet>
      <dgm:spPr/>
      <dgm:t>
        <a:bodyPr/>
        <a:lstStyle/>
        <a:p>
          <a:endParaRPr lang="en-US"/>
        </a:p>
      </dgm:t>
    </dgm:pt>
    <dgm:pt modelId="{40EEDA1D-D411-8645-B08C-F96CBCCA4328}" type="pres">
      <dgm:prSet presAssocID="{296EAC36-0957-714C-A19E-840E0385D6ED}" presName="node" presStyleLbl="node1" presStyleIdx="0" presStyleCnt="3">
        <dgm:presLayoutVars>
          <dgm:bulletEnabled val="1"/>
        </dgm:presLayoutVars>
      </dgm:prSet>
      <dgm:spPr/>
      <dgm:t>
        <a:bodyPr/>
        <a:lstStyle/>
        <a:p>
          <a:endParaRPr lang="en-US"/>
        </a:p>
      </dgm:t>
    </dgm:pt>
    <dgm:pt modelId="{948C6BF0-B764-8C49-8C79-483BF0238C73}" type="pres">
      <dgm:prSet presAssocID="{EA789981-1354-F54D-BA65-B87B1443EE30}" presName="sibTrans" presStyleCnt="0"/>
      <dgm:spPr/>
    </dgm:pt>
    <dgm:pt modelId="{D8B55FDF-77C1-834C-8C65-345A49A2973D}" type="pres">
      <dgm:prSet presAssocID="{56D0B682-081D-7A43-9D12-6717B580C8E2}" presName="node" presStyleLbl="node1" presStyleIdx="1" presStyleCnt="3">
        <dgm:presLayoutVars>
          <dgm:bulletEnabled val="1"/>
        </dgm:presLayoutVars>
      </dgm:prSet>
      <dgm:spPr/>
      <dgm:t>
        <a:bodyPr/>
        <a:lstStyle/>
        <a:p>
          <a:endParaRPr lang="en-US"/>
        </a:p>
      </dgm:t>
    </dgm:pt>
    <dgm:pt modelId="{87AD7F9C-0A26-7E4B-8C47-7D9B6C13C58A}" type="pres">
      <dgm:prSet presAssocID="{BF1902D1-4FFD-0D48-8345-DF8C4130549F}" presName="sibTrans" presStyleCnt="0"/>
      <dgm:spPr/>
    </dgm:pt>
    <dgm:pt modelId="{40A340F6-F630-F841-B2E1-AB613AB02F5A}" type="pres">
      <dgm:prSet presAssocID="{6D75ACAA-08FB-3848-8596-04FD3613AD0E}" presName="node" presStyleLbl="node1" presStyleIdx="2" presStyleCnt="3">
        <dgm:presLayoutVars>
          <dgm:bulletEnabled val="1"/>
        </dgm:presLayoutVars>
      </dgm:prSet>
      <dgm:spPr/>
      <dgm:t>
        <a:bodyPr/>
        <a:lstStyle/>
        <a:p>
          <a:endParaRPr lang="en-US"/>
        </a:p>
      </dgm:t>
    </dgm:pt>
  </dgm:ptLst>
  <dgm:cxnLst>
    <dgm:cxn modelId="{E250BA7C-1A04-9B4A-8B38-F33B118CA174}" srcId="{FF1F60B3-2732-2542-88E4-C21EF9744ED0}" destId="{296EAC36-0957-714C-A19E-840E0385D6ED}" srcOrd="0" destOrd="0" parTransId="{5AB3A8A4-33AC-DC43-9B3C-6977D34281D2}" sibTransId="{EA789981-1354-F54D-BA65-B87B1443EE30}"/>
    <dgm:cxn modelId="{B612249A-2154-5A40-AD5E-1D5F24604C02}" type="presOf" srcId="{296EAC36-0957-714C-A19E-840E0385D6ED}" destId="{40EEDA1D-D411-8645-B08C-F96CBCCA4328}" srcOrd="0" destOrd="0" presId="urn:microsoft.com/office/officeart/2005/8/layout/hList6"/>
    <dgm:cxn modelId="{49124ACE-7CEC-2D4D-9161-33FE1B75C00A}" type="presOf" srcId="{FF1F60B3-2732-2542-88E4-C21EF9744ED0}" destId="{EF8BA002-FFC0-6B4B-A907-FC44E73A4A9C}" srcOrd="0" destOrd="0" presId="urn:microsoft.com/office/officeart/2005/8/layout/hList6"/>
    <dgm:cxn modelId="{A69F437C-F8E1-A645-9630-32A03C1CF4E6}" type="presOf" srcId="{6D75ACAA-08FB-3848-8596-04FD3613AD0E}" destId="{40A340F6-F630-F841-B2E1-AB613AB02F5A}" srcOrd="0" destOrd="0" presId="urn:microsoft.com/office/officeart/2005/8/layout/hList6"/>
    <dgm:cxn modelId="{7D1B104B-874B-BA4C-A74C-D584C7760168}" srcId="{FF1F60B3-2732-2542-88E4-C21EF9744ED0}" destId="{6D75ACAA-08FB-3848-8596-04FD3613AD0E}" srcOrd="2" destOrd="0" parTransId="{455FCBE0-005F-D74C-9E16-3DBA1F012271}" sibTransId="{D4F2652A-3928-634C-9165-321852338E8B}"/>
    <dgm:cxn modelId="{168D93E7-DC9F-724B-B840-379A8C8AFC8A}" type="presOf" srcId="{56D0B682-081D-7A43-9D12-6717B580C8E2}" destId="{D8B55FDF-77C1-834C-8C65-345A49A2973D}" srcOrd="0" destOrd="0" presId="urn:microsoft.com/office/officeart/2005/8/layout/hList6"/>
    <dgm:cxn modelId="{89C7982F-4F25-4E4B-80AF-EF60FC1EA280}" srcId="{FF1F60B3-2732-2542-88E4-C21EF9744ED0}" destId="{56D0B682-081D-7A43-9D12-6717B580C8E2}" srcOrd="1" destOrd="0" parTransId="{29DA2611-988D-5C4B-829A-DAC8FFB7366F}" sibTransId="{BF1902D1-4FFD-0D48-8345-DF8C4130549F}"/>
    <dgm:cxn modelId="{0E9B88AA-93F3-384F-8CF2-FAAC5D0C84DC}" type="presParOf" srcId="{EF8BA002-FFC0-6B4B-A907-FC44E73A4A9C}" destId="{40EEDA1D-D411-8645-B08C-F96CBCCA4328}" srcOrd="0" destOrd="0" presId="urn:microsoft.com/office/officeart/2005/8/layout/hList6"/>
    <dgm:cxn modelId="{5489CC61-8DF6-C14C-ADD6-EEDB4D238A49}" type="presParOf" srcId="{EF8BA002-FFC0-6B4B-A907-FC44E73A4A9C}" destId="{948C6BF0-B764-8C49-8C79-483BF0238C73}" srcOrd="1" destOrd="0" presId="urn:microsoft.com/office/officeart/2005/8/layout/hList6"/>
    <dgm:cxn modelId="{6D53B4BD-0F71-F54E-85FA-06C281268022}" type="presParOf" srcId="{EF8BA002-FFC0-6B4B-A907-FC44E73A4A9C}" destId="{D8B55FDF-77C1-834C-8C65-345A49A2973D}" srcOrd="2" destOrd="0" presId="urn:microsoft.com/office/officeart/2005/8/layout/hList6"/>
    <dgm:cxn modelId="{DFBF73E8-8D6F-1A40-A33C-8BBBD7A2485D}" type="presParOf" srcId="{EF8BA002-FFC0-6B4B-A907-FC44E73A4A9C}" destId="{87AD7F9C-0A26-7E4B-8C47-7D9B6C13C58A}" srcOrd="3" destOrd="0" presId="urn:microsoft.com/office/officeart/2005/8/layout/hList6"/>
    <dgm:cxn modelId="{7B2BED9B-2226-9B4C-888C-D44DFF62C1CF}" type="presParOf" srcId="{EF8BA002-FFC0-6B4B-A907-FC44E73A4A9C}" destId="{40A340F6-F630-F841-B2E1-AB613AB02F5A}"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9F04A-2BA3-3B40-A83A-5DFB338469E6}">
      <dsp:nvSpPr>
        <dsp:cNvPr id="0" name=""/>
        <dsp:cNvSpPr/>
      </dsp:nvSpPr>
      <dsp:spPr>
        <a:xfrm>
          <a:off x="0" y="3059187"/>
          <a:ext cx="7696200" cy="100409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Payload</a:t>
          </a:r>
          <a:r>
            <a:rPr lang="en-US" sz="2400" kern="1200" dirty="0" smtClean="0">
              <a:solidFill>
                <a:schemeClr val="tx2">
                  <a:lumMod val="10000"/>
                </a:schemeClr>
              </a:solidFill>
            </a:rPr>
            <a:t> </a:t>
          </a:r>
        </a:p>
      </dsp:txBody>
      <dsp:txXfrm>
        <a:off x="0" y="3059187"/>
        <a:ext cx="7696200" cy="542210"/>
      </dsp:txXfrm>
    </dsp:sp>
    <dsp:sp modelId="{7AA06B56-4336-984F-8311-1B2AA93E285E}">
      <dsp:nvSpPr>
        <dsp:cNvPr id="0" name=""/>
        <dsp:cNvSpPr/>
      </dsp:nvSpPr>
      <dsp:spPr>
        <a:xfrm>
          <a:off x="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What the virus does, besides spreading</a:t>
          </a:r>
          <a:endParaRPr lang="en-US" sz="1300" kern="1200" dirty="0" smtClean="0">
            <a:solidFill>
              <a:schemeClr val="tx2">
                <a:lumMod val="10000"/>
              </a:schemeClr>
            </a:solidFill>
          </a:endParaRPr>
        </a:p>
      </dsp:txBody>
      <dsp:txXfrm>
        <a:off x="0" y="3581316"/>
        <a:ext cx="3848100" cy="461883"/>
      </dsp:txXfrm>
    </dsp:sp>
    <dsp:sp modelId="{225F45D7-78E7-C54B-8D27-ADD8AE8E3DF7}">
      <dsp:nvSpPr>
        <dsp:cNvPr id="0" name=""/>
        <dsp:cNvSpPr/>
      </dsp:nvSpPr>
      <dsp:spPr>
        <a:xfrm>
          <a:off x="3848100" y="3581316"/>
          <a:ext cx="3848100" cy="46188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May involve damage or benign but noticeable activity</a:t>
          </a:r>
          <a:endParaRPr lang="en-US" sz="1300" kern="1200" dirty="0">
            <a:solidFill>
              <a:schemeClr val="tx2">
                <a:lumMod val="10000"/>
              </a:schemeClr>
            </a:solidFill>
          </a:endParaRPr>
        </a:p>
      </dsp:txBody>
      <dsp:txXfrm>
        <a:off x="3848100" y="3581316"/>
        <a:ext cx="3848100" cy="461883"/>
      </dsp:txXfrm>
    </dsp:sp>
    <dsp:sp modelId="{44D9216A-D9DC-5F4B-9B1F-ECD96FDF9F75}">
      <dsp:nvSpPr>
        <dsp:cNvPr id="0" name=""/>
        <dsp:cNvSpPr/>
      </dsp:nvSpPr>
      <dsp:spPr>
        <a:xfrm rot="10800000">
          <a:off x="0" y="1529953"/>
          <a:ext cx="7696200" cy="1544296"/>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Trigger</a:t>
          </a:r>
        </a:p>
      </dsp:txBody>
      <dsp:txXfrm rot="-10800000">
        <a:off x="0" y="1529953"/>
        <a:ext cx="7696200" cy="542047"/>
      </dsp:txXfrm>
    </dsp:sp>
    <dsp:sp modelId="{5F6130D2-399C-4E41-837A-CA730710F86D}">
      <dsp:nvSpPr>
        <dsp:cNvPr id="0" name=""/>
        <dsp:cNvSpPr/>
      </dsp:nvSpPr>
      <dsp:spPr>
        <a:xfrm>
          <a:off x="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The event or condition that determines when the payload is activated or delivered</a:t>
          </a:r>
          <a:endParaRPr lang="en-US" sz="1300" kern="1200" dirty="0" smtClean="0">
            <a:solidFill>
              <a:schemeClr val="tx2">
                <a:lumMod val="10000"/>
              </a:schemeClr>
            </a:solidFill>
          </a:endParaRPr>
        </a:p>
      </dsp:txBody>
      <dsp:txXfrm>
        <a:off x="0" y="2072001"/>
        <a:ext cx="3848100" cy="461744"/>
      </dsp:txXfrm>
    </dsp:sp>
    <dsp:sp modelId="{D58BEEF0-860C-444F-8024-955502090665}">
      <dsp:nvSpPr>
        <dsp:cNvPr id="0" name=""/>
        <dsp:cNvSpPr/>
      </dsp:nvSpPr>
      <dsp:spPr>
        <a:xfrm>
          <a:off x="3848100" y="2072001"/>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Sometimes known as a </a:t>
          </a:r>
          <a:r>
            <a:rPr lang="en-US" sz="1300" i="1" kern="1200" smtClean="0">
              <a:solidFill>
                <a:schemeClr val="tx2">
                  <a:lumMod val="10000"/>
                </a:schemeClr>
              </a:solidFill>
            </a:rPr>
            <a:t>logic bomb</a:t>
          </a:r>
          <a:endParaRPr lang="en-US" sz="1300" i="1" kern="1200" dirty="0" smtClean="0">
            <a:solidFill>
              <a:schemeClr val="tx2">
                <a:lumMod val="10000"/>
              </a:schemeClr>
            </a:solidFill>
          </a:endParaRPr>
        </a:p>
      </dsp:txBody>
      <dsp:txXfrm>
        <a:off x="3848100" y="2072001"/>
        <a:ext cx="3848100" cy="461744"/>
      </dsp:txXfrm>
    </dsp:sp>
    <dsp:sp modelId="{32393618-33DD-BC4B-A991-BD60DC665B64}">
      <dsp:nvSpPr>
        <dsp:cNvPr id="0" name=""/>
        <dsp:cNvSpPr/>
      </dsp:nvSpPr>
      <dsp:spPr>
        <a:xfrm rot="10800000">
          <a:off x="0" y="0"/>
          <a:ext cx="7696200" cy="1544296"/>
        </a:xfrm>
        <a:prstGeom prst="upArrowCallou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Infection mechanism</a:t>
          </a:r>
          <a:endParaRPr lang="en-US" sz="2400" kern="1200" dirty="0">
            <a:solidFill>
              <a:schemeClr val="tx1"/>
            </a:solidFill>
          </a:endParaRPr>
        </a:p>
      </dsp:txBody>
      <dsp:txXfrm rot="-10800000">
        <a:off x="0" y="0"/>
        <a:ext cx="7696200" cy="542047"/>
      </dsp:txXfrm>
    </dsp:sp>
    <dsp:sp modelId="{355D3254-8C4B-7346-A431-D16E16D66A49}">
      <dsp:nvSpPr>
        <dsp:cNvPr id="0" name=""/>
        <dsp:cNvSpPr/>
      </dsp:nvSpPr>
      <dsp:spPr>
        <a:xfrm>
          <a:off x="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The means by which a virus spreads or propagates, enabling it to replicate</a:t>
          </a:r>
          <a:endParaRPr lang="en-US" sz="1300" kern="1200" dirty="0" smtClean="0">
            <a:solidFill>
              <a:schemeClr val="tx2">
                <a:lumMod val="10000"/>
              </a:schemeClr>
            </a:solidFill>
          </a:endParaRPr>
        </a:p>
      </dsp:txBody>
      <dsp:txXfrm>
        <a:off x="0" y="542766"/>
        <a:ext cx="3848100" cy="461744"/>
      </dsp:txXfrm>
    </dsp:sp>
    <dsp:sp modelId="{38B3CCE1-8CAE-E44E-94A4-2DFD597AEAFD}">
      <dsp:nvSpPr>
        <dsp:cNvPr id="0" name=""/>
        <dsp:cNvSpPr/>
      </dsp:nvSpPr>
      <dsp:spPr>
        <a:xfrm>
          <a:off x="3848100" y="542766"/>
          <a:ext cx="3848100" cy="46174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smtClean="0">
              <a:solidFill>
                <a:schemeClr val="tx2">
                  <a:lumMod val="10000"/>
                </a:schemeClr>
              </a:solidFill>
            </a:rPr>
            <a:t>Also referred to as the </a:t>
          </a:r>
          <a:r>
            <a:rPr lang="en-US" sz="1300" i="1" kern="1200" smtClean="0">
              <a:solidFill>
                <a:schemeClr val="tx2">
                  <a:lumMod val="10000"/>
                </a:schemeClr>
              </a:solidFill>
            </a:rPr>
            <a:t>infection vector</a:t>
          </a:r>
          <a:endParaRPr lang="en-US" sz="1300" i="1" kern="1200" dirty="0" smtClean="0">
            <a:solidFill>
              <a:schemeClr val="tx2">
                <a:lumMod val="10000"/>
              </a:schemeClr>
            </a:solidFill>
          </a:endParaRPr>
        </a:p>
      </dsp:txBody>
      <dsp:txXfrm>
        <a:off x="3848100" y="542766"/>
        <a:ext cx="3848100"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EAEE1-B141-8149-B598-A2FC9726C17B}">
      <dsp:nvSpPr>
        <dsp:cNvPr id="0" name=""/>
        <dsp:cNvSpPr/>
      </dsp:nvSpPr>
      <dsp:spPr>
        <a:xfrm>
          <a:off x="1030" y="0"/>
          <a:ext cx="2678906" cy="2883877"/>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effectLst/>
            </a:rPr>
            <a:t>Network bandwidth</a:t>
          </a:r>
          <a:endParaRPr lang="en-US" sz="2200" b="1" i="0" kern="1200" dirty="0">
            <a:effectLst/>
          </a:endParaRPr>
        </a:p>
      </dsp:txBody>
      <dsp:txXfrm>
        <a:off x="1030" y="0"/>
        <a:ext cx="2678906" cy="865163"/>
      </dsp:txXfrm>
    </dsp:sp>
    <dsp:sp modelId="{E1C9B790-AD02-DB4B-90E8-7BFEE9B60B8A}">
      <dsp:nvSpPr>
        <dsp:cNvPr id="0" name=""/>
        <dsp:cNvSpPr/>
      </dsp:nvSpPr>
      <dsp:spPr>
        <a:xfrm>
          <a:off x="268920" y="866007"/>
          <a:ext cx="2143124" cy="869528"/>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solidFill>
                <a:srgbClr val="000000"/>
              </a:solidFill>
              <a:effectLst/>
              <a:latin typeface="+mn-lt"/>
            </a:rPr>
            <a:t>Relates to the capacity of the network links connecting a server to the Internet</a:t>
          </a:r>
        </a:p>
      </dsp:txBody>
      <dsp:txXfrm>
        <a:off x="294388" y="891475"/>
        <a:ext cx="2092188" cy="818592"/>
      </dsp:txXfrm>
    </dsp:sp>
    <dsp:sp modelId="{9C0BB106-18F0-064A-9F7C-7245A6EA83E6}">
      <dsp:nvSpPr>
        <dsp:cNvPr id="0" name=""/>
        <dsp:cNvSpPr/>
      </dsp:nvSpPr>
      <dsp:spPr>
        <a:xfrm>
          <a:off x="268920" y="1869309"/>
          <a:ext cx="2143124" cy="869528"/>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solidFill>
                <a:srgbClr val="000000"/>
              </a:solidFill>
              <a:effectLst/>
              <a:latin typeface="+mn-lt"/>
            </a:rPr>
            <a:t>For most organizations this is their connection to their Internet Service Provider (ISP)</a:t>
          </a:r>
        </a:p>
      </dsp:txBody>
      <dsp:txXfrm>
        <a:off x="294388" y="1894777"/>
        <a:ext cx="2092188" cy="818592"/>
      </dsp:txXfrm>
    </dsp:sp>
    <dsp:sp modelId="{200D4077-F322-A54F-A959-16520676AF19}">
      <dsp:nvSpPr>
        <dsp:cNvPr id="0" name=""/>
        <dsp:cNvSpPr/>
      </dsp:nvSpPr>
      <dsp:spPr>
        <a:xfrm>
          <a:off x="2880854" y="0"/>
          <a:ext cx="2678906" cy="2883877"/>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effectLst/>
            </a:rPr>
            <a:t>System resources</a:t>
          </a:r>
        </a:p>
      </dsp:txBody>
      <dsp:txXfrm>
        <a:off x="2880854" y="0"/>
        <a:ext cx="2678906" cy="865163"/>
      </dsp:txXfrm>
    </dsp:sp>
    <dsp:sp modelId="{331622DA-667B-3D42-86F2-0516235F2E15}">
      <dsp:nvSpPr>
        <dsp:cNvPr id="0" name=""/>
        <dsp:cNvSpPr/>
      </dsp:nvSpPr>
      <dsp:spPr>
        <a:xfrm>
          <a:off x="3148745" y="865163"/>
          <a:ext cx="2143124" cy="1874520"/>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solidFill>
                <a:srgbClr val="000000"/>
              </a:solidFill>
              <a:effectLst/>
              <a:latin typeface="+mn-lt"/>
            </a:rPr>
            <a:t>Aims to overload or crash the network handling software</a:t>
          </a:r>
        </a:p>
      </dsp:txBody>
      <dsp:txXfrm>
        <a:off x="3203648" y="920066"/>
        <a:ext cx="2033318" cy="1764714"/>
      </dsp:txXfrm>
    </dsp:sp>
    <dsp:sp modelId="{1EA47F75-BED3-5244-AD77-D9664E47C6FF}">
      <dsp:nvSpPr>
        <dsp:cNvPr id="0" name=""/>
        <dsp:cNvSpPr/>
      </dsp:nvSpPr>
      <dsp:spPr>
        <a:xfrm>
          <a:off x="5760678" y="0"/>
          <a:ext cx="2678906" cy="2883877"/>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effectLst/>
            </a:rPr>
            <a:t>Application resources</a:t>
          </a:r>
        </a:p>
      </dsp:txBody>
      <dsp:txXfrm>
        <a:off x="5760678" y="0"/>
        <a:ext cx="2678906" cy="865163"/>
      </dsp:txXfrm>
    </dsp:sp>
    <dsp:sp modelId="{F711556B-CC33-6E40-9D5E-6524FC4A1052}">
      <dsp:nvSpPr>
        <dsp:cNvPr id="0" name=""/>
        <dsp:cNvSpPr/>
      </dsp:nvSpPr>
      <dsp:spPr>
        <a:xfrm>
          <a:off x="6028569" y="865163"/>
          <a:ext cx="2143124" cy="187452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solidFill>
                <a:srgbClr val="000000"/>
              </a:solidFill>
              <a:effectLst/>
              <a:latin typeface="+mn-lt"/>
            </a:rPr>
            <a:t>Typically involves a number of valid requests, each of which consumes significant resources, thus limiting the ability of the server to respond to requests from other users</a:t>
          </a:r>
        </a:p>
      </dsp:txBody>
      <dsp:txXfrm>
        <a:off x="6083472" y="920066"/>
        <a:ext cx="2033318" cy="1764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EDA1D-D411-8645-B08C-F96CBCCA4328}">
      <dsp:nvSpPr>
        <dsp:cNvPr id="0" name=""/>
        <dsp:cNvSpPr/>
      </dsp:nvSpPr>
      <dsp:spPr>
        <a:xfrm rot="16200000">
          <a:off x="-816010" y="817031"/>
          <a:ext cx="4290646" cy="2656582"/>
        </a:xfrm>
        <a:prstGeom prst="flowChartManualOperation">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6772" bIns="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latin typeface="+mn-lt"/>
            </a:rPr>
            <a:t>Use of multiple systems to generate attacks</a:t>
          </a:r>
          <a:endParaRPr lang="en-US" sz="2000" b="1" kern="1200" dirty="0">
            <a:solidFill>
              <a:schemeClr val="bg1"/>
            </a:solidFill>
            <a:latin typeface="+mn-lt"/>
          </a:endParaRPr>
        </a:p>
      </dsp:txBody>
      <dsp:txXfrm rot="5400000">
        <a:off x="1022" y="858128"/>
        <a:ext cx="2656582" cy="2574388"/>
      </dsp:txXfrm>
    </dsp:sp>
    <dsp:sp modelId="{D8B55FDF-77C1-834C-8C65-345A49A2973D}">
      <dsp:nvSpPr>
        <dsp:cNvPr id="0" name=""/>
        <dsp:cNvSpPr/>
      </dsp:nvSpPr>
      <dsp:spPr>
        <a:xfrm rot="16200000">
          <a:off x="2039815" y="817031"/>
          <a:ext cx="4290646" cy="2656582"/>
        </a:xfrm>
        <a:prstGeom prst="flowChartManualOperation">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6772" bIns="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latin typeface="+mn-lt"/>
            </a:rPr>
            <a:t>Attacker uses a flaw in operating system or in a common application to gain access and installs their program on it (zombie)</a:t>
          </a:r>
          <a:endParaRPr lang="en-US" sz="2000" b="1" kern="1200" dirty="0">
            <a:solidFill>
              <a:schemeClr val="bg1"/>
            </a:solidFill>
            <a:latin typeface="+mn-lt"/>
          </a:endParaRPr>
        </a:p>
      </dsp:txBody>
      <dsp:txXfrm rot="5400000">
        <a:off x="2856847" y="858128"/>
        <a:ext cx="2656582" cy="2574388"/>
      </dsp:txXfrm>
    </dsp:sp>
    <dsp:sp modelId="{40A340F6-F630-F841-B2E1-AB613AB02F5A}">
      <dsp:nvSpPr>
        <dsp:cNvPr id="0" name=""/>
        <dsp:cNvSpPr/>
      </dsp:nvSpPr>
      <dsp:spPr>
        <a:xfrm rot="16200000">
          <a:off x="4895641" y="817031"/>
          <a:ext cx="4290646" cy="2656582"/>
        </a:xfrm>
        <a:prstGeom prst="flowChartManualOperation">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6772" bIns="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latin typeface="+mn-lt"/>
            </a:rPr>
            <a:t>Large collections of such systems under the control of one attacker’s control can be created, forming a botnet</a:t>
          </a:r>
        </a:p>
      </dsp:txBody>
      <dsp:txXfrm rot="5400000">
        <a:off x="5712673" y="858128"/>
        <a:ext cx="2656582" cy="25743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BC221936-9DC6-B542-A2DE-31D02E6D4A6C}" type="slidenum">
              <a:rPr lang="en-AU"/>
              <a:pPr>
                <a:defRPr/>
              </a:pPr>
              <a:t>‹#›</a:t>
            </a:fld>
            <a:endParaRPr lang="en-AU" dirty="0"/>
          </a:p>
        </p:txBody>
      </p:sp>
    </p:spTree>
    <p:extLst>
      <p:ext uri="{BB962C8B-B14F-4D97-AF65-F5344CB8AC3E}">
        <p14:creationId xmlns:p14="http://schemas.microsoft.com/office/powerpoint/2010/main" val="3438257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87262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10</a:t>
            </a:fld>
            <a:endParaRPr lang="en-AU" dirty="0"/>
          </a:p>
        </p:txBody>
      </p:sp>
    </p:spTree>
    <p:extLst>
      <p:ext uri="{BB962C8B-B14F-4D97-AF65-F5344CB8AC3E}">
        <p14:creationId xmlns:p14="http://schemas.microsoft.com/office/powerpoint/2010/main" val="1444390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endParaRPr lang="en-US" sz="1100" b="0" dirty="0" smtClean="0">
              <a:latin typeface="Arial" charset="0"/>
              <a:ea typeface="ＭＳ Ｐゴシック" pitchFamily="-65" charset="-128"/>
            </a:endParaRP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11</a:t>
            </a:fld>
            <a:endParaRPr lang="en-AU"/>
          </a:p>
        </p:txBody>
      </p:sp>
    </p:spTree>
    <p:extLst>
      <p:ext uri="{BB962C8B-B14F-4D97-AF65-F5344CB8AC3E}">
        <p14:creationId xmlns:p14="http://schemas.microsoft.com/office/powerpoint/2010/main" val="696323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12</a:t>
            </a:fld>
            <a:endParaRPr lang="en-AU" dirty="0"/>
          </a:p>
        </p:txBody>
      </p:sp>
    </p:spTree>
    <p:extLst>
      <p:ext uri="{BB962C8B-B14F-4D97-AF65-F5344CB8AC3E}">
        <p14:creationId xmlns:p14="http://schemas.microsoft.com/office/powerpoint/2010/main" val="90548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13</a:t>
            </a:fld>
            <a:endParaRPr lang="en-AU" dirty="0"/>
          </a:p>
        </p:txBody>
      </p:sp>
    </p:spTree>
    <p:extLst>
      <p:ext uri="{BB962C8B-B14F-4D97-AF65-F5344CB8AC3E}">
        <p14:creationId xmlns:p14="http://schemas.microsoft.com/office/powerpoint/2010/main" val="180417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14</a:t>
            </a:fld>
            <a:endParaRPr lang="en-AU" dirty="0"/>
          </a:p>
        </p:txBody>
      </p:sp>
    </p:spTree>
    <p:extLst>
      <p:ext uri="{BB962C8B-B14F-4D97-AF65-F5344CB8AC3E}">
        <p14:creationId xmlns:p14="http://schemas.microsoft.com/office/powerpoint/2010/main" val="406542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15</a:t>
            </a:fld>
            <a:endParaRPr lang="en-AU" dirty="0"/>
          </a:p>
        </p:txBody>
      </p:sp>
    </p:spTree>
    <p:extLst>
      <p:ext uri="{BB962C8B-B14F-4D97-AF65-F5344CB8AC3E}">
        <p14:creationId xmlns:p14="http://schemas.microsoft.com/office/powerpoint/2010/main" val="3872494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16</a:t>
            </a:fld>
            <a:endParaRPr lang="en-AU" dirty="0"/>
          </a:p>
        </p:txBody>
      </p:sp>
    </p:spTree>
    <p:extLst>
      <p:ext uri="{BB962C8B-B14F-4D97-AF65-F5344CB8AC3E}">
        <p14:creationId xmlns:p14="http://schemas.microsoft.com/office/powerpoint/2010/main" val="121651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17</a:t>
            </a:fld>
            <a:endParaRPr lang="en-AU" dirty="0"/>
          </a:p>
        </p:txBody>
      </p:sp>
    </p:spTree>
    <p:extLst>
      <p:ext uri="{BB962C8B-B14F-4D97-AF65-F5344CB8AC3E}">
        <p14:creationId xmlns:p14="http://schemas.microsoft.com/office/powerpoint/2010/main" val="409050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18</a:t>
            </a:fld>
            <a:endParaRPr lang="en-AU" dirty="0"/>
          </a:p>
        </p:txBody>
      </p:sp>
    </p:spTree>
    <p:extLst>
      <p:ext uri="{BB962C8B-B14F-4D97-AF65-F5344CB8AC3E}">
        <p14:creationId xmlns:p14="http://schemas.microsoft.com/office/powerpoint/2010/main" val="189696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19</a:t>
            </a:fld>
            <a:endParaRPr lang="en-AU" dirty="0"/>
          </a:p>
        </p:txBody>
      </p:sp>
    </p:spTree>
    <p:extLst>
      <p:ext uri="{BB962C8B-B14F-4D97-AF65-F5344CB8AC3E}">
        <p14:creationId xmlns:p14="http://schemas.microsoft.com/office/powerpoint/2010/main" val="238239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70238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20</a:t>
            </a:fld>
            <a:endParaRPr lang="en-AU" dirty="0"/>
          </a:p>
        </p:txBody>
      </p:sp>
    </p:spTree>
    <p:extLst>
      <p:ext uri="{BB962C8B-B14F-4D97-AF65-F5344CB8AC3E}">
        <p14:creationId xmlns:p14="http://schemas.microsoft.com/office/powerpoint/2010/main" val="2164966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21</a:t>
            </a:fld>
            <a:endParaRPr lang="en-AU" dirty="0"/>
          </a:p>
        </p:txBody>
      </p:sp>
    </p:spTree>
    <p:extLst>
      <p:ext uri="{BB962C8B-B14F-4D97-AF65-F5344CB8AC3E}">
        <p14:creationId xmlns:p14="http://schemas.microsoft.com/office/powerpoint/2010/main" val="1641195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2047647-1F97-D74F-B5BC-ECC129FEE83D}" type="slidenum">
              <a:rPr lang="en-AU">
                <a:latin typeface="Arial" pitchFamily="1" charset="0"/>
              </a:rPr>
              <a:pPr/>
              <a:t>22</a:t>
            </a:fld>
            <a:endParaRPr lang="en-AU">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0878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23</a:t>
            </a:fld>
            <a:endParaRPr lang="en-AU" dirty="0"/>
          </a:p>
        </p:txBody>
      </p:sp>
    </p:spTree>
    <p:extLst>
      <p:ext uri="{BB962C8B-B14F-4D97-AF65-F5344CB8AC3E}">
        <p14:creationId xmlns:p14="http://schemas.microsoft.com/office/powerpoint/2010/main" val="4245004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24</a:t>
            </a:fld>
            <a:endParaRPr lang="en-AU" dirty="0"/>
          </a:p>
        </p:txBody>
      </p:sp>
    </p:spTree>
    <p:extLst>
      <p:ext uri="{BB962C8B-B14F-4D97-AF65-F5344CB8AC3E}">
        <p14:creationId xmlns:p14="http://schemas.microsoft.com/office/powerpoint/2010/main" val="22319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25</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endParaRPr lang="en-US" dirty="0" smtClean="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20672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92497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3370494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3460626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29</a:t>
            </a:fld>
            <a:endParaRPr lang="en-AU" dirty="0"/>
          </a:p>
        </p:txBody>
      </p:sp>
    </p:spTree>
    <p:extLst>
      <p:ext uri="{BB962C8B-B14F-4D97-AF65-F5344CB8AC3E}">
        <p14:creationId xmlns:p14="http://schemas.microsoft.com/office/powerpoint/2010/main" val="89699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3</a:t>
            </a:fld>
            <a:endParaRPr lang="en-AU" dirty="0"/>
          </a:p>
        </p:txBody>
      </p:sp>
    </p:spTree>
    <p:extLst>
      <p:ext uri="{BB962C8B-B14F-4D97-AF65-F5344CB8AC3E}">
        <p14:creationId xmlns:p14="http://schemas.microsoft.com/office/powerpoint/2010/main" val="259480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4</a:t>
            </a:fld>
            <a:endParaRPr lang="en-AU" dirty="0"/>
          </a:p>
        </p:txBody>
      </p:sp>
    </p:spTree>
    <p:extLst>
      <p:ext uri="{BB962C8B-B14F-4D97-AF65-F5344CB8AC3E}">
        <p14:creationId xmlns:p14="http://schemas.microsoft.com/office/powerpoint/2010/main" val="126795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5</a:t>
            </a:fld>
            <a:endParaRPr lang="en-AU" dirty="0"/>
          </a:p>
        </p:txBody>
      </p:sp>
    </p:spTree>
    <p:extLst>
      <p:ext uri="{BB962C8B-B14F-4D97-AF65-F5344CB8AC3E}">
        <p14:creationId xmlns:p14="http://schemas.microsoft.com/office/powerpoint/2010/main" val="171960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6</a:t>
            </a:fld>
            <a:endParaRPr lang="en-AU" dirty="0"/>
          </a:p>
        </p:txBody>
      </p:sp>
    </p:spTree>
    <p:extLst>
      <p:ext uri="{BB962C8B-B14F-4D97-AF65-F5344CB8AC3E}">
        <p14:creationId xmlns:p14="http://schemas.microsoft.com/office/powerpoint/2010/main" val="244763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7</a:t>
            </a:fld>
            <a:endParaRPr lang="en-AU" dirty="0"/>
          </a:p>
        </p:txBody>
      </p:sp>
    </p:spTree>
    <p:extLst>
      <p:ext uri="{BB962C8B-B14F-4D97-AF65-F5344CB8AC3E}">
        <p14:creationId xmlns:p14="http://schemas.microsoft.com/office/powerpoint/2010/main" val="214891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8</a:t>
            </a:fld>
            <a:endParaRPr lang="en-AU" dirty="0"/>
          </a:p>
        </p:txBody>
      </p:sp>
    </p:spTree>
    <p:extLst>
      <p:ext uri="{BB962C8B-B14F-4D97-AF65-F5344CB8AC3E}">
        <p14:creationId xmlns:p14="http://schemas.microsoft.com/office/powerpoint/2010/main" val="397949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9</a:t>
            </a:fld>
            <a:endParaRPr lang="en-AU" dirty="0"/>
          </a:p>
        </p:txBody>
      </p:sp>
    </p:spTree>
    <p:extLst>
      <p:ext uri="{BB962C8B-B14F-4D97-AF65-F5344CB8AC3E}">
        <p14:creationId xmlns:p14="http://schemas.microsoft.com/office/powerpoint/2010/main" val="152551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2123728" y="44624"/>
            <a:ext cx="4824536" cy="6741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sz="4000" b="1" dirty="0">
                <a:solidFill>
                  <a:srgbClr val="FFB91D"/>
                </a:solidFill>
              </a:rPr>
              <a:t>Phases of Computer Virus lifetime</a:t>
            </a:r>
            <a:endParaRPr lang="en-US" b="1" dirty="0">
              <a:solidFill>
                <a:srgbClr val="FFB91D"/>
              </a:solidFill>
            </a:endParaRPr>
          </a:p>
        </p:txBody>
      </p:sp>
      <p:sp>
        <p:nvSpPr>
          <p:cNvPr id="3" name="Content Placeholder 2"/>
          <p:cNvSpPr>
            <a:spLocks noGrp="1"/>
          </p:cNvSpPr>
          <p:nvPr>
            <p:ph idx="1"/>
          </p:nvPr>
        </p:nvSpPr>
        <p:spPr>
          <a:xfrm>
            <a:off x="683568" y="908720"/>
            <a:ext cx="8280920" cy="5328592"/>
          </a:xfrm>
        </p:spPr>
        <p:txBody>
          <a:bodyPr>
            <a:normAutofit fontScale="92500" lnSpcReduction="10000"/>
          </a:bodyPr>
          <a:lstStyle/>
          <a:p>
            <a:pPr marL="0" indent="0">
              <a:buNone/>
            </a:pPr>
            <a:r>
              <a:rPr lang="en-US" dirty="0"/>
              <a:t>During its lifetime, a typical virus goes through the following four phases:</a:t>
            </a:r>
          </a:p>
          <a:p>
            <a:pPr marL="457200" indent="-457200">
              <a:buFont typeface="+mj-lt"/>
              <a:buAutoNum type="arabicPeriod"/>
            </a:pPr>
            <a:r>
              <a:rPr lang="en-US" b="1" dirty="0" smtClean="0"/>
              <a:t>Dormant </a:t>
            </a:r>
            <a:r>
              <a:rPr lang="en-US" b="1" dirty="0"/>
              <a:t>phase: </a:t>
            </a:r>
            <a:r>
              <a:rPr lang="en-US" dirty="0"/>
              <a:t>The virus is idle. The virus will eventually be activated </a:t>
            </a:r>
            <a:r>
              <a:rPr lang="en-US" dirty="0" smtClean="0"/>
              <a:t>by some </a:t>
            </a:r>
            <a:r>
              <a:rPr lang="en-US" dirty="0"/>
              <a:t>event, such as a date, the presence of another program or file, or </a:t>
            </a:r>
            <a:r>
              <a:rPr lang="en-US" dirty="0" smtClean="0"/>
              <a:t>the capacity </a:t>
            </a:r>
            <a:r>
              <a:rPr lang="en-US" dirty="0"/>
              <a:t>of the disk exceeding some limit. Not all viruses have this stage.</a:t>
            </a:r>
          </a:p>
          <a:p>
            <a:pPr marL="457200" indent="-457200">
              <a:buFont typeface="+mj-lt"/>
              <a:buAutoNum type="arabicPeriod"/>
            </a:pPr>
            <a:r>
              <a:rPr lang="en-US" b="1" dirty="0" smtClean="0"/>
              <a:t>Propagation </a:t>
            </a:r>
            <a:r>
              <a:rPr lang="en-US" b="1" dirty="0"/>
              <a:t>phase: </a:t>
            </a:r>
            <a:r>
              <a:rPr lang="en-US" dirty="0"/>
              <a:t>The virus places a copy of itself into other programs </a:t>
            </a:r>
            <a:r>
              <a:rPr lang="en-US" dirty="0" smtClean="0"/>
              <a:t>or into </a:t>
            </a:r>
            <a:r>
              <a:rPr lang="en-US" dirty="0"/>
              <a:t>certain system areas on the disk</a:t>
            </a:r>
            <a:r>
              <a:rPr lang="en-US" dirty="0" smtClean="0"/>
              <a:t>.</a:t>
            </a:r>
          </a:p>
          <a:p>
            <a:pPr marL="457200" indent="-457200">
              <a:buFont typeface="+mj-lt"/>
              <a:buAutoNum type="arabicPeriod"/>
            </a:pPr>
            <a:r>
              <a:rPr lang="en-US" b="1" dirty="0"/>
              <a:t>Triggering phase: </a:t>
            </a:r>
            <a:r>
              <a:rPr lang="en-US" dirty="0"/>
              <a:t>The virus is activated to perform the function for which </a:t>
            </a:r>
            <a:r>
              <a:rPr lang="en-US" dirty="0" smtClean="0"/>
              <a:t>it was </a:t>
            </a:r>
            <a:r>
              <a:rPr lang="en-US" dirty="0"/>
              <a:t>intended</a:t>
            </a:r>
            <a:r>
              <a:rPr lang="en-US" dirty="0" smtClean="0"/>
              <a:t>.</a:t>
            </a:r>
          </a:p>
          <a:p>
            <a:pPr marL="457200" indent="-457200">
              <a:buFont typeface="+mj-lt"/>
              <a:buAutoNum type="arabicPeriod"/>
            </a:pPr>
            <a:r>
              <a:rPr lang="en-US" b="1" dirty="0"/>
              <a:t>Execution phase: </a:t>
            </a:r>
            <a:r>
              <a:rPr lang="en-US" dirty="0"/>
              <a:t>The function is performed. The function may be </a:t>
            </a:r>
            <a:r>
              <a:rPr lang="en-US" dirty="0" smtClean="0"/>
              <a:t>harmless, such </a:t>
            </a:r>
            <a:r>
              <a:rPr lang="en-US" dirty="0"/>
              <a:t>as a message on the screen, or damaging, such as the destruction </a:t>
            </a:r>
            <a:r>
              <a:rPr lang="en-US" dirty="0" smtClean="0"/>
              <a:t>of programs</a:t>
            </a:r>
            <a:r>
              <a:rPr lang="en-US" dirty="0"/>
              <a:t> </a:t>
            </a:r>
            <a:r>
              <a:rPr lang="en-US" dirty="0" smtClean="0"/>
              <a:t>and </a:t>
            </a:r>
            <a:r>
              <a:rPr lang="en-US" dirty="0"/>
              <a:t>data files.</a:t>
            </a:r>
          </a:p>
        </p:txBody>
      </p:sp>
    </p:spTree>
    <p:extLst>
      <p:ext uri="{BB962C8B-B14F-4D97-AF65-F5344CB8AC3E}">
        <p14:creationId xmlns:p14="http://schemas.microsoft.com/office/powerpoint/2010/main" val="343386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6632"/>
            <a:ext cx="8229600" cy="683468"/>
          </a:xfrm>
        </p:spPr>
        <p:txBody>
          <a:bodyPr wrap="square" numCol="1" anchorCtr="0" compatLnSpc="1">
            <a:prstTxWarp prst="textNoShape">
              <a:avLst/>
            </a:prstTxWarp>
          </a:bodyPr>
          <a:lstStyle/>
          <a:p>
            <a:r>
              <a:rPr lang="en-US" sz="3600" b="1" dirty="0">
                <a:solidFill>
                  <a:srgbClr val="FFB91D"/>
                </a:solidFill>
              </a:rPr>
              <a:t>Phases of Computer Virus lifetime</a:t>
            </a:r>
            <a:endParaRPr lang="en-US" sz="3600" dirty="0">
              <a:solidFill>
                <a:schemeClr val="accent6">
                  <a:lumMod val="40000"/>
                  <a:lumOff val="60000"/>
                </a:schemeClr>
              </a:solidFill>
            </a:endParaRPr>
          </a:p>
        </p:txBody>
      </p:sp>
      <p:graphicFrame>
        <p:nvGraphicFramePr>
          <p:cNvPr id="13" name="Diagram 12"/>
          <p:cNvGraphicFramePr/>
          <p:nvPr>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259160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24" y="188640"/>
            <a:ext cx="8229600" cy="576064"/>
          </a:xfrm>
        </p:spPr>
        <p:txBody>
          <a:bodyPr/>
          <a:lstStyle/>
          <a:p>
            <a:r>
              <a:rPr lang="en-US" sz="4800" b="1" dirty="0">
                <a:solidFill>
                  <a:srgbClr val="FFB91D"/>
                </a:solidFill>
              </a:rPr>
              <a:t>Virus Classification </a:t>
            </a:r>
            <a:r>
              <a:rPr lang="en-US" sz="2400" b="1" dirty="0"/>
              <a:t>(based on target)</a:t>
            </a:r>
            <a:endParaRPr lang="en-US" sz="2400" dirty="0"/>
          </a:p>
        </p:txBody>
      </p:sp>
      <p:sp>
        <p:nvSpPr>
          <p:cNvPr id="3" name="Content Placeholder 2"/>
          <p:cNvSpPr>
            <a:spLocks noGrp="1"/>
          </p:cNvSpPr>
          <p:nvPr>
            <p:ph idx="1"/>
          </p:nvPr>
        </p:nvSpPr>
        <p:spPr>
          <a:xfrm>
            <a:off x="77180" y="762446"/>
            <a:ext cx="8964488" cy="3746673"/>
          </a:xfrm>
        </p:spPr>
        <p:txBody>
          <a:bodyPr>
            <a:normAutofit fontScale="92500" lnSpcReduction="20000"/>
          </a:bodyPr>
          <a:lstStyle/>
          <a:p>
            <a:pPr marL="0" indent="0">
              <a:buNone/>
            </a:pPr>
            <a:r>
              <a:rPr lang="en-US" dirty="0"/>
              <a:t>A virus classification by </a:t>
            </a:r>
            <a:r>
              <a:rPr lang="en-US" b="1" dirty="0"/>
              <a:t>target</a:t>
            </a:r>
            <a:r>
              <a:rPr lang="en-US" dirty="0"/>
              <a:t> includes the following categories:</a:t>
            </a:r>
          </a:p>
          <a:p>
            <a:pPr marL="457200" indent="-457200">
              <a:buFont typeface="+mj-lt"/>
              <a:buAutoNum type="arabicPeriod"/>
            </a:pPr>
            <a:r>
              <a:rPr lang="en-US" b="1" dirty="0" smtClean="0"/>
              <a:t>Boot </a:t>
            </a:r>
            <a:r>
              <a:rPr lang="en-US" b="1" dirty="0"/>
              <a:t>sector infector: </a:t>
            </a:r>
            <a:r>
              <a:rPr lang="en-US" dirty="0"/>
              <a:t>Infects a master boot record or boot record and </a:t>
            </a:r>
            <a:r>
              <a:rPr lang="en-US" dirty="0" smtClean="0"/>
              <a:t>spreads when </a:t>
            </a:r>
            <a:r>
              <a:rPr lang="en-US" dirty="0"/>
              <a:t>a system is booted from the disk containing the virus.</a:t>
            </a:r>
          </a:p>
          <a:p>
            <a:pPr marL="457200" indent="-457200">
              <a:buFont typeface="+mj-lt"/>
              <a:buAutoNum type="arabicPeriod"/>
            </a:pPr>
            <a:r>
              <a:rPr lang="en-US" b="1" dirty="0" smtClean="0"/>
              <a:t>File </a:t>
            </a:r>
            <a:r>
              <a:rPr lang="en-US" b="1" dirty="0"/>
              <a:t>infector: </a:t>
            </a:r>
            <a:r>
              <a:rPr lang="en-US" dirty="0"/>
              <a:t>Infects files that the operating system or shell consider to </a:t>
            </a:r>
            <a:r>
              <a:rPr lang="en-US" dirty="0" smtClean="0"/>
              <a:t>be executable</a:t>
            </a:r>
            <a:r>
              <a:rPr lang="en-US" dirty="0"/>
              <a:t>.</a:t>
            </a:r>
          </a:p>
          <a:p>
            <a:pPr marL="457200" indent="-457200">
              <a:buFont typeface="+mj-lt"/>
              <a:buAutoNum type="arabicPeriod"/>
            </a:pPr>
            <a:r>
              <a:rPr lang="en-US" b="1" dirty="0" smtClean="0"/>
              <a:t>Macro </a:t>
            </a:r>
            <a:r>
              <a:rPr lang="en-US" b="1" dirty="0"/>
              <a:t>virus: </a:t>
            </a:r>
            <a:r>
              <a:rPr lang="en-US" dirty="0"/>
              <a:t>Infects files with macro or scripting code that is interpreted by </a:t>
            </a:r>
            <a:r>
              <a:rPr lang="en-US" dirty="0" smtClean="0"/>
              <a:t>an application</a:t>
            </a:r>
            <a:r>
              <a:rPr lang="en-US" dirty="0"/>
              <a:t>.</a:t>
            </a:r>
          </a:p>
          <a:p>
            <a:pPr marL="457200" indent="-457200">
              <a:buFont typeface="+mj-lt"/>
              <a:buAutoNum type="arabicPeriod"/>
            </a:pPr>
            <a:r>
              <a:rPr lang="en-US" b="1" dirty="0" smtClean="0"/>
              <a:t>Multipartite </a:t>
            </a:r>
            <a:r>
              <a:rPr lang="en-US" b="1" dirty="0"/>
              <a:t>virus: </a:t>
            </a:r>
            <a:r>
              <a:rPr lang="en-US" dirty="0"/>
              <a:t>Infects files in multiple ways. Typically, the </a:t>
            </a:r>
            <a:r>
              <a:rPr lang="en-US" dirty="0" smtClean="0"/>
              <a:t>multipartite virus</a:t>
            </a:r>
            <a:r>
              <a:rPr lang="en-US" dirty="0"/>
              <a:t> </a:t>
            </a:r>
            <a:r>
              <a:rPr lang="en-US" dirty="0" smtClean="0"/>
              <a:t>is </a:t>
            </a:r>
            <a:r>
              <a:rPr lang="en-US" dirty="0"/>
              <a:t>capable of infecting multiple types of files, so that virus </a:t>
            </a:r>
            <a:r>
              <a:rPr lang="en-US" dirty="0" smtClean="0"/>
              <a:t>eradication must </a:t>
            </a:r>
            <a:r>
              <a:rPr lang="en-US" dirty="0"/>
              <a:t>deal with all of the possible sites of infection.</a:t>
            </a:r>
          </a:p>
        </p:txBody>
      </p:sp>
      <p:pic>
        <p:nvPicPr>
          <p:cNvPr id="4" name="Picture 3"/>
          <p:cNvPicPr>
            <a:picLocks noChangeAspect="1"/>
          </p:cNvPicPr>
          <p:nvPr/>
        </p:nvPicPr>
        <p:blipFill>
          <a:blip r:embed="rId3"/>
          <a:stretch>
            <a:fillRect/>
          </a:stretch>
        </p:blipFill>
        <p:spPr>
          <a:xfrm>
            <a:off x="539552" y="4605706"/>
            <a:ext cx="6696075" cy="2057400"/>
          </a:xfrm>
          <a:prstGeom prst="rect">
            <a:avLst/>
          </a:prstGeom>
        </p:spPr>
      </p:pic>
    </p:spTree>
    <p:extLst>
      <p:ext uri="{BB962C8B-B14F-4D97-AF65-F5344CB8AC3E}">
        <p14:creationId xmlns:p14="http://schemas.microsoft.com/office/powerpoint/2010/main" val="353804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Viruses Classification </a:t>
            </a:r>
            <a:r>
              <a:rPr lang="en-US" sz="3600" b="1" dirty="0"/>
              <a:t>(based on concealment strategy)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virus classification by concealment strategy includes the following categories:</a:t>
            </a:r>
          </a:p>
          <a:p>
            <a:pPr marL="457200" indent="-457200">
              <a:buFont typeface="+mj-lt"/>
              <a:buAutoNum type="arabicPeriod"/>
            </a:pPr>
            <a:r>
              <a:rPr lang="en-US" b="1" dirty="0" smtClean="0"/>
              <a:t>Encrypted </a:t>
            </a:r>
            <a:r>
              <a:rPr lang="en-US" b="1" dirty="0"/>
              <a:t>virus: </a:t>
            </a:r>
            <a:r>
              <a:rPr lang="en-US" dirty="0"/>
              <a:t>A form of virus that uses encryption to obscure it’s </a:t>
            </a:r>
            <a:r>
              <a:rPr lang="en-US" dirty="0" smtClean="0"/>
              <a:t>content. A </a:t>
            </a:r>
            <a:r>
              <a:rPr lang="en-US" dirty="0"/>
              <a:t>portion of the virus </a:t>
            </a:r>
            <a:r>
              <a:rPr lang="en-US" dirty="0" smtClean="0"/>
              <a:t>creates a </a:t>
            </a:r>
            <a:r>
              <a:rPr lang="en-US" dirty="0"/>
              <a:t>random encryption key and </a:t>
            </a:r>
            <a:r>
              <a:rPr lang="en-US" dirty="0" smtClean="0"/>
              <a:t>encrypts the </a:t>
            </a:r>
            <a:r>
              <a:rPr lang="en-US" dirty="0"/>
              <a:t>remainder of the virus. The key is stored with the virus. When an </a:t>
            </a:r>
            <a:r>
              <a:rPr lang="en-US" dirty="0" smtClean="0"/>
              <a:t>infected program</a:t>
            </a:r>
            <a:r>
              <a:rPr lang="en-US" dirty="0"/>
              <a:t> </a:t>
            </a:r>
            <a:r>
              <a:rPr lang="en-US" dirty="0" smtClean="0"/>
              <a:t>is </a:t>
            </a:r>
            <a:r>
              <a:rPr lang="en-US" dirty="0"/>
              <a:t>invoked, the virus uses the stored random key to decrypt the </a:t>
            </a:r>
            <a:r>
              <a:rPr lang="en-US" dirty="0" smtClean="0"/>
              <a:t>virus.</a:t>
            </a:r>
          </a:p>
          <a:p>
            <a:pPr marL="457200" indent="-457200">
              <a:buFont typeface="+mj-lt"/>
              <a:buAutoNum type="arabicPeriod"/>
            </a:pPr>
            <a:r>
              <a:rPr lang="en-US" b="1" dirty="0" smtClean="0"/>
              <a:t>Stealth virus</a:t>
            </a:r>
            <a:r>
              <a:rPr lang="en-US" dirty="0" smtClean="0"/>
              <a:t>: A form of virus explicitly designed to hide itself from detection by anti-virus software. Thus, the entire virus, not just a payload is hidden. It may use code mutation, compression, or rootkit techniques to achieve this.</a:t>
            </a:r>
            <a:endParaRPr lang="en-US" dirty="0"/>
          </a:p>
        </p:txBody>
      </p:sp>
    </p:spTree>
    <p:extLst>
      <p:ext uri="{BB962C8B-B14F-4D97-AF65-F5344CB8AC3E}">
        <p14:creationId xmlns:p14="http://schemas.microsoft.com/office/powerpoint/2010/main" val="291913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Viruses Classification </a:t>
            </a:r>
            <a:r>
              <a:rPr lang="en-US" sz="3600" b="1" dirty="0"/>
              <a:t>(based on concealment strategy)</a:t>
            </a:r>
            <a:endParaRPr lang="en-US" sz="3600"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3"/>
            </a:pPr>
            <a:r>
              <a:rPr lang="en-US" b="1" dirty="0" smtClean="0"/>
              <a:t>Polymorphic </a:t>
            </a:r>
            <a:r>
              <a:rPr lang="en-US" b="1" dirty="0"/>
              <a:t>virus: </a:t>
            </a:r>
            <a:r>
              <a:rPr lang="en-US" dirty="0"/>
              <a:t>A form of virus that creates copies during replication </a:t>
            </a:r>
            <a:r>
              <a:rPr lang="en-US" dirty="0" smtClean="0"/>
              <a:t>that are </a:t>
            </a:r>
            <a:r>
              <a:rPr lang="en-US" dirty="0"/>
              <a:t>functionally equivalent but have distinctly different bit patterns, in </a:t>
            </a:r>
            <a:r>
              <a:rPr lang="en-US" dirty="0" smtClean="0"/>
              <a:t>order </a:t>
            </a:r>
            <a:r>
              <a:rPr lang="en-US" dirty="0"/>
              <a:t>to defeat </a:t>
            </a:r>
            <a:r>
              <a:rPr lang="en-US" dirty="0" smtClean="0"/>
              <a:t>programs that </a:t>
            </a:r>
            <a:r>
              <a:rPr lang="en-US" dirty="0"/>
              <a:t>scan for viruses. In this case, the “signature” of </a:t>
            </a:r>
            <a:r>
              <a:rPr lang="en-US" dirty="0" smtClean="0"/>
              <a:t>the virus </a:t>
            </a:r>
            <a:r>
              <a:rPr lang="en-US" dirty="0"/>
              <a:t>will vary with each copy</a:t>
            </a:r>
            <a:r>
              <a:rPr lang="en-US" dirty="0" smtClean="0"/>
              <a:t>.</a:t>
            </a:r>
          </a:p>
          <a:p>
            <a:pPr marL="457200" indent="-457200">
              <a:buFont typeface="+mj-lt"/>
              <a:buAutoNum type="arabicPeriod" startAt="3"/>
            </a:pPr>
            <a:r>
              <a:rPr lang="en-US" b="1" dirty="0" smtClean="0"/>
              <a:t>Metamorphic </a:t>
            </a:r>
            <a:r>
              <a:rPr lang="en-US" b="1" dirty="0"/>
              <a:t>virus: </a:t>
            </a:r>
            <a:r>
              <a:rPr lang="en-US" dirty="0"/>
              <a:t>As with a polymorphic virus, a metamorphic virus </a:t>
            </a:r>
            <a:r>
              <a:rPr lang="en-US" dirty="0" smtClean="0"/>
              <a:t>mutates with </a:t>
            </a:r>
            <a:r>
              <a:rPr lang="en-US" dirty="0"/>
              <a:t>every infection. The difference is that a metamorphic virus </a:t>
            </a:r>
            <a:r>
              <a:rPr lang="en-US" dirty="0" smtClean="0"/>
              <a:t>rewrites Itself completely </a:t>
            </a:r>
            <a:r>
              <a:rPr lang="en-US" dirty="0"/>
              <a:t>at each iteration, using multiple transformation techniques, </a:t>
            </a:r>
            <a:r>
              <a:rPr lang="en-US" dirty="0" smtClean="0"/>
              <a:t>increasing the </a:t>
            </a:r>
            <a:r>
              <a:rPr lang="en-US" dirty="0"/>
              <a:t>difficulty of detection. Metamorphic viruses may change their </a:t>
            </a:r>
            <a:r>
              <a:rPr lang="en-US" dirty="0" smtClean="0"/>
              <a:t>behavior as </a:t>
            </a:r>
            <a:r>
              <a:rPr lang="en-US" dirty="0"/>
              <a:t>well as their appearance.</a:t>
            </a:r>
          </a:p>
        </p:txBody>
      </p:sp>
    </p:spTree>
    <p:extLst>
      <p:ext uri="{BB962C8B-B14F-4D97-AF65-F5344CB8AC3E}">
        <p14:creationId xmlns:p14="http://schemas.microsoft.com/office/powerpoint/2010/main" val="163072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b="1" dirty="0">
                <a:solidFill>
                  <a:srgbClr val="FFB91D"/>
                </a:solidFill>
              </a:rPr>
              <a:t>Clickjacking</a:t>
            </a:r>
          </a:p>
        </p:txBody>
      </p:sp>
      <p:sp>
        <p:nvSpPr>
          <p:cNvPr id="3" name="Content Placeholder 2"/>
          <p:cNvSpPr>
            <a:spLocks noGrp="1"/>
          </p:cNvSpPr>
          <p:nvPr>
            <p:ph idx="1"/>
          </p:nvPr>
        </p:nvSpPr>
        <p:spPr>
          <a:xfrm>
            <a:off x="107504" y="1052736"/>
            <a:ext cx="8229600" cy="3528392"/>
          </a:xfrm>
        </p:spPr>
        <p:txBody>
          <a:bodyPr>
            <a:normAutofit fontScale="92500"/>
          </a:bodyPr>
          <a:lstStyle/>
          <a:p>
            <a:r>
              <a:rPr lang="en-US" dirty="0" smtClean="0"/>
              <a:t>Clickjacking</a:t>
            </a:r>
            <a:r>
              <a:rPr lang="en-US" dirty="0"/>
              <a:t>, also known as a </a:t>
            </a:r>
            <a:r>
              <a:rPr lang="en-US" i="1" dirty="0"/>
              <a:t>user-interface </a:t>
            </a:r>
            <a:r>
              <a:rPr lang="en-US" dirty="0"/>
              <a:t>(</a:t>
            </a:r>
            <a:r>
              <a:rPr lang="en-US" i="1" dirty="0"/>
              <a:t>UI) redress attack</a:t>
            </a:r>
            <a:r>
              <a:rPr lang="en-US" dirty="0"/>
              <a:t>, is a </a:t>
            </a:r>
            <a:r>
              <a:rPr lang="en-US" dirty="0" smtClean="0"/>
              <a:t>vulnerability used </a:t>
            </a:r>
            <a:r>
              <a:rPr lang="en-US" dirty="0"/>
              <a:t>by an attacker to collect an infected user’s clicks. The attacker can force </a:t>
            </a:r>
            <a:r>
              <a:rPr lang="en-US" dirty="0" smtClean="0"/>
              <a:t>the user </a:t>
            </a:r>
            <a:r>
              <a:rPr lang="en-US" dirty="0"/>
              <a:t>to do a variety of things from adjusting the user’s computer settings to </a:t>
            </a:r>
            <a:r>
              <a:rPr lang="en-US" dirty="0" smtClean="0"/>
              <a:t>unwittingly sending </a:t>
            </a:r>
            <a:r>
              <a:rPr lang="en-US" dirty="0"/>
              <a:t>the user to Web sites that might have malicious </a:t>
            </a:r>
            <a:r>
              <a:rPr lang="en-US" dirty="0" smtClean="0"/>
              <a:t>code.</a:t>
            </a:r>
          </a:p>
          <a:p>
            <a:r>
              <a:rPr lang="en-US" dirty="0" smtClean="0"/>
              <a:t>Also</a:t>
            </a:r>
            <a:r>
              <a:rPr lang="en-US" dirty="0"/>
              <a:t>, by </a:t>
            </a:r>
            <a:r>
              <a:rPr lang="en-US" dirty="0" smtClean="0"/>
              <a:t>taking advantage </a:t>
            </a:r>
            <a:r>
              <a:rPr lang="en-US" dirty="0"/>
              <a:t>of Adobe Flash or JavaScript, an attacker could even place a </a:t>
            </a:r>
            <a:r>
              <a:rPr lang="en-US" dirty="0" smtClean="0"/>
              <a:t>button under </a:t>
            </a:r>
            <a:r>
              <a:rPr lang="en-US" dirty="0"/>
              <a:t>or over a legitimate button, making it difficult for users to detect.</a:t>
            </a:r>
          </a:p>
        </p:txBody>
      </p:sp>
      <p:pic>
        <p:nvPicPr>
          <p:cNvPr id="5" name="Picture 4"/>
          <p:cNvPicPr>
            <a:picLocks noChangeAspect="1"/>
          </p:cNvPicPr>
          <p:nvPr/>
        </p:nvPicPr>
        <p:blipFill>
          <a:blip r:embed="rId3"/>
          <a:stretch>
            <a:fillRect/>
          </a:stretch>
        </p:blipFill>
        <p:spPr>
          <a:xfrm>
            <a:off x="4355976" y="4365104"/>
            <a:ext cx="4608512" cy="2458020"/>
          </a:xfrm>
          <a:prstGeom prst="rect">
            <a:avLst/>
          </a:prstGeom>
        </p:spPr>
      </p:pic>
    </p:spTree>
    <p:extLst>
      <p:ext uri="{BB962C8B-B14F-4D97-AF65-F5344CB8AC3E}">
        <p14:creationId xmlns:p14="http://schemas.microsoft.com/office/powerpoint/2010/main" val="288371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Bot and Botnet</a:t>
            </a:r>
          </a:p>
        </p:txBody>
      </p:sp>
      <p:sp>
        <p:nvSpPr>
          <p:cNvPr id="3" name="Content Placeholder 2"/>
          <p:cNvSpPr>
            <a:spLocks noGrp="1"/>
          </p:cNvSpPr>
          <p:nvPr>
            <p:ph idx="1"/>
          </p:nvPr>
        </p:nvSpPr>
        <p:spPr>
          <a:xfrm>
            <a:off x="179512" y="923873"/>
            <a:ext cx="4536504" cy="4089303"/>
          </a:xfrm>
        </p:spPr>
        <p:txBody>
          <a:bodyPr>
            <a:normAutofit fontScale="92500" lnSpcReduction="10000"/>
          </a:bodyPr>
          <a:lstStyle/>
          <a:p>
            <a:pPr marL="0" indent="0">
              <a:buNone/>
            </a:pPr>
            <a:r>
              <a:rPr lang="en-US" dirty="0" smtClean="0"/>
              <a:t>The </a:t>
            </a:r>
            <a:r>
              <a:rPr lang="en-US" b="1" dirty="0" smtClean="0">
                <a:solidFill>
                  <a:srgbClr val="FF0000"/>
                </a:solidFill>
              </a:rPr>
              <a:t>Bot</a:t>
            </a:r>
            <a:r>
              <a:rPr lang="en-US" dirty="0" smtClean="0"/>
              <a:t> malware </a:t>
            </a:r>
            <a:r>
              <a:rPr lang="en-US" dirty="0"/>
              <a:t>subverts the </a:t>
            </a:r>
            <a:r>
              <a:rPr lang="en-US" dirty="0" smtClean="0"/>
              <a:t>computational and </a:t>
            </a:r>
            <a:r>
              <a:rPr lang="en-US" dirty="0"/>
              <a:t>network resources of the infected system for use by the attacker. Such </a:t>
            </a:r>
            <a:r>
              <a:rPr lang="en-US" dirty="0" smtClean="0"/>
              <a:t>a system </a:t>
            </a:r>
            <a:r>
              <a:rPr lang="en-US" dirty="0"/>
              <a:t>is known as a bot (robot), zombie or drone, and secretly takes over </a:t>
            </a:r>
            <a:r>
              <a:rPr lang="en-US" dirty="0" smtClean="0"/>
              <a:t>another Internet-attached </a:t>
            </a:r>
            <a:r>
              <a:rPr lang="en-US" dirty="0"/>
              <a:t>computer and then uses that computer to launch or manage attacks that are difficult to trace to the bot’s creator.</a:t>
            </a:r>
            <a:endParaRPr lang="en-US" dirty="0" smtClean="0"/>
          </a:p>
          <a:p>
            <a:endParaRPr lang="en-US" dirty="0"/>
          </a:p>
        </p:txBody>
      </p:sp>
      <p:pic>
        <p:nvPicPr>
          <p:cNvPr id="4" name="Picture 3"/>
          <p:cNvPicPr>
            <a:picLocks noChangeAspect="1"/>
          </p:cNvPicPr>
          <p:nvPr/>
        </p:nvPicPr>
        <p:blipFill>
          <a:blip r:embed="rId3"/>
          <a:stretch>
            <a:fillRect/>
          </a:stretch>
        </p:blipFill>
        <p:spPr>
          <a:xfrm>
            <a:off x="4800074" y="923872"/>
            <a:ext cx="4322639" cy="3225207"/>
          </a:xfrm>
          <a:prstGeom prst="rect">
            <a:avLst/>
          </a:prstGeom>
        </p:spPr>
      </p:pic>
      <p:sp>
        <p:nvSpPr>
          <p:cNvPr id="5" name="TextBox 4"/>
          <p:cNvSpPr txBox="1"/>
          <p:nvPr/>
        </p:nvSpPr>
        <p:spPr>
          <a:xfrm>
            <a:off x="143906" y="4869160"/>
            <a:ext cx="8748573" cy="1938992"/>
          </a:xfrm>
          <a:prstGeom prst="rect">
            <a:avLst/>
          </a:prstGeom>
          <a:noFill/>
        </p:spPr>
        <p:txBody>
          <a:bodyPr wrap="square" rtlCol="0">
            <a:spAutoFit/>
          </a:bodyPr>
          <a:lstStyle/>
          <a:p>
            <a:r>
              <a:rPr lang="en-US" sz="2400" dirty="0">
                <a:solidFill>
                  <a:schemeClr val="tx1">
                    <a:lumMod val="50000"/>
                    <a:lumOff val="50000"/>
                  </a:schemeClr>
                </a:solidFill>
                <a:latin typeface="+mj-lt"/>
              </a:rPr>
              <a:t>The collection of bots often is capable of acting in a coordinated manner; such a collection is referred to as a </a:t>
            </a:r>
            <a:r>
              <a:rPr lang="en-US" sz="2400" b="1" dirty="0">
                <a:solidFill>
                  <a:srgbClr val="FF0000"/>
                </a:solidFill>
                <a:latin typeface="+mj-lt"/>
              </a:rPr>
              <a:t>botnet</a:t>
            </a:r>
            <a:r>
              <a:rPr lang="en-US" sz="2400" dirty="0">
                <a:solidFill>
                  <a:schemeClr val="tx1">
                    <a:lumMod val="50000"/>
                    <a:lumOff val="50000"/>
                  </a:schemeClr>
                </a:solidFill>
                <a:latin typeface="+mj-lt"/>
              </a:rPr>
              <a:t>. This type of payload attacks the integrity and availability of the infected system.</a:t>
            </a:r>
          </a:p>
          <a:p>
            <a:endParaRPr lang="en-US" sz="2400" dirty="0">
              <a:solidFill>
                <a:schemeClr val="tx1">
                  <a:lumMod val="50000"/>
                  <a:lumOff val="50000"/>
                </a:schemeClr>
              </a:solidFill>
              <a:latin typeface="+mj-lt"/>
            </a:endParaRPr>
          </a:p>
        </p:txBody>
      </p:sp>
    </p:spTree>
    <p:extLst>
      <p:ext uri="{BB962C8B-B14F-4D97-AF65-F5344CB8AC3E}">
        <p14:creationId xmlns:p14="http://schemas.microsoft.com/office/powerpoint/2010/main" val="58066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980728"/>
          </a:xfrm>
        </p:spPr>
        <p:txBody>
          <a:bodyPr/>
          <a:lstStyle/>
          <a:p>
            <a:r>
              <a:rPr lang="en-US" sz="4800" b="1" dirty="0">
                <a:solidFill>
                  <a:srgbClr val="FFB91D"/>
                </a:solidFill>
              </a:rPr>
              <a:t>Phishing and Identity Theft</a:t>
            </a:r>
          </a:p>
        </p:txBody>
      </p:sp>
      <p:sp>
        <p:nvSpPr>
          <p:cNvPr id="3" name="Content Placeholder 2"/>
          <p:cNvSpPr>
            <a:spLocks noGrp="1"/>
          </p:cNvSpPr>
          <p:nvPr>
            <p:ph idx="1"/>
          </p:nvPr>
        </p:nvSpPr>
        <p:spPr>
          <a:xfrm>
            <a:off x="4588" y="1097360"/>
            <a:ext cx="9139411" cy="4525963"/>
          </a:xfrm>
        </p:spPr>
        <p:txBody>
          <a:bodyPr>
            <a:normAutofit/>
          </a:bodyPr>
          <a:lstStyle/>
          <a:p>
            <a:r>
              <a:rPr lang="en-US" dirty="0" smtClean="0"/>
              <a:t>An </a:t>
            </a:r>
            <a:r>
              <a:rPr lang="en-US" dirty="0"/>
              <a:t>approach used to capture a user’s login and password credentials is </a:t>
            </a:r>
            <a:r>
              <a:rPr lang="en-US" dirty="0" smtClean="0"/>
              <a:t>to include </a:t>
            </a:r>
            <a:r>
              <a:rPr lang="en-US" dirty="0"/>
              <a:t>a URL in a spam e-mail that links to a fake Web site controlled by </a:t>
            </a:r>
            <a:r>
              <a:rPr lang="en-US" dirty="0" smtClean="0"/>
              <a:t>the attacker</a:t>
            </a:r>
            <a:r>
              <a:rPr lang="en-US" dirty="0"/>
              <a:t>, but which mimics the login page of some banking, gaming, or similar </a:t>
            </a:r>
            <a:r>
              <a:rPr lang="en-US" dirty="0" smtClean="0"/>
              <a:t>site. </a:t>
            </a:r>
          </a:p>
          <a:p>
            <a:r>
              <a:rPr lang="en-US" dirty="0" smtClean="0"/>
              <a:t>This </a:t>
            </a:r>
            <a:r>
              <a:rPr lang="en-US" dirty="0"/>
              <a:t>is normally included in some message suggesting that urgent action is </a:t>
            </a:r>
            <a:r>
              <a:rPr lang="en-US" dirty="0" smtClean="0"/>
              <a:t>required by </a:t>
            </a:r>
            <a:r>
              <a:rPr lang="en-US" dirty="0"/>
              <a:t>the user to authenticate their account, to prevent it being locked</a:t>
            </a:r>
            <a:r>
              <a:rPr lang="en-US" dirty="0" smtClean="0"/>
              <a:t>.</a:t>
            </a:r>
          </a:p>
          <a:p>
            <a:r>
              <a:rPr lang="en-US" dirty="0"/>
              <a:t>This is known as a </a:t>
            </a:r>
            <a:r>
              <a:rPr lang="en-US" b="1" dirty="0">
                <a:solidFill>
                  <a:srgbClr val="FF0000"/>
                </a:solidFill>
              </a:rPr>
              <a:t>phishing</a:t>
            </a:r>
            <a:r>
              <a:rPr lang="en-US" b="1" dirty="0"/>
              <a:t> </a:t>
            </a:r>
            <a:r>
              <a:rPr lang="en-US" dirty="0"/>
              <a:t>attack and exploits social engineering to leverage </a:t>
            </a:r>
            <a:r>
              <a:rPr lang="en-US" dirty="0" smtClean="0"/>
              <a:t>user’s trust </a:t>
            </a:r>
            <a:r>
              <a:rPr lang="en-US" dirty="0"/>
              <a:t>by masquerading as communications from a trusted source</a:t>
            </a:r>
          </a:p>
        </p:txBody>
      </p:sp>
      <p:pic>
        <p:nvPicPr>
          <p:cNvPr id="109570" name="Picture 2" descr="Image result for phis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07" y="5373216"/>
            <a:ext cx="4538911"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5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64704"/>
          </a:xfrm>
        </p:spPr>
        <p:txBody>
          <a:bodyPr/>
          <a:lstStyle/>
          <a:p>
            <a:r>
              <a:rPr lang="en-US" b="1" dirty="0">
                <a:solidFill>
                  <a:srgbClr val="FFB91D"/>
                </a:solidFill>
              </a:rPr>
              <a:t>Spear-phishing</a:t>
            </a:r>
          </a:p>
        </p:txBody>
      </p:sp>
      <p:sp>
        <p:nvSpPr>
          <p:cNvPr id="3" name="Content Placeholder 2"/>
          <p:cNvSpPr>
            <a:spLocks noGrp="1"/>
          </p:cNvSpPr>
          <p:nvPr>
            <p:ph idx="1"/>
          </p:nvPr>
        </p:nvSpPr>
        <p:spPr>
          <a:xfrm>
            <a:off x="179511" y="881336"/>
            <a:ext cx="8913539" cy="4525963"/>
          </a:xfrm>
        </p:spPr>
        <p:txBody>
          <a:bodyPr>
            <a:normAutofit/>
          </a:bodyPr>
          <a:lstStyle/>
          <a:p>
            <a:pPr marL="0" indent="0">
              <a:buNone/>
            </a:pPr>
            <a:r>
              <a:rPr lang="en-US" dirty="0" smtClean="0"/>
              <a:t>A more dangerous variant of phishing is the </a:t>
            </a:r>
            <a:r>
              <a:rPr lang="en-US" b="1" dirty="0" smtClean="0">
                <a:solidFill>
                  <a:srgbClr val="FF0000"/>
                </a:solidFill>
              </a:rPr>
              <a:t>spear-phishing</a:t>
            </a:r>
            <a:r>
              <a:rPr lang="en-US" b="1" dirty="0" smtClean="0"/>
              <a:t> </a:t>
            </a:r>
            <a:r>
              <a:rPr lang="en-US" dirty="0"/>
              <a:t>attack. This again is an e-mail claiming to be from a trusted source. However, the recipients are carefully researched by the attacker, and each e-mail is carefully crafted to suit its recipient specifically, often quoting a range of information to convince them of its authenticity.</a:t>
            </a:r>
          </a:p>
          <a:p>
            <a:pPr marL="0" indent="0">
              <a:buNone/>
            </a:pPr>
            <a:endParaRPr lang="en-US" dirty="0" smtClean="0"/>
          </a:p>
          <a:p>
            <a:pPr marL="0" indent="0">
              <a:buNone/>
            </a:pPr>
            <a:r>
              <a:rPr lang="en-US" dirty="0" smtClean="0"/>
              <a:t>This </a:t>
            </a:r>
            <a:r>
              <a:rPr lang="en-US" dirty="0"/>
              <a:t>greatly increases the likelihood </a:t>
            </a:r>
            <a:endParaRPr lang="en-US" dirty="0" smtClean="0"/>
          </a:p>
          <a:p>
            <a:pPr marL="0" indent="0">
              <a:buNone/>
            </a:pPr>
            <a:r>
              <a:rPr lang="en-US" dirty="0" smtClean="0"/>
              <a:t>of </a:t>
            </a:r>
            <a:r>
              <a:rPr lang="en-US" dirty="0"/>
              <a:t>the recipient responding as </a:t>
            </a:r>
            <a:endParaRPr lang="en-US" dirty="0" smtClean="0"/>
          </a:p>
          <a:p>
            <a:pPr marL="0" indent="0">
              <a:buNone/>
            </a:pPr>
            <a:r>
              <a:rPr lang="en-US" dirty="0" smtClean="0"/>
              <a:t>desired </a:t>
            </a:r>
            <a:r>
              <a:rPr lang="en-US" dirty="0"/>
              <a:t>by </a:t>
            </a:r>
            <a:r>
              <a:rPr lang="en-US" dirty="0" smtClean="0"/>
              <a:t>the attacker</a:t>
            </a:r>
            <a:r>
              <a:rPr lang="en-US" dirty="0"/>
              <a:t>. </a:t>
            </a:r>
          </a:p>
        </p:txBody>
      </p:sp>
      <p:pic>
        <p:nvPicPr>
          <p:cNvPr id="108546" name="Picture 2" descr="Image result for phis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459" y="3356992"/>
            <a:ext cx="3672227" cy="314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636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07288" cy="692696"/>
          </a:xfrm>
        </p:spPr>
        <p:txBody>
          <a:bodyPr/>
          <a:lstStyle/>
          <a:p>
            <a:r>
              <a:rPr lang="en-US" sz="3600" b="1" dirty="0">
                <a:solidFill>
                  <a:srgbClr val="FFB91D"/>
                </a:solidFill>
              </a:rPr>
              <a:t>Malware Countermeasure Approaches</a:t>
            </a:r>
          </a:p>
        </p:txBody>
      </p:sp>
      <p:sp>
        <p:nvSpPr>
          <p:cNvPr id="3" name="Content Placeholder 2"/>
          <p:cNvSpPr>
            <a:spLocks noGrp="1"/>
          </p:cNvSpPr>
          <p:nvPr>
            <p:ph idx="1"/>
          </p:nvPr>
        </p:nvSpPr>
        <p:spPr>
          <a:xfrm>
            <a:off x="457200" y="692696"/>
            <a:ext cx="8229600" cy="5433467"/>
          </a:xfrm>
        </p:spPr>
        <p:txBody>
          <a:bodyPr>
            <a:normAutofit fontScale="85000" lnSpcReduction="20000"/>
          </a:bodyPr>
          <a:lstStyle/>
          <a:p>
            <a:pPr marL="0" indent="0" algn="ctr">
              <a:buNone/>
            </a:pPr>
            <a:r>
              <a:rPr lang="en-US" sz="4600" b="1" dirty="0">
                <a:solidFill>
                  <a:schemeClr val="tx2"/>
                </a:solidFill>
                <a:effectLst>
                  <a:outerShdw blurRad="63500" dist="38100" dir="5400000" algn="t" rotWithShape="0">
                    <a:prstClr val="black">
                      <a:alpha val="25000"/>
                    </a:prstClr>
                  </a:outerShdw>
                </a:effectLst>
                <a:latin typeface="+mn-lt"/>
                <a:ea typeface="+mj-ea"/>
                <a:cs typeface="+mj-cs"/>
              </a:rPr>
              <a:t>Prevention Approach</a:t>
            </a:r>
          </a:p>
          <a:p>
            <a:pPr marL="0" indent="0">
              <a:buNone/>
            </a:pPr>
            <a:r>
              <a:rPr lang="en-US" dirty="0" smtClean="0"/>
              <a:t>The </a:t>
            </a:r>
            <a:r>
              <a:rPr lang="en-US" dirty="0"/>
              <a:t>ideal solution to the threat of malware is prevention: Do not allow malware </a:t>
            </a:r>
            <a:r>
              <a:rPr lang="en-US" dirty="0" smtClean="0"/>
              <a:t>to get </a:t>
            </a:r>
            <a:r>
              <a:rPr lang="en-US" dirty="0"/>
              <a:t>into the system in the first place, or block the ability of it to modify the </a:t>
            </a:r>
            <a:r>
              <a:rPr lang="en-US" dirty="0" smtClean="0"/>
              <a:t>system. This </a:t>
            </a:r>
            <a:r>
              <a:rPr lang="en-US" dirty="0"/>
              <a:t>goal is, in general, nearly impossible to achieve, although taking suitable countermeasures to harden systems and users in preventing infection can significantly </a:t>
            </a:r>
            <a:r>
              <a:rPr lang="en-US" dirty="0" smtClean="0"/>
              <a:t>reduce the </a:t>
            </a:r>
            <a:r>
              <a:rPr lang="en-US" dirty="0"/>
              <a:t>number of successful malware attacks. . </a:t>
            </a:r>
            <a:endParaRPr lang="en-US" dirty="0" smtClean="0"/>
          </a:p>
          <a:p>
            <a:r>
              <a:rPr lang="en-US" b="1" dirty="0">
                <a:solidFill>
                  <a:srgbClr val="FF0000"/>
                </a:solidFill>
              </a:rPr>
              <a:t>Updating: </a:t>
            </a:r>
            <a:r>
              <a:rPr lang="en-US" dirty="0"/>
              <a:t>One of the first countermeasures that should be employed is to ensure all systems are as current as possible, with all patches applied, in order to reduce the number of vulnerabilities that might be exploited on the system. </a:t>
            </a:r>
          </a:p>
          <a:p>
            <a:r>
              <a:rPr lang="en-US" b="1" dirty="0" smtClean="0">
                <a:solidFill>
                  <a:srgbClr val="FF0000"/>
                </a:solidFill>
              </a:rPr>
              <a:t>Access </a:t>
            </a:r>
            <a:r>
              <a:rPr lang="en-US" b="1" dirty="0">
                <a:solidFill>
                  <a:srgbClr val="FF0000"/>
                </a:solidFill>
              </a:rPr>
              <a:t>Control: </a:t>
            </a:r>
            <a:r>
              <a:rPr lang="en-US" dirty="0"/>
              <a:t>The next is to set appropriate access controls on the applications and data stored on the system, to reduce the number of files that any user can access, and hence potentially infect or corrupt, as a result of them executing some malware code. </a:t>
            </a:r>
          </a:p>
          <a:p>
            <a:r>
              <a:rPr lang="en-US" b="1" dirty="0">
                <a:solidFill>
                  <a:srgbClr val="FF0000"/>
                </a:solidFill>
              </a:rPr>
              <a:t>User Awareness: </a:t>
            </a:r>
            <a:r>
              <a:rPr lang="en-US" dirty="0"/>
              <a:t>The third common propagation mechanism, which targets users in a social engineering attack, can be countered using appropriate user awareness and training.</a:t>
            </a:r>
          </a:p>
          <a:p>
            <a:endParaRPr lang="en-US" dirty="0" smtClean="0">
              <a:solidFill>
                <a:srgbClr val="FF0000"/>
              </a:solidFill>
            </a:endParaRPr>
          </a:p>
        </p:txBody>
      </p:sp>
    </p:spTree>
    <p:extLst>
      <p:ext uri="{BB962C8B-B14F-4D97-AF65-F5344CB8AC3E}">
        <p14:creationId xmlns:p14="http://schemas.microsoft.com/office/powerpoint/2010/main" val="395516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1"/>
            <a:ext cx="7772400" cy="2747391"/>
          </a:xfrm>
        </p:spPr>
        <p:txBody>
          <a:bodyPr/>
          <a:lstStyle/>
          <a:p>
            <a:pPr algn="ctr"/>
            <a:r>
              <a:rPr lang="en-US" sz="7200" b="1" dirty="0">
                <a:solidFill>
                  <a:srgbClr val="FFB91D"/>
                </a:solidFill>
              </a:rPr>
              <a:t>Chapter </a:t>
            </a:r>
            <a:r>
              <a:rPr lang="en-US" sz="7200" b="1" dirty="0" smtClean="0">
                <a:solidFill>
                  <a:srgbClr val="FFB91D"/>
                </a:solidFill>
              </a:rPr>
              <a:t>5</a:t>
            </a:r>
            <a:endParaRPr lang="en-US" sz="7200" b="1" dirty="0">
              <a:solidFill>
                <a:srgbClr val="FFB91D"/>
              </a:solidFill>
            </a:endParaRPr>
          </a:p>
        </p:txBody>
      </p:sp>
      <p:sp>
        <p:nvSpPr>
          <p:cNvPr id="13" name="Subtitle 12"/>
          <p:cNvSpPr>
            <a:spLocks noGrp="1"/>
          </p:cNvSpPr>
          <p:nvPr>
            <p:ph type="subTitle" idx="1"/>
          </p:nvPr>
        </p:nvSpPr>
        <p:spPr>
          <a:xfrm>
            <a:off x="1371600" y="4005064"/>
            <a:ext cx="6400800" cy="1080120"/>
          </a:xfrm>
        </p:spPr>
        <p:txBody>
          <a:bodyPr>
            <a:normAutofit fontScale="85000" lnSpcReduction="20000"/>
          </a:bodyPr>
          <a:lstStyle/>
          <a:p>
            <a:pPr algn="ctr"/>
            <a:r>
              <a:rPr kumimoji="1" lang="en-US" sz="4400" b="1" dirty="0">
                <a:solidFill>
                  <a:schemeClr val="tx2"/>
                </a:solidFill>
                <a:effectLst>
                  <a:outerShdw blurRad="38100" dist="38100" dir="2700000" algn="tl">
                    <a:srgbClr val="000000"/>
                  </a:outerShdw>
                </a:effectLst>
              </a:rPr>
              <a:t>Malicious </a:t>
            </a:r>
            <a:r>
              <a:rPr kumimoji="1" lang="en-US" sz="4400" b="1" dirty="0" smtClean="0">
                <a:solidFill>
                  <a:schemeClr val="tx2"/>
                </a:solidFill>
                <a:effectLst>
                  <a:outerShdw blurRad="38100" dist="38100" dir="2700000" algn="tl">
                    <a:srgbClr val="000000"/>
                  </a:outerShdw>
                </a:effectLst>
              </a:rPr>
              <a:t>Software and Attacks</a:t>
            </a:r>
            <a:endParaRPr kumimoji="1" lang="en-US" sz="4400" b="1" dirty="0">
              <a:solidFill>
                <a:schemeClr val="tx2"/>
              </a:solidFill>
              <a:effectLst>
                <a:outerShdw blurRad="38100" dist="38100" dir="2700000" algn="tl">
                  <a:srgbClr val="000000"/>
                </a:outerShdw>
              </a:effectLst>
            </a:endParaRP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95536"/>
          </a:xfrm>
        </p:spPr>
        <p:txBody>
          <a:bodyPr/>
          <a:lstStyle/>
          <a:p>
            <a:r>
              <a:rPr lang="en-US" sz="4000" b="1" dirty="0">
                <a:solidFill>
                  <a:srgbClr val="FFB91D"/>
                </a:solidFill>
              </a:rPr>
              <a:t>Malware Countermeasure Approaches</a:t>
            </a:r>
          </a:p>
        </p:txBody>
      </p:sp>
      <p:sp>
        <p:nvSpPr>
          <p:cNvPr id="3" name="Content Placeholder 2"/>
          <p:cNvSpPr>
            <a:spLocks noGrp="1"/>
          </p:cNvSpPr>
          <p:nvPr>
            <p:ph idx="1"/>
          </p:nvPr>
        </p:nvSpPr>
        <p:spPr/>
        <p:txBody>
          <a:bodyPr>
            <a:normAutofit lnSpcReduction="10000"/>
          </a:bodyPr>
          <a:lstStyle/>
          <a:p>
            <a:pPr marL="0" indent="0">
              <a:buNone/>
            </a:pPr>
            <a:r>
              <a:rPr lang="en-US" dirty="0"/>
              <a:t>If </a:t>
            </a:r>
            <a:r>
              <a:rPr lang="en-US" b="1" dirty="0">
                <a:solidFill>
                  <a:srgbClr val="FF0000"/>
                </a:solidFill>
              </a:rPr>
              <a:t>prevention fails</a:t>
            </a:r>
            <a:r>
              <a:rPr lang="en-US" dirty="0"/>
              <a:t>, then technical mechanisms can be used to support </a:t>
            </a:r>
            <a:r>
              <a:rPr lang="en-US" dirty="0" smtClean="0"/>
              <a:t>the following threat </a:t>
            </a:r>
            <a:r>
              <a:rPr lang="en-US" dirty="0"/>
              <a:t>mitigation options:</a:t>
            </a:r>
          </a:p>
          <a:p>
            <a:r>
              <a:rPr lang="en-US" b="1" dirty="0" smtClean="0"/>
              <a:t>Detection</a:t>
            </a:r>
            <a:r>
              <a:rPr lang="en-US" b="1" dirty="0"/>
              <a:t>: </a:t>
            </a:r>
            <a:r>
              <a:rPr lang="en-US" dirty="0"/>
              <a:t>Once the infection has occurred, determine that it has </a:t>
            </a:r>
            <a:r>
              <a:rPr lang="en-US" dirty="0" smtClean="0"/>
              <a:t>occurred and </a:t>
            </a:r>
            <a:r>
              <a:rPr lang="en-US" dirty="0"/>
              <a:t>locate the malware.</a:t>
            </a:r>
          </a:p>
          <a:p>
            <a:r>
              <a:rPr lang="en-US" b="1" dirty="0" smtClean="0"/>
              <a:t>Identification</a:t>
            </a:r>
            <a:r>
              <a:rPr lang="en-US" b="1" dirty="0"/>
              <a:t>: </a:t>
            </a:r>
            <a:r>
              <a:rPr lang="en-US" dirty="0"/>
              <a:t>Once detection has been achieved, identify the specific </a:t>
            </a:r>
            <a:r>
              <a:rPr lang="en-US" dirty="0" smtClean="0"/>
              <a:t>malware that </a:t>
            </a:r>
            <a:r>
              <a:rPr lang="en-US" dirty="0"/>
              <a:t>has infected the system.</a:t>
            </a:r>
          </a:p>
          <a:p>
            <a:r>
              <a:rPr lang="en-US" b="1" dirty="0" smtClean="0"/>
              <a:t>Removal</a:t>
            </a:r>
            <a:r>
              <a:rPr lang="en-US" b="1" dirty="0"/>
              <a:t>: </a:t>
            </a:r>
            <a:r>
              <a:rPr lang="en-US" dirty="0"/>
              <a:t>Once the specific malware has been identified, remove all traces </a:t>
            </a:r>
            <a:r>
              <a:rPr lang="en-US" dirty="0" smtClean="0"/>
              <a:t>of malware </a:t>
            </a:r>
            <a:r>
              <a:rPr lang="en-US" dirty="0"/>
              <a:t>virus from all infected systems so that it cannot spread further.</a:t>
            </a:r>
          </a:p>
        </p:txBody>
      </p:sp>
    </p:spTree>
    <p:extLst>
      <p:ext uri="{BB962C8B-B14F-4D97-AF65-F5344CB8AC3E}">
        <p14:creationId xmlns:p14="http://schemas.microsoft.com/office/powerpoint/2010/main" val="257176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Denial-of-Service (</a:t>
            </a:r>
            <a:r>
              <a:rPr lang="en-US" b="1" dirty="0" err="1">
                <a:solidFill>
                  <a:srgbClr val="FFB91D"/>
                </a:solidFill>
              </a:rPr>
              <a:t>DoS</a:t>
            </a:r>
            <a:r>
              <a:rPr lang="en-US" b="1" dirty="0">
                <a:solidFill>
                  <a:srgbClr val="FFB91D"/>
                </a:solidFill>
              </a:rPr>
              <a:t>) attack </a:t>
            </a:r>
          </a:p>
        </p:txBody>
      </p:sp>
      <p:sp>
        <p:nvSpPr>
          <p:cNvPr id="3" name="Content Placeholder 2"/>
          <p:cNvSpPr>
            <a:spLocks noGrp="1"/>
          </p:cNvSpPr>
          <p:nvPr>
            <p:ph idx="1"/>
          </p:nvPr>
        </p:nvSpPr>
        <p:spPr/>
        <p:txBody>
          <a:bodyPr/>
          <a:lstStyle/>
          <a:p>
            <a:pPr marL="0" indent="0">
              <a:buNone/>
            </a:pPr>
            <a:r>
              <a:rPr lang="en-US" b="1" i="1" dirty="0" smtClean="0">
                <a:solidFill>
                  <a:schemeClr val="accent2">
                    <a:lumMod val="40000"/>
                    <a:lumOff val="60000"/>
                  </a:schemeClr>
                </a:solidFill>
              </a:rPr>
              <a:t>“</a:t>
            </a:r>
            <a:r>
              <a:rPr lang="en-US" b="1" i="1" dirty="0">
                <a:solidFill>
                  <a:schemeClr val="accent2">
                    <a:lumMod val="40000"/>
                    <a:lumOff val="60000"/>
                  </a:schemeClr>
                </a:solidFill>
              </a:rPr>
              <a:t>A denial of service (</a:t>
            </a:r>
            <a:r>
              <a:rPr lang="en-US" b="1" i="1" dirty="0" err="1">
                <a:solidFill>
                  <a:schemeClr val="accent2">
                    <a:lumMod val="40000"/>
                    <a:lumOff val="60000"/>
                  </a:schemeClr>
                </a:solidFill>
              </a:rPr>
              <a:t>DoS</a:t>
            </a:r>
            <a:r>
              <a:rPr lang="en-US" b="1" i="1" dirty="0">
                <a:solidFill>
                  <a:schemeClr val="accent2">
                    <a:lumMod val="40000"/>
                    <a:lumOff val="60000"/>
                  </a:schemeClr>
                </a:solidFill>
              </a:rPr>
              <a:t>) is an action that prevents or impairs the authorized use of networks, systems, or applications by exhausting resources such as central processing units (CPU), memory, bandwidth, and disk space.”</a:t>
            </a:r>
          </a:p>
          <a:p>
            <a:pPr marL="0" indent="0">
              <a:buNone/>
            </a:pPr>
            <a:endParaRPr lang="en-US" b="1" dirty="0"/>
          </a:p>
        </p:txBody>
      </p:sp>
      <p:pic>
        <p:nvPicPr>
          <p:cNvPr id="1026" name="Picture 2" descr="Image result for denial-of-service (dos) 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645024"/>
            <a:ext cx="4471913" cy="263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726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263769"/>
            <a:ext cx="8229600" cy="1125415"/>
          </a:xfrm>
        </p:spPr>
        <p:txBody>
          <a:bodyPr/>
          <a:lstStyle/>
          <a:p>
            <a:pPr>
              <a:defRPr/>
            </a:pPr>
            <a:r>
              <a:rPr lang="en-GB" b="1" dirty="0" smtClean="0">
                <a:solidFill>
                  <a:srgbClr val="FFB91D"/>
                </a:solidFill>
              </a:rPr>
              <a:t>Forms of </a:t>
            </a:r>
            <a:r>
              <a:rPr lang="en-GB" b="1" dirty="0" err="1" smtClean="0">
                <a:solidFill>
                  <a:srgbClr val="FFB91D"/>
                </a:solidFill>
              </a:rPr>
              <a:t>DoS</a:t>
            </a:r>
            <a:r>
              <a:rPr lang="en-GB" b="1" dirty="0" smtClean="0">
                <a:solidFill>
                  <a:srgbClr val="FFB91D"/>
                </a:solidFill>
              </a:rPr>
              <a:t> attack</a:t>
            </a:r>
            <a:endParaRPr lang="en-AU" b="1" dirty="0">
              <a:solidFill>
                <a:srgbClr val="FFB91D"/>
              </a:solidFill>
            </a:endParaRPr>
          </a:p>
        </p:txBody>
      </p:sp>
      <p:sp>
        <p:nvSpPr>
          <p:cNvPr id="200707" name="Rectangle 3"/>
          <p:cNvSpPr>
            <a:spLocks noGrp="1" noChangeArrowheads="1"/>
          </p:cNvSpPr>
          <p:nvPr>
            <p:ph idx="1"/>
          </p:nvPr>
        </p:nvSpPr>
        <p:spPr>
          <a:xfrm>
            <a:off x="384458" y="1634339"/>
            <a:ext cx="8370277" cy="4431323"/>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buFont typeface="Arial" charset="0"/>
              <a:buChar char="•"/>
              <a:defRPr/>
            </a:pPr>
            <a:r>
              <a:rPr lang="en-US" sz="2585" dirty="0"/>
              <a:t>A form of attack on the availability of some service</a:t>
            </a:r>
          </a:p>
          <a:p>
            <a:pPr eaLnBrk="1" hangingPunct="1">
              <a:lnSpc>
                <a:spcPct val="90000"/>
              </a:lnSpc>
              <a:buClr>
                <a:schemeClr val="accent6">
                  <a:lumMod val="60000"/>
                  <a:lumOff val="40000"/>
                </a:schemeClr>
              </a:buClr>
              <a:buSzPct val="140000"/>
              <a:buFont typeface="Arial" charset="0"/>
              <a:buChar char="•"/>
              <a:defRPr/>
            </a:pPr>
            <a:r>
              <a:rPr lang="en-US" sz="2585" dirty="0"/>
              <a:t>Categories of resources that could be attacked are:</a:t>
            </a:r>
          </a:p>
          <a:p>
            <a:pPr lvl="3" eaLnBrk="1" hangingPunct="1">
              <a:lnSpc>
                <a:spcPct val="90000"/>
              </a:lnSpc>
              <a:buFont typeface="Wingdings" pitchFamily="-110" charset="2"/>
              <a:buChar char=""/>
              <a:defRPr/>
            </a:pPr>
            <a:endParaRPr lang="en-US" dirty="0" smtClean="0">
              <a:effectLst>
                <a:outerShdw blurRad="38100" dist="38100" dir="2700000" algn="tl">
                  <a:srgbClr val="0064E2"/>
                </a:outerShdw>
              </a:effectLst>
            </a:endParaRPr>
          </a:p>
          <a:p>
            <a:pPr eaLnBrk="1" hangingPunct="1">
              <a:lnSpc>
                <a:spcPct val="90000"/>
              </a:lnSpc>
              <a:buFont typeface="Wingdings" pitchFamily="-110" charset="2"/>
              <a:buChar char=""/>
              <a:defRPr/>
            </a:pPr>
            <a:endParaRPr lang="en-US" sz="2585" dirty="0">
              <a:effectLst>
                <a:outerShdw blurRad="38100" dist="38100" dir="2700000" algn="tl">
                  <a:srgbClr val="0064E2"/>
                </a:outerShdw>
              </a:effectLst>
            </a:endParaRPr>
          </a:p>
        </p:txBody>
      </p:sp>
      <p:graphicFrame>
        <p:nvGraphicFramePr>
          <p:cNvPr id="4" name="Diagram 3"/>
          <p:cNvGraphicFramePr/>
          <p:nvPr>
            <p:extLst/>
          </p:nvPr>
        </p:nvGraphicFramePr>
        <p:xfrm>
          <a:off x="281354" y="3499338"/>
          <a:ext cx="8440615" cy="2883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537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Poison packet attack</a:t>
            </a:r>
          </a:p>
        </p:txBody>
      </p:sp>
      <p:sp>
        <p:nvSpPr>
          <p:cNvPr id="3" name="Content Placeholder 2"/>
          <p:cNvSpPr>
            <a:spLocks noGrp="1"/>
          </p:cNvSpPr>
          <p:nvPr>
            <p:ph idx="1"/>
          </p:nvPr>
        </p:nvSpPr>
        <p:spPr/>
        <p:txBody>
          <a:bodyPr/>
          <a:lstStyle/>
          <a:p>
            <a:pPr marL="0" indent="0">
              <a:buNone/>
            </a:pPr>
            <a:r>
              <a:rPr lang="en-US" dirty="0"/>
              <a:t>Another form of system resource attack uses packets whose structure </a:t>
            </a:r>
            <a:r>
              <a:rPr lang="en-US" dirty="0" smtClean="0"/>
              <a:t>triggers a </a:t>
            </a:r>
            <a:r>
              <a:rPr lang="en-US" dirty="0"/>
              <a:t>bug in the system’s network handling software, causing it to crash. This means </a:t>
            </a:r>
            <a:r>
              <a:rPr lang="en-US" dirty="0" smtClean="0"/>
              <a:t>the system </a:t>
            </a:r>
            <a:r>
              <a:rPr lang="en-US" dirty="0"/>
              <a:t>can no longer communicate over the network until this software is </a:t>
            </a:r>
            <a:r>
              <a:rPr lang="en-US" dirty="0" smtClean="0"/>
              <a:t>reloaded, generally </a:t>
            </a:r>
            <a:r>
              <a:rPr lang="en-US" dirty="0"/>
              <a:t>by rebooting the target system. This is known as a </a:t>
            </a:r>
            <a:r>
              <a:rPr lang="en-US" b="1" dirty="0"/>
              <a:t>poison packet</a:t>
            </a:r>
            <a:r>
              <a:rPr lang="en-US" dirty="0" smtClean="0"/>
              <a:t>.</a:t>
            </a:r>
            <a:endParaRPr lang="en-US" dirty="0"/>
          </a:p>
        </p:txBody>
      </p:sp>
    </p:spTree>
    <p:extLst>
      <p:ext uri="{BB962C8B-B14F-4D97-AF65-F5344CB8AC3E}">
        <p14:creationId xmlns:p14="http://schemas.microsoft.com/office/powerpoint/2010/main" val="300531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b="1" dirty="0">
                <a:solidFill>
                  <a:srgbClr val="FFB91D"/>
                </a:solidFill>
              </a:rPr>
              <a:t>Source Address Spoofing</a:t>
            </a:r>
          </a:p>
        </p:txBody>
      </p:sp>
      <p:sp>
        <p:nvSpPr>
          <p:cNvPr id="3" name="Content Placeholder 2"/>
          <p:cNvSpPr>
            <a:spLocks noGrp="1"/>
          </p:cNvSpPr>
          <p:nvPr>
            <p:ph idx="1"/>
          </p:nvPr>
        </p:nvSpPr>
        <p:spPr>
          <a:xfrm>
            <a:off x="457200" y="1122487"/>
            <a:ext cx="8229600" cy="4525963"/>
          </a:xfrm>
        </p:spPr>
        <p:txBody>
          <a:bodyPr/>
          <a:lstStyle/>
          <a:p>
            <a:pPr marL="0" indent="0">
              <a:buNone/>
            </a:pPr>
            <a:r>
              <a:rPr lang="en-US" dirty="0" smtClean="0"/>
              <a:t>A </a:t>
            </a:r>
            <a:r>
              <a:rPr lang="en-US" dirty="0"/>
              <a:t>common characteristic of packets used in many types of </a:t>
            </a:r>
            <a:r>
              <a:rPr lang="en-US" dirty="0" err="1"/>
              <a:t>DoS</a:t>
            </a:r>
            <a:r>
              <a:rPr lang="en-US" dirty="0"/>
              <a:t> attacks is the </a:t>
            </a:r>
            <a:r>
              <a:rPr lang="en-US" dirty="0" smtClean="0"/>
              <a:t>use of </a:t>
            </a:r>
            <a:r>
              <a:rPr lang="en-US" dirty="0"/>
              <a:t>forged source addresses. This is known as </a:t>
            </a:r>
            <a:r>
              <a:rPr lang="en-US" b="1" dirty="0"/>
              <a:t>source address spoofing</a:t>
            </a:r>
            <a:r>
              <a:rPr lang="en-US" dirty="0"/>
              <a:t>. Given </a:t>
            </a:r>
            <a:r>
              <a:rPr lang="en-US" dirty="0" smtClean="0"/>
              <a:t>sufficiently privileged </a:t>
            </a:r>
            <a:r>
              <a:rPr lang="en-US" dirty="0"/>
              <a:t>access to the network handling code on a computer system, </a:t>
            </a:r>
            <a:r>
              <a:rPr lang="en-US" dirty="0" smtClean="0"/>
              <a:t>it is </a:t>
            </a:r>
            <a:r>
              <a:rPr lang="en-US" dirty="0"/>
              <a:t>easy to create packets with a forged source address (and indeed any other </a:t>
            </a:r>
            <a:r>
              <a:rPr lang="en-US" dirty="0" smtClean="0"/>
              <a:t>attribute that </a:t>
            </a:r>
            <a:r>
              <a:rPr lang="en-US" dirty="0"/>
              <a:t>is desired</a:t>
            </a:r>
            <a:r>
              <a:rPr lang="en-US" dirty="0" smtClean="0"/>
              <a:t>). </a:t>
            </a:r>
            <a:endParaRPr lang="en-US" dirty="0"/>
          </a:p>
        </p:txBody>
      </p:sp>
      <p:pic>
        <p:nvPicPr>
          <p:cNvPr id="4" name="Picture 3"/>
          <p:cNvPicPr>
            <a:picLocks noChangeAspect="1"/>
          </p:cNvPicPr>
          <p:nvPr/>
        </p:nvPicPr>
        <p:blipFill>
          <a:blip r:embed="rId3"/>
          <a:stretch>
            <a:fillRect/>
          </a:stretch>
        </p:blipFill>
        <p:spPr>
          <a:xfrm>
            <a:off x="2915816" y="4221088"/>
            <a:ext cx="4824536" cy="2468658"/>
          </a:xfrm>
          <a:prstGeom prst="rect">
            <a:avLst/>
          </a:prstGeom>
        </p:spPr>
      </p:pic>
    </p:spTree>
    <p:extLst>
      <p:ext uri="{BB962C8B-B14F-4D97-AF65-F5344CB8AC3E}">
        <p14:creationId xmlns:p14="http://schemas.microsoft.com/office/powerpoint/2010/main" val="2805187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371430"/>
            <a:ext cx="9144000" cy="1462316"/>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Distributed </a:t>
            </a:r>
            <a:r>
              <a:rPr lang="en-GB" dirty="0">
                <a:solidFill>
                  <a:schemeClr val="accent6">
                    <a:lumMod val="40000"/>
                    <a:lumOff val="60000"/>
                  </a:schemeClr>
                </a:solidFill>
              </a:rPr>
              <a:t>Denial of Service </a:t>
            </a:r>
            <a:r>
              <a:rPr lang="en-GB" dirty="0" smtClean="0">
                <a:solidFill>
                  <a:schemeClr val="accent6">
                    <a:lumMod val="40000"/>
                    <a:lumOff val="60000"/>
                  </a:schemeClr>
                </a:solidFill>
              </a:rPr>
              <a:t>(DDoS) </a:t>
            </a:r>
            <a:r>
              <a:rPr lang="en-GB" dirty="0">
                <a:solidFill>
                  <a:schemeClr val="accent6">
                    <a:lumMod val="40000"/>
                    <a:lumOff val="60000"/>
                  </a:schemeClr>
                </a:solidFill>
              </a:rPr>
              <a:t>Attacks</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extLst/>
          </p:nvPr>
        </p:nvGraphicFramePr>
        <p:xfrm>
          <a:off x="492369" y="2022231"/>
          <a:ext cx="8370277" cy="4290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122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b="1" dirty="0" err="1">
                <a:solidFill>
                  <a:srgbClr val="FFB91D"/>
                </a:solidFill>
              </a:rPr>
              <a:t>Syn</a:t>
            </a:r>
            <a:r>
              <a:rPr lang="en-US" b="1" dirty="0">
                <a:solidFill>
                  <a:srgbClr val="FFB91D"/>
                </a:solidFill>
              </a:rPr>
              <a:t> Spoofing</a:t>
            </a:r>
            <a:endParaRPr lang="en-US" dirty="0"/>
          </a:p>
        </p:txBody>
      </p:sp>
      <p:sp>
        <p:nvSpPr>
          <p:cNvPr id="3" name="Content Placeholder 2"/>
          <p:cNvSpPr>
            <a:spLocks noGrp="1"/>
          </p:cNvSpPr>
          <p:nvPr>
            <p:ph idx="1"/>
          </p:nvPr>
        </p:nvSpPr>
        <p:spPr>
          <a:xfrm>
            <a:off x="107504" y="980728"/>
            <a:ext cx="8229600" cy="4525963"/>
          </a:xfrm>
        </p:spPr>
        <p:txBody>
          <a:bodyPr/>
          <a:lstStyle/>
          <a:p>
            <a:r>
              <a:rPr lang="en-US" dirty="0"/>
              <a:t>A </a:t>
            </a:r>
            <a:r>
              <a:rPr lang="en-US" b="1" dirty="0"/>
              <a:t>SYN spoofing </a:t>
            </a:r>
            <a:r>
              <a:rPr lang="en-US" dirty="0"/>
              <a:t>attack exploits this behavior on the targeted server system. </a:t>
            </a:r>
            <a:r>
              <a:rPr lang="en-US" dirty="0" smtClean="0"/>
              <a:t>The attacker </a:t>
            </a:r>
            <a:r>
              <a:rPr lang="en-US" dirty="0"/>
              <a:t>generates a number of SYN connection request packets with forged </a:t>
            </a:r>
            <a:r>
              <a:rPr lang="en-US" dirty="0" smtClean="0"/>
              <a:t>source addresses</a:t>
            </a:r>
            <a:r>
              <a:rPr lang="en-US" dirty="0"/>
              <a:t>. For each of these, the server records the details of the TCP connection</a:t>
            </a:r>
            <a:br>
              <a:rPr lang="en-US" dirty="0"/>
            </a:br>
            <a:r>
              <a:rPr lang="en-US" dirty="0"/>
              <a:t>request and sends the SYN-ACK packet to the claimed source </a:t>
            </a:r>
            <a:r>
              <a:rPr lang="en-US" dirty="0" smtClean="0"/>
              <a:t>address</a:t>
            </a:r>
            <a:r>
              <a:rPr lang="en-US" dirty="0"/>
              <a:t>.</a:t>
            </a:r>
            <a:br>
              <a:rPr lang="en-US" dirty="0"/>
            </a:br>
            <a:endParaRPr lang="en-US" dirty="0"/>
          </a:p>
        </p:txBody>
      </p:sp>
      <p:pic>
        <p:nvPicPr>
          <p:cNvPr id="4" name="Picture 3"/>
          <p:cNvPicPr>
            <a:picLocks noChangeAspect="1"/>
          </p:cNvPicPr>
          <p:nvPr/>
        </p:nvPicPr>
        <p:blipFill>
          <a:blip r:embed="rId3"/>
          <a:stretch>
            <a:fillRect/>
          </a:stretch>
        </p:blipFill>
        <p:spPr>
          <a:xfrm>
            <a:off x="5292080" y="3389189"/>
            <a:ext cx="3774314" cy="3445843"/>
          </a:xfrm>
          <a:prstGeom prst="rect">
            <a:avLst/>
          </a:prstGeom>
        </p:spPr>
      </p:pic>
    </p:spTree>
    <p:extLst>
      <p:ext uri="{BB962C8B-B14F-4D97-AF65-F5344CB8AC3E}">
        <p14:creationId xmlns:p14="http://schemas.microsoft.com/office/powerpoint/2010/main" val="1455639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Defenses against denial-of-service Attacks</a:t>
            </a:r>
          </a:p>
        </p:txBody>
      </p:sp>
      <p:sp>
        <p:nvSpPr>
          <p:cNvPr id="3" name="Content Placeholder 2"/>
          <p:cNvSpPr>
            <a:spLocks noGrp="1"/>
          </p:cNvSpPr>
          <p:nvPr>
            <p:ph idx="1"/>
          </p:nvPr>
        </p:nvSpPr>
        <p:spPr/>
        <p:txBody>
          <a:bodyPr>
            <a:normAutofit lnSpcReduction="10000"/>
          </a:bodyPr>
          <a:lstStyle/>
          <a:p>
            <a:r>
              <a:rPr lang="en-US" dirty="0" smtClean="0"/>
              <a:t>There </a:t>
            </a:r>
            <a:r>
              <a:rPr lang="en-US" dirty="0"/>
              <a:t>are a number of steps that can be taken both to limit the consequences </a:t>
            </a:r>
            <a:r>
              <a:rPr lang="en-US" dirty="0" smtClean="0"/>
              <a:t>of being </a:t>
            </a:r>
            <a:r>
              <a:rPr lang="en-US" dirty="0"/>
              <a:t>the target of a </a:t>
            </a:r>
            <a:r>
              <a:rPr lang="en-US" dirty="0" err="1"/>
              <a:t>DoS</a:t>
            </a:r>
            <a:r>
              <a:rPr lang="en-US" dirty="0"/>
              <a:t> attack and to limit the chance of your systems being </a:t>
            </a:r>
            <a:r>
              <a:rPr lang="en-US" dirty="0" smtClean="0"/>
              <a:t>compromised and </a:t>
            </a:r>
            <a:r>
              <a:rPr lang="en-US" dirty="0"/>
              <a:t>then used to launch </a:t>
            </a:r>
            <a:r>
              <a:rPr lang="en-US" dirty="0" err="1"/>
              <a:t>DoS</a:t>
            </a:r>
            <a:r>
              <a:rPr lang="en-US" dirty="0"/>
              <a:t> </a:t>
            </a:r>
            <a:r>
              <a:rPr lang="en-US" dirty="0" smtClean="0"/>
              <a:t>attacks.</a:t>
            </a:r>
          </a:p>
          <a:p>
            <a:r>
              <a:rPr lang="en-US" dirty="0" smtClean="0"/>
              <a:t>In </a:t>
            </a:r>
            <a:r>
              <a:rPr lang="en-US" dirty="0"/>
              <a:t>a </a:t>
            </a:r>
            <a:r>
              <a:rPr lang="en-US" b="1" dirty="0"/>
              <a:t>distributed denial-of-service attack</a:t>
            </a:r>
            <a:r>
              <a:rPr lang="en-US" dirty="0"/>
              <a:t> (</a:t>
            </a:r>
            <a:r>
              <a:rPr lang="en-US" b="1" dirty="0" err="1"/>
              <a:t>DDoS</a:t>
            </a:r>
            <a:r>
              <a:rPr lang="en-US" b="1" dirty="0"/>
              <a:t> attack</a:t>
            </a:r>
            <a:r>
              <a:rPr lang="en-US" dirty="0"/>
              <a:t>), the incoming traffic flooding the victim originates from many different sources. This effectively makes it impossible to stop the attack simply by blocking a single source</a:t>
            </a:r>
            <a:r>
              <a:rPr lang="en-US" dirty="0" smtClean="0"/>
              <a:t>.</a:t>
            </a:r>
          </a:p>
          <a:p>
            <a:r>
              <a:rPr lang="en-US" dirty="0" smtClean="0"/>
              <a:t>The defense against </a:t>
            </a:r>
            <a:r>
              <a:rPr lang="en-US" dirty="0" err="1" smtClean="0"/>
              <a:t>DoS</a:t>
            </a:r>
            <a:r>
              <a:rPr lang="en-US" dirty="0" smtClean="0"/>
              <a:t> and </a:t>
            </a:r>
            <a:r>
              <a:rPr lang="en-US" dirty="0" err="1" smtClean="0"/>
              <a:t>DDoS</a:t>
            </a:r>
            <a:r>
              <a:rPr lang="en-US" dirty="0" smtClean="0"/>
              <a:t> attacks have been discussed in next slide. </a:t>
            </a:r>
            <a:endParaRPr lang="en-US" dirty="0"/>
          </a:p>
        </p:txBody>
      </p:sp>
    </p:spTree>
    <p:extLst>
      <p:ext uri="{BB962C8B-B14F-4D97-AF65-F5344CB8AC3E}">
        <p14:creationId xmlns:p14="http://schemas.microsoft.com/office/powerpoint/2010/main" val="1386594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Defense against </a:t>
            </a:r>
            <a:r>
              <a:rPr lang="en-US" b="1" dirty="0" err="1">
                <a:solidFill>
                  <a:srgbClr val="FFB91D"/>
                </a:solidFill>
              </a:rPr>
              <a:t>DoS</a:t>
            </a:r>
            <a:r>
              <a:rPr lang="en-US" b="1" dirty="0">
                <a:solidFill>
                  <a:srgbClr val="FFB91D"/>
                </a:solidFill>
              </a:rPr>
              <a:t> or </a:t>
            </a:r>
            <a:r>
              <a:rPr lang="en-US" b="1" dirty="0" err="1">
                <a:solidFill>
                  <a:srgbClr val="FFB91D"/>
                </a:solidFill>
              </a:rPr>
              <a:t>DDoS</a:t>
            </a:r>
            <a:r>
              <a:rPr lang="en-US" b="1" dirty="0">
                <a:solidFill>
                  <a:srgbClr val="FFB91D"/>
                </a:solidFill>
              </a:rPr>
              <a:t> attacks</a:t>
            </a:r>
          </a:p>
        </p:txBody>
      </p:sp>
      <p:sp>
        <p:nvSpPr>
          <p:cNvPr id="3" name="Content Placeholder 2"/>
          <p:cNvSpPr>
            <a:spLocks noGrp="1"/>
          </p:cNvSpPr>
          <p:nvPr>
            <p:ph idx="1"/>
          </p:nvPr>
        </p:nvSpPr>
        <p:spPr>
          <a:xfrm>
            <a:off x="457200" y="1600200"/>
            <a:ext cx="8229600" cy="4853136"/>
          </a:xfrm>
        </p:spPr>
        <p:txBody>
          <a:bodyPr>
            <a:normAutofit fontScale="92500" lnSpcReduction="10000"/>
          </a:bodyPr>
          <a:lstStyle/>
          <a:p>
            <a:pPr marL="0" indent="0">
              <a:buNone/>
            </a:pPr>
            <a:r>
              <a:rPr lang="en-US" dirty="0"/>
              <a:t>In general, there are four lines of defense against </a:t>
            </a:r>
            <a:r>
              <a:rPr lang="en-US" dirty="0" err="1" smtClean="0"/>
              <a:t>DoS</a:t>
            </a:r>
            <a:r>
              <a:rPr lang="en-US" dirty="0"/>
              <a:t> </a:t>
            </a:r>
            <a:r>
              <a:rPr lang="en-US" dirty="0" smtClean="0"/>
              <a:t>or </a:t>
            </a:r>
            <a:r>
              <a:rPr lang="en-US" dirty="0" err="1" smtClean="0"/>
              <a:t>DDoS</a:t>
            </a:r>
            <a:r>
              <a:rPr lang="en-US" dirty="0" smtClean="0"/>
              <a:t> attacks:</a:t>
            </a:r>
            <a:endParaRPr lang="en-US" dirty="0"/>
          </a:p>
          <a:p>
            <a:pPr marL="457200" indent="-457200">
              <a:buAutoNum type="arabicPeriod"/>
            </a:pPr>
            <a:r>
              <a:rPr lang="en-US" b="1" dirty="0" smtClean="0"/>
              <a:t>Attack </a:t>
            </a:r>
            <a:r>
              <a:rPr lang="en-US" b="1" dirty="0"/>
              <a:t>prevention and preemption (before the attack)</a:t>
            </a:r>
            <a:r>
              <a:rPr lang="en-US" dirty="0"/>
              <a:t>: These </a:t>
            </a:r>
            <a:r>
              <a:rPr lang="en-US" dirty="0" smtClean="0"/>
              <a:t>mechanisms enable </a:t>
            </a:r>
            <a:r>
              <a:rPr lang="en-US" dirty="0"/>
              <a:t>the victim to endure attack attempts without denying service to </a:t>
            </a:r>
            <a:r>
              <a:rPr lang="en-US" dirty="0" smtClean="0"/>
              <a:t>legitimate clients.</a:t>
            </a:r>
          </a:p>
          <a:p>
            <a:pPr marL="457200" indent="-457200">
              <a:buAutoNum type="arabicPeriod"/>
            </a:pPr>
            <a:r>
              <a:rPr lang="en-US" b="1" dirty="0" smtClean="0"/>
              <a:t>Attack </a:t>
            </a:r>
            <a:r>
              <a:rPr lang="en-US" b="1" dirty="0"/>
              <a:t>detection and filtering (during the attack)</a:t>
            </a:r>
            <a:r>
              <a:rPr lang="en-US" dirty="0"/>
              <a:t>: These mechanisms </a:t>
            </a:r>
            <a:r>
              <a:rPr lang="en-US" dirty="0" smtClean="0"/>
              <a:t>attempt to </a:t>
            </a:r>
            <a:r>
              <a:rPr lang="en-US" dirty="0"/>
              <a:t>detect the attack as it begins and respond immediately. This minimizes </a:t>
            </a:r>
            <a:r>
              <a:rPr lang="en-US" dirty="0" smtClean="0"/>
              <a:t>the impact </a:t>
            </a:r>
            <a:r>
              <a:rPr lang="en-US" dirty="0"/>
              <a:t>of the attack on the target. </a:t>
            </a:r>
          </a:p>
          <a:p>
            <a:pPr marL="457200" indent="-457200">
              <a:buAutoNum type="arabicPeriod"/>
            </a:pPr>
            <a:r>
              <a:rPr lang="en-US" b="1" dirty="0" smtClean="0"/>
              <a:t>Attack </a:t>
            </a:r>
            <a:r>
              <a:rPr lang="en-US" b="1" dirty="0"/>
              <a:t>source </a:t>
            </a:r>
            <a:r>
              <a:rPr lang="en-US" b="1" dirty="0" err="1"/>
              <a:t>traceback</a:t>
            </a:r>
            <a:r>
              <a:rPr lang="en-US" b="1" dirty="0"/>
              <a:t> and identification (during and after the attack)</a:t>
            </a:r>
            <a:r>
              <a:rPr lang="en-US" dirty="0"/>
              <a:t>: </a:t>
            </a:r>
            <a:r>
              <a:rPr lang="en-US" dirty="0" smtClean="0"/>
              <a:t>This is </a:t>
            </a:r>
            <a:r>
              <a:rPr lang="en-US" dirty="0"/>
              <a:t>an attempt to identify the source of the attack as a first step in </a:t>
            </a:r>
            <a:r>
              <a:rPr lang="en-US" dirty="0" smtClean="0"/>
              <a:t>preventing future attacks.</a:t>
            </a:r>
          </a:p>
          <a:p>
            <a:pPr marL="457200" indent="-457200">
              <a:buAutoNum type="arabicPeriod"/>
            </a:pPr>
            <a:r>
              <a:rPr lang="en-US" b="1" dirty="0" smtClean="0"/>
              <a:t>Attack </a:t>
            </a:r>
            <a:r>
              <a:rPr lang="en-US" b="1" dirty="0"/>
              <a:t>reaction (after the attack)</a:t>
            </a:r>
            <a:r>
              <a:rPr lang="en-US" dirty="0"/>
              <a:t>: This is an attempt to eliminate or curtail </a:t>
            </a:r>
            <a:r>
              <a:rPr lang="en-US" dirty="0" smtClean="0"/>
              <a:t>the effects </a:t>
            </a:r>
            <a:r>
              <a:rPr lang="en-US" dirty="0"/>
              <a:t>of an attack.</a:t>
            </a:r>
          </a:p>
        </p:txBody>
      </p:sp>
    </p:spTree>
    <p:extLst>
      <p:ext uri="{BB962C8B-B14F-4D97-AF65-F5344CB8AC3E}">
        <p14:creationId xmlns:p14="http://schemas.microsoft.com/office/powerpoint/2010/main" val="357058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564904"/>
            <a:ext cx="8229600" cy="1600200"/>
          </a:xfrm>
        </p:spPr>
        <p:txBody>
          <a:bodyPr/>
          <a:lstStyle/>
          <a:p>
            <a:r>
              <a:rPr lang="en-US" b="1" i="1" dirty="0">
                <a:solidFill>
                  <a:srgbClr val="FFB91D"/>
                </a:solidFill>
              </a:rPr>
              <a:t>Thank You!</a:t>
            </a:r>
          </a:p>
        </p:txBody>
      </p:sp>
    </p:spTree>
    <p:extLst>
      <p:ext uri="{BB962C8B-B14F-4D97-AF65-F5344CB8AC3E}">
        <p14:creationId xmlns:p14="http://schemas.microsoft.com/office/powerpoint/2010/main" val="206030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Malicious software, or malware</a:t>
            </a:r>
          </a:p>
        </p:txBody>
      </p:sp>
      <p:sp>
        <p:nvSpPr>
          <p:cNvPr id="3" name="Content Placeholder 2"/>
          <p:cNvSpPr>
            <a:spLocks noGrp="1"/>
          </p:cNvSpPr>
          <p:nvPr>
            <p:ph idx="1"/>
          </p:nvPr>
        </p:nvSpPr>
        <p:spPr/>
        <p:txBody>
          <a:bodyPr/>
          <a:lstStyle/>
          <a:p>
            <a:pPr marL="0" indent="0">
              <a:buNone/>
            </a:pPr>
            <a:r>
              <a:rPr lang="en-US" b="1" dirty="0"/>
              <a:t>Malicious software</a:t>
            </a:r>
            <a:r>
              <a:rPr lang="en-US" dirty="0"/>
              <a:t>, or </a:t>
            </a:r>
            <a:r>
              <a:rPr lang="en-US" b="1" dirty="0"/>
              <a:t>malware</a:t>
            </a:r>
            <a:r>
              <a:rPr lang="en-US" dirty="0"/>
              <a:t>, </a:t>
            </a:r>
            <a:r>
              <a:rPr lang="en-US" dirty="0" smtClean="0"/>
              <a:t>arguably constitutes </a:t>
            </a:r>
            <a:r>
              <a:rPr lang="en-US" dirty="0"/>
              <a:t>one of the most </a:t>
            </a:r>
            <a:r>
              <a:rPr lang="en-US" dirty="0" smtClean="0"/>
              <a:t>significant categories </a:t>
            </a:r>
            <a:r>
              <a:rPr lang="en-US" dirty="0"/>
              <a:t>of threats to computer systems. </a:t>
            </a:r>
            <a:endParaRPr lang="en-US" dirty="0" smtClean="0"/>
          </a:p>
          <a:p>
            <a:pPr marL="0" indent="0">
              <a:buNone/>
            </a:pPr>
            <a:r>
              <a:rPr lang="en-US" dirty="0" smtClean="0"/>
              <a:t>Malware can be defined as </a:t>
            </a:r>
          </a:p>
          <a:p>
            <a:pPr marL="0" indent="0" algn="ctr">
              <a:buNone/>
            </a:pPr>
            <a:r>
              <a:rPr lang="en-US" b="1" dirty="0" smtClean="0"/>
              <a:t>“A program that </a:t>
            </a:r>
            <a:r>
              <a:rPr lang="en-US" b="1" dirty="0"/>
              <a:t>is inserted into a system, usually covertly, with the intent of </a:t>
            </a:r>
            <a:r>
              <a:rPr lang="en-US" b="1" dirty="0" smtClean="0"/>
              <a:t>compromising the </a:t>
            </a:r>
            <a:r>
              <a:rPr lang="en-US" b="1" dirty="0"/>
              <a:t>confidentiality, integrity, or availability of the victim’s data, </a:t>
            </a:r>
            <a:r>
              <a:rPr lang="en-US" b="1" dirty="0" smtClean="0"/>
              <a:t>applications, or operating system </a:t>
            </a:r>
            <a:r>
              <a:rPr lang="en-US" b="1" dirty="0"/>
              <a:t>or otherwise annoying or disrupting the victim.”</a:t>
            </a:r>
          </a:p>
        </p:txBody>
      </p:sp>
    </p:spTree>
    <p:extLst>
      <p:ext uri="{BB962C8B-B14F-4D97-AF65-F5344CB8AC3E}">
        <p14:creationId xmlns:p14="http://schemas.microsoft.com/office/powerpoint/2010/main" val="281488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Types of Malicious Software (Malware)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9303097"/>
              </p:ext>
            </p:extLst>
          </p:nvPr>
        </p:nvGraphicFramePr>
        <p:xfrm>
          <a:off x="179512" y="1571747"/>
          <a:ext cx="8784976" cy="5204156"/>
        </p:xfrm>
        <a:graphic>
          <a:graphicData uri="http://schemas.openxmlformats.org/drawingml/2006/table">
            <a:tbl>
              <a:tblPr firstRow="1" firstCol="1" bandRow="1">
                <a:tableStyleId>{D7AC3CCA-C797-4891-BE02-D94E43425B78}</a:tableStyleId>
              </a:tblPr>
              <a:tblGrid>
                <a:gridCol w="2092718">
                  <a:extLst>
                    <a:ext uri="{9D8B030D-6E8A-4147-A177-3AD203B41FA5}">
                      <a16:colId xmlns:a16="http://schemas.microsoft.com/office/drawing/2014/main" val="20000"/>
                    </a:ext>
                  </a:extLst>
                </a:gridCol>
                <a:gridCol w="6692258">
                  <a:extLst>
                    <a:ext uri="{9D8B030D-6E8A-4147-A177-3AD203B41FA5}">
                      <a16:colId xmlns:a16="http://schemas.microsoft.com/office/drawing/2014/main" val="20001"/>
                    </a:ext>
                  </a:extLst>
                </a:gridCol>
              </a:tblGrid>
              <a:tr h="256942">
                <a:tc>
                  <a:txBody>
                    <a:bodyPr/>
                    <a:lstStyle/>
                    <a:p>
                      <a:pPr algn="ctr">
                        <a:lnSpc>
                          <a:spcPct val="107000"/>
                        </a:lnSpc>
                        <a:spcAft>
                          <a:spcPts val="0"/>
                        </a:spcAft>
                      </a:pPr>
                      <a:r>
                        <a:rPr lang="en-US" sz="2000" dirty="0">
                          <a:effectLst/>
                        </a:rPr>
                        <a:t>Name</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000" dirty="0">
                          <a:effectLst/>
                        </a:rPr>
                        <a:t>Description</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1062559">
                <a:tc>
                  <a:txBody>
                    <a:bodyPr/>
                    <a:lstStyle/>
                    <a:p>
                      <a:pPr>
                        <a:lnSpc>
                          <a:spcPct val="107000"/>
                        </a:lnSpc>
                        <a:spcAft>
                          <a:spcPts val="0"/>
                        </a:spcAft>
                      </a:pPr>
                      <a:r>
                        <a:rPr lang="en-US" sz="1800" dirty="0">
                          <a:effectLst/>
                        </a:rPr>
                        <a:t>Advanced Persistent Threat (APT)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dirty="0">
                          <a:effectLst/>
                        </a:rPr>
                        <a:t>Cybercrime directed at business and political targets, using a wide variety of intrusion technologies and malware, applied persistently and effectively to specific targets over an extended period, often attributed to state-sponsored organizations.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525482">
                <a:tc>
                  <a:txBody>
                    <a:bodyPr/>
                    <a:lstStyle/>
                    <a:p>
                      <a:pPr>
                        <a:lnSpc>
                          <a:spcPct val="107000"/>
                        </a:lnSpc>
                        <a:spcAft>
                          <a:spcPts val="0"/>
                        </a:spcAft>
                      </a:pPr>
                      <a:r>
                        <a:rPr lang="en-US" sz="1800">
                          <a:effectLst/>
                        </a:rPr>
                        <a:t>Adware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Advertising that is integrated into software. It can result in pop-up ads or redirection of a browser to a commercial site.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525482">
                <a:tc>
                  <a:txBody>
                    <a:bodyPr/>
                    <a:lstStyle/>
                    <a:p>
                      <a:pPr>
                        <a:lnSpc>
                          <a:spcPct val="107000"/>
                        </a:lnSpc>
                        <a:spcAft>
                          <a:spcPts val="0"/>
                        </a:spcAft>
                      </a:pPr>
                      <a:r>
                        <a:rPr lang="en-US" sz="1800">
                          <a:effectLst/>
                        </a:rPr>
                        <a:t>Attack kit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Set of tools for generating new malware automatically using a variety of supplied propagation and payload mechanisms.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r h="525482">
                <a:tc>
                  <a:txBody>
                    <a:bodyPr/>
                    <a:lstStyle/>
                    <a:p>
                      <a:pPr>
                        <a:lnSpc>
                          <a:spcPct val="107000"/>
                        </a:lnSpc>
                        <a:spcAft>
                          <a:spcPts val="0"/>
                        </a:spcAft>
                      </a:pPr>
                      <a:r>
                        <a:rPr lang="en-US" sz="1800">
                          <a:effectLst/>
                        </a:rPr>
                        <a:t>Auto-rooter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Malicious hacker tools used to break into new machines remotely.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4"/>
                  </a:ext>
                </a:extLst>
              </a:tr>
              <a:tr h="794021">
                <a:tc>
                  <a:txBody>
                    <a:bodyPr/>
                    <a:lstStyle/>
                    <a:p>
                      <a:pPr>
                        <a:lnSpc>
                          <a:spcPct val="107000"/>
                        </a:lnSpc>
                        <a:spcAft>
                          <a:spcPts val="0"/>
                        </a:spcAft>
                      </a:pPr>
                      <a:r>
                        <a:rPr lang="en-US" sz="1800">
                          <a:effectLst/>
                        </a:rPr>
                        <a:t>Backdoor (trapdoor)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a:effectLst/>
                        </a:rPr>
                        <a:t>Any mechanism that bypasses a normal security check; it may allow unauthorized access to functionality in a program, or onto a compromised system.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5"/>
                  </a:ext>
                </a:extLst>
              </a:tr>
              <a:tr h="1062559">
                <a:tc>
                  <a:txBody>
                    <a:bodyPr/>
                    <a:lstStyle/>
                    <a:p>
                      <a:pPr>
                        <a:lnSpc>
                          <a:spcPct val="107000"/>
                        </a:lnSpc>
                        <a:spcAft>
                          <a:spcPts val="0"/>
                        </a:spcAft>
                      </a:pPr>
                      <a:r>
                        <a:rPr lang="en-US" sz="1800">
                          <a:effectLst/>
                        </a:rPr>
                        <a:t>Downloaders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800" dirty="0">
                          <a:effectLst/>
                        </a:rPr>
                        <a:t>Code that installs other items on a machine that is under attack. It is normally included in the malware code first inserted on to a compromised system to then import a larger malware package.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99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64704"/>
          </a:xfrm>
        </p:spPr>
        <p:txBody>
          <a:bodyPr/>
          <a:lstStyle/>
          <a:p>
            <a:r>
              <a:rPr lang="en-US" sz="3200" b="1" dirty="0">
                <a:solidFill>
                  <a:srgbClr val="FFB91D"/>
                </a:solidFill>
              </a:rPr>
              <a:t>Types of Malicious Software (Malware)</a:t>
            </a:r>
          </a:p>
        </p:txBody>
      </p:sp>
      <p:graphicFrame>
        <p:nvGraphicFramePr>
          <p:cNvPr id="8" name="Content Placeholder 3"/>
          <p:cNvGraphicFramePr>
            <a:graphicFrameLocks/>
          </p:cNvGraphicFramePr>
          <p:nvPr>
            <p:extLst>
              <p:ext uri="{D42A27DB-BD31-4B8C-83A1-F6EECF244321}">
                <p14:modId xmlns:p14="http://schemas.microsoft.com/office/powerpoint/2010/main" val="2850443971"/>
              </p:ext>
            </p:extLst>
          </p:nvPr>
        </p:nvGraphicFramePr>
        <p:xfrm>
          <a:off x="323528" y="1268760"/>
          <a:ext cx="8373616" cy="5149906"/>
        </p:xfrm>
        <a:graphic>
          <a:graphicData uri="http://schemas.openxmlformats.org/drawingml/2006/table">
            <a:tbl>
              <a:tblPr firstRow="1" firstCol="1" bandRow="1">
                <a:tableStyleId>{D7AC3CCA-C797-4891-BE02-D94E43425B78}</a:tableStyleId>
              </a:tblPr>
              <a:tblGrid>
                <a:gridCol w="2030713">
                  <a:extLst>
                    <a:ext uri="{9D8B030D-6E8A-4147-A177-3AD203B41FA5}">
                      <a16:colId xmlns:a16="http://schemas.microsoft.com/office/drawing/2014/main" val="20000"/>
                    </a:ext>
                  </a:extLst>
                </a:gridCol>
                <a:gridCol w="6342903">
                  <a:extLst>
                    <a:ext uri="{9D8B030D-6E8A-4147-A177-3AD203B41FA5}">
                      <a16:colId xmlns:a16="http://schemas.microsoft.com/office/drawing/2014/main" val="20001"/>
                    </a:ext>
                  </a:extLst>
                </a:gridCol>
              </a:tblGrid>
              <a:tr h="256942">
                <a:tc>
                  <a:txBody>
                    <a:bodyPr/>
                    <a:lstStyle/>
                    <a:p>
                      <a:pPr algn="ctr">
                        <a:lnSpc>
                          <a:spcPct val="107000"/>
                        </a:lnSpc>
                        <a:spcAft>
                          <a:spcPts val="0"/>
                        </a:spcAft>
                      </a:pPr>
                      <a:r>
                        <a:rPr lang="en-US" sz="2000" dirty="0">
                          <a:effectLst/>
                        </a:rPr>
                        <a:t>Name</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000" dirty="0">
                          <a:effectLst/>
                        </a:rPr>
                        <a:t>Description</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681976">
                <a:tc>
                  <a:txBody>
                    <a:bodyPr/>
                    <a:lstStyle/>
                    <a:p>
                      <a:pPr>
                        <a:lnSpc>
                          <a:spcPct val="107000"/>
                        </a:lnSpc>
                        <a:spcAft>
                          <a:spcPts val="0"/>
                        </a:spcAft>
                      </a:pPr>
                      <a:r>
                        <a:rPr lang="en-US" sz="1800" kern="1200" dirty="0">
                          <a:solidFill>
                            <a:schemeClr val="dk1"/>
                          </a:solidFill>
                          <a:effectLst/>
                          <a:latin typeface="+mn-lt"/>
                          <a:ea typeface="+mn-ea"/>
                          <a:cs typeface="+mn-cs"/>
                        </a:rPr>
                        <a:t>Flooders (</a:t>
                      </a:r>
                      <a:r>
                        <a:rPr lang="en-US" sz="1800" kern="1200" dirty="0" err="1">
                          <a:solidFill>
                            <a:schemeClr val="dk1"/>
                          </a:solidFill>
                          <a:effectLst/>
                          <a:latin typeface="+mn-lt"/>
                          <a:ea typeface="+mn-ea"/>
                          <a:cs typeface="+mn-cs"/>
                        </a:rPr>
                        <a:t>DoS</a:t>
                      </a:r>
                      <a:r>
                        <a:rPr lang="en-US" sz="1800" kern="1200" dirty="0">
                          <a:solidFill>
                            <a:schemeClr val="dk1"/>
                          </a:solidFill>
                          <a:effectLst/>
                          <a:latin typeface="+mn-lt"/>
                          <a:ea typeface="+mn-ea"/>
                          <a:cs typeface="+mn-cs"/>
                        </a:rPr>
                        <a:t> client)</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Used to generate a large volume of data to attack networked computer systems, by carrying out some form of denial-of-service (</a:t>
                      </a:r>
                      <a:r>
                        <a:rPr lang="en-US" sz="1800" kern="1200" dirty="0" err="1">
                          <a:solidFill>
                            <a:schemeClr val="dk1"/>
                          </a:solidFill>
                          <a:effectLst/>
                          <a:latin typeface="+mn-lt"/>
                          <a:ea typeface="+mn-ea"/>
                          <a:cs typeface="+mn-cs"/>
                        </a:rPr>
                        <a:t>DoS</a:t>
                      </a:r>
                      <a:r>
                        <a:rPr lang="en-US" sz="1800" kern="1200" dirty="0">
                          <a:solidFill>
                            <a:schemeClr val="dk1"/>
                          </a:solidFill>
                          <a:effectLst/>
                          <a:latin typeface="+mn-lt"/>
                          <a:ea typeface="+mn-ea"/>
                          <a:cs typeface="+mn-cs"/>
                        </a:rPr>
                        <a:t>) attack.</a:t>
                      </a:r>
                    </a:p>
                  </a:txBody>
                  <a:tcPr marL="68580" marR="68580" marT="0" marB="0"/>
                </a:tc>
                <a:extLst>
                  <a:ext uri="{0D108BD9-81ED-4DB2-BD59-A6C34878D82A}">
                    <a16:rowId xmlns:a16="http://schemas.microsoft.com/office/drawing/2014/main" val="10001"/>
                  </a:ext>
                </a:extLst>
              </a:tr>
              <a:tr h="432048">
                <a:tc>
                  <a:txBody>
                    <a:bodyPr/>
                    <a:lstStyle/>
                    <a:p>
                      <a:pPr>
                        <a:lnSpc>
                          <a:spcPct val="107000"/>
                        </a:lnSpc>
                        <a:spcAft>
                          <a:spcPts val="0"/>
                        </a:spcAft>
                      </a:pPr>
                      <a:r>
                        <a:rPr lang="en-US" sz="1800" kern="1200" dirty="0" err="1">
                          <a:solidFill>
                            <a:schemeClr val="dk1"/>
                          </a:solidFill>
                          <a:effectLst/>
                          <a:latin typeface="+mn-lt"/>
                          <a:ea typeface="+mn-ea"/>
                          <a:cs typeface="+mn-cs"/>
                        </a:rPr>
                        <a:t>Keyloggers</a:t>
                      </a:r>
                      <a:r>
                        <a:rPr lang="en-US" sz="1800" kern="1200" dirty="0">
                          <a:solidFill>
                            <a:schemeClr val="dk1"/>
                          </a:solidFill>
                          <a:effectLst/>
                          <a:latin typeface="+mn-lt"/>
                          <a:ea typeface="+mn-ea"/>
                          <a:cs typeface="+mn-cs"/>
                        </a:rPr>
                        <a:t> </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Captures keystrokes on a compromised system.</a:t>
                      </a:r>
                    </a:p>
                  </a:txBody>
                  <a:tcPr marL="68580" marR="68580" marT="0" marB="0"/>
                </a:tc>
                <a:extLst>
                  <a:ext uri="{0D108BD9-81ED-4DB2-BD59-A6C34878D82A}">
                    <a16:rowId xmlns:a16="http://schemas.microsoft.com/office/drawing/2014/main" val="10002"/>
                  </a:ext>
                </a:extLst>
              </a:tr>
              <a:tr h="525482">
                <a:tc>
                  <a:txBody>
                    <a:bodyPr/>
                    <a:lstStyle/>
                    <a:p>
                      <a:pPr>
                        <a:lnSpc>
                          <a:spcPct val="107000"/>
                        </a:lnSpc>
                        <a:spcAft>
                          <a:spcPts val="0"/>
                        </a:spcAft>
                      </a:pPr>
                      <a:r>
                        <a:rPr lang="en-US" sz="1800" kern="1200" dirty="0">
                          <a:solidFill>
                            <a:schemeClr val="dk1"/>
                          </a:solidFill>
                          <a:effectLst/>
                          <a:latin typeface="+mn-lt"/>
                          <a:ea typeface="+mn-ea"/>
                          <a:cs typeface="+mn-cs"/>
                        </a:rPr>
                        <a:t>Logic bomb</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Code inserted into malware by an intruder. A logic bomb lies dormant until a predefined condition is met; the code then triggers an unauthorized act.</a:t>
                      </a:r>
                    </a:p>
                  </a:txBody>
                  <a:tcPr marL="68580" marR="68580" marT="0" marB="0"/>
                </a:tc>
                <a:extLst>
                  <a:ext uri="{0D108BD9-81ED-4DB2-BD59-A6C34878D82A}">
                    <a16:rowId xmlns:a16="http://schemas.microsoft.com/office/drawing/2014/main" val="10003"/>
                  </a:ext>
                </a:extLst>
              </a:tr>
              <a:tr h="525482">
                <a:tc>
                  <a:txBody>
                    <a:bodyPr/>
                    <a:lstStyle/>
                    <a:p>
                      <a:pPr>
                        <a:lnSpc>
                          <a:spcPct val="107000"/>
                        </a:lnSpc>
                        <a:spcAft>
                          <a:spcPts val="0"/>
                        </a:spcAft>
                      </a:pPr>
                      <a:r>
                        <a:rPr lang="en-US" sz="1800" kern="1200" dirty="0">
                          <a:solidFill>
                            <a:schemeClr val="dk1"/>
                          </a:solidFill>
                          <a:effectLst/>
                          <a:latin typeface="+mn-lt"/>
                          <a:ea typeface="+mn-ea"/>
                          <a:cs typeface="+mn-cs"/>
                        </a:rPr>
                        <a:t>Macro virus</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A type of virus that uses macro or scripting code, typically embedded in a document, and triggered when the document is viewed or edited, to run and replicate itself into other such documents.</a:t>
                      </a:r>
                    </a:p>
                  </a:txBody>
                  <a:tcPr marL="68580" marR="68580" marT="0" marB="0"/>
                </a:tc>
                <a:extLst>
                  <a:ext uri="{0D108BD9-81ED-4DB2-BD59-A6C34878D82A}">
                    <a16:rowId xmlns:a16="http://schemas.microsoft.com/office/drawing/2014/main" val="10004"/>
                  </a:ext>
                </a:extLst>
              </a:tr>
              <a:tr h="794021">
                <a:tc>
                  <a:txBody>
                    <a:bodyPr/>
                    <a:lstStyle/>
                    <a:p>
                      <a:pPr>
                        <a:lnSpc>
                          <a:spcPct val="107000"/>
                        </a:lnSpc>
                        <a:spcAft>
                          <a:spcPts val="0"/>
                        </a:spcAft>
                      </a:pPr>
                      <a:r>
                        <a:rPr lang="en-US" sz="1800" kern="1200">
                          <a:solidFill>
                            <a:schemeClr val="dk1"/>
                          </a:solidFill>
                          <a:effectLst/>
                          <a:latin typeface="+mn-lt"/>
                          <a:ea typeface="+mn-ea"/>
                          <a:cs typeface="+mn-cs"/>
                        </a:rPr>
                        <a:t>Rootkit</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Set of hacker tools used after attacker has broken into a computer system and gained root-level access.</a:t>
                      </a:r>
                    </a:p>
                  </a:txBody>
                  <a:tcPr marL="68580" marR="68580" marT="0" marB="0"/>
                </a:tc>
                <a:extLst>
                  <a:ext uri="{0D108BD9-81ED-4DB2-BD59-A6C34878D82A}">
                    <a16:rowId xmlns:a16="http://schemas.microsoft.com/office/drawing/2014/main" val="10005"/>
                  </a:ext>
                </a:extLst>
              </a:tr>
              <a:tr h="662731">
                <a:tc>
                  <a:txBody>
                    <a:bodyPr/>
                    <a:lstStyle/>
                    <a:p>
                      <a:pPr>
                        <a:lnSpc>
                          <a:spcPct val="107000"/>
                        </a:lnSpc>
                        <a:spcAft>
                          <a:spcPts val="0"/>
                        </a:spcAft>
                      </a:pPr>
                      <a:r>
                        <a:rPr lang="en-US" sz="1800" kern="1200">
                          <a:solidFill>
                            <a:schemeClr val="dk1"/>
                          </a:solidFill>
                          <a:effectLst/>
                          <a:latin typeface="+mn-lt"/>
                          <a:ea typeface="+mn-ea"/>
                          <a:cs typeface="+mn-cs"/>
                        </a:rPr>
                        <a:t>Spammer programs</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Used to send large volumes of unwanted e-mail.</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420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63488"/>
          </a:xfrm>
        </p:spPr>
        <p:txBody>
          <a:bodyPr/>
          <a:lstStyle/>
          <a:p>
            <a:r>
              <a:rPr lang="en-US" sz="3200" b="1" dirty="0">
                <a:solidFill>
                  <a:srgbClr val="FFB91D"/>
                </a:solidFill>
              </a:rPr>
              <a:t>Types of Malicious Software (Malware)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2322746"/>
              </p:ext>
            </p:extLst>
          </p:nvPr>
        </p:nvGraphicFramePr>
        <p:xfrm>
          <a:off x="179512" y="808112"/>
          <a:ext cx="8784976" cy="5816109"/>
        </p:xfrm>
        <a:graphic>
          <a:graphicData uri="http://schemas.openxmlformats.org/drawingml/2006/table">
            <a:tbl>
              <a:tblPr firstRow="1" firstCol="1" bandRow="1">
                <a:tableStyleId>{D7AC3CCA-C797-4891-BE02-D94E43425B78}</a:tableStyleId>
              </a:tblPr>
              <a:tblGrid>
                <a:gridCol w="2092718">
                  <a:extLst>
                    <a:ext uri="{9D8B030D-6E8A-4147-A177-3AD203B41FA5}">
                      <a16:colId xmlns:a16="http://schemas.microsoft.com/office/drawing/2014/main" val="20000"/>
                    </a:ext>
                  </a:extLst>
                </a:gridCol>
                <a:gridCol w="6692258">
                  <a:extLst>
                    <a:ext uri="{9D8B030D-6E8A-4147-A177-3AD203B41FA5}">
                      <a16:colId xmlns:a16="http://schemas.microsoft.com/office/drawing/2014/main" val="20001"/>
                    </a:ext>
                  </a:extLst>
                </a:gridCol>
              </a:tblGrid>
              <a:tr h="256942">
                <a:tc>
                  <a:txBody>
                    <a:bodyPr/>
                    <a:lstStyle/>
                    <a:p>
                      <a:pPr algn="ctr">
                        <a:lnSpc>
                          <a:spcPct val="107000"/>
                        </a:lnSpc>
                        <a:spcAft>
                          <a:spcPts val="0"/>
                        </a:spcAft>
                      </a:pPr>
                      <a:r>
                        <a:rPr lang="en-US" sz="2000" dirty="0">
                          <a:effectLst/>
                        </a:rPr>
                        <a:t>Name</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0"/>
                        </a:spcAft>
                      </a:pPr>
                      <a:r>
                        <a:rPr lang="en-US" sz="2000" dirty="0">
                          <a:effectLst/>
                        </a:rPr>
                        <a:t>Description</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1062559">
                <a:tc>
                  <a:txBody>
                    <a:bodyPr/>
                    <a:lstStyle/>
                    <a:p>
                      <a:pPr>
                        <a:lnSpc>
                          <a:spcPct val="107000"/>
                        </a:lnSpc>
                        <a:spcAft>
                          <a:spcPts val="0"/>
                        </a:spcAft>
                      </a:pPr>
                      <a:r>
                        <a:rPr lang="en-US" sz="1800" kern="1200" dirty="0">
                          <a:solidFill>
                            <a:schemeClr val="dk1"/>
                          </a:solidFill>
                          <a:effectLst/>
                          <a:latin typeface="+mn-lt"/>
                          <a:ea typeface="+mn-ea"/>
                          <a:cs typeface="+mn-cs"/>
                        </a:rPr>
                        <a:t>Spyware</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Software that collects information from a computer and transmits it to another system by monitoring keystrokes, screen data, and/or network traffic; or by scanning files on the system for sensitive information.</a:t>
                      </a:r>
                    </a:p>
                  </a:txBody>
                  <a:tcPr marL="68580" marR="68580" marT="0" marB="0"/>
                </a:tc>
                <a:extLst>
                  <a:ext uri="{0D108BD9-81ED-4DB2-BD59-A6C34878D82A}">
                    <a16:rowId xmlns:a16="http://schemas.microsoft.com/office/drawing/2014/main" val="10001"/>
                  </a:ext>
                </a:extLst>
              </a:tr>
              <a:tr h="525482">
                <a:tc>
                  <a:txBody>
                    <a:bodyPr/>
                    <a:lstStyle/>
                    <a:p>
                      <a:pPr>
                        <a:lnSpc>
                          <a:spcPct val="107000"/>
                        </a:lnSpc>
                        <a:spcAft>
                          <a:spcPts val="0"/>
                        </a:spcAft>
                      </a:pPr>
                      <a:r>
                        <a:rPr lang="en-US" sz="1800" b="1" kern="1200" dirty="0">
                          <a:solidFill>
                            <a:schemeClr val="dk1"/>
                          </a:solidFill>
                          <a:effectLst/>
                          <a:latin typeface="+mn-lt"/>
                          <a:ea typeface="+mn-ea"/>
                          <a:cs typeface="+mn-cs"/>
                        </a:rPr>
                        <a:t>Trojan horse</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A computer program that appears to have a useful function, but also has a hidden and potentially malicious function that evades security mechanisms, sometimes by exploiting legitimate authorizations of a system entity that invokes it.</a:t>
                      </a:r>
                    </a:p>
                  </a:txBody>
                  <a:tcPr marL="68580" marR="68580" marT="0" marB="0"/>
                </a:tc>
                <a:extLst>
                  <a:ext uri="{0D108BD9-81ED-4DB2-BD59-A6C34878D82A}">
                    <a16:rowId xmlns:a16="http://schemas.microsoft.com/office/drawing/2014/main" val="10002"/>
                  </a:ext>
                </a:extLst>
              </a:tr>
              <a:tr h="525482">
                <a:tc>
                  <a:txBody>
                    <a:bodyPr/>
                    <a:lstStyle/>
                    <a:p>
                      <a:pPr>
                        <a:lnSpc>
                          <a:spcPct val="107000"/>
                        </a:lnSpc>
                        <a:spcAft>
                          <a:spcPts val="0"/>
                        </a:spcAft>
                      </a:pPr>
                      <a:r>
                        <a:rPr lang="en-US" sz="1800" b="1" kern="1200" dirty="0">
                          <a:solidFill>
                            <a:schemeClr val="dk1"/>
                          </a:solidFill>
                          <a:effectLst/>
                          <a:latin typeface="+mn-lt"/>
                          <a:ea typeface="+mn-ea"/>
                          <a:cs typeface="+mn-cs"/>
                        </a:rPr>
                        <a:t>Virus</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Malware that, when executed, tries to replicate itself into other executable machine or script code; when it succeeds, the code is said to be infected. When the infected code is executed, the virus also executes.</a:t>
                      </a:r>
                    </a:p>
                  </a:txBody>
                  <a:tcPr marL="68580" marR="68580" marT="0" marB="0"/>
                </a:tc>
                <a:extLst>
                  <a:ext uri="{0D108BD9-81ED-4DB2-BD59-A6C34878D82A}">
                    <a16:rowId xmlns:a16="http://schemas.microsoft.com/office/drawing/2014/main" val="10003"/>
                  </a:ext>
                </a:extLst>
              </a:tr>
              <a:tr h="525482">
                <a:tc>
                  <a:txBody>
                    <a:bodyPr/>
                    <a:lstStyle/>
                    <a:p>
                      <a:pPr>
                        <a:lnSpc>
                          <a:spcPct val="107000"/>
                        </a:lnSpc>
                        <a:spcAft>
                          <a:spcPts val="0"/>
                        </a:spcAft>
                      </a:pPr>
                      <a:r>
                        <a:rPr lang="en-US" sz="1800" b="1" kern="1200" dirty="0">
                          <a:solidFill>
                            <a:schemeClr val="dk1"/>
                          </a:solidFill>
                          <a:effectLst/>
                          <a:latin typeface="+mn-lt"/>
                          <a:ea typeface="+mn-ea"/>
                          <a:cs typeface="+mn-cs"/>
                        </a:rPr>
                        <a:t>Worm</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A computer program that can run independently and can propagate a complete working version of itself onto other hosts on a network, </a:t>
                      </a:r>
                      <a:r>
                        <a:rPr lang="en-US" sz="1800" kern="1200" dirty="0" smtClean="0">
                          <a:solidFill>
                            <a:schemeClr val="dk1"/>
                          </a:solidFill>
                          <a:effectLst/>
                          <a:latin typeface="+mn-lt"/>
                          <a:ea typeface="+mn-ea"/>
                          <a:cs typeface="+mn-cs"/>
                        </a:rPr>
                        <a:t>by </a:t>
                      </a:r>
                      <a:r>
                        <a:rPr lang="en-US" sz="1800" kern="1200" dirty="0">
                          <a:solidFill>
                            <a:schemeClr val="dk1"/>
                          </a:solidFill>
                          <a:effectLst/>
                          <a:latin typeface="+mn-lt"/>
                          <a:ea typeface="+mn-ea"/>
                          <a:cs typeface="+mn-cs"/>
                        </a:rPr>
                        <a:t>exploiting software vulnerabilities in the target </a:t>
                      </a:r>
                      <a:r>
                        <a:rPr lang="en-US" sz="1800" kern="1200" dirty="0" smtClean="0">
                          <a:solidFill>
                            <a:schemeClr val="dk1"/>
                          </a:solidFill>
                          <a:effectLst/>
                          <a:latin typeface="+mn-lt"/>
                          <a:ea typeface="+mn-ea"/>
                          <a:cs typeface="+mn-cs"/>
                        </a:rPr>
                        <a:t>system,</a:t>
                      </a:r>
                      <a:r>
                        <a:rPr lang="en-US" sz="1800" kern="1200" baseline="0" dirty="0" smtClean="0">
                          <a:solidFill>
                            <a:schemeClr val="dk1"/>
                          </a:solidFill>
                          <a:effectLst/>
                          <a:latin typeface="+mn-lt"/>
                          <a:ea typeface="+mn-ea"/>
                          <a:cs typeface="+mn-cs"/>
                        </a:rPr>
                        <a:t> , or using captured authorization credentials.</a:t>
                      </a: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4"/>
                  </a:ext>
                </a:extLst>
              </a:tr>
              <a:tr h="794021">
                <a:tc>
                  <a:txBody>
                    <a:bodyPr/>
                    <a:lstStyle/>
                    <a:p>
                      <a:pPr>
                        <a:lnSpc>
                          <a:spcPct val="107000"/>
                        </a:lnSpc>
                        <a:spcAft>
                          <a:spcPts val="0"/>
                        </a:spcAft>
                      </a:pPr>
                      <a:r>
                        <a:rPr lang="en-US" sz="1800" b="1" kern="1200" dirty="0">
                          <a:solidFill>
                            <a:schemeClr val="dk1"/>
                          </a:solidFill>
                          <a:effectLst/>
                          <a:latin typeface="+mn-lt"/>
                          <a:ea typeface="+mn-ea"/>
                          <a:cs typeface="+mn-cs"/>
                        </a:rPr>
                        <a:t>Zombie, bot</a:t>
                      </a:r>
                    </a:p>
                  </a:txBody>
                  <a:tcPr marL="68580" marR="68580" marT="0" marB="0"/>
                </a:tc>
                <a:tc>
                  <a:txBody>
                    <a:bodyPr/>
                    <a:lstStyle/>
                    <a:p>
                      <a:pPr>
                        <a:lnSpc>
                          <a:spcPct val="107000"/>
                        </a:lnSpc>
                        <a:spcAft>
                          <a:spcPts val="0"/>
                        </a:spcAft>
                      </a:pPr>
                      <a:r>
                        <a:rPr lang="en-US" sz="1800" kern="1200" dirty="0">
                          <a:solidFill>
                            <a:schemeClr val="dk1"/>
                          </a:solidFill>
                          <a:effectLst/>
                          <a:latin typeface="+mn-lt"/>
                          <a:ea typeface="+mn-ea"/>
                          <a:cs typeface="+mn-cs"/>
                        </a:rPr>
                        <a:t>Program </a:t>
                      </a:r>
                      <a:r>
                        <a:rPr lang="en-US" sz="1800" kern="1200" dirty="0" smtClean="0">
                          <a:solidFill>
                            <a:schemeClr val="dk1"/>
                          </a:solidFill>
                          <a:effectLst/>
                          <a:latin typeface="+mn-lt"/>
                          <a:ea typeface="+mn-ea"/>
                          <a:cs typeface="+mn-cs"/>
                        </a:rPr>
                        <a:t>installed </a:t>
                      </a:r>
                      <a:r>
                        <a:rPr lang="en-US" sz="1800" kern="1200" dirty="0">
                          <a:solidFill>
                            <a:schemeClr val="dk1"/>
                          </a:solidFill>
                          <a:effectLst/>
                          <a:latin typeface="+mn-lt"/>
                          <a:ea typeface="+mn-ea"/>
                          <a:cs typeface="+mn-cs"/>
                        </a:rPr>
                        <a:t>on an infected machine that is activated to launch attacks </a:t>
                      </a:r>
                      <a:r>
                        <a:rPr lang="en-US" sz="1800" kern="1200" dirty="0" smtClean="0">
                          <a:solidFill>
                            <a:schemeClr val="dk1"/>
                          </a:solidFill>
                          <a:effectLst/>
                          <a:latin typeface="+mn-lt"/>
                          <a:ea typeface="+mn-ea"/>
                          <a:cs typeface="+mn-cs"/>
                        </a:rPr>
                        <a:t>on other </a:t>
                      </a:r>
                      <a:r>
                        <a:rPr lang="en-US" sz="1800" kern="1200" dirty="0">
                          <a:solidFill>
                            <a:schemeClr val="dk1"/>
                          </a:solidFill>
                          <a:effectLst/>
                          <a:latin typeface="+mn-lt"/>
                          <a:ea typeface="+mn-ea"/>
                          <a:cs typeface="+mn-cs"/>
                        </a:rPr>
                        <a:t>machines.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303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The Nature of Viruses</a:t>
            </a:r>
          </a:p>
        </p:txBody>
      </p:sp>
      <p:sp>
        <p:nvSpPr>
          <p:cNvPr id="3" name="Content Placeholder 2"/>
          <p:cNvSpPr>
            <a:spLocks noGrp="1"/>
          </p:cNvSpPr>
          <p:nvPr>
            <p:ph idx="1"/>
          </p:nvPr>
        </p:nvSpPr>
        <p:spPr/>
        <p:txBody>
          <a:bodyPr/>
          <a:lstStyle/>
          <a:p>
            <a:pPr marL="0" indent="0">
              <a:buNone/>
            </a:pPr>
            <a:r>
              <a:rPr lang="en-US" dirty="0" smtClean="0"/>
              <a:t>A </a:t>
            </a:r>
            <a:r>
              <a:rPr lang="en-US" dirty="0"/>
              <a:t>computer virus is a piece of software that can “infect” other programs, or </a:t>
            </a:r>
            <a:r>
              <a:rPr lang="en-US" dirty="0" smtClean="0"/>
              <a:t>indeed any </a:t>
            </a:r>
            <a:r>
              <a:rPr lang="en-US" dirty="0"/>
              <a:t>type of executable content, by modifying them. The modification </a:t>
            </a:r>
            <a:r>
              <a:rPr lang="en-US" dirty="0" smtClean="0"/>
              <a:t>includes injecting </a:t>
            </a:r>
            <a:r>
              <a:rPr lang="en-US" dirty="0"/>
              <a:t>the original code with a routine to make copies of the virus code, </a:t>
            </a:r>
            <a:r>
              <a:rPr lang="en-US" dirty="0" smtClean="0"/>
              <a:t>which can </a:t>
            </a:r>
            <a:r>
              <a:rPr lang="en-US" dirty="0"/>
              <a:t>then go on to infect other content</a:t>
            </a:r>
            <a:r>
              <a:rPr lang="en-US" dirty="0" smtClean="0"/>
              <a:t>.</a:t>
            </a:r>
            <a:endParaRPr lang="en-US" dirty="0"/>
          </a:p>
        </p:txBody>
      </p:sp>
    </p:spTree>
    <p:extLst>
      <p:ext uri="{BB962C8B-B14F-4D97-AF65-F5344CB8AC3E}">
        <p14:creationId xmlns:p14="http://schemas.microsoft.com/office/powerpoint/2010/main" val="51228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sz="4000" b="1" dirty="0">
                <a:solidFill>
                  <a:srgbClr val="FFB91D"/>
                </a:solidFill>
              </a:rPr>
              <a:t>Components of Computer Virus</a:t>
            </a:r>
          </a:p>
        </p:txBody>
      </p:sp>
      <p:sp>
        <p:nvSpPr>
          <p:cNvPr id="3" name="Content Placeholder 2"/>
          <p:cNvSpPr>
            <a:spLocks noGrp="1"/>
          </p:cNvSpPr>
          <p:nvPr>
            <p:ph idx="1"/>
          </p:nvPr>
        </p:nvSpPr>
        <p:spPr>
          <a:xfrm>
            <a:off x="179512" y="1196752"/>
            <a:ext cx="8964488" cy="4525963"/>
          </a:xfrm>
        </p:spPr>
        <p:txBody>
          <a:bodyPr>
            <a:normAutofit lnSpcReduction="10000"/>
          </a:bodyPr>
          <a:lstStyle/>
          <a:p>
            <a:pPr marL="0" indent="0">
              <a:buNone/>
            </a:pPr>
            <a:r>
              <a:rPr lang="en-US" dirty="0" smtClean="0"/>
              <a:t>A </a:t>
            </a:r>
            <a:r>
              <a:rPr lang="en-US" dirty="0"/>
              <a:t>computer virus has three parts. More generally, </a:t>
            </a:r>
            <a:r>
              <a:rPr lang="en-US" dirty="0" smtClean="0"/>
              <a:t>many contemporary </a:t>
            </a:r>
            <a:r>
              <a:rPr lang="en-US" dirty="0"/>
              <a:t>types of malware also include one or more variants of each of </a:t>
            </a:r>
            <a:r>
              <a:rPr lang="en-US" dirty="0" smtClean="0"/>
              <a:t>these components</a:t>
            </a:r>
            <a:r>
              <a:rPr lang="en-US" dirty="0"/>
              <a:t>:</a:t>
            </a:r>
          </a:p>
          <a:p>
            <a:r>
              <a:rPr lang="en-US" b="1" dirty="0" smtClean="0"/>
              <a:t>Infection </a:t>
            </a:r>
            <a:r>
              <a:rPr lang="en-US" b="1" dirty="0"/>
              <a:t>mechanism: </a:t>
            </a:r>
            <a:r>
              <a:rPr lang="en-US" dirty="0"/>
              <a:t>The means by which a virus spreads or </a:t>
            </a:r>
            <a:r>
              <a:rPr lang="en-US" dirty="0" smtClean="0"/>
              <a:t>propagates, enabling</a:t>
            </a:r>
            <a:r>
              <a:rPr lang="en-US" dirty="0"/>
              <a:t> </a:t>
            </a:r>
            <a:r>
              <a:rPr lang="en-US" dirty="0" smtClean="0"/>
              <a:t>it </a:t>
            </a:r>
            <a:r>
              <a:rPr lang="en-US" dirty="0"/>
              <a:t>to replicate. The mechanism is also referred to as the </a:t>
            </a:r>
            <a:r>
              <a:rPr lang="en-US" b="1" dirty="0" smtClean="0"/>
              <a:t>infection vector</a:t>
            </a:r>
            <a:r>
              <a:rPr lang="en-US" dirty="0"/>
              <a:t>.</a:t>
            </a:r>
          </a:p>
          <a:p>
            <a:r>
              <a:rPr lang="en-US" b="1" dirty="0" smtClean="0"/>
              <a:t>Trigger</a:t>
            </a:r>
            <a:r>
              <a:rPr lang="en-US" b="1" dirty="0"/>
              <a:t>: </a:t>
            </a:r>
            <a:r>
              <a:rPr lang="en-US" dirty="0"/>
              <a:t>The event or condition that determines when the payload is </a:t>
            </a:r>
            <a:r>
              <a:rPr lang="en-US" dirty="0" smtClean="0"/>
              <a:t>activated or </a:t>
            </a:r>
            <a:r>
              <a:rPr lang="en-US" dirty="0"/>
              <a:t>delivered, sometimes known as a </a:t>
            </a:r>
            <a:r>
              <a:rPr lang="en-US" b="1" dirty="0"/>
              <a:t>logic bomb</a:t>
            </a:r>
            <a:r>
              <a:rPr lang="en-US" dirty="0"/>
              <a:t>.</a:t>
            </a:r>
          </a:p>
          <a:p>
            <a:r>
              <a:rPr lang="en-US" b="1" dirty="0" smtClean="0"/>
              <a:t>Payload</a:t>
            </a:r>
            <a:r>
              <a:rPr lang="en-US" b="1" dirty="0"/>
              <a:t>: </a:t>
            </a:r>
            <a:r>
              <a:rPr lang="en-US" dirty="0"/>
              <a:t>What the virus does, besides spreading. The payload may </a:t>
            </a:r>
            <a:r>
              <a:rPr lang="en-US" dirty="0" smtClean="0"/>
              <a:t>involve damage </a:t>
            </a:r>
            <a:r>
              <a:rPr lang="en-US" dirty="0"/>
              <a:t>or may involve benign but noticeable activity.</a:t>
            </a:r>
          </a:p>
        </p:txBody>
      </p:sp>
    </p:spTree>
    <p:extLst>
      <p:ext uri="{BB962C8B-B14F-4D97-AF65-F5344CB8AC3E}">
        <p14:creationId xmlns:p14="http://schemas.microsoft.com/office/powerpoint/2010/main" val="383489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55733462"/>
              </p:ext>
            </p:extLst>
          </p:nvPr>
        </p:nvGraphicFramePr>
        <p:xfrm>
          <a:off x="723900" y="1397000"/>
          <a:ext cx="7696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a:spLocks noGrp="1"/>
          </p:cNvSpPr>
          <p:nvPr>
            <p:ph type="title"/>
          </p:nvPr>
        </p:nvSpPr>
        <p:spPr>
          <a:xfrm>
            <a:off x="457200" y="0"/>
            <a:ext cx="8229600" cy="1052736"/>
          </a:xfrm>
        </p:spPr>
        <p:txBody>
          <a:bodyPr/>
          <a:lstStyle/>
          <a:p>
            <a:r>
              <a:rPr lang="en-US" sz="4000" b="1" dirty="0">
                <a:solidFill>
                  <a:srgbClr val="FFB91D"/>
                </a:solidFill>
              </a:rPr>
              <a:t>Components of Computer Virus</a:t>
            </a:r>
          </a:p>
        </p:txBody>
      </p:sp>
    </p:spTree>
    <p:extLst>
      <p:ext uri="{BB962C8B-B14F-4D97-AF65-F5344CB8AC3E}">
        <p14:creationId xmlns:p14="http://schemas.microsoft.com/office/powerpoint/2010/main" val="119447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24145</TotalTime>
  <Words>2715</Words>
  <Application>Microsoft Office PowerPoint</Application>
  <PresentationFormat>On-screen Show (4:3)</PresentationFormat>
  <Paragraphs>192</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ＭＳ Ｐゴシック</vt:lpstr>
      <vt:lpstr>Arial</vt:lpstr>
      <vt:lpstr>Calibri</vt:lpstr>
      <vt:lpstr>Century Gothic</vt:lpstr>
      <vt:lpstr>Courier New</vt:lpstr>
      <vt:lpstr>Palatino Linotype</vt:lpstr>
      <vt:lpstr>Times</vt:lpstr>
      <vt:lpstr>Times New Roman</vt:lpstr>
      <vt:lpstr>Wingdings</vt:lpstr>
      <vt:lpstr>Executive</vt:lpstr>
      <vt:lpstr>PowerPoint Presentation</vt:lpstr>
      <vt:lpstr>Chapter 5</vt:lpstr>
      <vt:lpstr>Malicious software, or malware</vt:lpstr>
      <vt:lpstr>Types of Malicious Software (Malware)</vt:lpstr>
      <vt:lpstr>Types of Malicious Software (Malware)</vt:lpstr>
      <vt:lpstr>Types of Malicious Software (Malware)</vt:lpstr>
      <vt:lpstr>The Nature of Viruses</vt:lpstr>
      <vt:lpstr>Components of Computer Virus</vt:lpstr>
      <vt:lpstr>Components of Computer Virus</vt:lpstr>
      <vt:lpstr>Phases of Computer Virus lifetime</vt:lpstr>
      <vt:lpstr>Phases of Computer Virus lifetime</vt:lpstr>
      <vt:lpstr>Virus Classification (based on target)</vt:lpstr>
      <vt:lpstr>Viruses Classification (based on concealment strategy)</vt:lpstr>
      <vt:lpstr>Viruses Classification (based on concealment strategy)</vt:lpstr>
      <vt:lpstr>Clickjacking</vt:lpstr>
      <vt:lpstr>Bot and Botnet</vt:lpstr>
      <vt:lpstr>Phishing and Identity Theft</vt:lpstr>
      <vt:lpstr>Spear-phishing</vt:lpstr>
      <vt:lpstr>Malware Countermeasure Approaches</vt:lpstr>
      <vt:lpstr>Malware Countermeasure Approaches</vt:lpstr>
      <vt:lpstr>Denial-of-Service (DoS) attack </vt:lpstr>
      <vt:lpstr>Forms of DoS attack</vt:lpstr>
      <vt:lpstr>Poison packet attack</vt:lpstr>
      <vt:lpstr>Source Address Spoofing</vt:lpstr>
      <vt:lpstr>Distributed Denial of Service (DDoS) Attacks</vt:lpstr>
      <vt:lpstr>Syn Spoofing</vt:lpstr>
      <vt:lpstr>Defenses against denial-of-service Attacks</vt:lpstr>
      <vt:lpstr>Defense against DoS or DDoS attacks</vt:lpstr>
      <vt:lpstr>Thank You!</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lastModifiedBy>Shadab Alam</cp:lastModifiedBy>
  <cp:revision>210</cp:revision>
  <dcterms:created xsi:type="dcterms:W3CDTF">2014-08-18T18:06:55Z</dcterms:created>
  <dcterms:modified xsi:type="dcterms:W3CDTF">2023-08-28T09:35:26Z</dcterms:modified>
</cp:coreProperties>
</file>