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5"/>
  </p:notesMasterIdLst>
  <p:handoutMasterIdLst>
    <p:handoutMasterId r:id="rId36"/>
  </p:handoutMasterIdLst>
  <p:sldIdLst>
    <p:sldId id="400" r:id="rId2"/>
    <p:sldId id="401" r:id="rId3"/>
    <p:sldId id="422" r:id="rId4"/>
    <p:sldId id="423" r:id="rId5"/>
    <p:sldId id="424" r:id="rId6"/>
    <p:sldId id="363" r:id="rId7"/>
    <p:sldId id="426" r:id="rId8"/>
    <p:sldId id="427" r:id="rId9"/>
    <p:sldId id="428" r:id="rId10"/>
    <p:sldId id="429" r:id="rId11"/>
    <p:sldId id="430" r:id="rId12"/>
    <p:sldId id="431" r:id="rId13"/>
    <p:sldId id="373" r:id="rId14"/>
    <p:sldId id="374" r:id="rId15"/>
    <p:sldId id="432" r:id="rId16"/>
    <p:sldId id="433" r:id="rId17"/>
    <p:sldId id="451" r:id="rId18"/>
    <p:sldId id="435" r:id="rId19"/>
    <p:sldId id="436" r:id="rId20"/>
    <p:sldId id="379" r:id="rId21"/>
    <p:sldId id="437" r:id="rId22"/>
    <p:sldId id="438" r:id="rId23"/>
    <p:sldId id="386" r:id="rId24"/>
    <p:sldId id="439" r:id="rId25"/>
    <p:sldId id="440" r:id="rId26"/>
    <p:sldId id="388" r:id="rId27"/>
    <p:sldId id="442" r:id="rId28"/>
    <p:sldId id="458" r:id="rId29"/>
    <p:sldId id="459" r:id="rId30"/>
    <p:sldId id="460" r:id="rId31"/>
    <p:sldId id="463" r:id="rId32"/>
    <p:sldId id="462" r:id="rId33"/>
    <p:sldId id="441" r:id="rId3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00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434" autoAdjust="0"/>
  </p:normalViewPr>
  <p:slideViewPr>
    <p:cSldViewPr>
      <p:cViewPr varScale="1">
        <p:scale>
          <a:sx n="112" d="100"/>
          <a:sy n="112" d="100"/>
        </p:scale>
        <p:origin x="15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notesViewPr>
    <p:cSldViewPr>
      <p:cViewPr varScale="1">
        <p:scale>
          <a:sx n="66" d="100"/>
          <a:sy n="66" d="100"/>
        </p:scale>
        <p:origin x="277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C902A-241A-E243-8F10-6287602295B0}" type="doc">
      <dgm:prSet loTypeId="urn:microsoft.com/office/officeart/2005/8/layout/default#7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684D2B-3E08-504F-B24E-DB75EE70148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Run continually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E7F246E6-C4F1-774E-9BCC-40AF91953ACC}" type="parTrans" cxnId="{644BFC5C-4429-2447-B146-8E9CBC51CC2A}">
      <dgm:prSet/>
      <dgm:spPr/>
      <dgm:t>
        <a:bodyPr/>
        <a:lstStyle/>
        <a:p>
          <a:endParaRPr lang="en-US"/>
        </a:p>
      </dgm:t>
    </dgm:pt>
    <dgm:pt modelId="{245923E1-01E7-4040-BBCD-78E45BBCA7FA}" type="sibTrans" cxnId="{644BFC5C-4429-2447-B146-8E9CBC51CC2A}">
      <dgm:prSet/>
      <dgm:spPr/>
      <dgm:t>
        <a:bodyPr/>
        <a:lstStyle/>
        <a:p>
          <a:endParaRPr lang="en-US"/>
        </a:p>
      </dgm:t>
    </dgm:pt>
    <dgm:pt modelId="{F7157DCF-AC89-2E45-A587-DB222039262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Be fault tolerant</a:t>
          </a:r>
          <a:endParaRPr lang="en-US" b="1" dirty="0">
            <a:solidFill>
              <a:schemeClr val="bg1"/>
            </a:solidFill>
            <a:latin typeface="+mj-lt"/>
          </a:endParaRPr>
        </a:p>
      </dgm:t>
    </dgm:pt>
    <dgm:pt modelId="{352C1561-D09E-CB48-9DC4-3ABF43E0986A}" type="parTrans" cxnId="{1EF841E9-E211-0A45-BF96-46AF050FE180}">
      <dgm:prSet/>
      <dgm:spPr/>
      <dgm:t>
        <a:bodyPr/>
        <a:lstStyle/>
        <a:p>
          <a:endParaRPr lang="en-US"/>
        </a:p>
      </dgm:t>
    </dgm:pt>
    <dgm:pt modelId="{5F439F46-B063-7B46-A9C2-55F7471404BC}" type="sibTrans" cxnId="{1EF841E9-E211-0A45-BF96-46AF050FE180}">
      <dgm:prSet/>
      <dgm:spPr/>
      <dgm:t>
        <a:bodyPr/>
        <a:lstStyle/>
        <a:p>
          <a:endParaRPr lang="en-US"/>
        </a:p>
      </dgm:t>
    </dgm:pt>
    <dgm:pt modelId="{0D89F797-D455-354E-A873-0FAA5147E8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Resist subversion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84E3BB8C-46E9-2546-A3BA-C5D90DB2187E}" type="parTrans" cxnId="{0FCFFCAA-1D3D-EE4F-ABD8-4CBBB5EF7C62}">
      <dgm:prSet/>
      <dgm:spPr/>
      <dgm:t>
        <a:bodyPr/>
        <a:lstStyle/>
        <a:p>
          <a:endParaRPr lang="en-US"/>
        </a:p>
      </dgm:t>
    </dgm:pt>
    <dgm:pt modelId="{006EC730-9D11-AD4B-94A7-66B1B07606D3}" type="sibTrans" cxnId="{0FCFFCAA-1D3D-EE4F-ABD8-4CBBB5EF7C62}">
      <dgm:prSet/>
      <dgm:spPr/>
      <dgm:t>
        <a:bodyPr/>
        <a:lstStyle/>
        <a:p>
          <a:endParaRPr lang="en-US"/>
        </a:p>
      </dgm:t>
    </dgm:pt>
    <dgm:pt modelId="{E6E56E67-3EAF-B84F-BDC8-09B082B6BEC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Impose a minimal overhead on system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81A924E1-F3EE-F148-814A-B36F2A747E93}" type="parTrans" cxnId="{BBF9FF24-3963-604A-A00D-77EC9D143855}">
      <dgm:prSet/>
      <dgm:spPr/>
      <dgm:t>
        <a:bodyPr/>
        <a:lstStyle/>
        <a:p>
          <a:endParaRPr lang="en-US"/>
        </a:p>
      </dgm:t>
    </dgm:pt>
    <dgm:pt modelId="{4B6C2208-0D8C-B241-A709-460B0ADDB9B8}" type="sibTrans" cxnId="{BBF9FF24-3963-604A-A00D-77EC9D143855}">
      <dgm:prSet/>
      <dgm:spPr/>
      <dgm:t>
        <a:bodyPr/>
        <a:lstStyle/>
        <a:p>
          <a:endParaRPr lang="en-US"/>
        </a:p>
      </dgm:t>
    </dgm:pt>
    <dgm:pt modelId="{9427C1D1-694E-CD40-AD10-757C16FF7C99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Configured according to system security policies 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7AB4761E-33E4-D947-AD0F-6BCE5F1633AE}" type="parTrans" cxnId="{1793C401-03FA-F043-B336-DC600D8E3400}">
      <dgm:prSet/>
      <dgm:spPr/>
      <dgm:t>
        <a:bodyPr/>
        <a:lstStyle/>
        <a:p>
          <a:endParaRPr lang="en-US"/>
        </a:p>
      </dgm:t>
    </dgm:pt>
    <dgm:pt modelId="{851007C6-1E78-AD40-82A2-CC1A4CF28C73}" type="sibTrans" cxnId="{1793C401-03FA-F043-B336-DC600D8E3400}">
      <dgm:prSet/>
      <dgm:spPr/>
      <dgm:t>
        <a:bodyPr/>
        <a:lstStyle/>
        <a:p>
          <a:endParaRPr lang="en-US"/>
        </a:p>
      </dgm:t>
    </dgm:pt>
    <dgm:pt modelId="{2628ED80-5703-E846-8E50-DD20AAE3737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Adapt to changes in systems and users</a:t>
          </a:r>
          <a:endParaRPr lang="en-US" b="1" dirty="0">
            <a:solidFill>
              <a:schemeClr val="bg1"/>
            </a:solidFill>
            <a:latin typeface="+mj-lt"/>
          </a:endParaRPr>
        </a:p>
      </dgm:t>
    </dgm:pt>
    <dgm:pt modelId="{502561ED-03C2-E049-A04A-8E349E314581}" type="parTrans" cxnId="{63546ECC-BCE4-1E4C-9FEC-F41E693B1FDF}">
      <dgm:prSet/>
      <dgm:spPr/>
      <dgm:t>
        <a:bodyPr/>
        <a:lstStyle/>
        <a:p>
          <a:endParaRPr lang="en-US"/>
        </a:p>
      </dgm:t>
    </dgm:pt>
    <dgm:pt modelId="{8D85E76B-0770-4A4D-B58B-2043C0275D97}" type="sibTrans" cxnId="{63546ECC-BCE4-1E4C-9FEC-F41E693B1FDF}">
      <dgm:prSet/>
      <dgm:spPr/>
      <dgm:t>
        <a:bodyPr/>
        <a:lstStyle/>
        <a:p>
          <a:endParaRPr lang="en-US"/>
        </a:p>
      </dgm:t>
    </dgm:pt>
    <dgm:pt modelId="{AC758EC6-86DA-DE4C-BE66-287E086CAAF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Scale to monitor large numbers of systems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5D2DE31C-1FFF-E448-96D9-BD22604689B6}" type="parTrans" cxnId="{70D7A9F1-6FA9-7B4F-9989-7AB08AB695D2}">
      <dgm:prSet/>
      <dgm:spPr/>
      <dgm:t>
        <a:bodyPr/>
        <a:lstStyle/>
        <a:p>
          <a:endParaRPr lang="en-US"/>
        </a:p>
      </dgm:t>
    </dgm:pt>
    <dgm:pt modelId="{0A3FCAD1-8F36-9141-BBA8-356156384C38}" type="sibTrans" cxnId="{70D7A9F1-6FA9-7B4F-9989-7AB08AB695D2}">
      <dgm:prSet/>
      <dgm:spPr/>
      <dgm:t>
        <a:bodyPr/>
        <a:lstStyle/>
        <a:p>
          <a:endParaRPr lang="en-US"/>
        </a:p>
      </dgm:t>
    </dgm:pt>
    <dgm:pt modelId="{1FEDD5C8-641D-B44C-B8D7-DF758ADBCC8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Provide graceful degradation of service</a:t>
          </a:r>
          <a:endParaRPr lang="en-US" b="1" dirty="0">
            <a:solidFill>
              <a:schemeClr val="bg1"/>
            </a:solidFill>
            <a:latin typeface="+mj-lt"/>
          </a:endParaRPr>
        </a:p>
      </dgm:t>
    </dgm:pt>
    <dgm:pt modelId="{3D7C7D92-133B-6A48-B146-53F13B58F280}" type="parTrans" cxnId="{31775380-ED6B-8E4F-A483-1898C6724C65}">
      <dgm:prSet/>
      <dgm:spPr/>
      <dgm:t>
        <a:bodyPr/>
        <a:lstStyle/>
        <a:p>
          <a:endParaRPr lang="en-US"/>
        </a:p>
      </dgm:t>
    </dgm:pt>
    <dgm:pt modelId="{59FCB40B-BC9C-C34F-A4F1-4993580923A0}" type="sibTrans" cxnId="{31775380-ED6B-8E4F-A483-1898C6724C65}">
      <dgm:prSet/>
      <dgm:spPr/>
      <dgm:t>
        <a:bodyPr/>
        <a:lstStyle/>
        <a:p>
          <a:endParaRPr lang="en-US"/>
        </a:p>
      </dgm:t>
    </dgm:pt>
    <dgm:pt modelId="{8DC12D2E-8288-3E45-AEF6-E7B545BFC9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j-lt"/>
            </a:rPr>
            <a:t>Allow dynamic reconfiguration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397795C4-59EE-3D48-9B5A-023639E385F0}" type="parTrans" cxnId="{E605A1F6-73A6-334A-B6F7-CF8195BE28AC}">
      <dgm:prSet/>
      <dgm:spPr/>
      <dgm:t>
        <a:bodyPr/>
        <a:lstStyle/>
        <a:p>
          <a:endParaRPr lang="en-US"/>
        </a:p>
      </dgm:t>
    </dgm:pt>
    <dgm:pt modelId="{518E938A-A482-CB4F-B24B-BE6237471DBE}" type="sibTrans" cxnId="{E605A1F6-73A6-334A-B6F7-CF8195BE28AC}">
      <dgm:prSet/>
      <dgm:spPr/>
      <dgm:t>
        <a:bodyPr/>
        <a:lstStyle/>
        <a:p>
          <a:endParaRPr lang="en-US"/>
        </a:p>
      </dgm:t>
    </dgm:pt>
    <dgm:pt modelId="{3F0DBDC0-4F02-3D4C-8ECD-B9A0C16B0791}" type="pres">
      <dgm:prSet presAssocID="{D71C902A-241A-E243-8F10-6287602295B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7EA7BD-890D-0A43-8230-D60B72533270}" type="pres">
      <dgm:prSet presAssocID="{3F684D2B-3E08-504F-B24E-DB75EE70148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C2F0E-C5A5-8A42-9953-B567EF395799}" type="pres">
      <dgm:prSet presAssocID="{245923E1-01E7-4040-BBCD-78E45BBCA7FA}" presName="sibTrans" presStyleCnt="0"/>
      <dgm:spPr/>
    </dgm:pt>
    <dgm:pt modelId="{8EE9502E-03AF-0746-BFA8-8E5DAF94269E}" type="pres">
      <dgm:prSet presAssocID="{F7157DCF-AC89-2E45-A587-DB222039262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44CAF-7B4F-FF4C-AFE3-121789FBB6FD}" type="pres">
      <dgm:prSet presAssocID="{5F439F46-B063-7B46-A9C2-55F7471404BC}" presName="sibTrans" presStyleCnt="0"/>
      <dgm:spPr/>
    </dgm:pt>
    <dgm:pt modelId="{DAE9D56B-A40B-9D4E-9D3D-47526B8CE6E3}" type="pres">
      <dgm:prSet presAssocID="{0D89F797-D455-354E-A873-0FAA5147E84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4B496-16E4-F342-B518-3CCA4AC3F28A}" type="pres">
      <dgm:prSet presAssocID="{006EC730-9D11-AD4B-94A7-66B1B07606D3}" presName="sibTrans" presStyleCnt="0"/>
      <dgm:spPr/>
    </dgm:pt>
    <dgm:pt modelId="{8FA5374D-7395-D24D-A209-DA869DB5606C}" type="pres">
      <dgm:prSet presAssocID="{E6E56E67-3EAF-B84F-BDC8-09B082B6BEC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9C62E-C51D-A345-86D8-CA1667101079}" type="pres">
      <dgm:prSet presAssocID="{4B6C2208-0D8C-B241-A709-460B0ADDB9B8}" presName="sibTrans" presStyleCnt="0"/>
      <dgm:spPr/>
    </dgm:pt>
    <dgm:pt modelId="{12BB12E3-2327-634A-A624-6B6CCEB7B841}" type="pres">
      <dgm:prSet presAssocID="{9427C1D1-694E-CD40-AD10-757C16FF7C99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EBD78-8541-2E45-A146-618C9CE2D3A3}" type="pres">
      <dgm:prSet presAssocID="{851007C6-1E78-AD40-82A2-CC1A4CF28C73}" presName="sibTrans" presStyleCnt="0"/>
      <dgm:spPr/>
    </dgm:pt>
    <dgm:pt modelId="{3B565460-ED5A-BC49-906F-F9CB70F5392C}" type="pres">
      <dgm:prSet presAssocID="{2628ED80-5703-E846-8E50-DD20AAE3737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619D5-801F-0046-8B97-B0D8FAC6DABD}" type="pres">
      <dgm:prSet presAssocID="{8D85E76B-0770-4A4D-B58B-2043C0275D97}" presName="sibTrans" presStyleCnt="0"/>
      <dgm:spPr/>
    </dgm:pt>
    <dgm:pt modelId="{A91DF16B-99C4-1245-A6E0-771DA593FD5D}" type="pres">
      <dgm:prSet presAssocID="{AC758EC6-86DA-DE4C-BE66-287E086CAAF6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501E7-7628-8D46-82B9-D0A0AF734B9D}" type="pres">
      <dgm:prSet presAssocID="{0A3FCAD1-8F36-9141-BBA8-356156384C38}" presName="sibTrans" presStyleCnt="0"/>
      <dgm:spPr/>
    </dgm:pt>
    <dgm:pt modelId="{F48B1560-066D-FA45-B0B7-5DAA5CF51066}" type="pres">
      <dgm:prSet presAssocID="{1FEDD5C8-641D-B44C-B8D7-DF758ADBCC8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654B4-9DEB-7341-B6D7-7AAB85E52C1B}" type="pres">
      <dgm:prSet presAssocID="{59FCB40B-BC9C-C34F-A4F1-4993580923A0}" presName="sibTrans" presStyleCnt="0"/>
      <dgm:spPr/>
    </dgm:pt>
    <dgm:pt modelId="{4778EED3-BA90-4C45-9E4F-2698A499BF27}" type="pres">
      <dgm:prSet presAssocID="{8DC12D2E-8288-3E45-AEF6-E7B545BFC92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B46EA7-412D-6142-9C26-B34A248983DA}" type="presOf" srcId="{2628ED80-5703-E846-8E50-DD20AAE37373}" destId="{3B565460-ED5A-BC49-906F-F9CB70F5392C}" srcOrd="0" destOrd="0" presId="urn:microsoft.com/office/officeart/2005/8/layout/default#7"/>
    <dgm:cxn modelId="{1F110945-56E6-B24C-904A-D37071B483BD}" type="presOf" srcId="{1FEDD5C8-641D-B44C-B8D7-DF758ADBCC86}" destId="{F48B1560-066D-FA45-B0B7-5DAA5CF51066}" srcOrd="0" destOrd="0" presId="urn:microsoft.com/office/officeart/2005/8/layout/default#7"/>
    <dgm:cxn modelId="{63546ECC-BCE4-1E4C-9FEC-F41E693B1FDF}" srcId="{D71C902A-241A-E243-8F10-6287602295B0}" destId="{2628ED80-5703-E846-8E50-DD20AAE37373}" srcOrd="5" destOrd="0" parTransId="{502561ED-03C2-E049-A04A-8E349E314581}" sibTransId="{8D85E76B-0770-4A4D-B58B-2043C0275D97}"/>
    <dgm:cxn modelId="{31775380-ED6B-8E4F-A483-1898C6724C65}" srcId="{D71C902A-241A-E243-8F10-6287602295B0}" destId="{1FEDD5C8-641D-B44C-B8D7-DF758ADBCC86}" srcOrd="7" destOrd="0" parTransId="{3D7C7D92-133B-6A48-B146-53F13B58F280}" sibTransId="{59FCB40B-BC9C-C34F-A4F1-4993580923A0}"/>
    <dgm:cxn modelId="{1793C401-03FA-F043-B336-DC600D8E3400}" srcId="{D71C902A-241A-E243-8F10-6287602295B0}" destId="{9427C1D1-694E-CD40-AD10-757C16FF7C99}" srcOrd="4" destOrd="0" parTransId="{7AB4761E-33E4-D947-AD0F-6BCE5F1633AE}" sibTransId="{851007C6-1E78-AD40-82A2-CC1A4CF28C73}"/>
    <dgm:cxn modelId="{BBF9FF24-3963-604A-A00D-77EC9D143855}" srcId="{D71C902A-241A-E243-8F10-6287602295B0}" destId="{E6E56E67-3EAF-B84F-BDC8-09B082B6BEC0}" srcOrd="3" destOrd="0" parTransId="{81A924E1-F3EE-F148-814A-B36F2A747E93}" sibTransId="{4B6C2208-0D8C-B241-A709-460B0ADDB9B8}"/>
    <dgm:cxn modelId="{B8505A13-BB99-384B-BED6-E42BEC7201CF}" type="presOf" srcId="{9427C1D1-694E-CD40-AD10-757C16FF7C99}" destId="{12BB12E3-2327-634A-A624-6B6CCEB7B841}" srcOrd="0" destOrd="0" presId="urn:microsoft.com/office/officeart/2005/8/layout/default#7"/>
    <dgm:cxn modelId="{25CE67DD-2113-DD49-BF7F-F9100AB4B832}" type="presOf" srcId="{E6E56E67-3EAF-B84F-BDC8-09B082B6BEC0}" destId="{8FA5374D-7395-D24D-A209-DA869DB5606C}" srcOrd="0" destOrd="0" presId="urn:microsoft.com/office/officeart/2005/8/layout/default#7"/>
    <dgm:cxn modelId="{820488CF-A3CC-DC40-A8B3-936596425165}" type="presOf" srcId="{AC758EC6-86DA-DE4C-BE66-287E086CAAF6}" destId="{A91DF16B-99C4-1245-A6E0-771DA593FD5D}" srcOrd="0" destOrd="0" presId="urn:microsoft.com/office/officeart/2005/8/layout/default#7"/>
    <dgm:cxn modelId="{0FCFFCAA-1D3D-EE4F-ABD8-4CBBB5EF7C62}" srcId="{D71C902A-241A-E243-8F10-6287602295B0}" destId="{0D89F797-D455-354E-A873-0FAA5147E848}" srcOrd="2" destOrd="0" parTransId="{84E3BB8C-46E9-2546-A3BA-C5D90DB2187E}" sibTransId="{006EC730-9D11-AD4B-94A7-66B1B07606D3}"/>
    <dgm:cxn modelId="{2D61E9FE-4A65-2740-A758-76221CE9389B}" type="presOf" srcId="{8DC12D2E-8288-3E45-AEF6-E7B545BFC920}" destId="{4778EED3-BA90-4C45-9E4F-2698A499BF27}" srcOrd="0" destOrd="0" presId="urn:microsoft.com/office/officeart/2005/8/layout/default#7"/>
    <dgm:cxn modelId="{A998DD0E-4F4A-B448-B1EC-04D624A9A73B}" type="presOf" srcId="{0D89F797-D455-354E-A873-0FAA5147E848}" destId="{DAE9D56B-A40B-9D4E-9D3D-47526B8CE6E3}" srcOrd="0" destOrd="0" presId="urn:microsoft.com/office/officeart/2005/8/layout/default#7"/>
    <dgm:cxn modelId="{5263745F-48D0-6345-8739-650713BC372D}" type="presOf" srcId="{D71C902A-241A-E243-8F10-6287602295B0}" destId="{3F0DBDC0-4F02-3D4C-8ECD-B9A0C16B0791}" srcOrd="0" destOrd="0" presId="urn:microsoft.com/office/officeart/2005/8/layout/default#7"/>
    <dgm:cxn modelId="{644BFC5C-4429-2447-B146-8E9CBC51CC2A}" srcId="{D71C902A-241A-E243-8F10-6287602295B0}" destId="{3F684D2B-3E08-504F-B24E-DB75EE701481}" srcOrd="0" destOrd="0" parTransId="{E7F246E6-C4F1-774E-9BCC-40AF91953ACC}" sibTransId="{245923E1-01E7-4040-BBCD-78E45BBCA7FA}"/>
    <dgm:cxn modelId="{1EF841E9-E211-0A45-BF96-46AF050FE180}" srcId="{D71C902A-241A-E243-8F10-6287602295B0}" destId="{F7157DCF-AC89-2E45-A587-DB222039262F}" srcOrd="1" destOrd="0" parTransId="{352C1561-D09E-CB48-9DC4-3ABF43E0986A}" sibTransId="{5F439F46-B063-7B46-A9C2-55F7471404BC}"/>
    <dgm:cxn modelId="{E605A1F6-73A6-334A-B6F7-CF8195BE28AC}" srcId="{D71C902A-241A-E243-8F10-6287602295B0}" destId="{8DC12D2E-8288-3E45-AEF6-E7B545BFC920}" srcOrd="8" destOrd="0" parTransId="{397795C4-59EE-3D48-9B5A-023639E385F0}" sibTransId="{518E938A-A482-CB4F-B24B-BE6237471DBE}"/>
    <dgm:cxn modelId="{70D7A9F1-6FA9-7B4F-9989-7AB08AB695D2}" srcId="{D71C902A-241A-E243-8F10-6287602295B0}" destId="{AC758EC6-86DA-DE4C-BE66-287E086CAAF6}" srcOrd="6" destOrd="0" parTransId="{5D2DE31C-1FFF-E448-96D9-BD22604689B6}" sibTransId="{0A3FCAD1-8F36-9141-BBA8-356156384C38}"/>
    <dgm:cxn modelId="{55D25D6D-1A11-0847-88BE-649EF943BF88}" type="presOf" srcId="{F7157DCF-AC89-2E45-A587-DB222039262F}" destId="{8EE9502E-03AF-0746-BFA8-8E5DAF94269E}" srcOrd="0" destOrd="0" presId="urn:microsoft.com/office/officeart/2005/8/layout/default#7"/>
    <dgm:cxn modelId="{31CE8632-78D5-2E4A-A278-64D49876197D}" type="presOf" srcId="{3F684D2B-3E08-504F-B24E-DB75EE701481}" destId="{387EA7BD-890D-0A43-8230-D60B72533270}" srcOrd="0" destOrd="0" presId="urn:microsoft.com/office/officeart/2005/8/layout/default#7"/>
    <dgm:cxn modelId="{A1D830F7-6E99-624D-881D-7A0BDD08D0BB}" type="presParOf" srcId="{3F0DBDC0-4F02-3D4C-8ECD-B9A0C16B0791}" destId="{387EA7BD-890D-0A43-8230-D60B72533270}" srcOrd="0" destOrd="0" presId="urn:microsoft.com/office/officeart/2005/8/layout/default#7"/>
    <dgm:cxn modelId="{A1D281FD-E888-C042-942F-DF8DBC4FB378}" type="presParOf" srcId="{3F0DBDC0-4F02-3D4C-8ECD-B9A0C16B0791}" destId="{4B7C2F0E-C5A5-8A42-9953-B567EF395799}" srcOrd="1" destOrd="0" presId="urn:microsoft.com/office/officeart/2005/8/layout/default#7"/>
    <dgm:cxn modelId="{145382FC-8D52-E14E-BD4F-C92C17627FA9}" type="presParOf" srcId="{3F0DBDC0-4F02-3D4C-8ECD-B9A0C16B0791}" destId="{8EE9502E-03AF-0746-BFA8-8E5DAF94269E}" srcOrd="2" destOrd="0" presId="urn:microsoft.com/office/officeart/2005/8/layout/default#7"/>
    <dgm:cxn modelId="{E7A7FBB8-D0E8-604C-9197-9B0765214E02}" type="presParOf" srcId="{3F0DBDC0-4F02-3D4C-8ECD-B9A0C16B0791}" destId="{16244CAF-7B4F-FF4C-AFE3-121789FBB6FD}" srcOrd="3" destOrd="0" presId="urn:microsoft.com/office/officeart/2005/8/layout/default#7"/>
    <dgm:cxn modelId="{5648BFBB-F27E-8741-9FC2-A8825A85EF24}" type="presParOf" srcId="{3F0DBDC0-4F02-3D4C-8ECD-B9A0C16B0791}" destId="{DAE9D56B-A40B-9D4E-9D3D-47526B8CE6E3}" srcOrd="4" destOrd="0" presId="urn:microsoft.com/office/officeart/2005/8/layout/default#7"/>
    <dgm:cxn modelId="{40EB13E6-A149-474E-8079-105359FB7C2B}" type="presParOf" srcId="{3F0DBDC0-4F02-3D4C-8ECD-B9A0C16B0791}" destId="{3894B496-16E4-F342-B518-3CCA4AC3F28A}" srcOrd="5" destOrd="0" presId="urn:microsoft.com/office/officeart/2005/8/layout/default#7"/>
    <dgm:cxn modelId="{B9007D7E-E3D8-4647-90A5-9855CEC99053}" type="presParOf" srcId="{3F0DBDC0-4F02-3D4C-8ECD-B9A0C16B0791}" destId="{8FA5374D-7395-D24D-A209-DA869DB5606C}" srcOrd="6" destOrd="0" presId="urn:microsoft.com/office/officeart/2005/8/layout/default#7"/>
    <dgm:cxn modelId="{C48F434C-744A-BC45-91D0-81A2F4F94711}" type="presParOf" srcId="{3F0DBDC0-4F02-3D4C-8ECD-B9A0C16B0791}" destId="{30F9C62E-C51D-A345-86D8-CA1667101079}" srcOrd="7" destOrd="0" presId="urn:microsoft.com/office/officeart/2005/8/layout/default#7"/>
    <dgm:cxn modelId="{F3A092A7-800C-A247-BB80-D43A7606591A}" type="presParOf" srcId="{3F0DBDC0-4F02-3D4C-8ECD-B9A0C16B0791}" destId="{12BB12E3-2327-634A-A624-6B6CCEB7B841}" srcOrd="8" destOrd="0" presId="urn:microsoft.com/office/officeart/2005/8/layout/default#7"/>
    <dgm:cxn modelId="{0C0DE9E5-BF7D-4046-8AE4-607D80153884}" type="presParOf" srcId="{3F0DBDC0-4F02-3D4C-8ECD-B9A0C16B0791}" destId="{6F8EBD78-8541-2E45-A146-618C9CE2D3A3}" srcOrd="9" destOrd="0" presId="urn:microsoft.com/office/officeart/2005/8/layout/default#7"/>
    <dgm:cxn modelId="{21C461C3-A21B-5D4F-909A-472D53B8C29B}" type="presParOf" srcId="{3F0DBDC0-4F02-3D4C-8ECD-B9A0C16B0791}" destId="{3B565460-ED5A-BC49-906F-F9CB70F5392C}" srcOrd="10" destOrd="0" presId="urn:microsoft.com/office/officeart/2005/8/layout/default#7"/>
    <dgm:cxn modelId="{FA1DC5AA-FC51-494C-9B7A-EF9B02DEE463}" type="presParOf" srcId="{3F0DBDC0-4F02-3D4C-8ECD-B9A0C16B0791}" destId="{ED7619D5-801F-0046-8B97-B0D8FAC6DABD}" srcOrd="11" destOrd="0" presId="urn:microsoft.com/office/officeart/2005/8/layout/default#7"/>
    <dgm:cxn modelId="{05AF81C4-6C78-EE4D-A45E-DD2282A8CEC9}" type="presParOf" srcId="{3F0DBDC0-4F02-3D4C-8ECD-B9A0C16B0791}" destId="{A91DF16B-99C4-1245-A6E0-771DA593FD5D}" srcOrd="12" destOrd="0" presId="urn:microsoft.com/office/officeart/2005/8/layout/default#7"/>
    <dgm:cxn modelId="{34555C88-5E4D-7A4A-9948-1E2ED1A87E99}" type="presParOf" srcId="{3F0DBDC0-4F02-3D4C-8ECD-B9A0C16B0791}" destId="{6D5501E7-7628-8D46-82B9-D0A0AF734B9D}" srcOrd="13" destOrd="0" presId="urn:microsoft.com/office/officeart/2005/8/layout/default#7"/>
    <dgm:cxn modelId="{2A0A8064-A773-064B-BF21-D51AA3DB2C72}" type="presParOf" srcId="{3F0DBDC0-4F02-3D4C-8ECD-B9A0C16B0791}" destId="{F48B1560-066D-FA45-B0B7-5DAA5CF51066}" srcOrd="14" destOrd="0" presId="urn:microsoft.com/office/officeart/2005/8/layout/default#7"/>
    <dgm:cxn modelId="{9A95A7A3-2177-6E4D-9E6D-F401423A4E70}" type="presParOf" srcId="{3F0DBDC0-4F02-3D4C-8ECD-B9A0C16B0791}" destId="{763654B4-9DEB-7341-B6D7-7AAB85E52C1B}" srcOrd="15" destOrd="0" presId="urn:microsoft.com/office/officeart/2005/8/layout/default#7"/>
    <dgm:cxn modelId="{EBCDED8E-32BA-0F49-B7E6-62DB82BF9CC6}" type="presParOf" srcId="{3F0DBDC0-4F02-3D4C-8ECD-B9A0C16B0791}" destId="{4778EED3-BA90-4C45-9E4F-2698A499BF27}" srcOrd="16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EA7BD-890D-0A43-8230-D60B72533270}">
      <dsp:nvSpPr>
        <dsp:cNvPr id="0" name=""/>
        <dsp:cNvSpPr/>
      </dsp:nvSpPr>
      <dsp:spPr>
        <a:xfrm>
          <a:off x="237886" y="3125"/>
          <a:ext cx="2423070" cy="1453842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latin typeface="+mj-lt"/>
            </a:rPr>
            <a:t>Run continually</a:t>
          </a:r>
          <a:endParaRPr lang="en-US" sz="2200" kern="1200" dirty="0">
            <a:solidFill>
              <a:schemeClr val="bg1"/>
            </a:solidFill>
            <a:latin typeface="+mj-lt"/>
          </a:endParaRPr>
        </a:p>
      </dsp:txBody>
      <dsp:txXfrm>
        <a:off x="237886" y="3125"/>
        <a:ext cx="2423070" cy="1453842"/>
      </dsp:txXfrm>
    </dsp:sp>
    <dsp:sp modelId="{8EE9502E-03AF-0746-BFA8-8E5DAF94269E}">
      <dsp:nvSpPr>
        <dsp:cNvPr id="0" name=""/>
        <dsp:cNvSpPr/>
      </dsp:nvSpPr>
      <dsp:spPr>
        <a:xfrm>
          <a:off x="2903264" y="3125"/>
          <a:ext cx="2423070" cy="1453842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latin typeface="+mj-lt"/>
            </a:rPr>
            <a:t>Be fault tolerant</a:t>
          </a:r>
          <a:endParaRPr lang="en-US" sz="2200" b="1" kern="1200" dirty="0">
            <a:solidFill>
              <a:schemeClr val="bg1"/>
            </a:solidFill>
            <a:latin typeface="+mj-lt"/>
          </a:endParaRPr>
        </a:p>
      </dsp:txBody>
      <dsp:txXfrm>
        <a:off x="2903264" y="3125"/>
        <a:ext cx="2423070" cy="1453842"/>
      </dsp:txXfrm>
    </dsp:sp>
    <dsp:sp modelId="{DAE9D56B-A40B-9D4E-9D3D-47526B8CE6E3}">
      <dsp:nvSpPr>
        <dsp:cNvPr id="0" name=""/>
        <dsp:cNvSpPr/>
      </dsp:nvSpPr>
      <dsp:spPr>
        <a:xfrm>
          <a:off x="5568642" y="3125"/>
          <a:ext cx="2423070" cy="1453842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latin typeface="+mj-lt"/>
            </a:rPr>
            <a:t>Resist subversion</a:t>
          </a:r>
          <a:endParaRPr lang="en-US" sz="2200" kern="1200" dirty="0">
            <a:solidFill>
              <a:schemeClr val="bg1"/>
            </a:solidFill>
            <a:latin typeface="+mj-lt"/>
          </a:endParaRPr>
        </a:p>
      </dsp:txBody>
      <dsp:txXfrm>
        <a:off x="5568642" y="3125"/>
        <a:ext cx="2423070" cy="1453842"/>
      </dsp:txXfrm>
    </dsp:sp>
    <dsp:sp modelId="{8FA5374D-7395-D24D-A209-DA869DB5606C}">
      <dsp:nvSpPr>
        <dsp:cNvPr id="0" name=""/>
        <dsp:cNvSpPr/>
      </dsp:nvSpPr>
      <dsp:spPr>
        <a:xfrm>
          <a:off x="237886" y="1699274"/>
          <a:ext cx="2423070" cy="1453842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latin typeface="+mj-lt"/>
            </a:rPr>
            <a:t>Impose a minimal overhead on system</a:t>
          </a:r>
          <a:endParaRPr lang="en-US" sz="2200" kern="1200" dirty="0">
            <a:solidFill>
              <a:schemeClr val="bg1"/>
            </a:solidFill>
            <a:latin typeface="+mj-lt"/>
          </a:endParaRPr>
        </a:p>
      </dsp:txBody>
      <dsp:txXfrm>
        <a:off x="237886" y="1699274"/>
        <a:ext cx="2423070" cy="1453842"/>
      </dsp:txXfrm>
    </dsp:sp>
    <dsp:sp modelId="{12BB12E3-2327-634A-A624-6B6CCEB7B841}">
      <dsp:nvSpPr>
        <dsp:cNvPr id="0" name=""/>
        <dsp:cNvSpPr/>
      </dsp:nvSpPr>
      <dsp:spPr>
        <a:xfrm>
          <a:off x="2903264" y="1699274"/>
          <a:ext cx="2423070" cy="1453842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latin typeface="+mj-lt"/>
            </a:rPr>
            <a:t>Configured according to system security policies </a:t>
          </a:r>
          <a:endParaRPr lang="en-US" sz="2200" kern="1200" dirty="0">
            <a:solidFill>
              <a:schemeClr val="bg1"/>
            </a:solidFill>
            <a:latin typeface="+mj-lt"/>
          </a:endParaRPr>
        </a:p>
      </dsp:txBody>
      <dsp:txXfrm>
        <a:off x="2903264" y="1699274"/>
        <a:ext cx="2423070" cy="1453842"/>
      </dsp:txXfrm>
    </dsp:sp>
    <dsp:sp modelId="{3B565460-ED5A-BC49-906F-F9CB70F5392C}">
      <dsp:nvSpPr>
        <dsp:cNvPr id="0" name=""/>
        <dsp:cNvSpPr/>
      </dsp:nvSpPr>
      <dsp:spPr>
        <a:xfrm>
          <a:off x="5568642" y="1699274"/>
          <a:ext cx="2423070" cy="1453842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latin typeface="+mj-lt"/>
            </a:rPr>
            <a:t>Adapt to changes in systems and users</a:t>
          </a:r>
          <a:endParaRPr lang="en-US" sz="2200" b="1" kern="1200" dirty="0">
            <a:solidFill>
              <a:schemeClr val="bg1"/>
            </a:solidFill>
            <a:latin typeface="+mj-lt"/>
          </a:endParaRPr>
        </a:p>
      </dsp:txBody>
      <dsp:txXfrm>
        <a:off x="5568642" y="1699274"/>
        <a:ext cx="2423070" cy="1453842"/>
      </dsp:txXfrm>
    </dsp:sp>
    <dsp:sp modelId="{A91DF16B-99C4-1245-A6E0-771DA593FD5D}">
      <dsp:nvSpPr>
        <dsp:cNvPr id="0" name=""/>
        <dsp:cNvSpPr/>
      </dsp:nvSpPr>
      <dsp:spPr>
        <a:xfrm>
          <a:off x="237886" y="3395424"/>
          <a:ext cx="2423070" cy="1453842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latin typeface="+mj-lt"/>
            </a:rPr>
            <a:t>Scale to monitor large numbers of systems</a:t>
          </a:r>
          <a:endParaRPr lang="en-US" sz="2200" kern="1200" dirty="0">
            <a:solidFill>
              <a:schemeClr val="bg1"/>
            </a:solidFill>
            <a:latin typeface="+mj-lt"/>
          </a:endParaRPr>
        </a:p>
      </dsp:txBody>
      <dsp:txXfrm>
        <a:off x="237886" y="3395424"/>
        <a:ext cx="2423070" cy="1453842"/>
      </dsp:txXfrm>
    </dsp:sp>
    <dsp:sp modelId="{F48B1560-066D-FA45-B0B7-5DAA5CF51066}">
      <dsp:nvSpPr>
        <dsp:cNvPr id="0" name=""/>
        <dsp:cNvSpPr/>
      </dsp:nvSpPr>
      <dsp:spPr>
        <a:xfrm>
          <a:off x="2903264" y="3395424"/>
          <a:ext cx="2423070" cy="1453842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latin typeface="+mj-lt"/>
            </a:rPr>
            <a:t>Provide graceful degradation of service</a:t>
          </a:r>
          <a:endParaRPr lang="en-US" sz="2200" b="1" kern="1200" dirty="0">
            <a:solidFill>
              <a:schemeClr val="bg1"/>
            </a:solidFill>
            <a:latin typeface="+mj-lt"/>
          </a:endParaRPr>
        </a:p>
      </dsp:txBody>
      <dsp:txXfrm>
        <a:off x="2903264" y="3395424"/>
        <a:ext cx="2423070" cy="1453842"/>
      </dsp:txXfrm>
    </dsp:sp>
    <dsp:sp modelId="{4778EED3-BA90-4C45-9E4F-2698A499BF27}">
      <dsp:nvSpPr>
        <dsp:cNvPr id="0" name=""/>
        <dsp:cNvSpPr/>
      </dsp:nvSpPr>
      <dsp:spPr>
        <a:xfrm>
          <a:off x="5568642" y="3395424"/>
          <a:ext cx="2423070" cy="1453842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latin typeface="+mj-lt"/>
            </a:rPr>
            <a:t>Allow dynamic reconfiguration</a:t>
          </a:r>
          <a:endParaRPr lang="en-US" sz="2200" kern="1200" dirty="0">
            <a:solidFill>
              <a:schemeClr val="bg1"/>
            </a:solidFill>
            <a:latin typeface="+mj-lt"/>
          </a:endParaRPr>
        </a:p>
      </dsp:txBody>
      <dsp:txXfrm>
        <a:off x="5568642" y="3395424"/>
        <a:ext cx="2423070" cy="1453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DAA4-C3A0-3E4C-91FC-9BB41629E6EF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6455B-5758-CB4F-B2C6-B0524DDC6D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79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E3D061-1765-D946-9FA1-698C704C641F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0625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13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9891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8379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011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5D1EF-DBD4-DA41-B032-D1E1F22334C3}" type="slidenum">
              <a:rPr lang="en-AU"/>
              <a:pPr/>
              <a:t>13</a:t>
            </a:fld>
            <a:endParaRPr lang="en-AU" dirty="0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endParaRPr lang="en-US" dirty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41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CF25E-AE0F-3E4D-9BBA-F5E6F7140736}" type="slidenum">
              <a:rPr lang="en-AU"/>
              <a:pPr/>
              <a:t>14</a:t>
            </a:fld>
            <a:endParaRPr lang="en-AU" dirty="0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14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2392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2537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3490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7070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999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00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76BF6-A43B-8743-89B1-044C8DFC456C}" type="slidenum">
              <a:rPr lang="en-AU"/>
              <a:pPr/>
              <a:t>20</a:t>
            </a:fld>
            <a:endParaRPr lang="en-AU" dirty="0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81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4251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922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0F55D-6EDD-2C45-B04A-CFEDCF91068B}" type="slidenum">
              <a:rPr lang="en-AU"/>
              <a:pPr/>
              <a:t>23</a:t>
            </a:fld>
            <a:endParaRPr lang="en-AU" dirty="0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133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9947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1460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F56B2-38C2-D042-AFBD-79A384468EAE}" type="slidenum">
              <a:rPr lang="en-AU"/>
              <a:pPr/>
              <a:t>26</a:t>
            </a:fld>
            <a:endParaRPr lang="en-AU" dirty="0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6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486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477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899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04471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57192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1301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3239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870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879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857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C0E6F-C08E-B44A-8FBB-F5A71CE4C102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1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4450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0161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3D061-1765-D946-9FA1-698C704C641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039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9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6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1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2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0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2438402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6356352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2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352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123728" y="44624"/>
            <a:ext cx="4824536" cy="674136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B91D"/>
                </a:solidFill>
              </a:rPr>
              <a:t>Intrusion Detection System (IDS)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IDS comprises three logical components: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Sensors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Sensors are responsible for collecting data. The input for a </a:t>
            </a:r>
            <a:r>
              <a:rPr lang="en-US" dirty="0" smtClean="0"/>
              <a:t>sensor may </a:t>
            </a:r>
            <a:r>
              <a:rPr lang="en-US" dirty="0"/>
              <a:t>be any part of a system that could contain evidence of an intrusion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Analyzers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Analyzers receive input from one or more sensors or from </a:t>
            </a:r>
            <a:r>
              <a:rPr lang="en-US" dirty="0" smtClean="0"/>
              <a:t>other analyzers</a:t>
            </a:r>
            <a:r>
              <a:rPr lang="en-US" dirty="0"/>
              <a:t>. The analyzer is responsible for determining if an intrusion </a:t>
            </a:r>
            <a:r>
              <a:rPr lang="en-US" dirty="0" smtClean="0"/>
              <a:t>has occurred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FF0000"/>
                </a:solidFill>
              </a:rPr>
              <a:t>User interface: </a:t>
            </a:r>
            <a:r>
              <a:rPr lang="en-US" dirty="0"/>
              <a:t>The user interface to an IDS enables a user to view </a:t>
            </a:r>
            <a:r>
              <a:rPr lang="en-US" dirty="0" smtClean="0"/>
              <a:t>output from </a:t>
            </a:r>
            <a:r>
              <a:rPr lang="en-US" dirty="0"/>
              <a:t>the system or control the behavior of the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9141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B91D"/>
                </a:solidFill>
              </a:rPr>
              <a:t>Types of Intrusion Detection System (IDS)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531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IDSs are often classified based on the source and type of data analyzed, as: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Host-based </a:t>
            </a:r>
            <a:r>
              <a:rPr lang="en-US" b="1" dirty="0">
                <a:solidFill>
                  <a:srgbClr val="FF0000"/>
                </a:solidFill>
              </a:rPr>
              <a:t>IDS (HIDS)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Monitors the characteristics of a single host and </a:t>
            </a:r>
            <a:r>
              <a:rPr lang="en-US" dirty="0" smtClean="0"/>
              <a:t>the events </a:t>
            </a:r>
            <a:r>
              <a:rPr lang="en-US" dirty="0"/>
              <a:t>occurring within that host, such as process identifiers and the </a:t>
            </a:r>
            <a:r>
              <a:rPr lang="en-US" dirty="0" smtClean="0"/>
              <a:t>system calls </a:t>
            </a:r>
            <a:r>
              <a:rPr lang="en-US" dirty="0"/>
              <a:t>they make, for evidence of suspicious activity.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Network-based </a:t>
            </a:r>
            <a:r>
              <a:rPr lang="en-US" b="1" dirty="0">
                <a:solidFill>
                  <a:srgbClr val="FF0000"/>
                </a:solidFill>
              </a:rPr>
              <a:t>IDS (NIDS)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Monitors network traffic for particular </a:t>
            </a:r>
            <a:r>
              <a:rPr lang="en-US" dirty="0" smtClean="0"/>
              <a:t>network segments </a:t>
            </a:r>
            <a:r>
              <a:rPr lang="en-US" dirty="0"/>
              <a:t>or devices and analyzes network, transport, and application </a:t>
            </a:r>
            <a:r>
              <a:rPr lang="en-US" dirty="0" smtClean="0"/>
              <a:t>protocols to </a:t>
            </a:r>
            <a:r>
              <a:rPr lang="en-US" dirty="0"/>
              <a:t>identify suspicious activity.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Distributed </a:t>
            </a:r>
            <a:r>
              <a:rPr lang="en-US" b="1" dirty="0">
                <a:solidFill>
                  <a:srgbClr val="FF0000"/>
                </a:solidFill>
              </a:rPr>
              <a:t>or hybrid IDS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Combines information from a number of </a:t>
            </a:r>
            <a:r>
              <a:rPr lang="en-US" dirty="0" smtClean="0"/>
              <a:t>sensors, often </a:t>
            </a:r>
            <a:r>
              <a:rPr lang="en-US" dirty="0"/>
              <a:t>both host and network-based, in a central analyzer that is able to </a:t>
            </a:r>
            <a:r>
              <a:rPr lang="en-US" dirty="0" smtClean="0"/>
              <a:t>better identify </a:t>
            </a:r>
            <a:r>
              <a:rPr lang="en-US" dirty="0"/>
              <a:t>and respond to intrusion activity.</a:t>
            </a:r>
          </a:p>
        </p:txBody>
      </p:sp>
    </p:spTree>
    <p:extLst>
      <p:ext uri="{BB962C8B-B14F-4D97-AF65-F5344CB8AC3E}">
        <p14:creationId xmlns:p14="http://schemas.microsoft.com/office/powerpoint/2010/main" val="144357378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B91D"/>
                </a:solidFill>
              </a:rPr>
              <a:t>False positive and false negative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Although </a:t>
            </a:r>
            <a:r>
              <a:rPr lang="en-US" dirty="0"/>
              <a:t>the typical behavior of an intruder differs from </a:t>
            </a:r>
            <a:r>
              <a:rPr lang="en-US" dirty="0" smtClean="0"/>
              <a:t>the typical </a:t>
            </a:r>
            <a:r>
              <a:rPr lang="en-US" dirty="0"/>
              <a:t>behavior of an authorized user, there is an overlap in these behaviors. </a:t>
            </a:r>
            <a:r>
              <a:rPr lang="en-US" dirty="0" smtClean="0"/>
              <a:t>Thus, a </a:t>
            </a:r>
            <a:r>
              <a:rPr lang="en-US" dirty="0"/>
              <a:t>loose interpretation of intruder behavior, which will catch more intruders, </a:t>
            </a:r>
            <a:r>
              <a:rPr lang="en-US" dirty="0" smtClean="0"/>
              <a:t>will also </a:t>
            </a:r>
            <a:r>
              <a:rPr lang="en-US" dirty="0"/>
              <a:t>lead to a number of </a:t>
            </a:r>
            <a:r>
              <a:rPr lang="en-US" b="1" dirty="0">
                <a:solidFill>
                  <a:srgbClr val="FF0000"/>
                </a:solidFill>
              </a:rPr>
              <a:t>false positives</a:t>
            </a:r>
            <a:r>
              <a:rPr lang="en-US" dirty="0"/>
              <a:t>, or false alarms, where authorized users </a:t>
            </a:r>
            <a:r>
              <a:rPr lang="en-US" dirty="0" smtClean="0"/>
              <a:t>are identified </a:t>
            </a:r>
            <a:r>
              <a:rPr lang="en-US" dirty="0"/>
              <a:t>as intruders.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the other hand, an attempt to limit false positives by </a:t>
            </a:r>
            <a:r>
              <a:rPr lang="en-US" dirty="0" smtClean="0"/>
              <a:t>a tight </a:t>
            </a:r>
            <a:r>
              <a:rPr lang="en-US" dirty="0"/>
              <a:t>interpretation of intruder behavior will lead to an increase in </a:t>
            </a:r>
            <a:r>
              <a:rPr lang="en-US" b="1" dirty="0">
                <a:solidFill>
                  <a:srgbClr val="FF0000"/>
                </a:solidFill>
              </a:rPr>
              <a:t>false </a:t>
            </a:r>
            <a:r>
              <a:rPr lang="en-US" b="1" dirty="0" smtClean="0">
                <a:solidFill>
                  <a:srgbClr val="FF0000"/>
                </a:solidFill>
              </a:rPr>
              <a:t>negatives</a:t>
            </a:r>
            <a:r>
              <a:rPr lang="en-US" dirty="0" smtClean="0"/>
              <a:t>, or </a:t>
            </a:r>
            <a:r>
              <a:rPr lang="en-US" dirty="0"/>
              <a:t>intruders not identified as intruders.</a:t>
            </a:r>
          </a:p>
        </p:txBody>
      </p:sp>
    </p:spTree>
    <p:extLst>
      <p:ext uri="{BB962C8B-B14F-4D97-AF65-F5344CB8AC3E}">
        <p14:creationId xmlns:p14="http://schemas.microsoft.com/office/powerpoint/2010/main" val="227728979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0" b="18461"/>
          <a:stretch/>
        </p:blipFill>
        <p:spPr>
          <a:xfrm>
            <a:off x="408939" y="0"/>
            <a:ext cx="8349615" cy="68580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B91D"/>
                </a:solidFill>
              </a:rPr>
              <a:t>IDS Requirements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540309"/>
              </p:ext>
            </p:extLst>
          </p:nvPr>
        </p:nvGraphicFramePr>
        <p:xfrm>
          <a:off x="457200" y="1700808"/>
          <a:ext cx="8229600" cy="4852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b="1" dirty="0">
                <a:solidFill>
                  <a:srgbClr val="FFB91D"/>
                </a:solidFill>
              </a:rPr>
              <a:t>IDS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50072"/>
            <a:ext cx="8640960" cy="5747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Following are the desirable </a:t>
            </a:r>
            <a:r>
              <a:rPr lang="en-US" sz="2000" dirty="0"/>
              <a:t>for an </a:t>
            </a:r>
            <a:r>
              <a:rPr lang="en-US" sz="2000" dirty="0" smtClean="0"/>
              <a:t>IDS:</a:t>
            </a:r>
          </a:p>
          <a:p>
            <a:r>
              <a:rPr lang="en-US" sz="2000" dirty="0" smtClean="0"/>
              <a:t>Run </a:t>
            </a:r>
            <a:r>
              <a:rPr lang="en-US" sz="2000" dirty="0"/>
              <a:t>continually with minimal human supervision.</a:t>
            </a:r>
          </a:p>
          <a:p>
            <a:r>
              <a:rPr lang="en-US" sz="2000" dirty="0" smtClean="0"/>
              <a:t>Be </a:t>
            </a:r>
            <a:r>
              <a:rPr lang="en-US" sz="2000" dirty="0"/>
              <a:t>fault tolerant in the sense that it must be able to recover from </a:t>
            </a:r>
            <a:r>
              <a:rPr lang="en-US" sz="2000" dirty="0" smtClean="0"/>
              <a:t>system crashes </a:t>
            </a:r>
            <a:r>
              <a:rPr lang="en-US" sz="2000" dirty="0"/>
              <a:t>and </a:t>
            </a:r>
            <a:r>
              <a:rPr lang="en-US" sz="2000" dirty="0" smtClean="0"/>
              <a:t>re-initializations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Resist </a:t>
            </a:r>
            <a:r>
              <a:rPr lang="en-US" sz="2000" dirty="0"/>
              <a:t>subversion. The IDS must be able to monitor itself and detect if it </a:t>
            </a:r>
            <a:r>
              <a:rPr lang="en-US" sz="2000" dirty="0" smtClean="0"/>
              <a:t>has been </a:t>
            </a:r>
            <a:r>
              <a:rPr lang="en-US" sz="2000" dirty="0"/>
              <a:t>modified by an attacker.</a:t>
            </a:r>
          </a:p>
          <a:p>
            <a:r>
              <a:rPr lang="en-US" sz="2000" dirty="0" smtClean="0"/>
              <a:t>Impose </a:t>
            </a:r>
            <a:r>
              <a:rPr lang="en-US" sz="2000" dirty="0"/>
              <a:t>a minimal overhead on the system where it is running.</a:t>
            </a:r>
          </a:p>
          <a:p>
            <a:r>
              <a:rPr lang="en-US" sz="2000" dirty="0" smtClean="0"/>
              <a:t>Be </a:t>
            </a:r>
            <a:r>
              <a:rPr lang="en-US" sz="2000" dirty="0"/>
              <a:t>able to be configured according to the security policies of the system that </a:t>
            </a:r>
            <a:r>
              <a:rPr lang="en-US" sz="2000" dirty="0" smtClean="0"/>
              <a:t>is being </a:t>
            </a:r>
            <a:r>
              <a:rPr lang="en-US" sz="2000" dirty="0"/>
              <a:t>monitored.</a:t>
            </a:r>
          </a:p>
          <a:p>
            <a:r>
              <a:rPr lang="en-US" sz="2000" dirty="0" smtClean="0"/>
              <a:t>Be </a:t>
            </a:r>
            <a:r>
              <a:rPr lang="en-US" sz="2000" dirty="0"/>
              <a:t>able to adapt to changes in system and user behavior over time.</a:t>
            </a:r>
          </a:p>
          <a:p>
            <a:r>
              <a:rPr lang="en-US" sz="2000" dirty="0" smtClean="0"/>
              <a:t>Be </a:t>
            </a:r>
            <a:r>
              <a:rPr lang="en-US" sz="2000" dirty="0"/>
              <a:t>able to scale to monitor a large number of hosts.</a:t>
            </a:r>
          </a:p>
          <a:p>
            <a:r>
              <a:rPr lang="en-US" sz="2000" dirty="0" smtClean="0"/>
              <a:t>Provide </a:t>
            </a:r>
            <a:r>
              <a:rPr lang="en-US" sz="2000" dirty="0"/>
              <a:t>graceful degradation of service in the sense that if some </a:t>
            </a:r>
            <a:r>
              <a:rPr lang="en-US" sz="2000" dirty="0" smtClean="0"/>
              <a:t>components of </a:t>
            </a:r>
            <a:r>
              <a:rPr lang="en-US" sz="2000" dirty="0"/>
              <a:t>the IDS stop working for any reason, the rest of them should be affected </a:t>
            </a:r>
            <a:r>
              <a:rPr lang="en-US" sz="2000" dirty="0" smtClean="0"/>
              <a:t>as little </a:t>
            </a:r>
            <a:r>
              <a:rPr lang="en-US" sz="2000" dirty="0"/>
              <a:t>as possible.</a:t>
            </a:r>
          </a:p>
          <a:p>
            <a:r>
              <a:rPr lang="en-US" sz="2000" dirty="0" smtClean="0"/>
              <a:t>Allow </a:t>
            </a:r>
            <a:r>
              <a:rPr lang="en-US" sz="2000" dirty="0"/>
              <a:t>dynamic reconfiguration; that is, the ability to reconfigure the </a:t>
            </a:r>
            <a:r>
              <a:rPr lang="en-US" sz="2000" dirty="0" smtClean="0"/>
              <a:t>IDS without </a:t>
            </a:r>
            <a:r>
              <a:rPr lang="en-US" sz="2000" dirty="0"/>
              <a:t>having to restart it.</a:t>
            </a:r>
          </a:p>
        </p:txBody>
      </p:sp>
    </p:spTree>
    <p:extLst>
      <p:ext uri="{BB962C8B-B14F-4D97-AF65-F5344CB8AC3E}">
        <p14:creationId xmlns:p14="http://schemas.microsoft.com/office/powerpoint/2010/main" val="119404875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b="1" dirty="0">
                <a:solidFill>
                  <a:srgbClr val="FFB91D"/>
                </a:solidFill>
              </a:rPr>
              <a:t>Analysis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020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IDSs </a:t>
            </a:r>
            <a:r>
              <a:rPr lang="en-US" dirty="0"/>
              <a:t>typically use one of the following alternative approaches to analyze </a:t>
            </a:r>
            <a:r>
              <a:rPr lang="en-US" dirty="0" smtClean="0"/>
              <a:t>sensor data </a:t>
            </a:r>
            <a:r>
              <a:rPr lang="en-US" dirty="0"/>
              <a:t>to detect intrusions: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Anomaly </a:t>
            </a:r>
            <a:r>
              <a:rPr lang="en-US" b="1" dirty="0"/>
              <a:t>detection: </a:t>
            </a:r>
            <a:r>
              <a:rPr lang="en-US" dirty="0"/>
              <a:t>Involves the collection of data relating to the </a:t>
            </a:r>
            <a:r>
              <a:rPr lang="en-US" dirty="0" smtClean="0"/>
              <a:t>behavior of </a:t>
            </a:r>
            <a:r>
              <a:rPr lang="en-US" dirty="0"/>
              <a:t>legitimate users over a period of time. Then current observed behavior </a:t>
            </a:r>
            <a:r>
              <a:rPr lang="en-US" dirty="0" smtClean="0"/>
              <a:t>is analyzed </a:t>
            </a:r>
            <a:r>
              <a:rPr lang="en-US" dirty="0"/>
              <a:t>to determine with a high level of confidence whether this behavior </a:t>
            </a:r>
            <a:r>
              <a:rPr lang="en-US" dirty="0" smtClean="0"/>
              <a:t>is that </a:t>
            </a:r>
            <a:r>
              <a:rPr lang="en-US" dirty="0"/>
              <a:t>of a legitimate user or alternatively that of an intruder.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Signature </a:t>
            </a:r>
            <a:r>
              <a:rPr lang="en-US" b="1" dirty="0"/>
              <a:t>or Heuristic detection: </a:t>
            </a:r>
            <a:r>
              <a:rPr lang="en-US" dirty="0"/>
              <a:t>Uses a set of known malicious data </a:t>
            </a:r>
            <a:r>
              <a:rPr lang="en-US" dirty="0" smtClean="0"/>
              <a:t>patterns (signatures</a:t>
            </a:r>
            <a:r>
              <a:rPr lang="en-US" dirty="0"/>
              <a:t>) or attack rules (heuristics) that are compared with current </a:t>
            </a:r>
            <a:r>
              <a:rPr lang="en-US" dirty="0" smtClean="0"/>
              <a:t>behavior to </a:t>
            </a:r>
            <a:r>
              <a:rPr lang="en-US" dirty="0"/>
              <a:t>decide if is that of an intruder. It is also known as misuse detection. </a:t>
            </a:r>
            <a:r>
              <a:rPr lang="en-US" dirty="0" smtClean="0"/>
              <a:t>This approach </a:t>
            </a:r>
            <a:r>
              <a:rPr lang="en-US" dirty="0"/>
              <a:t>can only identify known attacks for which it has patterns or rules.</a:t>
            </a:r>
          </a:p>
        </p:txBody>
      </p:sp>
    </p:spTree>
    <p:extLst>
      <p:ext uri="{BB962C8B-B14F-4D97-AF65-F5344CB8AC3E}">
        <p14:creationId xmlns:p14="http://schemas.microsoft.com/office/powerpoint/2010/main" val="344864841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Analysis Approaches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7544" y="1700808"/>
            <a:ext cx="3931920" cy="573741"/>
          </a:xfr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A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nomaly detection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16016" y="1484784"/>
            <a:ext cx="3931920" cy="947936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Signature/Heuristic detection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7544" y="2708920"/>
            <a:ext cx="3931920" cy="3827929"/>
          </a:xfrm>
        </p:spPr>
        <p:txBody>
          <a:bodyPr>
            <a:normAutofit fontScale="92500"/>
          </a:bodyPr>
          <a:lstStyle/>
          <a:p>
            <a:pPr>
              <a:spcAft>
                <a:spcPts val="8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Involves the collection of data relating to the behavior of legitimate users over a period of time</a:t>
            </a:r>
          </a:p>
          <a:p>
            <a:pPr>
              <a:spcAft>
                <a:spcPts val="8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Current observed behavior is analyzed to determine whether this behavior is that of a legitimate user or that of an intruder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16016" y="2636912"/>
            <a:ext cx="3931920" cy="3446929"/>
          </a:xfrm>
        </p:spPr>
        <p:txBody>
          <a:bodyPr>
            <a:noAutofit/>
          </a:bodyPr>
          <a:lstStyle/>
          <a:p>
            <a:pPr>
              <a:spcAft>
                <a:spcPts val="8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>
                <a:latin typeface="+mn-lt"/>
              </a:rPr>
              <a:t>Uses a set of known malicious data patterns or attack rules that are compared with current behavior</a:t>
            </a:r>
          </a:p>
          <a:p>
            <a:pPr>
              <a:spcAft>
                <a:spcPts val="8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>
                <a:latin typeface="+mn-lt"/>
              </a:rPr>
              <a:t>Also known as misuse detection</a:t>
            </a:r>
          </a:p>
          <a:p>
            <a:pPr>
              <a:spcAft>
                <a:spcPts val="8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200" dirty="0">
                <a:latin typeface="+mn-lt"/>
              </a:rPr>
              <a:t>Can only identify known attacks for which it has patterns or rules</a:t>
            </a:r>
          </a:p>
        </p:txBody>
      </p:sp>
    </p:spTree>
    <p:extLst>
      <p:ext uri="{BB962C8B-B14F-4D97-AF65-F5344CB8AC3E}">
        <p14:creationId xmlns:p14="http://schemas.microsoft.com/office/powerpoint/2010/main" val="7383175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B91D"/>
                </a:solidFill>
              </a:rPr>
              <a:t>Host-Based Intrusion </a:t>
            </a:r>
            <a:r>
              <a:rPr lang="en-US" sz="4400" b="1" dirty="0" smtClean="0">
                <a:solidFill>
                  <a:srgbClr val="FFB91D"/>
                </a:solidFill>
              </a:rPr>
              <a:t>Detection (HIDS)</a:t>
            </a:r>
            <a:endParaRPr lang="en-US" sz="4400" b="1" dirty="0">
              <a:solidFill>
                <a:srgbClr val="FFB9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HIDS</a:t>
            </a:r>
            <a:r>
              <a:rPr lang="en-US" dirty="0" smtClean="0"/>
              <a:t> monitors </a:t>
            </a:r>
            <a:r>
              <a:rPr lang="en-US" dirty="0"/>
              <a:t>activity on the system in a variety of ways to detect suspicious </a:t>
            </a:r>
            <a:r>
              <a:rPr lang="en-US" dirty="0" smtClean="0"/>
              <a:t>behavior. In </a:t>
            </a:r>
            <a:r>
              <a:rPr lang="en-US" dirty="0"/>
              <a:t>some cases, an IDS can halt an attack before any damage is done, </a:t>
            </a:r>
            <a:r>
              <a:rPr lang="en-US" dirty="0" smtClean="0"/>
              <a:t>but </a:t>
            </a:r>
            <a:r>
              <a:rPr lang="en-US" dirty="0"/>
              <a:t>its main purpose is to detect intrusions, log suspicious events, </a:t>
            </a:r>
            <a:r>
              <a:rPr lang="en-US" dirty="0" smtClean="0"/>
              <a:t>and send </a:t>
            </a:r>
            <a:r>
              <a:rPr lang="en-US" dirty="0"/>
              <a:t>alerts.</a:t>
            </a:r>
          </a:p>
          <a:p>
            <a:pPr marL="0" indent="0">
              <a:buNone/>
            </a:pPr>
            <a:r>
              <a:rPr lang="en-US" dirty="0"/>
              <a:t>The primary benefit of a HIDS is that it can detect both external and </a:t>
            </a:r>
            <a:r>
              <a:rPr lang="en-US" dirty="0" smtClean="0"/>
              <a:t>internal intrusions</a:t>
            </a:r>
            <a:r>
              <a:rPr lang="en-US" dirty="0"/>
              <a:t>, something that is not possible either with network-based IDSs or firewalls.</a:t>
            </a:r>
          </a:p>
          <a:p>
            <a:pPr marL="0" indent="0">
              <a:buNone/>
            </a:pPr>
            <a:r>
              <a:rPr lang="en-US" dirty="0" smtClean="0"/>
              <a:t>Host-based </a:t>
            </a:r>
            <a:r>
              <a:rPr lang="en-US" dirty="0"/>
              <a:t>IDSs can use either </a:t>
            </a:r>
            <a:r>
              <a:rPr lang="en-US" dirty="0" smtClean="0"/>
              <a:t>anomaly or </a:t>
            </a:r>
            <a:r>
              <a:rPr lang="en-US" dirty="0"/>
              <a:t>signature and heuristic approaches to detect unauthorized behavior on the </a:t>
            </a:r>
            <a:r>
              <a:rPr lang="en-US" dirty="0" smtClean="0"/>
              <a:t>monitored host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510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35280" cy="908720"/>
          </a:xfrm>
        </p:spPr>
        <p:txBody>
          <a:bodyPr/>
          <a:lstStyle/>
          <a:p>
            <a:r>
              <a:rPr lang="en-US" sz="4400" b="1" dirty="0">
                <a:solidFill>
                  <a:srgbClr val="FFB91D"/>
                </a:solidFill>
              </a:rPr>
              <a:t>Distributed Intrusion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Either </a:t>
            </a:r>
            <a:r>
              <a:rPr lang="en-US" sz="1800" dirty="0"/>
              <a:t>a centralized or decentralized architecture can be used. With a </a:t>
            </a:r>
            <a:r>
              <a:rPr lang="en-US" sz="1800" dirty="0" smtClean="0"/>
              <a:t>centralized architecture</a:t>
            </a:r>
            <a:r>
              <a:rPr lang="en-US" sz="1800" dirty="0"/>
              <a:t>, there is a single central point of collection and analysis of </a:t>
            </a:r>
            <a:r>
              <a:rPr lang="en-US" sz="1800" dirty="0" smtClean="0"/>
              <a:t>all sensor </a:t>
            </a:r>
            <a:r>
              <a:rPr lang="en-US" sz="1800" dirty="0"/>
              <a:t>data. This eases the task of correlating incoming reports but creates </a:t>
            </a:r>
            <a:r>
              <a:rPr lang="en-US" sz="1800" dirty="0" smtClean="0"/>
              <a:t>a potential </a:t>
            </a:r>
            <a:r>
              <a:rPr lang="en-US" sz="1800" dirty="0"/>
              <a:t>bottleneck and single point of failure. With a decentralized </a:t>
            </a:r>
            <a:r>
              <a:rPr lang="en-US" sz="1800" dirty="0" smtClean="0"/>
              <a:t>architecture, there </a:t>
            </a:r>
            <a:r>
              <a:rPr lang="en-US" sz="1800" dirty="0"/>
              <a:t>is more than one analysis center, but these must coordinate </a:t>
            </a:r>
            <a:r>
              <a:rPr lang="en-US" sz="1800" dirty="0" smtClean="0"/>
              <a:t>their activities </a:t>
            </a:r>
            <a:r>
              <a:rPr lang="en-US" sz="1800" dirty="0"/>
              <a:t>and exchange information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Figure 8.2 shows the overall architecture, which consists of three main components:</a:t>
            </a:r>
          </a:p>
          <a:p>
            <a:pPr marL="457200" indent="-457200">
              <a:buAutoNum type="arabicPeriod"/>
            </a:pPr>
            <a:r>
              <a:rPr lang="en-US" sz="1800" b="1" dirty="0" smtClean="0"/>
              <a:t>Host agent module: </a:t>
            </a:r>
            <a:r>
              <a:rPr lang="en-US" sz="1800" dirty="0" smtClean="0"/>
              <a:t>An audit collection module operating as a background process on a monitored system. Its purpose is to collect data on security-related events on the host and transmit these to the central manager.</a:t>
            </a:r>
          </a:p>
          <a:p>
            <a:pPr marL="457200" indent="-457200">
              <a:buAutoNum type="arabicPeriod"/>
            </a:pPr>
            <a:r>
              <a:rPr lang="en-US" sz="1800" b="1" dirty="0" smtClean="0"/>
              <a:t>LAN monitor agent module: </a:t>
            </a:r>
            <a:r>
              <a:rPr lang="en-US" sz="1800" dirty="0" smtClean="0"/>
              <a:t>Operates in the same fashion as a host agent module except that it analyzes LAN traffic and reports the results to the central manager.</a:t>
            </a:r>
          </a:p>
          <a:p>
            <a:pPr marL="457200" indent="-457200">
              <a:buAutoNum type="arabicPeriod"/>
            </a:pPr>
            <a:r>
              <a:rPr lang="en-US" sz="1800" b="1" dirty="0" smtClean="0"/>
              <a:t>Central manager module: </a:t>
            </a:r>
            <a:r>
              <a:rPr lang="en-US" sz="1800" dirty="0" smtClean="0"/>
              <a:t>Receives reports from LAN monitor and host agents and processes and correlates these reports to detect intrusion.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512816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531367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rgbClr val="FFB91D"/>
                </a:solidFill>
              </a:rPr>
              <a:t>Chapter 6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629201" y="3901219"/>
            <a:ext cx="6400800" cy="1219200"/>
          </a:xfrm>
        </p:spPr>
        <p:txBody>
          <a:bodyPr>
            <a:normAutofit/>
          </a:bodyPr>
          <a:lstStyle/>
          <a:p>
            <a:pPr algn="ctr"/>
            <a:r>
              <a:rPr kumimoji="1"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Intrusion Detection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1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4182" r="1730" b="5320"/>
          <a:stretch/>
        </p:blipFill>
        <p:spPr>
          <a:xfrm>
            <a:off x="317518" y="286762"/>
            <a:ext cx="8511525" cy="620638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980728"/>
          </a:xfrm>
        </p:spPr>
        <p:txBody>
          <a:bodyPr/>
          <a:lstStyle/>
          <a:p>
            <a:r>
              <a:rPr lang="en-US" sz="4400" dirty="0">
                <a:solidFill>
                  <a:srgbClr val="FFB91D"/>
                </a:solidFill>
              </a:rPr>
              <a:t>Network-Based IDS </a:t>
            </a:r>
            <a:r>
              <a:rPr lang="en-US" sz="4400" dirty="0" smtClean="0">
                <a:solidFill>
                  <a:srgbClr val="FFB91D"/>
                </a:solidFill>
              </a:rPr>
              <a:t>(</a:t>
            </a:r>
            <a:r>
              <a:rPr lang="en-US" sz="4400" dirty="0">
                <a:solidFill>
                  <a:srgbClr val="FFB91D"/>
                </a:solidFill>
              </a:rPr>
              <a:t>NIDS)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NIDS are typically included in the perimeter security infrastructure of </a:t>
            </a:r>
            <a:r>
              <a:rPr lang="en-US" dirty="0" smtClean="0"/>
              <a:t>an organization</a:t>
            </a:r>
            <a:r>
              <a:rPr lang="en-US" dirty="0"/>
              <a:t>, either incorporated in, or associated with, the firewall.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 smtClean="0"/>
              <a:t>typically focus </a:t>
            </a:r>
            <a:r>
              <a:rPr lang="en-US" dirty="0"/>
              <a:t>on monitoring for external intrusion attempts, by analyzing both traffic </a:t>
            </a:r>
            <a:r>
              <a:rPr lang="en-US" dirty="0" smtClean="0"/>
              <a:t>patterns and </a:t>
            </a:r>
            <a:r>
              <a:rPr lang="en-US" dirty="0"/>
              <a:t>traffic content for malicious activity.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increasing use of </a:t>
            </a:r>
            <a:r>
              <a:rPr lang="en-US" dirty="0" smtClean="0"/>
              <a:t>encryption though</a:t>
            </a:r>
            <a:r>
              <a:rPr lang="en-US" dirty="0"/>
              <a:t>, NIDS have lost access to significant content, hindering their ability </a:t>
            </a:r>
            <a:r>
              <a:rPr lang="en-US" dirty="0" smtClean="0"/>
              <a:t>to function </a:t>
            </a:r>
            <a:r>
              <a:rPr lang="en-US" dirty="0"/>
              <a:t>well. Thus while they have an important role to play, they can only </a:t>
            </a:r>
            <a:r>
              <a:rPr lang="en-US" dirty="0" smtClean="0"/>
              <a:t>form part </a:t>
            </a:r>
            <a:r>
              <a:rPr lang="en-US" dirty="0"/>
              <a:t>of the solution.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typical NIDS facility includes a number of sensors to </a:t>
            </a:r>
            <a:r>
              <a:rPr lang="en-US" dirty="0" smtClean="0"/>
              <a:t>monitor packet </a:t>
            </a:r>
            <a:r>
              <a:rPr lang="en-US" dirty="0"/>
              <a:t>traffic, one or more servers for NIDS </a:t>
            </a:r>
            <a:r>
              <a:rPr lang="en-US" dirty="0" smtClean="0"/>
              <a:t>management functions</a:t>
            </a:r>
            <a:r>
              <a:rPr lang="en-US" dirty="0"/>
              <a:t>, and one </a:t>
            </a:r>
            <a:r>
              <a:rPr lang="en-US" dirty="0" smtClean="0"/>
              <a:t>or more </a:t>
            </a:r>
            <a:r>
              <a:rPr lang="en-US" dirty="0"/>
              <a:t>management consoles for the human interface. </a:t>
            </a:r>
          </a:p>
        </p:txBody>
      </p:sp>
    </p:spTree>
    <p:extLst>
      <p:ext uri="{BB962C8B-B14F-4D97-AF65-F5344CB8AC3E}">
        <p14:creationId xmlns:p14="http://schemas.microsoft.com/office/powerpoint/2010/main" val="227407141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Types of Network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Network Sensors can be deployed in one of two modes: inline and passive. An </a:t>
            </a:r>
            <a:r>
              <a:rPr lang="en-US" b="1" dirty="0" smtClean="0">
                <a:solidFill>
                  <a:srgbClr val="FF0000"/>
                </a:solidFill>
              </a:rPr>
              <a:t>inline sensor </a:t>
            </a:r>
            <a:r>
              <a:rPr lang="en-US" dirty="0" smtClean="0"/>
              <a:t>is </a:t>
            </a:r>
            <a:r>
              <a:rPr lang="en-US" dirty="0"/>
              <a:t>inserted into a network segment so that the traffic that it is monitoring must </a:t>
            </a:r>
            <a:r>
              <a:rPr lang="en-US" dirty="0" smtClean="0"/>
              <a:t>pass through </a:t>
            </a:r>
            <a:r>
              <a:rPr lang="en-US" dirty="0"/>
              <a:t>the sensor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More commonly, </a:t>
            </a:r>
            <a:r>
              <a:rPr lang="en-US" b="1" dirty="0">
                <a:solidFill>
                  <a:srgbClr val="FF0000"/>
                </a:solidFill>
              </a:rPr>
              <a:t>passive sensors </a:t>
            </a:r>
            <a:r>
              <a:rPr lang="en-US" dirty="0"/>
              <a:t>are used. A passive sensor monitors </a:t>
            </a:r>
            <a:r>
              <a:rPr lang="en-US" dirty="0" smtClean="0"/>
              <a:t>a copy </a:t>
            </a:r>
            <a:r>
              <a:rPr lang="en-US" dirty="0"/>
              <a:t>of network traffic; the actual traffic does not pass through the device. </a:t>
            </a:r>
            <a:r>
              <a:rPr lang="en-US" dirty="0" smtClean="0"/>
              <a:t>From the </a:t>
            </a:r>
            <a:r>
              <a:rPr lang="en-US" dirty="0"/>
              <a:t>point of view of traffic flow, the passive sensor is more efficient than </a:t>
            </a:r>
            <a:r>
              <a:rPr lang="en-US" dirty="0" smtClean="0"/>
              <a:t>the inline </a:t>
            </a:r>
            <a:r>
              <a:rPr lang="en-US" dirty="0"/>
              <a:t>sensor, because it does not add an extra handling step that contributes </a:t>
            </a:r>
            <a:r>
              <a:rPr lang="en-US" dirty="0" smtClean="0"/>
              <a:t>to packet </a:t>
            </a:r>
            <a:r>
              <a:rPr lang="en-US" dirty="0"/>
              <a:t>delay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4693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63" y="-387424"/>
            <a:ext cx="7256984" cy="1600200"/>
          </a:xfrm>
        </p:spPr>
        <p:txBody>
          <a:bodyPr/>
          <a:lstStyle/>
          <a:p>
            <a:r>
              <a:rPr lang="en-US" b="1" dirty="0" smtClean="0">
                <a:solidFill>
                  <a:srgbClr val="FFB91D"/>
                </a:solidFill>
              </a:rPr>
              <a:t>Honeypots</a:t>
            </a:r>
            <a:endParaRPr lang="en-US" b="1" dirty="0">
              <a:solidFill>
                <a:srgbClr val="FFB91D"/>
              </a:solidFill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56792"/>
            <a:ext cx="7416824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Honeypots are </a:t>
            </a:r>
            <a:r>
              <a:rPr lang="en-US" sz="2000" dirty="0"/>
              <a:t>decoy systems that are designed to lure a potential attacker away from </a:t>
            </a:r>
            <a:r>
              <a:rPr lang="en-US" sz="2000" dirty="0" smtClean="0"/>
              <a:t>critical systems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Honeypots </a:t>
            </a:r>
            <a:r>
              <a:rPr lang="en-US" sz="2000" dirty="0"/>
              <a:t>are designed to:</a:t>
            </a:r>
          </a:p>
          <a:p>
            <a:r>
              <a:rPr lang="en-US" sz="2000" dirty="0" smtClean="0"/>
              <a:t>Divert </a:t>
            </a:r>
            <a:r>
              <a:rPr lang="en-US" sz="2000" dirty="0"/>
              <a:t>an attacker from accessing critical systems.</a:t>
            </a:r>
          </a:p>
          <a:p>
            <a:r>
              <a:rPr lang="en-US" sz="2000" dirty="0" smtClean="0"/>
              <a:t>Collect </a:t>
            </a:r>
            <a:r>
              <a:rPr lang="en-US" sz="2000" dirty="0"/>
              <a:t>information about the attacker’s activity.</a:t>
            </a:r>
          </a:p>
          <a:p>
            <a:r>
              <a:rPr lang="en-US" sz="2000" dirty="0" smtClean="0"/>
              <a:t>Encourage </a:t>
            </a:r>
            <a:r>
              <a:rPr lang="en-US" sz="2000" dirty="0"/>
              <a:t>the attacker to stay on the system long enough for </a:t>
            </a:r>
            <a:r>
              <a:rPr lang="en-US" sz="2000" dirty="0" smtClean="0"/>
              <a:t>administrators to </a:t>
            </a:r>
            <a:r>
              <a:rPr lang="en-US" sz="2000" dirty="0"/>
              <a:t>respond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These systems are filled with fabricated information designed to appear </a:t>
            </a:r>
            <a:r>
              <a:rPr lang="en-US" sz="2000" dirty="0" smtClean="0"/>
              <a:t>valuable but </a:t>
            </a:r>
            <a:r>
              <a:rPr lang="en-US" sz="2000" dirty="0"/>
              <a:t>that a legitimate user of the system would not access. Thus, any access </a:t>
            </a:r>
            <a:r>
              <a:rPr lang="en-US" sz="2000" dirty="0" smtClean="0"/>
              <a:t>to the </a:t>
            </a:r>
            <a:r>
              <a:rPr lang="en-US" sz="2000" dirty="0"/>
              <a:t>honeypot is suspect. The system is instrumented with sensitive monitors </a:t>
            </a:r>
            <a:r>
              <a:rPr lang="en-US" sz="2000" dirty="0" smtClean="0"/>
              <a:t>and event </a:t>
            </a:r>
            <a:r>
              <a:rPr lang="en-US" sz="2000" dirty="0"/>
              <a:t>loggers that detect these accesses and collect information about the </a:t>
            </a:r>
            <a:r>
              <a:rPr lang="en-US" sz="2000" dirty="0" smtClean="0"/>
              <a:t>attacker’s activities.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247" y="0"/>
            <a:ext cx="2150659" cy="2216834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48206"/>
            <a:ext cx="1466850" cy="135644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B91D"/>
                </a:solidFill>
              </a:rPr>
              <a:t>Snort IDS</a:t>
            </a:r>
            <a:endParaRPr lang="en-US" b="1" dirty="0">
              <a:solidFill>
                <a:srgbClr val="FFB9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Snort is an open source, highly configurable and portable host-based or </a:t>
            </a:r>
            <a:r>
              <a:rPr lang="en-US" dirty="0" smtClean="0"/>
              <a:t>network-based IDS</a:t>
            </a:r>
            <a:r>
              <a:rPr lang="en-US" dirty="0"/>
              <a:t>. Snort is referred to as a lightweight IDS, which has the following characteristics:</a:t>
            </a:r>
          </a:p>
          <a:p>
            <a:r>
              <a:rPr lang="en-US" dirty="0" smtClean="0"/>
              <a:t>Easily </a:t>
            </a:r>
            <a:r>
              <a:rPr lang="en-US" dirty="0"/>
              <a:t>deployed on most nodes (host, server, router) of a network.</a:t>
            </a:r>
          </a:p>
          <a:p>
            <a:r>
              <a:rPr lang="en-US" dirty="0" smtClean="0"/>
              <a:t>Efficient </a:t>
            </a:r>
            <a:r>
              <a:rPr lang="en-US" dirty="0"/>
              <a:t>operation that uses small amount of memory and processor time.</a:t>
            </a:r>
          </a:p>
          <a:p>
            <a:r>
              <a:rPr lang="en-US" dirty="0" smtClean="0"/>
              <a:t>Easily </a:t>
            </a:r>
            <a:r>
              <a:rPr lang="en-US" dirty="0"/>
              <a:t>configured by system administrators who need to implement a </a:t>
            </a:r>
            <a:r>
              <a:rPr lang="en-US" dirty="0" smtClean="0"/>
              <a:t>specific security </a:t>
            </a:r>
            <a:r>
              <a:rPr lang="en-US" dirty="0"/>
              <a:t>solution in a short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389150160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b="1" dirty="0">
                <a:solidFill>
                  <a:srgbClr val="FFB91D"/>
                </a:solidFill>
              </a:rPr>
              <a:t>Snort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Snort installation consists of four logical components (Figure 8.9):</a:t>
            </a:r>
          </a:p>
          <a:p>
            <a:r>
              <a:rPr lang="en-US" b="1" dirty="0" smtClean="0"/>
              <a:t>Packet </a:t>
            </a:r>
            <a:r>
              <a:rPr lang="en-US" b="1" dirty="0"/>
              <a:t>decoder: </a:t>
            </a:r>
            <a:r>
              <a:rPr lang="en-US" dirty="0"/>
              <a:t>The packet decoder processes each captured packet </a:t>
            </a:r>
            <a:r>
              <a:rPr lang="en-US" dirty="0" smtClean="0"/>
              <a:t>to identify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isolate protocol headers at the data link, network, transport, </a:t>
            </a:r>
            <a:r>
              <a:rPr lang="en-US" dirty="0" smtClean="0"/>
              <a:t>and </a:t>
            </a:r>
            <a:r>
              <a:rPr lang="en-US" dirty="0"/>
              <a:t>application layers</a:t>
            </a:r>
            <a:r>
              <a:rPr lang="en-US" dirty="0" smtClean="0"/>
              <a:t>.</a:t>
            </a:r>
          </a:p>
          <a:p>
            <a:r>
              <a:rPr lang="en-US" b="1" dirty="0"/>
              <a:t>Detection engine: </a:t>
            </a:r>
            <a:r>
              <a:rPr lang="en-US" dirty="0"/>
              <a:t>The detection engine does the actual work of </a:t>
            </a:r>
            <a:r>
              <a:rPr lang="en-US" dirty="0" smtClean="0"/>
              <a:t>intrusion detection</a:t>
            </a:r>
            <a:r>
              <a:rPr lang="en-US" dirty="0"/>
              <a:t>. This module analyzes each packet based on a set of rules </a:t>
            </a:r>
            <a:r>
              <a:rPr lang="en-US" dirty="0" smtClean="0"/>
              <a:t>defined for </a:t>
            </a:r>
            <a:r>
              <a:rPr lang="en-US" dirty="0"/>
              <a:t>this configuration of Snort by the security administrator</a:t>
            </a:r>
            <a:r>
              <a:rPr lang="en-US" dirty="0" smtClean="0"/>
              <a:t>.</a:t>
            </a:r>
          </a:p>
          <a:p>
            <a:r>
              <a:rPr lang="en-US" b="1" dirty="0"/>
              <a:t>Logger: </a:t>
            </a:r>
            <a:r>
              <a:rPr lang="en-US" dirty="0"/>
              <a:t>For each packet that matches a rule, the rule specifies what </a:t>
            </a:r>
            <a:r>
              <a:rPr lang="en-US" dirty="0" smtClean="0"/>
              <a:t>logging and </a:t>
            </a:r>
            <a:r>
              <a:rPr lang="en-US" dirty="0"/>
              <a:t>alerting options are to be taken</a:t>
            </a:r>
            <a:r>
              <a:rPr lang="en-US" dirty="0" smtClean="0"/>
              <a:t>.</a:t>
            </a:r>
          </a:p>
          <a:p>
            <a:r>
              <a:rPr lang="en-US" b="1" dirty="0"/>
              <a:t>Alerter: </a:t>
            </a:r>
            <a:r>
              <a:rPr lang="en-US" dirty="0"/>
              <a:t>For each detected packet, an alert can be sent. The alert option in </a:t>
            </a:r>
            <a:r>
              <a:rPr lang="en-US" dirty="0" smtClean="0"/>
              <a:t>the matching </a:t>
            </a:r>
            <a:r>
              <a:rPr lang="en-US" dirty="0"/>
              <a:t>rule determines what information is included in the event notification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311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" t="8525" r="5697" b="32390"/>
          <a:stretch/>
        </p:blipFill>
        <p:spPr>
          <a:xfrm>
            <a:off x="128334" y="836712"/>
            <a:ext cx="8782737" cy="455611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B91D"/>
                </a:solidFill>
              </a:rPr>
              <a:t>Firewalls </a:t>
            </a:r>
            <a:endParaRPr lang="en-US" b="1" dirty="0">
              <a:solidFill>
                <a:srgbClr val="FFB9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Firewalls can be an effective means of protecting a local system or network </a:t>
            </a:r>
            <a:r>
              <a:rPr lang="en-US" dirty="0" smtClean="0"/>
              <a:t>of systems </a:t>
            </a:r>
            <a:r>
              <a:rPr lang="en-US" dirty="0"/>
              <a:t>from network-based security threats while at the same time affording </a:t>
            </a:r>
            <a:r>
              <a:rPr lang="en-US" dirty="0" smtClean="0"/>
              <a:t>access to </a:t>
            </a:r>
            <a:r>
              <a:rPr lang="en-US" dirty="0"/>
              <a:t>the outside world via wide area networks and the Internet.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firewall is </a:t>
            </a:r>
            <a:r>
              <a:rPr lang="en-US" dirty="0" smtClean="0"/>
              <a:t>inserted between </a:t>
            </a:r>
            <a:r>
              <a:rPr lang="en-US" dirty="0"/>
              <a:t>the premises network and the Internet to establish a controlled link and </a:t>
            </a:r>
            <a:r>
              <a:rPr lang="en-US" dirty="0" smtClean="0"/>
              <a:t>to erect </a:t>
            </a:r>
            <a:r>
              <a:rPr lang="en-US" dirty="0"/>
              <a:t>an outer security wall or perimeter.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aim of this perimeter is to protect </a:t>
            </a:r>
            <a:r>
              <a:rPr lang="en-US" dirty="0" smtClean="0"/>
              <a:t>the premises </a:t>
            </a:r>
            <a:r>
              <a:rPr lang="en-US" dirty="0"/>
              <a:t>network from Internet-based attacks and to provide a single choke </a:t>
            </a:r>
            <a:r>
              <a:rPr lang="en-US" dirty="0" smtClean="0"/>
              <a:t>point where </a:t>
            </a:r>
            <a:r>
              <a:rPr lang="en-US" dirty="0"/>
              <a:t>security and auditing can be imposed. The firewall may be a single </a:t>
            </a:r>
            <a:r>
              <a:rPr lang="en-US" dirty="0" smtClean="0"/>
              <a:t>computer system </a:t>
            </a:r>
            <a:r>
              <a:rPr lang="en-US" dirty="0"/>
              <a:t>or a set of two or more systems that cooperate to perform the firewall function. </a:t>
            </a:r>
            <a:endParaRPr lang="en-US" dirty="0" smtClean="0"/>
          </a:p>
          <a:p>
            <a:r>
              <a:rPr lang="en-US" dirty="0"/>
              <a:t>The firewall, then, provides an additional layer of defense, insulating the internal systems from external networks.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9801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</p:spPr>
        <p:txBody>
          <a:bodyPr/>
          <a:lstStyle/>
          <a:p>
            <a:r>
              <a:rPr lang="en-US" sz="4000" b="1" dirty="0">
                <a:solidFill>
                  <a:srgbClr val="FFB91D"/>
                </a:solidFill>
              </a:rPr>
              <a:t>Virtual Private </a:t>
            </a:r>
            <a:r>
              <a:rPr lang="en-US" sz="4000" b="1" dirty="0" smtClean="0">
                <a:solidFill>
                  <a:srgbClr val="FFB91D"/>
                </a:solidFill>
              </a:rPr>
              <a:t>Networks (VPN) </a:t>
            </a:r>
            <a:endParaRPr lang="en-US" sz="4000" b="1" dirty="0">
              <a:solidFill>
                <a:srgbClr val="FFB9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VPN uses </a:t>
            </a:r>
            <a:r>
              <a:rPr lang="en-US" dirty="0"/>
              <a:t>encryption and authentication in the lower protocol layers to provide a </a:t>
            </a:r>
            <a:r>
              <a:rPr lang="en-US" dirty="0" smtClean="0"/>
              <a:t>secure connection </a:t>
            </a:r>
            <a:r>
              <a:rPr lang="en-US" dirty="0"/>
              <a:t>through an otherwise insecure network, typically the Internet. </a:t>
            </a:r>
            <a:endParaRPr lang="en-US" dirty="0" smtClean="0"/>
          </a:p>
          <a:p>
            <a:r>
              <a:rPr lang="en-US" dirty="0" smtClean="0"/>
              <a:t>VPNs are generally </a:t>
            </a:r>
            <a:r>
              <a:rPr lang="en-US" dirty="0"/>
              <a:t>cheaper than real private networks using private lines but rely on having</a:t>
            </a:r>
            <a:br>
              <a:rPr lang="en-US" dirty="0"/>
            </a:br>
            <a:r>
              <a:rPr lang="en-US" dirty="0"/>
              <a:t>the same encryption and authentication system at both ends.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encryption may </a:t>
            </a:r>
            <a:r>
              <a:rPr lang="en-US" dirty="0" smtClean="0"/>
              <a:t>be performed </a:t>
            </a:r>
            <a:r>
              <a:rPr lang="en-US" dirty="0"/>
              <a:t>by firewall software or possibly by routers. The most common </a:t>
            </a:r>
            <a:r>
              <a:rPr lang="en-US" dirty="0" smtClean="0"/>
              <a:t>protocol mechanism </a:t>
            </a:r>
            <a:r>
              <a:rPr lang="en-US" dirty="0"/>
              <a:t>used for this purpose is at the IP level and is known as </a:t>
            </a:r>
            <a:r>
              <a:rPr lang="en-US" dirty="0" err="1"/>
              <a:t>IPSec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4152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FB91D"/>
                </a:solidFill>
              </a:rPr>
              <a:t>Intrusion Prevention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Intrusion </a:t>
            </a:r>
            <a:r>
              <a:rPr lang="en-US" dirty="0"/>
              <a:t>prevention </a:t>
            </a:r>
            <a:r>
              <a:rPr lang="en-US" dirty="0" smtClean="0"/>
              <a:t>system (IPS</a:t>
            </a:r>
            <a:r>
              <a:rPr lang="en-US" dirty="0"/>
              <a:t>), also known as intrusion detection and prevention system (IDPS). It is an extension of an IDS that includes the capability to attempt to block or prevent </a:t>
            </a:r>
            <a:r>
              <a:rPr lang="en-US" dirty="0" smtClean="0"/>
              <a:t>detected malicious </a:t>
            </a:r>
            <a:r>
              <a:rPr lang="en-US" dirty="0"/>
              <a:t>activity. Like an IDS, an IPS can be host-based, network-based, or distributed/hybrid,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1524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B91D"/>
                </a:solidFill>
              </a:rPr>
              <a:t>Intruders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of the key threats to security is the use of some form of hacking by an </a:t>
            </a:r>
            <a:r>
              <a:rPr lang="en-US" dirty="0" smtClean="0"/>
              <a:t>intruder, often </a:t>
            </a:r>
            <a:r>
              <a:rPr lang="en-US" dirty="0"/>
              <a:t>referred to as a hacker or cracker.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824428"/>
            <a:ext cx="1718568" cy="20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378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78" y="188640"/>
            <a:ext cx="8229600" cy="1051520"/>
          </a:xfrm>
        </p:spPr>
        <p:txBody>
          <a:bodyPr/>
          <a:lstStyle/>
          <a:p>
            <a:r>
              <a:rPr lang="en-US" b="1" dirty="0">
                <a:solidFill>
                  <a:srgbClr val="FFB91D"/>
                </a:solidFill>
              </a:rPr>
              <a:t>Host-Based </a:t>
            </a:r>
            <a:r>
              <a:rPr lang="en-US" b="1" dirty="0" smtClean="0">
                <a:solidFill>
                  <a:srgbClr val="FFB91D"/>
                </a:solidFill>
              </a:rPr>
              <a:t>IPS (HIPS) </a:t>
            </a:r>
            <a:endParaRPr lang="en-US" b="1" dirty="0">
              <a:solidFill>
                <a:srgbClr val="FFB9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host-based IPS (HIPS) can make use of either signature/heuristic or </a:t>
            </a:r>
            <a:r>
              <a:rPr lang="en-US" dirty="0" smtClean="0"/>
              <a:t>anomaly detection techniques </a:t>
            </a:r>
            <a:r>
              <a:rPr lang="en-US" dirty="0"/>
              <a:t>to identify attacks. In the former case, the focus is on the specific content of application network traffic, or of sequences of system calls, looking </a:t>
            </a:r>
            <a:r>
              <a:rPr lang="en-US" dirty="0" smtClean="0"/>
              <a:t>for patterns </a:t>
            </a:r>
            <a:r>
              <a:rPr lang="en-US" dirty="0"/>
              <a:t>that have been identified as malicious.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case of anomaly detection, the</a:t>
            </a:r>
            <a:br>
              <a:rPr lang="en-US" dirty="0"/>
            </a:br>
            <a:r>
              <a:rPr lang="en-US" dirty="0"/>
              <a:t>IPS is looking for behavior patterns that indicate malware.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76745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396" y="548682"/>
            <a:ext cx="8229600" cy="1051520"/>
          </a:xfrm>
        </p:spPr>
        <p:txBody>
          <a:bodyPr/>
          <a:lstStyle/>
          <a:p>
            <a:r>
              <a:rPr lang="en-US" b="1" dirty="0" smtClean="0">
                <a:solidFill>
                  <a:srgbClr val="FFB91D"/>
                </a:solidFill>
              </a:rPr>
              <a:t>Network-Based IPS (NIPS) </a:t>
            </a:r>
            <a:endParaRPr lang="en-US" b="1" dirty="0">
              <a:solidFill>
                <a:srgbClr val="FFB9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96" y="213285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 network-based IPS (NIPS) is in essence an inline NIDS with the authority </a:t>
            </a:r>
            <a:r>
              <a:rPr lang="en-US" dirty="0" smtClean="0"/>
              <a:t>to modify </a:t>
            </a:r>
            <a:r>
              <a:rPr lang="en-US" dirty="0"/>
              <a:t>or discard packets </a:t>
            </a:r>
            <a:r>
              <a:rPr lang="en-US" dirty="0" smtClean="0"/>
              <a:t>and </a:t>
            </a:r>
            <a:r>
              <a:rPr lang="en-US" dirty="0"/>
              <a:t>tear down TCP connections. As with a NIDS, a </a:t>
            </a:r>
            <a:r>
              <a:rPr lang="en-US" dirty="0" smtClean="0"/>
              <a:t>NIPS makes </a:t>
            </a:r>
            <a:r>
              <a:rPr lang="en-US" dirty="0"/>
              <a:t>use of techniques such </a:t>
            </a:r>
            <a:r>
              <a:rPr lang="en-US" dirty="0" smtClean="0"/>
              <a:t>as signature/heuristic </a:t>
            </a:r>
            <a:r>
              <a:rPr lang="en-US" dirty="0"/>
              <a:t>detection and </a:t>
            </a:r>
            <a:r>
              <a:rPr lang="en-US" dirty="0" smtClean="0"/>
              <a:t>anomaly detection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541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78" y="332656"/>
            <a:ext cx="8229600" cy="1152128"/>
          </a:xfrm>
        </p:spPr>
        <p:txBody>
          <a:bodyPr/>
          <a:lstStyle/>
          <a:p>
            <a:r>
              <a:rPr lang="en-US" sz="4800" b="1" dirty="0">
                <a:solidFill>
                  <a:srgbClr val="FFB91D"/>
                </a:solidFill>
              </a:rPr>
              <a:t>Distributed or </a:t>
            </a:r>
            <a:r>
              <a:rPr lang="en-US" sz="4800" b="1" dirty="0" smtClean="0">
                <a:solidFill>
                  <a:srgbClr val="FFB91D"/>
                </a:solidFill>
              </a:rPr>
              <a:t>Hybrid IPS </a:t>
            </a:r>
            <a:endParaRPr lang="en-US" sz="4800" b="1" dirty="0">
              <a:solidFill>
                <a:srgbClr val="FFB9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final category of IPS is in a distributed or hybrid approach. This gathers data</a:t>
            </a:r>
            <a:br>
              <a:rPr lang="en-US" dirty="0"/>
            </a:br>
            <a:r>
              <a:rPr lang="en-US" dirty="0"/>
              <a:t>from a large number of host and network-based sensors, relays this intelligence to a</a:t>
            </a:r>
            <a:br>
              <a:rPr lang="en-US" dirty="0"/>
            </a:br>
            <a:r>
              <a:rPr lang="en-US" dirty="0"/>
              <a:t>central analysis system able to correlate, and analyze the data, which can then return</a:t>
            </a:r>
            <a:br>
              <a:rPr lang="en-US" dirty="0"/>
            </a:br>
            <a:r>
              <a:rPr lang="en-US" dirty="0"/>
              <a:t>updated signatures and behavior patterns to enable all of the coordinated systems</a:t>
            </a:r>
            <a:br>
              <a:rPr lang="en-US" dirty="0"/>
            </a:br>
            <a:r>
              <a:rPr lang="en-US" dirty="0"/>
              <a:t>to respond and defend against malicious behavior. </a:t>
            </a:r>
          </a:p>
        </p:txBody>
      </p:sp>
    </p:spTree>
    <p:extLst>
      <p:ext uri="{BB962C8B-B14F-4D97-AF65-F5344CB8AC3E}">
        <p14:creationId xmlns:p14="http://schemas.microsoft.com/office/powerpoint/2010/main" val="4081922076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8229600" cy="1600200"/>
          </a:xfrm>
        </p:spPr>
        <p:txBody>
          <a:bodyPr/>
          <a:lstStyle/>
          <a:p>
            <a:r>
              <a:rPr lang="en-US" b="1" i="1" dirty="0">
                <a:solidFill>
                  <a:srgbClr val="FFB91D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26593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B91D"/>
                </a:solidFill>
              </a:rPr>
              <a:t>Classes of Intruders</a:t>
            </a:r>
            <a:endParaRPr lang="en-US" b="1" dirty="0">
              <a:solidFill>
                <a:srgbClr val="FFB9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Following are the broad </a:t>
            </a:r>
            <a:r>
              <a:rPr lang="en-US" dirty="0"/>
              <a:t>classes of intruders: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Cyber </a:t>
            </a:r>
            <a:r>
              <a:rPr lang="en-US" b="1" dirty="0">
                <a:solidFill>
                  <a:srgbClr val="FF0000"/>
                </a:solidFill>
              </a:rPr>
              <a:t>criminals: </a:t>
            </a:r>
            <a:r>
              <a:rPr lang="en-US" dirty="0"/>
              <a:t>Are either individuals or members of an organized </a:t>
            </a:r>
            <a:r>
              <a:rPr lang="en-US" dirty="0" smtClean="0"/>
              <a:t>crime group </a:t>
            </a:r>
            <a:r>
              <a:rPr lang="en-US" dirty="0"/>
              <a:t>with a goal of financial reward. To achieve this, their activities </a:t>
            </a:r>
            <a:r>
              <a:rPr lang="en-US" dirty="0" smtClean="0"/>
              <a:t>may include</a:t>
            </a:r>
            <a:r>
              <a:rPr lang="en-US" dirty="0"/>
              <a:t> </a:t>
            </a:r>
            <a:r>
              <a:rPr lang="en-US" dirty="0" smtClean="0"/>
              <a:t>identity </a:t>
            </a:r>
            <a:r>
              <a:rPr lang="en-US" dirty="0"/>
              <a:t>theft, theft of financial </a:t>
            </a:r>
            <a:r>
              <a:rPr lang="en-US" dirty="0" smtClean="0"/>
              <a:t>credentials, corporate </a:t>
            </a:r>
            <a:r>
              <a:rPr lang="en-US" dirty="0"/>
              <a:t>espionage, </a:t>
            </a:r>
            <a:r>
              <a:rPr lang="en-US" dirty="0" smtClean="0"/>
              <a:t>data theft</a:t>
            </a:r>
            <a:r>
              <a:rPr lang="en-US" dirty="0"/>
              <a:t>, or data ransoming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Activists:</a:t>
            </a:r>
            <a:r>
              <a:rPr lang="en-US" b="1" dirty="0"/>
              <a:t> </a:t>
            </a:r>
            <a:r>
              <a:rPr lang="en-US" dirty="0"/>
              <a:t>Are either individuals, usually working as insiders, or members </a:t>
            </a:r>
            <a:r>
              <a:rPr lang="en-US" dirty="0" smtClean="0"/>
              <a:t>of a </a:t>
            </a:r>
            <a:r>
              <a:rPr lang="en-US" dirty="0"/>
              <a:t>larger group of outsider attackers, who are motivated by social or </a:t>
            </a:r>
            <a:r>
              <a:rPr lang="en-US" dirty="0" smtClean="0"/>
              <a:t>political causes</a:t>
            </a:r>
            <a:r>
              <a:rPr lang="en-US" dirty="0"/>
              <a:t>. They are also known as </a:t>
            </a:r>
            <a:r>
              <a:rPr lang="en-US" dirty="0" err="1"/>
              <a:t>hacktivists</a:t>
            </a:r>
            <a:r>
              <a:rPr lang="en-US" dirty="0"/>
              <a:t>, and their skill level is often </a:t>
            </a:r>
            <a:r>
              <a:rPr lang="en-US" dirty="0" smtClean="0"/>
              <a:t>quite low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822936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B91D"/>
                </a:solidFill>
              </a:rPr>
              <a:t>Classes of Intruders cont..</a:t>
            </a:r>
            <a:endParaRPr lang="en-US" b="1" dirty="0">
              <a:solidFill>
                <a:srgbClr val="FFB91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State-sponsored organizations: </a:t>
            </a:r>
            <a:r>
              <a:rPr lang="en-US" dirty="0"/>
              <a:t>Are groups of hackers sponsored by </a:t>
            </a:r>
            <a:r>
              <a:rPr lang="en-US" dirty="0" smtClean="0"/>
              <a:t>governments to </a:t>
            </a:r>
            <a:r>
              <a:rPr lang="en-US" dirty="0"/>
              <a:t>conduct espionage or sabotage activities. They are also known </a:t>
            </a:r>
            <a:r>
              <a:rPr lang="en-US" dirty="0" smtClean="0"/>
              <a:t>as Advanced </a:t>
            </a:r>
            <a:r>
              <a:rPr lang="en-US" dirty="0"/>
              <a:t>Persistent Threats (APTs), due to the covert nature and </a:t>
            </a:r>
            <a:r>
              <a:rPr lang="en-US" dirty="0" smtClean="0"/>
              <a:t>persistence over </a:t>
            </a:r>
            <a:r>
              <a:rPr lang="en-US" dirty="0"/>
              <a:t>extended periods involved with many attacks in this class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Others: </a:t>
            </a:r>
            <a:r>
              <a:rPr lang="en-US" dirty="0"/>
              <a:t>Are hackers with motivations other than those listed above, </a:t>
            </a:r>
            <a:r>
              <a:rPr lang="en-US" dirty="0" smtClean="0"/>
              <a:t>including classic </a:t>
            </a:r>
            <a:r>
              <a:rPr lang="en-US" dirty="0"/>
              <a:t>hackers or crackers who are motivated by technical challenge </a:t>
            </a:r>
            <a:r>
              <a:rPr lang="en-US" dirty="0" smtClean="0"/>
              <a:t>or by </a:t>
            </a:r>
            <a:r>
              <a:rPr lang="en-US" dirty="0"/>
              <a:t>peer-group esteem and reputation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7285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3408"/>
            <a:ext cx="7812360" cy="1600200"/>
          </a:xfrm>
        </p:spPr>
        <p:txBody>
          <a:bodyPr/>
          <a:lstStyle/>
          <a:p>
            <a:r>
              <a:rPr lang="en-US" b="1" dirty="0">
                <a:solidFill>
                  <a:srgbClr val="FFB91D"/>
                </a:solidFill>
              </a:rPr>
              <a:t>Examples of Intrusion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263820" y="1357224"/>
            <a:ext cx="8229600" cy="51964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800" dirty="0"/>
              <a:t>Defacing a Web </a:t>
            </a:r>
            <a:r>
              <a:rPr lang="en-US" sz="2800" dirty="0" smtClean="0"/>
              <a:t>server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800" dirty="0"/>
              <a:t>Guessing and cracking </a:t>
            </a:r>
            <a:r>
              <a:rPr lang="en-US" sz="2800" dirty="0" smtClean="0"/>
              <a:t>passwords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800" dirty="0" smtClean="0"/>
              <a:t>Performing </a:t>
            </a:r>
            <a:r>
              <a:rPr lang="en-US" sz="2800" dirty="0"/>
              <a:t>a remote root compromise of an e-mail </a:t>
            </a:r>
            <a:r>
              <a:rPr lang="en-US" sz="2800" dirty="0" smtClean="0"/>
              <a:t>server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800" dirty="0" smtClean="0"/>
              <a:t>Copying </a:t>
            </a:r>
            <a:r>
              <a:rPr lang="en-US" sz="2800" dirty="0"/>
              <a:t>a database containing credit card numbers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800" dirty="0" smtClean="0"/>
              <a:t>Viewing </a:t>
            </a:r>
            <a:r>
              <a:rPr lang="en-US" sz="2800" dirty="0"/>
              <a:t>sensitive data, including payroll records </a:t>
            </a:r>
            <a:r>
              <a:rPr lang="en-US" sz="2800" dirty="0" smtClean="0"/>
              <a:t>and medical information, without </a:t>
            </a:r>
            <a:r>
              <a:rPr lang="en-US" sz="2800" dirty="0"/>
              <a:t>authorization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800" dirty="0" smtClean="0"/>
              <a:t>Running </a:t>
            </a:r>
            <a:r>
              <a:rPr lang="en-US" sz="2800" dirty="0"/>
              <a:t>a packet sniffer on a workstation to capture usernames and passwords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800" dirty="0" smtClean="0"/>
              <a:t>Using </a:t>
            </a:r>
            <a:r>
              <a:rPr lang="en-US" sz="2800" dirty="0"/>
              <a:t>a permission error on an anonymous FTP server to distribute </a:t>
            </a:r>
            <a:r>
              <a:rPr lang="en-US" sz="2800" dirty="0" smtClean="0"/>
              <a:t>pirated software </a:t>
            </a:r>
            <a:r>
              <a:rPr lang="en-US" sz="2800" dirty="0"/>
              <a:t>and music files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800" dirty="0" smtClean="0"/>
              <a:t>Dialing </a:t>
            </a:r>
            <a:r>
              <a:rPr lang="en-US" sz="2800" dirty="0"/>
              <a:t>into an unsecured modem and gaining internal network access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800" dirty="0" smtClean="0"/>
              <a:t>Posing </a:t>
            </a:r>
            <a:r>
              <a:rPr lang="en-US" sz="2800" dirty="0"/>
              <a:t>as an executive, calling the help desk, resetting the executive’s </a:t>
            </a:r>
            <a:r>
              <a:rPr lang="en-US" sz="2800" dirty="0" smtClean="0"/>
              <a:t>e-mail password</a:t>
            </a:r>
            <a:r>
              <a:rPr lang="en-US" sz="2800" dirty="0"/>
              <a:t>, and learning the new password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800" dirty="0" smtClean="0"/>
              <a:t>Using </a:t>
            </a:r>
            <a:r>
              <a:rPr lang="en-US" sz="2800" dirty="0"/>
              <a:t>an unattended, logged-in workstation without permission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280" y="2312"/>
            <a:ext cx="1800200" cy="2063306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B91D"/>
                </a:solidFill>
              </a:rPr>
              <a:t>Intruder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 </a:t>
            </a:r>
            <a:r>
              <a:rPr lang="en-US" b="1" dirty="0">
                <a:solidFill>
                  <a:srgbClr val="FF0000"/>
                </a:solidFill>
              </a:rPr>
              <a:t>Acquisition and Information Gathering: </a:t>
            </a:r>
            <a:r>
              <a:rPr lang="en-US" dirty="0"/>
              <a:t>Where the attacker </a:t>
            </a:r>
            <a:r>
              <a:rPr lang="en-US" dirty="0" smtClean="0"/>
              <a:t>identifies and </a:t>
            </a:r>
            <a:r>
              <a:rPr lang="en-US" dirty="0"/>
              <a:t>characterizes the target systems using publicly available information, </a:t>
            </a:r>
            <a:r>
              <a:rPr lang="en-US" dirty="0" smtClean="0"/>
              <a:t>both technical </a:t>
            </a:r>
            <a:r>
              <a:rPr lang="en-US" dirty="0"/>
              <a:t>and non-technical, and the use network exploration tools to map </a:t>
            </a:r>
            <a:r>
              <a:rPr lang="en-US" dirty="0" smtClean="0"/>
              <a:t>target resources.</a:t>
            </a:r>
          </a:p>
          <a:p>
            <a:r>
              <a:rPr lang="en-US" b="1" dirty="0">
                <a:solidFill>
                  <a:srgbClr val="FF0000"/>
                </a:solidFill>
              </a:rPr>
              <a:t>Initial Access: </a:t>
            </a:r>
            <a:r>
              <a:rPr lang="en-US" dirty="0"/>
              <a:t>The initial access to a target system, typically by exploiting </a:t>
            </a:r>
            <a:r>
              <a:rPr lang="en-US" dirty="0" smtClean="0"/>
              <a:t>a remote </a:t>
            </a:r>
            <a:r>
              <a:rPr lang="en-US" dirty="0"/>
              <a:t>network vulnerability </a:t>
            </a:r>
            <a:r>
              <a:rPr lang="en-US" dirty="0" smtClean="0"/>
              <a:t>by guessing weak </a:t>
            </a:r>
            <a:r>
              <a:rPr lang="en-US" dirty="0"/>
              <a:t>authentication </a:t>
            </a:r>
            <a:r>
              <a:rPr lang="en-US" dirty="0" smtClean="0"/>
              <a:t>credentials </a:t>
            </a:r>
            <a:r>
              <a:rPr lang="en-US" dirty="0"/>
              <a:t>used in a remote </a:t>
            </a:r>
            <a:r>
              <a:rPr lang="en-US" dirty="0" smtClean="0"/>
              <a:t>service.</a:t>
            </a:r>
          </a:p>
          <a:p>
            <a:r>
              <a:rPr lang="en-US" b="1" dirty="0">
                <a:solidFill>
                  <a:srgbClr val="FF0000"/>
                </a:solidFill>
              </a:rPr>
              <a:t>Privilege Escalation: </a:t>
            </a:r>
            <a:r>
              <a:rPr lang="en-US" dirty="0"/>
              <a:t>Actions taken on the system, typically via a local </a:t>
            </a:r>
            <a:r>
              <a:rPr lang="en-US" dirty="0" smtClean="0"/>
              <a:t>access vulnerability, </a:t>
            </a:r>
            <a:r>
              <a:rPr lang="en-US" dirty="0"/>
              <a:t>to increase the </a:t>
            </a:r>
            <a:r>
              <a:rPr lang="en-US" dirty="0" smtClean="0"/>
              <a:t>privileges available </a:t>
            </a:r>
            <a:r>
              <a:rPr lang="en-US" dirty="0"/>
              <a:t>to the attacker to enable their desired goals on the target system.</a:t>
            </a:r>
          </a:p>
        </p:txBody>
      </p:sp>
    </p:spTree>
    <p:extLst>
      <p:ext uri="{BB962C8B-B14F-4D97-AF65-F5344CB8AC3E}">
        <p14:creationId xmlns:p14="http://schemas.microsoft.com/office/powerpoint/2010/main" val="175819989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B91D"/>
                </a:solidFill>
              </a:rPr>
              <a:t>Intruder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Information Gathering or System Exploit: </a:t>
            </a:r>
            <a:r>
              <a:rPr lang="en-US" dirty="0"/>
              <a:t>Actions by the attacker to </a:t>
            </a:r>
            <a:r>
              <a:rPr lang="en-US" dirty="0" smtClean="0"/>
              <a:t>access or </a:t>
            </a:r>
            <a:r>
              <a:rPr lang="en-US" dirty="0"/>
              <a:t>modify information or resources on the system, or to navigate to </a:t>
            </a:r>
            <a:r>
              <a:rPr lang="en-US" dirty="0" smtClean="0"/>
              <a:t>another target </a:t>
            </a:r>
            <a:r>
              <a:rPr lang="en-US" dirty="0"/>
              <a:t>system.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Maintaining </a:t>
            </a:r>
            <a:r>
              <a:rPr lang="en-US" b="1" dirty="0">
                <a:solidFill>
                  <a:srgbClr val="FF0000"/>
                </a:solidFill>
              </a:rPr>
              <a:t>Access: </a:t>
            </a:r>
            <a:r>
              <a:rPr lang="en-US" dirty="0"/>
              <a:t>Actions such as the installation of backdoors or </a:t>
            </a:r>
            <a:r>
              <a:rPr lang="en-US" dirty="0" smtClean="0"/>
              <a:t>other malicious software, </a:t>
            </a:r>
            <a:r>
              <a:rPr lang="en-US" dirty="0"/>
              <a:t>or through the addition of </a:t>
            </a:r>
            <a:r>
              <a:rPr lang="en-US" dirty="0" smtClean="0"/>
              <a:t>covert authentication </a:t>
            </a:r>
            <a:r>
              <a:rPr lang="en-US" dirty="0"/>
              <a:t>credentials or other configuration changes to the system, </a:t>
            </a:r>
            <a:r>
              <a:rPr lang="en-US" dirty="0" smtClean="0"/>
              <a:t>to enable </a:t>
            </a:r>
            <a:r>
              <a:rPr lang="en-US" dirty="0"/>
              <a:t>continued access by the attacker after the initial attack.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Covering </a:t>
            </a:r>
            <a:r>
              <a:rPr lang="en-US" b="1" dirty="0">
                <a:solidFill>
                  <a:srgbClr val="FF0000"/>
                </a:solidFill>
              </a:rPr>
              <a:t>Tracks: </a:t>
            </a:r>
            <a:r>
              <a:rPr lang="en-US" dirty="0"/>
              <a:t>Where the attacker disables or edits audit </a:t>
            </a:r>
            <a:r>
              <a:rPr lang="en-US" dirty="0" smtClean="0"/>
              <a:t>logs, </a:t>
            </a:r>
            <a:r>
              <a:rPr lang="en-US" dirty="0"/>
              <a:t>to remove evidence of attack activity, and uses rootkits </a:t>
            </a:r>
            <a:r>
              <a:rPr lang="en-US" dirty="0" smtClean="0"/>
              <a:t>and other </a:t>
            </a:r>
            <a:r>
              <a:rPr lang="en-US" dirty="0"/>
              <a:t>measures to hide covertly installed files or </a:t>
            </a:r>
            <a:r>
              <a:rPr lang="en-US" dirty="0" smtClean="0"/>
              <a:t>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1132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B91D"/>
                </a:solidFill>
              </a:rPr>
              <a:t>Intrusion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Security Intrusion: </a:t>
            </a:r>
            <a:r>
              <a:rPr lang="en-US" dirty="0"/>
              <a:t>A security event, or a combination of multiple </a:t>
            </a:r>
            <a:r>
              <a:rPr lang="en-US" dirty="0" smtClean="0"/>
              <a:t>security events, that </a:t>
            </a:r>
            <a:r>
              <a:rPr lang="en-US" dirty="0"/>
              <a:t>constitutes a security incident in which an intruder gains, or </a:t>
            </a:r>
            <a:r>
              <a:rPr lang="en-US" dirty="0" smtClean="0"/>
              <a:t>attempts to gain, access </a:t>
            </a:r>
            <a:r>
              <a:rPr lang="en-US" dirty="0"/>
              <a:t>to a system (or system resource) without having </a:t>
            </a:r>
            <a:r>
              <a:rPr lang="en-US" dirty="0" smtClean="0"/>
              <a:t>authorization to </a:t>
            </a:r>
            <a:r>
              <a:rPr lang="en-US" dirty="0"/>
              <a:t>do so.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Intrusion </a:t>
            </a:r>
            <a:r>
              <a:rPr lang="en-US" b="1" dirty="0">
                <a:solidFill>
                  <a:srgbClr val="FF0000"/>
                </a:solidFill>
              </a:rPr>
              <a:t>Detection: </a:t>
            </a:r>
            <a:r>
              <a:rPr lang="en-US" dirty="0"/>
              <a:t>A security service that monitors and analyzes </a:t>
            </a:r>
            <a:r>
              <a:rPr lang="en-US" dirty="0" smtClean="0"/>
              <a:t>system events for </a:t>
            </a:r>
            <a:r>
              <a:rPr lang="en-US" dirty="0"/>
              <a:t>the purpose of finding, and providing real-time or near </a:t>
            </a:r>
            <a:r>
              <a:rPr lang="en-US" dirty="0" smtClean="0"/>
              <a:t>real-time </a:t>
            </a:r>
            <a:r>
              <a:rPr lang="en-US" dirty="0"/>
              <a:t>warning </a:t>
            </a:r>
            <a:r>
              <a:rPr lang="en-US" dirty="0" smtClean="0"/>
              <a:t>of, attempts </a:t>
            </a:r>
            <a:r>
              <a:rPr lang="en-US" dirty="0"/>
              <a:t>to access system resources in </a:t>
            </a:r>
            <a:r>
              <a:rPr lang="en-US" dirty="0" smtClean="0"/>
              <a:t>an unauthorized </a:t>
            </a:r>
            <a:r>
              <a:rPr lang="en-US" dirty="0"/>
              <a:t>manner.</a:t>
            </a:r>
          </a:p>
        </p:txBody>
      </p:sp>
    </p:spTree>
    <p:extLst>
      <p:ext uri="{BB962C8B-B14F-4D97-AF65-F5344CB8AC3E}">
        <p14:creationId xmlns:p14="http://schemas.microsoft.com/office/powerpoint/2010/main" val="72599570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27979</TotalTime>
  <Words>2608</Words>
  <Application>Microsoft Office PowerPoint</Application>
  <PresentationFormat>On-screen Show (4:3)</PresentationFormat>
  <Paragraphs>172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Century Gothic</vt:lpstr>
      <vt:lpstr>Courier New</vt:lpstr>
      <vt:lpstr>Palatino Linotype</vt:lpstr>
      <vt:lpstr>Times New Roman</vt:lpstr>
      <vt:lpstr>Executive</vt:lpstr>
      <vt:lpstr>PowerPoint Presentation</vt:lpstr>
      <vt:lpstr>Chapter 6</vt:lpstr>
      <vt:lpstr>Intruders</vt:lpstr>
      <vt:lpstr>Classes of Intruders</vt:lpstr>
      <vt:lpstr>Classes of Intruders cont..</vt:lpstr>
      <vt:lpstr>Examples of Intrusion</vt:lpstr>
      <vt:lpstr>Intruder Behavior</vt:lpstr>
      <vt:lpstr>Intruder Behavior</vt:lpstr>
      <vt:lpstr>Intrusion Detection</vt:lpstr>
      <vt:lpstr>Intrusion Detection System (IDS) components</vt:lpstr>
      <vt:lpstr>Types of Intrusion Detection System (IDS)</vt:lpstr>
      <vt:lpstr>False positive and false negative detection</vt:lpstr>
      <vt:lpstr>PowerPoint Presentation</vt:lpstr>
      <vt:lpstr>IDS Requirements</vt:lpstr>
      <vt:lpstr>IDS Requirements</vt:lpstr>
      <vt:lpstr>Analysis Approaches</vt:lpstr>
      <vt:lpstr>Analysis Approaches</vt:lpstr>
      <vt:lpstr>Host-Based Intrusion Detection (HIDS)</vt:lpstr>
      <vt:lpstr>Distributed Intrusion Detection</vt:lpstr>
      <vt:lpstr>PowerPoint Presentation</vt:lpstr>
      <vt:lpstr>Network-Based IDS (NIDS)</vt:lpstr>
      <vt:lpstr>Types of Network Sensors</vt:lpstr>
      <vt:lpstr>Honeypots</vt:lpstr>
      <vt:lpstr>Snort IDS</vt:lpstr>
      <vt:lpstr>Snort Architecture</vt:lpstr>
      <vt:lpstr>PowerPoint Presentation</vt:lpstr>
      <vt:lpstr>Firewalls </vt:lpstr>
      <vt:lpstr>Virtual Private Networks (VPN) </vt:lpstr>
      <vt:lpstr>Intrusion Prevention Systems </vt:lpstr>
      <vt:lpstr>Host-Based IPS (HIPS) </vt:lpstr>
      <vt:lpstr>Network-Based IPS (NIPS) </vt:lpstr>
      <vt:lpstr>Distributed or Hybrid IPS </vt:lpstr>
      <vt:lpstr>Thank You!</vt:lpstr>
    </vt:vector>
  </TitlesOfParts>
  <Manager/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6 Lecture Overheads</dc:subject>
  <dc:creator>Dr Lawrie Brown</dc:creator>
  <cp:keywords/>
  <dc:description/>
  <cp:lastModifiedBy>Shadab Alam</cp:lastModifiedBy>
  <cp:revision>180</cp:revision>
  <dcterms:created xsi:type="dcterms:W3CDTF">2014-09-08T16:25:16Z</dcterms:created>
  <dcterms:modified xsi:type="dcterms:W3CDTF">2023-08-26T08:41:43Z</dcterms:modified>
  <cp:category/>
</cp:coreProperties>
</file>