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34"/>
  </p:notesMasterIdLst>
  <p:handoutMasterIdLst>
    <p:handoutMasterId r:id="rId35"/>
  </p:handoutMasterIdLst>
  <p:sldIdLst>
    <p:sldId id="256" r:id="rId5"/>
    <p:sldId id="295" r:id="rId6"/>
    <p:sldId id="299" r:id="rId7"/>
    <p:sldId id="297" r:id="rId8"/>
    <p:sldId id="331" r:id="rId9"/>
    <p:sldId id="258" r:id="rId10"/>
    <p:sldId id="305" r:id="rId11"/>
    <p:sldId id="300" r:id="rId12"/>
    <p:sldId id="306" r:id="rId13"/>
    <p:sldId id="307" r:id="rId14"/>
    <p:sldId id="334" r:id="rId15"/>
    <p:sldId id="335" r:id="rId16"/>
    <p:sldId id="336" r:id="rId17"/>
    <p:sldId id="337" r:id="rId18"/>
    <p:sldId id="338" r:id="rId19"/>
    <p:sldId id="339" r:id="rId20"/>
    <p:sldId id="343" r:id="rId21"/>
    <p:sldId id="344" r:id="rId22"/>
    <p:sldId id="348" r:id="rId23"/>
    <p:sldId id="349" r:id="rId24"/>
    <p:sldId id="351" r:id="rId25"/>
    <p:sldId id="352" r:id="rId26"/>
    <p:sldId id="353" r:id="rId27"/>
    <p:sldId id="356" r:id="rId28"/>
    <p:sldId id="359" r:id="rId29"/>
    <p:sldId id="365" r:id="rId30"/>
    <p:sldId id="312" r:id="rId31"/>
    <p:sldId id="361" r:id="rId32"/>
    <p:sldId id="364" r:id="rId33"/>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27" autoAdjust="0"/>
    <p:restoredTop sz="94637"/>
  </p:normalViewPr>
  <p:slideViewPr>
    <p:cSldViewPr snapToGrid="0" snapToObjects="1">
      <p:cViewPr varScale="1">
        <p:scale>
          <a:sx n="90" d="100"/>
          <a:sy n="90" d="100"/>
        </p:scale>
        <p:origin x="485" y="67"/>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4/16/2024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4/16/2024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901047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xfrm>
            <a:off x="381000" y="685800"/>
            <a:ext cx="6096000" cy="34290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D5A050-7306-7B4E-867E-A3663FBCD5C6}" type="slidenum">
              <a:rPr lang="en-US" smtClean="0"/>
              <a:pPr/>
              <a:t>18</a:t>
            </a:fld>
            <a:endParaRPr lang="en-US"/>
          </a:p>
        </p:txBody>
      </p:sp>
    </p:spTree>
    <p:extLst>
      <p:ext uri="{BB962C8B-B14F-4D97-AF65-F5344CB8AC3E}">
        <p14:creationId xmlns:p14="http://schemas.microsoft.com/office/powerpoint/2010/main" val="1600476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DF5B9A6-019D-471F-A07A-7C9217110C9F}" type="datetime1">
              <a:rPr lang="en-US" smtClean="0"/>
              <a:pPr>
                <a:defRPr/>
              </a:pPr>
              <a:t>4/16/2024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 and Software Processes</a:t>
            </a:r>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432BFD2E-4BC8-4636-ADDA-A623AA453134}" type="datetime1">
              <a:rPr lang="en-US" smtClean="0"/>
              <a:pPr>
                <a:defRPr/>
              </a:pPr>
              <a:t>4/16/2024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 and Software Processes</a:t>
            </a:r>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93640360-1CED-4E93-8031-F7ECCC7C09F8}" type="datetime1">
              <a:rPr lang="en-US" smtClean="0"/>
              <a:pPr>
                <a:defRPr/>
              </a:pPr>
              <a:t>4/16/2024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 and Software Processes</a:t>
            </a:r>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8A37123-B061-4829-9049-F05F5B6DD2D8}" type="datetime1">
              <a:rPr lang="en-US" smtClean="0"/>
              <a:pPr>
                <a:defRPr/>
              </a:pPr>
              <a:t>4/16/2024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 and Software Processes</a:t>
            </a:r>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931BEDF7-BC38-438A-BF04-A9BE7A08223E}" type="datetime1">
              <a:rPr lang="en-US" smtClean="0"/>
              <a:pPr>
                <a:defRPr/>
              </a:pPr>
              <a:t>4/16/2024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 and Software Processes</a:t>
            </a:r>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CE495A5A-3365-4572-952E-4EB9A60A505B}" type="datetime1">
              <a:rPr lang="en-US" smtClean="0"/>
              <a:pPr>
                <a:defRPr/>
              </a:pPr>
              <a:t>4/16/2024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1  Introduction and Software Processes</a:t>
            </a:r>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B51B353D-F8E0-44DB-B7DE-9A59E1F14827}" type="datetime1">
              <a:rPr lang="en-US" smtClean="0"/>
              <a:pPr>
                <a:defRPr/>
              </a:pPr>
              <a:t>4/16/2024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1  Introduction and Software Processes</a:t>
            </a:r>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691EB73-72E6-45D4-B106-3552B3F6A08F}" type="datetime1">
              <a:rPr lang="en-US" smtClean="0"/>
              <a:pPr>
                <a:defRPr/>
              </a:pPr>
              <a:t>4/16/2024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1  Introduction and Software Processes</a:t>
            </a:r>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AE079B1-57D9-4D6D-9958-E0B3A719401F}" type="datetime1">
              <a:rPr lang="en-US" smtClean="0"/>
              <a:pPr>
                <a:defRPr/>
              </a:pPr>
              <a:t>4/16/2024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1  Introduction and Software Processes</a:t>
            </a:r>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13021AF3-D557-467B-A991-42C9D228B895}" type="datetime1">
              <a:rPr lang="en-US" smtClean="0"/>
              <a:pPr>
                <a:defRPr/>
              </a:pPr>
              <a:t>4/16/2024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1  Introduction and Software Processes</a:t>
            </a:r>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D53D5AD6-F061-4ABE-81DC-F448099274B6}" type="datetime1">
              <a:rPr lang="en-US" smtClean="0"/>
              <a:pPr>
                <a:defRPr/>
              </a:pPr>
              <a:t>4/16/2024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1  Introduction and Software Processes</a:t>
            </a:r>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5E409CEE-6C84-4465-87CE-1B6E80907377}" type="datetime1">
              <a:rPr lang="en-US" smtClean="0"/>
              <a:pPr>
                <a:defRPr/>
              </a:pPr>
              <a:t>4/16/2024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1  Introduction and Software Processes</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10333910" y="287213"/>
            <a:ext cx="1231727" cy="1143000"/>
          </a:xfrm>
          <a:prstGeom prst="rect">
            <a:avLst/>
          </a:prstGeom>
        </p:spPr>
      </p:pic>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10333910" y="287213"/>
            <a:ext cx="1231727" cy="1143000"/>
          </a:xfrm>
          <a:prstGeom prst="rect">
            <a:avLst/>
          </a:prstGeom>
        </p:spPr>
      </p:pic>
      <p:cxnSp>
        <p:nvCxnSpPr>
          <p:cNvPr id="10" name="Straight Connector 9"/>
          <p:cNvCxnSpPr/>
          <p:nvPr userDrawn="1"/>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914400" y="3019068"/>
            <a:ext cx="10363200" cy="1470025"/>
          </a:xfrm>
        </p:spPr>
        <p:txBody>
          <a:bodyPr/>
          <a:lstStyle/>
          <a:p>
            <a:pPr algn="ctr" eaLnBrk="1" hangingPunct="1"/>
            <a:r>
              <a:rPr lang="en-US" dirty="0"/>
              <a:t>Chapter 1- Introduction and Software Processes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 : Application types</a:t>
            </a:r>
          </a:p>
        </p:txBody>
      </p:sp>
      <p:sp>
        <p:nvSpPr>
          <p:cNvPr id="3" name="Content Placeholder 2"/>
          <p:cNvSpPr>
            <a:spLocks noGrp="1"/>
          </p:cNvSpPr>
          <p:nvPr>
            <p:ph idx="1"/>
          </p:nvPr>
        </p:nvSpPr>
        <p:spPr/>
        <p:txBody>
          <a:bodyPr/>
          <a:lstStyle/>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p>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a:p>
            <a:pPr lvl="1"/>
            <a:endParaRPr lang="en-US" dirty="0"/>
          </a:p>
        </p:txBody>
      </p:sp>
      <p:sp>
        <p:nvSpPr>
          <p:cNvPr id="4" name="Footer Placeholder 3"/>
          <p:cNvSpPr>
            <a:spLocks noGrp="1"/>
          </p:cNvSpPr>
          <p:nvPr>
            <p:ph type="ftr" sz="quarter" idx="11"/>
          </p:nvPr>
        </p:nvSpPr>
        <p:spPr/>
        <p:txBody>
          <a:bodyPr/>
          <a:lstStyle/>
          <a:p>
            <a:pPr>
              <a:defRPr/>
            </a:pPr>
            <a:r>
              <a:rPr lang="en-US"/>
              <a:t>Chapter 1  Introduction and Software Processes</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a:t>1.7 Software Life cycle</a:t>
            </a:r>
          </a:p>
        </p:txBody>
      </p:sp>
      <p:sp>
        <p:nvSpPr>
          <p:cNvPr id="17411" name="Rectangle 3"/>
          <p:cNvSpPr>
            <a:spLocks noGrp="1" noChangeArrowheads="1"/>
          </p:cNvSpPr>
          <p:nvPr>
            <p:ph type="body" idx="1"/>
          </p:nvPr>
        </p:nvSpPr>
        <p:spPr/>
        <p:txBody>
          <a:bodyPr/>
          <a:lstStyle/>
          <a:p>
            <a:r>
              <a:rPr lang="en-GB" dirty="0"/>
              <a:t>The goal of Software Engineering is to provide models and processes that lead to the production of well-documented maintainable software in a manner that is predictable.</a:t>
            </a:r>
          </a:p>
          <a:p>
            <a:r>
              <a:rPr lang="en-GB" dirty="0"/>
              <a:t>In the IEEE standard Glossary of Software Engineering Terminology, the </a:t>
            </a:r>
            <a:r>
              <a:rPr lang="en-GB" b="1" dirty="0"/>
              <a:t>software life cycle</a:t>
            </a:r>
            <a:r>
              <a:rPr lang="en-GB" dirty="0"/>
              <a:t> is: The period of time that starts when a software product is conceived and ends when the product is no longer available for use.</a:t>
            </a:r>
          </a:p>
          <a:p>
            <a:r>
              <a:rPr lang="en-GB" dirty="0"/>
              <a:t>The software life cycle typically includes a requirement phase, design phase, implementation phase, test phase, installation and check out phase, operation and maintenance phase, and sometimes retirement phase”.</a:t>
            </a:r>
          </a:p>
          <a:p>
            <a:r>
              <a:rPr lang="en-GB" dirty="0"/>
              <a:t>These activities involve the development of software from scratch until it is delivered to customers.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a:t>Chapter 1  Introduction and Software Processes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lvl="1" algn="l"/>
            <a:r>
              <a:rPr lang="en-US" b="1" kern="1200" dirty="0">
                <a:solidFill>
                  <a:srgbClr val="46424D"/>
                </a:solidFill>
                <a:latin typeface="Arial"/>
                <a:cs typeface="Arial"/>
              </a:rPr>
              <a:t>1.8 Software Process Model</a:t>
            </a:r>
          </a:p>
        </p:txBody>
      </p:sp>
      <p:sp>
        <p:nvSpPr>
          <p:cNvPr id="17411" name="Rectangle 3"/>
          <p:cNvSpPr>
            <a:spLocks noGrp="1" noChangeArrowheads="1"/>
          </p:cNvSpPr>
          <p:nvPr>
            <p:ph type="body" idx="1"/>
          </p:nvPr>
        </p:nvSpPr>
        <p:spPr/>
        <p:txBody>
          <a:bodyPr/>
          <a:lstStyle/>
          <a:p>
            <a:r>
              <a:rPr lang="en-US" b="1" dirty="0"/>
              <a:t>Software process </a:t>
            </a:r>
            <a:r>
              <a:rPr lang="en-US" dirty="0"/>
              <a:t>is defined as the structured set of activities that are required to develop the software system.</a:t>
            </a:r>
          </a:p>
          <a:p>
            <a:r>
              <a:rPr lang="en-GB" dirty="0"/>
              <a:t>Many different software processes but all involve:</a:t>
            </a:r>
          </a:p>
          <a:p>
            <a:pPr lvl="1"/>
            <a:r>
              <a:rPr lang="en-GB" b="1" dirty="0"/>
              <a:t>Specification</a:t>
            </a:r>
            <a:r>
              <a:rPr lang="en-GB" dirty="0"/>
              <a:t> – defining what the system should do;</a:t>
            </a:r>
          </a:p>
          <a:p>
            <a:pPr lvl="1"/>
            <a:r>
              <a:rPr lang="en-GB" b="1" dirty="0"/>
              <a:t>Design and implementation </a:t>
            </a:r>
            <a:r>
              <a:rPr lang="en-GB" dirty="0"/>
              <a:t>– defining the organization of the system and implementing the system;</a:t>
            </a:r>
          </a:p>
          <a:p>
            <a:pPr lvl="1"/>
            <a:r>
              <a:rPr lang="en-GB" b="1" dirty="0"/>
              <a:t>Validation</a:t>
            </a:r>
            <a:r>
              <a:rPr lang="en-GB" dirty="0"/>
              <a:t> – checking that it does what the customer wants;</a:t>
            </a:r>
          </a:p>
          <a:p>
            <a:pPr lvl="1"/>
            <a:r>
              <a:rPr lang="en-GB" b="1" dirty="0"/>
              <a:t>Evolution</a:t>
            </a:r>
            <a:r>
              <a:rPr lang="en-GB" dirty="0"/>
              <a:t> – changing the system in response to changing customer needs.</a:t>
            </a:r>
          </a:p>
          <a:p>
            <a:r>
              <a:rPr lang="en-GB" dirty="0"/>
              <a:t>A </a:t>
            </a:r>
            <a:r>
              <a:rPr lang="en-GB" b="1" dirty="0"/>
              <a:t>software process model </a:t>
            </a:r>
            <a:r>
              <a:rPr lang="en-GB" dirty="0"/>
              <a:t>is an abstract representation of a process. It presents a description of a process from some particular perspective.</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7" name="Footer Placeholder 6"/>
          <p:cNvSpPr>
            <a:spLocks noGrp="1"/>
          </p:cNvSpPr>
          <p:nvPr>
            <p:ph type="ftr" sz="quarter" idx="11"/>
          </p:nvPr>
        </p:nvSpPr>
        <p:spPr/>
        <p:txBody>
          <a:bodyPr/>
          <a:lstStyle/>
          <a:p>
            <a:pPr>
              <a:defRPr/>
            </a:pPr>
            <a:r>
              <a:rPr lang="en-US"/>
              <a:t>Chapter 1  Introduction and Software Processes</a:t>
            </a:r>
          </a:p>
        </p:txBody>
      </p:sp>
    </p:spTree>
    <p:extLst>
      <p:ext uri="{BB962C8B-B14F-4D97-AF65-F5344CB8AC3E}">
        <p14:creationId xmlns:p14="http://schemas.microsoft.com/office/powerpoint/2010/main" val="368754156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dirty="0"/>
              <a:t>1.9 Types of Software process models</a:t>
            </a:r>
          </a:p>
        </p:txBody>
      </p:sp>
      <p:sp>
        <p:nvSpPr>
          <p:cNvPr id="25603" name="Rectangle 3"/>
          <p:cNvSpPr>
            <a:spLocks noGrp="1" noChangeArrowheads="1"/>
          </p:cNvSpPr>
          <p:nvPr>
            <p:ph type="body" idx="1"/>
          </p:nvPr>
        </p:nvSpPr>
        <p:spPr/>
        <p:txBody>
          <a:bodyPr/>
          <a:lstStyle/>
          <a:p>
            <a:pPr>
              <a:buNone/>
            </a:pPr>
            <a:r>
              <a:rPr lang="en-US" dirty="0"/>
              <a:t>	There are many types of software process models that development teams use across different industries. Here are some examples of typical software process models you can use to outline your development process: </a:t>
            </a:r>
          </a:p>
          <a:p>
            <a:pPr marL="457200" indent="-457200">
              <a:buAutoNum type="arabicPeriod"/>
            </a:pPr>
            <a:r>
              <a:rPr lang="en-GB" dirty="0"/>
              <a:t>The waterfall model</a:t>
            </a:r>
          </a:p>
          <a:p>
            <a:pPr marL="457200" indent="-457200">
              <a:buAutoNum type="arabicPeriod"/>
            </a:pPr>
            <a:r>
              <a:rPr lang="en-GB" dirty="0"/>
              <a:t>Incremental development model</a:t>
            </a:r>
          </a:p>
          <a:p>
            <a:pPr marL="457200" indent="-457200">
              <a:buAutoNum type="arabicPeriod" startAt="3"/>
            </a:pPr>
            <a:r>
              <a:rPr lang="en-GB" dirty="0"/>
              <a:t>Reuse-oriented Model</a:t>
            </a:r>
          </a:p>
          <a:p>
            <a:pPr marL="457200" indent="-457200">
              <a:buAutoNum type="arabicPeriod" startAt="3"/>
            </a:pPr>
            <a:r>
              <a:rPr lang="en-GB" dirty="0"/>
              <a:t>Boehm’s Spiral Model</a:t>
            </a:r>
          </a:p>
          <a:p>
            <a:pPr marL="457200" indent="-457200">
              <a:buAutoNum type="arabicPeriod" startAt="3"/>
            </a:pPr>
            <a:r>
              <a:rPr lang="en-US" dirty="0"/>
              <a:t>Agile methods</a:t>
            </a:r>
            <a:endParaRPr lang="en-GB" dirty="0"/>
          </a:p>
          <a:p>
            <a:pPr marL="457200" indent="-457200">
              <a:buAutoNum type="arabicPeriod" startAt="3"/>
            </a:pPr>
            <a:endParaRPr lang="en-GB" dirty="0"/>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10" name="Footer Placeholder 9"/>
          <p:cNvSpPr>
            <a:spLocks noGrp="1"/>
          </p:cNvSpPr>
          <p:nvPr>
            <p:ph type="ftr" sz="quarter" idx="11"/>
          </p:nvPr>
        </p:nvSpPr>
        <p:spPr/>
        <p:txBody>
          <a:bodyPr/>
          <a:lstStyle/>
          <a:p>
            <a:pPr>
              <a:defRPr/>
            </a:pPr>
            <a:r>
              <a:rPr lang="en-US"/>
              <a:t>Chapter 1  Introduction and Software Processes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t>1.9.1The waterfall model</a:t>
            </a:r>
            <a:br>
              <a:rPr lang="en-GB" dirty="0"/>
            </a:br>
            <a:endParaRPr lang="en-US" dirty="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a:t>Chapter 1  Introduction and Software Processes</a:t>
            </a:r>
          </a:p>
        </p:txBody>
      </p:sp>
      <p:sp>
        <p:nvSpPr>
          <p:cNvPr id="6" name="Rectangle 3">
            <a:extLst>
              <a:ext uri="{FF2B5EF4-FFF2-40B4-BE49-F238E27FC236}">
                <a16:creationId xmlns:a16="http://schemas.microsoft.com/office/drawing/2014/main" id="{43FA146A-C285-F94C-85C6-324383267EFD}"/>
              </a:ext>
            </a:extLst>
          </p:cNvPr>
          <p:cNvSpPr txBox="1">
            <a:spLocks noChangeArrowheads="1"/>
          </p:cNvSpPr>
          <p:nvPr/>
        </p:nvSpPr>
        <p:spPr>
          <a:xfrm>
            <a:off x="609600" y="1600201"/>
            <a:ext cx="10972800"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GB" dirty="0"/>
              <a:t>Waterfall model is the earliest software development life cycle (SDLC) approach that was used for software development. It is also referred to as a linear-sequential life cycle model. It is very simple to understand and use.</a:t>
            </a:r>
          </a:p>
          <a:p>
            <a:pPr algn="just"/>
            <a:r>
              <a:rPr lang="en-GB" dirty="0"/>
              <a:t> In a waterfall model, each phase must be completed before the next phase can begin and there is no overlapping in the phases. All phases are cascaded to each other in which progress is seen as flowing steadily downwards (like a waterfall) through the phases.</a:t>
            </a:r>
          </a:p>
          <a:p>
            <a:pPr algn="just"/>
            <a:r>
              <a:rPr lang="en-GB" dirty="0"/>
              <a:t>In Waterfall model, typically, the outcome of one phase acts as the input for the next phase sequentially. The next phase is started only after the defined set of goals are achieved for previous phase and it is signed off, so the name "Waterfall Model".</a:t>
            </a:r>
          </a:p>
          <a:p>
            <a:pPr>
              <a:buNone/>
            </a:pPr>
            <a:endParaRPr lang="en-GB" dirty="0"/>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t>The waterfall model</a:t>
            </a:r>
            <a:br>
              <a:rPr lang="en-GB" dirty="0"/>
            </a:br>
            <a:endParaRPr lang="en-US" dirty="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8" name="Footer Placeholder 7"/>
          <p:cNvSpPr>
            <a:spLocks noGrp="1"/>
          </p:cNvSpPr>
          <p:nvPr>
            <p:ph type="ftr" sz="quarter" idx="11"/>
          </p:nvPr>
        </p:nvSpPr>
        <p:spPr/>
        <p:txBody>
          <a:bodyPr/>
          <a:lstStyle/>
          <a:p>
            <a:pPr>
              <a:defRPr/>
            </a:pPr>
            <a:r>
              <a:rPr lang="en-US"/>
              <a:t>Chapter 1  Introduction and Software Processes</a:t>
            </a:r>
          </a:p>
        </p:txBody>
      </p:sp>
      <p:pic>
        <p:nvPicPr>
          <p:cNvPr id="2" name="Picture 1">
            <a:extLst>
              <a:ext uri="{FF2B5EF4-FFF2-40B4-BE49-F238E27FC236}">
                <a16:creationId xmlns:a16="http://schemas.microsoft.com/office/drawing/2014/main" id="{31CAF66A-23D8-2D42-8F6C-C34D621F5D68}"/>
              </a:ext>
            </a:extLst>
          </p:cNvPr>
          <p:cNvPicPr>
            <a:picLocks noChangeAspect="1"/>
          </p:cNvPicPr>
          <p:nvPr/>
        </p:nvPicPr>
        <p:blipFill>
          <a:blip r:embed="rId2"/>
          <a:stretch>
            <a:fillRect/>
          </a:stretch>
        </p:blipFill>
        <p:spPr>
          <a:xfrm>
            <a:off x="2842352" y="1714022"/>
            <a:ext cx="6507296" cy="4345944"/>
          </a:xfrm>
          <a:prstGeom prst="rect">
            <a:avLst/>
          </a:prstGeom>
        </p:spPr>
      </p:pic>
      <p:sp>
        <p:nvSpPr>
          <p:cNvPr id="3" name="Rectangle 2">
            <a:extLst>
              <a:ext uri="{FF2B5EF4-FFF2-40B4-BE49-F238E27FC236}">
                <a16:creationId xmlns:a16="http://schemas.microsoft.com/office/drawing/2014/main" id="{58087454-E406-EA45-A7EE-2B9CAE3A7935}"/>
              </a:ext>
            </a:extLst>
          </p:cNvPr>
          <p:cNvSpPr/>
          <p:nvPr/>
        </p:nvSpPr>
        <p:spPr>
          <a:xfrm>
            <a:off x="4590908" y="5981206"/>
            <a:ext cx="3010183" cy="369332"/>
          </a:xfrm>
          <a:prstGeom prst="rect">
            <a:avLst/>
          </a:prstGeom>
        </p:spPr>
        <p:txBody>
          <a:bodyPr wrap="none">
            <a:spAutoFit/>
          </a:bodyPr>
          <a:lstStyle/>
          <a:p>
            <a:r>
              <a:rPr lang="en-GB" dirty="0"/>
              <a:t>Figure 1.2: Waterfall Model </a:t>
            </a:r>
            <a:endParaRPr lang="en-US" dirty="0"/>
          </a:p>
        </p:txBody>
      </p:sp>
    </p:spTree>
    <p:extLst>
      <p:ext uri="{BB962C8B-B14F-4D97-AF65-F5344CB8AC3E}">
        <p14:creationId xmlns:p14="http://schemas.microsoft.com/office/powerpoint/2010/main" val="1020128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22479" y="635244"/>
            <a:ext cx="9724309" cy="440868"/>
          </a:xfrm>
        </p:spPr>
        <p:txBody>
          <a:bodyPr/>
          <a:lstStyle/>
          <a:p>
            <a:r>
              <a:rPr lang="en-GB" dirty="0"/>
              <a:t>Waterfall model phases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a:t>Chapter 1  Introduction and Software Processes</a:t>
            </a:r>
          </a:p>
        </p:txBody>
      </p:sp>
      <p:graphicFrame>
        <p:nvGraphicFramePr>
          <p:cNvPr id="8" name="Table 7">
            <a:extLst>
              <a:ext uri="{FF2B5EF4-FFF2-40B4-BE49-F238E27FC236}">
                <a16:creationId xmlns:a16="http://schemas.microsoft.com/office/drawing/2014/main" id="{A1C8248F-2CD8-4246-9039-88676041CD82}"/>
              </a:ext>
            </a:extLst>
          </p:cNvPr>
          <p:cNvGraphicFramePr>
            <a:graphicFrameLocks noGrp="1"/>
          </p:cNvGraphicFramePr>
          <p:nvPr>
            <p:extLst>
              <p:ext uri="{D42A27DB-BD31-4B8C-83A1-F6EECF244321}">
                <p14:modId xmlns:p14="http://schemas.microsoft.com/office/powerpoint/2010/main" val="1759705311"/>
              </p:ext>
            </p:extLst>
          </p:nvPr>
        </p:nvGraphicFramePr>
        <p:xfrm>
          <a:off x="828541" y="1513966"/>
          <a:ext cx="10534917" cy="5274450"/>
        </p:xfrm>
        <a:graphic>
          <a:graphicData uri="http://schemas.openxmlformats.org/drawingml/2006/table">
            <a:tbl>
              <a:tblPr firstRow="1" bandRow="1">
                <a:tableStyleId>{B301B821-A1FF-4177-AEE7-76D212191A09}</a:tableStyleId>
              </a:tblPr>
              <a:tblGrid>
                <a:gridCol w="2429813">
                  <a:extLst>
                    <a:ext uri="{9D8B030D-6E8A-4147-A177-3AD203B41FA5}">
                      <a16:colId xmlns:a16="http://schemas.microsoft.com/office/drawing/2014/main" val="20000"/>
                    </a:ext>
                  </a:extLst>
                </a:gridCol>
                <a:gridCol w="8105104">
                  <a:extLst>
                    <a:ext uri="{9D8B030D-6E8A-4147-A177-3AD203B41FA5}">
                      <a16:colId xmlns:a16="http://schemas.microsoft.com/office/drawing/2014/main" val="20001"/>
                    </a:ext>
                  </a:extLst>
                </a:gridCol>
              </a:tblGrid>
              <a:tr h="473850">
                <a:tc>
                  <a:txBody>
                    <a:bodyPr/>
                    <a:lstStyle/>
                    <a:p>
                      <a:pPr algn="ctr">
                        <a:spcAft>
                          <a:spcPts val="0"/>
                        </a:spcAft>
                      </a:pPr>
                      <a:r>
                        <a:rPr lang="en-GB" sz="1600" dirty="0">
                          <a:latin typeface="Arial"/>
                          <a:cs typeface="Arial"/>
                        </a:rPr>
                        <a:t>Phase</a:t>
                      </a:r>
                      <a:endParaRPr lang="en-GB" sz="1600" b="1" dirty="0">
                        <a:solidFill>
                          <a:srgbClr val="000000"/>
                        </a:solidFill>
                        <a:latin typeface="Arial"/>
                        <a:ea typeface="Times New Roman"/>
                        <a:cs typeface="Arial"/>
                      </a:endParaRPr>
                    </a:p>
                  </a:txBody>
                  <a:tcPr marL="73025" marR="73025" marT="73025" marB="73025" anchor="ctr"/>
                </a:tc>
                <a:tc>
                  <a:txBody>
                    <a:bodyPr/>
                    <a:lstStyle/>
                    <a:p>
                      <a:pPr algn="ctr">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73025" marB="73025" anchor="ctr"/>
                </a:tc>
                <a:extLst>
                  <a:ext uri="{0D108BD9-81ED-4DB2-BD59-A6C34878D82A}">
                    <a16:rowId xmlns:a16="http://schemas.microsoft.com/office/drawing/2014/main" val="10000"/>
                  </a:ext>
                </a:extLst>
              </a:tr>
              <a:tr h="613408">
                <a:tc>
                  <a:txBody>
                    <a:bodyPr/>
                    <a:lstStyle/>
                    <a:p>
                      <a:pPr algn="ctr">
                        <a:spcAft>
                          <a:spcPts val="0"/>
                        </a:spcAft>
                      </a:pPr>
                      <a:r>
                        <a:rPr lang="en-GB" dirty="0"/>
                        <a:t>Requirement Gathering and analysis</a:t>
                      </a:r>
                    </a:p>
                  </a:txBody>
                  <a:tcPr marL="73025" marR="73025" marT="0" marB="68580" anchor="ctr"/>
                </a:tc>
                <a:tc>
                  <a:txBody>
                    <a:bodyPr/>
                    <a:lstStyle/>
                    <a:p>
                      <a:pPr algn="just">
                        <a:spcAft>
                          <a:spcPts val="0"/>
                        </a:spcAft>
                      </a:pPr>
                      <a:r>
                        <a:rPr lang="en-GB" dirty="0"/>
                        <a:t>All possible requirements of the system to be developed are captured in this phase and documented in a requirement specification doc.</a:t>
                      </a:r>
                    </a:p>
                  </a:txBody>
                  <a:tcPr marL="73025" marR="73025" marT="0" marB="68580"/>
                </a:tc>
                <a:extLst>
                  <a:ext uri="{0D108BD9-81ED-4DB2-BD59-A6C34878D82A}">
                    <a16:rowId xmlns:a16="http://schemas.microsoft.com/office/drawing/2014/main" val="10001"/>
                  </a:ext>
                </a:extLst>
              </a:tr>
              <a:tr h="613408">
                <a:tc>
                  <a:txBody>
                    <a:bodyPr/>
                    <a:lstStyle/>
                    <a:p>
                      <a:pPr algn="ctr">
                        <a:spcAft>
                          <a:spcPts val="0"/>
                        </a:spcAft>
                      </a:pPr>
                      <a:r>
                        <a:rPr lang="en-GB" dirty="0"/>
                        <a:t>System Design</a:t>
                      </a:r>
                    </a:p>
                  </a:txBody>
                  <a:tcPr marL="73025" marR="73025" marT="0" marB="68580" anchor="ctr"/>
                </a:tc>
                <a:tc>
                  <a:txBody>
                    <a:bodyPr/>
                    <a:lstStyle/>
                    <a:p>
                      <a:pPr algn="just">
                        <a:spcAft>
                          <a:spcPts val="0"/>
                        </a:spcAft>
                      </a:pPr>
                      <a:r>
                        <a:rPr lang="en-GB" dirty="0"/>
                        <a:t>The requirement specifications from first phase are studied in this phase and system design is prepared. System Design helps in specifying hardware and system requirements and also helps in defining overall system architecture.</a:t>
                      </a:r>
                    </a:p>
                  </a:txBody>
                  <a:tcPr marL="73025" marR="73025" marT="0" marB="68580"/>
                </a:tc>
                <a:extLst>
                  <a:ext uri="{0D108BD9-81ED-4DB2-BD59-A6C34878D82A}">
                    <a16:rowId xmlns:a16="http://schemas.microsoft.com/office/drawing/2014/main" val="10002"/>
                  </a:ext>
                </a:extLst>
              </a:tr>
              <a:tr h="473850">
                <a:tc>
                  <a:txBody>
                    <a:bodyPr/>
                    <a:lstStyle/>
                    <a:p>
                      <a:pPr algn="ctr">
                        <a:spcAft>
                          <a:spcPts val="0"/>
                        </a:spcAft>
                      </a:pPr>
                      <a:r>
                        <a:rPr lang="en-GB" dirty="0"/>
                        <a:t>Implementation</a:t>
                      </a:r>
                    </a:p>
                  </a:txBody>
                  <a:tcPr marL="73025" marR="73025" marT="0" marB="68580" anchor="ctr"/>
                </a:tc>
                <a:tc>
                  <a:txBody>
                    <a:bodyPr/>
                    <a:lstStyle/>
                    <a:p>
                      <a:pPr algn="just">
                        <a:spcAft>
                          <a:spcPts val="0"/>
                        </a:spcAft>
                      </a:pPr>
                      <a:r>
                        <a:rPr lang="en-GB" dirty="0"/>
                        <a:t>With inputs from system design, the system is first developed in small programs called units, which are integrated (</a:t>
                      </a:r>
                      <a:r>
                        <a:rPr lang="ur-PK" dirty="0"/>
                        <a:t>وحدات متكاملة</a:t>
                      </a:r>
                      <a:r>
                        <a:rPr lang="en-GB" dirty="0"/>
                        <a:t>) in the next phase. Each unit is developed and tested for its functionality which is referred to as Unit Testing.</a:t>
                      </a:r>
                    </a:p>
                  </a:txBody>
                  <a:tcPr marL="73025" marR="73025" marT="0" marB="68580"/>
                </a:tc>
                <a:extLst>
                  <a:ext uri="{0D108BD9-81ED-4DB2-BD59-A6C34878D82A}">
                    <a16:rowId xmlns:a16="http://schemas.microsoft.com/office/drawing/2014/main" val="10003"/>
                  </a:ext>
                </a:extLst>
              </a:tr>
              <a:tr h="473850">
                <a:tc>
                  <a:txBody>
                    <a:bodyPr/>
                    <a:lstStyle/>
                    <a:p>
                      <a:pPr algn="ctr">
                        <a:spcAft>
                          <a:spcPts val="0"/>
                        </a:spcAft>
                      </a:pPr>
                      <a:r>
                        <a:rPr lang="en-GB" dirty="0"/>
                        <a:t>Integration and Testing</a:t>
                      </a:r>
                    </a:p>
                  </a:txBody>
                  <a:tcPr marL="73025" marR="73025" marT="0" marB="68580" anchor="ctr"/>
                </a:tc>
                <a:tc>
                  <a:txBody>
                    <a:bodyPr/>
                    <a:lstStyle/>
                    <a:p>
                      <a:pPr algn="just">
                        <a:spcAft>
                          <a:spcPts val="0"/>
                        </a:spcAft>
                      </a:pPr>
                      <a:r>
                        <a:rPr lang="en-GB" dirty="0"/>
                        <a:t>All the units developed in the implementation phase are integrated into a system after testing of each unit. Post integration the entire system is tested for any faults and failures.</a:t>
                      </a:r>
                    </a:p>
                  </a:txBody>
                  <a:tcPr marL="73025" marR="73025" marT="0" marB="68580"/>
                </a:tc>
                <a:extLst>
                  <a:ext uri="{0D108BD9-81ED-4DB2-BD59-A6C34878D82A}">
                    <a16:rowId xmlns:a16="http://schemas.microsoft.com/office/drawing/2014/main" val="10004"/>
                  </a:ext>
                </a:extLst>
              </a:tr>
              <a:tr h="613408">
                <a:tc>
                  <a:txBody>
                    <a:bodyPr/>
                    <a:lstStyle/>
                    <a:p>
                      <a:pPr algn="ctr">
                        <a:spcAft>
                          <a:spcPts val="0"/>
                        </a:spcAft>
                      </a:pPr>
                      <a:r>
                        <a:rPr lang="en-GB" dirty="0"/>
                        <a:t>Deployment of system</a:t>
                      </a:r>
                    </a:p>
                  </a:txBody>
                  <a:tcPr marL="73025" marR="73025" marT="0" marB="68580" anchor="ctr"/>
                </a:tc>
                <a:tc>
                  <a:txBody>
                    <a:bodyPr/>
                    <a:lstStyle/>
                    <a:p>
                      <a:pPr algn="just">
                        <a:spcAft>
                          <a:spcPts val="0"/>
                        </a:spcAft>
                      </a:pPr>
                      <a:r>
                        <a:rPr lang="en-GB" dirty="0"/>
                        <a:t>Once the functional and non-functional testing is done, the product is deployed in the customer environment (</a:t>
                      </a:r>
                      <a:r>
                        <a:rPr lang="ur-PK" dirty="0"/>
                        <a:t>تثبيت البرنامج للاستخدام</a:t>
                      </a:r>
                      <a:r>
                        <a:rPr lang="en-GB" dirty="0"/>
                        <a:t>) or released into the market.</a:t>
                      </a:r>
                    </a:p>
                  </a:txBody>
                  <a:tcPr marL="73025" marR="73025" marT="0" marB="68580"/>
                </a:tc>
                <a:extLst>
                  <a:ext uri="{0D108BD9-81ED-4DB2-BD59-A6C34878D82A}">
                    <a16:rowId xmlns:a16="http://schemas.microsoft.com/office/drawing/2014/main" val="10005"/>
                  </a:ext>
                </a:extLst>
              </a:tr>
              <a:tr h="788667">
                <a:tc>
                  <a:txBody>
                    <a:bodyPr/>
                    <a:lstStyle/>
                    <a:p>
                      <a:pPr algn="ctr">
                        <a:spcAft>
                          <a:spcPts val="0"/>
                        </a:spcAft>
                      </a:pPr>
                      <a:r>
                        <a:rPr lang="en-GB" dirty="0"/>
                        <a:t>Maintenance</a:t>
                      </a:r>
                    </a:p>
                  </a:txBody>
                  <a:tcPr marL="73025" marR="73025" marT="0" marB="68580" anchor="ctr"/>
                </a:tc>
                <a:tc>
                  <a:txBody>
                    <a:bodyPr/>
                    <a:lstStyle/>
                    <a:p>
                      <a:pPr algn="just">
                        <a:spcAft>
                          <a:spcPts val="0"/>
                        </a:spcAft>
                      </a:pPr>
                      <a:r>
                        <a:rPr lang="en-GB" dirty="0"/>
                        <a:t>There are some issues which come up in the client environment. To fix those issues patches are released. Also to enhance the product some better versions are released. Maintenance is done to deliver these changes in the customer environment.</a:t>
                      </a: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1.9.2 Incremental Development Model</a:t>
            </a:r>
          </a:p>
        </p:txBody>
      </p:sp>
      <p:sp>
        <p:nvSpPr>
          <p:cNvPr id="33795" name="Rectangle 3"/>
          <p:cNvSpPr>
            <a:spLocks noGrp="1" noChangeArrowheads="1"/>
          </p:cNvSpPr>
          <p:nvPr>
            <p:ph type="body" idx="1"/>
          </p:nvPr>
        </p:nvSpPr>
        <p:spPr>
          <a:xfrm>
            <a:off x="609600" y="1417638"/>
            <a:ext cx="10972800" cy="4525963"/>
          </a:xfrm>
        </p:spPr>
        <p:txBody>
          <a:bodyPr/>
          <a:lstStyle/>
          <a:p>
            <a:pPr algn="just"/>
            <a:r>
              <a:rPr lang="en-GB" dirty="0"/>
              <a:t>Incremental model uses the linear sequential approach with the iterative nature of prototyping. Incremental development is based on the idea of developing an initial implementation, delivering it to user for feedback and improving it through several versions of product releases until an acceptable system is developed.</a:t>
            </a:r>
          </a:p>
          <a:p>
            <a:pPr algn="just"/>
            <a:r>
              <a:rPr lang="en-GB" dirty="0"/>
              <a:t>In incremental model the whole requirement is divided into various builds.</a:t>
            </a:r>
          </a:p>
          <a:p>
            <a:pPr lvl="1" algn="just"/>
            <a:r>
              <a:rPr lang="en-GB" dirty="0"/>
              <a:t>During each iteration, the development module goes through the requirements, design, implementation and testing phase.</a:t>
            </a:r>
          </a:p>
          <a:p>
            <a:pPr lvl="1" algn="just"/>
            <a:r>
              <a:rPr lang="en-GB" dirty="0"/>
              <a:t>Each subsequent release of the module adds function to the previous release. The process continues till the complete system is ready as per the requirement.</a:t>
            </a:r>
          </a:p>
          <a:p>
            <a:r>
              <a:rPr lang="en-GB" dirty="0"/>
              <a:t>The key to use of incremental development model successfully is rigorous validation of requirements, and verification of each version of the software against the requirements.</a:t>
            </a:r>
          </a:p>
          <a:p>
            <a:pPr lvl="1" algn="just"/>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dirty="0"/>
          </a:p>
        </p:txBody>
      </p:sp>
      <p:sp>
        <p:nvSpPr>
          <p:cNvPr id="7" name="Footer Placeholder 6"/>
          <p:cNvSpPr>
            <a:spLocks noGrp="1"/>
          </p:cNvSpPr>
          <p:nvPr>
            <p:ph type="ftr" sz="quarter" idx="11"/>
          </p:nvPr>
        </p:nvSpPr>
        <p:spPr/>
        <p:txBody>
          <a:bodyPr/>
          <a:lstStyle/>
          <a:p>
            <a:pPr>
              <a:defRPr/>
            </a:pPr>
            <a:r>
              <a:rPr lang="en-US" dirty="0"/>
              <a:t>Chapter 1  Introduction and Software Processes</a:t>
            </a:r>
          </a:p>
        </p:txBody>
      </p:sp>
    </p:spTree>
    <p:extLst>
      <p:ext uri="{BB962C8B-B14F-4D97-AF65-F5344CB8AC3E}">
        <p14:creationId xmlns:p14="http://schemas.microsoft.com/office/powerpoint/2010/main" val="21476949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t>Incremental Development Model </a:t>
            </a:r>
            <a:endParaRPr lang="en-US" dirty="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a:t>Chapter 1  Introduction and Software Processes</a:t>
            </a:r>
          </a:p>
        </p:txBody>
      </p:sp>
      <p:pic>
        <p:nvPicPr>
          <p:cNvPr id="2" name="Picture 1">
            <a:extLst>
              <a:ext uri="{FF2B5EF4-FFF2-40B4-BE49-F238E27FC236}">
                <a16:creationId xmlns:a16="http://schemas.microsoft.com/office/drawing/2014/main" id="{6C11B433-80C8-5B4D-B41E-5784A02DC740}"/>
              </a:ext>
            </a:extLst>
          </p:cNvPr>
          <p:cNvPicPr>
            <a:picLocks noChangeAspect="1"/>
          </p:cNvPicPr>
          <p:nvPr/>
        </p:nvPicPr>
        <p:blipFill>
          <a:blip r:embed="rId3"/>
          <a:stretch>
            <a:fillRect/>
          </a:stretch>
        </p:blipFill>
        <p:spPr>
          <a:xfrm>
            <a:off x="1578820" y="1965951"/>
            <a:ext cx="8680134" cy="3503054"/>
          </a:xfrm>
          <a:prstGeom prst="rect">
            <a:avLst/>
          </a:prstGeom>
        </p:spPr>
      </p:pic>
      <p:sp>
        <p:nvSpPr>
          <p:cNvPr id="5" name="Rectangle 4">
            <a:extLst>
              <a:ext uri="{FF2B5EF4-FFF2-40B4-BE49-F238E27FC236}">
                <a16:creationId xmlns:a16="http://schemas.microsoft.com/office/drawing/2014/main" id="{33579320-4549-504A-A261-BAB7FE0B8AC9}"/>
              </a:ext>
            </a:extLst>
          </p:cNvPr>
          <p:cNvSpPr/>
          <p:nvPr/>
        </p:nvSpPr>
        <p:spPr>
          <a:xfrm>
            <a:off x="3906939" y="5728012"/>
            <a:ext cx="4378122" cy="369332"/>
          </a:xfrm>
          <a:prstGeom prst="rect">
            <a:avLst/>
          </a:prstGeom>
        </p:spPr>
        <p:txBody>
          <a:bodyPr wrap="none">
            <a:spAutoFit/>
          </a:bodyPr>
          <a:lstStyle/>
          <a:p>
            <a:r>
              <a:rPr lang="en-US" dirty="0">
                <a:latin typeface="Times New Roman" panose="02020603050405020304" pitchFamily="18" charset="0"/>
              </a:rPr>
              <a:t>Figure 1.3: Incremental Development Model </a:t>
            </a:r>
            <a:endParaRPr lang="en-US" dirty="0">
              <a:effectLst/>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a:t>1.9.3 Reuse-oriented Model</a:t>
            </a:r>
          </a:p>
        </p:txBody>
      </p:sp>
      <p:sp>
        <p:nvSpPr>
          <p:cNvPr id="99331" name="Rectangle 3"/>
          <p:cNvSpPr>
            <a:spLocks noGrp="1" noChangeArrowheads="1"/>
          </p:cNvSpPr>
          <p:nvPr>
            <p:ph type="body" idx="1"/>
          </p:nvPr>
        </p:nvSpPr>
        <p:spPr>
          <a:xfrm>
            <a:off x="239151" y="1417638"/>
            <a:ext cx="11563643" cy="4525963"/>
          </a:xfrm>
        </p:spPr>
        <p:txBody>
          <a:bodyPr/>
          <a:lstStyle/>
          <a:p>
            <a:r>
              <a:rPr lang="en-US" dirty="0"/>
              <a:t>The </a:t>
            </a:r>
            <a:r>
              <a:rPr lang="en-US" b="1" dirty="0"/>
              <a:t>reuse-oriented development</a:t>
            </a:r>
            <a:r>
              <a:rPr lang="en-US" dirty="0"/>
              <a:t> is where they reuse programming or software in previous projects or existing software components. </a:t>
            </a:r>
          </a:p>
          <a:p>
            <a:r>
              <a:rPr lang="en-US" dirty="0"/>
              <a:t>Reuse-oriented development is based on systematic reuse where systems are integrated from existing components. </a:t>
            </a:r>
          </a:p>
          <a:p>
            <a:r>
              <a:rPr lang="en-US" dirty="0"/>
              <a:t>This development can reduce the overall cost of software development and it can also save time because each phase of the process builds on the previous phase which has already been refined.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a:t>Chapter 1  Introduction and Software Processes</a:t>
            </a:r>
          </a:p>
        </p:txBody>
      </p:sp>
      <p:pic>
        <p:nvPicPr>
          <p:cNvPr id="8" name="Picture 7">
            <a:extLst>
              <a:ext uri="{FF2B5EF4-FFF2-40B4-BE49-F238E27FC236}">
                <a16:creationId xmlns:a16="http://schemas.microsoft.com/office/drawing/2014/main" id="{05E085AE-5596-FB4D-AB16-9D1D55C5DA43}"/>
              </a:ext>
            </a:extLst>
          </p:cNvPr>
          <p:cNvPicPr>
            <a:picLocks noChangeAspect="1"/>
          </p:cNvPicPr>
          <p:nvPr/>
        </p:nvPicPr>
        <p:blipFill>
          <a:blip r:embed="rId2"/>
          <a:stretch>
            <a:fillRect/>
          </a:stretch>
        </p:blipFill>
        <p:spPr>
          <a:xfrm>
            <a:off x="1492290" y="4431323"/>
            <a:ext cx="8841619" cy="1925028"/>
          </a:xfrm>
          <a:prstGeom prst="rect">
            <a:avLst/>
          </a:prstGeom>
        </p:spPr>
      </p:pic>
      <p:sp>
        <p:nvSpPr>
          <p:cNvPr id="9" name="Rectangle 8">
            <a:extLst>
              <a:ext uri="{FF2B5EF4-FFF2-40B4-BE49-F238E27FC236}">
                <a16:creationId xmlns:a16="http://schemas.microsoft.com/office/drawing/2014/main" id="{62E80FB7-1785-5446-9499-544F4C361230}"/>
              </a:ext>
            </a:extLst>
          </p:cNvPr>
          <p:cNvSpPr/>
          <p:nvPr/>
        </p:nvSpPr>
        <p:spPr>
          <a:xfrm>
            <a:off x="1413307" y="5758935"/>
            <a:ext cx="4653838" cy="369332"/>
          </a:xfrm>
          <a:prstGeom prst="rect">
            <a:avLst/>
          </a:prstGeom>
        </p:spPr>
        <p:txBody>
          <a:bodyPr wrap="none">
            <a:spAutoFit/>
          </a:bodyPr>
          <a:lstStyle/>
          <a:p>
            <a:r>
              <a:rPr lang="en-US" dirty="0">
                <a:latin typeface="Times New Roman" panose="02020603050405020304" pitchFamily="18" charset="0"/>
              </a:rPr>
              <a:t>Figure1.4: Reuse-oriented software engineering </a:t>
            </a:r>
            <a:endParaRPr lang="en-US" dirty="0">
              <a:effectLst/>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Basic definition</a:t>
            </a:r>
          </a:p>
          <a:p>
            <a:r>
              <a:rPr lang="en-US" dirty="0"/>
              <a:t>Role of Management in Software Development</a:t>
            </a:r>
          </a:p>
          <a:p>
            <a:r>
              <a:rPr lang="en-US" dirty="0"/>
              <a:t>Software Products</a:t>
            </a:r>
          </a:p>
          <a:p>
            <a:r>
              <a:rPr lang="en-US" dirty="0"/>
              <a:t>Essential attributes of good software</a:t>
            </a:r>
          </a:p>
          <a:p>
            <a:r>
              <a:rPr lang="en-US" dirty="0"/>
              <a:t>Challenges for Software Engineering Practices</a:t>
            </a:r>
          </a:p>
          <a:p>
            <a:r>
              <a:rPr lang="en-US" dirty="0"/>
              <a:t>Software Engineering Diversity</a:t>
            </a:r>
          </a:p>
          <a:p>
            <a:r>
              <a:rPr lang="en-US" dirty="0"/>
              <a:t>Software Life Cycle</a:t>
            </a:r>
          </a:p>
          <a:p>
            <a:r>
              <a:rPr lang="en-US" dirty="0"/>
              <a:t>Software Process Model and its Types</a:t>
            </a:r>
          </a:p>
        </p:txBody>
      </p:sp>
      <p:sp>
        <p:nvSpPr>
          <p:cNvPr id="4" name="Footer Placeholder 3"/>
          <p:cNvSpPr>
            <a:spLocks noGrp="1"/>
          </p:cNvSpPr>
          <p:nvPr>
            <p:ph type="ftr" sz="quarter" idx="11"/>
          </p:nvPr>
        </p:nvSpPr>
        <p:spPr/>
        <p:txBody>
          <a:bodyPr/>
          <a:lstStyle/>
          <a:p>
            <a:pPr>
              <a:defRPr/>
            </a:pPr>
            <a:r>
              <a:rPr lang="en-US"/>
              <a:t>Chapter 1  Introduction and Software Processes</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09600" y="274638"/>
            <a:ext cx="9724309" cy="1143000"/>
          </a:xfrm>
        </p:spPr>
        <p:txBody>
          <a:bodyPr/>
          <a:lstStyle/>
          <a:p>
            <a:r>
              <a:rPr lang="en-GB" dirty="0"/>
              <a:t>Reuse-oriented Model phases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a:t>Chapter 1  Introduction and Software Processes</a:t>
            </a:r>
          </a:p>
        </p:txBody>
      </p:sp>
      <p:sp>
        <p:nvSpPr>
          <p:cNvPr id="9" name="Rectangle 8"/>
          <p:cNvSpPr/>
          <p:nvPr/>
        </p:nvSpPr>
        <p:spPr>
          <a:xfrm>
            <a:off x="295422" y="1417638"/>
            <a:ext cx="11591778" cy="5162952"/>
          </a:xfrm>
          <a:prstGeom prst="rect">
            <a:avLst/>
          </a:prstGeom>
        </p:spPr>
        <p:txBody>
          <a:bodyPr wrap="square">
            <a:spAutoFit/>
          </a:bodyPr>
          <a:lstStyle/>
          <a:p>
            <a:pPr marL="342900" indent="-342900">
              <a:buAutoNum type="arabicPeriod"/>
            </a:pPr>
            <a:r>
              <a:rPr lang="en-US" sz="2000" b="1" dirty="0">
                <a:solidFill>
                  <a:srgbClr val="46424D"/>
                </a:solidFill>
                <a:latin typeface="Arial"/>
                <a:cs typeface="Arial"/>
              </a:rPr>
              <a:t>Requirement Specification:</a:t>
            </a:r>
            <a:r>
              <a:rPr lang="en-US" sz="2000" dirty="0">
                <a:solidFill>
                  <a:srgbClr val="46424D"/>
                </a:solidFill>
                <a:latin typeface="Arial"/>
                <a:cs typeface="Arial"/>
              </a:rPr>
              <a:t> All possible requirements of the system to be developed are captured in this phase.</a:t>
            </a:r>
          </a:p>
          <a:p>
            <a:pPr marL="342900" indent="-342900"/>
            <a:endParaRPr lang="en-US" sz="1050" dirty="0">
              <a:solidFill>
                <a:srgbClr val="46424D"/>
              </a:solidFill>
              <a:latin typeface="Arial"/>
              <a:cs typeface="Arial"/>
            </a:endParaRPr>
          </a:p>
          <a:p>
            <a:r>
              <a:rPr lang="en-US" sz="2000" dirty="0">
                <a:solidFill>
                  <a:srgbClr val="46424D"/>
                </a:solidFill>
                <a:latin typeface="Arial"/>
                <a:cs typeface="Arial"/>
              </a:rPr>
              <a:t>2</a:t>
            </a:r>
            <a:r>
              <a:rPr lang="en-US" sz="2000" b="1" dirty="0">
                <a:solidFill>
                  <a:srgbClr val="46424D"/>
                </a:solidFill>
                <a:latin typeface="Arial"/>
                <a:cs typeface="Arial"/>
              </a:rPr>
              <a:t>. Component Analysis:</a:t>
            </a:r>
            <a:r>
              <a:rPr lang="en-US" sz="2000" dirty="0">
                <a:solidFill>
                  <a:srgbClr val="46424D"/>
                </a:solidFill>
                <a:latin typeface="Arial"/>
                <a:cs typeface="Arial"/>
              </a:rPr>
              <a:t> According to given requirement, component is selected to implement that requirement specification. That is not possible the selected component provide the complete functionality, but that is possible the component used provide some of the functionality required.</a:t>
            </a:r>
          </a:p>
          <a:p>
            <a:endParaRPr lang="en-US" sz="900" dirty="0">
              <a:solidFill>
                <a:srgbClr val="46424D"/>
              </a:solidFill>
              <a:latin typeface="Arial"/>
              <a:cs typeface="Arial"/>
            </a:endParaRPr>
          </a:p>
          <a:p>
            <a:r>
              <a:rPr lang="en-US" sz="2000" dirty="0">
                <a:solidFill>
                  <a:srgbClr val="46424D"/>
                </a:solidFill>
                <a:latin typeface="Arial"/>
                <a:cs typeface="Arial"/>
              </a:rPr>
              <a:t>3. </a:t>
            </a:r>
            <a:r>
              <a:rPr lang="en-US" sz="2000" b="1" dirty="0">
                <a:solidFill>
                  <a:srgbClr val="46424D"/>
                </a:solidFill>
                <a:latin typeface="Arial"/>
                <a:cs typeface="Arial"/>
              </a:rPr>
              <a:t>Requirement Modification</a:t>
            </a:r>
            <a:r>
              <a:rPr lang="en-US" sz="2000" dirty="0">
                <a:solidFill>
                  <a:srgbClr val="46424D"/>
                </a:solidFill>
                <a:latin typeface="Arial"/>
                <a:cs typeface="Arial"/>
              </a:rPr>
              <a:t>: Information about component that is selected during component analysis is used to analysis requirement specification. Requirements are modified according to available components. Requirement modification is critical then component analysis activity is reused to find relative solution.</a:t>
            </a:r>
          </a:p>
          <a:p>
            <a:endParaRPr lang="en-US" sz="1050" dirty="0">
              <a:solidFill>
                <a:srgbClr val="46424D"/>
              </a:solidFill>
              <a:latin typeface="Arial"/>
              <a:cs typeface="Arial"/>
            </a:endParaRPr>
          </a:p>
          <a:p>
            <a:r>
              <a:rPr lang="en-US" sz="2000" dirty="0">
                <a:solidFill>
                  <a:srgbClr val="46424D"/>
                </a:solidFill>
                <a:latin typeface="Arial"/>
                <a:cs typeface="Arial"/>
              </a:rPr>
              <a:t> 4. </a:t>
            </a:r>
            <a:r>
              <a:rPr lang="en-US" sz="2000" b="1" dirty="0">
                <a:solidFill>
                  <a:srgbClr val="46424D"/>
                </a:solidFill>
                <a:latin typeface="Arial"/>
                <a:cs typeface="Arial"/>
              </a:rPr>
              <a:t>System design with reuse:</a:t>
            </a:r>
            <a:r>
              <a:rPr lang="en-US" sz="2000" dirty="0">
                <a:solidFill>
                  <a:srgbClr val="46424D"/>
                </a:solidFill>
                <a:latin typeface="Arial"/>
                <a:cs typeface="Arial"/>
              </a:rPr>
              <a:t> During this stage the design of the system is build.  Designer must consider the reused component and organize the framework. If reused component is not available then new software is develop.</a:t>
            </a:r>
          </a:p>
          <a:p>
            <a:endParaRPr lang="en-US" sz="1000" dirty="0">
              <a:solidFill>
                <a:srgbClr val="46424D"/>
              </a:solidFill>
              <a:latin typeface="Arial"/>
              <a:cs typeface="Arial"/>
            </a:endParaRPr>
          </a:p>
          <a:p>
            <a:r>
              <a:rPr lang="en-US" sz="2000" dirty="0">
                <a:solidFill>
                  <a:srgbClr val="46424D"/>
                </a:solidFill>
                <a:latin typeface="Arial"/>
                <a:cs typeface="Arial"/>
              </a:rPr>
              <a:t>5. </a:t>
            </a:r>
            <a:r>
              <a:rPr lang="en-US" sz="2000" b="1" dirty="0">
                <a:solidFill>
                  <a:srgbClr val="46424D"/>
                </a:solidFill>
                <a:latin typeface="Arial"/>
                <a:cs typeface="Arial"/>
              </a:rPr>
              <a:t>Development and Integration</a:t>
            </a:r>
            <a:r>
              <a:rPr lang="en-US" sz="2000" dirty="0">
                <a:solidFill>
                  <a:srgbClr val="46424D"/>
                </a:solidFill>
                <a:latin typeface="Arial"/>
                <a:cs typeface="Arial"/>
              </a:rPr>
              <a:t>: Components are integrated to develop new software. Integration in this model is part of development rather than separate activity.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a:t>1.9.4 Boehm’s Spiral Model</a:t>
            </a:r>
          </a:p>
        </p:txBody>
      </p:sp>
      <p:sp>
        <p:nvSpPr>
          <p:cNvPr id="111619" name="Rectangle 3"/>
          <p:cNvSpPr>
            <a:spLocks noGrp="1" noChangeArrowheads="1"/>
          </p:cNvSpPr>
          <p:nvPr>
            <p:ph type="body" idx="1"/>
          </p:nvPr>
        </p:nvSpPr>
        <p:spPr/>
        <p:txBody>
          <a:bodyPr/>
          <a:lstStyle/>
          <a:p>
            <a:r>
              <a:rPr lang="en-GB" dirty="0"/>
              <a:t>A risk-driven software process framework (the spiral model) was proposed by Boehm.</a:t>
            </a:r>
          </a:p>
          <a:p>
            <a:r>
              <a:rPr lang="en-GB" dirty="0"/>
              <a:t>Process is represented as a spiral rather than as a sequence of activities with some backtracking from one activity to another.</a:t>
            </a:r>
          </a:p>
          <a:p>
            <a:r>
              <a:rPr lang="en-GB" dirty="0"/>
              <a:t>Each loop in the spiral represents a phase in the process. </a:t>
            </a:r>
          </a:p>
          <a:p>
            <a:r>
              <a:rPr lang="en-GB" dirty="0"/>
              <a:t>No fixed phases such as specification or design - loops in the spiral are chosen depending on what is required.</a:t>
            </a:r>
          </a:p>
          <a:p>
            <a:r>
              <a:rPr lang="en-GB" dirty="0"/>
              <a:t>Risks are explicitly assessed and resolved throughout the process.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7" name="Footer Placeholder 6"/>
          <p:cNvSpPr>
            <a:spLocks noGrp="1"/>
          </p:cNvSpPr>
          <p:nvPr>
            <p:ph type="ftr" sz="quarter" idx="11"/>
          </p:nvPr>
        </p:nvSpPr>
        <p:spPr/>
        <p:txBody>
          <a:bodyPr/>
          <a:lstStyle/>
          <a:p>
            <a:pPr>
              <a:defRPr/>
            </a:pPr>
            <a:r>
              <a:rPr lang="en-US"/>
              <a:t>Chapter 1  Introduction and Software Processes</a:t>
            </a:r>
          </a:p>
        </p:txBody>
      </p:sp>
    </p:spTree>
    <p:extLst>
      <p:ext uri="{BB962C8B-B14F-4D97-AF65-F5344CB8AC3E}">
        <p14:creationId xmlns:p14="http://schemas.microsoft.com/office/powerpoint/2010/main" val="3053490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a:t>Boehm’s spiral model of the software process </a:t>
            </a:r>
            <a:endParaRPr lang="en-US" dirty="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8" name="Footer Placeholder 7"/>
          <p:cNvSpPr>
            <a:spLocks noGrp="1"/>
          </p:cNvSpPr>
          <p:nvPr>
            <p:ph type="ftr" sz="quarter" idx="11"/>
          </p:nvPr>
        </p:nvSpPr>
        <p:spPr/>
        <p:txBody>
          <a:bodyPr/>
          <a:lstStyle/>
          <a:p>
            <a:pPr>
              <a:defRPr/>
            </a:pPr>
            <a:r>
              <a:rPr lang="en-US"/>
              <a:t>Chapter 1  Introduction and Software Processes</a:t>
            </a:r>
          </a:p>
        </p:txBody>
      </p:sp>
      <p:pic>
        <p:nvPicPr>
          <p:cNvPr id="11266" name="Picture 2" descr="SDLC - Spiral Model | Tutorialspoint"/>
          <p:cNvPicPr>
            <a:picLocks noChangeAspect="1" noChangeArrowheads="1"/>
          </p:cNvPicPr>
          <p:nvPr/>
        </p:nvPicPr>
        <p:blipFill>
          <a:blip r:embed="rId2"/>
          <a:srcRect/>
          <a:stretch>
            <a:fillRect/>
          </a:stretch>
        </p:blipFill>
        <p:spPr bwMode="auto">
          <a:xfrm>
            <a:off x="2295427" y="1654543"/>
            <a:ext cx="6442173" cy="4701808"/>
          </a:xfrm>
          <a:prstGeom prst="rect">
            <a:avLst/>
          </a:prstGeom>
          <a:noFill/>
        </p:spPr>
      </p:pic>
    </p:spTree>
    <p:extLst>
      <p:ext uri="{BB962C8B-B14F-4D97-AF65-F5344CB8AC3E}">
        <p14:creationId xmlns:p14="http://schemas.microsoft.com/office/powerpoint/2010/main" val="889979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Spiral Model Activities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a:t>Chapter 1  Introduction and Software Processes</a:t>
            </a:r>
          </a:p>
        </p:txBody>
      </p:sp>
      <p:graphicFrame>
        <p:nvGraphicFramePr>
          <p:cNvPr id="8" name="Table 7">
            <a:extLst>
              <a:ext uri="{FF2B5EF4-FFF2-40B4-BE49-F238E27FC236}">
                <a16:creationId xmlns:a16="http://schemas.microsoft.com/office/drawing/2014/main" id="{F199B4FE-3D39-D848-BCA9-A06B45B64020}"/>
              </a:ext>
            </a:extLst>
          </p:cNvPr>
          <p:cNvGraphicFramePr>
            <a:graphicFrameLocks noGrp="1"/>
          </p:cNvGraphicFramePr>
          <p:nvPr>
            <p:extLst>
              <p:ext uri="{D42A27DB-BD31-4B8C-83A1-F6EECF244321}">
                <p14:modId xmlns:p14="http://schemas.microsoft.com/office/powerpoint/2010/main" val="2018927246"/>
              </p:ext>
            </p:extLst>
          </p:nvPr>
        </p:nvGraphicFramePr>
        <p:xfrm>
          <a:off x="828541" y="1702191"/>
          <a:ext cx="10534917" cy="3765690"/>
        </p:xfrm>
        <a:graphic>
          <a:graphicData uri="http://schemas.openxmlformats.org/drawingml/2006/table">
            <a:tbl>
              <a:tblPr firstRow="1" bandRow="1">
                <a:tableStyleId>{B301B821-A1FF-4177-AEE7-76D212191A09}</a:tableStyleId>
              </a:tblPr>
              <a:tblGrid>
                <a:gridCol w="2429813">
                  <a:extLst>
                    <a:ext uri="{9D8B030D-6E8A-4147-A177-3AD203B41FA5}">
                      <a16:colId xmlns:a16="http://schemas.microsoft.com/office/drawing/2014/main" val="20000"/>
                    </a:ext>
                  </a:extLst>
                </a:gridCol>
                <a:gridCol w="8105104">
                  <a:extLst>
                    <a:ext uri="{9D8B030D-6E8A-4147-A177-3AD203B41FA5}">
                      <a16:colId xmlns:a16="http://schemas.microsoft.com/office/drawing/2014/main" val="20001"/>
                    </a:ext>
                  </a:extLst>
                </a:gridCol>
              </a:tblGrid>
              <a:tr h="473850">
                <a:tc>
                  <a:txBody>
                    <a:bodyPr/>
                    <a:lstStyle/>
                    <a:p>
                      <a:pPr algn="ctr">
                        <a:spcAft>
                          <a:spcPts val="0"/>
                        </a:spcAft>
                      </a:pPr>
                      <a:r>
                        <a:rPr lang="en-GB" sz="1600" dirty="0">
                          <a:latin typeface="Arial"/>
                          <a:cs typeface="Arial"/>
                        </a:rPr>
                        <a:t>Activity</a:t>
                      </a:r>
                      <a:endParaRPr lang="en-GB" sz="1600" b="1" dirty="0">
                        <a:solidFill>
                          <a:srgbClr val="000000"/>
                        </a:solidFill>
                        <a:latin typeface="Arial"/>
                        <a:ea typeface="Times New Roman"/>
                        <a:cs typeface="Arial"/>
                      </a:endParaRPr>
                    </a:p>
                  </a:txBody>
                  <a:tcPr marL="73025" marR="73025" marT="73025" marB="73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73025" marB="73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13408">
                <a:tc>
                  <a:txBody>
                    <a:bodyPr/>
                    <a:lstStyle/>
                    <a:p>
                      <a:pPr algn="ctr">
                        <a:spcAft>
                          <a:spcPts val="0"/>
                        </a:spcAft>
                      </a:pPr>
                      <a:r>
                        <a:rPr lang="en-GB" sz="1600" b="1" dirty="0">
                          <a:latin typeface="Arial"/>
                          <a:cs typeface="Arial"/>
                        </a:rPr>
                        <a:t> Objective Identification</a:t>
                      </a:r>
                      <a:endParaRPr lang="en-GB" sz="1600" b="1" dirty="0">
                        <a:solidFill>
                          <a:srgbClr val="000000"/>
                        </a:solidFill>
                        <a:latin typeface="Arial"/>
                        <a:ea typeface="Times New Roman"/>
                        <a:cs typeface="Arial"/>
                      </a:endParaRPr>
                    </a:p>
                  </a:txBody>
                  <a:tcPr marL="73025" marR="73025" marT="0" marB="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b="0" i="0" kern="1200" dirty="0">
                          <a:solidFill>
                            <a:schemeClr val="dk1"/>
                          </a:solidFill>
                          <a:latin typeface="+mn-lt"/>
                          <a:ea typeface="+mn-ea"/>
                          <a:cs typeface="+mn-cs"/>
                        </a:rPr>
                        <a:t>Requirements are gathered from the customers and the objectives are identified, elaborated, and analyzed. </a:t>
                      </a:r>
                      <a:r>
                        <a:rPr lang="en-GB" sz="1800" b="0" i="0" kern="1200" dirty="0">
                          <a:solidFill>
                            <a:schemeClr val="dk1"/>
                          </a:solidFill>
                          <a:latin typeface="+mn-lt"/>
                          <a:ea typeface="+mn-ea"/>
                          <a:cs typeface="+mn-cs"/>
                        </a:rPr>
                        <a:t>Project risks are identified. Alternative strategies, depending on these risks, may be planned.</a:t>
                      </a: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13408">
                <a:tc>
                  <a:txBody>
                    <a:bodyPr/>
                    <a:lstStyle/>
                    <a:p>
                      <a:pPr algn="ctr">
                        <a:spcAft>
                          <a:spcPts val="0"/>
                        </a:spcAft>
                      </a:pPr>
                      <a:r>
                        <a:rPr lang="en-GB" sz="1600" b="1" dirty="0">
                          <a:latin typeface="Arial"/>
                          <a:cs typeface="Arial"/>
                        </a:rPr>
                        <a:t>Alternate Evaluation</a:t>
                      </a:r>
                      <a:endParaRPr lang="en-GB" sz="1600" b="1" dirty="0">
                        <a:solidFill>
                          <a:srgbClr val="000000"/>
                        </a:solidFill>
                        <a:latin typeface="Arial"/>
                        <a:ea typeface="Times New Roman"/>
                        <a:cs typeface="Arial"/>
                      </a:endParaRPr>
                    </a:p>
                  </a:txBody>
                  <a:tcPr marL="73025" marR="73025" marT="0" marB="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b="0" i="0" kern="1200" dirty="0">
                          <a:solidFill>
                            <a:schemeClr val="dk1"/>
                          </a:solidFill>
                          <a:latin typeface="+mn-lt"/>
                          <a:ea typeface="+mn-ea"/>
                          <a:cs typeface="+mn-cs"/>
                        </a:rPr>
                        <a:t>In this quadrant, all the proposed solutions are analyzed and any potential risk is identified, analyzed, and resolved.  The Prototype is built for the best possible solution.</a:t>
                      </a:r>
                      <a:endParaRPr lang="en-GB" sz="1800" b="0" i="0" kern="1200" dirty="0">
                        <a:solidFill>
                          <a:schemeClr val="dk1"/>
                        </a:solidFill>
                        <a:latin typeface="+mn-lt"/>
                        <a:ea typeface="+mn-ea"/>
                        <a:cs typeface="+mn-cs"/>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73850">
                <a:tc>
                  <a:txBody>
                    <a:bodyPr/>
                    <a:lstStyle/>
                    <a:p>
                      <a:pPr algn="ctr">
                        <a:spcAft>
                          <a:spcPts val="0"/>
                        </a:spcAft>
                      </a:pPr>
                      <a:r>
                        <a:rPr lang="en-GB" sz="1600" b="1" dirty="0">
                          <a:latin typeface="Arial"/>
                          <a:cs typeface="Arial"/>
                        </a:rPr>
                        <a:t>Product development</a:t>
                      </a:r>
                      <a:endParaRPr lang="en-GB" sz="1600" b="1" dirty="0">
                        <a:solidFill>
                          <a:srgbClr val="000000"/>
                        </a:solidFill>
                        <a:latin typeface="Arial"/>
                        <a:ea typeface="Times New Roman"/>
                        <a:cs typeface="Arial"/>
                      </a:endParaRPr>
                    </a:p>
                  </a:txBody>
                  <a:tcPr marL="73025" marR="73025" marT="0" marB="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b="0" i="0" kern="1200" dirty="0">
                          <a:solidFill>
                            <a:schemeClr val="dk1"/>
                          </a:solidFill>
                          <a:latin typeface="+mn-lt"/>
                          <a:ea typeface="+mn-ea"/>
                          <a:cs typeface="+mn-cs"/>
                        </a:rPr>
                        <a:t>The identified features are developed and verified through testing. At the end of the stage, the next version of the software is available.</a:t>
                      </a:r>
                      <a:endParaRPr lang="en-GB" sz="1800" b="0" i="0" kern="1200" dirty="0">
                        <a:solidFill>
                          <a:schemeClr val="dk1"/>
                        </a:solidFill>
                        <a:latin typeface="+mn-lt"/>
                        <a:ea typeface="+mn-ea"/>
                        <a:cs typeface="+mn-cs"/>
                      </a:endParaRP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73850">
                <a:tc>
                  <a:txBody>
                    <a:bodyPr/>
                    <a:lstStyle/>
                    <a:p>
                      <a:pPr algn="ctr">
                        <a:spcAft>
                          <a:spcPts val="0"/>
                        </a:spcAft>
                      </a:pPr>
                      <a:r>
                        <a:rPr lang="en-GB" sz="1600" b="1" dirty="0">
                          <a:latin typeface="Arial"/>
                          <a:cs typeface="Arial"/>
                        </a:rPr>
                        <a:t>Next Phase Planning</a:t>
                      </a:r>
                      <a:endParaRPr lang="en-GB" sz="1600" b="1" dirty="0">
                        <a:solidFill>
                          <a:srgbClr val="000000"/>
                        </a:solidFill>
                        <a:latin typeface="Arial"/>
                        <a:ea typeface="Times New Roman"/>
                        <a:cs typeface="Arial"/>
                      </a:endParaRPr>
                    </a:p>
                  </a:txBody>
                  <a:tcPr marL="73025" marR="73025" marT="0" marB="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800" b="0" i="0" kern="1200" dirty="0">
                          <a:solidFill>
                            <a:schemeClr val="dk1"/>
                          </a:solidFill>
                          <a:latin typeface="+mn-lt"/>
                          <a:ea typeface="+mn-ea"/>
                          <a:cs typeface="+mn-cs"/>
                        </a:rPr>
                        <a:t>The project is reviewed and a decision made whether to continue with a further loop of the spiral. If it is decided to continue, plans are drawn up for the next phase of the project.</a:t>
                      </a:r>
                    </a:p>
                  </a:txBody>
                  <a:tcPr marL="73025" marR="73025" marT="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77617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dirty="0"/>
              <a:t>1.9.5 Agile methods</a:t>
            </a:r>
          </a:p>
        </p:txBody>
      </p:sp>
      <p:sp>
        <p:nvSpPr>
          <p:cNvPr id="1166339" name="Rectangle 3"/>
          <p:cNvSpPr>
            <a:spLocks noGrp="1" noChangeArrowheads="1"/>
          </p:cNvSpPr>
          <p:nvPr>
            <p:ph type="body" idx="1"/>
          </p:nvPr>
        </p:nvSpPr>
        <p:spPr/>
        <p:txBody>
          <a:bodyPr/>
          <a:lstStyle/>
          <a:p>
            <a:r>
              <a:rPr lang="en-US" dirty="0"/>
              <a:t>Agile model is a combination of iterative and incremental process models with focus on process adaptability and customer satisfaction by rapid delivery of working software product.</a:t>
            </a:r>
          </a:p>
          <a:p>
            <a:r>
              <a:rPr lang="en-US" dirty="0"/>
              <a:t>Agile Methods break the product into small incremental builds. These builds are provided in iterations. At the end of each iteration a working product is displayed to the customer.</a:t>
            </a:r>
          </a:p>
          <a:p>
            <a:r>
              <a:rPr lang="en-US" dirty="0"/>
              <a:t>In Agile development less time is spent on planning and more focus on the features need to be developed. There is feature driven development and the team adapts to the changing product requirements dynamically. The product is tested very frequently, through the release iterations, minimizing the risk of any major failures in future.</a:t>
            </a:r>
          </a:p>
          <a:p>
            <a:pPr lvl="1"/>
            <a:r>
              <a:rPr lang="en-US" dirty="0"/>
              <a: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a:t>Chapter 1  Introduction and Software Processes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dirty="0"/>
              <a:t>Agile methods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a:t>Chapter 1  Introduction and Software Processes</a:t>
            </a:r>
            <a:endParaRPr lang="en-US" dirty="0"/>
          </a:p>
        </p:txBody>
      </p:sp>
      <p:pic>
        <p:nvPicPr>
          <p:cNvPr id="6" name="Picture 5">
            <a:extLst>
              <a:ext uri="{FF2B5EF4-FFF2-40B4-BE49-F238E27FC236}">
                <a16:creationId xmlns:a16="http://schemas.microsoft.com/office/drawing/2014/main" id="{4856EA48-B84F-1246-8E67-045C6D43F19F}"/>
              </a:ext>
            </a:extLst>
          </p:cNvPr>
          <p:cNvPicPr>
            <a:picLocks noChangeAspect="1"/>
          </p:cNvPicPr>
          <p:nvPr/>
        </p:nvPicPr>
        <p:blipFill>
          <a:blip r:embed="rId2"/>
          <a:stretch>
            <a:fillRect/>
          </a:stretch>
        </p:blipFill>
        <p:spPr>
          <a:xfrm>
            <a:off x="3038471" y="1542197"/>
            <a:ext cx="6115057" cy="4542614"/>
          </a:xfrm>
          <a:prstGeom prst="rect">
            <a:avLst/>
          </a:prstGeom>
        </p:spPr>
      </p:pic>
      <p:sp>
        <p:nvSpPr>
          <p:cNvPr id="7" name="Rectangle 6">
            <a:extLst>
              <a:ext uri="{FF2B5EF4-FFF2-40B4-BE49-F238E27FC236}">
                <a16:creationId xmlns:a16="http://schemas.microsoft.com/office/drawing/2014/main" id="{B8F5FEB0-9F62-B046-865C-187DDD5349EC}"/>
              </a:ext>
            </a:extLst>
          </p:cNvPr>
          <p:cNvSpPr/>
          <p:nvPr/>
        </p:nvSpPr>
        <p:spPr>
          <a:xfrm>
            <a:off x="3634856" y="6084811"/>
            <a:ext cx="5307928" cy="369332"/>
          </a:xfrm>
          <a:prstGeom prst="rect">
            <a:avLst/>
          </a:prstGeom>
        </p:spPr>
        <p:txBody>
          <a:bodyPr wrap="none">
            <a:spAutoFit/>
          </a:bodyPr>
          <a:lstStyle/>
          <a:p>
            <a:r>
              <a:rPr lang="en-US" dirty="0">
                <a:latin typeface="Times New Roman" panose="02020603050405020304" pitchFamily="18" charset="0"/>
              </a:rPr>
              <a:t>Figure 2.5: Graphical Illustration of the Agile Methods </a:t>
            </a:r>
            <a:endParaRPr lang="en-US" dirty="0">
              <a:effectLst/>
              <a:latin typeface="Times New Roman" panose="02020603050405020304" pitchFamily="18" charset="0"/>
            </a:endParaRPr>
          </a:p>
        </p:txBody>
      </p:sp>
    </p:spTree>
    <p:extLst>
      <p:ext uri="{BB962C8B-B14F-4D97-AF65-F5344CB8AC3E}">
        <p14:creationId xmlns:p14="http://schemas.microsoft.com/office/powerpoint/2010/main" val="4216379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1.9.6 Comparison of Different Software Process Models</a:t>
            </a:r>
            <a:br>
              <a:rPr lang="en-US" dirty="0"/>
            </a:br>
            <a:endParaRPr lang="en-US" dirty="0"/>
          </a:p>
        </p:txBody>
      </p:sp>
      <p:sp>
        <p:nvSpPr>
          <p:cNvPr id="4" name="Footer Placeholder 3"/>
          <p:cNvSpPr>
            <a:spLocks noGrp="1"/>
          </p:cNvSpPr>
          <p:nvPr>
            <p:ph type="ftr" sz="quarter" idx="11"/>
          </p:nvPr>
        </p:nvSpPr>
        <p:spPr/>
        <p:txBody>
          <a:bodyPr/>
          <a:lstStyle/>
          <a:p>
            <a:pPr>
              <a:defRPr/>
            </a:pPr>
            <a:r>
              <a:rPr lang="en-US"/>
              <a:t>Chapter 1  Introduction and Software Processes</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26</a:t>
            </a:fld>
            <a:endParaRPr lang="en-US"/>
          </a:p>
        </p:txBody>
      </p:sp>
      <p:graphicFrame>
        <p:nvGraphicFramePr>
          <p:cNvPr id="6" name="Table 5"/>
          <p:cNvGraphicFramePr>
            <a:graphicFrameLocks noGrp="1"/>
          </p:cNvGraphicFramePr>
          <p:nvPr/>
        </p:nvGraphicFramePr>
        <p:xfrm>
          <a:off x="609600" y="1473910"/>
          <a:ext cx="11221328" cy="4807330"/>
        </p:xfrm>
        <a:graphic>
          <a:graphicData uri="http://schemas.openxmlformats.org/drawingml/2006/table">
            <a:tbl>
              <a:tblPr/>
              <a:tblGrid>
                <a:gridCol w="1599028">
                  <a:extLst>
                    <a:ext uri="{9D8B030D-6E8A-4147-A177-3AD203B41FA5}">
                      <a16:colId xmlns:a16="http://schemas.microsoft.com/office/drawing/2014/main" val="20000"/>
                    </a:ext>
                  </a:extLst>
                </a:gridCol>
                <a:gridCol w="1607458">
                  <a:extLst>
                    <a:ext uri="{9D8B030D-6E8A-4147-A177-3AD203B41FA5}">
                      <a16:colId xmlns:a16="http://schemas.microsoft.com/office/drawing/2014/main" val="20001"/>
                    </a:ext>
                  </a:extLst>
                </a:gridCol>
                <a:gridCol w="2671614">
                  <a:extLst>
                    <a:ext uri="{9D8B030D-6E8A-4147-A177-3AD203B41FA5}">
                      <a16:colId xmlns:a16="http://schemas.microsoft.com/office/drawing/2014/main" val="20002"/>
                    </a:ext>
                  </a:extLst>
                </a:gridCol>
                <a:gridCol w="2671614">
                  <a:extLst>
                    <a:ext uri="{9D8B030D-6E8A-4147-A177-3AD203B41FA5}">
                      <a16:colId xmlns:a16="http://schemas.microsoft.com/office/drawing/2014/main" val="20003"/>
                    </a:ext>
                  </a:extLst>
                </a:gridCol>
                <a:gridCol w="2671614">
                  <a:extLst>
                    <a:ext uri="{9D8B030D-6E8A-4147-A177-3AD203B41FA5}">
                      <a16:colId xmlns:a16="http://schemas.microsoft.com/office/drawing/2014/main" val="20004"/>
                    </a:ext>
                  </a:extLst>
                </a:gridCol>
              </a:tblGrid>
              <a:tr h="273561">
                <a:tc>
                  <a:txBody>
                    <a:bodyPr/>
                    <a:lstStyle/>
                    <a:p>
                      <a:pPr marL="0" marR="0" algn="ctr">
                        <a:lnSpc>
                          <a:spcPct val="115000"/>
                        </a:lnSpc>
                        <a:spcBef>
                          <a:spcPts val="0"/>
                        </a:spcBef>
                        <a:spcAft>
                          <a:spcPts val="0"/>
                        </a:spcAft>
                      </a:pPr>
                      <a:r>
                        <a:rPr lang="en-US" sz="1600" b="1" dirty="0">
                          <a:solidFill>
                            <a:srgbClr val="000000"/>
                          </a:solidFill>
                          <a:latin typeface="Open Sans"/>
                          <a:ea typeface="Times New Roman"/>
                          <a:cs typeface="Arial"/>
                        </a:rPr>
                        <a:t>Process model</a:t>
                      </a:r>
                      <a:endParaRPr lang="en-US" sz="1600" dirty="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600" b="1" dirty="0">
                          <a:solidFill>
                            <a:srgbClr val="000000"/>
                          </a:solidFill>
                          <a:latin typeface="Open Sans"/>
                          <a:ea typeface="Times New Roman"/>
                          <a:cs typeface="Arial"/>
                        </a:rPr>
                        <a:t>Approach</a:t>
                      </a:r>
                      <a:endParaRPr lang="en-US" sz="1600" dirty="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600" b="1" dirty="0">
                          <a:solidFill>
                            <a:srgbClr val="000000"/>
                          </a:solidFill>
                          <a:latin typeface="Open Sans"/>
                          <a:ea typeface="Times New Roman"/>
                          <a:cs typeface="Arial"/>
                        </a:rPr>
                        <a:t>Advantages</a:t>
                      </a:r>
                      <a:endParaRPr lang="en-US" sz="1600" dirty="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600" b="1" dirty="0">
                          <a:solidFill>
                            <a:srgbClr val="000000"/>
                          </a:solidFill>
                          <a:latin typeface="Open Sans"/>
                          <a:ea typeface="Times New Roman"/>
                          <a:cs typeface="Arial"/>
                        </a:rPr>
                        <a:t>Disadvantages</a:t>
                      </a:r>
                      <a:endParaRPr lang="en-US" sz="1600" dirty="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600" b="1" dirty="0">
                          <a:solidFill>
                            <a:srgbClr val="000000"/>
                          </a:solidFill>
                          <a:latin typeface="Open Sans"/>
                          <a:ea typeface="Times New Roman"/>
                          <a:cs typeface="Arial"/>
                        </a:rPr>
                        <a:t>When to Apply</a:t>
                      </a:r>
                    </a:p>
                    <a:p>
                      <a:pPr marL="0" marR="0" algn="ctr">
                        <a:lnSpc>
                          <a:spcPct val="115000"/>
                        </a:lnSpc>
                        <a:spcBef>
                          <a:spcPts val="0"/>
                        </a:spcBef>
                        <a:spcAft>
                          <a:spcPts val="0"/>
                        </a:spcAft>
                      </a:pPr>
                      <a:endParaRPr lang="en-US" sz="1600" dirty="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9C3"/>
                    </a:solidFill>
                  </a:tcPr>
                </a:tc>
                <a:extLst>
                  <a:ext uri="{0D108BD9-81ED-4DB2-BD59-A6C34878D82A}">
                    <a16:rowId xmlns:a16="http://schemas.microsoft.com/office/drawing/2014/main" val="10000"/>
                  </a:ext>
                </a:extLst>
              </a:tr>
              <a:tr h="547122">
                <a:tc>
                  <a:txBody>
                    <a:bodyPr/>
                    <a:lstStyle/>
                    <a:p>
                      <a:pPr marL="0" marR="0" algn="ctr">
                        <a:lnSpc>
                          <a:spcPct val="115000"/>
                        </a:lnSpc>
                        <a:spcBef>
                          <a:spcPts val="0"/>
                        </a:spcBef>
                        <a:spcAft>
                          <a:spcPts val="0"/>
                        </a:spcAft>
                      </a:pPr>
                      <a:r>
                        <a:rPr lang="en-US" sz="1400" b="1">
                          <a:solidFill>
                            <a:srgbClr val="000000"/>
                          </a:solidFill>
                          <a:latin typeface="Open Sans"/>
                          <a:ea typeface="Times New Roman"/>
                          <a:cs typeface="Arial"/>
                        </a:rPr>
                        <a:t>Waterfall</a:t>
                      </a:r>
                      <a:endParaRPr lang="en-US" sz="140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9C3"/>
                    </a:solidFill>
                  </a:tcPr>
                </a:tc>
                <a:tc>
                  <a:txBody>
                    <a:bodyPr/>
                    <a:lstStyle/>
                    <a:p>
                      <a:pPr marL="0" marR="0">
                        <a:lnSpc>
                          <a:spcPct val="115000"/>
                        </a:lnSpc>
                        <a:spcBef>
                          <a:spcPts val="0"/>
                        </a:spcBef>
                        <a:spcAft>
                          <a:spcPts val="0"/>
                        </a:spcAft>
                      </a:pPr>
                      <a:r>
                        <a:rPr lang="en-US" sz="1400">
                          <a:solidFill>
                            <a:srgbClr val="000000"/>
                          </a:solidFill>
                          <a:latin typeface="Open Sans"/>
                          <a:ea typeface="Times New Roman"/>
                          <a:cs typeface="Arial"/>
                        </a:rPr>
                        <a:t>Linear sequential</a:t>
                      </a:r>
                      <a:endParaRPr lang="en-US" sz="140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400" dirty="0">
                          <a:solidFill>
                            <a:srgbClr val="000000"/>
                          </a:solidFill>
                          <a:latin typeface="Open Sans"/>
                          <a:ea typeface="Times New Roman"/>
                          <a:cs typeface="Arial"/>
                        </a:rPr>
                        <a:t>Clear documentation, easy to manage</a:t>
                      </a:r>
                      <a:endParaRPr lang="en-US" sz="1400" dirty="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400">
                          <a:solidFill>
                            <a:srgbClr val="000000"/>
                          </a:solidFill>
                          <a:latin typeface="Open Sans"/>
                          <a:ea typeface="Times New Roman"/>
                          <a:cs typeface="Arial"/>
                        </a:rPr>
                        <a:t>Inflexible, limited feedback, high risk</a:t>
                      </a:r>
                      <a:endParaRPr lang="en-US" sz="140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400">
                          <a:solidFill>
                            <a:srgbClr val="000000"/>
                          </a:solidFill>
                          <a:latin typeface="Open Sans"/>
                          <a:ea typeface="Times New Roman"/>
                          <a:cs typeface="Arial"/>
                        </a:rPr>
                        <a:t>Simple, small projects with clear requirements</a:t>
                      </a:r>
                      <a:endParaRPr lang="en-US" sz="140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1191196">
                <a:tc>
                  <a:txBody>
                    <a:bodyPr/>
                    <a:lstStyle/>
                    <a:p>
                      <a:pPr marL="0" marR="0" algn="ctr">
                        <a:lnSpc>
                          <a:spcPct val="115000"/>
                        </a:lnSpc>
                        <a:spcBef>
                          <a:spcPts val="0"/>
                        </a:spcBef>
                        <a:spcAft>
                          <a:spcPts val="0"/>
                        </a:spcAft>
                      </a:pPr>
                      <a:r>
                        <a:rPr lang="en-US" sz="1400" b="1">
                          <a:solidFill>
                            <a:srgbClr val="000000"/>
                          </a:solidFill>
                          <a:latin typeface="Open Sans"/>
                          <a:ea typeface="Times New Roman"/>
                          <a:cs typeface="Arial"/>
                        </a:rPr>
                        <a:t>Incremental</a:t>
                      </a:r>
                      <a:endParaRPr lang="en-US" sz="140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9C3"/>
                    </a:solidFill>
                  </a:tcPr>
                </a:tc>
                <a:tc>
                  <a:txBody>
                    <a:bodyPr/>
                    <a:lstStyle/>
                    <a:p>
                      <a:pPr marL="0" marR="0">
                        <a:lnSpc>
                          <a:spcPct val="115000"/>
                        </a:lnSpc>
                        <a:spcBef>
                          <a:spcPts val="0"/>
                        </a:spcBef>
                        <a:spcAft>
                          <a:spcPts val="0"/>
                        </a:spcAft>
                      </a:pPr>
                      <a:r>
                        <a:rPr lang="en-US" sz="1400" dirty="0">
                          <a:solidFill>
                            <a:srgbClr val="000000"/>
                          </a:solidFill>
                          <a:latin typeface="Open Sans"/>
                          <a:ea typeface="Times New Roman"/>
                          <a:cs typeface="Arial"/>
                        </a:rPr>
                        <a:t>Linear Sequential with Iterative</a:t>
                      </a:r>
                      <a:endParaRPr lang="en-US" sz="1400" dirty="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300"/>
                        </a:spcBef>
                        <a:spcAft>
                          <a:spcPts val="1000"/>
                        </a:spcAft>
                      </a:pPr>
                      <a:r>
                        <a:rPr lang="en-US" sz="1400" dirty="0">
                          <a:solidFill>
                            <a:srgbClr val="000000"/>
                          </a:solidFill>
                          <a:latin typeface="Open Sans"/>
                          <a:ea typeface="Times New Roman"/>
                          <a:cs typeface="Arial"/>
                        </a:rPr>
                        <a:t>Easier to test and debug, more flexible, simple to manage risk</a:t>
                      </a:r>
                      <a:r>
                        <a:rPr lang="en-US" sz="1400" dirty="0">
                          <a:latin typeface="Calibri"/>
                          <a:ea typeface="Calibri"/>
                          <a:cs typeface="Arial"/>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latin typeface="Open Sans"/>
                          <a:ea typeface="Times New Roman"/>
                          <a:cs typeface="Arial"/>
                        </a:rPr>
                        <a:t>Can be time-consuming, expensive, requires a high level of collaboration</a:t>
                      </a:r>
                      <a:endParaRPr lang="en-US" sz="140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latin typeface="Open Sans"/>
                          <a:ea typeface="Times New Roman"/>
                          <a:cs typeface="Arial"/>
                        </a:rPr>
                        <a:t>Projects with changing requirements</a:t>
                      </a:r>
                      <a:endParaRPr lang="en-US" sz="140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20682">
                <a:tc>
                  <a:txBody>
                    <a:bodyPr/>
                    <a:lstStyle/>
                    <a:p>
                      <a:pPr marL="0" marR="0" algn="ctr">
                        <a:lnSpc>
                          <a:spcPct val="115000"/>
                        </a:lnSpc>
                        <a:spcBef>
                          <a:spcPts val="0"/>
                        </a:spcBef>
                        <a:spcAft>
                          <a:spcPts val="0"/>
                        </a:spcAft>
                      </a:pPr>
                      <a:r>
                        <a:rPr lang="en-US" sz="1400" b="1">
                          <a:solidFill>
                            <a:srgbClr val="000000"/>
                          </a:solidFill>
                          <a:latin typeface="Open Sans"/>
                          <a:ea typeface="Times New Roman"/>
                          <a:cs typeface="Arial"/>
                        </a:rPr>
                        <a:t>Reuse-oriented</a:t>
                      </a:r>
                      <a:endParaRPr lang="en-US" sz="140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9C3"/>
                    </a:solidFill>
                  </a:tcPr>
                </a:tc>
                <a:tc>
                  <a:txBody>
                    <a:bodyPr/>
                    <a:lstStyle/>
                    <a:p>
                      <a:pPr marL="0" marR="0">
                        <a:lnSpc>
                          <a:spcPct val="115000"/>
                        </a:lnSpc>
                        <a:spcBef>
                          <a:spcPts val="0"/>
                        </a:spcBef>
                        <a:spcAft>
                          <a:spcPts val="0"/>
                        </a:spcAft>
                      </a:pPr>
                      <a:r>
                        <a:rPr lang="en-US" sz="1400">
                          <a:solidFill>
                            <a:srgbClr val="000000"/>
                          </a:solidFill>
                          <a:latin typeface="Open Sans"/>
                          <a:ea typeface="Times New Roman"/>
                          <a:cs typeface="Arial"/>
                        </a:rPr>
                        <a:t>Reuse-based</a:t>
                      </a:r>
                      <a:endParaRPr lang="en-US" sz="140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400" dirty="0">
                          <a:solidFill>
                            <a:srgbClr val="000000"/>
                          </a:solidFill>
                          <a:latin typeface="Open Sans"/>
                          <a:ea typeface="Times New Roman"/>
                          <a:cs typeface="Arial"/>
                        </a:rPr>
                        <a:t>Reduce total cost</a:t>
                      </a:r>
                      <a:r>
                        <a:rPr lang="en-US" sz="1400" dirty="0">
                          <a:latin typeface="Calibri"/>
                          <a:ea typeface="Calibri"/>
                          <a:cs typeface="Arial"/>
                        </a:rPr>
                        <a:t>, low risk factor, save lots of time and effort.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400">
                          <a:solidFill>
                            <a:srgbClr val="000000"/>
                          </a:solidFill>
                          <a:latin typeface="Open Sans"/>
                          <a:ea typeface="Times New Roman"/>
                          <a:cs typeface="Arial"/>
                        </a:rPr>
                        <a:t>Requires well-defined components, may not fit all projects</a:t>
                      </a:r>
                      <a:endParaRPr lang="en-US" sz="140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400">
                          <a:solidFill>
                            <a:srgbClr val="000000"/>
                          </a:solidFill>
                          <a:latin typeface="Open Sans"/>
                          <a:ea typeface="Times New Roman"/>
                          <a:cs typeface="Arial"/>
                        </a:rPr>
                        <a:t>Projects that necessitate a high level of flexibility, scalability, maintainability</a:t>
                      </a:r>
                      <a:endParaRPr lang="en-US" sz="140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extLst>
                  <a:ext uri="{0D108BD9-81ED-4DB2-BD59-A6C34878D82A}">
                    <a16:rowId xmlns:a16="http://schemas.microsoft.com/office/drawing/2014/main" val="10003"/>
                  </a:ext>
                </a:extLst>
              </a:tr>
              <a:tr h="866816">
                <a:tc>
                  <a:txBody>
                    <a:bodyPr/>
                    <a:lstStyle/>
                    <a:p>
                      <a:pPr marL="0" marR="0" algn="ctr">
                        <a:lnSpc>
                          <a:spcPct val="115000"/>
                        </a:lnSpc>
                        <a:spcBef>
                          <a:spcPts val="0"/>
                        </a:spcBef>
                        <a:spcAft>
                          <a:spcPts val="0"/>
                        </a:spcAft>
                      </a:pPr>
                      <a:r>
                        <a:rPr lang="en-US" sz="1400" b="1">
                          <a:solidFill>
                            <a:srgbClr val="000000"/>
                          </a:solidFill>
                          <a:latin typeface="Open Sans"/>
                          <a:ea typeface="Times New Roman"/>
                          <a:cs typeface="Arial"/>
                        </a:rPr>
                        <a:t>Spiral</a:t>
                      </a:r>
                      <a:endParaRPr lang="en-US" sz="140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9C3"/>
                    </a:solidFill>
                  </a:tcPr>
                </a:tc>
                <a:tc>
                  <a:txBody>
                    <a:bodyPr/>
                    <a:lstStyle/>
                    <a:p>
                      <a:pPr marL="0" marR="0">
                        <a:lnSpc>
                          <a:spcPct val="115000"/>
                        </a:lnSpc>
                        <a:spcBef>
                          <a:spcPts val="0"/>
                        </a:spcBef>
                        <a:spcAft>
                          <a:spcPts val="0"/>
                        </a:spcAft>
                      </a:pPr>
                      <a:r>
                        <a:rPr lang="en-US" sz="1400" dirty="0">
                          <a:solidFill>
                            <a:srgbClr val="000000"/>
                          </a:solidFill>
                          <a:latin typeface="Open Sans"/>
                          <a:ea typeface="Times New Roman"/>
                          <a:cs typeface="Arial"/>
                        </a:rPr>
                        <a:t>Iterative, risk-driven</a:t>
                      </a:r>
                      <a:endParaRPr lang="en-US" sz="1400" dirty="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solidFill>
                            <a:srgbClr val="000000"/>
                          </a:solidFill>
                          <a:latin typeface="Open Sans"/>
                          <a:ea typeface="Times New Roman"/>
                          <a:cs typeface="Arial"/>
                        </a:rPr>
                        <a:t>Highlights risk management, flexible, adaptive</a:t>
                      </a:r>
                      <a:endParaRPr lang="en-US" sz="1400" dirty="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latin typeface="Open Sans"/>
                          <a:ea typeface="Times New Roman"/>
                          <a:cs typeface="Arial"/>
                        </a:rPr>
                        <a:t>Time-consuming, can be expensive</a:t>
                      </a:r>
                      <a:endParaRPr lang="en-US" sz="140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latin typeface="Open Sans"/>
                          <a:ea typeface="Times New Roman"/>
                          <a:cs typeface="Arial"/>
                        </a:rPr>
                        <a:t>Large, complex, high-risk projects</a:t>
                      </a:r>
                      <a:endParaRPr lang="en-US" sz="140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20682">
                <a:tc>
                  <a:txBody>
                    <a:bodyPr/>
                    <a:lstStyle/>
                    <a:p>
                      <a:pPr marL="0" marR="0" algn="ctr">
                        <a:lnSpc>
                          <a:spcPct val="115000"/>
                        </a:lnSpc>
                        <a:spcBef>
                          <a:spcPts val="0"/>
                        </a:spcBef>
                        <a:spcAft>
                          <a:spcPts val="0"/>
                        </a:spcAft>
                      </a:pPr>
                      <a:r>
                        <a:rPr lang="en-US" sz="1400" b="1">
                          <a:solidFill>
                            <a:srgbClr val="000000"/>
                          </a:solidFill>
                          <a:latin typeface="Open Sans"/>
                          <a:ea typeface="Times New Roman"/>
                          <a:cs typeface="Arial"/>
                        </a:rPr>
                        <a:t>Agile</a:t>
                      </a:r>
                      <a:endParaRPr lang="en-US" sz="140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9C3"/>
                    </a:solidFill>
                  </a:tcPr>
                </a:tc>
                <a:tc>
                  <a:txBody>
                    <a:bodyPr/>
                    <a:lstStyle/>
                    <a:p>
                      <a:pPr marL="0" marR="0">
                        <a:lnSpc>
                          <a:spcPct val="115000"/>
                        </a:lnSpc>
                        <a:spcBef>
                          <a:spcPts val="0"/>
                        </a:spcBef>
                        <a:spcAft>
                          <a:spcPts val="0"/>
                        </a:spcAft>
                      </a:pPr>
                      <a:r>
                        <a:rPr lang="en-US" sz="1400">
                          <a:solidFill>
                            <a:srgbClr val="000000"/>
                          </a:solidFill>
                          <a:latin typeface="Open Sans"/>
                          <a:ea typeface="Times New Roman"/>
                          <a:cs typeface="Arial"/>
                        </a:rPr>
                        <a:t>Iterative</a:t>
                      </a:r>
                      <a:endParaRPr lang="en-US" sz="140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400">
                          <a:solidFill>
                            <a:srgbClr val="000000"/>
                          </a:solidFill>
                          <a:latin typeface="Open Sans"/>
                          <a:ea typeface="Times New Roman"/>
                          <a:cs typeface="Arial"/>
                        </a:rPr>
                        <a:t>Flexible, adaptive, continuous feedback</a:t>
                      </a:r>
                      <a:endParaRPr lang="en-US" sz="140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400" dirty="0">
                          <a:solidFill>
                            <a:srgbClr val="000000"/>
                          </a:solidFill>
                          <a:latin typeface="Open Sans"/>
                          <a:ea typeface="Times New Roman"/>
                          <a:cs typeface="Arial"/>
                        </a:rPr>
                        <a:t>Requires active user involvement, can be chaotic</a:t>
                      </a:r>
                      <a:endParaRPr lang="en-US" sz="1400" dirty="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400" dirty="0">
                          <a:solidFill>
                            <a:srgbClr val="000000"/>
                          </a:solidFill>
                          <a:latin typeface="Open Sans"/>
                          <a:ea typeface="Times New Roman"/>
                          <a:cs typeface="Arial"/>
                        </a:rPr>
                        <a:t>Complex projects with fluctuating requirements</a:t>
                      </a:r>
                      <a:endParaRPr lang="en-US" sz="1400" dirty="0">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There are many different types of system and each requires appropriate software engineering tools and techniques for their development. </a:t>
            </a:r>
          </a:p>
          <a:p>
            <a:r>
              <a:rPr lang="en-GB" dirty="0"/>
              <a:t>Software processes are the activities involved in producing a software system. Software process models are abstract representations of these processes.</a:t>
            </a:r>
          </a:p>
          <a:p>
            <a:endParaRPr lang="en-GB" dirty="0"/>
          </a:p>
          <a:p>
            <a:pPr>
              <a:buNone/>
            </a:pPr>
            <a:r>
              <a:rPr lang="en-GB" dirty="0"/>
              <a:t> </a:t>
            </a:r>
          </a:p>
          <a:p>
            <a:pPr>
              <a:buNone/>
            </a:pPr>
            <a:endParaRPr lang="en-GB" dirty="0"/>
          </a:p>
        </p:txBody>
      </p:sp>
      <p:sp>
        <p:nvSpPr>
          <p:cNvPr id="4" name="Footer Placeholder 3"/>
          <p:cNvSpPr>
            <a:spLocks noGrp="1"/>
          </p:cNvSpPr>
          <p:nvPr>
            <p:ph type="ftr" sz="quarter" idx="11"/>
          </p:nvPr>
        </p:nvSpPr>
        <p:spPr/>
        <p:txBody>
          <a:bodyPr/>
          <a:lstStyle/>
          <a:p>
            <a:pPr>
              <a:defRPr/>
            </a:pPr>
            <a:r>
              <a:rPr lang="en-US"/>
              <a:t>Chapter 1  Introduction and Software Processes</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5" name="Content Placeholder 4"/>
          <p:cNvSpPr>
            <a:spLocks noGrp="1"/>
          </p:cNvSpPr>
          <p:nvPr>
            <p:ph idx="1"/>
          </p:nvPr>
        </p:nvSpPr>
        <p:spPr/>
        <p:txBody>
          <a:bodyPr/>
          <a:lstStyle/>
          <a:p>
            <a:r>
              <a:rPr lang="en-GB" dirty="0"/>
              <a:t>General process models describe the organization of software processes. Examples of these general models include the ‘waterfall’ model,  incremental development, and reuse-oriented development.</a:t>
            </a:r>
            <a:r>
              <a:rPr lang="en-US" dirty="0"/>
              <a:t> </a:t>
            </a:r>
          </a:p>
          <a:p>
            <a:r>
              <a:rPr lang="en-US" dirty="0"/>
              <a:t>The spiral model is a systems development lifecycle (SDLC) method used for risk management that combines the iterative development process model with elements of the Waterfall model.</a:t>
            </a:r>
            <a:endParaRPr lang="en-GB" dirty="0"/>
          </a:p>
          <a:p>
            <a:r>
              <a:rPr lang="en-GB" dirty="0"/>
              <a:t>Agile methods are incremental development methods that focus on rapid development, frequent releases of the software, reducing process overheads and producing high-quality code. They involve the customer directly in the development process.</a:t>
            </a:r>
          </a:p>
          <a:p>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a:t>Chapter 1  Introduction and Software Processes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724309" cy="681965"/>
          </a:xfrm>
        </p:spPr>
        <p:txBody>
          <a:bodyPr/>
          <a:lstStyle/>
          <a:p>
            <a:r>
              <a:rPr lang="en-US" dirty="0"/>
              <a:t>Review Questions</a:t>
            </a:r>
          </a:p>
        </p:txBody>
      </p:sp>
      <p:sp>
        <p:nvSpPr>
          <p:cNvPr id="3" name="Content Placeholder 2"/>
          <p:cNvSpPr>
            <a:spLocks noGrp="1"/>
          </p:cNvSpPr>
          <p:nvPr>
            <p:ph idx="1"/>
          </p:nvPr>
        </p:nvSpPr>
        <p:spPr/>
        <p:txBody>
          <a:bodyPr/>
          <a:lstStyle/>
          <a:p>
            <a:pPr marL="457200" indent="-457200">
              <a:buFont typeface="+mj-lt"/>
              <a:buAutoNum type="arabicPeriod"/>
            </a:pPr>
            <a:r>
              <a:rPr lang="en-US" dirty="0"/>
              <a:t>Define: Software, Software Engineering,  Software life cycle,  Software process.</a:t>
            </a:r>
          </a:p>
          <a:p>
            <a:pPr marL="457200" indent="-457200">
              <a:buFont typeface="+mj-lt"/>
              <a:buAutoNum type="arabicPeriod"/>
            </a:pPr>
            <a:r>
              <a:rPr lang="en-US" dirty="0"/>
              <a:t>What are the 4P’s of Software Engineering?</a:t>
            </a:r>
          </a:p>
          <a:p>
            <a:pPr marL="457200" indent="-457200">
              <a:buFont typeface="+mj-lt"/>
              <a:buAutoNum type="arabicPeriod"/>
            </a:pPr>
            <a:r>
              <a:rPr lang="en-US" dirty="0"/>
              <a:t>Differentiate between Generic product and Customized product.</a:t>
            </a:r>
          </a:p>
          <a:p>
            <a:pPr marL="457200" indent="-457200">
              <a:buFont typeface="+mj-lt"/>
              <a:buAutoNum type="arabicPeriod"/>
            </a:pPr>
            <a:r>
              <a:rPr lang="en-US" dirty="0"/>
              <a:t>What are the essential attributes of good software?</a:t>
            </a:r>
          </a:p>
          <a:p>
            <a:pPr marL="457200" indent="-457200">
              <a:buFont typeface="+mj-lt"/>
              <a:buAutoNum type="arabicPeriod"/>
            </a:pPr>
            <a:r>
              <a:rPr lang="en-US" dirty="0"/>
              <a:t>List down the challenges of software engineering practices,  activities of Software process.</a:t>
            </a:r>
          </a:p>
          <a:p>
            <a:pPr marL="457200" indent="-457200">
              <a:buFont typeface="+mj-lt"/>
              <a:buAutoNum type="arabicPeriod"/>
            </a:pPr>
            <a:r>
              <a:rPr lang="en-US" dirty="0"/>
              <a:t>Explain in detail: Waterfall Model, Incremental development model, Reuse-oriented model, Boehm's spiral model, Agile method. What are the Advantages and Disadvantages? </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sp>
        <p:nvSpPr>
          <p:cNvPr id="4" name="Footer Placeholder 3"/>
          <p:cNvSpPr>
            <a:spLocks noGrp="1"/>
          </p:cNvSpPr>
          <p:nvPr>
            <p:ph type="ftr" sz="quarter" idx="11"/>
          </p:nvPr>
        </p:nvSpPr>
        <p:spPr/>
        <p:txBody>
          <a:bodyPr/>
          <a:lstStyle/>
          <a:p>
            <a:pPr>
              <a:defRPr/>
            </a:pPr>
            <a:r>
              <a:rPr lang="en-US"/>
              <a:t>Chapter 1  Introduction and Software Processes</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Basic Definition</a:t>
            </a:r>
          </a:p>
        </p:txBody>
      </p:sp>
      <p:sp>
        <p:nvSpPr>
          <p:cNvPr id="3" name="Content Placeholder 2"/>
          <p:cNvSpPr>
            <a:spLocks noGrp="1"/>
          </p:cNvSpPr>
          <p:nvPr>
            <p:ph idx="1"/>
          </p:nvPr>
        </p:nvSpPr>
        <p:spPr/>
        <p:txBody>
          <a:bodyPr/>
          <a:lstStyle/>
          <a:p>
            <a:r>
              <a:rPr lang="en-US" dirty="0"/>
              <a:t>What is software?</a:t>
            </a:r>
          </a:p>
          <a:p>
            <a:pPr lvl="1">
              <a:buNone/>
            </a:pPr>
            <a:r>
              <a:rPr lang="en-US" dirty="0"/>
              <a:t>	Computer programs and associated documentation. Software products may be developed for a particular customer or may be developed for a general market.</a:t>
            </a:r>
          </a:p>
          <a:p>
            <a:r>
              <a:rPr lang="en-US" dirty="0"/>
              <a:t>What is software engineering?</a:t>
            </a:r>
          </a:p>
          <a:p>
            <a:pPr lvl="1">
              <a:buNone/>
            </a:pPr>
            <a:r>
              <a:rPr lang="en-US" dirty="0"/>
              <a:t>	Software engineering is an engineering discipline that is concerned with all aspects of software production from initial conception to operation and maintenance.</a:t>
            </a:r>
          </a:p>
          <a:p>
            <a:r>
              <a:rPr lang="en-US" dirty="0"/>
              <a:t>The IEEE [IEE17] has developed the following definition for software engineering:</a:t>
            </a:r>
          </a:p>
          <a:p>
            <a:pPr lvl="1">
              <a:buNone/>
            </a:pPr>
            <a:r>
              <a:rPr lang="en-US" dirty="0"/>
              <a:t>	The application of a systematic, disciplined, quantifiable approach to the development, operation, and maintenance of software; that is, the application of engineering to software.</a:t>
            </a:r>
          </a:p>
        </p:txBody>
      </p:sp>
      <p:sp>
        <p:nvSpPr>
          <p:cNvPr id="4" name="Footer Placeholder 3"/>
          <p:cNvSpPr>
            <a:spLocks noGrp="1"/>
          </p:cNvSpPr>
          <p:nvPr>
            <p:ph type="ftr" sz="quarter" idx="11"/>
          </p:nvPr>
        </p:nvSpPr>
        <p:spPr/>
        <p:txBody>
          <a:bodyPr/>
          <a:lstStyle/>
          <a:p>
            <a:pPr>
              <a:defRPr/>
            </a:pPr>
            <a:r>
              <a:rPr lang="en-US"/>
              <a:t>Chapter 1  Introduction and Software Processes</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a:t>
            </a:fld>
            <a:endParaRPr lang="en-US"/>
          </a:p>
        </p:txBody>
      </p:sp>
    </p:spTree>
    <p:extLst>
      <p:ext uri="{BB962C8B-B14F-4D97-AF65-F5344CB8AC3E}">
        <p14:creationId xmlns:p14="http://schemas.microsoft.com/office/powerpoint/2010/main" val="1395635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Role of Management in Software Development</a:t>
            </a:r>
          </a:p>
        </p:txBody>
      </p:sp>
      <p:sp>
        <p:nvSpPr>
          <p:cNvPr id="4" name="Footer Placeholder 3"/>
          <p:cNvSpPr>
            <a:spLocks noGrp="1"/>
          </p:cNvSpPr>
          <p:nvPr>
            <p:ph type="ftr" sz="quarter" idx="11"/>
          </p:nvPr>
        </p:nvSpPr>
        <p:spPr/>
        <p:txBody>
          <a:bodyPr/>
          <a:lstStyle/>
          <a:p>
            <a:pPr>
              <a:defRPr/>
            </a:pPr>
            <a:r>
              <a:rPr lang="en-US"/>
              <a:t>Chapter 1  Introduction and Software Processes</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a:t>
            </a:fld>
            <a:endParaRPr lang="en-US"/>
          </a:p>
        </p:txBody>
      </p:sp>
      <p:pic>
        <p:nvPicPr>
          <p:cNvPr id="7" name="Picture 6" descr="Diagram&#10;&#10;Description automatically generated">
            <a:extLst>
              <a:ext uri="{FF2B5EF4-FFF2-40B4-BE49-F238E27FC236}">
                <a16:creationId xmlns:a16="http://schemas.microsoft.com/office/drawing/2014/main" id="{50575C2F-6201-6D4C-9A31-4FF118283A1B}"/>
              </a:ext>
            </a:extLst>
          </p:cNvPr>
          <p:cNvPicPr>
            <a:picLocks noChangeAspect="1"/>
          </p:cNvPicPr>
          <p:nvPr/>
        </p:nvPicPr>
        <p:blipFill>
          <a:blip r:embed="rId2"/>
          <a:stretch>
            <a:fillRect/>
          </a:stretch>
        </p:blipFill>
        <p:spPr>
          <a:xfrm>
            <a:off x="8737600" y="1603717"/>
            <a:ext cx="3167044" cy="3137095"/>
          </a:xfrm>
          <a:prstGeom prst="rect">
            <a:avLst/>
          </a:prstGeom>
        </p:spPr>
      </p:pic>
      <p:graphicFrame>
        <p:nvGraphicFramePr>
          <p:cNvPr id="9" name="Content Placeholder 5">
            <a:extLst>
              <a:ext uri="{FF2B5EF4-FFF2-40B4-BE49-F238E27FC236}">
                <a16:creationId xmlns:a16="http://schemas.microsoft.com/office/drawing/2014/main" id="{326D2D8A-E5A9-BB41-89D6-C2716D369E8E}"/>
              </a:ext>
            </a:extLst>
          </p:cNvPr>
          <p:cNvGraphicFramePr>
            <a:graphicFrameLocks/>
          </p:cNvGraphicFramePr>
          <p:nvPr>
            <p:extLst>
              <p:ext uri="{D42A27DB-BD31-4B8C-83A1-F6EECF244321}">
                <p14:modId xmlns:p14="http://schemas.microsoft.com/office/powerpoint/2010/main" val="2593456923"/>
              </p:ext>
            </p:extLst>
          </p:nvPr>
        </p:nvGraphicFramePr>
        <p:xfrm>
          <a:off x="351692" y="1417638"/>
          <a:ext cx="8145194" cy="4754880"/>
        </p:xfrm>
        <a:graphic>
          <a:graphicData uri="http://schemas.openxmlformats.org/drawingml/2006/table">
            <a:tbl>
              <a:tblPr firstRow="1" bandRow="1">
                <a:tableStyleId>{5C22544A-7EE6-4342-B048-85BDC9FD1C3A}</a:tableStyleId>
              </a:tblPr>
              <a:tblGrid>
                <a:gridCol w="1064357">
                  <a:extLst>
                    <a:ext uri="{9D8B030D-6E8A-4147-A177-3AD203B41FA5}">
                      <a16:colId xmlns:a16="http://schemas.microsoft.com/office/drawing/2014/main" val="20000"/>
                    </a:ext>
                  </a:extLst>
                </a:gridCol>
                <a:gridCol w="7080837">
                  <a:extLst>
                    <a:ext uri="{9D8B030D-6E8A-4147-A177-3AD203B41FA5}">
                      <a16:colId xmlns:a16="http://schemas.microsoft.com/office/drawing/2014/main" val="20001"/>
                    </a:ext>
                  </a:extLst>
                </a:gridCol>
              </a:tblGrid>
              <a:tr h="315278">
                <a:tc>
                  <a:txBody>
                    <a:bodyPr/>
                    <a:lstStyle/>
                    <a:p>
                      <a:pPr algn="ctr"/>
                      <a:r>
                        <a:rPr lang="en-US" sz="1600" dirty="0">
                          <a:latin typeface="Arial"/>
                          <a:cs typeface="Arial"/>
                        </a:rPr>
                        <a:t>Factor</a:t>
                      </a:r>
                    </a:p>
                  </a:txBody>
                  <a:tcPr/>
                </a:tc>
                <a:tc>
                  <a:txBody>
                    <a:bodyPr/>
                    <a:lstStyle/>
                    <a:p>
                      <a:pPr algn="ctr"/>
                      <a:r>
                        <a:rPr lang="en-US" sz="1600" dirty="0">
                          <a:latin typeface="Arial"/>
                          <a:cs typeface="Arial"/>
                        </a:rPr>
                        <a:t>Role</a:t>
                      </a:r>
                    </a:p>
                  </a:txBody>
                  <a:tcPr/>
                </a:tc>
                <a:extLst>
                  <a:ext uri="{0D108BD9-81ED-4DB2-BD59-A6C34878D82A}">
                    <a16:rowId xmlns:a16="http://schemas.microsoft.com/office/drawing/2014/main" val="10000"/>
                  </a:ext>
                </a:extLst>
              </a:tr>
              <a:tr h="887529">
                <a:tc>
                  <a:txBody>
                    <a:bodyPr/>
                    <a:lstStyle/>
                    <a:p>
                      <a:pPr algn="ctr">
                        <a:spcAft>
                          <a:spcPts val="0"/>
                        </a:spcAft>
                      </a:pPr>
                      <a:r>
                        <a:rPr lang="en-GB" sz="1600" b="1" dirty="0">
                          <a:latin typeface="Arial"/>
                          <a:cs typeface="Arial"/>
                        </a:rPr>
                        <a:t>People</a:t>
                      </a:r>
                      <a:endParaRPr lang="en-GB" sz="1600" b="1" dirty="0">
                        <a:solidFill>
                          <a:srgbClr val="000000"/>
                        </a:solidFill>
                        <a:latin typeface="Arial"/>
                        <a:ea typeface="Times New Roman"/>
                        <a:cs typeface="Arial"/>
                      </a:endParaRPr>
                    </a:p>
                  </a:txBody>
                  <a:tcPr marL="73025" marR="73025" marT="0" marB="68580" anchor="ctr"/>
                </a:tc>
                <a:tc>
                  <a:txBody>
                    <a:bodyPr/>
                    <a:lstStyle/>
                    <a:p>
                      <a:pPr algn="just">
                        <a:spcAft>
                          <a:spcPts val="0"/>
                        </a:spcAft>
                      </a:pPr>
                      <a:r>
                        <a:rPr lang="en-GB" sz="1600" dirty="0">
                          <a:latin typeface="Arial"/>
                          <a:cs typeface="Arial"/>
                        </a:rPr>
                        <a:t>Software development requires good managers. The manager who can understand the psychology of the people and provide good leadership. After having a good manager, project is in safe hands. It is the responsibility of a manager to manage, motivate, encourage, guide and control the people of his/her team.</a:t>
                      </a:r>
                      <a:endParaRPr lang="en-GB" sz="16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472917">
                <a:tc>
                  <a:txBody>
                    <a:bodyPr/>
                    <a:lstStyle/>
                    <a:p>
                      <a:pPr algn="ctr">
                        <a:spcAft>
                          <a:spcPts val="0"/>
                        </a:spcAft>
                      </a:pPr>
                      <a:r>
                        <a:rPr lang="en-GB" sz="1600" b="1" dirty="0">
                          <a:latin typeface="Arial"/>
                          <a:cs typeface="Arial"/>
                        </a:rPr>
                        <a:t>Product</a:t>
                      </a:r>
                      <a:endParaRPr lang="en-GB" sz="1600" b="1" dirty="0">
                        <a:solidFill>
                          <a:srgbClr val="000000"/>
                        </a:solidFill>
                        <a:latin typeface="Arial"/>
                        <a:ea typeface="Times New Roman"/>
                        <a:cs typeface="Arial"/>
                      </a:endParaRPr>
                    </a:p>
                  </a:txBody>
                  <a:tcPr marL="73025" marR="73025" marT="0" marB="68580" anchor="ctr"/>
                </a:tc>
                <a:tc>
                  <a:txBody>
                    <a:bodyPr/>
                    <a:lstStyle/>
                    <a:p>
                      <a:pPr algn="just">
                        <a:spcAft>
                          <a:spcPts val="0"/>
                        </a:spcAft>
                      </a:pPr>
                      <a:r>
                        <a:rPr lang="en-GB" sz="1600" dirty="0">
                          <a:latin typeface="Arial"/>
                          <a:cs typeface="Arial"/>
                        </a:rPr>
                        <a:t>What is delivered to the customer, is called a product. It may include source code, specification document, manuals, documentation etc. Basically, it is nothing but a set of deliverables only.</a:t>
                      </a:r>
                      <a:endParaRPr lang="en-GB" sz="16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887529">
                <a:tc>
                  <a:txBody>
                    <a:bodyPr/>
                    <a:lstStyle/>
                    <a:p>
                      <a:pPr algn="ctr">
                        <a:spcAft>
                          <a:spcPts val="0"/>
                        </a:spcAft>
                      </a:pPr>
                      <a:r>
                        <a:rPr lang="en-GB" sz="1600" b="1" dirty="0">
                          <a:latin typeface="Arial"/>
                          <a:cs typeface="Arial"/>
                        </a:rPr>
                        <a:t>Process</a:t>
                      </a:r>
                      <a:endParaRPr lang="en-GB" sz="1600" b="1" dirty="0">
                        <a:solidFill>
                          <a:srgbClr val="000000"/>
                        </a:solidFill>
                        <a:latin typeface="Arial"/>
                        <a:ea typeface="Times New Roman"/>
                        <a:cs typeface="Arial"/>
                      </a:endParaRPr>
                    </a:p>
                  </a:txBody>
                  <a:tcPr marL="73025" marR="73025" marT="0" marB="68580" anchor="ctr"/>
                </a:tc>
                <a:tc>
                  <a:txBody>
                    <a:bodyPr/>
                    <a:lstStyle/>
                    <a:p>
                      <a:pPr algn="just">
                        <a:spcAft>
                          <a:spcPts val="0"/>
                        </a:spcAft>
                      </a:pPr>
                      <a:r>
                        <a:rPr lang="en-GB" sz="1600" dirty="0">
                          <a:latin typeface="Arial"/>
                          <a:cs typeface="Arial"/>
                        </a:rPr>
                        <a:t>Process is the way in which we produce software. It is the collection of activities that leads to (a part of) a product. An efficient process is required to produce good quality products. If the process is weak, the end product will undoubtedly suffer, but an obsessive over reliance on process is also dangerous.</a:t>
                      </a:r>
                      <a:endParaRPr lang="en-GB" sz="16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680223">
                <a:tc>
                  <a:txBody>
                    <a:bodyPr/>
                    <a:lstStyle/>
                    <a:p>
                      <a:pPr algn="ctr">
                        <a:spcAft>
                          <a:spcPts val="0"/>
                        </a:spcAft>
                      </a:pPr>
                      <a:r>
                        <a:rPr lang="en-GB" sz="1600" b="1" dirty="0">
                          <a:solidFill>
                            <a:srgbClr val="000000"/>
                          </a:solidFill>
                          <a:latin typeface="Arial"/>
                          <a:ea typeface="Times New Roman"/>
                          <a:cs typeface="Arial"/>
                        </a:rPr>
                        <a:t>Project</a:t>
                      </a:r>
                    </a:p>
                  </a:txBody>
                  <a:tcPr marL="73025" marR="73025" marT="0" marB="68580" anchor="ctr"/>
                </a:tc>
                <a:tc>
                  <a:txBody>
                    <a:bodyPr/>
                    <a:lstStyle/>
                    <a:p>
                      <a:pPr algn="just">
                        <a:spcAft>
                          <a:spcPts val="0"/>
                        </a:spcAft>
                      </a:pPr>
                      <a:r>
                        <a:rPr lang="en-GB" sz="1600" dirty="0">
                          <a:latin typeface="Arial"/>
                          <a:cs typeface="Arial"/>
                        </a:rPr>
                        <a:t>A proper planning is required to monitor the status of development and to control the complexity. Most of the projects are coming late with cost overruns of more than 100%. In order to manage a successful project, we must understand what can go wrong and how to do it wright.</a:t>
                      </a:r>
                      <a:endParaRPr lang="en-GB" sz="16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a:t>Chapter 1  Introduction and Software Processes</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extLst>
      <p:ext uri="{BB962C8B-B14F-4D97-AF65-F5344CB8AC3E}">
        <p14:creationId xmlns:p14="http://schemas.microsoft.com/office/powerpoint/2010/main" val="384847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1.4 Essential attributes of good software</a:t>
            </a:r>
            <a:endParaRPr lang="en-US" dirty="0"/>
          </a:p>
        </p:txBody>
      </p:sp>
      <p:sp>
        <p:nvSpPr>
          <p:cNvPr id="6" name="Footer Placeholder 5"/>
          <p:cNvSpPr>
            <a:spLocks noGrp="1"/>
          </p:cNvSpPr>
          <p:nvPr>
            <p:ph type="ftr" sz="quarter" idx="11"/>
          </p:nvPr>
        </p:nvSpPr>
        <p:spPr/>
        <p:txBody>
          <a:bodyPr/>
          <a:lstStyle/>
          <a:p>
            <a:pPr>
              <a:defRPr/>
            </a:pPr>
            <a:r>
              <a:rPr lang="en-US"/>
              <a:t>Chapter 1  Introduction and Software Processes</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695972655"/>
              </p:ext>
            </p:extLst>
          </p:nvPr>
        </p:nvGraphicFramePr>
        <p:xfrm>
          <a:off x="824248" y="1782764"/>
          <a:ext cx="10534918" cy="4104155"/>
        </p:xfrm>
        <a:graphic>
          <a:graphicData uri="http://schemas.openxmlformats.org/drawingml/2006/table">
            <a:tbl>
              <a:tblPr firstRow="1" bandRow="1">
                <a:tableStyleId>{B301B821-A1FF-4177-AEE7-76D212191A09}</a:tableStyleId>
              </a:tblPr>
              <a:tblGrid>
                <a:gridCol w="3000860">
                  <a:extLst>
                    <a:ext uri="{9D8B030D-6E8A-4147-A177-3AD203B41FA5}">
                      <a16:colId xmlns:a16="http://schemas.microsoft.com/office/drawing/2014/main" val="20000"/>
                    </a:ext>
                  </a:extLst>
                </a:gridCol>
                <a:gridCol w="7534058">
                  <a:extLst>
                    <a:ext uri="{9D8B030D-6E8A-4147-A177-3AD203B41FA5}">
                      <a16:colId xmlns:a16="http://schemas.microsoft.com/office/drawing/2014/main" val="20001"/>
                    </a:ext>
                  </a:extLst>
                </a:gridCol>
              </a:tblGrid>
              <a:tr h="497387">
                <a:tc>
                  <a:txBody>
                    <a:bodyPr/>
                    <a:lstStyle/>
                    <a:p>
                      <a:pPr algn="ctr">
                        <a:spcAft>
                          <a:spcPts val="0"/>
                        </a:spcAft>
                      </a:pPr>
                      <a:r>
                        <a:rPr lang="en-GB" sz="1600" dirty="0">
                          <a:latin typeface="Arial"/>
                          <a:cs typeface="Arial"/>
                        </a:rPr>
                        <a:t>Product characteristic</a:t>
                      </a:r>
                      <a:endParaRPr lang="en-GB" sz="1600" b="1" dirty="0">
                        <a:solidFill>
                          <a:srgbClr val="000000"/>
                        </a:solidFill>
                        <a:latin typeface="Arial"/>
                        <a:ea typeface="Times New Roman"/>
                        <a:cs typeface="Arial"/>
                      </a:endParaRPr>
                    </a:p>
                  </a:txBody>
                  <a:tcPr marL="54610" marR="54610" marT="91440" marB="91440"/>
                </a:tc>
                <a:tc>
                  <a:txBody>
                    <a:bodyPr/>
                    <a:lstStyle/>
                    <a:p>
                      <a:pPr algn="ctr">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ctr">
                        <a:spcAft>
                          <a:spcPts val="0"/>
                        </a:spcAft>
                      </a:pPr>
                      <a:r>
                        <a:rPr lang="en-GB" sz="1600" b="1" dirty="0">
                          <a:latin typeface="Arial"/>
                          <a:cs typeface="Arial"/>
                        </a:rPr>
                        <a:t>Maintainability</a:t>
                      </a:r>
                      <a:endParaRPr lang="en-GB" sz="1600" b="1" dirty="0">
                        <a:solidFill>
                          <a:srgbClr val="000000"/>
                        </a:solidFill>
                        <a:latin typeface="Arial"/>
                        <a:ea typeface="Times New Roman"/>
                        <a:cs typeface="Arial"/>
                      </a:endParaRPr>
                    </a:p>
                  </a:txBody>
                  <a:tcPr marL="54610" marR="54610" marT="0" marB="91440" anchor="ctr"/>
                </a:tc>
                <a:tc>
                  <a:txBody>
                    <a:bodyPr/>
                    <a:lstStyle/>
                    <a:p>
                      <a:pPr algn="just">
                        <a:spcAft>
                          <a:spcPts val="0"/>
                        </a:spcAft>
                      </a:pPr>
                      <a:r>
                        <a:rPr lang="en-GB" sz="16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ctr">
                        <a:spcAft>
                          <a:spcPts val="0"/>
                        </a:spcAft>
                      </a:pPr>
                      <a:r>
                        <a:rPr lang="en-GB" sz="1600" b="1" dirty="0">
                          <a:latin typeface="Arial"/>
                          <a:cs typeface="Arial"/>
                        </a:rPr>
                        <a:t>Dependability and security</a:t>
                      </a:r>
                      <a:endParaRPr lang="en-GB" sz="1600" b="1" dirty="0">
                        <a:solidFill>
                          <a:srgbClr val="000000"/>
                        </a:solidFill>
                        <a:latin typeface="Arial"/>
                        <a:ea typeface="Times New Roman"/>
                        <a:cs typeface="Arial"/>
                      </a:endParaRPr>
                    </a:p>
                  </a:txBody>
                  <a:tcPr marL="54610" marR="54610" marT="0" marB="91440" anchor="ctr"/>
                </a:tc>
                <a:tc>
                  <a:txBody>
                    <a:bodyPr/>
                    <a:lstStyle/>
                    <a:p>
                      <a:pPr algn="just">
                        <a:spcAft>
                          <a:spcPts val="0"/>
                        </a:spcAft>
                      </a:pPr>
                      <a:r>
                        <a:rPr lang="en-GB" sz="1600" dirty="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ctr">
                        <a:spcAft>
                          <a:spcPts val="0"/>
                        </a:spcAft>
                      </a:pPr>
                      <a:r>
                        <a:rPr lang="en-GB" sz="1600" b="1" dirty="0">
                          <a:latin typeface="Arial"/>
                          <a:cs typeface="Arial"/>
                        </a:rPr>
                        <a:t>Efficiency</a:t>
                      </a:r>
                      <a:endParaRPr lang="en-GB" sz="1600" b="1" dirty="0">
                        <a:solidFill>
                          <a:srgbClr val="000000"/>
                        </a:solidFill>
                        <a:latin typeface="Arial"/>
                        <a:ea typeface="Times New Roman"/>
                        <a:cs typeface="Arial"/>
                      </a:endParaRPr>
                    </a:p>
                  </a:txBody>
                  <a:tcPr marL="54610" marR="54610" marT="0" marB="91440" anchor="ctr"/>
                </a:tc>
                <a:tc>
                  <a:txBody>
                    <a:bodyPr/>
                    <a:lstStyle/>
                    <a:p>
                      <a:pPr algn="just">
                        <a:spcAft>
                          <a:spcPts val="0"/>
                        </a:spcAft>
                      </a:pPr>
                      <a:r>
                        <a:rPr lang="en-GB" sz="1600" dirty="0">
                          <a:latin typeface="Arial"/>
                          <a:cs typeface="Arial"/>
                        </a:rPr>
                        <a:t>Software should not make wasteful use of system resources such as memory and processor cycles. Efficiency therefore includes responsiveness, processing time, memory utilisation, etc.</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ctr">
                        <a:spcAft>
                          <a:spcPts val="0"/>
                        </a:spcAft>
                      </a:pPr>
                      <a:r>
                        <a:rPr lang="en-GB" sz="1600" b="1" dirty="0">
                          <a:latin typeface="Arial"/>
                          <a:cs typeface="Arial"/>
                        </a:rPr>
                        <a:t>Acceptability</a:t>
                      </a:r>
                      <a:endParaRPr lang="en-GB" sz="1600" b="1" dirty="0">
                        <a:solidFill>
                          <a:srgbClr val="000000"/>
                        </a:solidFill>
                        <a:latin typeface="Arial"/>
                        <a:ea typeface="Times New Roman"/>
                        <a:cs typeface="Arial"/>
                      </a:endParaRPr>
                    </a:p>
                  </a:txBody>
                  <a:tcPr marL="54610" marR="54610" marT="0" marB="91440" anchor="ctr"/>
                </a:tc>
                <a:tc>
                  <a:txBody>
                    <a:bodyPr/>
                    <a:lstStyle/>
                    <a:p>
                      <a:pPr algn="just">
                        <a:spcAft>
                          <a:spcPts val="0"/>
                        </a:spcAft>
                      </a:pPr>
                      <a:r>
                        <a:rPr lang="en-GB" sz="1600" dirty="0">
                          <a:latin typeface="Arial"/>
                          <a:cs typeface="Arial"/>
                        </a:rPr>
                        <a:t>Software must be acceptable to the type of users for which it is designed. This means that it must be understandable, usable and compatible with other systems that they use.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Challenges for Software Engineering Practices</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r>
              <a:rPr lang="en-GB" dirty="0"/>
              <a:t>Security and trust </a:t>
            </a:r>
          </a:p>
          <a:p>
            <a:pPr lvl="1"/>
            <a:r>
              <a:rPr lang="en-GB" dirty="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a:t>Chapter 1  Introduction and Software Processes</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Software Engineering Diversity</a:t>
            </a:r>
          </a:p>
        </p:txBody>
      </p:sp>
      <p:sp>
        <p:nvSpPr>
          <p:cNvPr id="3" name="Content Placeholder 2"/>
          <p:cNvSpPr>
            <a:spLocks noGrp="1"/>
          </p:cNvSpPr>
          <p:nvPr>
            <p:ph idx="1"/>
          </p:nvPr>
        </p:nvSpPr>
        <p:spPr/>
        <p:txBody>
          <a:bodyPr/>
          <a:lstStyle/>
          <a:p>
            <a:r>
              <a:rPr lang="en-US" sz="2200" dirty="0"/>
              <a:t>There are many different types of software system and there is no universal set of software techniques that is applicable to all of these. Rather, a diverse set of software engineering methods and tools has evolved.</a:t>
            </a:r>
          </a:p>
          <a:p>
            <a:r>
              <a:rPr lang="en-US" sz="2200" dirty="0"/>
              <a:t>The software engineering methods and tools used depend on the type of application being developed, the requirements of the customer and the background of the development team. There are many different types of application, including:</a:t>
            </a:r>
          </a:p>
          <a:p>
            <a:pPr lvl="2">
              <a:spcBef>
                <a:spcPts val="600"/>
              </a:spcBef>
              <a:spcAft>
                <a:spcPts val="600"/>
              </a:spcAft>
              <a:buNone/>
            </a:pPr>
            <a:r>
              <a:rPr lang="en-US" b="1" dirty="0"/>
              <a:t>1. Stand-alone applications						5. Entertainment systems</a:t>
            </a:r>
          </a:p>
          <a:p>
            <a:pPr lvl="2">
              <a:spcBef>
                <a:spcPts val="600"/>
              </a:spcBef>
              <a:spcAft>
                <a:spcPts val="600"/>
              </a:spcAft>
              <a:buNone/>
            </a:pPr>
            <a:r>
              <a:rPr lang="en-US" b="1" dirty="0"/>
              <a:t>2. Interactive transaction-based applications		6.  Systems for modeling and simulation</a:t>
            </a:r>
          </a:p>
          <a:p>
            <a:pPr lvl="2">
              <a:spcBef>
                <a:spcPts val="600"/>
              </a:spcBef>
              <a:spcAft>
                <a:spcPts val="600"/>
              </a:spcAft>
              <a:buNone/>
            </a:pPr>
            <a:r>
              <a:rPr lang="en-US" b="1" dirty="0"/>
              <a:t>3. Embedded control systems					7. Data collection systems</a:t>
            </a:r>
          </a:p>
          <a:p>
            <a:pPr lvl="2">
              <a:spcBef>
                <a:spcPts val="600"/>
              </a:spcBef>
              <a:spcAft>
                <a:spcPts val="600"/>
              </a:spcAft>
              <a:buNone/>
            </a:pPr>
            <a:r>
              <a:rPr lang="en-US" b="1" dirty="0"/>
              <a:t>4. Batch processing systems 					8. Systems of systems</a:t>
            </a:r>
          </a:p>
          <a:p>
            <a:pPr lvl="2">
              <a:spcBef>
                <a:spcPts val="600"/>
              </a:spcBef>
              <a:spcAft>
                <a:spcPts val="600"/>
              </a:spcAft>
              <a:buNone/>
            </a:pPr>
            <a:endParaRPr lang="en-US" sz="1400" dirty="0"/>
          </a:p>
          <a:p>
            <a:pPr lvl="2">
              <a:spcBef>
                <a:spcPts val="600"/>
              </a:spcBef>
              <a:spcAft>
                <a:spcPts val="600"/>
              </a:spcAft>
              <a:buNone/>
            </a:pPr>
            <a:endParaRPr lang="en-US" sz="1400" b="1" dirty="0"/>
          </a:p>
        </p:txBody>
      </p:sp>
      <p:sp>
        <p:nvSpPr>
          <p:cNvPr id="4" name="Footer Placeholder 3"/>
          <p:cNvSpPr>
            <a:spLocks noGrp="1"/>
          </p:cNvSpPr>
          <p:nvPr>
            <p:ph type="ftr" sz="quarter" idx="11"/>
          </p:nvPr>
        </p:nvSpPr>
        <p:spPr/>
        <p:txBody>
          <a:bodyPr/>
          <a:lstStyle/>
          <a:p>
            <a:pPr>
              <a:defRPr/>
            </a:pPr>
            <a:r>
              <a:rPr lang="en-US"/>
              <a:t>Chapter 1  Introduction and Software Processes</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 : 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p>
          <a:p>
            <a:r>
              <a:rPr lang="en-GB" dirty="0"/>
              <a:t>Batch processing systems </a:t>
            </a:r>
          </a:p>
          <a:p>
            <a:pPr lvl="1"/>
            <a:r>
              <a:rPr lang="en-GB" dirty="0"/>
              <a:t>These are business systems that are designed to process data in large batches. They process large numbers of individual inputs to create corresponding outputs. </a:t>
            </a:r>
          </a:p>
          <a:p>
            <a:pPr lvl="1"/>
            <a:endParaRPr lang="en-US" dirty="0"/>
          </a:p>
        </p:txBody>
      </p:sp>
      <p:sp>
        <p:nvSpPr>
          <p:cNvPr id="4" name="Footer Placeholder 3"/>
          <p:cNvSpPr>
            <a:spLocks noGrp="1"/>
          </p:cNvSpPr>
          <p:nvPr>
            <p:ph type="ftr" sz="quarter" idx="11"/>
          </p:nvPr>
        </p:nvSpPr>
        <p:spPr/>
        <p:txBody>
          <a:bodyPr/>
          <a:lstStyle/>
          <a:p>
            <a:pPr>
              <a:defRPr/>
            </a:pPr>
            <a:r>
              <a:rPr lang="en-US"/>
              <a:t>Chapter 1  Introduction and Software Processes</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A93DC82B0FBC84691D5662D0EB6B59B" ma:contentTypeVersion="4" ma:contentTypeDescription="Create a new document." ma:contentTypeScope="" ma:versionID="4cb4855a5ab905ccc2c70b156835286b">
  <xsd:schema xmlns:xsd="http://www.w3.org/2001/XMLSchema" xmlns:xs="http://www.w3.org/2001/XMLSchema" xmlns:p="http://schemas.microsoft.com/office/2006/metadata/properties" xmlns:ns2="9f0346c0-254e-44f5-b506-a8c7a0bb6682" targetNamespace="http://schemas.microsoft.com/office/2006/metadata/properties" ma:root="true" ma:fieldsID="3e8ebc9d623c4f16959b95beea3cb539" ns2:_="">
    <xsd:import namespace="9f0346c0-254e-44f5-b506-a8c7a0bb668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0346c0-254e-44f5-b506-a8c7a0bb66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BC2A7-BB61-436E-A9ED-792D05E1F2E0}">
  <ds:schemaRefs>
    <ds:schemaRef ds:uri="http://schemas.microsoft.com/sharepoint/v3/contenttype/forms"/>
  </ds:schemaRefs>
</ds:datastoreItem>
</file>

<file path=customXml/itemProps2.xml><?xml version="1.0" encoding="utf-8"?>
<ds:datastoreItem xmlns:ds="http://schemas.openxmlformats.org/officeDocument/2006/customXml" ds:itemID="{FBAE2CEE-2FDB-4C51-8828-A5C6CBA66ED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07E3195-026B-4219-9CDB-696B8989D8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0346c0-254e-44f5-b506-a8c7a0bb6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SE9.thmx</Template>
  <TotalTime>2422</TotalTime>
  <Words>3128</Words>
  <Application>Microsoft Office PowerPoint</Application>
  <PresentationFormat>Widescreen</PresentationFormat>
  <Paragraphs>278</Paragraphs>
  <Slides>29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Open Sans</vt:lpstr>
      <vt:lpstr>Times New Roman</vt:lpstr>
      <vt:lpstr>Wingdings</vt:lpstr>
      <vt:lpstr>SE9</vt:lpstr>
      <vt:lpstr>Chapter 1- Introduction and Software Processes</vt:lpstr>
      <vt:lpstr>Topics covered</vt:lpstr>
      <vt:lpstr>1.1 Basic Definition</vt:lpstr>
      <vt:lpstr>1.2 Role of Management in Software Development</vt:lpstr>
      <vt:lpstr>1.3 Software products</vt:lpstr>
      <vt:lpstr>1.4 Essential attributes of good software</vt:lpstr>
      <vt:lpstr>1.5 Challenges for Software Engineering Practices</vt:lpstr>
      <vt:lpstr>1.6 Software Engineering Diversity</vt:lpstr>
      <vt:lpstr>Software Engineering Diversity : Application types</vt:lpstr>
      <vt:lpstr>Software Engineering Diversity : Application types</vt:lpstr>
      <vt:lpstr>1.7 Software Life cycle</vt:lpstr>
      <vt:lpstr>1.8 Software Process Model</vt:lpstr>
      <vt:lpstr>1.9 Types of Software process models</vt:lpstr>
      <vt:lpstr>1.9.1The waterfall model </vt:lpstr>
      <vt:lpstr>The waterfall model </vt:lpstr>
      <vt:lpstr>Waterfall model phases</vt:lpstr>
      <vt:lpstr>1.9.2 Incremental Development Model</vt:lpstr>
      <vt:lpstr>Incremental Development Model </vt:lpstr>
      <vt:lpstr>1.9.3 Reuse-oriented Model</vt:lpstr>
      <vt:lpstr>Reuse-oriented Model phases</vt:lpstr>
      <vt:lpstr>1.9.4 Boehm’s Spiral Model</vt:lpstr>
      <vt:lpstr>Boehm’s spiral model of the software process </vt:lpstr>
      <vt:lpstr>Explanation of Spiral Model Activities</vt:lpstr>
      <vt:lpstr>1.9.5 Agile methods</vt:lpstr>
      <vt:lpstr>Agile methods</vt:lpstr>
      <vt:lpstr>1.9.6 Comparison of Different Software Process Models </vt:lpstr>
      <vt:lpstr>Key points</vt:lpstr>
      <vt:lpstr>Key points</vt:lpstr>
      <vt:lpstr>Review Questions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محمد احمد محمد مهجري</cp:lastModifiedBy>
  <cp:revision>76</cp:revision>
  <dcterms:created xsi:type="dcterms:W3CDTF">2009-12-29T10:39:27Z</dcterms:created>
  <dcterms:modified xsi:type="dcterms:W3CDTF">2024-04-16T14:29:39Z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0x0101000A93DC82B0FBC84691D5662D0EB6B59B</vt:lpwstr>
  </property>
</Properties>
</file>