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4"/>
  </p:notesMasterIdLst>
  <p:handoutMasterIdLst>
    <p:handoutMasterId r:id="rId35"/>
  </p:handoutMasterIdLst>
  <p:sldIdLst>
    <p:sldId id="256" r:id="rId5"/>
    <p:sldId id="276" r:id="rId6"/>
    <p:sldId id="277" r:id="rId7"/>
    <p:sldId id="352" r:id="rId8"/>
    <p:sldId id="353" r:id="rId9"/>
    <p:sldId id="281" r:id="rId10"/>
    <p:sldId id="282" r:id="rId11"/>
    <p:sldId id="287" r:id="rId12"/>
    <p:sldId id="259" r:id="rId13"/>
    <p:sldId id="288" r:id="rId14"/>
    <p:sldId id="280" r:id="rId15"/>
    <p:sldId id="356" r:id="rId16"/>
    <p:sldId id="364" r:id="rId17"/>
    <p:sldId id="316" r:id="rId18"/>
    <p:sldId id="359" r:id="rId19"/>
    <p:sldId id="358" r:id="rId20"/>
    <p:sldId id="317" r:id="rId21"/>
    <p:sldId id="365" r:id="rId22"/>
    <p:sldId id="366" r:id="rId23"/>
    <p:sldId id="361" r:id="rId24"/>
    <p:sldId id="367" r:id="rId25"/>
    <p:sldId id="368" r:id="rId26"/>
    <p:sldId id="362" r:id="rId27"/>
    <p:sldId id="369" r:id="rId28"/>
    <p:sldId id="363" r:id="rId29"/>
    <p:sldId id="370" r:id="rId30"/>
    <p:sldId id="371" r:id="rId31"/>
    <p:sldId id="312" r:id="rId32"/>
    <p:sldId id="372" r:id="rId33"/>
  </p:sldIdLst>
  <p:sldSz cx="12192000" cy="6858000"/>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0"/>
    <p:restoredTop sz="94654"/>
  </p:normalViewPr>
  <p:slideViewPr>
    <p:cSldViewPr snapToObjects="1">
      <p:cViewPr varScale="1">
        <p:scale>
          <a:sx n="68" d="100"/>
          <a:sy n="68" d="100"/>
        </p:scale>
        <p:origin x="-76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3/12/2023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3/12/2023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F0D399E-C909-4F74-9BC5-66EBD3B51246}" type="datetime1">
              <a:rPr lang="en-US" smtClean="0"/>
              <a:pPr>
                <a:defRPr/>
              </a:pPr>
              <a:t>3/12/2023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A421685C-A591-4B7C-B012-B9173B551EFD}" type="datetime1">
              <a:rPr lang="en-US" smtClean="0"/>
              <a:pPr>
                <a:defRPr/>
              </a:pPr>
              <a:t>3/12/2023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15BF8EF8-C22C-40DD-B0E8-5B7FC02241D8}" type="datetime1">
              <a:rPr lang="en-US" smtClean="0"/>
              <a:pPr>
                <a:defRPr/>
              </a:pPr>
              <a:t>3/12/2023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7B930E7-3D24-459D-B50E-2291484F0D98}" type="datetime1">
              <a:rPr lang="en-US" smtClean="0"/>
              <a:pPr>
                <a:defRPr/>
              </a:pPr>
              <a:t>3/12/2023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CABA02D2-E6CE-4784-8195-79A37DBA4F5D}" type="datetime1">
              <a:rPr lang="en-US" smtClean="0"/>
              <a:pPr>
                <a:defRPr/>
              </a:pPr>
              <a:t>3/12/2023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73A2EDB4-0524-4C6A-AF79-1CB1884C13F1}" type="datetime1">
              <a:rPr lang="en-US" smtClean="0"/>
              <a:pPr>
                <a:defRPr/>
              </a:pPr>
              <a:t>3/12/2023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F04711FC-DB4F-4B79-AFC3-9D44C03A0388}" type="datetime1">
              <a:rPr lang="en-US" smtClean="0"/>
              <a:pPr>
                <a:defRPr/>
              </a:pPr>
              <a:t>3/12/2023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2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23E595D-ED4E-4A17-837F-07CF4E31BA88}" type="datetime1">
              <a:rPr lang="en-US" smtClean="0"/>
              <a:pPr>
                <a:defRPr/>
              </a:pPr>
              <a:t>3/12/2023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2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598D209-ADD4-4363-9BF2-4F1939BF4465}" type="datetime1">
              <a:rPr lang="en-US" smtClean="0"/>
              <a:pPr>
                <a:defRPr/>
              </a:pPr>
              <a:t>3/12/2023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2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79B0E647-0A5C-4364-A89B-945EDF364808}" type="datetime1">
              <a:rPr lang="en-US" smtClean="0"/>
              <a:pPr>
                <a:defRPr/>
              </a:pPr>
              <a:t>3/12/2023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363E7127-E7F0-419A-AF17-FB8E9E193971}" type="datetime1">
              <a:rPr lang="en-US" smtClean="0"/>
              <a:pPr>
                <a:defRPr/>
              </a:pPr>
              <a:t>3/12/2023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995F499D-80C5-4057-99DD-4ABD3C9DAE04}" type="datetime1">
              <a:rPr lang="en-US" smtClean="0"/>
              <a:pPr>
                <a:defRPr/>
              </a:pPr>
              <a:t>3/12/2023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2 Requirements engineering</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10333910" y="287213"/>
            <a:ext cx="1231727" cy="1143000"/>
          </a:xfrm>
          <a:prstGeom prst="rect">
            <a:avLst/>
          </a:prstGeom>
        </p:spPr>
      </p:pic>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914400" y="2130426"/>
            <a:ext cx="10363200" cy="3674838"/>
          </a:xfrm>
        </p:spPr>
        <p:txBody>
          <a:bodyPr/>
          <a:lstStyle/>
          <a:p>
            <a:pPr algn="ctr" eaLnBrk="1" hangingPunct="1"/>
            <a:r>
              <a:rPr lang="en-US" dirty="0"/>
              <a:t>Chapter </a:t>
            </a:r>
            <a:r>
              <a:rPr lang="en-US" dirty="0" smtClean="0"/>
              <a:t>2 </a:t>
            </a:r>
            <a:r>
              <a:rPr lang="en-US" dirty="0"/>
              <a:t>–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2 Requirements engineering</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a:t>Product requirements</a:t>
            </a:r>
          </a:p>
          <a:p>
            <a:pPr lvl="1"/>
            <a:r>
              <a:rPr lang="en-GB"/>
              <a:t>Requirements which specify that the delivered product must behave in a particular way e.g. execution speed, reliability, etc.</a:t>
            </a:r>
          </a:p>
          <a:p>
            <a:r>
              <a:rPr lang="en-GB"/>
              <a:t>Organisational requirements</a:t>
            </a:r>
          </a:p>
          <a:p>
            <a:pPr lvl="1"/>
            <a:r>
              <a:rPr lang="en-GB"/>
              <a:t>Requirements which are a consequence of organisational policies and procedures e.g. process standards used, implementation requirements, etc.</a:t>
            </a:r>
          </a:p>
          <a:p>
            <a:r>
              <a:rPr lang="en-GB"/>
              <a:t>External requirements</a:t>
            </a:r>
          </a:p>
          <a:p>
            <a:pPr lvl="1"/>
            <a:r>
              <a:rPr lang="en-GB"/>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2 Requirements engineering</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83432" y="304800"/>
            <a:ext cx="9989368" cy="1104900"/>
          </a:xfrm>
          <a:noFill/>
          <a:ln/>
        </p:spPr>
        <p:txBody>
          <a:bodyPr vert="horz" wrap="square" lIns="90487" tIns="44450" rIns="90487" bIns="44450" numCol="1" anchor="ctr" anchorCtr="0" compatLnSpc="1">
            <a:prstTxWarp prst="textNoShape">
              <a:avLst/>
            </a:prstTxWarp>
          </a:bodyPr>
          <a:lstStyle/>
          <a:p>
            <a:r>
              <a:rPr lang="en-GB" dirty="0" smtClean="0"/>
              <a:t>2.4 User </a:t>
            </a:r>
            <a:r>
              <a:rPr lang="en-GB" dirty="0"/>
              <a:t>and System Requirements</a:t>
            </a:r>
          </a:p>
        </p:txBody>
      </p:sp>
      <p:sp>
        <p:nvSpPr>
          <p:cNvPr id="9219" name="Rectangle 3"/>
          <p:cNvSpPr>
            <a:spLocks noGrp="1" noChangeArrowheads="1"/>
          </p:cNvSpPr>
          <p:nvPr>
            <p:ph idx="1"/>
          </p:nvPr>
        </p:nvSpPr>
        <p:spPr>
          <a:xfrm>
            <a:off x="762000" y="1409700"/>
            <a:ext cx="10598968" cy="4525963"/>
          </a:xfrm>
          <a:noFill/>
          <a:ln/>
        </p:spPr>
        <p:txBody>
          <a:bodyPr lIns="90487" tIns="44450" rIns="90487" bIns="44450"/>
          <a:lstStyle/>
          <a:p>
            <a:r>
              <a:rPr lang="en-US" b="1" i="1" dirty="0" smtClean="0"/>
              <a:t>User requirement </a:t>
            </a:r>
            <a:r>
              <a:rPr lang="en-US" dirty="0" smtClean="0"/>
              <a:t>are written for the users and include functional and non-functional requirement. User requirements should specify the external behavior of the system with some constraints and quality parameters.</a:t>
            </a:r>
          </a:p>
          <a:p>
            <a:r>
              <a:rPr lang="en-US" b="1" i="1" dirty="0" smtClean="0"/>
              <a:t>System requirement </a:t>
            </a:r>
            <a:r>
              <a:rPr lang="en-US" dirty="0" smtClean="0"/>
              <a:t>are derived from user requirement. They are expanded form of user requirements.</a:t>
            </a:r>
          </a:p>
          <a:p>
            <a:pPr lvl="1"/>
            <a:r>
              <a:rPr lang="en-US" b="1" i="1" dirty="0" smtClean="0"/>
              <a:t>A measure </a:t>
            </a:r>
            <a:r>
              <a:rPr lang="en-US" dirty="0" smtClean="0"/>
              <a:t>provides a quantitative indication of the extent, amount, dimension, capacity, or size of some attribute of the product or process”.</a:t>
            </a:r>
          </a:p>
          <a:p>
            <a:pPr lvl="1"/>
            <a:r>
              <a:rPr lang="en-US" b="1" i="1" dirty="0" smtClean="0"/>
              <a:t>Measurement</a:t>
            </a:r>
            <a:r>
              <a:rPr lang="en-US" b="1" dirty="0" smtClean="0"/>
              <a:t> </a:t>
            </a:r>
            <a:r>
              <a:rPr lang="en-US" dirty="0" smtClean="0"/>
              <a:t>is the act of determine a measure.</a:t>
            </a:r>
          </a:p>
          <a:p>
            <a:pPr lvl="1"/>
            <a:r>
              <a:rPr lang="en-US" dirty="0" smtClean="0"/>
              <a:t>The </a:t>
            </a:r>
            <a:r>
              <a:rPr lang="en-US" b="1" i="1" dirty="0" smtClean="0"/>
              <a:t>metric </a:t>
            </a:r>
            <a:r>
              <a:rPr lang="en-US" dirty="0" smtClean="0"/>
              <a:t>is a quantitative measure of the degree to which a system, component, or process possesses a given attribute.</a:t>
            </a:r>
          </a:p>
          <a:p>
            <a:pPr lvl="1"/>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2 Requirements engineering</a:t>
            </a:r>
            <a:endParaRPr lang="en-US"/>
          </a:p>
        </p:txBody>
      </p:sp>
    </p:spTree>
    <p:extLst>
      <p:ext uri="{BB962C8B-B14F-4D97-AF65-F5344CB8AC3E}">
        <p14:creationId xmlns="" xmlns:p14="http://schemas.microsoft.com/office/powerpoint/2010/main" val="68594807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83432" y="304800"/>
            <a:ext cx="9989368" cy="1104900"/>
          </a:xfrm>
          <a:noFill/>
          <a:ln/>
        </p:spPr>
        <p:txBody>
          <a:bodyPr vert="horz" wrap="square" lIns="90487" tIns="44450" rIns="90487" bIns="44450" numCol="1" anchor="ctr" anchorCtr="0" compatLnSpc="1">
            <a:prstTxWarp prst="textNoShape">
              <a:avLst/>
            </a:prstTxWarp>
          </a:bodyPr>
          <a:lstStyle/>
          <a:p>
            <a:r>
              <a:rPr lang="en-GB" dirty="0" smtClean="0"/>
              <a:t>2.5 Categories </a:t>
            </a:r>
            <a:r>
              <a:rPr lang="en-GB" dirty="0"/>
              <a:t>of Metrics</a:t>
            </a:r>
          </a:p>
        </p:txBody>
      </p:sp>
      <p:sp>
        <p:nvSpPr>
          <p:cNvPr id="9219" name="Rectangle 3"/>
          <p:cNvSpPr>
            <a:spLocks noGrp="1" noChangeArrowheads="1"/>
          </p:cNvSpPr>
          <p:nvPr>
            <p:ph idx="1"/>
          </p:nvPr>
        </p:nvSpPr>
        <p:spPr>
          <a:xfrm>
            <a:off x="281608" y="1600201"/>
            <a:ext cx="4562624" cy="4525963"/>
          </a:xfrm>
          <a:noFill/>
          <a:ln/>
        </p:spPr>
        <p:txBody>
          <a:bodyPr lIns="90487" tIns="44450" rIns="90487" bIns="44450"/>
          <a:lstStyle/>
          <a:p>
            <a:endParaRPr lang="en-GB" b="1" dirty="0"/>
          </a:p>
          <a:p>
            <a:endParaRPr lang="en-GB" b="1" dirty="0"/>
          </a:p>
          <a:p>
            <a:r>
              <a:rPr lang="en-GB" b="1" dirty="0"/>
              <a:t>Product metrics</a:t>
            </a:r>
            <a:r>
              <a:rPr lang="en-GB" dirty="0"/>
              <a:t>: describe the characteristics of the product such as size, complexity, design features, performance, efficiency, reliability, portability,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2 Requirements engineering</a:t>
            </a:r>
            <a:endParaRPr lang="en-US"/>
          </a:p>
        </p:txBody>
      </p:sp>
      <p:graphicFrame>
        <p:nvGraphicFramePr>
          <p:cNvPr id="6" name="Table 5">
            <a:extLst>
              <a:ext uri="{FF2B5EF4-FFF2-40B4-BE49-F238E27FC236}">
                <a16:creationId xmlns="" xmlns:a16="http://schemas.microsoft.com/office/drawing/2014/main" id="{CA8C172C-6144-4677-8BDA-DACA00792035}"/>
              </a:ext>
            </a:extLst>
          </p:cNvPr>
          <p:cNvGraphicFramePr>
            <a:graphicFrameLocks noGrp="1"/>
          </p:cNvGraphicFramePr>
          <p:nvPr>
            <p:extLst>
              <p:ext uri="{D42A27DB-BD31-4B8C-83A1-F6EECF244321}">
                <p14:modId xmlns="" xmlns:p14="http://schemas.microsoft.com/office/powerpoint/2010/main" val="8998518"/>
              </p:ext>
            </p:extLst>
          </p:nvPr>
        </p:nvGraphicFramePr>
        <p:xfrm>
          <a:off x="4853608" y="1581463"/>
          <a:ext cx="7056784" cy="4876800"/>
        </p:xfrm>
        <a:graphic>
          <a:graphicData uri="http://schemas.openxmlformats.org/drawingml/2006/table">
            <a:tbl>
              <a:tblPr/>
              <a:tblGrid>
                <a:gridCol w="1788363">
                  <a:extLst>
                    <a:ext uri="{9D8B030D-6E8A-4147-A177-3AD203B41FA5}">
                      <a16:colId xmlns="" xmlns:a16="http://schemas.microsoft.com/office/drawing/2014/main" val="20000"/>
                    </a:ext>
                  </a:extLst>
                </a:gridCol>
                <a:gridCol w="5268421">
                  <a:extLst>
                    <a:ext uri="{9D8B030D-6E8A-4147-A177-3AD203B41FA5}">
                      <a16:colId xmlns="" xmlns:a16="http://schemas.microsoft.com/office/drawing/2014/main" val="20001"/>
                    </a:ext>
                  </a:extLst>
                </a:gridCol>
              </a:tblGrid>
              <a:tr h="39741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bg1"/>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bg1"/>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68478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Speed</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1"/>
                  </a:ext>
                </a:extLst>
              </a:tr>
              <a:tr h="48912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Size</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2"/>
                  </a:ext>
                </a:extLst>
              </a:tr>
              <a:tr h="48912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Ease of use</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3"/>
                  </a:ext>
                </a:extLst>
              </a:tr>
              <a:tr h="88043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Reliability</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4"/>
                  </a:ext>
                </a:extLst>
              </a:tr>
              <a:tr h="68478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Robustness</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5"/>
                  </a:ext>
                </a:extLst>
              </a:tr>
              <a:tr h="48912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Portability</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 xmlns:p14="http://schemas.microsoft.com/office/powerpoint/2010/main" val="322860226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83432" y="304800"/>
            <a:ext cx="9989368" cy="1104900"/>
          </a:xfrm>
          <a:noFill/>
          <a:ln/>
        </p:spPr>
        <p:txBody>
          <a:bodyPr vert="horz" wrap="square" lIns="90487" tIns="44450" rIns="90487" bIns="44450" numCol="1" anchor="ctr" anchorCtr="0" compatLnSpc="1">
            <a:prstTxWarp prst="textNoShape">
              <a:avLst/>
            </a:prstTxWarp>
          </a:bodyPr>
          <a:lstStyle/>
          <a:p>
            <a:r>
              <a:rPr lang="en-GB" dirty="0"/>
              <a:t>Categories of Metrics</a:t>
            </a:r>
          </a:p>
        </p:txBody>
      </p:sp>
      <p:sp>
        <p:nvSpPr>
          <p:cNvPr id="9219" name="Rectangle 3"/>
          <p:cNvSpPr>
            <a:spLocks noGrp="1" noChangeArrowheads="1"/>
          </p:cNvSpPr>
          <p:nvPr>
            <p:ph idx="1"/>
          </p:nvPr>
        </p:nvSpPr>
        <p:spPr>
          <a:xfrm>
            <a:off x="762000" y="1409700"/>
            <a:ext cx="10598968" cy="4525963"/>
          </a:xfrm>
          <a:noFill/>
          <a:ln/>
        </p:spPr>
        <p:txBody>
          <a:bodyPr lIns="90487" tIns="44450" rIns="90487" bIns="44450"/>
          <a:lstStyle/>
          <a:p>
            <a:r>
              <a:rPr lang="en-GB" b="1" dirty="0"/>
              <a:t>Process metrics</a:t>
            </a:r>
            <a:r>
              <a:rPr lang="en-GB" dirty="0"/>
              <a:t>: describe the effectiveness and quality of the processes that produce the Software product. Examples are:</a:t>
            </a:r>
          </a:p>
          <a:p>
            <a:pPr lvl="1"/>
            <a:r>
              <a:rPr lang="en-GB" dirty="0"/>
              <a:t>Effort required in the process</a:t>
            </a:r>
          </a:p>
          <a:p>
            <a:pPr lvl="1"/>
            <a:r>
              <a:rPr lang="en-GB" dirty="0"/>
              <a:t>Time to produce the product</a:t>
            </a:r>
          </a:p>
          <a:p>
            <a:pPr lvl="1"/>
            <a:r>
              <a:rPr lang="en-GB" dirty="0"/>
              <a:t>Effectiveness of defect removal during development</a:t>
            </a:r>
          </a:p>
          <a:p>
            <a:pPr lvl="1"/>
            <a:r>
              <a:rPr lang="en-GB" dirty="0"/>
              <a:t>Number of defects found during testing</a:t>
            </a:r>
          </a:p>
          <a:p>
            <a:pPr lvl="1"/>
            <a:r>
              <a:rPr lang="en-GB" dirty="0" smtClean="0"/>
              <a:t>Maturity of the process</a:t>
            </a:r>
          </a:p>
          <a:p>
            <a:r>
              <a:rPr lang="en-GB" b="1" dirty="0" smtClean="0"/>
              <a:t>Project metrics: </a:t>
            </a:r>
            <a:r>
              <a:rPr lang="en-GB" dirty="0" smtClean="0"/>
              <a:t>describe the project characteristics and execution. Examples are:</a:t>
            </a:r>
          </a:p>
          <a:p>
            <a:pPr lvl="1"/>
            <a:r>
              <a:rPr lang="en-GB" dirty="0" smtClean="0"/>
              <a:t>Number of software developers</a:t>
            </a:r>
          </a:p>
          <a:p>
            <a:pPr lvl="1"/>
            <a:r>
              <a:rPr lang="en-GB" dirty="0" smtClean="0"/>
              <a:t>Staffing pattern over the life cycle of the software</a:t>
            </a:r>
          </a:p>
          <a:p>
            <a:pPr lvl="1"/>
            <a:r>
              <a:rPr lang="en-GB" dirty="0" smtClean="0"/>
              <a:t>Cost and schedule</a:t>
            </a:r>
          </a:p>
          <a:p>
            <a:pPr lvl="1"/>
            <a:r>
              <a:rPr lang="en-GB" dirty="0" smtClean="0"/>
              <a:t>Productivity</a:t>
            </a:r>
          </a:p>
          <a:p>
            <a:pPr lvl="1"/>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2 Requirements engineering</a:t>
            </a:r>
            <a:endParaRPr lang="en-US"/>
          </a:p>
        </p:txBody>
      </p:sp>
    </p:spTree>
    <p:extLst>
      <p:ext uri="{BB962C8B-B14F-4D97-AF65-F5344CB8AC3E}">
        <p14:creationId xmlns="" xmlns:p14="http://schemas.microsoft.com/office/powerpoint/2010/main" val="399742952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dirty="0" smtClean="0"/>
              <a:t>2.6 Software </a:t>
            </a:r>
            <a:r>
              <a:rPr lang="en-GB" dirty="0"/>
              <a:t>Requirements Specification (SRS) Document</a:t>
            </a:r>
          </a:p>
        </p:txBody>
      </p:sp>
      <p:sp>
        <p:nvSpPr>
          <p:cNvPr id="49155" name="Rectangle 3"/>
          <p:cNvSpPr>
            <a:spLocks noGrp="1" noChangeArrowheads="1"/>
          </p:cNvSpPr>
          <p:nvPr>
            <p:ph type="body" idx="1"/>
          </p:nvPr>
        </p:nvSpPr>
        <p:spPr/>
        <p:txBody>
          <a:bodyPr/>
          <a:lstStyle/>
          <a:p>
            <a:r>
              <a:rPr lang="en-GB" dirty="0"/>
              <a:t>The SRS is a specification for a particular s/w product, program, or set of programs that performs certain functions in a specific environment.</a:t>
            </a:r>
          </a:p>
          <a:p>
            <a:r>
              <a:rPr lang="en-GB" dirty="0"/>
              <a:t>The SRS serve as contract document between customer and developer. SRS reduces the probability of the customer being disappointed with the final product.</a:t>
            </a:r>
          </a:p>
          <a:p>
            <a:r>
              <a:rPr lang="en-GB" b="1" dirty="0"/>
              <a:t>Nature of the SRS</a:t>
            </a:r>
            <a:r>
              <a:rPr lang="en-GB" dirty="0"/>
              <a:t>: The basic issues of that SRS writer(s) shall address the following:</a:t>
            </a:r>
          </a:p>
          <a:p>
            <a:pPr marL="1089025" indent="-346075">
              <a:spcBef>
                <a:spcPts val="0"/>
              </a:spcBef>
              <a:spcAft>
                <a:spcPts val="0"/>
              </a:spcAft>
              <a:buFont typeface="+mj-lt"/>
              <a:buAutoNum type="arabicPeriod"/>
            </a:pPr>
            <a:r>
              <a:rPr lang="en-GB" sz="1800" dirty="0"/>
              <a:t>Functionality</a:t>
            </a:r>
          </a:p>
          <a:p>
            <a:pPr marL="1089025" indent="-346075">
              <a:spcBef>
                <a:spcPts val="0"/>
              </a:spcBef>
              <a:spcAft>
                <a:spcPts val="0"/>
              </a:spcAft>
              <a:buFont typeface="+mj-lt"/>
              <a:buAutoNum type="arabicPeriod"/>
            </a:pPr>
            <a:r>
              <a:rPr lang="en-GB" sz="1800" dirty="0"/>
              <a:t>External interface</a:t>
            </a:r>
          </a:p>
          <a:p>
            <a:pPr marL="1089025" indent="-346075">
              <a:spcBef>
                <a:spcPts val="0"/>
              </a:spcBef>
              <a:spcAft>
                <a:spcPts val="0"/>
              </a:spcAft>
              <a:buFont typeface="+mj-lt"/>
              <a:buAutoNum type="arabicPeriod"/>
            </a:pPr>
            <a:r>
              <a:rPr lang="en-GB" sz="1800" dirty="0"/>
              <a:t>Performance</a:t>
            </a:r>
          </a:p>
          <a:p>
            <a:pPr marL="1089025" indent="-346075">
              <a:spcBef>
                <a:spcPts val="0"/>
              </a:spcBef>
              <a:spcAft>
                <a:spcPts val="0"/>
              </a:spcAft>
              <a:buFont typeface="+mj-lt"/>
              <a:buAutoNum type="arabicPeriod"/>
            </a:pPr>
            <a:r>
              <a:rPr lang="en-GB" sz="1800" dirty="0"/>
              <a:t>Attributes</a:t>
            </a:r>
          </a:p>
          <a:p>
            <a:pPr marL="1089025" indent="-346075">
              <a:spcBef>
                <a:spcPts val="0"/>
              </a:spcBef>
              <a:spcAft>
                <a:spcPts val="0"/>
              </a:spcAft>
              <a:buFont typeface="+mj-lt"/>
              <a:buAutoNum type="arabicPeriod"/>
            </a:pPr>
            <a:r>
              <a:rPr lang="en-GB" sz="1800" dirty="0"/>
              <a:t>Design constraints imposed on an implementation</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2 Requirements engineering</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dirty="0"/>
              <a:t>Characteristics of a Good SRS</a:t>
            </a:r>
          </a:p>
        </p:txBody>
      </p:sp>
      <p:sp>
        <p:nvSpPr>
          <p:cNvPr id="49155" name="Rectangle 3"/>
          <p:cNvSpPr>
            <a:spLocks noGrp="1" noChangeArrowheads="1"/>
          </p:cNvSpPr>
          <p:nvPr>
            <p:ph type="body" idx="1"/>
          </p:nvPr>
        </p:nvSpPr>
        <p:spPr/>
        <p:txBody>
          <a:bodyPr/>
          <a:lstStyle/>
          <a:p>
            <a:r>
              <a:rPr lang="en-GB" dirty="0"/>
              <a:t>The SRS should be:</a:t>
            </a:r>
          </a:p>
          <a:p>
            <a:pPr marL="1089025" indent="-346075">
              <a:spcBef>
                <a:spcPts val="300"/>
              </a:spcBef>
              <a:spcAft>
                <a:spcPts val="300"/>
              </a:spcAft>
              <a:buFont typeface="Wingdings" pitchFamily="2" charset="2"/>
              <a:buChar char="§"/>
            </a:pPr>
            <a:r>
              <a:rPr lang="en-GB" sz="1800" dirty="0"/>
              <a:t>Correct</a:t>
            </a:r>
          </a:p>
          <a:p>
            <a:pPr marL="1089025" indent="-346075">
              <a:spcBef>
                <a:spcPts val="300"/>
              </a:spcBef>
              <a:spcAft>
                <a:spcPts val="300"/>
              </a:spcAft>
              <a:buFont typeface="Wingdings" pitchFamily="2" charset="2"/>
              <a:buChar char="§"/>
            </a:pPr>
            <a:r>
              <a:rPr lang="en-GB" sz="1800" dirty="0"/>
              <a:t>Unambiguous</a:t>
            </a:r>
          </a:p>
          <a:p>
            <a:pPr marL="1089025" indent="-346075">
              <a:spcBef>
                <a:spcPts val="300"/>
              </a:spcBef>
              <a:spcAft>
                <a:spcPts val="300"/>
              </a:spcAft>
              <a:buFont typeface="Wingdings" pitchFamily="2" charset="2"/>
              <a:buChar char="§"/>
            </a:pPr>
            <a:r>
              <a:rPr lang="en-GB" sz="1800" dirty="0"/>
              <a:t>Complete</a:t>
            </a:r>
          </a:p>
          <a:p>
            <a:pPr marL="1089025" indent="-346075">
              <a:spcBef>
                <a:spcPts val="300"/>
              </a:spcBef>
              <a:spcAft>
                <a:spcPts val="300"/>
              </a:spcAft>
              <a:buFont typeface="Wingdings" pitchFamily="2" charset="2"/>
              <a:buChar char="§"/>
            </a:pPr>
            <a:r>
              <a:rPr lang="en-GB" sz="1800" dirty="0"/>
              <a:t>Consistent</a:t>
            </a:r>
          </a:p>
          <a:p>
            <a:pPr marL="1089025" indent="-346075">
              <a:spcBef>
                <a:spcPts val="300"/>
              </a:spcBef>
              <a:spcAft>
                <a:spcPts val="300"/>
              </a:spcAft>
              <a:buFont typeface="Wingdings" pitchFamily="2" charset="2"/>
              <a:buChar char="§"/>
            </a:pPr>
            <a:r>
              <a:rPr lang="en-GB" sz="1800" dirty="0"/>
              <a:t>Rank for importance and/ stability</a:t>
            </a:r>
          </a:p>
          <a:p>
            <a:pPr marL="1089025" indent="-346075">
              <a:spcBef>
                <a:spcPts val="300"/>
              </a:spcBef>
              <a:spcAft>
                <a:spcPts val="300"/>
              </a:spcAft>
              <a:buFont typeface="Wingdings" pitchFamily="2" charset="2"/>
              <a:buChar char="§"/>
            </a:pPr>
            <a:r>
              <a:rPr lang="en-GB" sz="1800" dirty="0"/>
              <a:t>Verifiable</a:t>
            </a:r>
          </a:p>
          <a:p>
            <a:pPr marL="1089025" indent="-346075">
              <a:spcBef>
                <a:spcPts val="300"/>
              </a:spcBef>
              <a:spcAft>
                <a:spcPts val="300"/>
              </a:spcAft>
              <a:buFont typeface="Wingdings" pitchFamily="2" charset="2"/>
              <a:buChar char="§"/>
            </a:pPr>
            <a:r>
              <a:rPr lang="en-GB" sz="1800" dirty="0"/>
              <a:t>Modifiable</a:t>
            </a:r>
          </a:p>
          <a:p>
            <a:pPr marL="1089025" indent="-346075">
              <a:spcBef>
                <a:spcPts val="300"/>
              </a:spcBef>
              <a:spcAft>
                <a:spcPts val="300"/>
              </a:spcAft>
              <a:buFont typeface="Wingdings" pitchFamily="2" charset="2"/>
              <a:buChar char="§"/>
            </a:pPr>
            <a:r>
              <a:rPr lang="en-GB" sz="1800" dirty="0"/>
              <a:t>Traceable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2 Requirements engineering</a:t>
            </a:r>
            <a:endParaRPr lang="en-US"/>
          </a:p>
        </p:txBody>
      </p:sp>
    </p:spTree>
    <p:extLst>
      <p:ext uri="{BB962C8B-B14F-4D97-AF65-F5344CB8AC3E}">
        <p14:creationId xmlns="" xmlns:p14="http://schemas.microsoft.com/office/powerpoint/2010/main" val="1436878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dirty="0"/>
              <a:t>Organization of the SRS</a:t>
            </a:r>
          </a:p>
        </p:txBody>
      </p:sp>
      <p:sp>
        <p:nvSpPr>
          <p:cNvPr id="49155" name="Rectangle 3"/>
          <p:cNvSpPr>
            <a:spLocks noGrp="1" noChangeArrowheads="1"/>
          </p:cNvSpPr>
          <p:nvPr>
            <p:ph type="body" idx="1"/>
          </p:nvPr>
        </p:nvSpPr>
        <p:spPr>
          <a:xfrm>
            <a:off x="304799" y="1571588"/>
            <a:ext cx="4191001" cy="4525963"/>
          </a:xfrm>
        </p:spPr>
        <p:txBody>
          <a:bodyPr/>
          <a:lstStyle/>
          <a:p>
            <a:pPr algn="just"/>
            <a:r>
              <a:rPr lang="en-GB" dirty="0"/>
              <a:t>The </a:t>
            </a:r>
            <a:r>
              <a:rPr lang="en-GB" dirty="0" smtClean="0"/>
              <a:t>(</a:t>
            </a:r>
            <a:r>
              <a:rPr lang="en-GB" dirty="0"/>
              <a:t>IEEE) has published guidelines and standards to organize an SRS document.</a:t>
            </a:r>
          </a:p>
          <a:p>
            <a:pPr algn="just"/>
            <a:r>
              <a:rPr lang="en-GB" dirty="0"/>
              <a:t>Different projects may require their requirements to be organized differently but still first two sections of the SRS are the same in all of them</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2 Requirements engineering</a:t>
            </a:r>
            <a:endParaRPr lang="en-US"/>
          </a:p>
        </p:txBody>
      </p:sp>
      <p:pic>
        <p:nvPicPr>
          <p:cNvPr id="6" name="Picture 5" descr="Table&#10;&#10;Description automatically generated">
            <a:extLst>
              <a:ext uri="{FF2B5EF4-FFF2-40B4-BE49-F238E27FC236}">
                <a16:creationId xmlns="" xmlns:a16="http://schemas.microsoft.com/office/drawing/2014/main" id="{66F0CE22-193F-B44A-B243-EC258A75353B}"/>
              </a:ext>
            </a:extLst>
          </p:cNvPr>
          <p:cNvPicPr>
            <a:picLocks noChangeAspect="1"/>
          </p:cNvPicPr>
          <p:nvPr/>
        </p:nvPicPr>
        <p:blipFill>
          <a:blip r:embed="rId2"/>
          <a:stretch>
            <a:fillRect/>
          </a:stretch>
        </p:blipFill>
        <p:spPr>
          <a:xfrm>
            <a:off x="4724399" y="1571589"/>
            <a:ext cx="6632429" cy="4406414"/>
          </a:xfrm>
          <a:prstGeom prst="rect">
            <a:avLst/>
          </a:prstGeom>
        </p:spPr>
      </p:pic>
      <p:sp>
        <p:nvSpPr>
          <p:cNvPr id="7" name="Rectangle 6"/>
          <p:cNvSpPr/>
          <p:nvPr/>
        </p:nvSpPr>
        <p:spPr>
          <a:xfrm>
            <a:off x="4978400" y="5978003"/>
            <a:ext cx="6096000" cy="307777"/>
          </a:xfrm>
          <a:prstGeom prst="rect">
            <a:avLst/>
          </a:prstGeom>
        </p:spPr>
        <p:txBody>
          <a:bodyPr>
            <a:spAutoFit/>
          </a:bodyPr>
          <a:lstStyle/>
          <a:p>
            <a:pPr algn="ctr"/>
            <a:r>
              <a:rPr lang="en-GB" sz="1400" i="1" dirty="0" smtClean="0"/>
              <a:t>The </a:t>
            </a:r>
            <a:r>
              <a:rPr lang="en-GB" sz="1400" i="1" dirty="0" smtClean="0"/>
              <a:t>template to organize and draft the SRS for any project.</a:t>
            </a:r>
            <a:endParaRPr lang="en-US" sz="1400" i="1" dirty="0"/>
          </a:p>
        </p:txBody>
      </p:sp>
    </p:spTree>
    <p:extLst>
      <p:ext uri="{BB962C8B-B14F-4D97-AF65-F5344CB8AC3E}">
        <p14:creationId xmlns="" xmlns:p14="http://schemas.microsoft.com/office/powerpoint/2010/main" val="1509768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r>
              <a:rPr lang="en-GB" dirty="0" smtClean="0"/>
              <a:t>2.7 Requirements </a:t>
            </a:r>
            <a:r>
              <a:rPr lang="en-GB" dirty="0"/>
              <a:t>Gathering Techniques</a:t>
            </a:r>
          </a:p>
        </p:txBody>
      </p:sp>
      <p:sp>
        <p:nvSpPr>
          <p:cNvPr id="51206" name="Rectangle 6"/>
          <p:cNvSpPr>
            <a:spLocks noGrp="1" noChangeArrowheads="1"/>
          </p:cNvSpPr>
          <p:nvPr>
            <p:ph type="body" idx="1"/>
          </p:nvPr>
        </p:nvSpPr>
        <p:spPr>
          <a:xfrm>
            <a:off x="609600" y="2055676"/>
            <a:ext cx="10972800" cy="3196951"/>
          </a:xfrm>
        </p:spPr>
        <p:txBody>
          <a:bodyPr/>
          <a:lstStyle/>
          <a:p>
            <a:r>
              <a:rPr lang="en-GB" dirty="0"/>
              <a:t>Some requirements gathering techniques may be beneficial in one project but may not be in other.</a:t>
            </a:r>
          </a:p>
          <a:p>
            <a:r>
              <a:rPr lang="en-GB" dirty="0"/>
              <a:t>The usefulness of a technique is determined by its need and the kind of advantages.</a:t>
            </a:r>
          </a:p>
          <a:p>
            <a:r>
              <a:rPr lang="en-GB" dirty="0"/>
              <a:t>Following are some popular requirements gathering techniques:</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smtClean="0"/>
              <a:t>Chapter 2 Requirements engineering</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D2BC97-CC08-4514-BE01-0A795486CBA4}"/>
              </a:ext>
            </a:extLst>
          </p:cNvPr>
          <p:cNvSpPr>
            <a:spLocks noGrp="1"/>
          </p:cNvSpPr>
          <p:nvPr>
            <p:ph type="title"/>
          </p:nvPr>
        </p:nvSpPr>
        <p:spPr/>
        <p:txBody>
          <a:bodyPr/>
          <a:lstStyle/>
          <a:p>
            <a:r>
              <a:rPr kumimoji="0" lang="en-GB" sz="2400" b="1" i="0" u="none" strike="noStrike" cap="none" normalizeH="0" baseline="0" dirty="0">
                <a:ln>
                  <a:noFill/>
                </a:ln>
                <a:solidFill>
                  <a:srgbClr val="000000"/>
                </a:solidFill>
                <a:effectLst/>
                <a:latin typeface="Arial"/>
                <a:ea typeface="Times New Roman" charset="0"/>
                <a:cs typeface="Arial"/>
              </a:rPr>
              <a:t>Brainstorming</a:t>
            </a:r>
            <a:endParaRPr lang="en-US" dirty="0"/>
          </a:p>
        </p:txBody>
      </p:sp>
      <p:sp>
        <p:nvSpPr>
          <p:cNvPr id="4" name="Footer Placeholder 3">
            <a:extLst>
              <a:ext uri="{FF2B5EF4-FFF2-40B4-BE49-F238E27FC236}">
                <a16:creationId xmlns="" xmlns:a16="http://schemas.microsoft.com/office/drawing/2014/main" id="{AE9DCC6C-9DF8-48B1-98C9-2CF9DF0A77B4}"/>
              </a:ext>
            </a:extLst>
          </p:cNvPr>
          <p:cNvSpPr>
            <a:spLocks noGrp="1"/>
          </p:cNvSpPr>
          <p:nvPr>
            <p:ph type="ftr" sz="quarter" idx="11"/>
          </p:nvPr>
        </p:nvSpPr>
        <p:spPr/>
        <p:txBody>
          <a:bodyPr/>
          <a:lstStyle/>
          <a:p>
            <a:pPr>
              <a:defRPr/>
            </a:pPr>
            <a:r>
              <a:rPr lang="en-US" smtClean="0"/>
              <a:t>Chapter 2 Requirements engineering</a:t>
            </a:r>
            <a:endParaRPr lang="en-US"/>
          </a:p>
        </p:txBody>
      </p:sp>
      <p:sp>
        <p:nvSpPr>
          <p:cNvPr id="5" name="Slide Number Placeholder 4">
            <a:extLst>
              <a:ext uri="{FF2B5EF4-FFF2-40B4-BE49-F238E27FC236}">
                <a16:creationId xmlns="" xmlns:a16="http://schemas.microsoft.com/office/drawing/2014/main" id="{C3E0D1E3-96B6-49AA-BFB1-BF63BBB9B3EA}"/>
              </a:ext>
            </a:extLst>
          </p:cNvPr>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graphicFrame>
        <p:nvGraphicFramePr>
          <p:cNvPr id="6" name="Table 5">
            <a:extLst>
              <a:ext uri="{FF2B5EF4-FFF2-40B4-BE49-F238E27FC236}">
                <a16:creationId xmlns="" xmlns:a16="http://schemas.microsoft.com/office/drawing/2014/main" id="{6E9B9939-6879-4C47-A1A8-E32B8AA107B7}"/>
              </a:ext>
            </a:extLst>
          </p:cNvPr>
          <p:cNvGraphicFramePr>
            <a:graphicFrameLocks noGrp="1"/>
          </p:cNvGraphicFramePr>
          <p:nvPr>
            <p:extLst>
              <p:ext uri="{D42A27DB-BD31-4B8C-83A1-F6EECF244321}">
                <p14:modId xmlns="" xmlns:p14="http://schemas.microsoft.com/office/powerpoint/2010/main" val="323797239"/>
              </p:ext>
            </p:extLst>
          </p:nvPr>
        </p:nvGraphicFramePr>
        <p:xfrm>
          <a:off x="575633" y="1635699"/>
          <a:ext cx="4656271" cy="4720651"/>
        </p:xfrm>
        <a:graphic>
          <a:graphicData uri="http://schemas.openxmlformats.org/drawingml/2006/table">
            <a:tbl>
              <a:tblPr/>
              <a:tblGrid>
                <a:gridCol w="4656271">
                  <a:extLst>
                    <a:ext uri="{9D8B030D-6E8A-4147-A177-3AD203B41FA5}">
                      <a16:colId xmlns="" xmlns:a16="http://schemas.microsoft.com/office/drawing/2014/main" val="20001"/>
                    </a:ext>
                  </a:extLst>
                </a:gridCol>
              </a:tblGrid>
              <a:tr h="7222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2800" b="1" i="0" u="none" strike="noStrike" cap="none" normalizeH="0" baseline="0" dirty="0">
                          <a:ln>
                            <a:noFill/>
                          </a:ln>
                          <a:solidFill>
                            <a:schemeClr val="bg1"/>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399843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Brainstorming is human nature to solve any problem as an early thought process. It can be utilized to gather a good number of ideas from a group of people by sharing ideas to identify all possible solutions.</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1"/>
                  </a:ext>
                </a:extLst>
              </a:tr>
            </a:tbl>
          </a:graphicData>
        </a:graphic>
      </p:graphicFrame>
      <p:pic>
        <p:nvPicPr>
          <p:cNvPr id="1026" name="Picture 2" descr="Rules of Brainstorming: A Manager&amp;#39;s Guide to Producing Great Ideas">
            <a:extLst>
              <a:ext uri="{FF2B5EF4-FFF2-40B4-BE49-F238E27FC236}">
                <a16:creationId xmlns="" xmlns:a16="http://schemas.microsoft.com/office/drawing/2014/main" id="{1F2930E0-1918-41F0-B56D-C22916036E48}"/>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471754" y="1635699"/>
            <a:ext cx="6576467" cy="472065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0342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D2BC97-CC08-4514-BE01-0A795486CBA4}"/>
              </a:ext>
            </a:extLst>
          </p:cNvPr>
          <p:cNvSpPr>
            <a:spLocks noGrp="1"/>
          </p:cNvSpPr>
          <p:nvPr>
            <p:ph type="title"/>
          </p:nvPr>
        </p:nvSpPr>
        <p:spPr/>
        <p:txBody>
          <a:bodyPr/>
          <a:lstStyle/>
          <a:p>
            <a:r>
              <a:rPr kumimoji="0" lang="en-GB" sz="2400" b="1" i="0" u="none" strike="noStrike" cap="none" normalizeH="0" baseline="0" dirty="0">
                <a:ln>
                  <a:noFill/>
                </a:ln>
                <a:solidFill>
                  <a:srgbClr val="000000"/>
                </a:solidFill>
                <a:effectLst/>
                <a:latin typeface="Arial"/>
                <a:ea typeface="Times New Roman" charset="0"/>
                <a:cs typeface="Arial"/>
              </a:rPr>
              <a:t>Document Analysis</a:t>
            </a:r>
            <a:endParaRPr lang="en-US" dirty="0"/>
          </a:p>
        </p:txBody>
      </p:sp>
      <p:sp>
        <p:nvSpPr>
          <p:cNvPr id="4" name="Footer Placeholder 3">
            <a:extLst>
              <a:ext uri="{FF2B5EF4-FFF2-40B4-BE49-F238E27FC236}">
                <a16:creationId xmlns="" xmlns:a16="http://schemas.microsoft.com/office/drawing/2014/main" id="{AE9DCC6C-9DF8-48B1-98C9-2CF9DF0A77B4}"/>
              </a:ext>
            </a:extLst>
          </p:cNvPr>
          <p:cNvSpPr>
            <a:spLocks noGrp="1"/>
          </p:cNvSpPr>
          <p:nvPr>
            <p:ph type="ftr" sz="quarter" idx="11"/>
          </p:nvPr>
        </p:nvSpPr>
        <p:spPr/>
        <p:txBody>
          <a:bodyPr/>
          <a:lstStyle/>
          <a:p>
            <a:pPr>
              <a:defRPr/>
            </a:pPr>
            <a:r>
              <a:rPr lang="en-US" smtClean="0"/>
              <a:t>Chapter 2 Requirements engineering</a:t>
            </a:r>
            <a:endParaRPr lang="en-US"/>
          </a:p>
        </p:txBody>
      </p:sp>
      <p:sp>
        <p:nvSpPr>
          <p:cNvPr id="5" name="Slide Number Placeholder 4">
            <a:extLst>
              <a:ext uri="{FF2B5EF4-FFF2-40B4-BE49-F238E27FC236}">
                <a16:creationId xmlns="" xmlns:a16="http://schemas.microsoft.com/office/drawing/2014/main" id="{C3E0D1E3-96B6-49AA-BFB1-BF63BBB9B3EA}"/>
              </a:ext>
            </a:extLst>
          </p:cNvPr>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graphicFrame>
        <p:nvGraphicFramePr>
          <p:cNvPr id="6" name="Table 5">
            <a:extLst>
              <a:ext uri="{FF2B5EF4-FFF2-40B4-BE49-F238E27FC236}">
                <a16:creationId xmlns="" xmlns:a16="http://schemas.microsoft.com/office/drawing/2014/main" id="{6E9B9939-6879-4C47-A1A8-E32B8AA107B7}"/>
              </a:ext>
            </a:extLst>
          </p:cNvPr>
          <p:cNvGraphicFramePr>
            <a:graphicFrameLocks noGrp="1"/>
          </p:cNvGraphicFramePr>
          <p:nvPr>
            <p:extLst>
              <p:ext uri="{D42A27DB-BD31-4B8C-83A1-F6EECF244321}">
                <p14:modId xmlns="" xmlns:p14="http://schemas.microsoft.com/office/powerpoint/2010/main" val="3099651654"/>
              </p:ext>
            </p:extLst>
          </p:nvPr>
        </p:nvGraphicFramePr>
        <p:xfrm>
          <a:off x="553715" y="1916832"/>
          <a:ext cx="4869394" cy="3240360"/>
        </p:xfrm>
        <a:graphic>
          <a:graphicData uri="http://schemas.openxmlformats.org/drawingml/2006/table">
            <a:tbl>
              <a:tblPr/>
              <a:tblGrid>
                <a:gridCol w="4869394">
                  <a:extLst>
                    <a:ext uri="{9D8B030D-6E8A-4147-A177-3AD203B41FA5}">
                      <a16:colId xmlns="" xmlns:a16="http://schemas.microsoft.com/office/drawing/2014/main" val="20001"/>
                    </a:ext>
                  </a:extLst>
                </a:gridCol>
              </a:tblGrid>
              <a:tr h="62716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bg1"/>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261319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Usually followed where a system is already in place, so evaluating the documentation of a present system can assist to gather requirements for updating or replacing existing system.</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2"/>
                  </a:ext>
                </a:extLst>
              </a:tr>
            </a:tbl>
          </a:graphicData>
        </a:graphic>
      </p:graphicFrame>
      <p:pic>
        <p:nvPicPr>
          <p:cNvPr id="2050" name="Picture 2" descr="How AI can be used for document analysis | Pro AI - Artificial Intelligence  Consultancy">
            <a:extLst>
              <a:ext uri="{FF2B5EF4-FFF2-40B4-BE49-F238E27FC236}">
                <a16:creationId xmlns="" xmlns:a16="http://schemas.microsoft.com/office/drawing/2014/main" id="{279876FF-95EE-4072-A7AA-CFF83EC21D1A}"/>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600294" y="1916832"/>
            <a:ext cx="4869393" cy="324036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9296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Requirement Engineering</a:t>
            </a:r>
            <a:endParaRPr lang="ar-SA" dirty="0"/>
          </a:p>
          <a:p>
            <a:r>
              <a:rPr lang="en-US" dirty="0"/>
              <a:t>Crucial Process Steps of Requirement Engineering</a:t>
            </a:r>
            <a:endParaRPr lang="ar-SA" dirty="0"/>
          </a:p>
          <a:p>
            <a:r>
              <a:rPr lang="en-US" dirty="0" smtClean="0"/>
              <a:t>Types of Requirements</a:t>
            </a:r>
            <a:endParaRPr lang="en-GB" dirty="0"/>
          </a:p>
          <a:p>
            <a:r>
              <a:rPr lang="en-US" dirty="0"/>
              <a:t>User and System </a:t>
            </a:r>
            <a:r>
              <a:rPr lang="en-US" dirty="0" smtClean="0"/>
              <a:t>Requirements</a:t>
            </a:r>
          </a:p>
          <a:p>
            <a:r>
              <a:rPr lang="en-US" dirty="0" smtClean="0"/>
              <a:t>Categories of Metrics</a:t>
            </a:r>
            <a:endParaRPr lang="en-US" dirty="0"/>
          </a:p>
          <a:p>
            <a:r>
              <a:rPr lang="en-US" dirty="0"/>
              <a:t>Software Requirements Specification (SRS) Document</a:t>
            </a:r>
          </a:p>
          <a:p>
            <a:r>
              <a:rPr lang="en-GB" dirty="0"/>
              <a:t>Requirements Gathering Techniques</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2 Requirements engineering</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pPr marL="0" marR="0" lvl="0" indent="0"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rgbClr val="000000"/>
                </a:solidFill>
                <a:effectLst/>
                <a:latin typeface="Arial"/>
                <a:ea typeface="Times New Roman" charset="0"/>
                <a:cs typeface="Arial"/>
              </a:rPr>
              <a:t>Focus Group</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7" name="Footer Placeholder 6"/>
          <p:cNvSpPr>
            <a:spLocks noGrp="1"/>
          </p:cNvSpPr>
          <p:nvPr>
            <p:ph type="ftr" sz="quarter" idx="11"/>
          </p:nvPr>
        </p:nvSpPr>
        <p:spPr/>
        <p:txBody>
          <a:bodyPr/>
          <a:lstStyle/>
          <a:p>
            <a:pPr>
              <a:defRPr/>
            </a:pPr>
            <a:r>
              <a:rPr lang="en-US" smtClean="0"/>
              <a:t>Chapter 2 Requirements engineering</a:t>
            </a:r>
            <a:endParaRPr lang="en-US"/>
          </a:p>
        </p:txBody>
      </p:sp>
      <p:graphicFrame>
        <p:nvGraphicFramePr>
          <p:cNvPr id="8" name="Table 7">
            <a:extLst>
              <a:ext uri="{FF2B5EF4-FFF2-40B4-BE49-F238E27FC236}">
                <a16:creationId xmlns="" xmlns:a16="http://schemas.microsoft.com/office/drawing/2014/main" id="{06E9D313-E2CE-B84B-ABCA-D09104570769}"/>
              </a:ext>
            </a:extLst>
          </p:cNvPr>
          <p:cNvGraphicFramePr>
            <a:graphicFrameLocks noGrp="1"/>
          </p:cNvGraphicFramePr>
          <p:nvPr>
            <p:extLst>
              <p:ext uri="{D42A27DB-BD31-4B8C-83A1-F6EECF244321}">
                <p14:modId xmlns="" xmlns:p14="http://schemas.microsoft.com/office/powerpoint/2010/main" val="1861260864"/>
              </p:ext>
            </p:extLst>
          </p:nvPr>
        </p:nvGraphicFramePr>
        <p:xfrm>
          <a:off x="609601" y="1844824"/>
          <a:ext cx="4694312" cy="4297680"/>
        </p:xfrm>
        <a:graphic>
          <a:graphicData uri="http://schemas.openxmlformats.org/drawingml/2006/table">
            <a:tbl>
              <a:tblPr/>
              <a:tblGrid>
                <a:gridCol w="4694312">
                  <a:extLst>
                    <a:ext uri="{9D8B030D-6E8A-4147-A177-3AD203B41FA5}">
                      <a16:colId xmlns="" xmlns:a16="http://schemas.microsoft.com/office/drawing/2014/main" val="20001"/>
                    </a:ext>
                  </a:extLst>
                </a:gridCol>
              </a:tblGrid>
              <a:tr h="39741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bg1"/>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A focus group is a gathering of people who are customers or user representatives for a product to gain its feedback. The feedback can be collected about opportunities, needs, and problems to determine requirements or it can be collected to refine and validate the already elicited requirements.</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1"/>
                  </a:ext>
                </a:extLst>
              </a:tr>
            </a:tbl>
          </a:graphicData>
        </a:graphic>
      </p:graphicFrame>
      <p:pic>
        <p:nvPicPr>
          <p:cNvPr id="3074" name="Picture 2" descr="Market Research Focus Group: What Is It?">
            <a:extLst>
              <a:ext uri="{FF2B5EF4-FFF2-40B4-BE49-F238E27FC236}">
                <a16:creationId xmlns="" xmlns:a16="http://schemas.microsoft.com/office/drawing/2014/main" id="{D74AB9F4-77A7-4207-ADB0-2292B4045D5D}"/>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490359" y="1858780"/>
            <a:ext cx="5710640" cy="42837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22098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pPr marL="0" marR="0" lvl="0" indent="0"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rgbClr val="000000"/>
                </a:solidFill>
                <a:effectLst/>
                <a:latin typeface="Arial"/>
                <a:ea typeface="Times New Roman" charset="0"/>
                <a:cs typeface="Arial"/>
              </a:rPr>
              <a:t>Interface Analysis</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7" name="Footer Placeholder 6"/>
          <p:cNvSpPr>
            <a:spLocks noGrp="1"/>
          </p:cNvSpPr>
          <p:nvPr>
            <p:ph type="ftr" sz="quarter" idx="11"/>
          </p:nvPr>
        </p:nvSpPr>
        <p:spPr/>
        <p:txBody>
          <a:bodyPr/>
          <a:lstStyle/>
          <a:p>
            <a:pPr>
              <a:defRPr/>
            </a:pPr>
            <a:r>
              <a:rPr lang="en-US" smtClean="0"/>
              <a:t>Chapter 2 Requirements engineering</a:t>
            </a:r>
            <a:endParaRPr lang="en-US"/>
          </a:p>
        </p:txBody>
      </p:sp>
      <p:graphicFrame>
        <p:nvGraphicFramePr>
          <p:cNvPr id="8" name="Table 7">
            <a:extLst>
              <a:ext uri="{FF2B5EF4-FFF2-40B4-BE49-F238E27FC236}">
                <a16:creationId xmlns="" xmlns:a16="http://schemas.microsoft.com/office/drawing/2014/main" id="{06E9D313-E2CE-B84B-ABCA-D09104570769}"/>
              </a:ext>
            </a:extLst>
          </p:cNvPr>
          <p:cNvGraphicFramePr>
            <a:graphicFrameLocks noGrp="1"/>
          </p:cNvGraphicFramePr>
          <p:nvPr>
            <p:extLst>
              <p:ext uri="{D42A27DB-BD31-4B8C-83A1-F6EECF244321}">
                <p14:modId xmlns="" xmlns:p14="http://schemas.microsoft.com/office/powerpoint/2010/main" val="832296232"/>
              </p:ext>
            </p:extLst>
          </p:nvPr>
        </p:nvGraphicFramePr>
        <p:xfrm>
          <a:off x="609600" y="1915008"/>
          <a:ext cx="4096119" cy="3931920"/>
        </p:xfrm>
        <a:graphic>
          <a:graphicData uri="http://schemas.openxmlformats.org/drawingml/2006/table">
            <a:tbl>
              <a:tblPr/>
              <a:tblGrid>
                <a:gridCol w="4096119">
                  <a:extLst>
                    <a:ext uri="{9D8B030D-6E8A-4147-A177-3AD203B41FA5}">
                      <a16:colId xmlns="" xmlns:a16="http://schemas.microsoft.com/office/drawing/2014/main" val="20001"/>
                    </a:ext>
                  </a:extLst>
                </a:gridCol>
              </a:tblGrid>
              <a:tr h="39741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bg1"/>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Interface for any software product are either be human or machine. Integration with external devices and systems is another interface. The user-centric design approaches are quite effective to collect and develop usable software.</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2"/>
                  </a:ext>
                </a:extLst>
              </a:tr>
            </a:tbl>
          </a:graphicData>
        </a:graphic>
      </p:graphicFrame>
      <p:pic>
        <p:nvPicPr>
          <p:cNvPr id="4100" name="Picture 4" descr="Graphical User Interface Images, Stock Photos &amp; Vectors | Shutterstock">
            <a:extLst>
              <a:ext uri="{FF2B5EF4-FFF2-40B4-BE49-F238E27FC236}">
                <a16:creationId xmlns="" xmlns:a16="http://schemas.microsoft.com/office/drawing/2014/main" id="{0D4E079A-0E60-4CB7-AC26-FBFF5698DF47}"/>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087888" y="1915007"/>
            <a:ext cx="3384376" cy="2128689"/>
          </a:xfrm>
          <a:prstGeom prst="rect">
            <a:avLst/>
          </a:prstGeom>
          <a:noFill/>
          <a:extLst>
            <a:ext uri="{909E8E84-426E-40DD-AFC4-6F175D3DCCD1}">
              <a14:hiddenFill xmlns="" xmlns:a14="http://schemas.microsoft.com/office/drawing/2010/main">
                <a:solidFill>
                  <a:srgbClr val="FFFFFF"/>
                </a:solidFill>
              </a14:hiddenFill>
            </a:ext>
          </a:extLst>
        </p:spPr>
      </p:pic>
      <p:pic>
        <p:nvPicPr>
          <p:cNvPr id="4102" name="Picture 6" descr="Intorocution to Computers &amp; ICT: Hardware: Input Devices">
            <a:extLst>
              <a:ext uri="{FF2B5EF4-FFF2-40B4-BE49-F238E27FC236}">
                <a16:creationId xmlns="" xmlns:a16="http://schemas.microsoft.com/office/drawing/2014/main" id="{B3055D64-4A66-424C-BF1E-213982881A0E}"/>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737600" y="2752950"/>
            <a:ext cx="3384375" cy="2581080"/>
          </a:xfrm>
          <a:prstGeom prst="rect">
            <a:avLst/>
          </a:prstGeom>
          <a:noFill/>
          <a:extLst>
            <a:ext uri="{909E8E84-426E-40DD-AFC4-6F175D3DCCD1}">
              <a14:hiddenFill xmlns="" xmlns:a14="http://schemas.microsoft.com/office/drawing/2010/main">
                <a:solidFill>
                  <a:srgbClr val="FFFFFF"/>
                </a:solidFill>
              </a14:hiddenFill>
            </a:ext>
          </a:extLst>
        </p:spPr>
      </p:pic>
      <p:pic>
        <p:nvPicPr>
          <p:cNvPr id="4104" name="Picture 8" descr="Web Application Web Server Web Interface Communication, PNG, 1468x758px,  Web Application, Android, Application Server, Brand, Communication">
            <a:extLst>
              <a:ext uri="{FF2B5EF4-FFF2-40B4-BE49-F238E27FC236}">
                <a16:creationId xmlns="" xmlns:a16="http://schemas.microsoft.com/office/drawing/2014/main" id="{2CE16428-8110-489B-92A6-336BB71083BB}"/>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854534" y="4257608"/>
            <a:ext cx="3664297" cy="188483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73070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pPr marL="0" marR="0" lvl="0" indent="0"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rgbClr val="000000"/>
                </a:solidFill>
                <a:effectLst/>
                <a:latin typeface="Arial"/>
                <a:ea typeface="Times New Roman" charset="0"/>
                <a:cs typeface="Arial"/>
              </a:rPr>
              <a:t>Interview</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smtClean="0"/>
              <a:t>Chapter 2 Requirements engineering</a:t>
            </a:r>
            <a:endParaRPr lang="en-US"/>
          </a:p>
        </p:txBody>
      </p:sp>
      <p:graphicFrame>
        <p:nvGraphicFramePr>
          <p:cNvPr id="8" name="Table 7">
            <a:extLst>
              <a:ext uri="{FF2B5EF4-FFF2-40B4-BE49-F238E27FC236}">
                <a16:creationId xmlns="" xmlns:a16="http://schemas.microsoft.com/office/drawing/2014/main" id="{06E9D313-E2CE-B84B-ABCA-D09104570769}"/>
              </a:ext>
            </a:extLst>
          </p:cNvPr>
          <p:cNvGraphicFramePr>
            <a:graphicFrameLocks noGrp="1"/>
          </p:cNvGraphicFramePr>
          <p:nvPr>
            <p:extLst>
              <p:ext uri="{D42A27DB-BD31-4B8C-83A1-F6EECF244321}">
                <p14:modId xmlns="" xmlns:p14="http://schemas.microsoft.com/office/powerpoint/2010/main" val="2175615953"/>
              </p:ext>
            </p:extLst>
          </p:nvPr>
        </p:nvGraphicFramePr>
        <p:xfrm>
          <a:off x="609601" y="1746811"/>
          <a:ext cx="5774432" cy="4609539"/>
        </p:xfrm>
        <a:graphic>
          <a:graphicData uri="http://schemas.openxmlformats.org/drawingml/2006/table">
            <a:tbl>
              <a:tblPr/>
              <a:tblGrid>
                <a:gridCol w="5774432">
                  <a:extLst>
                    <a:ext uri="{9D8B030D-6E8A-4147-A177-3AD203B41FA5}">
                      <a16:colId xmlns="" xmlns:a16="http://schemas.microsoft.com/office/drawing/2014/main" val="20001"/>
                    </a:ext>
                  </a:extLst>
                </a:gridCol>
              </a:tblGrid>
              <a:tr h="588452">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bg1"/>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402108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Interviews of users and stakeholders are important in creating wonderful software. Without knowing the expectations and goal of the stakeholders and users it is impossible to satisfy them. To understand the perspective of every interviewee it is important to properly collect their inputs. Like a good reporter, listening is a quality that assists an excellent analyst to gain better value through an interview.</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3"/>
                  </a:ext>
                </a:extLst>
              </a:tr>
            </a:tbl>
          </a:graphicData>
        </a:graphic>
      </p:graphicFrame>
      <p:pic>
        <p:nvPicPr>
          <p:cNvPr id="5122" name="Picture 2" descr="Top 10 Most Common Requirements Elicitation Techniques">
            <a:extLst>
              <a:ext uri="{FF2B5EF4-FFF2-40B4-BE49-F238E27FC236}">
                <a16:creationId xmlns="" xmlns:a16="http://schemas.microsoft.com/office/drawing/2014/main" id="{1C6F69FA-72A3-4DAC-BF9B-C3856B2B7A5D}"/>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818155" y="2492896"/>
            <a:ext cx="4727925" cy="26903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39512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pPr marL="0" marR="0" lvl="0" indent="0"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rgbClr val="000000"/>
                </a:solidFill>
                <a:effectLst/>
                <a:latin typeface="Arial"/>
                <a:ea typeface="Times New Roman" charset="0"/>
                <a:cs typeface="Arial"/>
              </a:rPr>
              <a:t>Observation</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7" name="Footer Placeholder 6"/>
          <p:cNvSpPr>
            <a:spLocks noGrp="1"/>
          </p:cNvSpPr>
          <p:nvPr>
            <p:ph type="ftr" sz="quarter" idx="11"/>
          </p:nvPr>
        </p:nvSpPr>
        <p:spPr/>
        <p:txBody>
          <a:bodyPr/>
          <a:lstStyle/>
          <a:p>
            <a:pPr>
              <a:defRPr/>
            </a:pPr>
            <a:r>
              <a:rPr lang="en-US" smtClean="0"/>
              <a:t>Chapter 2 Requirements engineering</a:t>
            </a:r>
            <a:endParaRPr lang="en-US"/>
          </a:p>
        </p:txBody>
      </p:sp>
      <p:graphicFrame>
        <p:nvGraphicFramePr>
          <p:cNvPr id="8" name="Table 7">
            <a:extLst>
              <a:ext uri="{FF2B5EF4-FFF2-40B4-BE49-F238E27FC236}">
                <a16:creationId xmlns="" xmlns:a16="http://schemas.microsoft.com/office/drawing/2014/main" id="{06E9D313-E2CE-B84B-ABCA-D09104570769}"/>
              </a:ext>
            </a:extLst>
          </p:cNvPr>
          <p:cNvGraphicFramePr>
            <a:graphicFrameLocks noGrp="1"/>
          </p:cNvGraphicFramePr>
          <p:nvPr>
            <p:extLst>
              <p:ext uri="{D42A27DB-BD31-4B8C-83A1-F6EECF244321}">
                <p14:modId xmlns="" xmlns:p14="http://schemas.microsoft.com/office/powerpoint/2010/main" val="2082360206"/>
              </p:ext>
            </p:extLst>
          </p:nvPr>
        </p:nvGraphicFramePr>
        <p:xfrm>
          <a:off x="371872" y="1555274"/>
          <a:ext cx="6012161" cy="4825963"/>
        </p:xfrm>
        <a:graphic>
          <a:graphicData uri="http://schemas.openxmlformats.org/drawingml/2006/table">
            <a:tbl>
              <a:tblPr/>
              <a:tblGrid>
                <a:gridCol w="6012161">
                  <a:extLst>
                    <a:ext uri="{9D8B030D-6E8A-4147-A177-3AD203B41FA5}">
                      <a16:colId xmlns="" xmlns:a16="http://schemas.microsoft.com/office/drawing/2014/main" val="20001"/>
                    </a:ext>
                  </a:extLst>
                </a:gridCol>
              </a:tblGrid>
              <a:tr h="523754">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bg1"/>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427732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The observation covers the study of users in their workplace. By watching users, a process flow, pain points, awkward steps and opportunities can be determined by an analyst for improvement. Observation can either be passive or active. Passive observation provides better feedback to refine requirements on the same hand active observation works best for obtaining an understanding over an existing business process.</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1"/>
                  </a:ext>
                </a:extLst>
              </a:tr>
            </a:tbl>
          </a:graphicData>
        </a:graphic>
      </p:graphicFrame>
      <p:pic>
        <p:nvPicPr>
          <p:cNvPr id="6146" name="Picture 2" descr="Business Analyst Training For Beginners | Observation - Gather Requirements  by Observing [EP 3] - YouTube">
            <a:extLst>
              <a:ext uri="{FF2B5EF4-FFF2-40B4-BE49-F238E27FC236}">
                <a16:creationId xmlns="" xmlns:a16="http://schemas.microsoft.com/office/drawing/2014/main" id="{960953E4-15FE-4169-8DC0-1009B616C6F0}"/>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456040" y="1555274"/>
            <a:ext cx="5364088" cy="480107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94751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pPr marL="0" marR="0" lvl="0" indent="0"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rgbClr val="000000"/>
                </a:solidFill>
                <a:effectLst/>
                <a:latin typeface="Arial"/>
                <a:ea typeface="Times New Roman" charset="0"/>
                <a:cs typeface="Arial"/>
              </a:rPr>
              <a:t>Prototyping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smtClean="0"/>
              <a:t>Chapter 2 Requirements engineering</a:t>
            </a:r>
            <a:endParaRPr lang="en-US"/>
          </a:p>
        </p:txBody>
      </p:sp>
      <p:graphicFrame>
        <p:nvGraphicFramePr>
          <p:cNvPr id="8" name="Table 7">
            <a:extLst>
              <a:ext uri="{FF2B5EF4-FFF2-40B4-BE49-F238E27FC236}">
                <a16:creationId xmlns="" xmlns:a16="http://schemas.microsoft.com/office/drawing/2014/main" id="{06E9D313-E2CE-B84B-ABCA-D09104570769}"/>
              </a:ext>
            </a:extLst>
          </p:cNvPr>
          <p:cNvGraphicFramePr>
            <a:graphicFrameLocks noGrp="1"/>
          </p:cNvGraphicFramePr>
          <p:nvPr>
            <p:extLst>
              <p:ext uri="{D42A27DB-BD31-4B8C-83A1-F6EECF244321}">
                <p14:modId xmlns="" xmlns:p14="http://schemas.microsoft.com/office/powerpoint/2010/main" val="3835675973"/>
              </p:ext>
            </p:extLst>
          </p:nvPr>
        </p:nvGraphicFramePr>
        <p:xfrm>
          <a:off x="602906" y="1667687"/>
          <a:ext cx="4824536" cy="4663440"/>
        </p:xfrm>
        <a:graphic>
          <a:graphicData uri="http://schemas.openxmlformats.org/drawingml/2006/table">
            <a:tbl>
              <a:tblPr/>
              <a:tblGrid>
                <a:gridCol w="4824536">
                  <a:extLst>
                    <a:ext uri="{9D8B030D-6E8A-4147-A177-3AD203B41FA5}">
                      <a16:colId xmlns="" xmlns:a16="http://schemas.microsoft.com/office/drawing/2014/main" val="20001"/>
                    </a:ext>
                  </a:extLst>
                </a:gridCol>
              </a:tblGrid>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bg1"/>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Prototyping can be very helpful at gathering feedback. Low fidelity prototypes make a good listening tool. Many a times, people are not able to articulate a specific need in the abstract. They can swiftly review whether a design approach would satisfy their need. Prototypes are very effectively done with fast sketches of storyboards and interfaces.</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2"/>
                  </a:ext>
                </a:extLst>
              </a:tr>
            </a:tbl>
          </a:graphicData>
        </a:graphic>
      </p:graphicFrame>
      <p:pic>
        <p:nvPicPr>
          <p:cNvPr id="7170" name="Picture 2" descr="Solved: New Building Prototype - Autodesk Community - Revit Products">
            <a:extLst>
              <a:ext uri="{FF2B5EF4-FFF2-40B4-BE49-F238E27FC236}">
                <a16:creationId xmlns="" xmlns:a16="http://schemas.microsoft.com/office/drawing/2014/main" id="{1CA83646-7E28-4A5F-95DC-A62F2F8586F9}"/>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835650" y="1747821"/>
            <a:ext cx="2190750" cy="2085975"/>
          </a:xfrm>
          <a:prstGeom prst="rect">
            <a:avLst/>
          </a:prstGeom>
          <a:noFill/>
          <a:extLst>
            <a:ext uri="{909E8E84-426E-40DD-AFC4-6F175D3DCCD1}">
              <a14:hiddenFill xmlns="" xmlns:a14="http://schemas.microsoft.com/office/drawing/2010/main">
                <a:solidFill>
                  <a:srgbClr val="FFFFFF"/>
                </a:solidFill>
              </a14:hiddenFill>
            </a:ext>
          </a:extLst>
        </p:spPr>
      </p:pic>
      <p:pic>
        <p:nvPicPr>
          <p:cNvPr id="7172" name="Picture 4" descr="LAUSD Flexible School Prototype – KCK Architects">
            <a:extLst>
              <a:ext uri="{FF2B5EF4-FFF2-40B4-BE49-F238E27FC236}">
                <a16:creationId xmlns="" xmlns:a16="http://schemas.microsoft.com/office/drawing/2014/main" id="{CBF05FC0-9A82-4552-B383-10CBE34399F8}"/>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233215" y="1747820"/>
            <a:ext cx="3259277" cy="2085976"/>
          </a:xfrm>
          <a:prstGeom prst="rect">
            <a:avLst/>
          </a:prstGeom>
          <a:noFill/>
          <a:extLst>
            <a:ext uri="{909E8E84-426E-40DD-AFC4-6F175D3DCCD1}">
              <a14:hiddenFill xmlns="" xmlns:a14="http://schemas.microsoft.com/office/drawing/2010/main">
                <a:solidFill>
                  <a:srgbClr val="FFFFFF"/>
                </a:solidFill>
              </a14:hiddenFill>
            </a:ext>
          </a:extLst>
        </p:spPr>
      </p:pic>
      <p:pic>
        <p:nvPicPr>
          <p:cNvPr id="7174" name="Picture 6" descr="Brooklyn Park is first to get Taco Bell's new drive-through prototype |  Star Tribune">
            <a:extLst>
              <a:ext uri="{FF2B5EF4-FFF2-40B4-BE49-F238E27FC236}">
                <a16:creationId xmlns="" xmlns:a16="http://schemas.microsoft.com/office/drawing/2014/main" id="{70710BBC-F159-47B8-9A2A-E00B2BEA5B28}"/>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835650" y="4140353"/>
            <a:ext cx="5948982" cy="21907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40537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pPr marL="0" marR="0" lvl="0" indent="0"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rgbClr val="000000"/>
                </a:solidFill>
                <a:effectLst/>
                <a:latin typeface="Arial"/>
                <a:ea typeface="Times New Roman" charset="0"/>
                <a:cs typeface="Arial"/>
              </a:rPr>
              <a:t>Requirements Workshop</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25</a:t>
            </a:fld>
            <a:endParaRPr lang="en-US" dirty="0"/>
          </a:p>
        </p:txBody>
      </p:sp>
      <p:sp>
        <p:nvSpPr>
          <p:cNvPr id="7" name="Footer Placeholder 6"/>
          <p:cNvSpPr>
            <a:spLocks noGrp="1"/>
          </p:cNvSpPr>
          <p:nvPr>
            <p:ph type="ftr" sz="quarter" idx="11"/>
          </p:nvPr>
        </p:nvSpPr>
        <p:spPr/>
        <p:txBody>
          <a:bodyPr/>
          <a:lstStyle/>
          <a:p>
            <a:pPr>
              <a:defRPr/>
            </a:pPr>
            <a:r>
              <a:rPr lang="en-US" dirty="0"/>
              <a:t>Chapter </a:t>
            </a:r>
            <a:r>
              <a:rPr lang="en-US" dirty="0" smtClean="0"/>
              <a:t>2 </a:t>
            </a:r>
            <a:r>
              <a:rPr lang="en-US" dirty="0"/>
              <a:t>Requirements engineering</a:t>
            </a:r>
          </a:p>
        </p:txBody>
      </p:sp>
      <p:graphicFrame>
        <p:nvGraphicFramePr>
          <p:cNvPr id="8" name="Table 7">
            <a:extLst>
              <a:ext uri="{FF2B5EF4-FFF2-40B4-BE49-F238E27FC236}">
                <a16:creationId xmlns="" xmlns:a16="http://schemas.microsoft.com/office/drawing/2014/main" id="{06E9D313-E2CE-B84B-ABCA-D09104570769}"/>
              </a:ext>
            </a:extLst>
          </p:cNvPr>
          <p:cNvGraphicFramePr>
            <a:graphicFrameLocks noGrp="1"/>
          </p:cNvGraphicFramePr>
          <p:nvPr>
            <p:extLst>
              <p:ext uri="{D42A27DB-BD31-4B8C-83A1-F6EECF244321}">
                <p14:modId xmlns="" xmlns:p14="http://schemas.microsoft.com/office/powerpoint/2010/main" val="3285730183"/>
              </p:ext>
            </p:extLst>
          </p:nvPr>
        </p:nvGraphicFramePr>
        <p:xfrm>
          <a:off x="603499" y="1738154"/>
          <a:ext cx="4484389" cy="4297680"/>
        </p:xfrm>
        <a:graphic>
          <a:graphicData uri="http://schemas.openxmlformats.org/drawingml/2006/table">
            <a:tbl>
              <a:tblPr/>
              <a:tblGrid>
                <a:gridCol w="4484389">
                  <a:extLst>
                    <a:ext uri="{9D8B030D-6E8A-4147-A177-3AD203B41FA5}">
                      <a16:colId xmlns="" xmlns:a16="http://schemas.microsoft.com/office/drawing/2014/main" val="20001"/>
                    </a:ext>
                  </a:extLst>
                </a:gridCol>
              </a:tblGrid>
              <a:tr h="39741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bg1"/>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Popularly known as JAD or joint application design, these workshops can be efficient for gathering requirements. The requirements workshops are more organized and structured than a brainstorming session where the involved parties get together to document requirements.</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1"/>
                  </a:ext>
                </a:extLst>
              </a:tr>
            </a:tbl>
          </a:graphicData>
        </a:graphic>
      </p:graphicFrame>
      <p:pic>
        <p:nvPicPr>
          <p:cNvPr id="8194" name="Picture 2" descr="Requirements Workshop That Works">
            <a:extLst>
              <a:ext uri="{FF2B5EF4-FFF2-40B4-BE49-F238E27FC236}">
                <a16:creationId xmlns="" xmlns:a16="http://schemas.microsoft.com/office/drawing/2014/main" id="{9DB5C674-C303-4919-AD0F-01FCA9242F3E}"/>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75255" y="1738154"/>
            <a:ext cx="6207145" cy="413911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7414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pPr marL="0" marR="0" lvl="0" indent="0"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rgbClr val="000000"/>
                </a:solidFill>
                <a:effectLst/>
                <a:latin typeface="Arial"/>
                <a:ea typeface="Times New Roman" charset="0"/>
                <a:cs typeface="Arial"/>
              </a:rPr>
              <a:t>Reverse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7" name="Footer Placeholder 6"/>
          <p:cNvSpPr>
            <a:spLocks noGrp="1"/>
          </p:cNvSpPr>
          <p:nvPr>
            <p:ph type="ftr" sz="quarter" idx="11"/>
          </p:nvPr>
        </p:nvSpPr>
        <p:spPr/>
        <p:txBody>
          <a:bodyPr/>
          <a:lstStyle/>
          <a:p>
            <a:pPr>
              <a:defRPr/>
            </a:pPr>
            <a:r>
              <a:rPr lang="en-US" smtClean="0"/>
              <a:t>Chapter 2 Requirements engineering</a:t>
            </a:r>
            <a:endParaRPr lang="en-US"/>
          </a:p>
        </p:txBody>
      </p:sp>
      <p:graphicFrame>
        <p:nvGraphicFramePr>
          <p:cNvPr id="8" name="Table 7">
            <a:extLst>
              <a:ext uri="{FF2B5EF4-FFF2-40B4-BE49-F238E27FC236}">
                <a16:creationId xmlns="" xmlns:a16="http://schemas.microsoft.com/office/drawing/2014/main" id="{06E9D313-E2CE-B84B-ABCA-D09104570769}"/>
              </a:ext>
            </a:extLst>
          </p:cNvPr>
          <p:cNvGraphicFramePr>
            <a:graphicFrameLocks noGrp="1"/>
          </p:cNvGraphicFramePr>
          <p:nvPr>
            <p:extLst>
              <p:ext uri="{D42A27DB-BD31-4B8C-83A1-F6EECF244321}">
                <p14:modId xmlns="" xmlns:p14="http://schemas.microsoft.com/office/powerpoint/2010/main" val="1524292252"/>
              </p:ext>
            </p:extLst>
          </p:nvPr>
        </p:nvGraphicFramePr>
        <p:xfrm>
          <a:off x="1085851" y="1921034"/>
          <a:ext cx="4982344" cy="3200400"/>
        </p:xfrm>
        <a:graphic>
          <a:graphicData uri="http://schemas.openxmlformats.org/drawingml/2006/table">
            <a:tbl>
              <a:tblPr/>
              <a:tblGrid>
                <a:gridCol w="4982344">
                  <a:extLst>
                    <a:ext uri="{9D8B030D-6E8A-4147-A177-3AD203B41FA5}">
                      <a16:colId xmlns="" xmlns:a16="http://schemas.microsoft.com/office/drawing/2014/main" val="20001"/>
                    </a:ext>
                  </a:extLst>
                </a:gridCol>
              </a:tblGrid>
              <a:tr h="39741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bg1"/>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When a legacy project does not have enough documentation, reverse engineering can determine what system does? It do not determine what features went wrong with the system and what a system must do.</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2"/>
                  </a:ext>
                </a:extLst>
              </a:tr>
            </a:tbl>
          </a:graphicData>
        </a:graphic>
      </p:graphicFrame>
      <p:pic>
        <p:nvPicPr>
          <p:cNvPr id="9218" name="Picture 2" descr="Reverse Engineering Process Assignment Help Homework Help Online Live  Computer Science Tutoring Help">
            <a:extLst>
              <a:ext uri="{FF2B5EF4-FFF2-40B4-BE49-F238E27FC236}">
                <a16:creationId xmlns="" xmlns:a16="http://schemas.microsoft.com/office/drawing/2014/main" id="{147983D8-4866-427C-ABCD-6DDB5B62D410}"/>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190647" y="1759689"/>
            <a:ext cx="3093906" cy="333862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24081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pPr marL="0" marR="0" lvl="0" indent="0"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rgbClr val="000000"/>
                </a:solidFill>
                <a:effectLst/>
                <a:latin typeface="Arial"/>
                <a:ea typeface="Times New Roman" charset="0"/>
                <a:cs typeface="Arial"/>
              </a:rPr>
              <a:t>Survey</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7" name="Footer Placeholder 6"/>
          <p:cNvSpPr>
            <a:spLocks noGrp="1"/>
          </p:cNvSpPr>
          <p:nvPr>
            <p:ph type="ftr" sz="quarter" idx="11"/>
          </p:nvPr>
        </p:nvSpPr>
        <p:spPr/>
        <p:txBody>
          <a:bodyPr/>
          <a:lstStyle/>
          <a:p>
            <a:pPr>
              <a:defRPr/>
            </a:pPr>
            <a:r>
              <a:rPr lang="en-US" smtClean="0"/>
              <a:t>Chapter 2 Requirements engineering</a:t>
            </a:r>
            <a:endParaRPr lang="en-US"/>
          </a:p>
        </p:txBody>
      </p:sp>
      <p:graphicFrame>
        <p:nvGraphicFramePr>
          <p:cNvPr id="8" name="Table 7">
            <a:extLst>
              <a:ext uri="{FF2B5EF4-FFF2-40B4-BE49-F238E27FC236}">
                <a16:creationId xmlns="" xmlns:a16="http://schemas.microsoft.com/office/drawing/2014/main" id="{06E9D313-E2CE-B84B-ABCA-D09104570769}"/>
              </a:ext>
            </a:extLst>
          </p:cNvPr>
          <p:cNvGraphicFramePr>
            <a:graphicFrameLocks noGrp="1"/>
          </p:cNvGraphicFramePr>
          <p:nvPr>
            <p:extLst>
              <p:ext uri="{D42A27DB-BD31-4B8C-83A1-F6EECF244321}">
                <p14:modId xmlns="" xmlns:p14="http://schemas.microsoft.com/office/powerpoint/2010/main" val="4027963565"/>
              </p:ext>
            </p:extLst>
          </p:nvPr>
        </p:nvGraphicFramePr>
        <p:xfrm>
          <a:off x="591452" y="2017361"/>
          <a:ext cx="5504547" cy="3477728"/>
        </p:xfrm>
        <a:graphic>
          <a:graphicData uri="http://schemas.openxmlformats.org/drawingml/2006/table">
            <a:tbl>
              <a:tblPr/>
              <a:tblGrid>
                <a:gridCol w="5504547">
                  <a:extLst>
                    <a:ext uri="{9D8B030D-6E8A-4147-A177-3AD203B41FA5}">
                      <a16:colId xmlns="" xmlns:a16="http://schemas.microsoft.com/office/drawing/2014/main" val="20001"/>
                    </a:ext>
                  </a:extLst>
                </a:gridCol>
              </a:tblGrid>
              <a:tr h="596182">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bg1"/>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288154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When gathering information from many people: too many to interview with time constraints and less budget: a questionnaire survey can be used. The survey insists the users to choose from the given options agree / disagree or rate something.</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3"/>
                  </a:ext>
                </a:extLst>
              </a:tr>
            </a:tbl>
          </a:graphicData>
        </a:graphic>
      </p:graphicFrame>
      <p:pic>
        <p:nvPicPr>
          <p:cNvPr id="10242" name="Picture 2" descr="9 Questions to Help Build Your HR Software Requirements">
            <a:extLst>
              <a:ext uri="{FF2B5EF4-FFF2-40B4-BE49-F238E27FC236}">
                <a16:creationId xmlns="" xmlns:a16="http://schemas.microsoft.com/office/drawing/2014/main" id="{5CCD4D63-D697-4F49-A5E6-F4F689C328A9}"/>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473109" y="2017360"/>
            <a:ext cx="5226096" cy="347772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06046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r>
              <a:rPr lang="en-US" dirty="0"/>
              <a:t>They often relate to the emergent properties of the system and therefore apply to the system as a whole.</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2 Requirements engineering</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Define: requirements engineering, measure, measurement, metrics, SRS</a:t>
            </a:r>
          </a:p>
          <a:p>
            <a:pPr marL="457200" indent="-457200">
              <a:buFont typeface="+mj-lt"/>
              <a:buAutoNum type="arabicPeriod"/>
            </a:pPr>
            <a:r>
              <a:rPr lang="en-US" dirty="0" smtClean="0"/>
              <a:t>Illustrate crucial process steps </a:t>
            </a:r>
            <a:r>
              <a:rPr lang="en-US" dirty="0" smtClean="0"/>
              <a:t>of </a:t>
            </a:r>
            <a:r>
              <a:rPr lang="en-US" dirty="0" smtClean="0"/>
              <a:t>requirement </a:t>
            </a:r>
            <a:r>
              <a:rPr lang="en-US" dirty="0" smtClean="0"/>
              <a:t>e</a:t>
            </a:r>
            <a:r>
              <a:rPr lang="en-US" dirty="0" smtClean="0"/>
              <a:t>ngineering with neat diagram</a:t>
            </a:r>
          </a:p>
          <a:p>
            <a:pPr marL="457200" indent="-457200">
              <a:buFont typeface="+mj-lt"/>
              <a:buAutoNum type="arabicPeriod"/>
            </a:pPr>
            <a:r>
              <a:rPr lang="en-US" dirty="0" smtClean="0"/>
              <a:t>Differentiate Functional and Non-functional Requirements</a:t>
            </a:r>
          </a:p>
          <a:p>
            <a:pPr marL="457200" indent="-457200">
              <a:buFont typeface="+mj-lt"/>
              <a:buAutoNum type="arabicPeriod"/>
            </a:pPr>
            <a:r>
              <a:rPr lang="en-US" dirty="0" smtClean="0"/>
              <a:t>Explain different classifications of Non-functional requirements</a:t>
            </a:r>
          </a:p>
          <a:p>
            <a:pPr marL="457200" indent="-457200">
              <a:buFont typeface="+mj-lt"/>
              <a:buAutoNum type="arabicPeriod"/>
            </a:pPr>
            <a:r>
              <a:rPr lang="en-US" dirty="0" smtClean="0"/>
              <a:t>What are the different categories of metrics?</a:t>
            </a:r>
          </a:p>
          <a:p>
            <a:pPr marL="457200" indent="-457200">
              <a:buFont typeface="+mj-lt"/>
              <a:buAutoNum type="arabicPeriod"/>
            </a:pPr>
            <a:r>
              <a:rPr lang="en-US" dirty="0" smtClean="0"/>
              <a:t>What are the basic issues addressed by SRS writers</a:t>
            </a:r>
          </a:p>
          <a:p>
            <a:pPr marL="457200" indent="-457200">
              <a:buFont typeface="+mj-lt"/>
              <a:buAutoNum type="arabicPeriod"/>
            </a:pPr>
            <a:r>
              <a:rPr lang="en-US" dirty="0" smtClean="0"/>
              <a:t>List down the characteristics of good SRS</a:t>
            </a:r>
          </a:p>
          <a:p>
            <a:pPr marL="457200" indent="-457200">
              <a:buFont typeface="+mj-lt"/>
              <a:buAutoNum type="arabicPeriod"/>
            </a:pPr>
            <a:r>
              <a:rPr lang="en-US" dirty="0" smtClean="0"/>
              <a:t>Explain various requirement gathering techniques.</a:t>
            </a:r>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a:p>
        </p:txBody>
      </p:sp>
      <p:sp>
        <p:nvSpPr>
          <p:cNvPr id="4" name="Footer Placeholder 3"/>
          <p:cNvSpPr>
            <a:spLocks noGrp="1"/>
          </p:cNvSpPr>
          <p:nvPr>
            <p:ph type="ftr" sz="quarter" idx="11"/>
          </p:nvPr>
        </p:nvSpPr>
        <p:spPr/>
        <p:txBody>
          <a:bodyPr/>
          <a:lstStyle/>
          <a:p>
            <a:pPr>
              <a:defRPr/>
            </a:pPr>
            <a:r>
              <a:rPr lang="en-US" smtClean="0"/>
              <a:t>Chapter 2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smtClean="0"/>
              <a:t>2.1 Requirements </a:t>
            </a:r>
            <a:r>
              <a:rPr lang="en-GB" dirty="0"/>
              <a:t>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the customer requires from a system and the constraints under which it operates and is developed.</a:t>
            </a:r>
          </a:p>
          <a:p>
            <a:r>
              <a:rPr lang="en-GB" dirty="0"/>
              <a:t>The requirements themselves are the descriptions of the system services and constraints that are generated during the requirements engineering process</a:t>
            </a:r>
            <a:r>
              <a:rPr lang="en-GB" dirty="0" smtClean="0"/>
              <a:t>.</a:t>
            </a:r>
          </a:p>
          <a:p>
            <a:r>
              <a:rPr lang="en-US" dirty="0" smtClean="0"/>
              <a:t>Requirements engineering is one of the most crucial activity in this creation process. Without well-written requirements specifications, developers do not know what to build, customers do not know what to expect, and there is no way to validate that the built system satisfies the requirements.</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2 Requirements engineering</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207501-8967-EF49-B368-9507461C9C51}"/>
              </a:ext>
            </a:extLst>
          </p:cNvPr>
          <p:cNvSpPr>
            <a:spLocks noGrp="1"/>
          </p:cNvSpPr>
          <p:nvPr>
            <p:ph type="title"/>
          </p:nvPr>
        </p:nvSpPr>
        <p:spPr/>
        <p:txBody>
          <a:bodyPr/>
          <a:lstStyle/>
          <a:p>
            <a:r>
              <a:rPr lang="en-US" dirty="0" smtClean="0"/>
              <a:t>2.2 Crucial </a:t>
            </a:r>
            <a:r>
              <a:rPr lang="en-US" dirty="0"/>
              <a:t>Process Steps of Requirement Engineering</a:t>
            </a:r>
          </a:p>
        </p:txBody>
      </p:sp>
      <p:sp>
        <p:nvSpPr>
          <p:cNvPr id="4" name="Footer Placeholder 3">
            <a:extLst>
              <a:ext uri="{FF2B5EF4-FFF2-40B4-BE49-F238E27FC236}">
                <a16:creationId xmlns="" xmlns:a16="http://schemas.microsoft.com/office/drawing/2014/main" id="{5BF56906-6FA9-CE4D-8A4C-96E7B7BEDDE0}"/>
              </a:ext>
            </a:extLst>
          </p:cNvPr>
          <p:cNvSpPr>
            <a:spLocks noGrp="1"/>
          </p:cNvSpPr>
          <p:nvPr>
            <p:ph type="ftr" sz="quarter" idx="11"/>
          </p:nvPr>
        </p:nvSpPr>
        <p:spPr/>
        <p:txBody>
          <a:bodyPr/>
          <a:lstStyle/>
          <a:p>
            <a:pPr>
              <a:defRPr/>
            </a:pPr>
            <a:r>
              <a:rPr lang="en-US" dirty="0" smtClean="0"/>
              <a:t>Chapter 2 Requirements engineering</a:t>
            </a:r>
            <a:endParaRPr lang="en-US" dirty="0"/>
          </a:p>
        </p:txBody>
      </p:sp>
      <p:sp>
        <p:nvSpPr>
          <p:cNvPr id="5" name="Slide Number Placeholder 4">
            <a:extLst>
              <a:ext uri="{FF2B5EF4-FFF2-40B4-BE49-F238E27FC236}">
                <a16:creationId xmlns="" xmlns:a16="http://schemas.microsoft.com/office/drawing/2014/main" id="{ED336A29-3285-4B44-A54B-44592548FADA}"/>
              </a:ext>
            </a:extLst>
          </p:cNvPr>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8" name="Content Placeholder 7">
            <a:extLst>
              <a:ext uri="{FF2B5EF4-FFF2-40B4-BE49-F238E27FC236}">
                <a16:creationId xmlns="" xmlns:a16="http://schemas.microsoft.com/office/drawing/2014/main" id="{5E7066BF-8AA6-F44C-ACDD-ECBBE52DABE2}"/>
              </a:ext>
            </a:extLst>
          </p:cNvPr>
          <p:cNvSpPr>
            <a:spLocks noGrp="1"/>
          </p:cNvSpPr>
          <p:nvPr>
            <p:ph idx="1"/>
          </p:nvPr>
        </p:nvSpPr>
        <p:spPr/>
        <p:txBody>
          <a:bodyPr/>
          <a:lstStyle/>
          <a:p>
            <a:r>
              <a:rPr lang="en-US" dirty="0" smtClean="0"/>
              <a:t>The </a:t>
            </a:r>
            <a:r>
              <a:rPr lang="en-US" dirty="0"/>
              <a:t>requirements engineering consists of four </a:t>
            </a:r>
            <a:r>
              <a:rPr lang="en-US" dirty="0" smtClean="0"/>
              <a:t>steps</a:t>
            </a:r>
          </a:p>
          <a:p>
            <a:endParaRPr lang="en-US" dirty="0" smtClean="0"/>
          </a:p>
          <a:p>
            <a:endParaRPr lang="en-US" dirty="0" smtClean="0"/>
          </a:p>
          <a:p>
            <a:endParaRPr lang="en-US" dirty="0" smtClean="0"/>
          </a:p>
          <a:p>
            <a:endParaRPr lang="en-US" dirty="0" smtClean="0"/>
          </a:p>
          <a:p>
            <a:endParaRPr lang="en-US" dirty="0" smtClean="0"/>
          </a:p>
          <a:p>
            <a:endParaRPr lang="en-US" sz="900" dirty="0" smtClean="0"/>
          </a:p>
          <a:p>
            <a:r>
              <a:rPr lang="en-US" dirty="0" smtClean="0"/>
              <a:t>The </a:t>
            </a:r>
            <a:r>
              <a:rPr lang="en-US" dirty="0" smtClean="0"/>
              <a:t>primary output of requirements engineering is requirements specifications. If it describes both hardware and software, it is a system requirements specifications. If it describes only software, it is a software requirements specifications.</a:t>
            </a:r>
            <a:endParaRPr lang="en-US" i="1" dirty="0"/>
          </a:p>
        </p:txBody>
      </p:sp>
      <p:graphicFrame>
        <p:nvGraphicFramePr>
          <p:cNvPr id="6" name="Table 5">
            <a:extLst>
              <a:ext uri="{FF2B5EF4-FFF2-40B4-BE49-F238E27FC236}">
                <a16:creationId xmlns="" xmlns:a16="http://schemas.microsoft.com/office/drawing/2014/main" id="{77989228-BD06-5F45-B483-83B025450211}"/>
              </a:ext>
            </a:extLst>
          </p:cNvPr>
          <p:cNvGraphicFramePr>
            <a:graphicFrameLocks noGrp="1"/>
          </p:cNvGraphicFramePr>
          <p:nvPr>
            <p:extLst>
              <p:ext uri="{D42A27DB-BD31-4B8C-83A1-F6EECF244321}">
                <p14:modId xmlns="" xmlns:p14="http://schemas.microsoft.com/office/powerpoint/2010/main" val="333097668"/>
              </p:ext>
            </p:extLst>
          </p:nvPr>
        </p:nvGraphicFramePr>
        <p:xfrm>
          <a:off x="609600" y="2209800"/>
          <a:ext cx="11201400" cy="2752078"/>
        </p:xfrm>
        <a:graphic>
          <a:graphicData uri="http://schemas.openxmlformats.org/drawingml/2006/table">
            <a:tbl>
              <a:tblPr/>
              <a:tblGrid>
                <a:gridCol w="3505200">
                  <a:extLst>
                    <a:ext uri="{9D8B030D-6E8A-4147-A177-3AD203B41FA5}">
                      <a16:colId xmlns="" xmlns:a16="http://schemas.microsoft.com/office/drawing/2014/main" val="20000"/>
                    </a:ext>
                  </a:extLst>
                </a:gridCol>
                <a:gridCol w="7696200">
                  <a:extLst>
                    <a:ext uri="{9D8B030D-6E8A-4147-A177-3AD203B41FA5}">
                      <a16:colId xmlns="" xmlns:a16="http://schemas.microsoft.com/office/drawing/2014/main" val="20001"/>
                    </a:ext>
                  </a:extLst>
                </a:gridCol>
              </a:tblGrid>
              <a:tr h="3954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bg1"/>
                          </a:solidFill>
                          <a:effectLst/>
                          <a:latin typeface="Arial"/>
                          <a:ea typeface="Times New Roman" charset="0"/>
                          <a:cs typeface="Arial"/>
                        </a:rPr>
                        <a:t>Process Step</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bg1"/>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56387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Requirements elicitation</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This is also known as gathering of requirements. Here requirements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are identified with the help of customer and existing systems process if available.</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1"/>
                  </a:ext>
                </a:extLst>
              </a:tr>
              <a:tr h="44195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Requirements analysis</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requirements are </a:t>
                      </a:r>
                      <a:r>
                        <a:rPr kumimoji="0" lang="en-GB" sz="1600" b="0" i="0" u="none" strike="noStrike" cap="none" normalizeH="0" baseline="0" dirty="0" err="1">
                          <a:ln>
                            <a:noFill/>
                          </a:ln>
                          <a:solidFill>
                            <a:srgbClr val="000000"/>
                          </a:solidFill>
                          <a:effectLst/>
                          <a:latin typeface="Arial"/>
                          <a:ea typeface="Times New Roman" charset="0"/>
                          <a:cs typeface="Arial"/>
                        </a:rPr>
                        <a:t>analyzed</a:t>
                      </a:r>
                      <a:r>
                        <a:rPr kumimoji="0" lang="en-GB" sz="1600" b="0" i="0" u="none" strike="noStrike" cap="none" normalizeH="0" baseline="0" dirty="0">
                          <a:ln>
                            <a:noFill/>
                          </a:ln>
                          <a:solidFill>
                            <a:srgbClr val="000000"/>
                          </a:solidFill>
                          <a:effectLst/>
                          <a:latin typeface="Arial"/>
                          <a:ea typeface="Times New Roman" charset="0"/>
                          <a:cs typeface="Arial"/>
                        </a:rPr>
                        <a:t> in order to identify inconsistencies,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defects, omissions, and also resolve conflicts if any.</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2"/>
                  </a:ext>
                </a:extLst>
              </a:tr>
              <a:tr h="39623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Requirements documentations</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It is the foundation for the design of the software. The document is known as software requirements specification (SRS).</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3"/>
                  </a:ext>
                </a:extLst>
              </a:tr>
              <a:tr h="58799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Requirements review</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review process is carried out to improve the quality of the SRS.</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2265877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207501-8967-EF49-B368-9507461C9C51}"/>
              </a:ext>
            </a:extLst>
          </p:cNvPr>
          <p:cNvSpPr>
            <a:spLocks noGrp="1"/>
          </p:cNvSpPr>
          <p:nvPr>
            <p:ph type="title"/>
          </p:nvPr>
        </p:nvSpPr>
        <p:spPr/>
        <p:txBody>
          <a:bodyPr/>
          <a:lstStyle/>
          <a:p>
            <a:r>
              <a:rPr lang="en-US" dirty="0"/>
              <a:t>Crucial Process Steps of Requirement Engineering</a:t>
            </a:r>
          </a:p>
        </p:txBody>
      </p:sp>
      <p:sp>
        <p:nvSpPr>
          <p:cNvPr id="4" name="Footer Placeholder 3">
            <a:extLst>
              <a:ext uri="{FF2B5EF4-FFF2-40B4-BE49-F238E27FC236}">
                <a16:creationId xmlns="" xmlns:a16="http://schemas.microsoft.com/office/drawing/2014/main" id="{5BF56906-6FA9-CE4D-8A4C-96E7B7BEDDE0}"/>
              </a:ext>
            </a:extLst>
          </p:cNvPr>
          <p:cNvSpPr>
            <a:spLocks noGrp="1"/>
          </p:cNvSpPr>
          <p:nvPr>
            <p:ph type="ftr" sz="quarter" idx="11"/>
          </p:nvPr>
        </p:nvSpPr>
        <p:spPr/>
        <p:txBody>
          <a:bodyPr/>
          <a:lstStyle/>
          <a:p>
            <a:pPr>
              <a:defRPr/>
            </a:pPr>
            <a:r>
              <a:rPr lang="en-US" smtClean="0"/>
              <a:t>Chapter 2 Requirements engineering</a:t>
            </a:r>
            <a:endParaRPr lang="en-US" dirty="0"/>
          </a:p>
        </p:txBody>
      </p:sp>
      <p:sp>
        <p:nvSpPr>
          <p:cNvPr id="5" name="Slide Number Placeholder 4">
            <a:extLst>
              <a:ext uri="{FF2B5EF4-FFF2-40B4-BE49-F238E27FC236}">
                <a16:creationId xmlns="" xmlns:a16="http://schemas.microsoft.com/office/drawing/2014/main" id="{ED336A29-3285-4B44-A54B-44592548FADA}"/>
              </a:ext>
            </a:extLst>
          </p:cNvPr>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pic>
        <p:nvPicPr>
          <p:cNvPr id="6" name="Content Placeholder 5" descr="Diagram&#10;&#10;Description automatically generated">
            <a:extLst>
              <a:ext uri="{FF2B5EF4-FFF2-40B4-BE49-F238E27FC236}">
                <a16:creationId xmlns="" xmlns:a16="http://schemas.microsoft.com/office/drawing/2014/main" id="{076547DC-9D38-5B4A-A8C0-82E99561BD35}"/>
              </a:ext>
            </a:extLst>
          </p:cNvPr>
          <p:cNvPicPr>
            <a:picLocks noGrp="1" noChangeAspect="1"/>
          </p:cNvPicPr>
          <p:nvPr>
            <p:ph idx="1"/>
          </p:nvPr>
        </p:nvPicPr>
        <p:blipFill>
          <a:blip r:embed="rId2"/>
          <a:stretch>
            <a:fillRect/>
          </a:stretch>
        </p:blipFill>
        <p:spPr>
          <a:xfrm>
            <a:off x="2410978" y="1600201"/>
            <a:ext cx="7370044" cy="4525963"/>
          </a:xfrm>
          <a:prstGeom prst="rect">
            <a:avLst/>
          </a:prstGeom>
        </p:spPr>
      </p:pic>
      <p:sp>
        <p:nvSpPr>
          <p:cNvPr id="3" name="Rectangle 2">
            <a:extLst>
              <a:ext uri="{FF2B5EF4-FFF2-40B4-BE49-F238E27FC236}">
                <a16:creationId xmlns="" xmlns:a16="http://schemas.microsoft.com/office/drawing/2014/main" id="{41811386-50F0-A34A-B216-78E84D0B013A}"/>
              </a:ext>
            </a:extLst>
          </p:cNvPr>
          <p:cNvSpPr/>
          <p:nvPr/>
        </p:nvSpPr>
        <p:spPr>
          <a:xfrm>
            <a:off x="2972780" y="5985095"/>
            <a:ext cx="6246440" cy="369332"/>
          </a:xfrm>
          <a:prstGeom prst="rect">
            <a:avLst/>
          </a:prstGeom>
        </p:spPr>
        <p:txBody>
          <a:bodyPr wrap="square">
            <a:spAutoFit/>
          </a:bodyPr>
          <a:lstStyle/>
          <a:p>
            <a:pPr algn="ctr"/>
            <a:r>
              <a:rPr lang="en-US" sz="1800" dirty="0">
                <a:latin typeface="Times New Roman" panose="02020603050405020304" pitchFamily="18" charset="0"/>
              </a:rPr>
              <a:t>Figure </a:t>
            </a:r>
            <a:r>
              <a:rPr lang="en-US" sz="1800" dirty="0" smtClean="0">
                <a:latin typeface="Times New Roman" panose="02020603050405020304" pitchFamily="18" charset="0"/>
              </a:rPr>
              <a:t>2.1</a:t>
            </a:r>
            <a:r>
              <a:rPr lang="en-US" sz="1800" dirty="0">
                <a:latin typeface="Times New Roman" panose="02020603050405020304" pitchFamily="18" charset="0"/>
              </a:rPr>
              <a:t>: Crucial Process Steps of Requirement Engineering</a:t>
            </a:r>
          </a:p>
        </p:txBody>
      </p:sp>
    </p:spTree>
    <p:extLst>
      <p:ext uri="{BB962C8B-B14F-4D97-AF65-F5344CB8AC3E}">
        <p14:creationId xmlns="" xmlns:p14="http://schemas.microsoft.com/office/powerpoint/2010/main" val="233222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83432" y="266700"/>
            <a:ext cx="9303568" cy="1104900"/>
          </a:xfrm>
        </p:spPr>
        <p:txBody>
          <a:bodyPr/>
          <a:lstStyle/>
          <a:p>
            <a:r>
              <a:rPr lang="en-GB" dirty="0" smtClean="0"/>
              <a:t>2.3 Types </a:t>
            </a:r>
            <a:r>
              <a:rPr lang="en-GB" dirty="0"/>
              <a:t>of Requirements</a:t>
            </a:r>
          </a:p>
        </p:txBody>
      </p:sp>
      <p:sp>
        <p:nvSpPr>
          <p:cNvPr id="34819" name="Rectangle 3"/>
          <p:cNvSpPr>
            <a:spLocks noGrp="1" noChangeArrowheads="1"/>
          </p:cNvSpPr>
          <p:nvPr>
            <p:ph idx="1"/>
          </p:nvPr>
        </p:nvSpPr>
        <p:spPr>
          <a:xfrm>
            <a:off x="983432" y="1798638"/>
            <a:ext cx="10009112" cy="4525963"/>
          </a:xfrm>
        </p:spPr>
        <p:txBody>
          <a:bodyPr/>
          <a:lstStyle/>
          <a:p>
            <a:pPr>
              <a:lnSpc>
                <a:spcPct val="90000"/>
              </a:lnSpc>
            </a:pPr>
            <a:r>
              <a:rPr lang="en-GB" dirty="0"/>
              <a:t>Functional requirements</a:t>
            </a:r>
          </a:p>
          <a:p>
            <a:pPr lvl="1">
              <a:lnSpc>
                <a:spcPct val="90000"/>
              </a:lnSpc>
            </a:pPr>
            <a:r>
              <a:rPr lang="en-GB"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p>
          <a:p>
            <a:pPr>
              <a:lnSpc>
                <a:spcPct val="90000"/>
              </a:lnSpc>
            </a:pPr>
            <a:r>
              <a:rPr lang="en-GB" dirty="0"/>
              <a:t>Non-functional requirements</a:t>
            </a:r>
          </a:p>
          <a:p>
            <a:pPr lvl="1">
              <a:lnSpc>
                <a:spcPct val="90000"/>
              </a:lnSpc>
            </a:pPr>
            <a:r>
              <a:rPr lang="en-GB" dirty="0"/>
              <a:t>Constraints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2 Requirements engineering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dirty="0"/>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Chapter 2 Requirements engineering</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2 Requirements engineering</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a:t>Non-Functional Classifications</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Footer Placeholder 5"/>
          <p:cNvSpPr>
            <a:spLocks noGrp="1"/>
          </p:cNvSpPr>
          <p:nvPr>
            <p:ph type="ftr" sz="quarter" idx="11"/>
          </p:nvPr>
        </p:nvSpPr>
        <p:spPr/>
        <p:txBody>
          <a:bodyPr/>
          <a:lstStyle/>
          <a:p>
            <a:pPr>
              <a:defRPr/>
            </a:pPr>
            <a:r>
              <a:rPr lang="en-US" smtClean="0"/>
              <a:t>Chapter 2 Requirements engineering</a:t>
            </a:r>
            <a:endParaRPr lang="en-US"/>
          </a:p>
        </p:txBody>
      </p:sp>
      <p:pic>
        <p:nvPicPr>
          <p:cNvPr id="2" name="Picture 1">
            <a:extLst>
              <a:ext uri="{FF2B5EF4-FFF2-40B4-BE49-F238E27FC236}">
                <a16:creationId xmlns="" xmlns:a16="http://schemas.microsoft.com/office/drawing/2014/main" id="{257B4E0A-9F3C-4043-8D6D-564117859171}"/>
              </a:ext>
            </a:extLst>
          </p:cNvPr>
          <p:cNvPicPr>
            <a:picLocks noChangeAspect="1"/>
          </p:cNvPicPr>
          <p:nvPr/>
        </p:nvPicPr>
        <p:blipFill>
          <a:blip r:embed="rId2"/>
          <a:stretch>
            <a:fillRect/>
          </a:stretch>
        </p:blipFill>
        <p:spPr>
          <a:xfrm>
            <a:off x="2107729" y="2360030"/>
            <a:ext cx="7976541" cy="2300212"/>
          </a:xfrm>
          <a:prstGeom prst="rect">
            <a:avLst/>
          </a:prstGeom>
        </p:spPr>
      </p:pic>
      <p:sp>
        <p:nvSpPr>
          <p:cNvPr id="7" name="Rectangle 6">
            <a:extLst>
              <a:ext uri="{FF2B5EF4-FFF2-40B4-BE49-F238E27FC236}">
                <a16:creationId xmlns="" xmlns:a16="http://schemas.microsoft.com/office/drawing/2014/main" id="{FCC0C583-13E9-5B4B-8546-6F9C284F41BD}"/>
              </a:ext>
            </a:extLst>
          </p:cNvPr>
          <p:cNvSpPr/>
          <p:nvPr/>
        </p:nvSpPr>
        <p:spPr>
          <a:xfrm>
            <a:off x="2972780" y="5985095"/>
            <a:ext cx="6246440" cy="369332"/>
          </a:xfrm>
          <a:prstGeom prst="rect">
            <a:avLst/>
          </a:prstGeom>
        </p:spPr>
        <p:txBody>
          <a:bodyPr wrap="square">
            <a:spAutoFit/>
          </a:bodyPr>
          <a:lstStyle/>
          <a:p>
            <a:pPr algn="ctr"/>
            <a:r>
              <a:rPr lang="en-US" sz="1800" dirty="0">
                <a:latin typeface="Times New Roman" panose="02020603050405020304" pitchFamily="18" charset="0"/>
              </a:rPr>
              <a:t>Figure </a:t>
            </a:r>
            <a:r>
              <a:rPr lang="en-US" sz="1800" dirty="0" smtClean="0">
                <a:latin typeface="Times New Roman" panose="02020603050405020304" pitchFamily="18" charset="0"/>
              </a:rPr>
              <a:t>2.2</a:t>
            </a:r>
            <a:r>
              <a:rPr lang="en-US" sz="1800" dirty="0">
                <a:latin typeface="Times New Roman" panose="02020603050405020304" pitchFamily="18" charset="0"/>
              </a:rPr>
              <a:t>: Types of Non-Functional Requirement</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A93DC82B0FBC84691D5662D0EB6B59B" ma:contentTypeVersion="4" ma:contentTypeDescription="Create a new document." ma:contentTypeScope="" ma:versionID="4cb4855a5ab905ccc2c70b156835286b">
  <xsd:schema xmlns:xsd="http://www.w3.org/2001/XMLSchema" xmlns:xs="http://www.w3.org/2001/XMLSchema" xmlns:p="http://schemas.microsoft.com/office/2006/metadata/properties" xmlns:ns2="9f0346c0-254e-44f5-b506-a8c7a0bb6682" targetNamespace="http://schemas.microsoft.com/office/2006/metadata/properties" ma:root="true" ma:fieldsID="3e8ebc9d623c4f16959b95beea3cb539" ns2:_="">
    <xsd:import namespace="9f0346c0-254e-44f5-b506-a8c7a0bb668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0346c0-254e-44f5-b506-a8c7a0bb66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6C4638-679B-4487-A5CC-3A83FA0BD031}">
  <ds:schemaRefs>
    <ds:schemaRef ds:uri="http://schemas.microsoft.com/sharepoint/v3/contenttype/forms"/>
  </ds:schemaRefs>
</ds:datastoreItem>
</file>

<file path=customXml/itemProps2.xml><?xml version="1.0" encoding="utf-8"?>
<ds:datastoreItem xmlns:ds="http://schemas.openxmlformats.org/officeDocument/2006/customXml" ds:itemID="{572F8CFE-FE4D-45E7-94DF-F1B7387AF7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0346c0-254e-44f5-b506-a8c7a0bb6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C24138-CC9D-4D7F-9568-2114CA144AD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SE9.thmx</Template>
  <TotalTime>5082</TotalTime>
  <Words>1873</Words>
  <Application>Microsoft Office PowerPoint</Application>
  <PresentationFormat>Custom</PresentationFormat>
  <Paragraphs>239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SE9</vt:lpstr>
      <vt:lpstr>Chapter 2 – Requirements Engineering</vt:lpstr>
      <vt:lpstr>Topics covered</vt:lpstr>
      <vt:lpstr>2.1 Requirements Engineering</vt:lpstr>
      <vt:lpstr>2.2 Crucial Process Steps of Requirement Engineering</vt:lpstr>
      <vt:lpstr>Crucial Process Steps of Requirement Engineering</vt:lpstr>
      <vt:lpstr>2.3 Types of Requirements</vt:lpstr>
      <vt:lpstr>Functional Requirements</vt:lpstr>
      <vt:lpstr>Non-Functional Requirements</vt:lpstr>
      <vt:lpstr>Non-Functional Classifications</vt:lpstr>
      <vt:lpstr>Non-Functional Classifications</vt:lpstr>
      <vt:lpstr>2.4 User and System Requirements</vt:lpstr>
      <vt:lpstr>2.5 Categories of Metrics</vt:lpstr>
      <vt:lpstr>Categories of Metrics</vt:lpstr>
      <vt:lpstr>2.6 Software Requirements Specification (SRS) Document</vt:lpstr>
      <vt:lpstr>Characteristics of a Good SRS</vt:lpstr>
      <vt:lpstr>Organization of the SRS</vt:lpstr>
      <vt:lpstr>2.7 Requirements Gathering Techniques</vt:lpstr>
      <vt:lpstr>Brainstorming</vt:lpstr>
      <vt:lpstr>Document Analysis</vt:lpstr>
      <vt:lpstr>Focus Group</vt:lpstr>
      <vt:lpstr>Interface Analysis</vt:lpstr>
      <vt:lpstr>Interview</vt:lpstr>
      <vt:lpstr>Observation</vt:lpstr>
      <vt:lpstr>Prototyping</vt:lpstr>
      <vt:lpstr>Requirements Workshop</vt:lpstr>
      <vt:lpstr>Reverse Engineering</vt:lpstr>
      <vt:lpstr>Survey</vt:lpstr>
      <vt:lpstr>Key points</vt:lpstr>
      <vt:lpstr>Review Questions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sramagan</cp:lastModifiedBy>
  <cp:revision>96</cp:revision>
  <cp:lastPrinted>2010-01-11T10:54:43Z</cp:lastPrinted>
  <dcterms:created xsi:type="dcterms:W3CDTF">2010-01-08T19:43:52Z</dcterms:created>
  <dcterms:modified xsi:type="dcterms:W3CDTF">2023-03-12T18:48:50Z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0x0101000A93DC82B0FBC84691D5662D0EB6B59B</vt:lpwstr>
  </property>
</Properties>
</file>