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5"/>
  </p:notesMasterIdLst>
  <p:handoutMasterIdLst>
    <p:handoutMasterId r:id="rId26"/>
  </p:handoutMasterIdLst>
  <p:sldIdLst>
    <p:sldId id="256" r:id="rId5"/>
    <p:sldId id="287" r:id="rId6"/>
    <p:sldId id="288" r:id="rId7"/>
    <p:sldId id="269" r:id="rId8"/>
    <p:sldId id="270" r:id="rId9"/>
    <p:sldId id="296" r:id="rId10"/>
    <p:sldId id="289" r:id="rId11"/>
    <p:sldId id="314" r:id="rId12"/>
    <p:sldId id="290" r:id="rId13"/>
    <p:sldId id="292" r:id="rId14"/>
    <p:sldId id="291" r:id="rId15"/>
    <p:sldId id="301" r:id="rId16"/>
    <p:sldId id="302" r:id="rId17"/>
    <p:sldId id="306" r:id="rId18"/>
    <p:sldId id="307" r:id="rId19"/>
    <p:sldId id="309" r:id="rId20"/>
    <p:sldId id="310" r:id="rId21"/>
    <p:sldId id="297" r:id="rId22"/>
    <p:sldId id="313" r:id="rId23"/>
    <p:sldId id="31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87"/>
  </p:normalViewPr>
  <p:slideViewPr>
    <p:cSldViewPr snapToGrid="0" snapToObjects="1">
      <p:cViewPr>
        <p:scale>
          <a:sx n="100" d="100"/>
          <a:sy n="100" d="100"/>
        </p:scale>
        <p:origin x="-14" y="-149"/>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FE14BF-BB0A-CE41-86BB-F7FC0A4FC638}" type="datetimeFigureOut">
              <a:rPr lang="en-US" smtClean="0"/>
              <a:pPr/>
              <a:t>5/29/2024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B69FD77-E09D-C542-B7B5-4D4345C3E158}"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B3F966-EB11-714A-9149-E802AF9D57B9}" type="datetimeFigureOut">
              <a:rPr lang="en-US" smtClean="0"/>
              <a:pPr/>
              <a:t>5/29/2024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FCBF73-0733-5145-9EF1-194A2E62BF21}"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78D7629F-D9AB-4860-8D73-0B84D120430C}" type="datetime1">
              <a:rPr lang="en-US" smtClean="0"/>
              <a:pPr/>
              <a:t>5/29/2024</a:t>
            </a:fld>
            <a:endParaRPr lang="en-US"/>
          </a:p>
        </p:txBody>
      </p:sp>
      <p:sp>
        <p:nvSpPr>
          <p:cNvPr id="5" name="Footer Placeholder 4"/>
          <p:cNvSpPr>
            <a:spLocks noGrp="1"/>
          </p:cNvSpPr>
          <p:nvPr>
            <p:ph type="ftr" sz="quarter" idx="11"/>
          </p:nvPr>
        </p:nvSpPr>
        <p:spPr/>
        <p:txBody>
          <a:bodyPr/>
          <a:lstStyle>
            <a:lvl1pPr>
              <a:defRPr/>
            </a:lvl1pPr>
          </a:lstStyle>
          <a:p>
            <a:r>
              <a:rPr lang="en-US"/>
              <a:t>Chapter 4 Design and implementation</a:t>
            </a:r>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DC09A820-4953-4503-AE70-45CF6846C3DC}" type="datetime1">
              <a:rPr lang="en-US" smtClean="0"/>
              <a:pPr/>
              <a:t>5/29/2024</a:t>
            </a:fld>
            <a:endParaRPr lang="en-US"/>
          </a:p>
        </p:txBody>
      </p:sp>
      <p:sp>
        <p:nvSpPr>
          <p:cNvPr id="5" name="Footer Placeholder 4"/>
          <p:cNvSpPr>
            <a:spLocks noGrp="1"/>
          </p:cNvSpPr>
          <p:nvPr>
            <p:ph type="ftr" sz="quarter" idx="11"/>
          </p:nvPr>
        </p:nvSpPr>
        <p:spPr/>
        <p:txBody>
          <a:bodyPr/>
          <a:lstStyle>
            <a:lvl1pPr>
              <a:defRPr/>
            </a:lvl1pPr>
          </a:lstStyle>
          <a:p>
            <a:r>
              <a:rPr lang="en-US"/>
              <a:t>Chapter 4 Design and implementation</a:t>
            </a:r>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BB86DBBF-94F6-4022-B5E2-A1FFADEEF276}" type="datetime1">
              <a:rPr lang="en-US" smtClean="0"/>
              <a:pPr/>
              <a:t>5/29/2024</a:t>
            </a:fld>
            <a:endParaRPr lang="en-US"/>
          </a:p>
        </p:txBody>
      </p:sp>
      <p:sp>
        <p:nvSpPr>
          <p:cNvPr id="5" name="Footer Placeholder 4"/>
          <p:cNvSpPr>
            <a:spLocks noGrp="1"/>
          </p:cNvSpPr>
          <p:nvPr>
            <p:ph type="ftr" sz="quarter" idx="11"/>
          </p:nvPr>
        </p:nvSpPr>
        <p:spPr/>
        <p:txBody>
          <a:bodyPr/>
          <a:lstStyle>
            <a:lvl1pPr>
              <a:defRPr/>
            </a:lvl1pPr>
          </a:lstStyle>
          <a:p>
            <a:r>
              <a:rPr lang="en-US"/>
              <a:t>Chapter 4 Design and implementation</a:t>
            </a:r>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609600" y="1600201"/>
            <a:ext cx="109728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fld id="{83BD1CB9-66AB-4993-BFDD-943DE0561A17}" type="datetime1">
              <a:rPr lang="en-US" smtClean="0"/>
              <a:pPr/>
              <a:t>5/29/2024</a:t>
            </a:fld>
            <a:endParaRPr lang="en-US"/>
          </a:p>
        </p:txBody>
      </p:sp>
      <p:sp>
        <p:nvSpPr>
          <p:cNvPr id="5" name="Footer Placeholder 4"/>
          <p:cNvSpPr>
            <a:spLocks noGrp="1"/>
          </p:cNvSpPr>
          <p:nvPr>
            <p:ph type="ftr" sz="quarter" idx="11"/>
          </p:nvPr>
        </p:nvSpPr>
        <p:spPr/>
        <p:txBody>
          <a:bodyPr/>
          <a:lstStyle>
            <a:lvl1pPr>
              <a:defRPr/>
            </a:lvl1pPr>
          </a:lstStyle>
          <a:p>
            <a:r>
              <a:rPr lang="en-US"/>
              <a:t>Chapter 4 Design and implementation</a:t>
            </a:r>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fld id="{93A9C824-B521-4CDA-9D03-FE22EF2D248A}" type="datetime1">
              <a:rPr lang="en-US" smtClean="0"/>
              <a:pPr/>
              <a:t>5/29/2024</a:t>
            </a:fld>
            <a:endParaRPr lang="en-US"/>
          </a:p>
        </p:txBody>
      </p:sp>
      <p:sp>
        <p:nvSpPr>
          <p:cNvPr id="5" name="Footer Placeholder 4"/>
          <p:cNvSpPr>
            <a:spLocks noGrp="1"/>
          </p:cNvSpPr>
          <p:nvPr>
            <p:ph type="ftr" sz="quarter" idx="11"/>
          </p:nvPr>
        </p:nvSpPr>
        <p:spPr/>
        <p:txBody>
          <a:bodyPr/>
          <a:lstStyle>
            <a:lvl1pPr>
              <a:defRPr/>
            </a:lvl1pPr>
          </a:lstStyle>
          <a:p>
            <a:r>
              <a:rPr lang="en-US"/>
              <a:t>Chapter 4 Design and implementation</a:t>
            </a:r>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fld id="{9FF9A0C7-989C-4607-83F3-DDE059E03394}" type="datetime1">
              <a:rPr lang="en-US" smtClean="0"/>
              <a:pPr/>
              <a:t>5/29/2024</a:t>
            </a:fld>
            <a:endParaRPr lang="en-US"/>
          </a:p>
        </p:txBody>
      </p:sp>
      <p:sp>
        <p:nvSpPr>
          <p:cNvPr id="6" name="Footer Placeholder 4"/>
          <p:cNvSpPr>
            <a:spLocks noGrp="1"/>
          </p:cNvSpPr>
          <p:nvPr>
            <p:ph type="ftr" sz="quarter" idx="11"/>
          </p:nvPr>
        </p:nvSpPr>
        <p:spPr/>
        <p:txBody>
          <a:bodyPr/>
          <a:lstStyle>
            <a:lvl1pPr>
              <a:defRPr/>
            </a:lvl1pPr>
          </a:lstStyle>
          <a:p>
            <a:r>
              <a:rPr lang="en-US"/>
              <a:t>Chapter 4 Design and implementation</a:t>
            </a:r>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fld id="{FBE5E51C-EB97-4156-8AC4-E27DB0EE5A11}" type="datetime1">
              <a:rPr lang="en-US" smtClean="0"/>
              <a:pPr/>
              <a:t>5/29/2024</a:t>
            </a:fld>
            <a:endParaRPr lang="en-US"/>
          </a:p>
        </p:txBody>
      </p:sp>
      <p:sp>
        <p:nvSpPr>
          <p:cNvPr id="8" name="Footer Placeholder 4"/>
          <p:cNvSpPr>
            <a:spLocks noGrp="1"/>
          </p:cNvSpPr>
          <p:nvPr>
            <p:ph type="ftr" sz="quarter" idx="11"/>
          </p:nvPr>
        </p:nvSpPr>
        <p:spPr/>
        <p:txBody>
          <a:bodyPr/>
          <a:lstStyle>
            <a:lvl1pPr>
              <a:defRPr/>
            </a:lvl1pPr>
          </a:lstStyle>
          <a:p>
            <a:r>
              <a:rPr lang="en-US"/>
              <a:t>Chapter 4 Design and implementation</a:t>
            </a:r>
          </a:p>
        </p:txBody>
      </p:sp>
      <p:sp>
        <p:nvSpPr>
          <p:cNvPr id="9"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fld id="{1E1444ED-235D-4648-A6D3-1F816E3FDD46}" type="datetime1">
              <a:rPr lang="en-US" smtClean="0"/>
              <a:pPr/>
              <a:t>5/29/2024</a:t>
            </a:fld>
            <a:endParaRPr lang="en-US"/>
          </a:p>
        </p:txBody>
      </p:sp>
      <p:sp>
        <p:nvSpPr>
          <p:cNvPr id="4" name="Footer Placeholder 4"/>
          <p:cNvSpPr>
            <a:spLocks noGrp="1"/>
          </p:cNvSpPr>
          <p:nvPr>
            <p:ph type="ftr" sz="quarter" idx="11"/>
          </p:nvPr>
        </p:nvSpPr>
        <p:spPr/>
        <p:txBody>
          <a:bodyPr/>
          <a:lstStyle>
            <a:lvl1pPr>
              <a:defRPr/>
            </a:lvl1pPr>
          </a:lstStyle>
          <a:p>
            <a:r>
              <a:rPr lang="en-US"/>
              <a:t>Chapter 4 Design and implementation</a:t>
            </a:r>
          </a:p>
        </p:txBody>
      </p:sp>
      <p:sp>
        <p:nvSpPr>
          <p:cNvPr id="5"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150F4625-BED8-423A-AB3D-84175FC239E1}" type="datetime1">
              <a:rPr lang="en-US" smtClean="0"/>
              <a:pPr/>
              <a:t>5/29/2024</a:t>
            </a:fld>
            <a:endParaRPr lang="en-US"/>
          </a:p>
        </p:txBody>
      </p:sp>
      <p:sp>
        <p:nvSpPr>
          <p:cNvPr id="3" name="Footer Placeholder 4"/>
          <p:cNvSpPr>
            <a:spLocks noGrp="1"/>
          </p:cNvSpPr>
          <p:nvPr>
            <p:ph type="ftr" sz="quarter" idx="11"/>
          </p:nvPr>
        </p:nvSpPr>
        <p:spPr/>
        <p:txBody>
          <a:bodyPr/>
          <a:lstStyle>
            <a:lvl1pPr>
              <a:defRPr/>
            </a:lvl1pPr>
          </a:lstStyle>
          <a:p>
            <a:r>
              <a:rPr lang="en-US"/>
              <a:t>Chapter 4 Design and implementation</a:t>
            </a:r>
          </a:p>
        </p:txBody>
      </p:sp>
      <p:sp>
        <p:nvSpPr>
          <p:cNvPr id="4"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2CD6E2BC-2450-4B3F-9F09-3E9852E5ADFA}" type="datetime1">
              <a:rPr lang="en-US" smtClean="0"/>
              <a:pPr/>
              <a:t>5/29/2024</a:t>
            </a:fld>
            <a:endParaRPr lang="en-US"/>
          </a:p>
        </p:txBody>
      </p:sp>
      <p:sp>
        <p:nvSpPr>
          <p:cNvPr id="6" name="Footer Placeholder 4"/>
          <p:cNvSpPr>
            <a:spLocks noGrp="1"/>
          </p:cNvSpPr>
          <p:nvPr>
            <p:ph type="ftr" sz="quarter" idx="11"/>
          </p:nvPr>
        </p:nvSpPr>
        <p:spPr/>
        <p:txBody>
          <a:bodyPr/>
          <a:lstStyle>
            <a:lvl1pPr>
              <a:defRPr/>
            </a:lvl1pPr>
          </a:lstStyle>
          <a:p>
            <a:r>
              <a:rPr lang="en-US"/>
              <a:t>Chapter 4 Design and implementation</a:t>
            </a:r>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Click icon to add picture</a:t>
            </a:r>
            <a:endParaRPr lang="en-US" noProof="0"/>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1BAE53E0-2268-414A-AD70-FB5F4703DEAB}" type="datetime1">
              <a:rPr lang="en-US" smtClean="0"/>
              <a:pPr/>
              <a:t>5/29/2024</a:t>
            </a:fld>
            <a:endParaRPr lang="en-US"/>
          </a:p>
        </p:txBody>
      </p:sp>
      <p:sp>
        <p:nvSpPr>
          <p:cNvPr id="6" name="Footer Placeholder 4"/>
          <p:cNvSpPr>
            <a:spLocks noGrp="1"/>
          </p:cNvSpPr>
          <p:nvPr>
            <p:ph type="ftr" sz="quarter" idx="11"/>
          </p:nvPr>
        </p:nvSpPr>
        <p:spPr/>
        <p:txBody>
          <a:bodyPr/>
          <a:lstStyle>
            <a:lvl1pPr>
              <a:defRPr/>
            </a:lvl1pPr>
          </a:lstStyle>
          <a:p>
            <a:r>
              <a:rPr lang="en-US"/>
              <a:t>Chapter 4 Design and implementation</a:t>
            </a:r>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9724309"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10067EA0-6FB6-42BB-8D36-A27CC9D24AA7}" type="datetime1">
              <a:rPr lang="en-US" smtClean="0"/>
              <a:pPr/>
              <a:t>5/29/2024</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Chapter 4 Design and implementation</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EC83099C-5FA5-B04A-B819-64718E2A253A}"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10333910" y="287213"/>
            <a:ext cx="1231727" cy="1143000"/>
          </a:xfrm>
          <a:prstGeom prst="rect">
            <a:avLst/>
          </a:prstGeom>
        </p:spPr>
      </p:pic>
      <p:cxnSp>
        <p:nvCxnSpPr>
          <p:cNvPr id="9" name="Straight Connector 8"/>
          <p:cNvCxnSpPr/>
          <p:nvPr/>
        </p:nvCxnSpPr>
        <p:spPr>
          <a:xfrm>
            <a:off x="609601" y="1419226"/>
            <a:ext cx="9741073"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2693988"/>
            <a:ext cx="7772400" cy="1470025"/>
          </a:xfrm>
        </p:spPr>
        <p:txBody>
          <a:bodyPr>
            <a:normAutofit/>
          </a:bodyPr>
          <a:lstStyle/>
          <a:p>
            <a:pPr algn="ctr"/>
            <a:r>
              <a:rPr lang="en-US" dirty="0"/>
              <a:t>Chapter 4 –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a:t>
            </a:fld>
            <a:endParaRPr lang="en-US"/>
          </a:p>
        </p:txBody>
      </p:sp>
      <p:sp>
        <p:nvSpPr>
          <p:cNvPr id="5" name="Footer Placeholder 4"/>
          <p:cNvSpPr>
            <a:spLocks noGrp="1"/>
          </p:cNvSpPr>
          <p:nvPr>
            <p:ph type="ftr" sz="quarter" idx="11"/>
          </p:nvPr>
        </p:nvSpPr>
        <p:spPr/>
        <p:txBody>
          <a:bodyPr/>
          <a:lstStyle/>
          <a:p>
            <a:r>
              <a:rPr lang="en-US"/>
              <a:t>Chapter 4 Design and implementation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Reuse Levels</a:t>
            </a:r>
          </a:p>
        </p:txBody>
      </p:sp>
      <p:sp>
        <p:nvSpPr>
          <p:cNvPr id="3" name="Content Placeholder 2"/>
          <p:cNvSpPr>
            <a:spLocks noGrp="1"/>
          </p:cNvSpPr>
          <p:nvPr>
            <p:ph idx="1"/>
          </p:nvPr>
        </p:nvSpPr>
        <p:spPr/>
        <p:txBody>
          <a:bodyPr/>
          <a:lstStyle/>
          <a:p>
            <a:r>
              <a:rPr lang="en-US" dirty="0"/>
              <a:t>The abstraction level </a:t>
            </a:r>
          </a:p>
          <a:p>
            <a:pPr lvl="1"/>
            <a:r>
              <a:rPr lang="en-US" dirty="0"/>
              <a:t>At this level, you don’t reuse software directly but use knowledge of successful abstractions in the design of your software. </a:t>
            </a:r>
            <a:endParaRPr lang="en-GB" dirty="0"/>
          </a:p>
          <a:p>
            <a:r>
              <a:rPr lang="en-US" dirty="0"/>
              <a:t>The object level </a:t>
            </a:r>
          </a:p>
          <a:p>
            <a:pPr lvl="1"/>
            <a:r>
              <a:rPr lang="en-US" dirty="0"/>
              <a:t>At this level, you directly reuse objects from a library rather than writing the code yourself. </a:t>
            </a:r>
            <a:endParaRPr lang="en-GB" dirty="0"/>
          </a:p>
          <a:p>
            <a:r>
              <a:rPr lang="en-US" dirty="0"/>
              <a:t>The component level </a:t>
            </a:r>
          </a:p>
          <a:p>
            <a:pPr lvl="1"/>
            <a:r>
              <a:rPr lang="en-US" dirty="0"/>
              <a:t>Components are collections of objects and object classes that you reuse in application systems. </a:t>
            </a:r>
            <a:endParaRPr lang="en-GB" dirty="0"/>
          </a:p>
          <a:p>
            <a:r>
              <a:rPr lang="en-US" dirty="0"/>
              <a:t>The system level </a:t>
            </a:r>
          </a:p>
          <a:p>
            <a:pPr lvl="1"/>
            <a:r>
              <a:rPr lang="en-US" dirty="0"/>
              <a:t>At this level, you reuse entire application systems. </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10</a:t>
            </a:fld>
            <a:endParaRPr lang="en-US"/>
          </a:p>
        </p:txBody>
      </p:sp>
      <p:sp>
        <p:nvSpPr>
          <p:cNvPr id="5" name="Footer Placeholder 4"/>
          <p:cNvSpPr>
            <a:spLocks noGrp="1"/>
          </p:cNvSpPr>
          <p:nvPr>
            <p:ph type="ftr" sz="quarter" idx="11"/>
          </p:nvPr>
        </p:nvSpPr>
        <p:spPr/>
        <p:txBody>
          <a:bodyPr/>
          <a:lstStyle/>
          <a:p>
            <a:r>
              <a:rPr lang="en-US"/>
              <a:t>Chapter 4 Design and implementation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4.4.2 Configuration Management</a:t>
            </a:r>
          </a:p>
        </p:txBody>
      </p:sp>
      <p:sp>
        <p:nvSpPr>
          <p:cNvPr id="3" name="Content Placeholder 2"/>
          <p:cNvSpPr>
            <a:spLocks noGrp="1"/>
          </p:cNvSpPr>
          <p:nvPr>
            <p:ph idx="1"/>
          </p:nvPr>
        </p:nvSpPr>
        <p:spPr/>
        <p:txBody>
          <a:bodyPr/>
          <a:lstStyle/>
          <a:p>
            <a:r>
              <a:rPr lang="en-US" dirty="0"/>
              <a:t>Configuration management is the name given to the general process of managing a changing software system. </a:t>
            </a:r>
          </a:p>
          <a:p>
            <a:r>
              <a:rPr lang="en-US" dirty="0"/>
              <a:t>The aim of configuration management is to support the system integration process so that all developers can access the project code and documents in a controlled way, find out what changes have been made, and compile and link components to create a system.</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11</a:t>
            </a:fld>
            <a:endParaRPr lang="en-US"/>
          </a:p>
        </p:txBody>
      </p:sp>
      <p:sp>
        <p:nvSpPr>
          <p:cNvPr id="5" name="Footer Placeholder 4"/>
          <p:cNvSpPr>
            <a:spLocks noGrp="1"/>
          </p:cNvSpPr>
          <p:nvPr>
            <p:ph type="ftr" sz="quarter" idx="11"/>
          </p:nvPr>
        </p:nvSpPr>
        <p:spPr/>
        <p:txBody>
          <a:bodyPr/>
          <a:lstStyle/>
          <a:p>
            <a:r>
              <a:rPr lang="en-US"/>
              <a:t>Chapter 4 Design and implementation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 Activities</a:t>
            </a:r>
          </a:p>
        </p:txBody>
      </p:sp>
      <p:sp>
        <p:nvSpPr>
          <p:cNvPr id="3" name="Content Placeholder 2"/>
          <p:cNvSpPr>
            <a:spLocks noGrp="1"/>
          </p:cNvSpPr>
          <p:nvPr>
            <p:ph idx="1"/>
          </p:nvPr>
        </p:nvSpPr>
        <p:spPr/>
        <p:txBody>
          <a:bodyPr/>
          <a:lstStyle/>
          <a:p>
            <a:r>
              <a:rPr lang="en-US" sz="2200" b="1" dirty="0"/>
              <a:t>Version management</a:t>
            </a:r>
            <a:r>
              <a:rPr lang="en-US" sz="2200" dirty="0"/>
              <a:t>, where support is provided to keep track of the different versions of software components. Version management systems include facilities to coordinate development by several programmers. </a:t>
            </a:r>
            <a:endParaRPr lang="en-GB" sz="2200" dirty="0"/>
          </a:p>
          <a:p>
            <a:r>
              <a:rPr lang="en-US" sz="2200" b="1" dirty="0"/>
              <a:t>System integration</a:t>
            </a:r>
            <a:r>
              <a:rPr lang="en-US" sz="2200" dirty="0"/>
              <a:t>, where support is provided to help developers define what versions of components are used to create each version of a system. This description is then used to build a system automatically by compiling and linking the required components.</a:t>
            </a:r>
            <a:endParaRPr lang="en-GB" sz="2200" dirty="0"/>
          </a:p>
          <a:p>
            <a:r>
              <a:rPr lang="en-US" sz="2200" b="1" dirty="0"/>
              <a:t>Problem tracking</a:t>
            </a:r>
            <a:r>
              <a:rPr lang="en-US" sz="2200" dirty="0"/>
              <a:t>, where support is provided to allow users to report bugs and other problems, and to allow all developers to see who is working on these problems and when they are fixed.</a:t>
            </a:r>
            <a:r>
              <a:rPr lang="en-GB" sz="2200" dirty="0"/>
              <a:t> </a:t>
            </a:r>
            <a:endParaRPr lang="en-US" sz="2200"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12</a:t>
            </a:fld>
            <a:endParaRPr lang="en-US"/>
          </a:p>
        </p:txBody>
      </p:sp>
      <p:sp>
        <p:nvSpPr>
          <p:cNvPr id="5" name="Footer Placeholder 4"/>
          <p:cNvSpPr>
            <a:spLocks noGrp="1"/>
          </p:cNvSpPr>
          <p:nvPr>
            <p:ph type="ftr" sz="quarter" idx="11"/>
          </p:nvPr>
        </p:nvSpPr>
        <p:spPr/>
        <p:txBody>
          <a:bodyPr/>
          <a:lstStyle/>
          <a:p>
            <a:r>
              <a:rPr lang="en-US"/>
              <a:t>Chapter 4 Design and implementation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4.4.3 Host-Target Development</a:t>
            </a:r>
          </a:p>
        </p:txBody>
      </p:sp>
      <p:sp>
        <p:nvSpPr>
          <p:cNvPr id="3" name="Content Placeholder 2"/>
          <p:cNvSpPr>
            <a:spLocks noGrp="1"/>
          </p:cNvSpPr>
          <p:nvPr>
            <p:ph idx="1"/>
          </p:nvPr>
        </p:nvSpPr>
        <p:spPr/>
        <p:txBody>
          <a:bodyPr/>
          <a:lstStyle/>
          <a:p>
            <a:r>
              <a:rPr lang="en-US" dirty="0"/>
              <a:t>Most software is developed on one computer (the host), but runs on a separate machine (the target). </a:t>
            </a:r>
          </a:p>
          <a:p>
            <a:r>
              <a:rPr lang="en-US" dirty="0"/>
              <a:t>More generally, we can talk about a development platform and an execution platform. </a:t>
            </a:r>
          </a:p>
          <a:p>
            <a:pPr lvl="1"/>
            <a:r>
              <a:rPr lang="en-US" dirty="0"/>
              <a:t>A platform is more than just hardware. </a:t>
            </a:r>
          </a:p>
          <a:p>
            <a:pPr lvl="1"/>
            <a:r>
              <a:rPr lang="en-US" dirty="0"/>
              <a:t>It includes the installed operating system plus other supporting software such as a database management system or, for development platforms, an interactive development environment.</a:t>
            </a:r>
          </a:p>
          <a:p>
            <a:r>
              <a:rPr lang="en-US" dirty="0"/>
              <a:t>Development platform usually has different installed software than execution platform;</a:t>
            </a:r>
            <a:r>
              <a:rPr lang="en-GB" dirty="0"/>
              <a:t> these platforms may have different architectures.</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13</a:t>
            </a:fld>
            <a:endParaRPr lang="en-US"/>
          </a:p>
        </p:txBody>
      </p:sp>
      <p:sp>
        <p:nvSpPr>
          <p:cNvPr id="5" name="Footer Placeholder 4"/>
          <p:cNvSpPr>
            <a:spLocks noGrp="1"/>
          </p:cNvSpPr>
          <p:nvPr>
            <p:ph type="ftr" sz="quarter" idx="11"/>
          </p:nvPr>
        </p:nvSpPr>
        <p:spPr/>
        <p:txBody>
          <a:bodyPr/>
          <a:lstStyle/>
          <a:p>
            <a:r>
              <a:rPr lang="en-US"/>
              <a:t>Chapter 4 Design and implementation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4.5 Open Source Development</a:t>
            </a:r>
          </a:p>
        </p:txBody>
      </p:sp>
      <p:sp>
        <p:nvSpPr>
          <p:cNvPr id="3" name="Content Placeholder 2"/>
          <p:cNvSpPr>
            <a:spLocks noGrp="1"/>
          </p:cNvSpPr>
          <p:nvPr>
            <p:ph idx="1"/>
          </p:nvPr>
        </p:nvSpPr>
        <p:spPr/>
        <p:txBody>
          <a:bodyPr/>
          <a:lstStyle/>
          <a:p>
            <a:r>
              <a:rPr lang="en-US" dirty="0"/>
              <a:t>Open source development is an approach to software development in which the source code of a software system is published and volunteers are invited to participate in the development process</a:t>
            </a:r>
          </a:p>
          <a:p>
            <a:r>
              <a:rPr lang="en-US" dirty="0"/>
              <a:t>Its roots are in the Free Software Foundation (</a:t>
            </a:r>
            <a:r>
              <a:rPr lang="en-US" dirty="0" err="1"/>
              <a:t>www.fsf.org</a:t>
            </a:r>
            <a:r>
              <a:rPr lang="en-US" dirty="0"/>
              <a:t>), which advocates that source code should not be proprietary but rather should always be available for users to examine and modify as they wish. </a:t>
            </a:r>
          </a:p>
          <a:p>
            <a:r>
              <a:rPr lang="en-US" dirty="0"/>
              <a:t>Open source software extended this idea by using the Internet to recruit a much larger population of volunteer developers. Many of them are also users of the code. </a:t>
            </a:r>
            <a:endParaRPr lang="en-GB" dirty="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14</a:t>
            </a:fld>
            <a:endParaRPr lang="en-US"/>
          </a:p>
        </p:txBody>
      </p:sp>
      <p:sp>
        <p:nvSpPr>
          <p:cNvPr id="5" name="Footer Placeholder 4"/>
          <p:cNvSpPr>
            <a:spLocks noGrp="1"/>
          </p:cNvSpPr>
          <p:nvPr>
            <p:ph type="ftr" sz="quarter" idx="11"/>
          </p:nvPr>
        </p:nvSpPr>
        <p:spPr/>
        <p:txBody>
          <a:bodyPr/>
          <a:lstStyle/>
          <a:p>
            <a:r>
              <a:rPr lang="en-US"/>
              <a:t>Chapter 4 Design and implementation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4.5.1 Open Source Systems</a:t>
            </a:r>
          </a:p>
        </p:txBody>
      </p:sp>
      <p:sp>
        <p:nvSpPr>
          <p:cNvPr id="3" name="Content Placeholder 2"/>
          <p:cNvSpPr>
            <a:spLocks noGrp="1"/>
          </p:cNvSpPr>
          <p:nvPr>
            <p:ph idx="1"/>
          </p:nvPr>
        </p:nvSpPr>
        <p:spPr/>
        <p:txBody>
          <a:bodyPr/>
          <a:lstStyle/>
          <a:p>
            <a:r>
              <a:rPr lang="en-US" sz="2000" dirty="0"/>
              <a:t>The best-known open source product is, of course, the Linux operating system which is widely used as a server system and, increasingly, as a desktop environment.</a:t>
            </a:r>
          </a:p>
          <a:p>
            <a:r>
              <a:rPr lang="en-US" sz="2000" dirty="0"/>
              <a:t>Other important open source products are Java, the Apache web server and the </a:t>
            </a:r>
            <a:r>
              <a:rPr lang="en-US" sz="2000" dirty="0" err="1"/>
              <a:t>mySQL</a:t>
            </a:r>
            <a:r>
              <a:rPr lang="en-US" sz="2000" dirty="0"/>
              <a:t> database management system. </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15</a:t>
            </a:fld>
            <a:endParaRPr lang="en-US"/>
          </a:p>
        </p:txBody>
      </p:sp>
      <p:sp>
        <p:nvSpPr>
          <p:cNvPr id="5" name="Footer Placeholder 4"/>
          <p:cNvSpPr>
            <a:spLocks noGrp="1"/>
          </p:cNvSpPr>
          <p:nvPr>
            <p:ph type="ftr" sz="quarter" idx="11"/>
          </p:nvPr>
        </p:nvSpPr>
        <p:spPr/>
        <p:txBody>
          <a:bodyPr/>
          <a:lstStyle/>
          <a:p>
            <a:r>
              <a:rPr lang="en-US"/>
              <a:t>Chapter 4 Design and implementation</a:t>
            </a:r>
          </a:p>
        </p:txBody>
      </p:sp>
      <p:pic>
        <p:nvPicPr>
          <p:cNvPr id="7" name="Picture 6" descr="Graphical user interface, text, application, email&#10;&#10;Description automatically generated">
            <a:extLst>
              <a:ext uri="{FF2B5EF4-FFF2-40B4-BE49-F238E27FC236}">
                <a16:creationId xmlns:a16="http://schemas.microsoft.com/office/drawing/2014/main" id="{C3C730D7-8F2E-E543-AFD8-3382696BF165}"/>
              </a:ext>
            </a:extLst>
          </p:cNvPr>
          <p:cNvPicPr>
            <a:picLocks noChangeAspect="1"/>
          </p:cNvPicPr>
          <p:nvPr/>
        </p:nvPicPr>
        <p:blipFill>
          <a:blip r:embed="rId2"/>
          <a:stretch>
            <a:fillRect/>
          </a:stretch>
        </p:blipFill>
        <p:spPr>
          <a:xfrm>
            <a:off x="1364105" y="3073401"/>
            <a:ext cx="8969804" cy="32829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4.5.2 Open Source Business</a:t>
            </a:r>
          </a:p>
        </p:txBody>
      </p:sp>
      <p:sp>
        <p:nvSpPr>
          <p:cNvPr id="3" name="Content Placeholder 2"/>
          <p:cNvSpPr>
            <a:spLocks noGrp="1"/>
          </p:cNvSpPr>
          <p:nvPr>
            <p:ph idx="1"/>
          </p:nvPr>
        </p:nvSpPr>
        <p:spPr/>
        <p:txBody>
          <a:bodyPr/>
          <a:lstStyle/>
          <a:p>
            <a:r>
              <a:rPr lang="en-US" dirty="0"/>
              <a:t>More and more product companies are using an open source approach to development. </a:t>
            </a:r>
          </a:p>
          <a:p>
            <a:r>
              <a:rPr lang="en-US" dirty="0"/>
              <a:t>Their business model is not reliant on selling a software product but on selling support for that product. </a:t>
            </a:r>
          </a:p>
          <a:p>
            <a:r>
              <a:rPr lang="en-US" dirty="0"/>
              <a:t>They believe that involving the open source community will allow software to be developed more cheaply, more quickly and will create a community of users for the software. </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16</a:t>
            </a:fld>
            <a:endParaRPr lang="en-US"/>
          </a:p>
        </p:txBody>
      </p:sp>
      <p:sp>
        <p:nvSpPr>
          <p:cNvPr id="5" name="Footer Placeholder 4"/>
          <p:cNvSpPr>
            <a:spLocks noGrp="1"/>
          </p:cNvSpPr>
          <p:nvPr>
            <p:ph type="ftr" sz="quarter" idx="11"/>
          </p:nvPr>
        </p:nvSpPr>
        <p:spPr/>
        <p:txBody>
          <a:bodyPr/>
          <a:lstStyle/>
          <a:p>
            <a:r>
              <a:rPr lang="en-US"/>
              <a:t>Chapter 4 Design and implementation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4.5.3 Open Source Licensing</a:t>
            </a:r>
          </a:p>
        </p:txBody>
      </p:sp>
      <p:sp>
        <p:nvSpPr>
          <p:cNvPr id="3" name="Content Placeholder 2"/>
          <p:cNvSpPr>
            <a:spLocks noGrp="1"/>
          </p:cNvSpPr>
          <p:nvPr>
            <p:ph idx="1"/>
          </p:nvPr>
        </p:nvSpPr>
        <p:spPr/>
        <p:txBody>
          <a:bodyPr/>
          <a:lstStyle/>
          <a:p>
            <a:r>
              <a:rPr lang="en-US" dirty="0"/>
              <a:t>A fundamental principle of open-source development is that source code should be freely available, this does not mean that anyone can do as they wish with that code.</a:t>
            </a:r>
          </a:p>
          <a:p>
            <a:pPr lvl="1"/>
            <a:r>
              <a:rPr lang="en-US" dirty="0"/>
              <a:t>Legally, the developer of the code (either a company or an individual) still owns the code. They can place restrictions on how it is used by including legally binding conditions in an open source software license. </a:t>
            </a:r>
          </a:p>
          <a:p>
            <a:pPr lvl="1"/>
            <a:r>
              <a:rPr lang="en-US" dirty="0"/>
              <a:t>Some open source developers believe that if an open source component is used to develop a new system, then that system should also be open source. </a:t>
            </a:r>
          </a:p>
          <a:p>
            <a:pPr lvl="1"/>
            <a:r>
              <a:rPr lang="en-US" dirty="0"/>
              <a:t>Others are willing to allow their code to be used without this restriction. The developed systems may be proprietary and sold as closed source systems.</a:t>
            </a:r>
            <a:endParaRPr lang="en-GB" dirty="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17</a:t>
            </a:fld>
            <a:endParaRPr lang="en-US"/>
          </a:p>
        </p:txBody>
      </p:sp>
      <p:sp>
        <p:nvSpPr>
          <p:cNvPr id="5" name="Footer Placeholder 4"/>
          <p:cNvSpPr>
            <a:spLocks noGrp="1"/>
          </p:cNvSpPr>
          <p:nvPr>
            <p:ph type="ftr" sz="quarter" idx="11"/>
          </p:nvPr>
        </p:nvSpPr>
        <p:spPr/>
        <p:txBody>
          <a:bodyPr/>
          <a:lstStyle/>
          <a:p>
            <a:r>
              <a:rPr lang="en-US"/>
              <a:t>Chapter 4 Design and implementation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sz="2000" dirty="0"/>
              <a:t>Software design and implementation are inter-leaved activities. The level of detail in the design depends on the type of system and whether you are using a plan-driven or agile approach.</a:t>
            </a:r>
            <a:endParaRPr lang="en-GB" sz="2000" dirty="0"/>
          </a:p>
          <a:p>
            <a:r>
              <a:rPr lang="en-US" sz="2000" dirty="0"/>
              <a:t>The process of object-oriented design includes activities to design the system architecture, identify objects in the system, describe the design using different object models and document the component interfaces.</a:t>
            </a:r>
            <a:endParaRPr lang="en-GB" sz="2000" dirty="0"/>
          </a:p>
          <a:p>
            <a:r>
              <a:rPr lang="en-US" sz="2000" dirty="0"/>
              <a:t>A range of different models may be produced during an object-oriented design process. These include static models (class models, generalization models, association models) and dynamic models (sequence models, state machine models).</a:t>
            </a:r>
            <a:endParaRPr lang="en-GB" sz="2000" dirty="0"/>
          </a:p>
          <a:p>
            <a:r>
              <a:rPr lang="en-US" sz="2000" dirty="0"/>
              <a:t>Component interfaces must be defined precisely so that other objects can use them. A UML interface stereotype may be used to define interfaces.</a:t>
            </a:r>
            <a:endParaRPr lang="en-GB" sz="2000" dirty="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18</a:t>
            </a:fld>
            <a:endParaRPr lang="en-US"/>
          </a:p>
        </p:txBody>
      </p:sp>
      <p:sp>
        <p:nvSpPr>
          <p:cNvPr id="5" name="Footer Placeholder 4"/>
          <p:cNvSpPr>
            <a:spLocks noGrp="1"/>
          </p:cNvSpPr>
          <p:nvPr>
            <p:ph type="ftr" sz="quarter" idx="11"/>
          </p:nvPr>
        </p:nvSpPr>
        <p:spPr/>
        <p:txBody>
          <a:bodyPr/>
          <a:lstStyle/>
          <a:p>
            <a:r>
              <a:rPr lang="en-US"/>
              <a:t>Chapter 4 Design and implementation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sz="2000" dirty="0"/>
              <a:t>When developing software, you should always consider the possibility of reusing existing software, either as components, services or complete systems.</a:t>
            </a:r>
            <a:endParaRPr lang="en-GB" sz="2000" dirty="0"/>
          </a:p>
          <a:p>
            <a:r>
              <a:rPr lang="en-US" sz="2000" dirty="0"/>
              <a:t>Configuration management is the process of managing changes to an evolving software system. It is essential when a team of people are cooperating to develop software.</a:t>
            </a:r>
            <a:endParaRPr lang="en-GB" sz="2000" dirty="0"/>
          </a:p>
          <a:p>
            <a:r>
              <a:rPr lang="en-US" sz="2000" dirty="0"/>
              <a:t>Most software development is host-target development. You use an IDE on a host machine to develop the software, which is transferred to a target machine for execution.</a:t>
            </a:r>
            <a:endParaRPr lang="en-GB" sz="2000" dirty="0"/>
          </a:p>
          <a:p>
            <a:r>
              <a:rPr lang="en-US" sz="2000" dirty="0"/>
              <a:t>Open source development involves making the source code of a system publicly available.  This means that many people can propose changes and improvements to the software.</a:t>
            </a:r>
            <a:endParaRPr lang="en-GB" sz="2000" dirty="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19</a:t>
            </a:fld>
            <a:endParaRPr lang="en-US"/>
          </a:p>
        </p:txBody>
      </p:sp>
      <p:sp>
        <p:nvSpPr>
          <p:cNvPr id="5" name="Footer Placeholder 4"/>
          <p:cNvSpPr>
            <a:spLocks noGrp="1"/>
          </p:cNvSpPr>
          <p:nvPr>
            <p:ph type="ftr" sz="quarter" idx="11"/>
          </p:nvPr>
        </p:nvSpPr>
        <p:spPr/>
        <p:txBody>
          <a:bodyPr/>
          <a:lstStyle/>
          <a:p>
            <a:r>
              <a:rPr lang="en-US"/>
              <a:t>Chapter 4 Design and implementation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Design and Implementation</a:t>
            </a:r>
          </a:p>
          <a:p>
            <a:r>
              <a:rPr lang="en-US" dirty="0"/>
              <a:t>An Object-Oriented Design Process</a:t>
            </a:r>
          </a:p>
          <a:p>
            <a:r>
              <a:rPr lang="en-US" dirty="0"/>
              <a:t>Context and Interaction Models</a:t>
            </a:r>
            <a:endParaRPr lang="en-GB" dirty="0"/>
          </a:p>
          <a:p>
            <a:r>
              <a:rPr lang="en-US" dirty="0"/>
              <a:t>Implementation Issues</a:t>
            </a:r>
            <a:endParaRPr lang="en-GB" dirty="0"/>
          </a:p>
          <a:p>
            <a:r>
              <a:rPr lang="en-US" dirty="0"/>
              <a:t>Open Source Development</a:t>
            </a:r>
            <a:r>
              <a:rPr lang="en-GB" dirty="0"/>
              <a:t>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2</a:t>
            </a:fld>
            <a:endParaRPr lang="en-US"/>
          </a:p>
        </p:txBody>
      </p:sp>
      <p:sp>
        <p:nvSpPr>
          <p:cNvPr id="5" name="Footer Placeholder 4"/>
          <p:cNvSpPr>
            <a:spLocks noGrp="1"/>
          </p:cNvSpPr>
          <p:nvPr>
            <p:ph type="ftr" sz="quarter" idx="11"/>
          </p:nvPr>
        </p:nvSpPr>
        <p:spPr/>
        <p:txBody>
          <a:bodyPr/>
          <a:lstStyle/>
          <a:p>
            <a:r>
              <a:rPr lang="en-US"/>
              <a:t>Chapter 4 Design and implementation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questions</a:t>
            </a:r>
          </a:p>
        </p:txBody>
      </p:sp>
      <p:sp>
        <p:nvSpPr>
          <p:cNvPr id="3" name="Content Placeholder 2"/>
          <p:cNvSpPr>
            <a:spLocks noGrp="1"/>
          </p:cNvSpPr>
          <p:nvPr>
            <p:ph idx="1"/>
          </p:nvPr>
        </p:nvSpPr>
        <p:spPr/>
        <p:txBody>
          <a:bodyPr/>
          <a:lstStyle/>
          <a:p>
            <a:pPr marL="457200" indent="-457200">
              <a:buFont typeface="+mj-lt"/>
              <a:buAutoNum type="arabicPeriod"/>
            </a:pPr>
            <a:r>
              <a:rPr lang="en-US" dirty="0"/>
              <a:t>Write short notes on Object-Oriented Design Process. List its common activities.</a:t>
            </a:r>
          </a:p>
          <a:p>
            <a:pPr marL="457200" indent="-457200">
              <a:buFont typeface="+mj-lt"/>
              <a:buAutoNum type="arabicPeriod"/>
            </a:pPr>
            <a:r>
              <a:rPr lang="en-US" dirty="0"/>
              <a:t>Define: system context model and interaction </a:t>
            </a:r>
          </a:p>
          <a:p>
            <a:pPr marL="457200" indent="-457200">
              <a:buFont typeface="+mj-lt"/>
              <a:buAutoNum type="arabicPeriod"/>
            </a:pPr>
            <a:r>
              <a:rPr lang="en-US" dirty="0"/>
              <a:t>List and explain various implementation issues.</a:t>
            </a:r>
          </a:p>
          <a:p>
            <a:pPr marL="457200" indent="-457200">
              <a:buFont typeface="+mj-lt"/>
              <a:buAutoNum type="arabicPeriod"/>
            </a:pPr>
            <a:r>
              <a:rPr lang="en-US" dirty="0"/>
              <a:t>What are the different levels of software reuse</a:t>
            </a:r>
          </a:p>
          <a:p>
            <a:pPr marL="457200" indent="-457200">
              <a:buFont typeface="+mj-lt"/>
              <a:buAutoNum type="arabicPeriod"/>
            </a:pPr>
            <a:r>
              <a:rPr lang="en-US" dirty="0"/>
              <a:t>What is meant by configuration management? List down its activities.</a:t>
            </a:r>
          </a:p>
          <a:p>
            <a:pPr marL="457200" indent="-457200">
              <a:buFont typeface="+mj-lt"/>
              <a:buAutoNum type="arabicPeriod"/>
            </a:pPr>
            <a:r>
              <a:rPr lang="en-US" dirty="0"/>
              <a:t>Write short notes on Host-target development.</a:t>
            </a:r>
          </a:p>
          <a:p>
            <a:pPr marL="457200" indent="-457200">
              <a:buFont typeface="+mj-lt"/>
              <a:buAutoNum type="arabicPeriod"/>
            </a:pPr>
            <a:r>
              <a:rPr lang="en-US" dirty="0"/>
              <a:t>Write briefly about open source development system.</a:t>
            </a:r>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p:txBody>
      </p:sp>
      <p:sp>
        <p:nvSpPr>
          <p:cNvPr id="4" name="Footer Placeholder 3"/>
          <p:cNvSpPr>
            <a:spLocks noGrp="1"/>
          </p:cNvSpPr>
          <p:nvPr>
            <p:ph type="ftr" sz="quarter" idx="11"/>
          </p:nvPr>
        </p:nvSpPr>
        <p:spPr/>
        <p:txBody>
          <a:bodyPr/>
          <a:lstStyle/>
          <a:p>
            <a:r>
              <a:rPr lang="en-US"/>
              <a:t>Chapter 4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20</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4.1 Design and Implementation</a:t>
            </a:r>
          </a:p>
        </p:txBody>
      </p:sp>
      <p:sp>
        <p:nvSpPr>
          <p:cNvPr id="3" name="Content Placeholder 2"/>
          <p:cNvSpPr>
            <a:spLocks noGrp="1"/>
          </p:cNvSpPr>
          <p:nvPr>
            <p:ph idx="1"/>
          </p:nvPr>
        </p:nvSpPr>
        <p:spPr/>
        <p:txBody>
          <a:bodyPr/>
          <a:lstStyle/>
          <a:p>
            <a:r>
              <a:rPr lang="en-US" dirty="0"/>
              <a:t>Software design and implementation is the stage in the software engineering process at which an executable software system is developed. </a:t>
            </a:r>
          </a:p>
          <a:p>
            <a:r>
              <a:rPr lang="en-US" dirty="0"/>
              <a:t>Software design and implementation activities are invariably inter-leaved. </a:t>
            </a:r>
          </a:p>
          <a:p>
            <a:pPr lvl="1"/>
            <a:r>
              <a:rPr lang="en-US" dirty="0"/>
              <a:t>Software design is a creative activity in which you identify software components and their relationships, based on a customer’s requirements. </a:t>
            </a:r>
          </a:p>
          <a:p>
            <a:pPr lvl="1"/>
            <a:r>
              <a:rPr lang="en-US" dirty="0"/>
              <a:t>Implementation is the process of realizing the design as a program. </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a:t>
            </a:fld>
            <a:endParaRPr lang="en-US"/>
          </a:p>
        </p:txBody>
      </p:sp>
      <p:sp>
        <p:nvSpPr>
          <p:cNvPr id="5" name="Footer Placeholder 4"/>
          <p:cNvSpPr>
            <a:spLocks noGrp="1"/>
          </p:cNvSpPr>
          <p:nvPr>
            <p:ph type="ftr" sz="quarter" idx="11"/>
          </p:nvPr>
        </p:nvSpPr>
        <p:spPr/>
        <p:txBody>
          <a:bodyPr/>
          <a:lstStyle/>
          <a:p>
            <a:r>
              <a:rPr lang="en-US"/>
              <a:t>Chapter 4 Design and implementation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644525" y="306389"/>
            <a:ext cx="8093075" cy="917575"/>
          </a:xfrm>
        </p:spPr>
        <p:txBody>
          <a:bodyPr/>
          <a:lstStyle/>
          <a:p>
            <a:r>
              <a:rPr lang="en-US" dirty="0"/>
              <a:t>4.2 An Object-Oriented Design Process</a:t>
            </a:r>
          </a:p>
        </p:txBody>
      </p:sp>
      <p:sp>
        <p:nvSpPr>
          <p:cNvPr id="126979" name="Rectangle 3"/>
          <p:cNvSpPr>
            <a:spLocks noGrp="1" noChangeArrowheads="1"/>
          </p:cNvSpPr>
          <p:nvPr>
            <p:ph type="body" idx="1"/>
          </p:nvPr>
        </p:nvSpPr>
        <p:spPr/>
        <p:txBody>
          <a:bodyPr/>
          <a:lstStyle/>
          <a:p>
            <a:pPr>
              <a:lnSpc>
                <a:spcPct val="90000"/>
              </a:lnSpc>
            </a:pPr>
            <a:r>
              <a:rPr lang="en-US" dirty="0"/>
              <a:t>Structured object-oriented design processes involve developing a number of different system models.</a:t>
            </a:r>
          </a:p>
          <a:p>
            <a:pPr>
              <a:lnSpc>
                <a:spcPct val="90000"/>
              </a:lnSpc>
            </a:pPr>
            <a:r>
              <a:rPr lang="en-US" dirty="0"/>
              <a:t>They require a lot of effort for development and maintenance of these models and, for small systems, this may not be cost-effective.</a:t>
            </a:r>
          </a:p>
          <a:p>
            <a:pPr>
              <a:lnSpc>
                <a:spcPct val="90000"/>
              </a:lnSpc>
            </a:pPr>
            <a:r>
              <a:rPr lang="en-US" dirty="0"/>
              <a:t>However, for large systems developed by different groups design models are an important communication mechanism.</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a:t>
            </a:fld>
            <a:endParaRPr lang="en-US"/>
          </a:p>
        </p:txBody>
      </p:sp>
      <p:sp>
        <p:nvSpPr>
          <p:cNvPr id="5" name="Footer Placeholder 4"/>
          <p:cNvSpPr>
            <a:spLocks noGrp="1"/>
          </p:cNvSpPr>
          <p:nvPr>
            <p:ph type="ftr" sz="quarter" idx="11"/>
          </p:nvPr>
        </p:nvSpPr>
        <p:spPr/>
        <p:txBody>
          <a:bodyPr/>
          <a:lstStyle/>
          <a:p>
            <a:r>
              <a:rPr lang="en-US"/>
              <a:t>Chapter 4 Design and implementation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GB" dirty="0"/>
              <a:t>Process Stages</a:t>
            </a:r>
          </a:p>
        </p:txBody>
      </p:sp>
      <p:sp>
        <p:nvSpPr>
          <p:cNvPr id="107523" name="Rectangle 3"/>
          <p:cNvSpPr>
            <a:spLocks noGrp="1" noChangeArrowheads="1"/>
          </p:cNvSpPr>
          <p:nvPr>
            <p:ph type="body" idx="1"/>
          </p:nvPr>
        </p:nvSpPr>
        <p:spPr/>
        <p:txBody>
          <a:bodyPr/>
          <a:lstStyle/>
          <a:p>
            <a:r>
              <a:rPr lang="en-GB" dirty="0"/>
              <a:t>There are a variety of different object-oriented design processes that depend on the organization using the process.</a:t>
            </a:r>
          </a:p>
          <a:p>
            <a:r>
              <a:rPr lang="en-GB" dirty="0"/>
              <a:t>Common activities in these processes include:</a:t>
            </a:r>
          </a:p>
          <a:p>
            <a:pPr lvl="1"/>
            <a:r>
              <a:rPr lang="en-GB" dirty="0"/>
              <a:t>Define the context and modes of use of the system;</a:t>
            </a:r>
          </a:p>
          <a:p>
            <a:pPr lvl="1"/>
            <a:r>
              <a:rPr lang="en-GB" dirty="0"/>
              <a:t>Design the system architecture;</a:t>
            </a:r>
          </a:p>
          <a:p>
            <a:pPr lvl="1"/>
            <a:r>
              <a:rPr lang="en-GB" dirty="0"/>
              <a:t>Identify the principal system objects;</a:t>
            </a:r>
          </a:p>
          <a:p>
            <a:pPr lvl="1"/>
            <a:r>
              <a:rPr lang="en-GB" dirty="0"/>
              <a:t>Develop design models;</a:t>
            </a:r>
          </a:p>
          <a:p>
            <a:pPr lvl="1"/>
            <a:r>
              <a:rPr lang="en-GB" dirty="0"/>
              <a:t>Specify object interfaces.</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a:t>
            </a:fld>
            <a:endParaRPr lang="en-US"/>
          </a:p>
        </p:txBody>
      </p:sp>
      <p:sp>
        <p:nvSpPr>
          <p:cNvPr id="5" name="Footer Placeholder 4"/>
          <p:cNvSpPr>
            <a:spLocks noGrp="1"/>
          </p:cNvSpPr>
          <p:nvPr>
            <p:ph type="ftr" sz="quarter" idx="11"/>
          </p:nvPr>
        </p:nvSpPr>
        <p:spPr/>
        <p:txBody>
          <a:bodyPr/>
          <a:lstStyle/>
          <a:p>
            <a:r>
              <a:rPr lang="en-US"/>
              <a:t>Chapter 4 Design and implementation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4.3 Context and Interaction Models</a:t>
            </a:r>
          </a:p>
        </p:txBody>
      </p:sp>
      <p:sp>
        <p:nvSpPr>
          <p:cNvPr id="3" name="Content Placeholder 2"/>
          <p:cNvSpPr>
            <a:spLocks noGrp="1"/>
          </p:cNvSpPr>
          <p:nvPr>
            <p:ph idx="1"/>
          </p:nvPr>
        </p:nvSpPr>
        <p:spPr/>
        <p:txBody>
          <a:bodyPr/>
          <a:lstStyle/>
          <a:p>
            <a:r>
              <a:rPr lang="en-US" dirty="0"/>
              <a:t>A system context model is a structural model that demonstrates the other systems in the environment of the system being developed.</a:t>
            </a:r>
            <a:endParaRPr lang="en-GB" dirty="0"/>
          </a:p>
          <a:p>
            <a:r>
              <a:rPr lang="en-US" dirty="0"/>
              <a:t>An interaction model is a dynamic model that shows how the system interacts with its environment as it is used.</a:t>
            </a:r>
            <a:endParaRPr lang="en-GB" dirty="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6</a:t>
            </a:fld>
            <a:endParaRPr lang="en-US"/>
          </a:p>
        </p:txBody>
      </p:sp>
      <p:sp>
        <p:nvSpPr>
          <p:cNvPr id="5" name="Footer Placeholder 4"/>
          <p:cNvSpPr>
            <a:spLocks noGrp="1"/>
          </p:cNvSpPr>
          <p:nvPr>
            <p:ph type="ftr" sz="quarter" idx="11"/>
          </p:nvPr>
        </p:nvSpPr>
        <p:spPr/>
        <p:txBody>
          <a:bodyPr/>
          <a:lstStyle/>
          <a:p>
            <a:r>
              <a:rPr lang="en-US"/>
              <a:t>Chapter 4 Design and implementation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4.4 Implementation Issues</a:t>
            </a:r>
          </a:p>
        </p:txBody>
      </p:sp>
      <p:sp>
        <p:nvSpPr>
          <p:cNvPr id="3" name="Content Placeholder 2"/>
          <p:cNvSpPr>
            <a:spLocks noGrp="1"/>
          </p:cNvSpPr>
          <p:nvPr>
            <p:ph idx="1"/>
          </p:nvPr>
        </p:nvSpPr>
        <p:spPr/>
        <p:txBody>
          <a:bodyPr/>
          <a:lstStyle/>
          <a:p>
            <a:r>
              <a:rPr lang="en-US" dirty="0"/>
              <a:t>Software engineering includes all of the activities involved in software development from the initial requirements of the system through to maintenance and management of the deployed system. A critical stage of this process is, of course, system implementation, where you create an executable version of the software.</a:t>
            </a:r>
          </a:p>
          <a:p>
            <a:r>
              <a:rPr lang="en-US" dirty="0"/>
              <a:t>Implementation may involve developing programs in high- or low-level programming languages or tailoring and adapting generic, off-the-shelf systems to meet the specific requirements of an organization.</a:t>
            </a:r>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7</a:t>
            </a:fld>
            <a:endParaRPr lang="en-US"/>
          </a:p>
        </p:txBody>
      </p:sp>
      <p:sp>
        <p:nvSpPr>
          <p:cNvPr id="5" name="Footer Placeholder 4"/>
          <p:cNvSpPr>
            <a:spLocks noGrp="1"/>
          </p:cNvSpPr>
          <p:nvPr>
            <p:ph type="ftr" sz="quarter" idx="11"/>
          </p:nvPr>
        </p:nvSpPr>
        <p:spPr/>
        <p:txBody>
          <a:bodyPr/>
          <a:lstStyle/>
          <a:p>
            <a:r>
              <a:rPr lang="en-US"/>
              <a:t>Chapter 4 Design and implementation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Issues</a:t>
            </a:r>
          </a:p>
        </p:txBody>
      </p:sp>
      <p:sp>
        <p:nvSpPr>
          <p:cNvPr id="3" name="Content Placeholder 2"/>
          <p:cNvSpPr>
            <a:spLocks noGrp="1"/>
          </p:cNvSpPr>
          <p:nvPr>
            <p:ph idx="1"/>
          </p:nvPr>
        </p:nvSpPr>
        <p:spPr/>
        <p:txBody>
          <a:bodyPr/>
          <a:lstStyle/>
          <a:p>
            <a:r>
              <a:rPr lang="en-US" dirty="0"/>
              <a:t>Focus here is not on programming, although this is obviously important, but on other implementation issues that are often not covered in programming texts:</a:t>
            </a:r>
          </a:p>
          <a:p>
            <a:pPr lvl="1"/>
            <a:r>
              <a:rPr lang="en-US" dirty="0">
                <a:solidFill>
                  <a:srgbClr val="FF0000"/>
                </a:solidFill>
              </a:rPr>
              <a:t>Reuse </a:t>
            </a:r>
            <a:r>
              <a:rPr lang="en-US" dirty="0"/>
              <a:t>Most modern software is constructed by reusing existing components or systems. When you are developing software, you should make as much use as possible of existing code.</a:t>
            </a:r>
            <a:endParaRPr lang="en-GB" dirty="0"/>
          </a:p>
          <a:p>
            <a:pPr lvl="1"/>
            <a:r>
              <a:rPr lang="en-US" dirty="0">
                <a:solidFill>
                  <a:srgbClr val="FF0000"/>
                </a:solidFill>
              </a:rPr>
              <a:t>Configuration management </a:t>
            </a:r>
            <a:r>
              <a:rPr lang="en-US" dirty="0"/>
              <a:t>During the development process, you have to keep track of the many different versions of each software component in a configuration management system.</a:t>
            </a:r>
            <a:endParaRPr lang="en-GB" dirty="0"/>
          </a:p>
          <a:p>
            <a:pPr lvl="1"/>
            <a:r>
              <a:rPr lang="en-US" dirty="0">
                <a:solidFill>
                  <a:srgbClr val="FF0000"/>
                </a:solidFill>
              </a:rPr>
              <a:t>Host-target development </a:t>
            </a:r>
            <a:r>
              <a:rPr lang="en-US" dirty="0"/>
              <a:t>Production software does not usually execute on the same computer as the software development environment. Rather, you develop it on one computer (the host system) and execute it on a separate computer (the target system).</a:t>
            </a:r>
            <a:r>
              <a:rPr lang="en-GB" dirty="0"/>
              <a:t>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8</a:t>
            </a:fld>
            <a:endParaRPr lang="en-US"/>
          </a:p>
        </p:txBody>
      </p:sp>
      <p:sp>
        <p:nvSpPr>
          <p:cNvPr id="5" name="Footer Placeholder 4"/>
          <p:cNvSpPr>
            <a:spLocks noGrp="1"/>
          </p:cNvSpPr>
          <p:nvPr>
            <p:ph type="ftr" sz="quarter" idx="11"/>
          </p:nvPr>
        </p:nvSpPr>
        <p:spPr/>
        <p:txBody>
          <a:bodyPr/>
          <a:lstStyle/>
          <a:p>
            <a:r>
              <a:rPr lang="en-US"/>
              <a:t>Chapter 4 Design and implementation</a:t>
            </a:r>
          </a:p>
        </p:txBody>
      </p:sp>
    </p:spTree>
    <p:extLst>
      <p:ext uri="{BB962C8B-B14F-4D97-AF65-F5344CB8AC3E}">
        <p14:creationId xmlns:p14="http://schemas.microsoft.com/office/powerpoint/2010/main" val="282957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4.4.1 Reuse</a:t>
            </a:r>
          </a:p>
        </p:txBody>
      </p:sp>
      <p:sp>
        <p:nvSpPr>
          <p:cNvPr id="3" name="Content Placeholder 2"/>
          <p:cNvSpPr>
            <a:spLocks noGrp="1"/>
          </p:cNvSpPr>
          <p:nvPr>
            <p:ph idx="1"/>
          </p:nvPr>
        </p:nvSpPr>
        <p:spPr/>
        <p:txBody>
          <a:bodyPr/>
          <a:lstStyle/>
          <a:p>
            <a:r>
              <a:rPr lang="en-US" dirty="0"/>
              <a:t>From the 1960s to the 1990s, most new software was developed from scratch, by writing all code in a high-level programming language. </a:t>
            </a:r>
          </a:p>
          <a:p>
            <a:pPr lvl="1"/>
            <a:r>
              <a:rPr lang="en-US" dirty="0"/>
              <a:t>The only significant reuse or software was the reuse of functions and objects in programming language libraries. </a:t>
            </a:r>
          </a:p>
          <a:p>
            <a:r>
              <a:rPr lang="en-US" dirty="0"/>
              <a:t>Costs and schedule pressure mean that this approach became increasingly unviable, especially for commercial and Internet-based systems. </a:t>
            </a:r>
          </a:p>
          <a:p>
            <a:r>
              <a:rPr lang="en-US" dirty="0"/>
              <a:t>An approach to development based around the reuse of existing software emerged and is now generally used for business and scientific software. </a:t>
            </a:r>
            <a:endParaRPr lang="en-GB" dirty="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9</a:t>
            </a:fld>
            <a:endParaRPr lang="en-US"/>
          </a:p>
        </p:txBody>
      </p:sp>
      <p:sp>
        <p:nvSpPr>
          <p:cNvPr id="5" name="Footer Placeholder 4"/>
          <p:cNvSpPr>
            <a:spLocks noGrp="1"/>
          </p:cNvSpPr>
          <p:nvPr>
            <p:ph type="ftr" sz="quarter" idx="11"/>
          </p:nvPr>
        </p:nvSpPr>
        <p:spPr/>
        <p:txBody>
          <a:bodyPr/>
          <a:lstStyle/>
          <a:p>
            <a:r>
              <a:rPr lang="en-US"/>
              <a:t>Chapter 4 Design and implementation</a:t>
            </a:r>
          </a:p>
        </p:txBody>
      </p:sp>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A93DC82B0FBC84691D5662D0EB6B59B" ma:contentTypeVersion="4" ma:contentTypeDescription="Create a new document." ma:contentTypeScope="" ma:versionID="4cb4855a5ab905ccc2c70b156835286b">
  <xsd:schema xmlns:xsd="http://www.w3.org/2001/XMLSchema" xmlns:xs="http://www.w3.org/2001/XMLSchema" xmlns:p="http://schemas.microsoft.com/office/2006/metadata/properties" xmlns:ns2="9f0346c0-254e-44f5-b506-a8c7a0bb6682" targetNamespace="http://schemas.microsoft.com/office/2006/metadata/properties" ma:root="true" ma:fieldsID="3e8ebc9d623c4f16959b95beea3cb539" ns2:_="">
    <xsd:import namespace="9f0346c0-254e-44f5-b506-a8c7a0bb668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0346c0-254e-44f5-b506-a8c7a0bb668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1BFDF8C-E4F6-4D79-9A25-C4950F8343C3}">
  <ds:schemaRefs>
    <ds:schemaRef ds:uri="http://schemas.microsoft.com/sharepoint/v3/contenttype/forms"/>
  </ds:schemaRefs>
</ds:datastoreItem>
</file>

<file path=customXml/itemProps2.xml><?xml version="1.0" encoding="utf-8"?>
<ds:datastoreItem xmlns:ds="http://schemas.openxmlformats.org/officeDocument/2006/customXml" ds:itemID="{9FB087C1-205F-40D9-82C6-59E79C7BD0C8}">
  <ds:schemaRefs>
    <ds:schemaRef ds:uri="http://schemas.openxmlformats.org/package/2006/metadata/core-properties"/>
    <ds:schemaRef ds:uri="http://www.w3.org/XML/1998/namespace"/>
    <ds:schemaRef ds:uri="http://purl.org/dc/terms/"/>
    <ds:schemaRef ds:uri="http://purl.org/dc/dcmitype/"/>
    <ds:schemaRef ds:uri="http://schemas.microsoft.com/office/2006/documentManagement/types"/>
    <ds:schemaRef ds:uri="http://schemas.microsoft.com/office/2006/metadata/properties"/>
    <ds:schemaRef ds:uri="http://purl.org/dc/elements/1.1/"/>
    <ds:schemaRef ds:uri="http://schemas.microsoft.com/office/infopath/2007/PartnerControls"/>
    <ds:schemaRef ds:uri="9f0346c0-254e-44f5-b506-a8c7a0bb6682"/>
  </ds:schemaRefs>
</ds:datastoreItem>
</file>

<file path=customXml/itemProps3.xml><?xml version="1.0" encoding="utf-8"?>
<ds:datastoreItem xmlns:ds="http://schemas.openxmlformats.org/officeDocument/2006/customXml" ds:itemID="{F5432CEC-3237-4EEF-A707-8A764170A0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f0346c0-254e-44f5-b506-a8c7a0bb668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SE9.thmx</Template>
  <TotalTime>246</TotalTime>
  <Words>1687</Words>
  <Application>Microsoft Office PowerPoint</Application>
  <PresentationFormat>Widescreen</PresentationFormat>
  <Paragraphs>137</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Wingdings</vt:lpstr>
      <vt:lpstr>SE9</vt:lpstr>
      <vt:lpstr>Chapter 4 – Design and Implementation</vt:lpstr>
      <vt:lpstr>Topics Covered</vt:lpstr>
      <vt:lpstr>4.1 Design and Implementation</vt:lpstr>
      <vt:lpstr>4.2 An Object-Oriented Design Process</vt:lpstr>
      <vt:lpstr>Process Stages</vt:lpstr>
      <vt:lpstr>4.3 Context and Interaction Models</vt:lpstr>
      <vt:lpstr>4.4 Implementation Issues</vt:lpstr>
      <vt:lpstr>Implementation Issues</vt:lpstr>
      <vt:lpstr>4.4.1 Reuse</vt:lpstr>
      <vt:lpstr>Reuse Levels</vt:lpstr>
      <vt:lpstr>4.4.2 Configuration Management</vt:lpstr>
      <vt:lpstr>Configuration Management Activities</vt:lpstr>
      <vt:lpstr>4.4.3 Host-Target Development</vt:lpstr>
      <vt:lpstr>4.5 Open Source Development</vt:lpstr>
      <vt:lpstr>4.5.1 Open Source Systems</vt:lpstr>
      <vt:lpstr>4.5.2 Open Source Business</vt:lpstr>
      <vt:lpstr>4.5.3 Open Source Licensing</vt:lpstr>
      <vt:lpstr>Key Points</vt:lpstr>
      <vt:lpstr>Key Points</vt:lpstr>
      <vt:lpstr>Review questions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7</dc:title>
  <dc:creator>Ian Sommerville</dc:creator>
  <cp:lastModifiedBy>محمد احمد محمد مهجري</cp:lastModifiedBy>
  <cp:revision>53</cp:revision>
  <dcterms:created xsi:type="dcterms:W3CDTF">2010-01-21T17:21:03Z</dcterms:created>
  <dcterms:modified xsi:type="dcterms:W3CDTF">2024-05-29T10:17:49Z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0x0101000A93DC82B0FBC84691D5662D0EB6B59B</vt:lpwstr>
  </property>
</Properties>
</file>