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Robo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oboto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9d2125f59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9d2125f59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9d2125f59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9d2125f59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9d2125f59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9d2125f59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9d2125f59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9d2125f59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9d2125f59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9d2125f59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9d2125f59f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9d2125f59f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9d2125f59f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9d2125f59f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9d2125f59f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9d2125f59f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9d2125f59f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9d2125f59f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9d2125f59f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9d2125f59f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9d172cd3a4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9d172cd3a4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9d2125f59f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9d2125f59f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9d2125f59f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9d2125f59f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9d2125f59f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9d2125f59f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9d172cd3a4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9d172cd3a4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9d167d53c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9d167d53c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9d167d553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9d167d553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9d167d553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9d167d553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9d167d553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9d167d553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9d167d553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9d167d553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9d2125f59f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9d2125f59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w3schools.com/js/js_es6.asp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Session 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Statements</a:t>
            </a:r>
            <a:endParaRPr/>
          </a:p>
        </p:txBody>
      </p:sp>
      <p:sp>
        <p:nvSpPr>
          <p:cNvPr id="154" name="Google Shape;154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i="1"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condition1</a:t>
            </a:r>
            <a:r>
              <a:rPr b="1"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1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</a:t>
            </a:r>
            <a:r>
              <a:rPr b="1" i="1" lang="en" sz="11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block of code to be executed if condition1 is true</a:t>
            </a:r>
            <a:endParaRPr b="1" i="1" sz="11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b="1" lang="en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b="1"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i="1"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condition2</a:t>
            </a:r>
            <a:r>
              <a:rPr b="1"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1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</a:t>
            </a:r>
            <a:r>
              <a:rPr b="1" i="1" lang="en" sz="11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block of code to be executed if the condition1 is false and condition2 is true</a:t>
            </a:r>
            <a:endParaRPr b="1" i="1" sz="11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b="1" lang="en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b="1"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1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</a:t>
            </a:r>
            <a:r>
              <a:rPr b="1" i="1" lang="en" sz="11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block of code to be executed if the condition1 is false and condition2 is false</a:t>
            </a:r>
            <a:endParaRPr b="1" i="1" sz="11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/>
          </a:p>
        </p:txBody>
      </p:sp>
      <p:sp>
        <p:nvSpPr>
          <p:cNvPr id="155" name="Google Shape;155;p2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Switch Case</a:t>
            </a:r>
            <a:endParaRPr/>
          </a:p>
        </p:txBody>
      </p:sp>
      <p:sp>
        <p:nvSpPr>
          <p:cNvPr id="161" name="Google Shape;161;p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switch</a:t>
            </a:r>
            <a:r>
              <a:rPr b="1"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1"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expression</a:t>
            </a:r>
            <a:r>
              <a:rPr b="1"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b="1"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1"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1" lang="en" sz="11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code block</a:t>
            </a:r>
            <a:endParaRPr b="1" i="1" sz="11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b="1"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b="1"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1"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1"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1" lang="en" sz="11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code block</a:t>
            </a:r>
            <a:endParaRPr b="1" i="1" sz="11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b="1"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b="1"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1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</a:t>
            </a:r>
            <a:r>
              <a:rPr b="1" i="1" lang="en" sz="11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code block</a:t>
            </a:r>
            <a:endParaRPr b="1" i="1" sz="11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/>
          </a:p>
        </p:txBody>
      </p:sp>
      <p:sp>
        <p:nvSpPr>
          <p:cNvPr id="162" name="Google Shape;162;p2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Loops</a:t>
            </a:r>
            <a:endParaRPr/>
          </a:p>
        </p:txBody>
      </p:sp>
      <p:sp>
        <p:nvSpPr>
          <p:cNvPr id="168" name="Google Shape;168;p2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SzPts val="1800"/>
              <a:buChar char="●"/>
            </a:pPr>
            <a:r>
              <a:rPr b="1" lang="en" sz="12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- loops through a block of code a number of times.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2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for/in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- loops through the properties of an object.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2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for/of</a:t>
            </a:r>
            <a:r>
              <a:rPr b="1" lang="en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- loops through the values of an iterable object.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2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1" lang="en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- loops through a block of code while a specified condition is true.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2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do/while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- also loops through a block of code while a specified condition is true.</a:t>
            </a:r>
            <a:endParaRPr/>
          </a:p>
        </p:txBody>
      </p:sp>
      <p:sp>
        <p:nvSpPr>
          <p:cNvPr id="169" name="Google Shape;169;p2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Loop</a:t>
            </a:r>
            <a:endParaRPr/>
          </a:p>
        </p:txBody>
      </p:sp>
      <p:sp>
        <p:nvSpPr>
          <p:cNvPr id="175" name="Google Shape;175;p25"/>
          <p:cNvSpPr txBox="1"/>
          <p:nvPr>
            <p:ph idx="1" type="body"/>
          </p:nvPr>
        </p:nvSpPr>
        <p:spPr>
          <a:xfrm>
            <a:off x="311700" y="1229875"/>
            <a:ext cx="8520600" cy="11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i="1"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expression 1</a:t>
            </a:r>
            <a:r>
              <a:rPr b="1"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b="1" i="1"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expression 2</a:t>
            </a:r>
            <a:r>
              <a:rPr b="1"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b="1" i="1"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expression 3</a:t>
            </a:r>
            <a:r>
              <a:rPr b="1"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1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</a:t>
            </a:r>
            <a:r>
              <a:rPr b="1" i="1" lang="en" sz="11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code block to be executed</a:t>
            </a:r>
            <a:endParaRPr b="1" i="1" sz="11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/>
          </a:p>
        </p:txBody>
      </p:sp>
      <p:sp>
        <p:nvSpPr>
          <p:cNvPr id="176" name="Google Shape;176;p25"/>
          <p:cNvSpPr txBox="1"/>
          <p:nvPr>
            <p:ph idx="1" type="body"/>
          </p:nvPr>
        </p:nvSpPr>
        <p:spPr>
          <a:xfrm>
            <a:off x="311700" y="2571750"/>
            <a:ext cx="8520600" cy="18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/>
              <a:t>Expression 1 is executed (one time) before the execution of the code block.</a:t>
            </a:r>
            <a:endParaRPr/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/>
              <a:t>Expression 2 defines the condition for executing the code block.</a:t>
            </a:r>
            <a:endParaRPr/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/>
              <a:t>Expression 3 is executed (every time) after the code block has been executed.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4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For/in Loops</a:t>
            </a:r>
            <a:endParaRPr/>
          </a:p>
        </p:txBody>
      </p:sp>
      <p:sp>
        <p:nvSpPr>
          <p:cNvPr id="183" name="Google Shape;183;p2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(key </a:t>
            </a:r>
            <a:r>
              <a:rPr b="1" lang="en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object) {</a:t>
            </a:r>
            <a:endParaRPr b="1"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1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</a:t>
            </a:r>
            <a:r>
              <a:rPr b="1" i="1" lang="en" sz="11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code block to be executed</a:t>
            </a:r>
            <a:endParaRPr b="1" i="1" sz="11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i="1" lang="en" sz="1150">
                <a:solidFill>
                  <a:srgbClr val="000000"/>
                </a:solidFill>
                <a:highlight>
                  <a:srgbClr val="E7E9EB"/>
                </a:highlight>
                <a:latin typeface="Verdana"/>
                <a:ea typeface="Verdana"/>
                <a:cs typeface="Verdana"/>
                <a:sym typeface="Verdana"/>
              </a:rPr>
              <a:t>Or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(variable </a:t>
            </a:r>
            <a:r>
              <a:rPr b="1" lang="en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array) {</a:t>
            </a:r>
            <a:endParaRPr b="1"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code</a:t>
            </a:r>
            <a:endParaRPr b="1"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4" name="Google Shape;184;p2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For/of Loops</a:t>
            </a:r>
            <a:endParaRPr/>
          </a:p>
        </p:txBody>
      </p:sp>
      <p:sp>
        <p:nvSpPr>
          <p:cNvPr id="190" name="Google Shape;190;p2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(variable of iterable) {</a:t>
            </a:r>
            <a:endParaRPr b="1"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1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</a:t>
            </a:r>
            <a:r>
              <a:rPr b="1" i="1" lang="en" sz="11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code block to be executed</a:t>
            </a:r>
            <a:endParaRPr b="1" i="1" sz="11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Iterable: array, string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</a:t>
            </a:r>
            <a:r>
              <a:rPr lang="en"/>
              <a:t>ot</a:t>
            </a:r>
            <a:r>
              <a:rPr lang="en"/>
              <a:t>e: For/of was added to JavaScript in 2015 (</a:t>
            </a:r>
            <a:r>
              <a:rPr lang="en">
                <a:uFill>
                  <a:noFill/>
                </a:uFill>
                <a:hlinkClick r:id="rId3"/>
              </a:rPr>
              <a:t>ES6</a:t>
            </a:r>
            <a:r>
              <a:rPr lang="en"/>
              <a:t>)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Loops</a:t>
            </a:r>
            <a:endParaRPr/>
          </a:p>
        </p:txBody>
      </p:sp>
      <p:sp>
        <p:nvSpPr>
          <p:cNvPr id="197" name="Google Shape;197;p28"/>
          <p:cNvSpPr txBox="1"/>
          <p:nvPr>
            <p:ph idx="1" type="body"/>
          </p:nvPr>
        </p:nvSpPr>
        <p:spPr>
          <a:xfrm>
            <a:off x="311700" y="1229875"/>
            <a:ext cx="8520600" cy="11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1"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i="1"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condition</a:t>
            </a:r>
            <a:r>
              <a:rPr b="1"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1" lang="en" sz="11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code block to be executed</a:t>
            </a:r>
            <a:endParaRPr b="1" i="1" sz="11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/>
          </a:p>
        </p:txBody>
      </p:sp>
      <p:sp>
        <p:nvSpPr>
          <p:cNvPr id="198" name="Google Shape;198;p28"/>
          <p:cNvSpPr txBox="1"/>
          <p:nvPr>
            <p:ph type="title"/>
          </p:nvPr>
        </p:nvSpPr>
        <p:spPr>
          <a:xfrm>
            <a:off x="311700" y="23710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Do/</a:t>
            </a:r>
            <a:r>
              <a:rPr lang="en"/>
              <a:t>While Loops</a:t>
            </a:r>
            <a:endParaRPr/>
          </a:p>
        </p:txBody>
      </p:sp>
      <p:sp>
        <p:nvSpPr>
          <p:cNvPr id="199" name="Google Shape;199;p28"/>
          <p:cNvSpPr txBox="1"/>
          <p:nvPr>
            <p:ph idx="1" type="body"/>
          </p:nvPr>
        </p:nvSpPr>
        <p:spPr>
          <a:xfrm>
            <a:off x="311700" y="2978875"/>
            <a:ext cx="8520600" cy="176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</a:t>
            </a:r>
            <a:r>
              <a:rPr b="1"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1" lang="en" sz="11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code block to be executed</a:t>
            </a:r>
            <a:endParaRPr b="1" i="1" sz="11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1"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i="1"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condition</a:t>
            </a:r>
            <a:r>
              <a:rPr b="1"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150">
              <a:solidFill>
                <a:srgbClr val="0000C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0" name="Google Shape;200;p2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 &amp; Continue Statements</a:t>
            </a:r>
            <a:endParaRPr/>
          </a:p>
        </p:txBody>
      </p:sp>
      <p:sp>
        <p:nvSpPr>
          <p:cNvPr id="206" name="Google Shape;206;p2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/>
              <a:t>The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" sz="165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b="1" lang="en" sz="16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/>
              <a:t>statement "jumps out" of a loop.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/>
              <a:t>The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" sz="165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/>
              <a:t>statement "jumps over" one iteration in the loop.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4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Arrow Functions </a:t>
            </a:r>
            <a:r>
              <a:rPr lang="en">
                <a:solidFill>
                  <a:schemeClr val="lt2"/>
                </a:solidFill>
              </a:rPr>
              <a:t>(Optional)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213" name="Google Shape;213;p30"/>
          <p:cNvSpPr txBox="1"/>
          <p:nvPr>
            <p:ph idx="1" type="body"/>
          </p:nvPr>
        </p:nvSpPr>
        <p:spPr>
          <a:xfrm>
            <a:off x="311700" y="1229875"/>
            <a:ext cx="4260300" cy="13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hello = </a:t>
            </a:r>
            <a:r>
              <a:rPr b="1" lang="en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1"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b="1"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"Hello World!"</a:t>
            </a:r>
            <a:r>
              <a:rPr b="1"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/>
          </a:p>
        </p:txBody>
      </p:sp>
      <p:sp>
        <p:nvSpPr>
          <p:cNvPr id="214" name="Google Shape;214;p30"/>
          <p:cNvSpPr txBox="1"/>
          <p:nvPr>
            <p:ph idx="1" type="body"/>
          </p:nvPr>
        </p:nvSpPr>
        <p:spPr>
          <a:xfrm>
            <a:off x="311700" y="2783850"/>
            <a:ext cx="4260300" cy="13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hello = () =&gt; {</a:t>
            </a:r>
            <a:endParaRPr b="1"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"Hello World!"</a:t>
            </a:r>
            <a:r>
              <a:rPr b="1"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/>
          </a:p>
        </p:txBody>
      </p:sp>
      <p:sp>
        <p:nvSpPr>
          <p:cNvPr id="215" name="Google Shape;215;p30"/>
          <p:cNvSpPr txBox="1"/>
          <p:nvPr>
            <p:ph idx="1" type="body"/>
          </p:nvPr>
        </p:nvSpPr>
        <p:spPr>
          <a:xfrm>
            <a:off x="4572000" y="1181975"/>
            <a:ext cx="4260300" cy="6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hello = () =&gt; </a:t>
            </a:r>
            <a:r>
              <a:rPr b="1" lang="e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"Hello World!"</a:t>
            </a:r>
            <a:r>
              <a:rPr b="1"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/>
          </a:p>
        </p:txBody>
      </p:sp>
      <p:sp>
        <p:nvSpPr>
          <p:cNvPr id="216" name="Google Shape;216;p30"/>
          <p:cNvSpPr txBox="1"/>
          <p:nvPr>
            <p:ph idx="1" type="body"/>
          </p:nvPr>
        </p:nvSpPr>
        <p:spPr>
          <a:xfrm>
            <a:off x="4458650" y="2232450"/>
            <a:ext cx="4260300" cy="6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14300" marR="114300" rtl="0" algn="l">
              <a:spcBef>
                <a:spcPts val="3000"/>
              </a:spcBef>
              <a:spcAft>
                <a:spcPts val="3000"/>
              </a:spcAft>
              <a:buNone/>
            </a:pPr>
            <a:r>
              <a:rPr b="1"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hello = (val) =&gt; </a:t>
            </a:r>
            <a:r>
              <a:rPr b="1" lang="e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"Hello "</a:t>
            </a:r>
            <a:r>
              <a:rPr b="1"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+ val;</a:t>
            </a:r>
            <a:endParaRPr b="1"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7" name="Google Shape;217;p30"/>
          <p:cNvSpPr txBox="1"/>
          <p:nvPr>
            <p:ph idx="1" type="body"/>
          </p:nvPr>
        </p:nvSpPr>
        <p:spPr>
          <a:xfrm>
            <a:off x="4458650" y="3245500"/>
            <a:ext cx="4260300" cy="6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14300" marR="114300" rtl="0" algn="l">
              <a:spcBef>
                <a:spcPts val="3000"/>
              </a:spcBef>
              <a:spcAft>
                <a:spcPts val="3000"/>
              </a:spcAft>
              <a:buNone/>
            </a:pPr>
            <a:r>
              <a:rPr b="1"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hello = val =&gt; </a:t>
            </a:r>
            <a:r>
              <a:rPr b="1" lang="e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"Hello "</a:t>
            </a:r>
            <a:r>
              <a:rPr b="1"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+ val;</a:t>
            </a:r>
            <a:endParaRPr b="1"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8" name="Google Shape;218;p3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224" name="Google Shape;224;p3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https://www.w3schools.com/js/js_modules.asp</a:t>
            </a:r>
            <a:endParaRPr/>
          </a:p>
        </p:txBody>
      </p:sp>
      <p:sp>
        <p:nvSpPr>
          <p:cNvPr id="225" name="Google Shape;225;p3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42603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Introduction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to link?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Output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Variables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Operators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Types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Objects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Statements</a:t>
            </a:r>
            <a:endParaRPr/>
          </a:p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4572000" y="1229875"/>
            <a:ext cx="42603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Switch Case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Loops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Break &amp; Continue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Arrow Functions (Optional)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Modules (Optional)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JSON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Classes</a:t>
            </a:r>
            <a:endParaRPr/>
          </a:p>
        </p:txBody>
      </p:sp>
      <p:sp>
        <p:nvSpPr>
          <p:cNvPr id="231" name="Google Shape;231;p3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ClassName {</a:t>
            </a:r>
            <a:endParaRPr b="1"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constructor(par1, par2) { ... }</a:t>
            </a:r>
            <a:endParaRPr b="1"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method_1() { ... }</a:t>
            </a:r>
            <a:endParaRPr b="1"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method_2() { ... }</a:t>
            </a:r>
            <a:endParaRPr b="1"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method_3() { ... }</a:t>
            </a:r>
            <a:endParaRPr b="1"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1"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obj = </a:t>
            </a:r>
            <a:r>
              <a:rPr b="1" lang="en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ClassName(par1, par2);</a:t>
            </a:r>
            <a:endParaRPr b="1"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2" name="Google Shape;232;p3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3"/>
          <p:cNvSpPr txBox="1"/>
          <p:nvPr>
            <p:ph type="title"/>
          </p:nvPr>
        </p:nvSpPr>
        <p:spPr>
          <a:xfrm>
            <a:off x="311700" y="410000"/>
            <a:ext cx="42603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JSON</a:t>
            </a:r>
            <a:endParaRPr/>
          </a:p>
        </p:txBody>
      </p:sp>
      <p:sp>
        <p:nvSpPr>
          <p:cNvPr id="238" name="Google Shape;238;p33"/>
          <p:cNvSpPr txBox="1"/>
          <p:nvPr>
            <p:ph idx="1" type="body"/>
          </p:nvPr>
        </p:nvSpPr>
        <p:spPr>
          <a:xfrm>
            <a:off x="311700" y="1229875"/>
            <a:ext cx="42603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"employees"</a:t>
            </a:r>
            <a:r>
              <a:rPr b="1"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:[</a:t>
            </a:r>
            <a:endParaRPr b="1"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r>
              <a:rPr b="1" lang="e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"firstName"</a:t>
            </a:r>
            <a:r>
              <a:rPr b="1"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"John"</a:t>
            </a:r>
            <a:r>
              <a:rPr b="1"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"lastName"</a:t>
            </a:r>
            <a:r>
              <a:rPr b="1"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"Doe"</a:t>
            </a:r>
            <a:r>
              <a:rPr b="1"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b="1"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r>
              <a:rPr b="1" lang="e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"firstName"</a:t>
            </a:r>
            <a:r>
              <a:rPr b="1"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"Anna"</a:t>
            </a:r>
            <a:r>
              <a:rPr b="1"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"lastName"</a:t>
            </a:r>
            <a:r>
              <a:rPr b="1"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"Smith"</a:t>
            </a:r>
            <a:r>
              <a:rPr b="1"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b="1"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r>
              <a:rPr b="1" lang="e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"firstName"</a:t>
            </a:r>
            <a:r>
              <a:rPr b="1"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"Peter"</a:t>
            </a:r>
            <a:r>
              <a:rPr b="1"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"lastName"</a:t>
            </a:r>
            <a:r>
              <a:rPr b="1"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"Jones"</a:t>
            </a:r>
            <a:r>
              <a:rPr b="1"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b="1"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/>
          </a:p>
        </p:txBody>
      </p:sp>
      <p:sp>
        <p:nvSpPr>
          <p:cNvPr id="239" name="Google Shape;239;p33"/>
          <p:cNvSpPr txBox="1"/>
          <p:nvPr>
            <p:ph type="title"/>
          </p:nvPr>
        </p:nvSpPr>
        <p:spPr>
          <a:xfrm>
            <a:off x="4572000" y="410000"/>
            <a:ext cx="4260300" cy="31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JSON Data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JSON Objects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JSON Arrays</a:t>
            </a:r>
            <a:endParaRPr sz="2000"/>
          </a:p>
        </p:txBody>
      </p:sp>
      <p:sp>
        <p:nvSpPr>
          <p:cNvPr id="240" name="Google Shape;240;p3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4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1625" lvl="0" marL="457200" rtl="0" algn="l"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Verdana"/>
              <a:buChar char="●"/>
            </a:pPr>
            <a:r>
              <a:rPr lang="en"/>
              <a:t>No JavaScript, No Web Developing.</a:t>
            </a:r>
            <a:endParaRPr/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Verdana"/>
              <a:buChar char="●"/>
            </a:pPr>
            <a:r>
              <a:rPr lang="en"/>
              <a:t>History: (https://www.w3schools.com/js/js_versions.asp)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/>
              <a:t>The Original JavaScript ES1 ES2 ES3 (1997-1999)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/>
              <a:t>The First Main Revision ES5 (2009)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/>
              <a:t>The Second Revision ES6 (2015)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/>
              <a:t>All Yearly Additions (2016, 2017, 2018, 2019, 2020)</a:t>
            </a:r>
            <a:endParaRPr/>
          </a:p>
        </p:txBody>
      </p:sp>
      <p:sp>
        <p:nvSpPr>
          <p:cNvPr id="101" name="Google Shape;101;p1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link?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Internal: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Head.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Body.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External.</a:t>
            </a:r>
            <a:endParaRPr/>
          </a:p>
        </p:txBody>
      </p:sp>
      <p:sp>
        <p:nvSpPr>
          <p:cNvPr id="108" name="Google Shape;108;p1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1625" lvl="0" marL="457200" rtl="0" algn="l"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Verdana"/>
              <a:buChar char="●"/>
            </a:pPr>
            <a:r>
              <a:rPr lang="en"/>
              <a:t>Writing into an HTML element, using </a:t>
            </a:r>
            <a:r>
              <a:rPr b="1" lang="en" sz="17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innerHTML</a:t>
            </a:r>
            <a:r>
              <a:rPr lang="en"/>
              <a:t>.</a:t>
            </a:r>
            <a:endParaRPr/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Verdana"/>
              <a:buChar char="●"/>
            </a:pPr>
            <a:r>
              <a:rPr lang="en"/>
              <a:t>Writing into the HTML output using </a:t>
            </a:r>
            <a:r>
              <a:rPr b="1" lang="en" sz="17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document.write()</a:t>
            </a:r>
            <a:r>
              <a:rPr lang="en"/>
              <a:t>.</a:t>
            </a:r>
            <a:endParaRPr/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Verdana"/>
              <a:buChar char="●"/>
            </a:pPr>
            <a:r>
              <a:rPr lang="en"/>
              <a:t>Writing into an alert box, using </a:t>
            </a:r>
            <a:r>
              <a:rPr b="1" lang="en" sz="17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window.alert()</a:t>
            </a:r>
            <a:r>
              <a:rPr lang="en"/>
              <a:t>.</a:t>
            </a:r>
            <a:endParaRPr/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Verdana"/>
              <a:buChar char="●"/>
            </a:pPr>
            <a:r>
              <a:rPr lang="en"/>
              <a:t>Writing into the browser console, using </a:t>
            </a:r>
            <a:r>
              <a:rPr b="1" lang="en" sz="17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console.log()</a:t>
            </a:r>
            <a:r>
              <a:rPr lang="en"/>
              <a:t>.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1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</a:t>
            </a:r>
            <a:endParaRPr/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311700" y="1229875"/>
            <a:ext cx="8520600" cy="19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/>
              <a:t>JavaScript Variables can be declared in 4 ways:</a:t>
            </a:r>
            <a:endParaRPr/>
          </a:p>
          <a:p>
            <a:pPr indent="-301625" lvl="0" marL="457200" rtl="0" algn="l"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Verdana"/>
              <a:buChar char="●"/>
            </a:pPr>
            <a:r>
              <a:rPr lang="en"/>
              <a:t>Automatically</a:t>
            </a:r>
            <a:endParaRPr/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Verdana"/>
              <a:buChar char="●"/>
            </a:pPr>
            <a:r>
              <a:rPr lang="en"/>
              <a:t>Using </a:t>
            </a:r>
            <a:r>
              <a:rPr b="1" lang="en" sz="17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endParaRPr b="1"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Verdana"/>
              <a:buChar char="●"/>
            </a:pPr>
            <a:r>
              <a:rPr lang="en"/>
              <a:t>Using </a:t>
            </a:r>
            <a:r>
              <a:rPr b="1" lang="en" sz="17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endParaRPr b="1"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Verdana"/>
              <a:buChar char="●"/>
            </a:pPr>
            <a:r>
              <a:rPr lang="en"/>
              <a:t>Using </a:t>
            </a:r>
            <a:r>
              <a:rPr b="1" lang="en" sz="17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endParaRPr sz="2400"/>
          </a:p>
        </p:txBody>
      </p:sp>
      <p:sp>
        <p:nvSpPr>
          <p:cNvPr id="122" name="Google Shape;122;p18"/>
          <p:cNvSpPr txBox="1"/>
          <p:nvPr>
            <p:ph type="title"/>
          </p:nvPr>
        </p:nvSpPr>
        <p:spPr>
          <a:xfrm>
            <a:off x="311700" y="31434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Operators</a:t>
            </a:r>
            <a:endParaRPr/>
          </a:p>
        </p:txBody>
      </p:sp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311700" y="3751250"/>
            <a:ext cx="8520600" cy="8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1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==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===</a:t>
            </a:r>
            <a:endParaRPr/>
          </a:p>
        </p:txBody>
      </p:sp>
      <p:sp>
        <p:nvSpPr>
          <p:cNvPr id="124" name="Google Shape;124;p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Types</a:t>
            </a:r>
            <a:endParaRPr/>
          </a:p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311700" y="1017800"/>
            <a:ext cx="8520600" cy="34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String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2. Number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3. Bigint (New)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4. Boolean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5. Undefined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6. Null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7. Symbol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8. Object</a:t>
            </a:r>
            <a:endParaRPr/>
          </a:p>
        </p:txBody>
      </p:sp>
      <p:sp>
        <p:nvSpPr>
          <p:cNvPr id="131" name="Google Shape;131;p1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</a:t>
            </a:r>
            <a:endParaRPr/>
          </a:p>
        </p:txBody>
      </p:sp>
      <p:sp>
        <p:nvSpPr>
          <p:cNvPr id="137" name="Google Shape;137;p20"/>
          <p:cNvSpPr txBox="1"/>
          <p:nvPr>
            <p:ph idx="1" type="body"/>
          </p:nvPr>
        </p:nvSpPr>
        <p:spPr>
          <a:xfrm>
            <a:off x="311700" y="1229875"/>
            <a:ext cx="8520600" cy="11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1"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1"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1"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parameter1, parameter2, parameter3</a:t>
            </a:r>
            <a:r>
              <a:rPr b="1"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1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</a:t>
            </a:r>
            <a:r>
              <a:rPr b="1" i="1" lang="en" sz="11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code to be executed</a:t>
            </a:r>
            <a:endParaRPr b="1" i="1" sz="11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/>
          </a:p>
        </p:txBody>
      </p:sp>
      <p:sp>
        <p:nvSpPr>
          <p:cNvPr id="138" name="Google Shape;138;p20"/>
          <p:cNvSpPr txBox="1"/>
          <p:nvPr>
            <p:ph idx="1" type="body"/>
          </p:nvPr>
        </p:nvSpPr>
        <p:spPr>
          <a:xfrm>
            <a:off x="311700" y="2583150"/>
            <a:ext cx="8520600" cy="20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1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Example</a:t>
            </a:r>
            <a:endParaRPr b="1" sz="1150">
              <a:solidFill>
                <a:srgbClr val="0000C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1"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x = myFunction(</a:t>
            </a:r>
            <a:r>
              <a:rPr b="1" lang="en" sz="11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1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1"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myFunction(a, b) {</a:t>
            </a:r>
            <a:endParaRPr b="1"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 * b;</a:t>
            </a:r>
            <a:endParaRPr b="1"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150">
              <a:solidFill>
                <a:srgbClr val="0000C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9" name="Google Shape;139;p2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/>
          <p:nvPr>
            <p:ph type="title"/>
          </p:nvPr>
        </p:nvSpPr>
        <p:spPr>
          <a:xfrm>
            <a:off x="311700" y="410000"/>
            <a:ext cx="42603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Objects</a:t>
            </a:r>
            <a:endParaRPr/>
          </a:p>
        </p:txBody>
      </p:sp>
      <p:sp>
        <p:nvSpPr>
          <p:cNvPr id="145" name="Google Shape;145;p21"/>
          <p:cNvSpPr txBox="1"/>
          <p:nvPr>
            <p:ph idx="1" type="body"/>
          </p:nvPr>
        </p:nvSpPr>
        <p:spPr>
          <a:xfrm>
            <a:off x="311700" y="1229875"/>
            <a:ext cx="42603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person = {</a:t>
            </a:r>
            <a:endParaRPr b="1"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firstName: </a:t>
            </a:r>
            <a:r>
              <a:rPr b="1" lang="e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"John"</a:t>
            </a:r>
            <a:r>
              <a:rPr b="1"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lastName: </a:t>
            </a:r>
            <a:r>
              <a:rPr b="1" lang="e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"Doe"</a:t>
            </a:r>
            <a:r>
              <a:rPr b="1"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age: </a:t>
            </a:r>
            <a:r>
              <a:rPr b="1" lang="en" sz="11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50</a:t>
            </a:r>
            <a:r>
              <a:rPr b="1"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eyeColor: </a:t>
            </a:r>
            <a:r>
              <a:rPr b="1" lang="e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"blue"</a:t>
            </a:r>
            <a:endParaRPr b="1" sz="1150">
              <a:solidFill>
                <a:srgbClr val="A52A2A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/>
          </a:p>
        </p:txBody>
      </p:sp>
      <p:sp>
        <p:nvSpPr>
          <p:cNvPr id="146" name="Google Shape;146;p21"/>
          <p:cNvSpPr txBox="1"/>
          <p:nvPr>
            <p:ph idx="1" type="body"/>
          </p:nvPr>
        </p:nvSpPr>
        <p:spPr>
          <a:xfrm>
            <a:off x="4572000" y="1229875"/>
            <a:ext cx="42603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14300" marR="114300" rtl="0" algn="l">
              <a:spcBef>
                <a:spcPts val="3000"/>
              </a:spcBef>
              <a:spcAft>
                <a:spcPts val="0"/>
              </a:spcAft>
              <a:buNone/>
            </a:pPr>
            <a:r>
              <a:rPr b="1" i="1"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objectName.propertyName</a:t>
            </a:r>
            <a:endParaRPr b="1" i="1"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3000"/>
              </a:spcBef>
              <a:spcAft>
                <a:spcPts val="0"/>
              </a:spcAft>
              <a:buNone/>
            </a:pPr>
            <a:r>
              <a:rPr i="1" lang="en" sz="1150">
                <a:solidFill>
                  <a:srgbClr val="000000"/>
                </a:solidFill>
                <a:highlight>
                  <a:srgbClr val="E7E9EB"/>
                </a:highlight>
                <a:latin typeface="Verdana"/>
                <a:ea typeface="Verdana"/>
                <a:cs typeface="Verdana"/>
                <a:sym typeface="Verdana"/>
              </a:rPr>
              <a:t>Or</a:t>
            </a:r>
            <a:endParaRPr i="1" sz="1150">
              <a:solidFill>
                <a:srgbClr val="000000"/>
              </a:solidFill>
              <a:highlight>
                <a:srgbClr val="E7E9EB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114300" marR="114300" rtl="0" algn="l">
              <a:spcBef>
                <a:spcPts val="3000"/>
              </a:spcBef>
              <a:spcAft>
                <a:spcPts val="0"/>
              </a:spcAft>
              <a:buNone/>
            </a:pPr>
            <a:r>
              <a:rPr b="1" i="1"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objectName[</a:t>
            </a:r>
            <a:r>
              <a:rPr b="1" i="1" lang="e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"propertyName"</a:t>
            </a:r>
            <a:r>
              <a:rPr b="1" i="1"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b="1" i="1"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000"/>
              </a:spcBef>
              <a:spcAft>
                <a:spcPts val="0"/>
              </a:spcAft>
              <a:buNone/>
            </a:pPr>
            <a:r>
              <a:t/>
            </a:r>
            <a:endParaRPr i="1" sz="1150">
              <a:solidFill>
                <a:srgbClr val="000000"/>
              </a:solidFill>
              <a:highlight>
                <a:srgbClr val="E7E9EB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800"/>
              </a:spcBef>
              <a:spcAft>
                <a:spcPts val="1200"/>
              </a:spcAft>
              <a:buNone/>
            </a:pPr>
            <a:r>
              <a:t/>
            </a:r>
            <a:endParaRPr sz="1150">
              <a:solidFill>
                <a:srgbClr val="0000C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7" name="Google Shape;147;p21"/>
          <p:cNvSpPr txBox="1"/>
          <p:nvPr>
            <p:ph type="title"/>
          </p:nvPr>
        </p:nvSpPr>
        <p:spPr>
          <a:xfrm>
            <a:off x="4707050" y="410000"/>
            <a:ext cx="42603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Calling</a:t>
            </a:r>
            <a:endParaRPr/>
          </a:p>
        </p:txBody>
      </p:sp>
      <p:sp>
        <p:nvSpPr>
          <p:cNvPr id="148" name="Google Shape;148;p2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