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png" ContentType="image/png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Relationship Id="rId3" Type="http://schemas.openxmlformats.org/officeDocument/2006/relationships/image" Target="../media/image51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Relationship Id="rId3" Type="http://schemas.openxmlformats.org/officeDocument/2006/relationships/image" Target="../media/image7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1023619"/>
            <a:ext cx="5916295" cy="610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Business</a:t>
            </a:r>
            <a:r>
              <a:rPr dirty="0" sz="1400" spc="5" b="1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Problem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75"/>
              </a:lnSpc>
              <a:spcBef>
                <a:spcPts val="1030"/>
              </a:spcBef>
            </a:pP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Import</a:t>
            </a:r>
            <a:r>
              <a:rPr dirty="0" sz="1400" spc="-10" b="1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Packages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295"/>
              </a:lnSpc>
            </a:pP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dirty="0" sz="1100" spc="-5">
                <a:latin typeface="DejaVu Sans Mono"/>
                <a:cs typeface="DejaVu Sans Mono"/>
              </a:rPr>
              <a:t>numpy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as</a:t>
            </a:r>
            <a:r>
              <a:rPr dirty="0" sz="1100" spc="30" b="1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np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dirty="0" sz="1100" spc="-5">
                <a:latin typeface="DejaVu Sans Mono"/>
                <a:cs typeface="DejaVu Sans Mono"/>
              </a:rPr>
              <a:t>pandas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as</a:t>
            </a:r>
            <a:r>
              <a:rPr dirty="0" sz="1100" spc="30" b="1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pd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dirty="0" sz="1100" spc="-5">
                <a:latin typeface="DejaVu Sans Mono"/>
                <a:cs typeface="DejaVu Sans Mono"/>
              </a:rPr>
              <a:t>scipy.stats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import</a:t>
            </a:r>
            <a:r>
              <a:rPr dirty="0" sz="1100" spc="40" b="1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kstest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dirty="0" sz="1100" spc="-5">
                <a:latin typeface="DejaVu Sans Mono"/>
                <a:cs typeface="DejaVu Sans Mono"/>
              </a:rPr>
              <a:t>matplotlib.pyplot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as</a:t>
            </a:r>
            <a:r>
              <a:rPr dirty="0" sz="1100" spc="30" b="1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plt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%</a:t>
            </a:r>
            <a:r>
              <a:rPr dirty="0" sz="1100" spc="-5">
                <a:latin typeface="DejaVu Sans Mono"/>
                <a:cs typeface="DejaVu Sans Mono"/>
              </a:rPr>
              <a:t>matplotlib</a:t>
            </a:r>
            <a:r>
              <a:rPr dirty="0" sz="1100" spc="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inline</a:t>
            </a:r>
            <a:endParaRPr sz="1100">
              <a:latin typeface="DejaVu Sans Mono"/>
              <a:cs typeface="DejaVu Sans Mono"/>
            </a:endParaRPr>
          </a:p>
          <a:p>
            <a:pPr marL="12700" marR="3288029">
              <a:lnSpc>
                <a:spcPts val="1280"/>
              </a:lnSpc>
              <a:spcBef>
                <a:spcPts val="55"/>
              </a:spcBef>
            </a:pP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dirty="0" sz="1100" spc="-5">
                <a:latin typeface="DejaVu Sans Mono"/>
                <a:cs typeface="DejaVu Sans Mono"/>
              </a:rPr>
              <a:t>plotly.express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as </a:t>
            </a:r>
            <a:r>
              <a:rPr dirty="0" sz="1100" spc="-5">
                <a:latin typeface="DejaVu Sans Mono"/>
                <a:cs typeface="DejaVu Sans Mono"/>
              </a:rPr>
              <a:t>px 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dirty="0" sz="1100" spc="-5">
                <a:latin typeface="DejaVu Sans Mono"/>
                <a:cs typeface="DejaVu Sans Mono"/>
              </a:rPr>
              <a:t>wordcloud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dirty="0" sz="1100" spc="-5">
                <a:latin typeface="DejaVu Sans Mono"/>
                <a:cs typeface="DejaVu Sans Mono"/>
              </a:rPr>
              <a:t>WordCloud 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dirty="0" sz="1100" spc="-5">
                <a:latin typeface="DejaVu Sans Mono"/>
                <a:cs typeface="DejaVu Sans Mono"/>
              </a:rPr>
              <a:t>seaborn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as </a:t>
            </a:r>
            <a:r>
              <a:rPr dirty="0" sz="1100" spc="-5">
                <a:latin typeface="DejaVu Sans Mono"/>
                <a:cs typeface="DejaVu Sans Mono"/>
              </a:rPr>
              <a:t>sns  sns.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set</a:t>
            </a:r>
            <a:r>
              <a:rPr dirty="0" sz="1100" spc="-5">
                <a:latin typeface="DejaVu Sans Mono"/>
                <a:cs typeface="DejaVu Sans Mono"/>
              </a:rPr>
              <a:t>(style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'whitegrid'</a:t>
            </a:r>
            <a:r>
              <a:rPr dirty="0" sz="1100" spc="-5">
                <a:latin typeface="DejaVu Sans Mono"/>
                <a:cs typeface="DejaVu Sans Mono"/>
              </a:rPr>
              <a:t>) 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import</a:t>
            </a:r>
            <a:r>
              <a:rPr dirty="0" sz="1100" spc="10" b="1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warnings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DejaVu Sans Mono"/>
                <a:cs typeface="DejaVu Sans Mono"/>
              </a:rPr>
              <a:t>warnings.filterwarnings(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'ignore'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dirty="0" sz="1100" spc="-5">
                <a:latin typeface="DejaVu Sans Mono"/>
                <a:cs typeface="DejaVu Sans Mono"/>
              </a:rPr>
              <a:t>sklearn.preprocessing </a:t>
            </a:r>
            <a:r>
              <a:rPr dirty="0" sz="1100" spc="-5" b="1">
                <a:solidFill>
                  <a:srgbClr val="008000"/>
                </a:solidFill>
                <a:latin typeface="DejaVu Sans Mono"/>
                <a:cs typeface="DejaVu Sans Mono"/>
              </a:rPr>
              <a:t>import</a:t>
            </a:r>
            <a:r>
              <a:rPr dirty="0" sz="1100" spc="45" b="1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PowerTransformer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430"/>
              </a:lnSpc>
              <a:spcBef>
                <a:spcPts val="1010"/>
              </a:spcBef>
            </a:pPr>
            <a:r>
              <a:rPr dirty="0" sz="1200" spc="-5" b="1">
                <a:solidFill>
                  <a:srgbClr val="4F80BC"/>
                </a:solidFill>
                <a:latin typeface="Carlito"/>
                <a:cs typeface="Carlito"/>
              </a:rPr>
              <a:t>Create UDFs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290"/>
              </a:lnSpc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Create Data audit Report for continuous</a:t>
            </a:r>
            <a:r>
              <a:rPr dirty="0" sz="1100" spc="35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variables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def</a:t>
            </a:r>
            <a:r>
              <a:rPr dirty="0" sz="1100" b="1">
                <a:solidFill>
                  <a:srgbClr val="00701F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continuous_var_summary(x):</a:t>
            </a:r>
            <a:endParaRPr sz="1100">
              <a:latin typeface="DejaVu Sans Mono"/>
              <a:cs typeface="DejaVu Sans Mono"/>
            </a:endParaRPr>
          </a:p>
          <a:p>
            <a:pPr marL="12700" marR="90170" indent="336550">
              <a:lnSpc>
                <a:spcPts val="1280"/>
              </a:lnSpc>
              <a:spcBef>
                <a:spcPts val="55"/>
              </a:spcBef>
            </a:pP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return </a:t>
            </a:r>
            <a:r>
              <a:rPr dirty="0" sz="1100" spc="-5">
                <a:latin typeface="DejaVu Sans Mono"/>
                <a:cs typeface="DejaVu Sans Mono"/>
              </a:rPr>
              <a:t>pd.Series([x.count(), x.isnull().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(), x.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(), x.mean(),  x.median(),</a:t>
            </a:r>
            <a:endParaRPr sz="1100">
              <a:latin typeface="DejaVu Sans Mono"/>
              <a:cs typeface="DejaVu Sans Mono"/>
            </a:endParaRPr>
          </a:p>
          <a:p>
            <a:pPr marL="1861820">
              <a:lnSpc>
                <a:spcPts val="1225"/>
              </a:lnSpc>
            </a:pPr>
            <a:r>
              <a:rPr dirty="0" sz="1100" spc="-5">
                <a:latin typeface="DejaVu Sans Mono"/>
                <a:cs typeface="DejaVu Sans Mono"/>
              </a:rPr>
              <a:t>x.std(), x.var(), x.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min</a:t>
            </a:r>
            <a:r>
              <a:rPr dirty="0" sz="1100" spc="-5">
                <a:latin typeface="DejaVu Sans Mono"/>
                <a:cs typeface="DejaVu Sans Mono"/>
              </a:rPr>
              <a:t>(),</a:t>
            </a:r>
            <a:r>
              <a:rPr dirty="0" sz="1100" spc="3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x.quantile(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0.01</a:t>
            </a:r>
            <a:r>
              <a:rPr dirty="0" sz="1100" spc="-5">
                <a:latin typeface="DejaVu Sans Mono"/>
                <a:cs typeface="DejaVu Sans Mono"/>
              </a:rPr>
              <a:t>),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x.quantile(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0.05</a:t>
            </a:r>
            <a:r>
              <a:rPr dirty="0" sz="1100" spc="-5">
                <a:latin typeface="DejaVu Sans Mono"/>
                <a:cs typeface="DejaVu Sans Mono"/>
              </a:rPr>
              <a:t>),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x.quantile(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0.10</a:t>
            </a:r>
            <a:r>
              <a:rPr dirty="0" sz="1100" spc="-5">
                <a:latin typeface="DejaVu Sans Mono"/>
                <a:cs typeface="DejaVu Sans Mono"/>
              </a:rPr>
              <a:t>),x.quantile(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0.25</a:t>
            </a:r>
            <a:r>
              <a:rPr dirty="0" sz="1100" spc="-5">
                <a:latin typeface="DejaVu Sans Mono"/>
                <a:cs typeface="DejaVu Sans Mono"/>
              </a:rPr>
              <a:t>),x.quantile(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0.50</a:t>
            </a:r>
            <a:r>
              <a:rPr dirty="0" sz="1100" spc="-5">
                <a:latin typeface="DejaVu Sans Mono"/>
                <a:cs typeface="DejaVu Sans Mono"/>
              </a:rPr>
              <a:t>),x.quantile(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0.75</a:t>
            </a:r>
            <a:r>
              <a:rPr dirty="0" sz="1100" spc="-5">
                <a:latin typeface="DejaVu Sans Mono"/>
                <a:cs typeface="DejaVu Sans Mono"/>
              </a:rPr>
              <a:t>),</a:t>
            </a:r>
            <a:endParaRPr sz="1100">
              <a:latin typeface="DejaVu Sans Mono"/>
              <a:cs typeface="DejaVu Sans Mono"/>
            </a:endParaRPr>
          </a:p>
          <a:p>
            <a:pPr marL="253492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x.quantile(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0.90</a:t>
            </a:r>
            <a:r>
              <a:rPr dirty="0" sz="1100" spc="-5">
                <a:latin typeface="DejaVu Sans Mono"/>
                <a:cs typeface="DejaVu Sans Mono"/>
              </a:rPr>
              <a:t>),x.quantile(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0.95</a:t>
            </a:r>
            <a:r>
              <a:rPr dirty="0" sz="1100" spc="-5">
                <a:latin typeface="DejaVu Sans Mono"/>
                <a:cs typeface="DejaVu Sans Mono"/>
              </a:rPr>
              <a:t>),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x.quantile(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0.99</a:t>
            </a:r>
            <a:r>
              <a:rPr dirty="0" sz="1100" spc="-5">
                <a:latin typeface="DejaVu Sans Mono"/>
                <a:cs typeface="DejaVu Sans Mono"/>
              </a:rPr>
              <a:t>),x.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max</a:t>
            </a:r>
            <a:r>
              <a:rPr dirty="0" sz="1100" spc="-5">
                <a:latin typeface="DejaVu Sans Mono"/>
                <a:cs typeface="DejaVu Sans Mono"/>
              </a:rPr>
              <a:t>()],</a:t>
            </a:r>
            <a:endParaRPr sz="1100">
              <a:latin typeface="DejaVu Sans Mono"/>
              <a:cs typeface="DejaVu Sans Mono"/>
            </a:endParaRPr>
          </a:p>
          <a:p>
            <a:pPr marL="152590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index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'N'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'NMISS'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'SUM'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40"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'MEAN'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'MEDIAN'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'STD'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'VAR'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'MIN'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10"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'P1'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2621280">
              <a:lnSpc>
                <a:spcPts val="1280"/>
              </a:lnSpc>
            </a:pP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'P5' 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'P10' 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'P25' 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'P50' 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'P75'</a:t>
            </a:r>
            <a:r>
              <a:rPr dirty="0" sz="1100" spc="25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'P90'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'P95' 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'P99'</a:t>
            </a:r>
            <a:r>
              <a:rPr dirty="0" sz="1100" spc="1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'MAX'</a:t>
            </a:r>
            <a:r>
              <a:rPr dirty="0" sz="1100" spc="-5">
                <a:latin typeface="DejaVu Sans Mono"/>
                <a:cs typeface="DejaVu Sans Mono"/>
              </a:rPr>
              <a:t>])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675"/>
              </a:lnSpc>
              <a:spcBef>
                <a:spcPts val="1000"/>
              </a:spcBef>
            </a:pP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Import</a:t>
            </a:r>
            <a:r>
              <a:rPr dirty="0" sz="1400" spc="-10" b="1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 marL="12700" marR="175895">
              <a:lnSpc>
                <a:spcPts val="1280"/>
              </a:lnSpc>
              <a:spcBef>
                <a:spcPts val="75"/>
              </a:spcBef>
            </a:pPr>
            <a:r>
              <a:rPr dirty="0" sz="1100" spc="-5">
                <a:latin typeface="DejaVu Sans Mono"/>
                <a:cs typeface="DejaVu Sans Mono"/>
              </a:rPr>
              <a:t>df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pd.read_csv(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'E:/DataTrained\Intership_Flip Robo/Projects/Cause of  Death/archive/cause_of_deaths</a:t>
            </a:r>
            <a:r>
              <a:rPr dirty="0" sz="110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dataset.csv'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 spc="-5">
                <a:latin typeface="DejaVu Sans Mono"/>
                <a:cs typeface="DejaVu Sans Mono"/>
              </a:rPr>
              <a:t>df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7243946"/>
          <a:ext cx="4100829" cy="178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/>
                <a:gridCol w="1514475"/>
                <a:gridCol w="462280"/>
                <a:gridCol w="504825"/>
                <a:gridCol w="1009649"/>
                <a:gridCol w="201295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Countr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y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/Te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r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rit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o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Cod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Yea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Meningit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b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w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b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w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b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w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b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w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951220" cy="8160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1765935"/>
                <a:gridCol w="1050925"/>
                <a:gridCol w="630554"/>
                <a:gridCol w="504825"/>
                <a:gridCol w="1377314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6.665000e+02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6.672007e+03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1.822066e+04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4.451568e+07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3.319924e+08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1.500000e+01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6.665000e+02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8.472500e+02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2.456250e+03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3.499600e+03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8.715100e+03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6.110100e+03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2.038630e+04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3.501950e+04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9.872486e+04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9.835800e+04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66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3.207150e+05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Parkinson's</a:t>
                      </a:r>
                      <a:r>
                        <a:rPr dirty="0" sz="1100" spc="-3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Nutritional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Deficiencies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ts val="1260"/>
                        </a:lnSpc>
                        <a:tabLst>
                          <a:tab pos="126174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Malaria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7.179795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1.379203e+07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2.534268e+07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243842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83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  VAR  MIN  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2829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  P1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1.173169e+03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1.640000e+02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4.616156e+03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2.130890e+07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2.700000e+01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1.640000e+02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6.092500e+02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2.163400e+03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4.707150e+03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2.188174e+04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7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7.699000e+04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2.253600e+03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1.048363e+04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1.099066e+08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1.167250e+03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4.917800e+03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9.651100e+03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3.240173e+04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2.682230e+05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4.140960e+03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1.842775e+04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3.395821e+08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3.930000e+02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8.596400e+03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2.097485e+04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8.156846e+04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2.806040e+05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36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40765">
                        <a:lnSpc>
                          <a:spcPts val="1260"/>
                        </a:lnSpc>
                        <a:tabLst>
                          <a:tab pos="1880870" algn="l"/>
                          <a:tab pos="3899535" algn="l"/>
                          <a:tab pos="5581650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Drowning	Interpersonal</a:t>
                      </a:r>
                      <a:r>
                        <a:rPr dirty="0" sz="1100" spc="2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Violence	Maternal</a:t>
                      </a:r>
                      <a:r>
                        <a:rPr dirty="0" sz="1100" spc="2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3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1.030200e+07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1.275284e+07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7.727046e+06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1.683333e+03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2.083797e+03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1.262589e+03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2.650000e+02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8.877018e+03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6.917006e+03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6.057973e+03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7.880146e+07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4.784497e+07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3.669904e+07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2.650000e+02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6.980000e+02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8.770000e+02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7.340000e+02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614670" cy="817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1176655"/>
                <a:gridCol w="504825"/>
                <a:gridCol w="419735"/>
                <a:gridCol w="294005"/>
                <a:gridCol w="252094"/>
                <a:gridCol w="208914"/>
                <a:gridCol w="756920"/>
                <a:gridCol w="1377314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2.16600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9258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3.156100e+03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2.206300e+03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4.95940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9258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1.127190e+04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3.636150e+03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3.53604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2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9258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4.035279e+04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1.778007e+04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1.53773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9258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6.964000e+04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1.079290e+05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HIV/AID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Drug Use</a:t>
                      </a:r>
                      <a:r>
                        <a:rPr dirty="0" sz="1100" spc="-4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  <a:tabLst>
                          <a:tab pos="1262380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Tuberculosis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3.63644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2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2.656121e+06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4.585060e+07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5.94189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4.340067e+02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7.491929e+03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1.36000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4.170000e+02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2.10119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2.898762e+03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3.954998e+04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4.41502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8.402819e+06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1.564201e+09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3.500000e+01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1.36000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4.170000e+02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1.87900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2.924250e+03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1.20773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3.922000e+02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1.124430e+04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3.36861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9.332000e+02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2.710690e+04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1.04669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9.163350e+03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1.041743e+05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3.05491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6.571700e+04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6.575150e+05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Cardiovascular</a:t>
                      </a:r>
                      <a:r>
                        <a:rPr dirty="0" sz="1100" spc="-2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Lower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  <a:tabLst>
                          <a:tab pos="2061210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Respiratory</a:t>
                      </a:r>
                      <a:r>
                        <a:rPr dirty="0" sz="1100" spc="2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Infections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832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832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4.477420e+08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832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8.377004e+07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2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83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  VAR  MIN  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2829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  P1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096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7.316045e+04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1.174200e+04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2.915775e+05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8.501746e+10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2.300000e+01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1.130000e+02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2.420000e+02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2.028000e+03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1.174200e+04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4.254650e+04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1.307558e+05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2.520974e+05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1.273302e+06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0096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4.584273e+06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8328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1.368791e+04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2.126500e+03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4.803172e+04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2.307046e+09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3.100000e+01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3.450000e+02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2.126500e+03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1.016125e+04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2.412480e+04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5.346200e+04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1.981039e+05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8328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6.909130e+05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Neonatal</a:t>
                      </a:r>
                      <a:r>
                        <a:rPr dirty="0" sz="1100" spc="-3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Alcohol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Use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35915">
                        <a:lnSpc>
                          <a:spcPts val="1260"/>
                        </a:lnSpc>
                        <a:tabLst>
                          <a:tab pos="126174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Self-harm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7.686073e+07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4.819018e+06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2.371393e+07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1.255894e+04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7.874212e+02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3.874825e+03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360670" cy="8160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2480310"/>
                <a:gridCol w="714375"/>
                <a:gridCol w="421004"/>
                <a:gridCol w="1123314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9.160000e+02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5.330000e+02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5.605837e+04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3.545824e+03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1.842562e+04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3.142540e+09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1.257287e+07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3.395033e+08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1.310000e+02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9.160000e+02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5.330000e+02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7.419750e+03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3.160000e+02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1.882250e+03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2.222670e+04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8.880000e+02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5.437500e+03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3.661695e+04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2.891400e+03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1.061205e+04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2.290906e+05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1.686733e+04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7.900556e+04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8.527610e+05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5.520000e+04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2.203570e+05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162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04215">
                        <a:lnSpc>
                          <a:spcPts val="1260"/>
                        </a:lnSpc>
                        <a:tabLst>
                          <a:tab pos="3227070" algn="l"/>
                          <a:tab pos="490918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Exposure to Forces</a:t>
                      </a:r>
                      <a:r>
                        <a:rPr dirty="0" sz="1100" spc="4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of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Nature	Diarrheal</a:t>
                      </a:r>
                      <a:r>
                        <a:rPr dirty="0" sz="1100" spc="2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3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1.49013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2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6.623551e+07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2.43485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1.082280e+04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2.965000e+02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4.71710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6.541617e+04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2.22510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4.279276e+09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2.965000e+02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3.946750e+03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8.41000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1.768400e+04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2.32000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2.870115e+04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2.06234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1.328513e+05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2.22641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18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1.119477e+06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Environmental Heat and Cold</a:t>
                      </a:r>
                      <a:r>
                        <a:rPr dirty="0" sz="1100" spc="-2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37185">
                        <a:lnSpc>
                          <a:spcPts val="1260"/>
                        </a:lnSpc>
                        <a:tabLst>
                          <a:tab pos="1262380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Neoplasms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1.788851e+06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2.297585e+08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2.922959e+02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3.754224e+04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5.629500e+03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1.704466e+03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1.615584e+05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2.905206e+06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2.610111e+10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7.600000e+01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8.097500e+02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5.629500e+03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31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2.014775e+04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698490" cy="8160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798829"/>
                <a:gridCol w="378460"/>
                <a:gridCol w="842010"/>
                <a:gridCol w="462914"/>
                <a:gridCol w="715645"/>
                <a:gridCol w="422275"/>
                <a:gridCol w="1462404"/>
              </a:tblGrid>
              <a:tr h="1625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30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2.451000e+02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6.457360e+04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30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6.152000e+02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1.527135e+05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30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9.935770e+03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6.022461e+05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30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2.904800e+04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2.716551e+06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56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04215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Conflict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71475">
                        <a:lnSpc>
                          <a:spcPts val="1280"/>
                        </a:lnSpc>
                        <a:spcBef>
                          <a:spcPts val="60"/>
                        </a:spcBef>
                        <a:tabLst>
                          <a:tab pos="78803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  N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  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  2.89116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  4.72413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  8.22000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  1.64704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  2.71275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  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  1.00000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  1.00000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  2.80000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  1.45750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  8.22000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  2.92250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  9.37560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  1.68065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  9.88240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  2.22922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6364" marR="76835" indent="-83820">
                        <a:lnSpc>
                          <a:spcPct val="193900"/>
                        </a:lnSpc>
                        <a:spcBef>
                          <a:spcPts val="9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and</a:t>
                      </a:r>
                      <a:r>
                        <a:rPr dirty="0" sz="1100" spc="-7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Terrorism  6.120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3.294053e+06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5.382440e+02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7.033308e+03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4.946742e+07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2.300000e+01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4.782000e+02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1.779000e+03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1.041000e+04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5.035320e+05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143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4825" marR="76835" indent="-420370">
                        <a:lnSpc>
                          <a:spcPct val="193900"/>
                        </a:lnSpc>
                        <a:spcBef>
                          <a:spcPts val="9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Diabetes Mellitus  6.1200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0e+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3.144887e+07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5.138705e+03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1.087000e+03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1.677308e+04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2.813362e+08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2.360000e+02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1.087000e+03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2.954000e+03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1.069840e+04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1.957225e+04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7.897854e+04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2.730890e+05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143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</a:t>
                      </a:r>
                      <a:r>
                        <a:rPr dirty="0" sz="1100" spc="-2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Kidney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Poisonings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Protein-Energy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  <a:tabLst>
                          <a:tab pos="1344930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Road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Injuries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2.601082e+06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1.203188e+07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3.629647e+07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2514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4.250134e+02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5.250000e+01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1.965994e+03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9.200000e+01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5.930796e+03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682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9.665000e+02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949315" cy="809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2480944"/>
                <a:gridCol w="1219835"/>
                <a:gridCol w="162877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2.022641e+03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8.255999e+03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2.409778e+04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4.091075e+06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6.816152e+07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5.807032e+08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1.747500e+02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5.250000e+01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9.200000e+01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9.665000e+02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2.540000e+02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1.042500e+03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3.435250e+03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5.951000e+02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4.583000e+03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1.016810e+04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1.208050e+03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8.805100e+03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2.115870e+04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6.599880e+03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2.701049e+04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5.023466e+04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3.088300e+04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2.022410e+05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3.292370e+05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414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3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 Respiratory</a:t>
                      </a:r>
                      <a:r>
                        <a:rPr dirty="0" sz="1100" spc="-5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R="3492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1.04605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2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83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  VAR  MIN  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2829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  P1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3002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1.709237e+04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1.689000e+03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1.051572e+05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1.105803e+10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2.800000e+01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2.890000e+02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1.689000e+03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5.249750e+03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2.194620e+04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3.987850e+04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2.171634e+05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1.366039e+06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035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04215">
                        <a:lnSpc>
                          <a:spcPts val="1260"/>
                        </a:lnSpc>
                        <a:tabLst>
                          <a:tab pos="440499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Cirrhosis and Other Chronic</a:t>
                      </a:r>
                      <a:r>
                        <a:rPr dirty="0" sz="1100" spc="6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Liver</a:t>
                      </a:r>
                      <a:r>
                        <a:rPr dirty="0" sz="1100" spc="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	Digestive</a:t>
                      </a:r>
                      <a:r>
                        <a:rPr dirty="0" sz="1100" spc="-5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625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30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3.747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32e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6.563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64e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6.124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72e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1.072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1.210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2.185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2.068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3.722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05e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4.279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83e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1.385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1093337"/>
          <a:ext cx="5949315" cy="701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2606675"/>
                <a:gridCol w="1460500"/>
                <a:gridCol w="1261110"/>
              </a:tblGrid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1.800000e+01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3.300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1.540000e+02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2.840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1.210000e+03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2.185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3.547250e+03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6.080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1.194180e+04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2.274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2.595360e+04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4.460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95e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8.720563e+04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1.269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85e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260667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2.700370e+05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4.649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Fire, Heat, and Hot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Acute 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3.602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3.784791e+06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5.887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6.184299e+02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1.260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1.500000e+01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2.128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95e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4.186023e+03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4.530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17e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1.752279e+07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1.260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1.500000e+01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4.500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1.600000e+02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1.005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5.902000e+02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2.061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1.569050e+03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1.136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9.776920e+03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2.587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6.430500e+04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8220709"/>
            <a:ext cx="3206750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It seems alot of outliers or skewness are </a:t>
            </a:r>
            <a:r>
              <a:rPr dirty="0" sz="1200">
                <a:solidFill>
                  <a:srgbClr val="4F80BC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the data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310"/>
              </a:lnSpc>
            </a:pPr>
            <a:r>
              <a:rPr dirty="0" sz="1100" spc="-5">
                <a:latin typeface="DejaVu Sans Mono"/>
                <a:cs typeface="DejaVu Sans Mono"/>
              </a:rPr>
              <a:t>df1_cat.describe(include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'O'</a:t>
            </a:r>
            <a:r>
              <a:rPr dirty="0" sz="1100" spc="-5">
                <a:latin typeface="DejaVu Sans Mono"/>
                <a:cs typeface="DejaVu Sans Mono"/>
              </a:rPr>
              <a:t>])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945" y="8690609"/>
            <a:ext cx="145415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Country/</a:t>
            </a:r>
            <a:r>
              <a:rPr dirty="0" sz="1100" spc="5">
                <a:latin typeface="DejaVu Sans Mono"/>
                <a:cs typeface="DejaVu Sans Mono"/>
              </a:rPr>
              <a:t>T</a:t>
            </a:r>
            <a:r>
              <a:rPr dirty="0" sz="1100" spc="-5">
                <a:latin typeface="DejaVu Sans Mono"/>
                <a:cs typeface="DejaVu Sans Mono"/>
              </a:rPr>
              <a:t>err</a:t>
            </a:r>
            <a:r>
              <a:rPr dirty="0" sz="1100" spc="5">
                <a:latin typeface="DejaVu Sans Mono"/>
                <a:cs typeface="DejaVu Sans Mono"/>
              </a:rPr>
              <a:t>i</a:t>
            </a:r>
            <a:r>
              <a:rPr dirty="0" sz="1100" spc="-5">
                <a:latin typeface="DejaVu Sans Mono"/>
                <a:cs typeface="DejaVu Sans Mono"/>
              </a:rPr>
              <a:t>tor</a:t>
            </a:r>
            <a:r>
              <a:rPr dirty="0" sz="1100">
                <a:latin typeface="DejaVu Sans Mono"/>
                <a:cs typeface="DejaVu Sans Mono"/>
              </a:rPr>
              <a:t>y</a:t>
            </a:r>
            <a:endParaRPr sz="1100">
              <a:latin typeface="DejaVu Sans Mono"/>
              <a:cs typeface="DejaVu Sans Mono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612</a:t>
            </a: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8995" y="8690609"/>
            <a:ext cx="36131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DejaVu Sans Mono"/>
                <a:cs typeface="DejaVu Sans Mono"/>
              </a:rPr>
              <a:t>Yea</a:t>
            </a:r>
            <a:r>
              <a:rPr dirty="0" sz="1100">
                <a:latin typeface="DejaVu Sans Mono"/>
                <a:cs typeface="DejaVu Sans Mono"/>
              </a:rPr>
              <a:t>r  </a:t>
            </a:r>
            <a:r>
              <a:rPr dirty="0" sz="1100" spc="-5">
                <a:latin typeface="DejaVu Sans Mono"/>
                <a:cs typeface="DejaVu Sans Mono"/>
              </a:rPr>
              <a:t>612</a:t>
            </a: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885316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coun</a:t>
            </a:r>
            <a:r>
              <a:rPr dirty="0" sz="1100"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2586355" cy="488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1303655"/>
                <a:gridCol w="45275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unique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top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sta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freq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1812290"/>
            <a:ext cx="4565650" cy="113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Check Normality of continous</a:t>
            </a:r>
            <a:r>
              <a:rPr dirty="0" sz="1100" spc="15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data</a:t>
            </a:r>
            <a:endParaRPr sz="1100">
              <a:latin typeface="DejaVu Sans Mono"/>
              <a:cs typeface="DejaVu Sans Mono"/>
            </a:endParaRPr>
          </a:p>
          <a:p>
            <a:pPr marL="348615" marR="842644" indent="-336550">
              <a:lnSpc>
                <a:spcPts val="1280"/>
              </a:lnSpc>
              <a:spcBef>
                <a:spcPts val="55"/>
              </a:spcBef>
            </a:pP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for </a:t>
            </a:r>
            <a:r>
              <a:rPr dirty="0" sz="1100">
                <a:latin typeface="DejaVu Sans Mono"/>
                <a:cs typeface="DejaVu Sans Mono"/>
              </a:rPr>
              <a:t>i </a:t>
            </a: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in </a:t>
            </a:r>
            <a:r>
              <a:rPr dirty="0" sz="1100" spc="-5">
                <a:latin typeface="DejaVu Sans Mono"/>
                <a:cs typeface="DejaVu Sans Mono"/>
              </a:rPr>
              <a:t>df1_cont.columns:  sns.distplot(df1_cont[i])  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print</a:t>
            </a:r>
            <a:r>
              <a:rPr dirty="0" sz="1100" spc="-5">
                <a:latin typeface="DejaVu Sans Mono"/>
                <a:cs typeface="DejaVu Sans Mono"/>
              </a:rPr>
              <a:t>(kstest(df1_cont[i].values,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'norm'</a:t>
            </a:r>
            <a:r>
              <a:rPr dirty="0" sz="1100" spc="-5">
                <a:latin typeface="DejaVu Sans Mono"/>
                <a:cs typeface="DejaVu Sans Mono"/>
              </a:rPr>
              <a:t>))  plt.show()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KstestResult(statistic=0.8829688223001868,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835" y="3140693"/>
            <a:ext cx="5078766" cy="3199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652145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KstestResult(statistic=0.9661337620990889,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529080"/>
            <a:ext cx="5943600" cy="19050"/>
          </a:xfrm>
          <a:custGeom>
            <a:avLst/>
            <a:gdLst/>
            <a:ahLst/>
            <a:cxnLst/>
            <a:rect l="l" t="t" r="r" b="b"/>
            <a:pathLst>
              <a:path w="5943600" h="19050">
                <a:moveTo>
                  <a:pt x="0" y="9525"/>
                </a:moveTo>
                <a:lnTo>
                  <a:pt x="5943600" y="95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5" y="990585"/>
            <a:ext cx="5078766" cy="317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713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KstestResult(statistic=0.9471795137330757,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957" y="4683759"/>
            <a:ext cx="5180330" cy="3250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1407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KstestResult(statistic=0.8811714366792718,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5281936" cy="3250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71340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KstestResult(statistic=0.5,</a:t>
            </a:r>
            <a:r>
              <a:rPr dirty="0" sz="1100" spc="-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7790" y="4759078"/>
            <a:ext cx="5157063" cy="3149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10133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KstestResult(statistic=0.9483233045827489,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6" y="990585"/>
            <a:ext cx="5129572" cy="319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713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KstestResult(statistic=0.9432579451056248,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835" y="4759945"/>
            <a:ext cx="5002567" cy="3199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1407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KstestResult(statistic=0.8373805870060691,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866765" cy="817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421004"/>
                <a:gridCol w="630555"/>
                <a:gridCol w="462915"/>
                <a:gridCol w="462914"/>
                <a:gridCol w="210819"/>
                <a:gridCol w="756919"/>
                <a:gridCol w="421004"/>
                <a:gridCol w="421004"/>
                <a:gridCol w="252729"/>
                <a:gridCol w="1094105"/>
                <a:gridCol w="285750"/>
              </a:tblGrid>
              <a:tr h="16261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Alzheimer's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 and Other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Dementias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Parkinson's</a:t>
                      </a:r>
                      <a:r>
                        <a:rPr dirty="0" sz="1100" spc="-6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206057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151447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654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34290" indent="503555">
                        <a:lnSpc>
                          <a:spcPts val="128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Nutri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ion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l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Violence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185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Deficiencies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150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2087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Malaria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6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Drowning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037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1370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Interpersonal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150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2153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0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1391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150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2441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0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1514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150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2837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0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1687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2589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150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3081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0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1809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023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2849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12712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15010" marR="76200" indent="84455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 marR="76200" indent="83820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 gridSpan="2">
                  <a:txBody>
                    <a:bodyPr/>
                    <a:lstStyle/>
                    <a:p>
                      <a:pPr marL="504190" marR="76835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150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3056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1342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150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1363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150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150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2884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827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1434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Diabetes</a:t>
                      </a:r>
                      <a:r>
                        <a:rPr dirty="0" sz="1100" spc="-5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Mellitus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Kidney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Poiso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n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ing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3724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3776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3862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38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3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429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1177290" marR="34290" indent="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317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252095" marR="76835" indent="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451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2465" marR="16129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325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2160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5" y="990585"/>
            <a:ext cx="5078766" cy="317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713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KstestResult(statistic=0.8888511752413633,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835" y="4759945"/>
            <a:ext cx="5078766" cy="317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1407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KstestResult(statistic=0.7891779726269842,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6" y="990585"/>
            <a:ext cx="5142269" cy="319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713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KstestResult(statistic=0.9063298405304614,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834" y="4772643"/>
            <a:ext cx="4786675" cy="3301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2804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KstestResult(statistic=0.9999683287581669,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4773936" cy="345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5110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KstestResult(statistic=0.9901644071895395,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833" y="4912343"/>
            <a:ext cx="4659666" cy="332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4201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KstestResult(statistic=0.9586174222298078,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3" y="1003283"/>
            <a:ext cx="4659666" cy="3301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5110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KstestResult(statistic=0.8803544432152195,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625" y="4899471"/>
            <a:ext cx="5155394" cy="3166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272780"/>
            <a:ext cx="44818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KstestResult(statistic=0.967604350334383,</a:t>
            </a:r>
            <a:r>
              <a:rPr dirty="0" sz="1100" spc="1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6" y="990585"/>
            <a:ext cx="5167663" cy="317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71340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KstestResult(statistic=0.5,</a:t>
            </a:r>
            <a:r>
              <a:rPr dirty="0" sz="1100" spc="-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957" y="4683759"/>
            <a:ext cx="5154930" cy="335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1407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KstestResult(statistic=0.9086224170714287,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4" y="1003283"/>
            <a:ext cx="4786678" cy="3301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5110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KstestResult(statistic=0.7628707830845005,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835" y="4899645"/>
            <a:ext cx="5002570" cy="3199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2804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KstestResult(statistic=0.9937481411840562,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4" y="1003283"/>
            <a:ext cx="4773969" cy="332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511040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KstestResult(statistic=0.5,</a:t>
            </a:r>
            <a:r>
              <a:rPr dirty="0" sz="1100" spc="-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957" y="4823459"/>
            <a:ext cx="5281936" cy="3352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2931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KstestResult(statistic=0.9919507555631412,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5" y="1003283"/>
            <a:ext cx="5078766" cy="319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4094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KstestResult(statistic=0.9849246117722915,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957" y="4721859"/>
            <a:ext cx="5281936" cy="335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1788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KstestResult(statistic=0.8133609791629319,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5" y="990585"/>
            <a:ext cx="5002567" cy="319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713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KstestResult(statistic=0.8520864693590103,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957" y="4683759"/>
            <a:ext cx="5180342" cy="335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1407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KstestResult(statistic=0.9829638274585659,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414" y="990238"/>
            <a:ext cx="5155814" cy="3184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5610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KstestResult(statistic=0.9890206163398663,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834" y="4757387"/>
            <a:ext cx="4773969" cy="3326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265159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KstestResult(statistic=0.9738135006611803,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809615" cy="797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1303019"/>
                <a:gridCol w="420369"/>
                <a:gridCol w="724534"/>
                <a:gridCol w="462914"/>
                <a:gridCol w="714375"/>
                <a:gridCol w="344169"/>
                <a:gridCol w="1019175"/>
                <a:gridCol w="367029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527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3381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670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5275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3460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670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Protein-Energy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34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Roa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Injurie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1501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2054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1501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447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1501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1501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2797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568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715010" marR="86360" indent="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378460" indent="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1501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3027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1501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2962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1501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1501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3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33655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594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605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622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644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80022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666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378460" indent="8445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209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66115">
                <a:tc gridSpan="3">
                  <a:txBody>
                    <a:bodyPr/>
                    <a:lstStyle/>
                    <a:p>
                      <a:pPr marL="31750" marR="34290" indent="503555">
                        <a:lnSpc>
                          <a:spcPts val="1280"/>
                        </a:lnSpc>
                        <a:spcBef>
                          <a:spcPts val="700"/>
                        </a:spcBef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Cirrhosis and</a:t>
                      </a:r>
                      <a:r>
                        <a:rPr dirty="0" sz="1100" spc="-6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Other  Diseases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5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8890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 marR="31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Live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267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Digestive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4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533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556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573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252124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434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5" y="990585"/>
            <a:ext cx="5078766" cy="317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71340"/>
            <a:ext cx="4565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KstestResult(statistic=0.9878657882428797,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834" y="4772643"/>
            <a:ext cx="4786675" cy="332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280400"/>
            <a:ext cx="44818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KstestResult(statistic=0.895550521646592,</a:t>
            </a:r>
            <a:r>
              <a:rPr dirty="0" sz="1100" spc="1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835" y="990585"/>
            <a:ext cx="5002567" cy="3212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371340"/>
            <a:ext cx="43973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KstestResult(statistic=0.75551784190803,</a:t>
            </a:r>
            <a:r>
              <a:rPr dirty="0" sz="1100" spc="1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8835" y="4759945"/>
            <a:ext cx="5002567" cy="3199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8159750"/>
            <a:ext cx="5516880" cy="5588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All of the features are not follow the NDs </a:t>
            </a:r>
            <a:r>
              <a:rPr dirty="0" sz="1200">
                <a:solidFill>
                  <a:srgbClr val="4F80BC"/>
                </a:solidFill>
                <a:latin typeface="Carlito"/>
                <a:cs typeface="Carlito"/>
              </a:rPr>
              <a:t>(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Right Skewed </a:t>
            </a:r>
            <a:r>
              <a:rPr dirty="0" sz="1200">
                <a:solidFill>
                  <a:srgbClr val="4F80BC"/>
                </a:solidFill>
                <a:latin typeface="Carlito"/>
                <a:cs typeface="Carlito"/>
              </a:rPr>
              <a:t>)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as it shown in both graphs and  </a:t>
            </a:r>
            <a:r>
              <a:rPr dirty="0" sz="1200" spc="-10">
                <a:solidFill>
                  <a:srgbClr val="4F80BC"/>
                </a:solidFill>
                <a:latin typeface="Carlito"/>
                <a:cs typeface="Carlito"/>
              </a:rPr>
              <a:t>Statistics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df1_cont.skew()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3303904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Meningitis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DejaVu Sans Mono"/>
                <a:cs typeface="DejaVu Sans Mono"/>
              </a:rPr>
              <a:t>Alzheimer's Disease and Other Dementias  Parkinson's</a:t>
            </a:r>
            <a:r>
              <a:rPr dirty="0" sz="1100" spc="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Disease</a:t>
            </a:r>
            <a:endParaRPr sz="1100">
              <a:latin typeface="DejaVu Sans Mono"/>
              <a:cs typeface="DejaVu Sans Mono"/>
            </a:endParaRPr>
          </a:p>
          <a:p>
            <a:pPr marL="12700" marR="126682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Nutritional Deficiencies  Malaria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Drowning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1123" y="891540"/>
            <a:ext cx="78168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8.24859</a:t>
            </a:r>
            <a:r>
              <a:rPr dirty="0" sz="1100">
                <a:latin typeface="DejaVu Sans Mono"/>
                <a:cs typeface="DejaVu Sans Mono"/>
              </a:rPr>
              <a:t>9</a:t>
            </a:r>
            <a:endParaRPr sz="1100">
              <a:latin typeface="DejaVu Sans Mono"/>
              <a:cs typeface="DejaVu Sans Mono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8.69528</a:t>
            </a:r>
            <a:r>
              <a:rPr dirty="0" sz="110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9.32124</a:t>
            </a:r>
            <a:r>
              <a:rPr dirty="0" sz="110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14.86</a:t>
            </a:r>
            <a:r>
              <a:rPr dirty="0" sz="1100" spc="5"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49</a:t>
            </a:r>
            <a:r>
              <a:rPr dirty="0" sz="110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9.15910</a:t>
            </a:r>
            <a:r>
              <a:rPr dirty="0" sz="110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10.55</a:t>
            </a:r>
            <a:r>
              <a:rPr dirty="0" sz="1100" spc="5"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90</a:t>
            </a:r>
            <a:r>
              <a:rPr dirty="0" sz="110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1889627"/>
          <a:ext cx="4688205" cy="4516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1260"/>
                <a:gridCol w="95631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Interpersonal Violence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5.77714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Maternal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12.27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HIV/AIDS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6.61016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Drug Use 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13.36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Tuberculosis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12.02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2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Cardiovascular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9.41191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Lower Respiratory 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9.03660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Neonatal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10.44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Alcohol Use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9.25351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8.97365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Exposure to Forces of</a:t>
                      </a:r>
                      <a:r>
                        <a:rPr dirty="0" sz="1100" spc="1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Nature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34.50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Diarrheal 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12.56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Environmental Heat and Cold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10.63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Neoplasms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10.74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Conflict and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Terrorism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60.70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Diabetes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Mellitus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8.02265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 Kidney</a:t>
                      </a:r>
                      <a:r>
                        <a:rPr dirty="0" sz="1100" spc="1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7.91936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Poisonings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10.92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Protein-Energy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13.11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Road Injuries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9.46620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 Respiratory</a:t>
                      </a:r>
                      <a:r>
                        <a:rPr dirty="0" sz="1100" spc="1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10.29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Cirrhosis and Other Chronic Liver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7.76471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Digestive 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8.02653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Fire, Heat, and Hot</a:t>
                      </a:r>
                      <a:r>
                        <a:rPr dirty="0" sz="1100" spc="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8.57884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Acute 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12.75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45214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dtype: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float64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60"/>
                        </a:lnSpc>
                        <a:spcBef>
                          <a:spcPts val="96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df2</a:t>
                      </a:r>
                      <a:r>
                        <a:rPr dirty="0" sz="1100" spc="-5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df.copy()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969" y="6510019"/>
            <a:ext cx="3303904" cy="53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The unique Year data in the</a:t>
            </a:r>
            <a:r>
              <a:rPr dirty="0" sz="1100" spc="-2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Dataframe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DejaVu Sans Mono"/>
                <a:cs typeface="DejaVu Sans Mono"/>
              </a:rPr>
              <a:t>df1_cat[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].unique()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7163937"/>
          <a:ext cx="5865495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675"/>
                <a:gridCol w="504825"/>
                <a:gridCol w="504825"/>
                <a:gridCol w="504825"/>
                <a:gridCol w="504825"/>
                <a:gridCol w="504825"/>
                <a:gridCol w="504825"/>
                <a:gridCol w="175577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array([1990,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1991,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1992,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1993,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1994,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1996,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1997, 1998,</a:t>
                      </a:r>
                      <a:r>
                        <a:rPr dirty="0" sz="1100" spc="-2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1999,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2000,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2002,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2003,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2004,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2005,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2007,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2008, 2009,</a:t>
                      </a:r>
                      <a:r>
                        <a:rPr dirty="0" sz="1100" spc="-2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2010,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2011,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2013,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2014,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2015,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2016,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2018,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2019],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dtype=object)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8086090"/>
            <a:ext cx="5322570" cy="877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There are </a:t>
            </a:r>
            <a:r>
              <a:rPr dirty="0" sz="1200">
                <a:solidFill>
                  <a:srgbClr val="4F80BC"/>
                </a:solidFill>
                <a:latin typeface="Carlito"/>
                <a:cs typeface="Carlito"/>
              </a:rPr>
              <a:t>30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years of </a:t>
            </a:r>
            <a:r>
              <a:rPr dirty="0" sz="1200" spc="-10">
                <a:solidFill>
                  <a:srgbClr val="4F80BC"/>
                </a:solidFill>
                <a:latin typeface="Carlito"/>
                <a:cs typeface="Carlito"/>
              </a:rPr>
              <a:t>statistics </a:t>
            </a:r>
            <a:r>
              <a:rPr dirty="0" sz="1200">
                <a:solidFill>
                  <a:srgbClr val="4F80BC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this data set</a:t>
            </a:r>
            <a:r>
              <a:rPr dirty="0" sz="1200" spc="15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(1990-2019).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ts val="1280"/>
              </a:lnSpc>
              <a:spcBef>
                <a:spcPts val="65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Creating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a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new column for 'Total_no_of_Deaths' for individual 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Country and</a:t>
            </a:r>
            <a:r>
              <a:rPr dirty="0" sz="1100" spc="1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Year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df2[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'Total_no_of_Deaths'</a:t>
            </a:r>
            <a:r>
              <a:rPr dirty="0" sz="1100" spc="-5">
                <a:latin typeface="DejaVu Sans Mono"/>
                <a:cs typeface="DejaVu Sans Mono"/>
              </a:rPr>
              <a:t>]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df2.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(axis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876290" cy="812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/>
                <a:gridCol w="1092835"/>
                <a:gridCol w="462915"/>
                <a:gridCol w="597535"/>
                <a:gridCol w="882650"/>
                <a:gridCol w="462279"/>
                <a:gridCol w="335914"/>
                <a:gridCol w="1429385"/>
                <a:gridCol w="199389"/>
              </a:tblGrid>
              <a:tr h="45214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df2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Country/Territory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3820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Year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r" marR="3556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Menin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g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iti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905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Afghanistan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Afghanistan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Afghanistan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Afghanistan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747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R="774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b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w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83820" marR="170180" indent="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504825" marR="34290" indent="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Alzheimer's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and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Other</a:t>
                      </a:r>
                      <a:r>
                        <a:rPr dirty="0" sz="1100" spc="-3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Dementias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Parkinson's</a:t>
                      </a:r>
                      <a:r>
                        <a:rPr dirty="0" sz="1100" spc="-3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1009015" marR="7683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143002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654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34290" indent="503555">
                        <a:lnSpc>
                          <a:spcPts val="128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Nutri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ion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l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Violence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185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 marR="317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Defic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enc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Malaria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181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Drowning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1370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Interpersonal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1391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1514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1687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2589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1809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024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2849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12712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L="715010" indent="84455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1005" marR="118110" indent="83820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 gridSpan="2">
                  <a:txBody>
                    <a:bodyPr/>
                    <a:lstStyle/>
                    <a:p>
                      <a:pPr marL="462280" marR="76835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1342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1363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36131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611</a:t>
            </a:r>
            <a:r>
              <a:rPr dirty="0" sz="1100">
                <a:latin typeface="DejaVu Sans Mono"/>
                <a:cs typeface="DejaVu Sans Mono"/>
              </a:rPr>
              <a:t>9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143</a:t>
            </a:r>
            <a:r>
              <a:rPr dirty="0" sz="110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8995" y="89154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288</a:t>
            </a:r>
            <a:r>
              <a:rPr dirty="0" sz="110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6728" y="89154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206</a:t>
            </a:r>
            <a:r>
              <a:rPr dirty="0" sz="110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0983" y="89154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82</a:t>
            </a:r>
            <a:r>
              <a:rPr dirty="0" sz="1100">
                <a:latin typeface="DejaVu Sans Mono"/>
                <a:cs typeface="DejaVu Sans Mono"/>
              </a:rPr>
              <a:t>7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1395730"/>
            <a:ext cx="456565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503555">
              <a:lnSpc>
                <a:spcPts val="1280"/>
              </a:lnSpc>
              <a:spcBef>
                <a:spcPts val="175"/>
              </a:spcBef>
              <a:tabLst>
                <a:tab pos="1189355" algn="l"/>
                <a:tab pos="2198370" algn="l"/>
                <a:tab pos="3039745" algn="l"/>
              </a:tabLst>
            </a:pPr>
            <a:r>
              <a:rPr dirty="0" sz="1100" spc="-5">
                <a:latin typeface="DejaVu Sans Mono"/>
                <a:cs typeface="DejaVu Sans Mono"/>
              </a:rPr>
              <a:t>Maternal</a:t>
            </a:r>
            <a:r>
              <a:rPr dirty="0" sz="1100" spc="2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Disorders	HIV/AIDS	Drug Use</a:t>
            </a:r>
            <a:r>
              <a:rPr dirty="0" sz="1100" spc="-7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Disorders  Tuberculosis	</a:t>
            </a:r>
            <a:r>
              <a:rPr dirty="0" sz="1100">
                <a:latin typeface="DejaVu Sans Mono"/>
                <a:cs typeface="DejaVu Sans Mono"/>
              </a:rPr>
              <a:t>\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83919" y="1743577"/>
          <a:ext cx="5781675" cy="735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1682114"/>
                <a:gridCol w="336550"/>
                <a:gridCol w="378460"/>
                <a:gridCol w="252730"/>
                <a:gridCol w="1009015"/>
                <a:gridCol w="926464"/>
                <a:gridCol w="746760"/>
              </a:tblGrid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2655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454659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4661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2885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4743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4976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3671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5254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3863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5470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29162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11214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27141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10998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1312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24846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10762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1294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22106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10545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1294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20722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10465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Cardiovascular</a:t>
                      </a:r>
                      <a:r>
                        <a:rPr dirty="0" sz="1100" spc="-4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Lower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4489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2374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4549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2450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4655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2740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4795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3111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4930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1598295" indent="16764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1664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462280" marR="34290" indent="16827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1297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1693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1302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1718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1296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1746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1286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1781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1289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7747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Neonatal</a:t>
                      </a:r>
                      <a:r>
                        <a:rPr dirty="0" sz="1100" spc="-7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Alcohol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Use</a:t>
                      </a:r>
                      <a:r>
                        <a:rPr dirty="0" sz="1100" spc="-3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1561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1712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751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2233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70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2328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1261745" marR="76200" indent="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927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967105" marR="118110" indent="-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62280" marR="118110" indent="8445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717540" cy="685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798829"/>
                <a:gridCol w="252094"/>
                <a:gridCol w="167005"/>
                <a:gridCol w="420370"/>
                <a:gridCol w="294004"/>
                <a:gridCol w="513714"/>
                <a:gridCol w="756920"/>
                <a:gridCol w="934085"/>
                <a:gridCol w="798829"/>
                <a:gridCol w="32639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906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590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890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590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869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590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2372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860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590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to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Forces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34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of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Natur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8275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Diarrheal</a:t>
                      </a:r>
                      <a:r>
                        <a:rPr dirty="0" sz="1100" spc="-7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492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817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336550" indent="-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1344930" indent="8445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494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474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463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545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34925" indent="503555">
                        <a:lnSpc>
                          <a:spcPts val="1280"/>
                        </a:lnSpc>
                        <a:tabLst>
                          <a:tab pos="956944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Envir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o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n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l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Terrorism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185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Heat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an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 marR="317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Cold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100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 marR="317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Neoplasms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0370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11580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Conflict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and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1179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3370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4344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1263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4096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1291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5024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8959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2954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L="504825" marR="76200" indent="-83820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420370" marR="86360" indent="167640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1116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1146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1174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1203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1235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7952607"/>
          <a:ext cx="5278120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/>
                <a:gridCol w="1640205"/>
                <a:gridCol w="2018665"/>
                <a:gridCol w="1009014"/>
                <a:gridCol w="200025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Diabetes</a:t>
                      </a:r>
                      <a:r>
                        <a:rPr dirty="0" sz="1100" spc="-7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Mellitus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 Kidney</a:t>
                      </a:r>
                      <a:r>
                        <a:rPr dirty="0" sz="1100" spc="-6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Poison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ng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791200" cy="812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1724025"/>
                <a:gridCol w="724535"/>
                <a:gridCol w="462914"/>
                <a:gridCol w="798829"/>
                <a:gridCol w="873760"/>
                <a:gridCol w="75692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52729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3176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11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52729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3259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2160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11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52729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3313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11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52729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3381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2240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11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52729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3460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11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Protein-Energy</a:t>
                      </a:r>
                      <a:r>
                        <a:rPr dirty="0" sz="1100" spc="-1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34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Roa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7747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Injurie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447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568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2018664" marR="86360" indent="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378460" marR="76200" indent="8382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3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33655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594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605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622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644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80022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666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algn="r" marL="378460" indent="8445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209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66115">
                <a:tc gridSpan="2">
                  <a:txBody>
                    <a:bodyPr/>
                    <a:lstStyle/>
                    <a:p>
                      <a:pPr marL="31750" marR="34290" indent="503555">
                        <a:lnSpc>
                          <a:spcPts val="1280"/>
                        </a:lnSpc>
                        <a:spcBef>
                          <a:spcPts val="700"/>
                        </a:spcBef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Cirrhosis and</a:t>
                      </a:r>
                      <a:r>
                        <a:rPr dirty="0" sz="1100" spc="-6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Other  Diseases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5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8890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 marR="31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Live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620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267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Digestive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533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556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573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2514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1093337"/>
          <a:ext cx="5781675" cy="5103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960"/>
                <a:gridCol w="335914"/>
                <a:gridCol w="967105"/>
                <a:gridCol w="546099"/>
                <a:gridCol w="830579"/>
                <a:gridCol w="1261110"/>
              </a:tblGrid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4445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434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4">
                  <a:txBody>
                    <a:bodyPr/>
                    <a:lstStyle/>
                    <a:p>
                      <a:pPr algn="r" marR="4445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4">
                  <a:txBody>
                    <a:bodyPr/>
                    <a:lstStyle/>
                    <a:p>
                      <a:pPr algn="r" marR="44450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443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84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 marR="34290" indent="5035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Fire, Heat,</a:t>
                      </a:r>
                      <a:r>
                        <a:rPr dirty="0" sz="1100" spc="-7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and  Total_no_of_Deaths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185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Hot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05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323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Acute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629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2985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147971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156844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169156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3601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182230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024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194795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46367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0555" marR="76200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735" marR="1285875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317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130080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128274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126515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123506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123540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6351270"/>
            <a:ext cx="5833745" cy="247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[6120 rows </a:t>
            </a:r>
            <a:r>
              <a:rPr dirty="0" sz="1100">
                <a:latin typeface="DejaVu Sans Mono"/>
                <a:cs typeface="DejaVu Sans Mono"/>
              </a:rPr>
              <a:t>x </a:t>
            </a:r>
            <a:r>
              <a:rPr dirty="0" sz="1100" spc="-5">
                <a:latin typeface="DejaVu Sans Mono"/>
                <a:cs typeface="DejaVu Sans Mono"/>
              </a:rPr>
              <a:t>34</a:t>
            </a:r>
            <a:r>
              <a:rPr dirty="0" sz="1100" spc="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columns]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EDA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430"/>
              </a:lnSpc>
              <a:spcBef>
                <a:spcPts val="1040"/>
              </a:spcBef>
            </a:pPr>
            <a:r>
              <a:rPr dirty="0" sz="1200" spc="-5" b="1">
                <a:solidFill>
                  <a:srgbClr val="4F80BC"/>
                </a:solidFill>
                <a:latin typeface="Carlito"/>
                <a:cs typeface="Carlito"/>
              </a:rPr>
              <a:t>Univariate</a:t>
            </a:r>
            <a:r>
              <a:rPr dirty="0" sz="1200" spc="5" b="1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dirty="0" sz="1200" spc="-5" b="1">
                <a:solidFill>
                  <a:srgbClr val="4F80BC"/>
                </a:solidFill>
                <a:latin typeface="Carlito"/>
                <a:cs typeface="Carlito"/>
              </a:rPr>
              <a:t>analysis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290"/>
              </a:lnSpc>
            </a:pPr>
            <a:r>
              <a:rPr dirty="0" sz="1100" spc="-5">
                <a:latin typeface="DejaVu Sans Mono"/>
                <a:cs typeface="DejaVu Sans Mono"/>
              </a:rPr>
              <a:t>text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>
                <a:solidFill>
                  <a:srgbClr val="3F70A0"/>
                </a:solidFill>
                <a:latin typeface="DejaVu Sans Mono"/>
                <a:cs typeface="DejaVu Sans Mono"/>
              </a:rPr>
              <a:t>"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</a:t>
            </a:r>
            <a:r>
              <a:rPr dirty="0" sz="1100" spc="-5">
                <a:latin typeface="DejaVu Sans Mono"/>
                <a:cs typeface="DejaVu Sans Mono"/>
              </a:rPr>
              <a:t>.join(subject_titles </a:t>
            </a: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for </a:t>
            </a:r>
            <a:r>
              <a:rPr dirty="0" sz="1100" spc="-5">
                <a:latin typeface="DejaVu Sans Mono"/>
                <a:cs typeface="DejaVu Sans Mono"/>
              </a:rPr>
              <a:t>subject_titles</a:t>
            </a:r>
            <a:r>
              <a:rPr dirty="0" sz="1100" spc="60">
                <a:latin typeface="DejaVu Sans Mono"/>
                <a:cs typeface="DejaVu Sans Mono"/>
              </a:rPr>
              <a:t> </a:t>
            </a: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in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df1_cat[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"Country/Territory"</a:t>
            </a:r>
            <a:r>
              <a:rPr dirty="0" sz="1100" spc="-5">
                <a:latin typeface="DejaVu Sans Mono"/>
                <a:cs typeface="DejaVu Sans Mono"/>
              </a:rPr>
              <a:t>])</a:t>
            </a:r>
            <a:endParaRPr sz="1100">
              <a:latin typeface="DejaVu Sans Mono"/>
              <a:cs typeface="DejaVu Sans Mono"/>
            </a:endParaRPr>
          </a:p>
          <a:p>
            <a:pPr marL="1021715" marR="1772285" indent="-100965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DejaVu Sans Mono"/>
                <a:cs typeface="DejaVu Sans Mono"/>
              </a:rPr>
              <a:t>wordcloud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WordCloud(width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800</a:t>
            </a:r>
            <a:r>
              <a:rPr dirty="0" sz="1100" spc="-5">
                <a:latin typeface="DejaVu Sans Mono"/>
                <a:cs typeface="DejaVu Sans Mono"/>
              </a:rPr>
              <a:t>, height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250</a:t>
            </a:r>
            <a:r>
              <a:rPr dirty="0" sz="1100" spc="-5">
                <a:latin typeface="DejaVu Sans Mono"/>
                <a:cs typeface="DejaVu Sans Mono"/>
              </a:rPr>
              <a:t>,  background_color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"black"</a:t>
            </a:r>
            <a:r>
              <a:rPr dirty="0" sz="1100" spc="-5">
                <a:latin typeface="DejaVu Sans Mono"/>
                <a:cs typeface="DejaVu Sans Mono"/>
              </a:rPr>
              <a:t>,colormap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"RdYlGn"</a:t>
            </a:r>
            <a:r>
              <a:rPr dirty="0" sz="1100" spc="-5">
                <a:latin typeface="DejaVu Sans Mono"/>
                <a:cs typeface="DejaVu Sans Mono"/>
              </a:rPr>
              <a:t>,max_font_size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100</a:t>
            </a:r>
            <a:r>
              <a:rPr dirty="0" sz="1100" spc="-5">
                <a:latin typeface="DejaVu Sans Mono"/>
                <a:cs typeface="DejaVu Sans Mono"/>
              </a:rPr>
              <a:t>, stopwords 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None</a:t>
            </a:r>
            <a:r>
              <a:rPr dirty="0" sz="1100" spc="-5">
                <a:latin typeface="DejaVu Sans Mono"/>
                <a:cs typeface="DejaVu Sans Mono"/>
              </a:rPr>
              <a:t>,repeat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).generate(text)</a:t>
            </a:r>
            <a:endParaRPr sz="1100">
              <a:latin typeface="DejaVu Sans Mono"/>
              <a:cs typeface="DejaVu Sans Mono"/>
            </a:endParaRPr>
          </a:p>
          <a:p>
            <a:pPr marL="12700" marR="160464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plt.figure(figsize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8</a:t>
            </a:r>
            <a:r>
              <a:rPr dirty="0" sz="1100" spc="-5">
                <a:latin typeface="DejaVu Sans Mono"/>
                <a:cs typeface="DejaVu Sans Mono"/>
              </a:rPr>
              <a:t>),facecolor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"#254441"</a:t>
            </a:r>
            <a:r>
              <a:rPr dirty="0" sz="1100" spc="-5">
                <a:latin typeface="DejaVu Sans Mono"/>
                <a:cs typeface="DejaVu Sans Mono"/>
              </a:rPr>
              <a:t>)  plt.imshow(wordcloud)</a:t>
            </a:r>
            <a:endParaRPr sz="1100">
              <a:latin typeface="DejaVu Sans Mono"/>
              <a:cs typeface="DejaVu Sans Mono"/>
            </a:endParaRPr>
          </a:p>
          <a:p>
            <a:pPr marL="12700" marR="404431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plt.axis(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"off"</a:t>
            </a:r>
            <a:r>
              <a:rPr dirty="0" sz="1100" spc="-5">
                <a:latin typeface="DejaVu Sans Mono"/>
                <a:cs typeface="DejaVu Sans Mono"/>
              </a:rPr>
              <a:t>)  plt.margins(x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40">
                <a:latin typeface="DejaVu Sans Mono"/>
                <a:cs typeface="DejaVu Sans Mono"/>
              </a:rPr>
              <a:t> </a:t>
            </a:r>
            <a:r>
              <a:rPr dirty="0" sz="1100">
                <a:latin typeface="DejaVu Sans Mono"/>
                <a:cs typeface="DejaVu Sans Mono"/>
              </a:rPr>
              <a:t>y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>
                <a:solidFill>
                  <a:srgbClr val="3FA070"/>
                </a:solidFill>
                <a:latin typeface="DejaVu Sans Mono"/>
                <a:cs typeface="DejaVu Sans Mono"/>
              </a:rPr>
              <a:t>0</a:t>
            </a:r>
            <a:r>
              <a:rPr dirty="0" sz="1100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213042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DejaVu Sans Mono"/>
                <a:cs typeface="DejaVu Sans Mono"/>
              </a:rPr>
              <a:t>plt.tight_layout(pad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</a:t>
            </a:r>
            <a:r>
              <a:rPr dirty="0" sz="1100" spc="-5">
                <a:latin typeface="DejaVu Sans Mono"/>
                <a:cs typeface="DejaVu Sans Mono"/>
              </a:rPr>
              <a:t>)  plt.show()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9957" y="1366532"/>
            <a:ext cx="5332730" cy="1701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969" y="3177540"/>
            <a:ext cx="5244465" cy="1217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Bivariate</a:t>
            </a:r>
            <a:r>
              <a:rPr dirty="0" sz="1400" b="1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analysis</a:t>
            </a:r>
            <a:endParaRPr sz="1400">
              <a:latin typeface="Carlito"/>
              <a:cs typeface="Carlito"/>
            </a:endParaRPr>
          </a:p>
          <a:p>
            <a:pPr marL="348615" marR="2195195" indent="-336550">
              <a:lnSpc>
                <a:spcPts val="1280"/>
              </a:lnSpc>
              <a:spcBef>
                <a:spcPts val="70"/>
              </a:spcBef>
            </a:pP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for </a:t>
            </a:r>
            <a:r>
              <a:rPr dirty="0" sz="1100">
                <a:latin typeface="DejaVu Sans Mono"/>
                <a:cs typeface="DejaVu Sans Mono"/>
              </a:rPr>
              <a:t>i </a:t>
            </a: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in </a:t>
            </a:r>
            <a:r>
              <a:rPr dirty="0" sz="1100" spc="-5">
                <a:latin typeface="DejaVu Sans Mono"/>
                <a:cs typeface="DejaVu Sans Mono"/>
              </a:rPr>
              <a:t>df1_cont.columns:  df2.groupby(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348615" marR="5080" indent="-33655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[i].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().sort_values(ascending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False</a:t>
            </a:r>
            <a:r>
              <a:rPr dirty="0" sz="1100" spc="-5">
                <a:latin typeface="DejaVu Sans Mono"/>
                <a:cs typeface="DejaVu Sans Mono"/>
              </a:rPr>
              <a:t>).head().plot(kind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'bar'</a:t>
            </a:r>
            <a:r>
              <a:rPr dirty="0" sz="1100" spc="-5">
                <a:latin typeface="DejaVu Sans Mono"/>
                <a:cs typeface="DejaVu Sans Mono"/>
              </a:rPr>
              <a:t>)  plt.title(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'Top </a:t>
            </a:r>
            <a:r>
              <a:rPr dirty="0" sz="1100">
                <a:solidFill>
                  <a:srgbClr val="3F70A0"/>
                </a:solidFill>
                <a:latin typeface="DejaVu Sans Mono"/>
                <a:cs typeface="DejaVu Sans Mono"/>
              </a:rPr>
              <a:t>5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countries having death due to </a:t>
            </a:r>
            <a:r>
              <a:rPr dirty="0" sz="1100">
                <a:solidFill>
                  <a:srgbClr val="3F70A0"/>
                </a:solidFill>
                <a:latin typeface="DejaVu Sans Mono"/>
                <a:cs typeface="DejaVu Sans Mono"/>
              </a:rPr>
              <a:t>'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+</a:t>
            </a:r>
            <a:r>
              <a:rPr dirty="0" sz="1100">
                <a:latin typeface="DejaVu Sans Mono"/>
                <a:cs typeface="DejaVu Sans Mono"/>
              </a:rPr>
              <a:t>i)  </a:t>
            </a:r>
            <a:r>
              <a:rPr dirty="0" sz="1100" spc="-5">
                <a:latin typeface="DejaVu Sans Mono"/>
                <a:cs typeface="DejaVu Sans Mono"/>
              </a:rPr>
              <a:t>plt.ylabel(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'Sum of</a:t>
            </a:r>
            <a:r>
              <a:rPr dirty="0" sz="110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Deaths'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348615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plt.show()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6138" y="4603735"/>
            <a:ext cx="4862865" cy="377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5320414" cy="4040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781675" cy="281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2691129"/>
                <a:gridCol w="1377314"/>
                <a:gridCol w="1261745"/>
              </a:tblGrid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443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747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Fire, Heat, and Hot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Acute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2762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2985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2762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2762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2762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3601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2762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24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24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24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24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24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924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3881120"/>
            <a:ext cx="3977004" cy="80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[6120 rows </a:t>
            </a:r>
            <a:r>
              <a:rPr dirty="0" sz="1100">
                <a:latin typeface="DejaVu Sans Mono"/>
                <a:cs typeface="DejaVu Sans Mono"/>
              </a:rPr>
              <a:t>x </a:t>
            </a:r>
            <a:r>
              <a:rPr dirty="0" sz="1100" spc="-5">
                <a:latin typeface="DejaVu Sans Mono"/>
                <a:cs typeface="DejaVu Sans Mono"/>
              </a:rPr>
              <a:t>34</a:t>
            </a:r>
            <a:r>
              <a:rPr dirty="0" sz="110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columns]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  <a:tabLst>
                <a:tab pos="264795" algn="l"/>
              </a:tabLst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	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This will enable us to see truncated columns  </a:t>
            </a:r>
            <a:r>
              <a:rPr dirty="0" sz="1100" spc="-5">
                <a:latin typeface="DejaVu Sans Mono"/>
                <a:cs typeface="DejaVu Sans Mono"/>
              </a:rPr>
              <a:t>pd.set_option(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'display.max_columns'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None</a:t>
            </a:r>
            <a:r>
              <a:rPr dirty="0" sz="1100" spc="-5">
                <a:latin typeface="DejaVu Sans Mono"/>
                <a:cs typeface="DejaVu Sans Mono"/>
              </a:rPr>
              <a:t>)  df.head()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4808087"/>
          <a:ext cx="5614670" cy="213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1050290"/>
                <a:gridCol w="882649"/>
                <a:gridCol w="504189"/>
                <a:gridCol w="1009014"/>
                <a:gridCol w="1050925"/>
                <a:gridCol w="715010"/>
                <a:gridCol w="200025"/>
              </a:tblGrid>
              <a:tr h="162589">
                <a:tc gridSpan="3">
                  <a:txBody>
                    <a:bodyPr/>
                    <a:lstStyle/>
                    <a:p>
                      <a:pPr marL="1993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Country/Territory</a:t>
                      </a:r>
                      <a:r>
                        <a:rPr dirty="0" sz="1100" spc="-2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Code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Yea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Meningi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	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	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	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	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	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Alzheimer's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 and Other</a:t>
                      </a:r>
                      <a:r>
                        <a:rPr dirty="0" sz="1100" spc="-3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Dementias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Parkinson's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7747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7115677"/>
          <a:ext cx="594995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1050290"/>
                <a:gridCol w="1135380"/>
                <a:gridCol w="756285"/>
                <a:gridCol w="840739"/>
                <a:gridCol w="1219200"/>
                <a:gridCol w="746125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Nutritional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Deficien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c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Malari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Drown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Interpersonal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Viole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n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4"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168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251489">
                <a:tc>
                  <a:txBody>
                    <a:bodyPr/>
                    <a:lstStyle/>
                    <a:p>
                      <a:pPr algn="ctr" marR="444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180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6"/>
            <a:ext cx="4786666" cy="407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4875543" cy="4164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9"/>
            <a:ext cx="4672363" cy="5142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4875543" cy="406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8" y="1003285"/>
            <a:ext cx="4862865" cy="383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9957" y="5041900"/>
            <a:ext cx="4875543" cy="3961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6"/>
            <a:ext cx="4672363" cy="3999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8" y="1003286"/>
            <a:ext cx="5053364" cy="407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5"/>
            <a:ext cx="4786666" cy="384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4875543" cy="4164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5"/>
            <a:ext cx="4824772" cy="377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6138" y="5067285"/>
            <a:ext cx="4862865" cy="377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1271137"/>
          <a:ext cx="5783580" cy="975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1681480"/>
                <a:gridCol w="840740"/>
                <a:gridCol w="1682114"/>
                <a:gridCol w="1177925"/>
                <a:gridCol w="200660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Maternal</a:t>
                      </a:r>
                      <a:r>
                        <a:rPr dirty="0" sz="1100" spc="-7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HIV/AID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Drug Use</a:t>
                      </a:r>
                      <a:r>
                        <a:rPr dirty="0" sz="1100" spc="-7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Tuberc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u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los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265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466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474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497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367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525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547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2425567"/>
          <a:ext cx="5783580" cy="310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714375"/>
                <a:gridCol w="588644"/>
                <a:gridCol w="715009"/>
                <a:gridCol w="631189"/>
                <a:gridCol w="211455"/>
                <a:gridCol w="798830"/>
                <a:gridCol w="967739"/>
                <a:gridCol w="788670"/>
                <a:gridCol w="170814"/>
              </a:tblGrid>
              <a:tr h="325149">
                <a:tc gridSpan="3">
                  <a:txBody>
                    <a:bodyPr/>
                    <a:lstStyle/>
                    <a:p>
                      <a:pPr marL="2838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Cardiovascular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956944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Lower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Infec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ion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Neonatal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4489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2374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15612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4549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2450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17128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4655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2740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20060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4795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3111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22335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4930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3339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23288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Alcohol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Use</a:t>
                      </a:r>
                      <a:r>
                        <a:rPr dirty="0" sz="1100" spc="-3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to Forces of</a:t>
                      </a:r>
                      <a:r>
                        <a:rPr dirty="0" sz="1100" spc="-3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Nature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985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751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993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5708517"/>
          <a:ext cx="5949950" cy="3378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840105"/>
                <a:gridCol w="295275"/>
                <a:gridCol w="546734"/>
                <a:gridCol w="336550"/>
                <a:gridCol w="840739"/>
                <a:gridCol w="462914"/>
                <a:gridCol w="336550"/>
                <a:gridCol w="421004"/>
                <a:gridCol w="252095"/>
                <a:gridCol w="588645"/>
                <a:gridCol w="830580"/>
              </a:tblGrid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Diarrhea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Environm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nta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Heat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and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Cold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Neopla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4235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1158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4"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4927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1179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1221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8174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1263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252124">
                <a:tc>
                  <a:txBody>
                    <a:bodyPr/>
                    <a:lstStyle/>
                    <a:p>
                      <a:pPr algn="ctr" marR="444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8215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10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1291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933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 marR="76835" indent="252095">
                        <a:lnSpc>
                          <a:spcPts val="1280"/>
                        </a:lnSpc>
                        <a:tabLst>
                          <a:tab pos="78803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Conflic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t 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  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and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Terrori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Diabetes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1938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Mellitu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187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Kidney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3370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2120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3724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252124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4344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65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2153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3776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4875543" cy="4164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6"/>
            <a:ext cx="4672363" cy="407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5281933" cy="406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4875543" cy="396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9957" y="5054600"/>
            <a:ext cx="5296616" cy="36595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6"/>
            <a:ext cx="4672363" cy="407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5180333" cy="406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6"/>
            <a:ext cx="4672363" cy="407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6"/>
            <a:ext cx="4672363" cy="407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8" y="1003285"/>
            <a:ext cx="5053364" cy="3745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9957" y="4953000"/>
            <a:ext cx="4875546" cy="4164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6"/>
            <a:ext cx="4672363" cy="407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1093337"/>
          <a:ext cx="5781675" cy="183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1008380"/>
                <a:gridCol w="1303020"/>
                <a:gridCol w="1219835"/>
                <a:gridCol w="1177289"/>
                <a:gridCol w="872489"/>
              </a:tblGrid>
              <a:tr h="251489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708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409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219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89">
                <a:tc>
                  <a:txBody>
                    <a:bodyPr/>
                    <a:lstStyle/>
                    <a:p>
                      <a:pPr algn="ctr" marR="444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algn="r" marR="37084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895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393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Poisonin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g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Protein-Energy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Road</a:t>
                      </a:r>
                      <a:r>
                        <a:rPr dirty="0" sz="1100" spc="-8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Injuries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2054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415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447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510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2797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568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600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3107557"/>
          <a:ext cx="5613400" cy="1951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3414"/>
                <a:gridCol w="798830"/>
                <a:gridCol w="882650"/>
                <a:gridCol w="1513204"/>
                <a:gridCol w="494029"/>
              </a:tblGrid>
              <a:tr h="325149">
                <a:tc>
                  <a:txBody>
                    <a:bodyPr/>
                    <a:lstStyle/>
                    <a:p>
                      <a:pPr marL="28384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</a:t>
                      </a:r>
                      <a:r>
                        <a:rPr dirty="0" sz="1100" spc="-4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Cirrhosis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and Other</a:t>
                      </a:r>
                      <a:r>
                        <a:rPr dirty="0" sz="1100" spc="-6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Chronic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Liver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594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2673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605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2728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622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2830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644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666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3027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55547" y="5213350"/>
            <a:ext cx="15379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Digestive</a:t>
            </a:r>
            <a:r>
              <a:rPr dirty="0" sz="1100" spc="-6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Diseases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675" y="5213350"/>
            <a:ext cx="25476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Fire, Heat, and Hot</a:t>
            </a:r>
            <a:r>
              <a:rPr dirty="0" sz="1100" spc="-4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Substances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8856" y="5213350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Acute</a:t>
            </a:r>
            <a:r>
              <a:rPr dirty="0" sz="1100" spc="-7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Hepatitis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555497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2380" y="5554979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500</a:t>
            </a:r>
            <a:r>
              <a:rPr dirty="0" sz="110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7381" y="555497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32</a:t>
            </a:r>
            <a:r>
              <a:rPr dirty="0" sz="110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2972" y="5554979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298</a:t>
            </a:r>
            <a:r>
              <a:rPr dirty="0" sz="110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58953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2380" y="589534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512</a:t>
            </a: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7381" y="589534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33</a:t>
            </a:r>
            <a:r>
              <a:rPr dirty="0" sz="110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2972" y="589534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309</a:t>
            </a:r>
            <a:r>
              <a:rPr dirty="0" sz="110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623697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2380" y="623697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533</a:t>
            </a:r>
            <a:r>
              <a:rPr dirty="0" sz="110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7381" y="623697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36</a:t>
            </a: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2972" y="623697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332</a:t>
            </a:r>
            <a:r>
              <a:rPr dirty="0" sz="110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969" y="65773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2380" y="657733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556</a:t>
            </a:r>
            <a:r>
              <a:rPr dirty="0" sz="110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7381" y="6577330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39</a:t>
            </a:r>
            <a:r>
              <a:rPr dirty="0" sz="110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52972" y="657733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360</a:t>
            </a:r>
            <a:r>
              <a:rPr dirty="0" sz="110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969" y="69189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32380" y="6918959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573</a:t>
            </a:r>
            <a:r>
              <a:rPr dirty="0" sz="1100">
                <a:latin typeface="DejaVu Sans Mono"/>
                <a:cs typeface="DejaVu Sans Mono"/>
              </a:rPr>
              <a:t>9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7381" y="6918959"/>
            <a:ext cx="2774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42</a:t>
            </a: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52972" y="6918959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381</a:t>
            </a:r>
            <a:r>
              <a:rPr dirty="0" sz="110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2969" y="7391400"/>
            <a:ext cx="3136265" cy="1344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Data</a:t>
            </a:r>
            <a:r>
              <a:rPr dirty="0" sz="1400" spc="-15" b="1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dirty="0" sz="1400" spc="-5" b="1">
                <a:solidFill>
                  <a:srgbClr val="4F80BC"/>
                </a:solidFill>
                <a:latin typeface="Carlito"/>
                <a:cs typeface="Carlito"/>
              </a:rPr>
              <a:t>Inspection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295"/>
              </a:lnSpc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Data information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df.info()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latin typeface="DejaVu Sans Mono"/>
                <a:cs typeface="DejaVu Sans Mono"/>
              </a:rPr>
              <a:t>&lt;class 'pandas.core.frame.DataFrame'&gt;  RangeIndex: 6120 entries, </a:t>
            </a:r>
            <a:r>
              <a:rPr dirty="0" sz="1100">
                <a:latin typeface="DejaVu Sans Mono"/>
                <a:cs typeface="DejaVu Sans Mono"/>
              </a:rPr>
              <a:t>0 </a:t>
            </a:r>
            <a:r>
              <a:rPr dirty="0" sz="1100" spc="-5">
                <a:latin typeface="DejaVu Sans Mono"/>
                <a:cs typeface="DejaVu Sans Mono"/>
              </a:rPr>
              <a:t>to 6119  Data columns (total 34</a:t>
            </a:r>
            <a:r>
              <a:rPr dirty="0" sz="110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columns):</a:t>
            </a:r>
            <a:endParaRPr sz="1100">
              <a:latin typeface="DejaVu Sans Mono"/>
              <a:cs typeface="DejaVu Sans Mono"/>
            </a:endParaRPr>
          </a:p>
          <a:p>
            <a:pPr marL="96520">
              <a:lnSpc>
                <a:spcPts val="1245"/>
              </a:lnSpc>
              <a:tabLst>
                <a:tab pos="432434" algn="l"/>
              </a:tabLst>
            </a:pPr>
            <a:r>
              <a:rPr dirty="0" sz="1100">
                <a:latin typeface="DejaVu Sans Mono"/>
                <a:cs typeface="DejaVu Sans Mono"/>
              </a:rPr>
              <a:t>#	</a:t>
            </a:r>
            <a:r>
              <a:rPr dirty="0" sz="1100" spc="-5">
                <a:latin typeface="DejaVu Sans Mono"/>
                <a:cs typeface="DejaVu Sans Mono"/>
              </a:rPr>
              <a:t>Column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23701" y="8543290"/>
            <a:ext cx="12014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Non-Null</a:t>
            </a:r>
            <a:r>
              <a:rPr dirty="0" sz="1100" spc="-7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Count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69431" y="854329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Dtyp</a:t>
            </a:r>
            <a:r>
              <a:rPr dirty="0" sz="1100">
                <a:latin typeface="DejaVu Sans Mono"/>
                <a:cs typeface="DejaVu Sans Mono"/>
              </a:rPr>
              <a:t>e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5669" y="8999042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1746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35887" y="8999042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32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36261" y="8999042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89" h="0">
                <a:moveTo>
                  <a:pt x="0" y="0"/>
                </a:moveTo>
                <a:lnTo>
                  <a:pt x="1177119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81851" y="899904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0" y="0"/>
                </a:moveTo>
                <a:lnTo>
                  <a:pt x="42050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4977142" cy="4164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12"/>
            <a:ext cx="5259678" cy="3993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4875543" cy="4164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00"/>
            <a:ext cx="5256909" cy="4145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137" y="1003286"/>
            <a:ext cx="4786666" cy="3974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5158740"/>
            <a:ext cx="5914390" cy="38773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427990">
              <a:lnSpc>
                <a:spcPts val="1280"/>
              </a:lnSpc>
              <a:spcBef>
                <a:spcPts val="175"/>
              </a:spcBef>
              <a:tabLst>
                <a:tab pos="4638040" algn="l"/>
              </a:tabLst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Top countries in different</a:t>
            </a:r>
            <a:r>
              <a:rPr dirty="0" sz="1100" spc="8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death</a:t>
            </a:r>
            <a:r>
              <a:rPr dirty="0" sz="1100" spc="2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disease/enviroment	from</a:t>
            </a:r>
            <a:r>
              <a:rPr dirty="0" sz="1100" spc="-85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above 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graphs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India---- Meningits, Nutritional Deficiencies, Maternal</a:t>
            </a:r>
            <a:r>
              <a:rPr dirty="0" sz="1100" spc="45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Disorders,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Tuberculosis, Lower Respiratory Infections,</a:t>
            </a:r>
            <a:r>
              <a:rPr dirty="0" sz="1100" spc="4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Self-harm</a:t>
            </a:r>
            <a:endParaRPr sz="1100">
              <a:latin typeface="DejaVu Sans Mono"/>
              <a:cs typeface="DejaVu Sans Mono"/>
            </a:endParaRPr>
          </a:p>
          <a:p>
            <a:pPr marL="12700" marR="260350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Neonatal Disorders,Diarrheal Diseases, Diabetes Mellitus,Choronic 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kidney,Protein-energy malnutrition,Digestive,Acute</a:t>
            </a:r>
            <a:r>
              <a:rPr dirty="0" sz="1100" spc="15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Hepatitis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Cirrhosis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&amp;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other chronic liver, Fire/heat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&amp;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hot</a:t>
            </a:r>
            <a:r>
              <a:rPr dirty="0" sz="1100" spc="4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substances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China---- Alzheimer, Parkinson, Drowning, Cardiovascular</a:t>
            </a:r>
            <a:r>
              <a:rPr dirty="0" sz="1100" spc="45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Diseases,</a:t>
            </a:r>
            <a:endParaRPr sz="1100">
              <a:latin typeface="DejaVu Sans Mono"/>
              <a:cs typeface="DejaVu Sans Mono"/>
            </a:endParaRPr>
          </a:p>
          <a:p>
            <a:pPr marL="12700" marR="1101090">
              <a:lnSpc>
                <a:spcPts val="1280"/>
              </a:lnSpc>
              <a:spcBef>
                <a:spcPts val="60"/>
              </a:spcBef>
            </a:pP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Neoplasms, Poisonings, Road injuries, Chronic respiratory 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Nigeria----</a:t>
            </a:r>
            <a:r>
              <a:rPr dirty="0" sz="1100" spc="-15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Malaria</a:t>
            </a:r>
            <a:endParaRPr sz="1100">
              <a:latin typeface="DejaVu Sans Mono"/>
              <a:cs typeface="DejaVu Sans Mono"/>
            </a:endParaRPr>
          </a:p>
          <a:p>
            <a:pPr marL="12700" marR="2952115">
              <a:lnSpc>
                <a:spcPts val="1280"/>
              </a:lnSpc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Brazil---- Interpersonal Violence 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South Africa----</a:t>
            </a:r>
            <a:r>
              <a:rPr dirty="0" sz="1100" spc="-1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HIV/AIDS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USA---- Drug use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Disorders</a:t>
            </a:r>
            <a:endParaRPr sz="1100">
              <a:latin typeface="DejaVu Sans Mono"/>
              <a:cs typeface="DejaVu Sans Mono"/>
            </a:endParaRPr>
          </a:p>
          <a:p>
            <a:pPr marL="12700" marR="176530">
              <a:lnSpc>
                <a:spcPts val="1280"/>
              </a:lnSpc>
              <a:spcBef>
                <a:spcPts val="55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Russia---- Alcohol use Disorders, Environmental Heat&amp;cold exposure 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Haiti---- Exposure to forces of</a:t>
            </a:r>
            <a:r>
              <a:rPr dirty="0" sz="1100" spc="2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nature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Rwanda---- Conflict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&amp;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 Terrorism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latin typeface="DejaVu Sans Mono"/>
                <a:cs typeface="DejaVu Sans Mono"/>
              </a:rPr>
              <a:t>df2.groupby(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dirty="0" sz="1100" spc="-5">
                <a:latin typeface="DejaVu Sans Mono"/>
                <a:cs typeface="DejaVu Sans Mono"/>
              </a:rPr>
              <a:t>)  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'Total_no_of_Deaths'</a:t>
            </a:r>
            <a:r>
              <a:rPr dirty="0" sz="1100" spc="-5">
                <a:latin typeface="DejaVu Sans Mono"/>
                <a:cs typeface="DejaVu Sans Mono"/>
              </a:rPr>
              <a:t>].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().sort_values(ascending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False</a:t>
            </a:r>
            <a:r>
              <a:rPr dirty="0" sz="1100" spc="-5">
                <a:latin typeface="DejaVu Sans Mono"/>
                <a:cs typeface="DejaVu Sans Mono"/>
              </a:rPr>
              <a:t>).head().plot(  kind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'barh'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plt.show()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DejaVu Sans Mono"/>
                <a:cs typeface="DejaVu Sans Mono"/>
              </a:rPr>
              <a:t>&lt;AxesSubplot:ylabel='Country/Territory'&gt;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183" y="987478"/>
            <a:ext cx="5198802" cy="3031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526279"/>
            <a:ext cx="5915025" cy="448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Divide the causes of death into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3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main</a:t>
            </a:r>
            <a:r>
              <a:rPr dirty="0" sz="1100" spc="25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categories: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256540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communicable_diseases_df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df2[[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"Nutritional Deficiencies"</a:t>
            </a:r>
            <a:r>
              <a:rPr dirty="0" sz="1100" spc="-5">
                <a:latin typeface="DejaVu Sans Mono"/>
                <a:cs typeface="DejaVu Sans Mono"/>
              </a:rPr>
              <a:t>, 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"Malaria"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"Maternal Disorders"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"HIV/AIDS"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"Drug Use  Disorders"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"Tuberculosis"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"Neonatal Disorders"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"Alcohol Use  Disorders"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"Diarrheal</a:t>
            </a:r>
            <a:r>
              <a:rPr dirty="0" sz="1100" spc="5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Diseases"</a:t>
            </a:r>
            <a:r>
              <a:rPr dirty="0" sz="1100" spc="-5">
                <a:latin typeface="DejaVu Sans Mono"/>
                <a:cs typeface="DejaVu Sans Mono"/>
              </a:rPr>
              <a:t>]]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200">
              <a:latin typeface="DejaVu Sans Mono"/>
              <a:cs typeface="DejaVu Sans Mono"/>
            </a:endParaRPr>
          </a:p>
          <a:p>
            <a:pPr marL="12700" marR="9017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non_communicable_diseases_df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df2[[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"Meningitis"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"Alzheimer's  Disease and Other Dementias"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"Parkinson's</a:t>
            </a:r>
            <a:r>
              <a:rPr dirty="0" sz="1100" spc="45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Disease"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00" marR="174625">
              <a:lnSpc>
                <a:spcPts val="1280"/>
              </a:lnSpc>
            </a:pP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"Cardiovascular Diseases"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"Lower Respiratory Infections"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"Acute  Hepatitis"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"Digestive Diseases"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"Cirrhosis and Other Chronic Liver  Diseases"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00" marR="257810">
              <a:lnSpc>
                <a:spcPts val="1280"/>
              </a:lnSpc>
            </a:pP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"Chronic Respiratory Diseases"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"Diabetes Mellitus"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"Chronic Kidney  Disease"</a:t>
            </a:r>
            <a:r>
              <a:rPr dirty="0" sz="1100" spc="-5">
                <a:latin typeface="DejaVu Sans Mono"/>
                <a:cs typeface="DejaVu Sans Mono"/>
              </a:rPr>
              <a:t>]]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8890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injures_df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df2[[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"Drowning"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"Interpersonal Violence"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"Fire,  Heat, and Hot Substances"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"Road Injuries"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"Poisonings"</a:t>
            </a:r>
            <a:r>
              <a:rPr dirty="0" sz="1100" spc="5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00" marR="87630">
              <a:lnSpc>
                <a:spcPts val="1280"/>
              </a:lnSpc>
            </a:pP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"Protein-Energy Malnutrition"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"Conflict and Terrorism"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"Self-harm"</a:t>
            </a:r>
            <a:r>
              <a:rPr dirty="0" sz="1100" spc="-5">
                <a:latin typeface="DejaVu Sans Mono"/>
                <a:cs typeface="DejaVu Sans Mono"/>
              </a:rPr>
              <a:t>, 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"Exposure to Forces of</a:t>
            </a:r>
            <a:r>
              <a:rPr dirty="0" sz="1100" spc="2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Nature"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"Environmental Heat and Cold</a:t>
            </a:r>
            <a:r>
              <a:rPr dirty="0" sz="1100" spc="2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Exposure"</a:t>
            </a:r>
            <a:r>
              <a:rPr dirty="0" sz="1100" spc="-5">
                <a:latin typeface="DejaVu Sans Mono"/>
                <a:cs typeface="DejaVu Sans Mono"/>
              </a:rPr>
              <a:t>]]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2106930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communicable_diseases_df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df.assign(sumRow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dirty="0" sz="1100" spc="-5">
                <a:latin typeface="DejaVu Sans Mono"/>
                <a:cs typeface="DejaVu Sans Mono"/>
              </a:rPr>
              <a:t>communicable_diseases_df.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(axis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</a:t>
            </a:r>
            <a:r>
              <a:rPr dirty="0" sz="1100" spc="-5">
                <a:latin typeface="DejaVu Sans Mono"/>
                <a:cs typeface="DejaVu Sans Mono"/>
              </a:rPr>
              <a:t>)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-  </a:t>
            </a:r>
            <a:r>
              <a:rPr dirty="0" sz="1100" spc="-5">
                <a:latin typeface="DejaVu Sans Mono"/>
                <a:cs typeface="DejaVu Sans Mono"/>
              </a:rPr>
              <a:t>communicable_diseases_df[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])  sum_by_year_communicable_diseases_df</a:t>
            </a:r>
            <a:r>
              <a:rPr dirty="0" sz="1100" spc="25">
                <a:latin typeface="DejaVu Sans Mono"/>
                <a:cs typeface="DejaVu Sans Mono"/>
              </a:rPr>
              <a:t>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communicable_diseases_df[[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'sumRow'</a:t>
            </a:r>
            <a:r>
              <a:rPr dirty="0" sz="1100" spc="-5">
                <a:latin typeface="DejaVu Sans Mono"/>
                <a:cs typeface="DejaVu Sans Mono"/>
              </a:rPr>
              <a:t>]].groupby(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).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().rese  t_index(drop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False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243704"/>
            <a:ext cx="5943600" cy="19050"/>
          </a:xfrm>
          <a:custGeom>
            <a:avLst/>
            <a:gdLst/>
            <a:ahLst/>
            <a:cxnLst/>
            <a:rect l="l" t="t" r="r" b="b"/>
            <a:pathLst>
              <a:path w="5943600" h="19050">
                <a:moveTo>
                  <a:pt x="0" y="9525"/>
                </a:moveTo>
                <a:lnTo>
                  <a:pt x="5943600" y="95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1070609"/>
            <a:ext cx="5918835" cy="60883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825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DejaVu Sans Mono"/>
                <a:cs typeface="DejaVu Sans Mono"/>
              </a:rPr>
              <a:t>non_communicable_diseases_df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dirty="0" sz="1100" spc="-5">
                <a:latin typeface="DejaVu Sans Mono"/>
                <a:cs typeface="DejaVu Sans Mono"/>
              </a:rPr>
              <a:t>non_communicable_diseases_df.assign(sumRow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dirty="0" sz="1100" spc="-5">
                <a:latin typeface="DejaVu Sans Mono"/>
                <a:cs typeface="DejaVu Sans Mono"/>
              </a:rPr>
              <a:t>non_communicable_diseases_df.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(axis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</a:t>
            </a:r>
            <a:r>
              <a:rPr dirty="0" sz="1100" spc="-5">
                <a:latin typeface="DejaVu Sans Mono"/>
                <a:cs typeface="DejaVu Sans Mono"/>
              </a:rPr>
              <a:t>)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-  </a:t>
            </a:r>
            <a:r>
              <a:rPr dirty="0" sz="1100" spc="-5">
                <a:latin typeface="DejaVu Sans Mono"/>
                <a:cs typeface="DejaVu Sans Mono"/>
              </a:rPr>
              <a:t>non_communicable_diseases_df[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])  sum_by_year_non_communicable_diseases_df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dirty="0" sz="1100" spc="-5">
                <a:latin typeface="DejaVu Sans Mono"/>
                <a:cs typeface="DejaVu Sans Mono"/>
              </a:rPr>
              <a:t>non_communicable_diseases_df[[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'sumRow'</a:t>
            </a:r>
            <a:r>
              <a:rPr dirty="0" sz="1100" spc="-5">
                <a:latin typeface="DejaVu Sans Mono"/>
                <a:cs typeface="DejaVu Sans Mono"/>
              </a:rPr>
              <a:t>]].groupby(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).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().  reset_index(drop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False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200">
              <a:latin typeface="DejaVu Sans Mono"/>
              <a:cs typeface="DejaVu Sans Mono"/>
            </a:endParaRPr>
          </a:p>
          <a:p>
            <a:pPr marL="12700" marR="510540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injures_df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injures_df.assign(sumRow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injures_df.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(axis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</a:t>
            </a:r>
            <a:r>
              <a:rPr dirty="0" sz="1100" spc="-5">
                <a:latin typeface="DejaVu Sans Mono"/>
                <a:cs typeface="DejaVu Sans Mono"/>
              </a:rPr>
              <a:t>)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-  </a:t>
            </a:r>
            <a:r>
              <a:rPr dirty="0" sz="1100" spc="-5">
                <a:latin typeface="DejaVu Sans Mono"/>
                <a:cs typeface="DejaVu Sans Mono"/>
              </a:rPr>
              <a:t>injures_df[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])</a:t>
            </a:r>
            <a:endParaRPr sz="1100">
              <a:latin typeface="DejaVu Sans Mono"/>
              <a:cs typeface="DejaVu Sans Mono"/>
            </a:endParaRPr>
          </a:p>
          <a:p>
            <a:pPr marL="12700" marR="635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sum_by_year_injures_df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dirty="0" sz="1100" spc="-5">
                <a:latin typeface="DejaVu Sans Mono"/>
                <a:cs typeface="DejaVu Sans Mono"/>
              </a:rPr>
              <a:t>injures_df[[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'sumRow'</a:t>
            </a:r>
            <a:r>
              <a:rPr dirty="0" sz="1100" spc="-5">
                <a:latin typeface="DejaVu Sans Mono"/>
                <a:cs typeface="DejaVu Sans Mono"/>
              </a:rPr>
              <a:t>]].groupby(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).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().reset_index(drop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F  alse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1206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sum_by_year_df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dirty="0" sz="1100" spc="-5">
                <a:latin typeface="DejaVu Sans Mono"/>
                <a:cs typeface="DejaVu Sans Mono"/>
              </a:rPr>
              <a:t>sum_by_year_communicable_diseases_df.merge(sum_by_year_non_communicabl  e_diseases_df, on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).merge(sum_by_year_injures_df,on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)  sum_by_year_df.rename(columns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{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'sumRow_x'</a:t>
            </a:r>
            <a:r>
              <a:rPr dirty="0" sz="1100" spc="-5">
                <a:latin typeface="DejaVu Sans Mono"/>
                <a:cs typeface="DejaVu Sans Mono"/>
              </a:rPr>
              <a:t>: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'communicable_diseases'</a:t>
            </a:r>
            <a:r>
              <a:rPr dirty="0" sz="1100" spc="-5">
                <a:latin typeface="DejaVu Sans Mono"/>
                <a:cs typeface="DejaVu Sans Mono"/>
              </a:rPr>
              <a:t>, 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'sumRow_y'</a:t>
            </a:r>
            <a:r>
              <a:rPr dirty="0" sz="1100" spc="-5">
                <a:latin typeface="DejaVu Sans Mono"/>
                <a:cs typeface="DejaVu Sans Mono"/>
              </a:rPr>
              <a:t>: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'non_communicable_diseases'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'sumRow'</a:t>
            </a:r>
            <a:r>
              <a:rPr dirty="0" sz="1100" spc="-5">
                <a:latin typeface="DejaVu Sans Mono"/>
                <a:cs typeface="DejaVu Sans Mono"/>
              </a:rPr>
              <a:t>: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'injures'</a:t>
            </a:r>
            <a:r>
              <a:rPr dirty="0" sz="1100" spc="-5">
                <a:latin typeface="DejaVu Sans Mono"/>
                <a:cs typeface="DejaVu Sans Mono"/>
              </a:rPr>
              <a:t>},  inplace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264795" algn="l"/>
              </a:tabLst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	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"Total_no_of_Deaths" against</a:t>
            </a:r>
            <a:r>
              <a:rPr dirty="0" sz="1100" spc="2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"Year"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sum_by_year_df[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"Total"</a:t>
            </a:r>
            <a:r>
              <a:rPr dirty="0" sz="1100" spc="-5">
                <a:latin typeface="DejaVu Sans Mono"/>
                <a:cs typeface="DejaVu Sans Mono"/>
              </a:rPr>
              <a:t>]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sum_by_year_df[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"communicable_diseases"</a:t>
            </a:r>
            <a:r>
              <a:rPr dirty="0" sz="1100" spc="-5">
                <a:latin typeface="DejaVu Sans Mono"/>
                <a:cs typeface="DejaVu Sans Mono"/>
              </a:rPr>
              <a:t>]</a:t>
            </a:r>
            <a:endParaRPr sz="1100">
              <a:latin typeface="DejaVu Sans Mono"/>
              <a:cs typeface="DejaVu Sans Mono"/>
            </a:endParaRPr>
          </a:p>
          <a:p>
            <a:pPr marL="12700" marR="635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+</a:t>
            </a:r>
            <a:r>
              <a:rPr dirty="0" sz="1100" spc="-5">
                <a:latin typeface="DejaVu Sans Mono"/>
                <a:cs typeface="DejaVu Sans Mono"/>
              </a:rPr>
              <a:t>sum_by_year_df[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"non_communicable_diseases"</a:t>
            </a:r>
            <a:r>
              <a:rPr dirty="0" sz="1100" spc="-5">
                <a:latin typeface="DejaVu Sans Mono"/>
                <a:cs typeface="DejaVu Sans Mono"/>
              </a:rPr>
              <a:t>]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+</a:t>
            </a:r>
            <a:r>
              <a:rPr dirty="0" sz="1100" spc="-5">
                <a:latin typeface="DejaVu Sans Mono"/>
                <a:cs typeface="DejaVu Sans Mono"/>
              </a:rPr>
              <a:t>sum_by_year_df[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"injures"</a:t>
            </a:r>
            <a:r>
              <a:rPr dirty="0" sz="1100" spc="-5">
                <a:latin typeface="DejaVu Sans Mono"/>
                <a:cs typeface="DejaVu Sans Mono"/>
              </a:rPr>
              <a:t>]  plt.subplots(figsize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8</a:t>
            </a:r>
            <a:r>
              <a:rPr dirty="0" sz="1100" spc="-5">
                <a:latin typeface="DejaVu Sans Mono"/>
                <a:cs typeface="DejaVu Sans Mono"/>
              </a:rPr>
              <a:t>))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sns.lineplot(x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sum_by_year_df[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] ,y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sum_by_year_df[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"Total"</a:t>
            </a:r>
            <a:r>
              <a:rPr dirty="0" sz="1100" spc="-5">
                <a:latin typeface="DejaVu Sans Mono"/>
                <a:cs typeface="DejaVu Sans Mono"/>
              </a:rPr>
              <a:t>],dat  a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sum_by_year_df,color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"#11264e"</a:t>
            </a:r>
            <a:r>
              <a:rPr dirty="0" sz="1100" spc="-5">
                <a:latin typeface="DejaVu Sans Mono"/>
                <a:cs typeface="DejaVu Sans Mono"/>
              </a:rPr>
              <a:t>,marker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"o"</a:t>
            </a:r>
            <a:r>
              <a:rPr dirty="0" sz="1100" spc="-5">
                <a:latin typeface="DejaVu Sans Mono"/>
                <a:cs typeface="DejaVu Sans Mono"/>
              </a:rPr>
              <a:t>,linewidth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,markersize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10</a:t>
            </a:r>
            <a:r>
              <a:rPr dirty="0" sz="1100" spc="-5">
                <a:latin typeface="DejaVu Sans Mono"/>
                <a:cs typeface="DejaVu Sans Mono"/>
              </a:rPr>
              <a:t>,  markerfacecolor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"orange"</a:t>
            </a:r>
            <a:r>
              <a:rPr dirty="0" sz="1100" spc="-5">
                <a:latin typeface="DejaVu Sans Mono"/>
                <a:cs typeface="DejaVu Sans Mono"/>
              </a:rPr>
              <a:t>,markeredgecolor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"black"</a:t>
            </a:r>
            <a:r>
              <a:rPr dirty="0" sz="1100" spc="-5">
                <a:latin typeface="DejaVu Sans Mono"/>
                <a:cs typeface="DejaVu Sans Mono"/>
              </a:rPr>
              <a:t>,markeredgewidth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)  p.axes.set_title(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 Change in the number of deaths worldwide 1990-  2019\n"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25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127000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p.axes.set_xlabel(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"\nYear"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  p.axes.set_ylabel(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"Total number of</a:t>
            </a:r>
            <a:r>
              <a:rPr dirty="0" sz="1100" spc="45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deaths"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200">
              <a:latin typeface="DejaVu Sans Mono"/>
              <a:cs typeface="DejaVu Sans Mono"/>
            </a:endParaRPr>
          </a:p>
          <a:p>
            <a:pPr marL="12700" marR="2952750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sns.despine(left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, bottom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)  plt.show()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914412"/>
            <a:ext cx="5332730" cy="2670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3982720"/>
            <a:ext cx="5914390" cy="217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China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-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"Total_no_of_Deaths" against</a:t>
            </a:r>
            <a:r>
              <a:rPr dirty="0" sz="1100" spc="2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"Year"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China_Total_no_of_Deaths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dirty="0" sz="1100" spc="-5">
                <a:latin typeface="DejaVu Sans Mono"/>
                <a:cs typeface="DejaVu Sans Mono"/>
              </a:rPr>
              <a:t>df2[df2[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dirty="0" sz="1100" spc="-5">
                <a:latin typeface="DejaVu Sans Mono"/>
                <a:cs typeface="DejaVu Sans Mono"/>
              </a:rPr>
              <a:t>]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'China'</a:t>
            </a:r>
            <a:r>
              <a:rPr dirty="0" sz="1100" spc="-5">
                <a:latin typeface="DejaVu Sans Mono"/>
                <a:cs typeface="DejaVu Sans Mono"/>
              </a:rPr>
              <a:t>].sort_values(by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'Total_no_of_Dea  ths'</a:t>
            </a:r>
            <a:r>
              <a:rPr dirty="0" sz="1100" spc="-5">
                <a:latin typeface="DejaVu Sans Mono"/>
                <a:cs typeface="DejaVu Sans Mono"/>
              </a:rPr>
              <a:t>,ascending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False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200">
              <a:latin typeface="DejaVu Sans Mono"/>
              <a:cs typeface="DejaVu Sans Mono"/>
            </a:endParaRPr>
          </a:p>
          <a:p>
            <a:pPr marL="12700" marR="118046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plt.figure(figsize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8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4</a:t>
            </a:r>
            <a:r>
              <a:rPr dirty="0" sz="1100" spc="-5">
                <a:latin typeface="DejaVu Sans Mono"/>
                <a:cs typeface="DejaVu Sans Mono"/>
              </a:rPr>
              <a:t>),dpi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200</a:t>
            </a:r>
            <a:r>
              <a:rPr dirty="0" sz="1100" spc="-5">
                <a:latin typeface="DejaVu Sans Mono"/>
                <a:cs typeface="DejaVu Sans Mono"/>
              </a:rPr>
              <a:t>)  sns.scatterplot(data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China_Total_no_of_Deaths, x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,  y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'Total_no_of_Deaths'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320103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plt.xlabel(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)  plt.ylabel(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"Total no.of</a:t>
            </a:r>
            <a:r>
              <a:rPr dirty="0" sz="1100" spc="-15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Deaths"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168592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plt.title(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 Vs. Total no.of Deaths for </a:t>
            </a:r>
            <a:r>
              <a:rPr dirty="0" sz="1100">
                <a:solidFill>
                  <a:srgbClr val="3F70A0"/>
                </a:solidFill>
                <a:latin typeface="DejaVu Sans Mono"/>
                <a:cs typeface="DejaVu Sans Mono"/>
              </a:rPr>
              <a:t>China"</a:t>
            </a:r>
            <a:r>
              <a:rPr dirty="0" sz="1100">
                <a:latin typeface="DejaVu Sans Mono"/>
                <a:cs typeface="DejaVu Sans Mono"/>
              </a:rPr>
              <a:t>)  </a:t>
            </a:r>
            <a:r>
              <a:rPr dirty="0" sz="1100" spc="-5">
                <a:latin typeface="DejaVu Sans Mono"/>
                <a:cs typeface="DejaVu Sans Mono"/>
              </a:rPr>
              <a:t>plt.show()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;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700145"/>
            <a:ext cx="5943600" cy="19050"/>
          </a:xfrm>
          <a:custGeom>
            <a:avLst/>
            <a:gdLst/>
            <a:ahLst/>
            <a:cxnLst/>
            <a:rect l="l" t="t" r="r" b="b"/>
            <a:pathLst>
              <a:path w="5943600" h="19050">
                <a:moveTo>
                  <a:pt x="0" y="9525"/>
                </a:moveTo>
                <a:lnTo>
                  <a:pt x="5943600" y="95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875" y="974331"/>
            <a:ext cx="5212893" cy="2786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4847590"/>
            <a:ext cx="5833745" cy="28257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27838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Cancer  </a:t>
            </a:r>
            <a:r>
              <a:rPr dirty="0" sz="1100" spc="-5">
                <a:latin typeface="DejaVu Sans Mono"/>
                <a:cs typeface="DejaVu Sans Mono"/>
              </a:rPr>
              <a:t>Neoplasms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pd.DataFrame(df2.groupby(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)  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"Neoplasms"</a:t>
            </a:r>
            <a:r>
              <a:rPr dirty="0" sz="1100" spc="-5">
                <a:latin typeface="DejaVu Sans Mono"/>
                <a:cs typeface="DejaVu Sans Mono"/>
              </a:rPr>
              <a:t>].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()).reset_index()  plt.subplots(figsize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8</a:t>
            </a:r>
            <a:r>
              <a:rPr dirty="0" sz="1100" spc="-5">
                <a:latin typeface="DejaVu Sans Mono"/>
                <a:cs typeface="DejaVu Sans Mono"/>
              </a:rPr>
              <a:t>))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sns.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set</a:t>
            </a:r>
            <a:r>
              <a:rPr dirty="0" sz="1100" spc="-5">
                <a:latin typeface="DejaVu Sans Mono"/>
                <a:cs typeface="DejaVu Sans Mono"/>
              </a:rPr>
              <a:t>(rc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{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"axes.facecolor"</a:t>
            </a:r>
            <a:r>
              <a:rPr dirty="0" sz="1100" spc="-5">
                <a:latin typeface="DejaVu Sans Mono"/>
                <a:cs typeface="DejaVu Sans Mono"/>
              </a:rPr>
              <a:t>: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"#F2EAC5"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"figure.facecolor"</a:t>
            </a:r>
            <a:r>
              <a:rPr dirty="0" sz="1100" spc="-5">
                <a:latin typeface="DejaVu Sans Mono"/>
                <a:cs typeface="DejaVu Sans Mono"/>
              </a:rPr>
              <a:t>: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"#D8D5A6"</a:t>
            </a:r>
            <a:r>
              <a:rPr dirty="0" sz="1100" spc="-5">
                <a:latin typeface="DejaVu Sans Mono"/>
                <a:cs typeface="DejaVu Sans Mono"/>
              </a:rPr>
              <a:t>})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sns.lineplot(x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Neoplasms[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],</a:t>
            </a:r>
            <a:endParaRPr sz="1100">
              <a:latin typeface="DejaVu Sans Mono"/>
              <a:cs typeface="DejaVu Sans Mono"/>
            </a:endParaRPr>
          </a:p>
          <a:p>
            <a:pPr marL="1274445" marR="244729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DejaVu Sans Mono"/>
                <a:cs typeface="DejaVu Sans Mono"/>
              </a:rPr>
              <a:t>y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Neoplasms[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"Neoplasms"</a:t>
            </a:r>
            <a:r>
              <a:rPr dirty="0" sz="1100" spc="-5">
                <a:latin typeface="DejaVu Sans Mono"/>
                <a:cs typeface="DejaVu Sans Mono"/>
              </a:rPr>
              <a:t>],  data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Neoplasms,  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"#2540D5"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4445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marker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"o"</a:t>
            </a:r>
            <a:r>
              <a:rPr dirty="0" sz="1100" spc="-5">
                <a:latin typeface="DejaVu Sans Mono"/>
                <a:cs typeface="DejaVu Sans Mono"/>
              </a:rPr>
              <a:t>,linewidth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,markersize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34163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markerfacecolor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"orange"</a:t>
            </a:r>
            <a:r>
              <a:rPr dirty="0" sz="1100" spc="-5">
                <a:latin typeface="DejaVu Sans Mono"/>
                <a:cs typeface="DejaVu Sans Mono"/>
              </a:rPr>
              <a:t>,markeredgecolor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"red"</a:t>
            </a:r>
            <a:r>
              <a:rPr dirty="0" sz="1100" spc="-5">
                <a:latin typeface="DejaVu Sans Mono"/>
                <a:cs typeface="DejaVu Sans Mono"/>
              </a:rPr>
              <a:t>,markeredgewidth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)  p.axes.set_title(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"\nNumber of deaths from Neoplasms by </a:t>
            </a:r>
            <a:r>
              <a:rPr dirty="0" sz="1100">
                <a:solidFill>
                  <a:srgbClr val="3F70A0"/>
                </a:solidFill>
                <a:latin typeface="DejaVu Sans Mono"/>
                <a:cs typeface="DejaVu Sans Mono"/>
              </a:rPr>
              <a:t>year\ 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n"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25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252984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p.axes.set_xlabel(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"\nYear"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  p.axes.set_ylabel(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"Total"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;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1059269"/>
            <a:ext cx="5323676" cy="249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3677920"/>
            <a:ext cx="5662295" cy="31661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7272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Conflict/Terrorism  </a:t>
            </a:r>
            <a:r>
              <a:rPr dirty="0" sz="1100" spc="-5">
                <a:latin typeface="DejaVu Sans Mono"/>
                <a:cs typeface="DejaVu Sans Mono"/>
              </a:rPr>
              <a:t>Conflict_Terrorism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pd.DataFrame(df2.groupby(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)[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"Conflict and  Terrorism"</a:t>
            </a:r>
            <a:r>
              <a:rPr dirty="0" sz="1100" spc="-5">
                <a:latin typeface="DejaVu Sans Mono"/>
                <a:cs typeface="DejaVu Sans Mono"/>
              </a:rPr>
              <a:t>].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()).reset_index()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plt.subplots(figsize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8</a:t>
            </a:r>
            <a:r>
              <a:rPr dirty="0" sz="1100" spc="-5">
                <a:latin typeface="DejaVu Sans Mono"/>
                <a:cs typeface="DejaVu Sans Mono"/>
              </a:rPr>
              <a:t>))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sns.lineplot(x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Conflict_Terrorism[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],</a:t>
            </a:r>
            <a:endParaRPr sz="1100">
              <a:latin typeface="DejaVu Sans Mono"/>
              <a:cs typeface="DejaVu Sans Mono"/>
            </a:endParaRPr>
          </a:p>
          <a:p>
            <a:pPr marL="1274445" marR="42354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DejaVu Sans Mono"/>
                <a:cs typeface="DejaVu Sans Mono"/>
              </a:rPr>
              <a:t>y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Conflict_Terrorism[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"Conflict and Terrorism"</a:t>
            </a:r>
            <a:r>
              <a:rPr dirty="0" sz="1100" spc="-5">
                <a:latin typeface="DejaVu Sans Mono"/>
                <a:cs typeface="DejaVu Sans Mono"/>
              </a:rPr>
              <a:t>],  data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Conflict_Terrorism,</a:t>
            </a:r>
            <a:endParaRPr sz="1100">
              <a:latin typeface="DejaVu Sans Mono"/>
              <a:cs typeface="DejaVu Sans Mono"/>
            </a:endParaRPr>
          </a:p>
          <a:p>
            <a:pPr marL="1274445" marR="126301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"#2540D5"</a:t>
            </a:r>
            <a:r>
              <a:rPr dirty="0" sz="1100" spc="-5">
                <a:latin typeface="DejaVu Sans Mono"/>
                <a:cs typeface="DejaVu Sans Mono"/>
              </a:rPr>
              <a:t>,  marker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"o"</a:t>
            </a:r>
            <a:r>
              <a:rPr dirty="0" sz="1100" spc="-5">
                <a:latin typeface="DejaVu Sans Mono"/>
                <a:cs typeface="DejaVu Sans Mono"/>
              </a:rPr>
              <a:t>,linewidth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,markersize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markerfacecolor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"orange"</a:t>
            </a:r>
            <a:r>
              <a:rPr dirty="0" sz="1100" spc="-5">
                <a:latin typeface="DejaVu Sans Mono"/>
                <a:cs typeface="DejaVu Sans Mono"/>
              </a:rPr>
              <a:t>,markeredgecolor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"red"</a:t>
            </a:r>
            <a:r>
              <a:rPr dirty="0" sz="1100" spc="-5">
                <a:latin typeface="DejaVu Sans Mono"/>
                <a:cs typeface="DejaVu Sans Mono"/>
              </a:rPr>
              <a:t>,markeredgewidth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)  p.axes.set_title(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"\nNumber of deaths from Conflict and Terrorism by  year\n"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25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235775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p.axes.set_xlabel(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"\nYear"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  p.axes.set_ylabel(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"Total"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200">
              <a:latin typeface="DejaVu Sans Mono"/>
              <a:cs typeface="DejaVu Sans Mono"/>
            </a:endParaRPr>
          </a:p>
          <a:p>
            <a:pPr marL="12700" marR="2695575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sns.despine(left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, bottom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)  plt.show()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789" y="1070609"/>
            <a:ext cx="17907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DejaVu Sans Mono"/>
                <a:cs typeface="DejaVu Sans Mono"/>
              </a:rPr>
              <a:t>0	</a:t>
            </a:r>
            <a:r>
              <a:rPr dirty="0" sz="1100" spc="-5">
                <a:latin typeface="DejaVu Sans Mono"/>
                <a:cs typeface="DejaVu Sans Mono"/>
              </a:rPr>
              <a:t>Country/Territory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3561" y="107060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6120</a:t>
            </a:r>
            <a:r>
              <a:rPr dirty="0" sz="1100" spc="-7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non-null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123316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objec</a:t>
            </a:r>
            <a:r>
              <a:rPr dirty="0" sz="1100"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6789" y="139573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DejaVu Sans Mono"/>
                <a:cs typeface="DejaVu Sans Mono"/>
              </a:rPr>
              <a:t>1	</a:t>
            </a:r>
            <a:r>
              <a:rPr dirty="0" sz="1100" spc="-5">
                <a:latin typeface="DejaVu Sans Mono"/>
                <a:cs typeface="DejaVu Sans Mono"/>
              </a:rPr>
              <a:t>Cod</a:t>
            </a:r>
            <a:r>
              <a:rPr dirty="0" sz="1100">
                <a:latin typeface="DejaVu Sans Mono"/>
                <a:cs typeface="DejaVu Sans Mono"/>
              </a:rPr>
              <a:t>e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3561" y="139573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6120</a:t>
            </a:r>
            <a:r>
              <a:rPr dirty="0" sz="1100" spc="-7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non-null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155829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objec</a:t>
            </a:r>
            <a:r>
              <a:rPr dirty="0" sz="1100"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7739" y="1743577"/>
          <a:ext cx="5866130" cy="7323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/>
                <a:gridCol w="1092200"/>
                <a:gridCol w="672465"/>
                <a:gridCol w="714375"/>
                <a:gridCol w="125730"/>
                <a:gridCol w="1007744"/>
                <a:gridCol w="588010"/>
                <a:gridCol w="840105"/>
                <a:gridCol w="577214"/>
              </a:tblGrid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Year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Meningitis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Alzheimer's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and</a:t>
                      </a:r>
                      <a:r>
                        <a:rPr dirty="0" sz="1100" spc="-6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Other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Dementias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Parkinson's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4305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367665" algn="l"/>
                        </a:tabLst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6	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Nutritional Deficiencies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3429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635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7	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Malaria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8	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Drowning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9	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Interpersonal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Violence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10	Maternal</a:t>
                      </a:r>
                      <a:r>
                        <a:rPr dirty="0" sz="1100" spc="-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11	HIV/AIDS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12	Drug Use</a:t>
                      </a:r>
                      <a:r>
                        <a:rPr dirty="0" sz="1100" spc="-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13	Tuberculosis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14	Cardiovascular 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4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15	Lower Respiratory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16	Neonatal</a:t>
                      </a:r>
                      <a:r>
                        <a:rPr dirty="0" sz="1100" spc="-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17	Alcohol Use 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18	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19	Exposure to Forces of</a:t>
                      </a:r>
                      <a:r>
                        <a:rPr dirty="0" sz="1100" spc="-4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Nature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20	Diarrheal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21	Environmental Heat and</a:t>
                      </a:r>
                      <a:r>
                        <a:rPr dirty="0" sz="1100" spc="-2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Cold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22	Neoplasms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25148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23	Conflict and</a:t>
                      </a:r>
                      <a:r>
                        <a:rPr dirty="0" sz="1100" spc="-1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Terrorism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1056732"/>
            <a:ext cx="5301596" cy="2454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3630929"/>
            <a:ext cx="5916295" cy="365379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35255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DejaVu Sans Mono"/>
                <a:cs typeface="DejaVu Sans Mono"/>
              </a:rPr>
              <a:t>temp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pd.DataFrame(df2.groupby(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)[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"Conflict and  Terrorism"</a:t>
            </a:r>
            <a:r>
              <a:rPr dirty="0" sz="1100" spc="-5">
                <a:latin typeface="DejaVu Sans Mono"/>
                <a:cs typeface="DejaVu Sans Mono"/>
              </a:rPr>
              <a:t>]).reset_index()  temp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df2[df2[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]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1994</a:t>
            </a:r>
            <a:r>
              <a:rPr dirty="0" sz="1100" spc="-5">
                <a:latin typeface="DejaVu Sans Mono"/>
                <a:cs typeface="DejaVu Sans Mono"/>
              </a:rPr>
              <a:t>].sort_values([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'Conflict and  Terrorism'</a:t>
            </a:r>
            <a:r>
              <a:rPr dirty="0" sz="1100" spc="-5">
                <a:latin typeface="DejaVu Sans Mono"/>
                <a:cs typeface="DejaVu Sans Mono"/>
              </a:rPr>
              <a:t>],ascending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False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plt.subplots(figsize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8</a:t>
            </a:r>
            <a:r>
              <a:rPr dirty="0" sz="1100" spc="-5">
                <a:latin typeface="DejaVu Sans Mono"/>
                <a:cs typeface="DejaVu Sans Mono"/>
              </a:rPr>
              <a:t>))</a:t>
            </a:r>
            <a:endParaRPr sz="1100">
              <a:latin typeface="DejaVu Sans Mono"/>
              <a:cs typeface="DejaVu Sans Mono"/>
            </a:endParaRPr>
          </a:p>
          <a:p>
            <a:pPr marL="12700" marR="17272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DejaVu Sans Mono"/>
                <a:cs typeface="DejaVu Sans Mono"/>
              </a:rPr>
              <a:t>p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sns.barplot(x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temp[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"Country/Territory"</a:t>
            </a:r>
            <a:r>
              <a:rPr dirty="0" sz="1100" spc="-5">
                <a:latin typeface="DejaVu Sans Mono"/>
                <a:cs typeface="DejaVu Sans Mono"/>
              </a:rPr>
              <a:t>][: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5</a:t>
            </a:r>
            <a:r>
              <a:rPr dirty="0" sz="1100" spc="-5">
                <a:latin typeface="DejaVu Sans Mono"/>
                <a:cs typeface="DejaVu Sans Mono"/>
              </a:rPr>
              <a:t>],y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temp[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"Conflict and  Terrorism"</a:t>
            </a:r>
            <a:r>
              <a:rPr dirty="0" sz="1100" spc="-5">
                <a:latin typeface="DejaVu Sans Mono"/>
                <a:cs typeface="DejaVu Sans Mono"/>
              </a:rPr>
              <a:t>], saturation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</a:t>
            </a:r>
            <a:r>
              <a:rPr dirty="0" sz="1100" spc="-5">
                <a:latin typeface="DejaVu Sans Mono"/>
                <a:cs typeface="DejaVu Sans Mono"/>
              </a:rPr>
              <a:t>,edgecolor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"#1c1c1c"</a:t>
            </a:r>
            <a:r>
              <a:rPr dirty="0" sz="1100" spc="-5">
                <a:latin typeface="DejaVu Sans Mono"/>
                <a:cs typeface="DejaVu Sans Mono"/>
              </a:rPr>
              <a:t>, linewidth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)  p.axes.set_title(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"\nCountries/territories with the highest number of  deaths from Conflict and Terrorism 1994\n"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25</a:t>
            </a:r>
            <a:r>
              <a:rPr dirty="0" sz="1100" spc="-5">
                <a:latin typeface="DejaVu Sans Mono"/>
                <a:cs typeface="DejaVu Sans Mono"/>
              </a:rPr>
              <a:t>)  plt.xlabel(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"\nCountry/Territory"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  plt.ylabel(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"Total"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DejaVu Sans Mono"/>
                <a:cs typeface="DejaVu Sans Mono"/>
              </a:rPr>
              <a:t>plt.xticks(rotation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for </a:t>
            </a:r>
            <a:r>
              <a:rPr dirty="0" sz="1100" spc="-5">
                <a:latin typeface="DejaVu Sans Mono"/>
                <a:cs typeface="DejaVu Sans Mono"/>
              </a:rPr>
              <a:t>container </a:t>
            </a:r>
            <a:r>
              <a:rPr dirty="0" sz="1100" spc="-5" b="1">
                <a:solidFill>
                  <a:srgbClr val="00701F"/>
                </a:solidFill>
                <a:latin typeface="DejaVu Sans Mono"/>
                <a:cs typeface="DejaVu Sans Mono"/>
              </a:rPr>
              <a:t>in</a:t>
            </a:r>
            <a:r>
              <a:rPr dirty="0" sz="1100" spc="30" b="1">
                <a:solidFill>
                  <a:srgbClr val="00701F"/>
                </a:solidFill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p.containers: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p.bar_label(container,label_type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"edge"</a:t>
            </a:r>
            <a:r>
              <a:rPr dirty="0" sz="1100" spc="-5">
                <a:latin typeface="DejaVu Sans Mono"/>
                <a:cs typeface="DejaVu Sans Mono"/>
              </a:rPr>
              <a:t>,padding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</a:t>
            </a:r>
            <a:r>
              <a:rPr dirty="0" sz="1100" spc="-5">
                <a:latin typeface="DejaVu Sans Mono"/>
                <a:cs typeface="DejaVu Sans Mono"/>
              </a:rPr>
              <a:t>,size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18</a:t>
            </a:r>
            <a:r>
              <a:rPr dirty="0" sz="1100" spc="-5">
                <a:latin typeface="DejaVu Sans Mono"/>
                <a:cs typeface="DejaVu Sans Mono"/>
              </a:rPr>
              <a:t>,color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"black  "</a:t>
            </a:r>
            <a:r>
              <a:rPr dirty="0" sz="1100" spc="-5">
                <a:latin typeface="DejaVu Sans Mono"/>
                <a:cs typeface="DejaVu Sans Mono"/>
              </a:rPr>
              <a:t>,rotation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348615">
              <a:lnSpc>
                <a:spcPts val="1225"/>
              </a:lnSpc>
            </a:pPr>
            <a:r>
              <a:rPr dirty="0" sz="1100" spc="-5">
                <a:latin typeface="DejaVu Sans Mono"/>
                <a:cs typeface="DejaVu Sans Mono"/>
              </a:rPr>
              <a:t>bbox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{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"boxstyle"</a:t>
            </a:r>
            <a:r>
              <a:rPr dirty="0" sz="1100" spc="-5">
                <a:latin typeface="DejaVu Sans Mono"/>
                <a:cs typeface="DejaVu Sans Mono"/>
              </a:rPr>
              <a:t>: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"round"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"pad"</a:t>
            </a:r>
            <a:r>
              <a:rPr dirty="0" sz="1100" spc="-5">
                <a:latin typeface="DejaVu Sans Mono"/>
                <a:cs typeface="DejaVu Sans Mono"/>
              </a:rPr>
              <a:t>: 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0.6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"facecolor"</a:t>
            </a:r>
            <a:r>
              <a:rPr dirty="0" sz="1100" spc="-5">
                <a:latin typeface="DejaVu Sans Mono"/>
                <a:cs typeface="DejaVu Sans Mono"/>
              </a:rPr>
              <a:t>:</a:t>
            </a:r>
            <a:r>
              <a:rPr dirty="0" sz="1100" spc="55">
                <a:latin typeface="DejaVu Sans Mono"/>
                <a:cs typeface="DejaVu Sans Mono"/>
              </a:rPr>
              <a:t>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"orange"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"edgecolor"</a:t>
            </a:r>
            <a:r>
              <a:rPr dirty="0" sz="1100" spc="-5">
                <a:latin typeface="DejaVu Sans Mono"/>
                <a:cs typeface="DejaVu Sans Mono"/>
              </a:rPr>
              <a:t>: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"#1c1c1c"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"linewidth" </a:t>
            </a:r>
            <a:r>
              <a:rPr dirty="0" sz="1100">
                <a:latin typeface="DejaVu Sans Mono"/>
                <a:cs typeface="DejaVu Sans Mono"/>
              </a:rPr>
              <a:t>: 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,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"alpha"</a:t>
            </a:r>
            <a:r>
              <a:rPr dirty="0" sz="1100" spc="-5">
                <a:latin typeface="DejaVu Sans Mono"/>
                <a:cs typeface="DejaVu Sans Mono"/>
              </a:rPr>
              <a:t>:</a:t>
            </a:r>
            <a:r>
              <a:rPr dirty="0" sz="1100" spc="50">
                <a:latin typeface="DejaVu Sans Mono"/>
                <a:cs typeface="DejaVu Sans Mono"/>
              </a:rPr>
              <a:t> </a:t>
            </a:r>
            <a:r>
              <a:rPr dirty="0" sz="1100">
                <a:solidFill>
                  <a:srgbClr val="3FA070"/>
                </a:solidFill>
                <a:latin typeface="DejaVu Sans Mono"/>
                <a:cs typeface="DejaVu Sans Mono"/>
              </a:rPr>
              <a:t>1</a:t>
            </a:r>
            <a:r>
              <a:rPr dirty="0" sz="1100">
                <a:latin typeface="DejaVu Sans Mono"/>
                <a:cs typeface="DejaVu Sans Mono"/>
              </a:rPr>
              <a:t>})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295021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sns.despine(left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, bottom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)  plt.show()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090" y="1065603"/>
            <a:ext cx="5270462" cy="244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3634740"/>
            <a:ext cx="5497195" cy="31673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68910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Number of deaths from Tuberculosis by year  </a:t>
            </a:r>
            <a:r>
              <a:rPr dirty="0" sz="1100" spc="-5">
                <a:latin typeface="DejaVu Sans Mono"/>
                <a:cs typeface="DejaVu Sans Mono"/>
              </a:rPr>
              <a:t>Tuberculosis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pd.DataFrame(df2.groupby(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)  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"Tuberculosis"</a:t>
            </a:r>
            <a:r>
              <a:rPr dirty="0" sz="1100" spc="-5">
                <a:latin typeface="DejaVu Sans Mono"/>
                <a:cs typeface="DejaVu Sans Mono"/>
              </a:rPr>
              <a:t>].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()).reset_index()  plt.subplots(figsize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8</a:t>
            </a:r>
            <a:r>
              <a:rPr dirty="0" sz="1100" spc="-5">
                <a:latin typeface="DejaVu Sans Mono"/>
                <a:cs typeface="DejaVu Sans Mono"/>
              </a:rPr>
              <a:t>))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sns.lineplot(x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Tuberculosis[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],</a:t>
            </a:r>
            <a:endParaRPr sz="1100">
              <a:latin typeface="DejaVu Sans Mono"/>
              <a:cs typeface="DejaVu Sans Mono"/>
            </a:endParaRPr>
          </a:p>
          <a:p>
            <a:pPr marL="1274445" marR="16059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DejaVu Sans Mono"/>
                <a:cs typeface="DejaVu Sans Mono"/>
              </a:rPr>
              <a:t>y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Tuberculosis[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"Tuberculosis"</a:t>
            </a:r>
            <a:r>
              <a:rPr dirty="0" sz="1100" spc="-5">
                <a:latin typeface="DejaVu Sans Mono"/>
                <a:cs typeface="DejaVu Sans Mono"/>
              </a:rPr>
              <a:t>],  data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Tuberculosis,  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"#2540D5"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4445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marker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"o"</a:t>
            </a:r>
            <a:r>
              <a:rPr dirty="0" sz="1100" spc="-5">
                <a:latin typeface="DejaVu Sans Mono"/>
                <a:cs typeface="DejaVu Sans Mono"/>
              </a:rPr>
              <a:t>,linewidth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,markersize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markerfacecolor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"orange"</a:t>
            </a:r>
            <a:r>
              <a:rPr dirty="0" sz="1100" spc="-5">
                <a:latin typeface="DejaVu Sans Mono"/>
                <a:cs typeface="DejaVu Sans Mono"/>
              </a:rPr>
              <a:t>,markeredgecolor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"red"</a:t>
            </a:r>
            <a:r>
              <a:rPr dirty="0" sz="1100" spc="-5">
                <a:latin typeface="DejaVu Sans Mono"/>
                <a:cs typeface="DejaVu Sans Mono"/>
              </a:rPr>
              <a:t>,markeredgewidth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)  p.axes.set_title(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"\nNumber of deaths from Tuberculosis by </a:t>
            </a:r>
            <a:r>
              <a:rPr dirty="0" sz="1100">
                <a:solidFill>
                  <a:srgbClr val="3F70A0"/>
                </a:solidFill>
                <a:latin typeface="DejaVu Sans Mono"/>
                <a:cs typeface="DejaVu Sans Mono"/>
              </a:rPr>
              <a:t>year\ 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n"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25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219329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p.axes.set_xlabel(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"\nYear"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  p.axes.set_ylabel(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"Total"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253111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sns.despine(left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, bottom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)  plt.show()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1059269"/>
            <a:ext cx="5323676" cy="249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3677920"/>
            <a:ext cx="5914390" cy="316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</a:t>
            </a:r>
            <a:r>
              <a:rPr dirty="0" sz="1100" spc="-1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HIV/AIDS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DejaVu Sans Mono"/>
                <a:cs typeface="DejaVu Sans Mono"/>
              </a:rPr>
              <a:t>HIV_AIDS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pd.DataFrame(df2.groupby(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)[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"HIV/AIDS"</a:t>
            </a:r>
            <a:r>
              <a:rPr dirty="0" sz="1100" spc="-5">
                <a:latin typeface="DejaVu Sans Mono"/>
                <a:cs typeface="DejaVu Sans Mono"/>
              </a:rPr>
              <a:t>].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()).reset_ind  ex()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plt.subplots(figsize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8</a:t>
            </a:r>
            <a:r>
              <a:rPr dirty="0" sz="1100" spc="-5">
                <a:latin typeface="DejaVu Sans Mono"/>
                <a:cs typeface="DejaVu Sans Mono"/>
              </a:rPr>
              <a:t>))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sns.lineplot(x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HIV_AIDS[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dirty="0" sz="1100" spc="-5">
                <a:latin typeface="DejaVu Sans Mono"/>
                <a:cs typeface="DejaVu Sans Mono"/>
              </a:rPr>
              <a:t>],</a:t>
            </a:r>
            <a:endParaRPr sz="1100">
              <a:latin typeface="DejaVu Sans Mono"/>
              <a:cs typeface="DejaVu Sans Mono"/>
            </a:endParaRPr>
          </a:p>
          <a:p>
            <a:pPr marL="127444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y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HIV_AIDS[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"HIV/AIDS"</a:t>
            </a:r>
            <a:r>
              <a:rPr dirty="0" sz="1100" spc="-5">
                <a:latin typeface="DejaVu Sans Mono"/>
                <a:cs typeface="DejaVu Sans Mono"/>
              </a:rPr>
              <a:t>],</a:t>
            </a:r>
            <a:endParaRPr sz="1100">
              <a:latin typeface="DejaVu Sans Mono"/>
              <a:cs typeface="DejaVu Sans Mono"/>
            </a:endParaRPr>
          </a:p>
          <a:p>
            <a:pPr marL="1274445" marR="3284854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DejaVu Sans Mono"/>
                <a:cs typeface="DejaVu Sans Mono"/>
              </a:rPr>
              <a:t>data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HIV_AIDS,  colo</a:t>
            </a:r>
            <a:r>
              <a:rPr dirty="0" sz="1100" spc="10">
                <a:latin typeface="DejaVu Sans Mono"/>
                <a:cs typeface="DejaVu Sans Mono"/>
              </a:rPr>
              <a:t>r</a:t>
            </a:r>
            <a:r>
              <a:rPr dirty="0" sz="1100" spc="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"#2540D</a:t>
            </a:r>
            <a:r>
              <a:rPr dirty="0" sz="1100" spc="5">
                <a:solidFill>
                  <a:srgbClr val="3F70A0"/>
                </a:solidFill>
                <a:latin typeface="DejaVu Sans Mono"/>
                <a:cs typeface="DejaVu Sans Mono"/>
              </a:rPr>
              <a:t>5"</a:t>
            </a:r>
            <a:r>
              <a:rPr dirty="0" sz="1100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4445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marker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"o"</a:t>
            </a:r>
            <a:r>
              <a:rPr dirty="0" sz="1100" spc="-5">
                <a:latin typeface="DejaVu Sans Mono"/>
                <a:cs typeface="DejaVu Sans Mono"/>
              </a:rPr>
              <a:t>,linewidth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,markersize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42227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markerfacecolor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"orange"</a:t>
            </a:r>
            <a:r>
              <a:rPr dirty="0" sz="1100" spc="-5">
                <a:latin typeface="DejaVu Sans Mono"/>
                <a:cs typeface="DejaVu Sans Mono"/>
              </a:rPr>
              <a:t>,markeredgecolor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"red"</a:t>
            </a:r>
            <a:r>
              <a:rPr dirty="0" sz="1100" spc="-5">
                <a:latin typeface="DejaVu Sans Mono"/>
                <a:cs typeface="DejaVu Sans Mono"/>
              </a:rPr>
              <a:t>,markeredgewidth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3</a:t>
            </a:r>
            <a:r>
              <a:rPr dirty="0" sz="1100" spc="-5">
                <a:latin typeface="DejaVu Sans Mono"/>
                <a:cs typeface="DejaVu Sans Mono"/>
              </a:rPr>
              <a:t>)  p.axes.set_title(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"\nNumber of deaths from HIV/AIDS by </a:t>
            </a:r>
            <a:r>
              <a:rPr dirty="0" sz="1100">
                <a:solidFill>
                  <a:srgbClr val="3F70A0"/>
                </a:solidFill>
                <a:latin typeface="DejaVu Sans Mono"/>
                <a:cs typeface="DejaVu Sans Mono"/>
              </a:rPr>
              <a:t>year\  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n"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25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261048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p.axes.set_xlabel(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"\nYear"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  p.axes.set_ylabel(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"Total"</a:t>
            </a:r>
            <a:r>
              <a:rPr dirty="0" sz="1100" spc="-5">
                <a:latin typeface="DejaVu Sans Mono"/>
                <a:cs typeface="DejaVu Sans Mono"/>
              </a:rPr>
              <a:t>,fontsize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294830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sns.despine(left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, bottom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)  plt.show()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57" y="1059269"/>
            <a:ext cx="5323676" cy="249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3677920"/>
            <a:ext cx="5409565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Check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correlation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2863850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latin typeface="DejaVu Sans Mono"/>
                <a:cs typeface="DejaVu Sans Mono"/>
              </a:rPr>
              <a:t>plt.figure(figsize </a:t>
            </a:r>
            <a:r>
              <a:rPr dirty="0" sz="110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dirty="0" sz="1100" spc="-5">
                <a:latin typeface="DejaVu Sans Mono"/>
                <a:cs typeface="DejaVu Sans Mono"/>
              </a:rPr>
              <a:t>(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200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70</a:t>
            </a:r>
            <a:r>
              <a:rPr dirty="0" sz="1100" spc="-5">
                <a:latin typeface="DejaVu Sans Mono"/>
                <a:cs typeface="DejaVu Sans Mono"/>
              </a:rPr>
              <a:t>))  sns.heatmap(df2.corr(),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annot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,cmap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'summer'</a:t>
            </a:r>
            <a:r>
              <a:rPr dirty="0" sz="1100" spc="-5">
                <a:latin typeface="DejaVu Sans Mono"/>
                <a:cs typeface="DejaVu Sans Mono"/>
              </a:rPr>
              <a:t>,mask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np.triu(np.ones_like(df2.corr())))  plt.show()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9957" y="4818379"/>
            <a:ext cx="533273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67739" y="1093337"/>
          <a:ext cx="5866130" cy="3231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5160"/>
                <a:gridCol w="798195"/>
                <a:gridCol w="462279"/>
                <a:gridCol w="840739"/>
                <a:gridCol w="577850"/>
              </a:tblGrid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24	Diabetes Mellitus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25	Chronic Kidney</a:t>
                      </a:r>
                      <a:r>
                        <a:rPr dirty="0" sz="1100" spc="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26	Poisonings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27	Protein-Energy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28	Road Injuries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29	Chronic Respiratory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30	Cirrhosis and Other Chronic</a:t>
                      </a:r>
                      <a:r>
                        <a:rPr dirty="0" sz="1100" spc="-2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Liver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31	Digestive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32	Fire, Heat, and Hot</a:t>
                      </a:r>
                      <a:r>
                        <a:rPr dirty="0" sz="1100" spc="-1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9375"/>
                </a:tc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33	Acute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7874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4480559"/>
            <a:ext cx="5665470" cy="15722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3291204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DejaVu Sans Mono"/>
                <a:cs typeface="DejaVu Sans Mono"/>
              </a:rPr>
              <a:t>dtypes: int64(32), object(2)  memory usage: 1.6+</a:t>
            </a:r>
            <a:r>
              <a:rPr dirty="0" sz="1100" spc="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MB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430"/>
              </a:lnSpc>
              <a:spcBef>
                <a:spcPts val="965"/>
              </a:spcBef>
            </a:pP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Data types </a:t>
            </a:r>
            <a:r>
              <a:rPr dirty="0" sz="1200">
                <a:solidFill>
                  <a:srgbClr val="4F80BC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correct for the features but </a:t>
            </a:r>
            <a:r>
              <a:rPr dirty="0" sz="1200">
                <a:solidFill>
                  <a:srgbClr val="4F80BC"/>
                </a:solidFill>
                <a:latin typeface="Carlito"/>
                <a:cs typeface="Carlito"/>
              </a:rPr>
              <a:t>i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will change year to categorical for </a:t>
            </a:r>
            <a:r>
              <a:rPr dirty="0" sz="1200" spc="-15">
                <a:solidFill>
                  <a:srgbClr val="4F80BC"/>
                </a:solidFill>
                <a:latin typeface="Carlito"/>
                <a:cs typeface="Carlito"/>
              </a:rPr>
              <a:t>better</a:t>
            </a:r>
            <a:r>
              <a:rPr dirty="0" sz="1200" spc="120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analysis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310"/>
              </a:lnSpc>
            </a:pPr>
            <a:r>
              <a:rPr dirty="0" sz="1100" spc="-5">
                <a:latin typeface="DejaVu Sans Mono"/>
                <a:cs typeface="DejaVu Sans Mono"/>
              </a:rPr>
              <a:t>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dirty="0" sz="1100" spc="-5">
                <a:latin typeface="DejaVu Sans Mono"/>
                <a:cs typeface="DejaVu Sans Mono"/>
              </a:rPr>
              <a:t>]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df.Year.astype(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'object'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Check Duplicated</a:t>
            </a:r>
            <a:r>
              <a:rPr dirty="0" sz="1100" spc="1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records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df.duplicated().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6155690"/>
            <a:ext cx="3303904" cy="2938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1305560">
              <a:lnSpc>
                <a:spcPct val="97700"/>
              </a:lnSpc>
              <a:spcBef>
                <a:spcPts val="130"/>
              </a:spcBef>
            </a:pP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There are no duplicated records  </a:t>
            </a: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Check the null values  </a:t>
            </a:r>
            <a:r>
              <a:rPr dirty="0" sz="1100" spc="-5">
                <a:latin typeface="DejaVu Sans Mono"/>
                <a:cs typeface="DejaVu Sans Mono"/>
              </a:rPr>
              <a:t>df.isna().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</a:t>
            </a:r>
            <a:endParaRPr sz="1100">
              <a:latin typeface="DejaVu Sans Mono"/>
              <a:cs typeface="DejaVu Sans Mono"/>
            </a:endParaRPr>
          </a:p>
          <a:p>
            <a:pPr marL="12700" marR="1854835">
              <a:lnSpc>
                <a:spcPts val="1280"/>
              </a:lnSpc>
              <a:spcBef>
                <a:spcPts val="1040"/>
              </a:spcBef>
            </a:pPr>
            <a:r>
              <a:rPr dirty="0" sz="1100" spc="-5">
                <a:latin typeface="DejaVu Sans Mono"/>
                <a:cs typeface="DejaVu Sans Mono"/>
              </a:rPr>
              <a:t>Country</a:t>
            </a:r>
            <a:r>
              <a:rPr dirty="0" sz="1100" spc="5">
                <a:latin typeface="DejaVu Sans Mono"/>
                <a:cs typeface="DejaVu Sans Mono"/>
              </a:rPr>
              <a:t>/</a:t>
            </a:r>
            <a:r>
              <a:rPr dirty="0" sz="1100" spc="-5">
                <a:latin typeface="DejaVu Sans Mono"/>
                <a:cs typeface="DejaVu Sans Mono"/>
              </a:rPr>
              <a:t>Ter</a:t>
            </a:r>
            <a:r>
              <a:rPr dirty="0" sz="1100" spc="5">
                <a:latin typeface="DejaVu Sans Mono"/>
                <a:cs typeface="DejaVu Sans Mono"/>
              </a:rPr>
              <a:t>r</a:t>
            </a:r>
            <a:r>
              <a:rPr dirty="0" sz="1100" spc="-5">
                <a:latin typeface="DejaVu Sans Mono"/>
                <a:cs typeface="DejaVu Sans Mono"/>
              </a:rPr>
              <a:t>ito</a:t>
            </a:r>
            <a:r>
              <a:rPr dirty="0" sz="1100" spc="5">
                <a:latin typeface="DejaVu Sans Mono"/>
                <a:cs typeface="DejaVu Sans Mono"/>
              </a:rPr>
              <a:t>r</a:t>
            </a:r>
            <a:r>
              <a:rPr dirty="0" sz="1100">
                <a:latin typeface="DejaVu Sans Mono"/>
                <a:cs typeface="DejaVu Sans Mono"/>
              </a:rPr>
              <a:t>y  </a:t>
            </a:r>
            <a:r>
              <a:rPr dirty="0" sz="1100" spc="-5">
                <a:latin typeface="DejaVu Sans Mono"/>
                <a:cs typeface="DejaVu Sans Mono"/>
              </a:rPr>
              <a:t>Code</a:t>
            </a:r>
            <a:endParaRPr sz="1100">
              <a:latin typeface="DejaVu Sans Mono"/>
              <a:cs typeface="DejaVu Sans Mono"/>
            </a:endParaRPr>
          </a:p>
          <a:p>
            <a:pPr marL="12700" marR="24434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Year  Meningi</a:t>
            </a:r>
            <a:r>
              <a:rPr dirty="0" sz="1100" spc="5">
                <a:latin typeface="DejaVu Sans Mono"/>
                <a:cs typeface="DejaVu Sans Mono"/>
              </a:rPr>
              <a:t>t</a:t>
            </a:r>
            <a:r>
              <a:rPr dirty="0" sz="1100" spc="-5">
                <a:latin typeface="DejaVu Sans Mono"/>
                <a:cs typeface="DejaVu Sans Mono"/>
              </a:rPr>
              <a:t>i</a:t>
            </a:r>
            <a:r>
              <a:rPr dirty="0" sz="1100">
                <a:latin typeface="DejaVu Sans Mono"/>
                <a:cs typeface="DejaVu Sans Mono"/>
              </a:rPr>
              <a:t>s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Alzheimer's Disease and Other Dementias  Parkinson's</a:t>
            </a:r>
            <a:r>
              <a:rPr dirty="0" sz="1100" spc="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Disease</a:t>
            </a:r>
            <a:endParaRPr sz="1100">
              <a:latin typeface="DejaVu Sans Mono"/>
              <a:cs typeface="DejaVu Sans Mono"/>
            </a:endParaRPr>
          </a:p>
          <a:p>
            <a:pPr marL="12700" marR="126682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Nutritional Deficiencies  Malaria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DejaVu Sans Mono"/>
                <a:cs typeface="DejaVu Sans Mono"/>
              </a:rPr>
              <a:t>Drowning</a:t>
            </a:r>
            <a:endParaRPr sz="1100">
              <a:latin typeface="DejaVu Sans Mono"/>
              <a:cs typeface="DejaVu Sans Mono"/>
            </a:endParaRPr>
          </a:p>
          <a:p>
            <a:pPr marL="12700" marR="143446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DejaVu Sans Mono"/>
                <a:cs typeface="DejaVu Sans Mono"/>
              </a:rPr>
              <a:t>Interpersonal Violence  Maternal Disorders  HIV/AIDS</a:t>
            </a:r>
            <a:endParaRPr sz="1100">
              <a:latin typeface="DejaVu Sans Mono"/>
              <a:cs typeface="DejaVu Sans Mono"/>
            </a:endParaRPr>
          </a:p>
          <a:p>
            <a:pPr marL="12700" marR="1771014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Drug Use</a:t>
            </a:r>
            <a:r>
              <a:rPr dirty="0" sz="1100" spc="-7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Disorders  Tuberculosis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0983" y="6788150"/>
            <a:ext cx="110489" cy="2306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3556635" cy="3444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18300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DejaVu Sans Mono"/>
                <a:cs typeface="DejaVu Sans Mono"/>
              </a:rPr>
              <a:t>Cardiovascular Diseases  Lower Respiratory Infections  Neonatal</a:t>
            </a:r>
            <a:r>
              <a:rPr dirty="0" sz="110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Disorders</a:t>
            </a:r>
            <a:endParaRPr sz="1100">
              <a:latin typeface="DejaVu Sans Mono"/>
              <a:cs typeface="DejaVu Sans Mono"/>
            </a:endParaRPr>
          </a:p>
          <a:p>
            <a:pPr marL="12700" marR="1771014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Alcohol Use</a:t>
            </a:r>
            <a:r>
              <a:rPr dirty="0" sz="1100" spc="-6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Disorders  Self-harm</a:t>
            </a:r>
            <a:endParaRPr sz="1100">
              <a:latin typeface="DejaVu Sans Mono"/>
              <a:cs typeface="DejaVu Sans Mono"/>
            </a:endParaRPr>
          </a:p>
          <a:p>
            <a:pPr marL="12700" marR="118300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Exposure to Forces of Nature  Diarrheal</a:t>
            </a:r>
            <a:r>
              <a:rPr dirty="0" sz="1100" spc="-1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Diseases</a:t>
            </a:r>
            <a:endParaRPr sz="1100">
              <a:latin typeface="DejaVu Sans Mono"/>
              <a:cs typeface="DejaVu Sans Mono"/>
            </a:endParaRPr>
          </a:p>
          <a:p>
            <a:pPr marL="12700" marR="50990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Environmental Heat and Cold Exposure  Neoplasms</a:t>
            </a:r>
            <a:endParaRPr sz="1100">
              <a:latin typeface="DejaVu Sans Mono"/>
              <a:cs typeface="DejaVu Sans Mono"/>
            </a:endParaRPr>
          </a:p>
          <a:p>
            <a:pPr marL="12700" marR="168719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Conflict and Terrorism  Diabetes Mellitus  Chronic Kidney Disease  Poisonings</a:t>
            </a:r>
            <a:endParaRPr sz="1100">
              <a:latin typeface="DejaVu Sans Mono"/>
              <a:cs typeface="DejaVu Sans Mono"/>
            </a:endParaRPr>
          </a:p>
          <a:p>
            <a:pPr marL="12700" marR="1266825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Protein-Energy Malnutrition  Road</a:t>
            </a:r>
            <a:r>
              <a:rPr dirty="0" sz="1100" spc="-10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Injuries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DejaVu Sans Mono"/>
                <a:cs typeface="DejaVu Sans Mono"/>
              </a:rPr>
              <a:t>Chronic Respiratory</a:t>
            </a:r>
            <a:r>
              <a:rPr dirty="0" sz="1100" spc="1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Diseases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DejaVu Sans Mono"/>
                <a:cs typeface="DejaVu Sans Mono"/>
              </a:rPr>
              <a:t>Cirrhosis and Other Chronic Liver Diseases  Digestive Diseases</a:t>
            </a:r>
            <a:endParaRPr sz="1100">
              <a:latin typeface="DejaVu Sans Mono"/>
              <a:cs typeface="DejaVu Sans Mono"/>
            </a:endParaRPr>
          </a:p>
          <a:p>
            <a:pPr marL="12700" marR="1014094">
              <a:lnSpc>
                <a:spcPts val="1280"/>
              </a:lnSpc>
            </a:pPr>
            <a:r>
              <a:rPr dirty="0" sz="1100" spc="-5">
                <a:latin typeface="DejaVu Sans Mono"/>
                <a:cs typeface="DejaVu Sans Mono"/>
              </a:rPr>
              <a:t>Fire, Heat, and Hot Substances  Acute Hepatitis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DejaVu Sans Mono"/>
                <a:cs typeface="DejaVu Sans Mono"/>
              </a:rPr>
              <a:t>dtype:</a:t>
            </a:r>
            <a:r>
              <a:rPr dirty="0" sz="1100" spc="5">
                <a:latin typeface="DejaVu Sans Mono"/>
                <a:cs typeface="DejaVu Sans Mono"/>
              </a:rPr>
              <a:t> </a:t>
            </a:r>
            <a:r>
              <a:rPr dirty="0" sz="1100" spc="-5">
                <a:latin typeface="DejaVu Sans Mono"/>
                <a:cs typeface="DejaVu Sans Mono"/>
              </a:rPr>
              <a:t>int64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0983" y="891540"/>
            <a:ext cx="110489" cy="3281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4432300"/>
            <a:ext cx="5911215" cy="3671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DejaVu Sans Mono"/>
                <a:cs typeface="DejaVu Sans Mono"/>
              </a:rPr>
              <a:t>df.isin([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'NAN'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'NA'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'N/A'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'-'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 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'?'</a:t>
            </a:r>
            <a:r>
              <a:rPr dirty="0" sz="1100" spc="-5">
                <a:latin typeface="DejaVu Sans Mono"/>
                <a:cs typeface="DejaVu Sans Mono"/>
              </a:rPr>
              <a:t>]).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dirty="0" sz="1100" spc="-5">
                <a:latin typeface="DejaVu Sans Mono"/>
                <a:cs typeface="DejaVu Sans Mono"/>
              </a:rPr>
              <a:t>().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any</a:t>
            </a:r>
            <a:r>
              <a:rPr dirty="0" sz="1100" spc="-5">
                <a:latin typeface="DejaVu Sans Mono"/>
                <a:cs typeface="DejaVu Sans Mono"/>
              </a:rPr>
              <a:t>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DejaVu Sans Mono"/>
                <a:cs typeface="DejaVu Sans Mono"/>
              </a:rPr>
              <a:t>False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430"/>
              </a:lnSpc>
              <a:spcBef>
                <a:spcPts val="1010"/>
              </a:spcBef>
            </a:pP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There are no null</a:t>
            </a:r>
            <a:r>
              <a:rPr dirty="0" sz="1200" spc="5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4F80BC"/>
                </a:solidFill>
                <a:latin typeface="Carlito"/>
                <a:cs typeface="Carlito"/>
              </a:rPr>
              <a:t>values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290"/>
              </a:lnSpc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Check the number of uniques</a:t>
            </a:r>
            <a:r>
              <a:rPr dirty="0" sz="1100" spc="2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countries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dirty="0" sz="1100" spc="-5">
                <a:latin typeface="DejaVu Sans Mono"/>
                <a:cs typeface="DejaVu Sans Mono"/>
              </a:rPr>
              <a:t>].nunique()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DejaVu Sans Mono"/>
                <a:cs typeface="DejaVu Sans Mono"/>
              </a:rPr>
              <a:t>204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Check the number of uniques</a:t>
            </a:r>
            <a:r>
              <a:rPr dirty="0" sz="1100" spc="2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code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df[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'Code'</a:t>
            </a:r>
            <a:r>
              <a:rPr dirty="0" sz="1100" spc="-5">
                <a:latin typeface="DejaVu Sans Mono"/>
                <a:cs typeface="DejaVu Sans Mono"/>
              </a:rPr>
              <a:t>].nunique()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DejaVu Sans Mono"/>
                <a:cs typeface="DejaVu Sans Mono"/>
              </a:rPr>
              <a:t>204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Drop Code feature as it same as coutries so will be</a:t>
            </a:r>
            <a:r>
              <a:rPr dirty="0" sz="1100" spc="75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multicollinarity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df.drop(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'Code'</a:t>
            </a:r>
            <a:r>
              <a:rPr dirty="0" sz="1100" spc="-5">
                <a:latin typeface="DejaVu Sans Mono"/>
                <a:cs typeface="DejaVu Sans Mono"/>
              </a:rPr>
              <a:t>,axis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3FA070"/>
                </a:solidFill>
                <a:latin typeface="DejaVu Sans Mono"/>
                <a:cs typeface="DejaVu Sans Mono"/>
              </a:rPr>
              <a:t>1</a:t>
            </a:r>
            <a:r>
              <a:rPr dirty="0" sz="1100" spc="-5">
                <a:latin typeface="DejaVu Sans Mono"/>
                <a:cs typeface="DejaVu Sans Mono"/>
              </a:rPr>
              <a:t>,inplace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solidFill>
                  <a:srgbClr val="18177C"/>
                </a:solidFill>
                <a:latin typeface="DejaVu Sans Mono"/>
                <a:cs typeface="DejaVu Sans Mono"/>
              </a:rPr>
              <a:t>True</a:t>
            </a:r>
            <a:r>
              <a:rPr dirty="0" sz="1100" spc="-5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algn="just" marL="12700" marR="1344930">
              <a:lnSpc>
                <a:spcPts val="1280"/>
              </a:lnSpc>
              <a:spcBef>
                <a:spcPts val="1035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split data to continous and categorical varaiables.  </a:t>
            </a:r>
            <a:r>
              <a:rPr dirty="0" sz="1100" spc="-5">
                <a:latin typeface="DejaVu Sans Mono"/>
                <a:cs typeface="DejaVu Sans Mono"/>
              </a:rPr>
              <a:t>df1_cont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df.select_dtypes(include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'float64'</a:t>
            </a:r>
            <a:r>
              <a:rPr dirty="0" sz="1100" spc="-5">
                <a:latin typeface="DejaVu Sans Mono"/>
                <a:cs typeface="DejaVu Sans Mono"/>
              </a:rPr>
              <a:t>,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'int64'</a:t>
            </a:r>
            <a:r>
              <a:rPr dirty="0" sz="1100" spc="-5">
                <a:latin typeface="DejaVu Sans Mono"/>
                <a:cs typeface="DejaVu Sans Mono"/>
              </a:rPr>
              <a:t>])  df1_cat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df.select_dtypes(include</a:t>
            </a:r>
            <a:r>
              <a:rPr dirty="0" sz="1100" spc="-5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dirty="0" sz="1100" spc="-5">
                <a:latin typeface="DejaVu Sans Mono"/>
                <a:cs typeface="DejaVu Sans Mono"/>
              </a:rPr>
              <a:t>[</a:t>
            </a:r>
            <a:r>
              <a:rPr dirty="0" sz="1100" spc="-5">
                <a:solidFill>
                  <a:srgbClr val="3F70A0"/>
                </a:solidFill>
                <a:latin typeface="DejaVu Sans Mono"/>
                <a:cs typeface="DejaVu Sans Mono"/>
              </a:rPr>
              <a:t>'object'</a:t>
            </a:r>
            <a:r>
              <a:rPr dirty="0" sz="1100" spc="-5">
                <a:latin typeface="DejaVu Sans Mono"/>
                <a:cs typeface="DejaVu Sans Mono"/>
              </a:rPr>
              <a:t>])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dirty="0" sz="1100" i="1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Descriptive analysis for continous</a:t>
            </a:r>
            <a:r>
              <a:rPr dirty="0" sz="1100" spc="20" i="1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dirty="0" sz="1100" spc="-5" i="1">
                <a:solidFill>
                  <a:srgbClr val="60A0AF"/>
                </a:solidFill>
                <a:latin typeface="DejaVu Sans Mono"/>
                <a:cs typeface="DejaVu Sans Mono"/>
              </a:rPr>
              <a:t>data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DejaVu Sans Mono"/>
                <a:cs typeface="DejaVu Sans Mono"/>
              </a:rPr>
              <a:t>df1_cont.</a:t>
            </a:r>
            <a:r>
              <a:rPr dirty="0" sz="1100" spc="-5">
                <a:solidFill>
                  <a:srgbClr val="008000"/>
                </a:solidFill>
                <a:latin typeface="DejaVu Sans Mono"/>
                <a:cs typeface="DejaVu Sans Mono"/>
              </a:rPr>
              <a:t>apply</a:t>
            </a:r>
            <a:r>
              <a:rPr dirty="0" sz="1100" spc="-5">
                <a:latin typeface="DejaVu Sans Mono"/>
                <a:cs typeface="DejaVu Sans Mono"/>
              </a:rPr>
              <a:t>(continuous_var_summary)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8223117"/>
          <a:ext cx="5447030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/>
                <a:gridCol w="1218564"/>
                <a:gridCol w="3649345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Menin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g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iti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  <a:tabLst>
                          <a:tab pos="3533775" algn="l"/>
                        </a:tabLst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Alzheimer's Disease and</a:t>
                      </a:r>
                      <a:r>
                        <a:rPr dirty="0" sz="1100" spc="4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Other</a:t>
                      </a:r>
                      <a:r>
                        <a:rPr dirty="0" sz="1100" spc="25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Dementias	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1.05245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2.976884e+07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1.71970</a:t>
                      </a:r>
                      <a:r>
                        <a:rPr dirty="0" sz="1100" spc="5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dirty="0" sz="110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DejaVu Sans Mono"/>
                          <a:cs typeface="DejaVu Sans Mono"/>
                        </a:rPr>
                        <a:t>4.864189e+03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2023-02-01T20:28:54Z</dcterms:created>
  <dcterms:modified xsi:type="dcterms:W3CDTF">2023-02-01T20:28:54Z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2023-02-01T00:00:00Z</vt:filetime>
  </property>
  <property fmtid="{D5CDD505-2E9C-101B-9397-08002B2CF9AE}" pid="3" name="Creator">
    <vt:lpwstr>Writer</vt:lpwstr>
  </property>
  <property fmtid="{D5CDD505-2E9C-101B-9397-08002B2CF9AE}" pid="4" name="LastSaved">
    <vt:filetime>2023-02-01T00:00:00Z</vt:filetime>
  </property>
</Properties>
</file>