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8" r:id="rId6"/>
    <p:sldId id="286" r:id="rId7"/>
    <p:sldId id="287" r:id="rId8"/>
    <p:sldId id="289" r:id="rId9"/>
    <p:sldId id="261" r:id="rId10"/>
    <p:sldId id="262" r:id="rId11"/>
    <p:sldId id="263" r:id="rId12"/>
    <p:sldId id="264" r:id="rId13"/>
    <p:sldId id="265" r:id="rId14"/>
    <p:sldId id="290" r:id="rId15"/>
    <p:sldId id="291" r:id="rId16"/>
    <p:sldId id="268" r:id="rId17"/>
    <p:sldId id="274" r:id="rId18"/>
    <p:sldId id="292" r:id="rId19"/>
    <p:sldId id="277" r:id="rId20"/>
    <p:sldId id="278" r:id="rId21"/>
    <p:sldId id="282"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ramadan88" initials="mr" lastIdx="1" clrIdx="0">
    <p:extLst>
      <p:ext uri="{19B8F6BF-5375-455C-9EA6-DF929625EA0E}">
        <p15:presenceInfo xmlns:p15="http://schemas.microsoft.com/office/powerpoint/2012/main" userId="d0ca4c1c9e2189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42A9E117-E811-4262-90CA-19FC02E67A18}" v="189" dt="2022-08-20T09:10:42.180"/>
    <p1510:client id="{5C53AAB6-0E63-4760-9941-04CC329890C3}" v="29" dt="2022-08-20T09:15:16.06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5" d="100"/>
          <a:sy n="65" d="100"/>
        </p:scale>
        <p:origin x="7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10-Jan-23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45344"/>
            <a:ext cx="12191999" cy="1122392"/>
          </a:xfrm>
        </p:spPr>
        <p:txBody>
          <a:bodyPr>
            <a:normAutofit/>
          </a:bodyPr>
          <a:lstStyle/>
          <a:p>
            <a:r>
              <a:rPr lang="en-IN" sz="2800" b="1" u="sng" dirty="0">
                <a:ea typeface="+mj-lt"/>
                <a:cs typeface="+mj-lt"/>
                <a:hlinkClick r:id="rId2"/>
              </a:rPr>
              <a:t>E-retail factors for customer activation and retention: </a:t>
            </a:r>
            <a:br>
              <a:rPr lang="en-IN" sz="2800" b="1" u="sng" dirty="0">
                <a:ea typeface="+mj-lt"/>
                <a:cs typeface="+mj-lt"/>
                <a:hlinkClick r:id="rId2"/>
              </a:rPr>
            </a:br>
            <a:r>
              <a:rPr lang="en-IN" sz="2800" b="1" u="sng" dirty="0">
                <a:ea typeface="+mj-lt"/>
                <a:cs typeface="+mj-lt"/>
                <a:hlinkClick r:id="rId2"/>
              </a:rPr>
              <a:t>A case study from Indian e-commerce customers</a:t>
            </a:r>
            <a:endParaRPr lang="en-US" sz="2800" dirty="0">
              <a:ea typeface="+mj-lt"/>
              <a:cs typeface="+mj-lt"/>
            </a:endParaRPr>
          </a:p>
        </p:txBody>
      </p:sp>
      <p:sp>
        <p:nvSpPr>
          <p:cNvPr id="3" name="Subtitle 2"/>
          <p:cNvSpPr>
            <a:spLocks noGrp="1"/>
          </p:cNvSpPr>
          <p:nvPr>
            <p:ph type="subTitle" idx="1"/>
          </p:nvPr>
        </p:nvSpPr>
        <p:spPr>
          <a:xfrm>
            <a:off x="1" y="2121171"/>
            <a:ext cx="12191999" cy="5005685"/>
          </a:xfrm>
        </p:spPr>
        <p:txBody>
          <a:bodyPr vert="horz" lIns="91440" tIns="45720" rIns="91440" bIns="45720" rtlCol="0" anchor="t">
            <a:normAutofit/>
          </a:bodyPr>
          <a:lstStyle/>
          <a:p>
            <a:pPr algn="just"/>
            <a:r>
              <a:rPr lang="en-IN" dirty="0">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574A0-698B-1199-0BFB-C657351F800F}"/>
              </a:ext>
            </a:extLst>
          </p:cNvPr>
          <p:cNvSpPr>
            <a:spLocks noGrp="1"/>
          </p:cNvSpPr>
          <p:nvPr>
            <p:ph idx="1"/>
          </p:nvPr>
        </p:nvSpPr>
        <p:spPr>
          <a:xfrm>
            <a:off x="661219" y="5944427"/>
            <a:ext cx="10515600" cy="441638"/>
          </a:xfrm>
        </p:spPr>
        <p:txBody>
          <a:bodyPr vert="horz" lIns="91440" tIns="45720" rIns="91440" bIns="45720" rtlCol="0" anchor="t">
            <a:normAutofit lnSpcReduction="10000"/>
          </a:bodyPr>
          <a:lstStyle/>
          <a:p>
            <a:pPr marL="0" indent="0">
              <a:buNone/>
            </a:pPr>
            <a:endParaRPr lang="en-US" dirty="0">
              <a:ea typeface="Calibri"/>
              <a:cs typeface="Calibri"/>
            </a:endParaRPr>
          </a:p>
        </p:txBody>
      </p:sp>
      <p:pic>
        <p:nvPicPr>
          <p:cNvPr id="4" name="Picture 4">
            <a:extLst>
              <a:ext uri="{FF2B5EF4-FFF2-40B4-BE49-F238E27FC236}">
                <a16:creationId xmlns:a16="http://schemas.microsoft.com/office/drawing/2014/main" id="{3B5FD17F-9768-9B94-0190-00BE03F3E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3" y="471935"/>
            <a:ext cx="11280057" cy="5914130"/>
          </a:xfrm>
          <a:prstGeom prst="rect">
            <a:avLst/>
          </a:prstGeom>
        </p:spPr>
      </p:pic>
    </p:spTree>
    <p:extLst>
      <p:ext uri="{BB962C8B-B14F-4D97-AF65-F5344CB8AC3E}">
        <p14:creationId xmlns:p14="http://schemas.microsoft.com/office/powerpoint/2010/main" val="171369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4630-A5BE-1D00-C65A-D5421586F118}"/>
              </a:ext>
            </a:extLst>
          </p:cNvPr>
          <p:cNvSpPr>
            <a:spLocks noGrp="1"/>
          </p:cNvSpPr>
          <p:nvPr>
            <p:ph type="title"/>
          </p:nvPr>
        </p:nvSpPr>
        <p:spPr>
          <a:xfrm>
            <a:off x="461513" y="6858000"/>
            <a:ext cx="5972355" cy="6788958"/>
          </a:xfrm>
        </p:spPr>
        <p:txBody>
          <a:bodyPr>
            <a:normAutofit/>
          </a:bodyPr>
          <a:lstStyle/>
          <a:p>
            <a:endParaRPr lang="en-US" dirty="0">
              <a:ea typeface="Calibri Light"/>
              <a:cs typeface="Calibri Light"/>
            </a:endParaRPr>
          </a:p>
        </p:txBody>
      </p:sp>
      <p:pic>
        <p:nvPicPr>
          <p:cNvPr id="4" name="Picture 4">
            <a:extLst>
              <a:ext uri="{FF2B5EF4-FFF2-40B4-BE49-F238E27FC236}">
                <a16:creationId xmlns:a16="http://schemas.microsoft.com/office/drawing/2014/main" id="{30F4AAE6-51E7-3490-43D5-090FEAC30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513" y="368710"/>
            <a:ext cx="12900681" cy="6194321"/>
          </a:xfrm>
        </p:spPr>
      </p:pic>
    </p:spTree>
    <p:extLst>
      <p:ext uri="{BB962C8B-B14F-4D97-AF65-F5344CB8AC3E}">
        <p14:creationId xmlns:p14="http://schemas.microsoft.com/office/powerpoint/2010/main" val="428073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0FFA-9207-6386-F775-29BCD03C4B8E}"/>
              </a:ext>
            </a:extLst>
          </p:cNvPr>
          <p:cNvSpPr>
            <a:spLocks noGrp="1"/>
          </p:cNvSpPr>
          <p:nvPr>
            <p:ph type="title"/>
          </p:nvPr>
        </p:nvSpPr>
        <p:spPr>
          <a:xfrm>
            <a:off x="281797" y="6858000"/>
            <a:ext cx="11910203" cy="1512468"/>
          </a:xfrm>
        </p:spPr>
        <p:txBody>
          <a:bodyPr vert="horz" lIns="91440" tIns="45720" rIns="91440" bIns="45720" rtlCol="0" anchor="ctr">
            <a:noAutofit/>
          </a:bodyPr>
          <a:lstStyle/>
          <a:p>
            <a:endParaRPr lang="en-US" sz="2400" b="1" dirty="0">
              <a:ea typeface="Calibri Light" panose="020F0302020204030204"/>
              <a:cs typeface="Calibri Light" panose="020F0302020204030204"/>
            </a:endParaRPr>
          </a:p>
          <a:p>
            <a:endParaRPr lang="en-US" dirty="0">
              <a:ea typeface="Calibri Light"/>
              <a:cs typeface="Calibri Light"/>
            </a:endParaRPr>
          </a:p>
        </p:txBody>
      </p:sp>
      <p:pic>
        <p:nvPicPr>
          <p:cNvPr id="4" name="Picture 4">
            <a:extLst>
              <a:ext uri="{FF2B5EF4-FFF2-40B4-BE49-F238E27FC236}">
                <a16:creationId xmlns:a16="http://schemas.microsoft.com/office/drawing/2014/main" id="{F3E9472D-684E-A400-5B11-0B4A77D64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1769"/>
            <a:ext cx="11887200" cy="6628243"/>
          </a:xfrm>
        </p:spPr>
      </p:pic>
    </p:spTree>
    <p:extLst>
      <p:ext uri="{BB962C8B-B14F-4D97-AF65-F5344CB8AC3E}">
        <p14:creationId xmlns:p14="http://schemas.microsoft.com/office/powerpoint/2010/main" val="79396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7EDAA-4954-743A-E2A5-7ACCC3BD16F8}"/>
              </a:ext>
            </a:extLst>
          </p:cNvPr>
          <p:cNvSpPr>
            <a:spLocks noGrp="1"/>
          </p:cNvSpPr>
          <p:nvPr>
            <p:ph type="title"/>
          </p:nvPr>
        </p:nvSpPr>
        <p:spPr>
          <a:xfrm>
            <a:off x="594360" y="4660490"/>
            <a:ext cx="3734698" cy="96422"/>
          </a:xfrm>
        </p:spPr>
        <p:txBody>
          <a:bodyPr vert="horz" lIns="91440" tIns="45720" rIns="91440" bIns="45720" rtlCol="0" anchor="ctr">
            <a:noAutofit/>
          </a:bodyPr>
          <a:lstStyle/>
          <a:p>
            <a:endParaRPr lang="en-US" sz="1600" b="1" kern="1200" dirty="0">
              <a:solidFill>
                <a:schemeClr val="tx1"/>
              </a:solidFill>
              <a:latin typeface="+mj-lt"/>
              <a:ea typeface="+mj-ea"/>
              <a:cs typeface="+mj-cs"/>
            </a:endParaRPr>
          </a:p>
        </p:txBody>
      </p:sp>
      <p:grpSp>
        <p:nvGrpSpPr>
          <p:cNvPr id="7" name="Group 10">
            <a:extLst>
              <a:ext uri="{FF2B5EF4-FFF2-40B4-BE49-F238E27FC236}">
                <a16:creationId xmlns:a16="http://schemas.microsoft.com/office/drawing/2014/main" id="{BEB2E44E-30A6-416E-A45D-B1E328629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414016"/>
            <a:ext cx="232963" cy="1340860"/>
            <a:chOff x="56167" y="2050133"/>
            <a:chExt cx="232963" cy="1340860"/>
          </a:xfrm>
        </p:grpSpPr>
        <p:sp>
          <p:nvSpPr>
            <p:cNvPr id="12" name="Rectangle 2">
              <a:extLst>
                <a:ext uri="{FF2B5EF4-FFF2-40B4-BE49-F238E27FC236}">
                  <a16:creationId xmlns:a16="http://schemas.microsoft.com/office/drawing/2014/main" id="{FC3F1FAE-BAA2-4238-87B4-F57CD6E0D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9">
              <a:extLst>
                <a:ext uri="{FF2B5EF4-FFF2-40B4-BE49-F238E27FC236}">
                  <a16:creationId xmlns:a16="http://schemas.microsoft.com/office/drawing/2014/main" id="{089CF776-26E3-443A-9B0A-EBD6CE7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
              <a:extLst>
                <a:ext uri="{FF2B5EF4-FFF2-40B4-BE49-F238E27FC236}">
                  <a16:creationId xmlns:a16="http://schemas.microsoft.com/office/drawing/2014/main" id="{1F6F9BAB-A8A1-4A62-86FC-5B3157A6E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7A2B6B81-FF9A-43F6-A1AE-917DAA4B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49817315-151B-4CB1-A230-5A36AF7F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6CC335AB-9541-4183-93A8-9687D50AB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ED940D30-BF06-4C7A-8790-F0D99824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A52173BB-5BB4-4AB9-AC66-79CF7406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CD8A6114-D58C-4BB6-9AFE-064C927F3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B4E88F94-25A1-4836-8BB3-4271B636B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25A83C54-E0E4-4E8A-9EE6-C17D2641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0675818B-7A46-4DED-BBFC-4697A4C04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AF3B1214-DA5A-4076-BE6B-3D9D3ECC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9E008EA5-BFDE-4E41-A137-7528BC706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46544C80-52A4-45E4-BFA9-EF2DF3498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905E3B05-2EB1-44FB-ADE8-F4CD5217A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02542866-00BE-41E8-955D-E3B4E6E0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ADC9572A-D4F6-4C5A-B2C8-C00E855CB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BF83543-D986-4CD0-A24E-9802847B8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15E8B8C4-D90E-4DC6-BA2D-D21C3331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992CD70-3127-A3EB-62F8-B0BA4D637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131" y="238816"/>
            <a:ext cx="11902869" cy="6259512"/>
          </a:xfrm>
          <a:prstGeom prst="rect">
            <a:avLst/>
          </a:prstGeom>
        </p:spPr>
      </p:pic>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59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5ADC-95CF-45E7-8207-4C75A05534C0}"/>
              </a:ext>
            </a:extLst>
          </p:cNvPr>
          <p:cNvSpPr>
            <a:spLocks noGrp="1"/>
          </p:cNvSpPr>
          <p:nvPr>
            <p:ph type="ctrTitle"/>
          </p:nvPr>
        </p:nvSpPr>
        <p:spPr/>
        <p:txBody>
          <a:bodyPr/>
          <a:lstStyle/>
          <a:p>
            <a:r>
              <a:rPr lang="en-US" dirty="0"/>
              <a:t>POLL </a:t>
            </a:r>
          </a:p>
        </p:txBody>
      </p:sp>
      <p:sp>
        <p:nvSpPr>
          <p:cNvPr id="3" name="Subtitle 2">
            <a:extLst>
              <a:ext uri="{FF2B5EF4-FFF2-40B4-BE49-F238E27FC236}">
                <a16:creationId xmlns:a16="http://schemas.microsoft.com/office/drawing/2014/main" id="{AE80CE0D-34A6-4676-AA35-55EE0AD76C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85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71A0B0-9D6F-4717-A08A-9F9FD5E74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13" y="206477"/>
            <a:ext cx="11503742" cy="6651523"/>
          </a:xfrm>
          <a:prstGeom prst="rect">
            <a:avLst/>
          </a:prstGeom>
        </p:spPr>
      </p:pic>
    </p:spTree>
    <p:extLst>
      <p:ext uri="{BB962C8B-B14F-4D97-AF65-F5344CB8AC3E}">
        <p14:creationId xmlns:p14="http://schemas.microsoft.com/office/powerpoint/2010/main" val="280990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7B97F748-1F4B-0293-3E39-E7830ED26737}"/>
              </a:ext>
            </a:extLst>
          </p:cNvPr>
          <p:cNvSpPr>
            <a:spLocks noGrp="1"/>
          </p:cNvSpPr>
          <p:nvPr>
            <p:ph idx="1"/>
          </p:nvPr>
        </p:nvSpPr>
        <p:spPr>
          <a:xfrm>
            <a:off x="871015" y="880235"/>
            <a:ext cx="10682644" cy="4864600"/>
          </a:xfrm>
        </p:spPr>
        <p:txBody>
          <a:bodyPr vert="horz" lIns="91440" tIns="45720" rIns="91440" bIns="45720" rtlCol="0" anchor="t">
            <a:noAutofit/>
          </a:bodyPr>
          <a:lstStyle/>
          <a:p>
            <a:pPr>
              <a:buNone/>
            </a:pPr>
            <a:r>
              <a:rPr lang="en-US" sz="1800" b="1" dirty="0">
                <a:ea typeface="+mn-lt"/>
                <a:cs typeface="+mn-lt"/>
              </a:rPr>
              <a:t>Strongly agree/Agree/Disagree/Strongly disagree/Indifferent Poll.</a:t>
            </a:r>
            <a:endParaRPr lang="en-US" sz="1800">
              <a:cs typeface="Calibri"/>
            </a:endParaRPr>
          </a:p>
          <a:p>
            <a:pPr>
              <a:buFont typeface="Arial"/>
              <a:buChar char="•"/>
            </a:pPr>
            <a:r>
              <a:rPr lang="en-US" sz="1800" dirty="0">
                <a:ea typeface="+mn-lt"/>
                <a:cs typeface="+mn-lt"/>
              </a:rPr>
              <a:t>Strongly agree/Agree, can be considered as Agreed.</a:t>
            </a:r>
            <a:endParaRPr lang="en-US" sz="1800">
              <a:cs typeface="Calibri"/>
            </a:endParaRPr>
          </a:p>
          <a:p>
            <a:pPr>
              <a:buFont typeface="Arial"/>
              <a:buChar char="•"/>
            </a:pPr>
            <a:r>
              <a:rPr lang="en-US" sz="1800" dirty="0">
                <a:ea typeface="+mn-lt"/>
                <a:cs typeface="+mn-lt"/>
              </a:rPr>
              <a:t>Disagree/Strongly disagree, can be considered as Disagree.</a:t>
            </a:r>
            <a:endParaRPr lang="en-US" sz="1800">
              <a:cs typeface="Calibri"/>
            </a:endParaRPr>
          </a:p>
          <a:p>
            <a:pPr indent="0">
              <a:buNone/>
            </a:pPr>
            <a:r>
              <a:rPr lang="en-US" sz="1800" b="1" dirty="0">
                <a:ea typeface="+mn-lt"/>
                <a:cs typeface="+mn-lt"/>
              </a:rPr>
              <a:t>*</a:t>
            </a:r>
            <a:r>
              <a:rPr lang="en-US" sz="1800" dirty="0">
                <a:ea typeface="+mn-lt"/>
                <a:cs typeface="+mn-lt"/>
              </a:rPr>
              <a:t> All the columns in previous 2 slides are like the poll columns for the customers, where they have to agree or disagree with the question of poll with their own experience on website they shop at ... </a:t>
            </a:r>
            <a:r>
              <a:rPr lang="en-US" sz="1800" b="1" dirty="0">
                <a:ea typeface="+mn-lt"/>
                <a:cs typeface="+mn-lt"/>
              </a:rPr>
              <a:t>*</a:t>
            </a:r>
            <a:endParaRPr lang="en-US" sz="1800">
              <a:cs typeface="Calibri"/>
            </a:endParaRPr>
          </a:p>
          <a:p>
            <a:pPr>
              <a:buFont typeface="Arial"/>
              <a:buChar char="•"/>
            </a:pPr>
            <a:r>
              <a:rPr lang="en-US" sz="1800" dirty="0">
                <a:ea typeface="+mn-lt"/>
                <a:cs typeface="+mn-lt"/>
              </a:rPr>
              <a:t>Most of the customers are agreed with the question and giving their opinions on the website.</a:t>
            </a:r>
            <a:endParaRPr lang="en-US" sz="1800">
              <a:cs typeface="Calibri"/>
            </a:endParaRPr>
          </a:p>
          <a:p>
            <a:pPr>
              <a:buFont typeface="Arial"/>
              <a:buChar char="•"/>
            </a:pPr>
            <a:r>
              <a:rPr lang="en-US" sz="1800" dirty="0">
                <a:ea typeface="+mn-lt"/>
                <a:cs typeface="+mn-lt"/>
              </a:rPr>
              <a:t>There are very less number of customers who have voted for disagreed the conditions or question.</a:t>
            </a:r>
            <a:endParaRPr lang="en-US" sz="1800">
              <a:cs typeface="Calibri"/>
            </a:endParaRPr>
          </a:p>
          <a:p>
            <a:pPr indent="0">
              <a:buNone/>
            </a:pPr>
            <a:r>
              <a:rPr lang="en-US" sz="1800" b="1" dirty="0">
                <a:ea typeface="+mn-lt"/>
                <a:cs typeface="+mn-lt"/>
              </a:rPr>
              <a:t>- In some of the columns the preference have been given to the Indifferent, like:</a:t>
            </a:r>
            <a:endParaRPr lang="en-US" sz="1800">
              <a:cs typeface="Calibri"/>
            </a:endParaRPr>
          </a:p>
          <a:p>
            <a:pPr>
              <a:buFont typeface="Arial"/>
              <a:buChar char="•"/>
            </a:pPr>
            <a:r>
              <a:rPr lang="en-US" sz="1800" dirty="0">
                <a:ea typeface="+mn-lt"/>
                <a:cs typeface="+mn-lt"/>
              </a:rPr>
              <a:t>Shopping on your preferred e-tailer enhances your social status.</a:t>
            </a:r>
            <a:endParaRPr lang="en-US" sz="1800">
              <a:cs typeface="Calibri"/>
            </a:endParaRPr>
          </a:p>
          <a:p>
            <a:pPr>
              <a:buFont typeface="Arial"/>
              <a:buChar char="•"/>
            </a:pPr>
            <a:r>
              <a:rPr lang="en-US" sz="1800" dirty="0">
                <a:ea typeface="+mn-lt"/>
                <a:cs typeface="+mn-lt"/>
              </a:rPr>
              <a:t>You feel gratification shopping on your favorite e-tailer.</a:t>
            </a:r>
            <a:endParaRPr lang="en-US" sz="1800">
              <a:cs typeface="Calibri"/>
            </a:endParaRPr>
          </a:p>
          <a:p>
            <a:pPr>
              <a:buFont typeface="Arial"/>
              <a:buChar char="•"/>
            </a:pPr>
            <a:r>
              <a:rPr lang="en-US" sz="1800" dirty="0">
                <a:ea typeface="+mn-lt"/>
                <a:cs typeface="+mn-lt"/>
              </a:rPr>
              <a:t>Shopping on the website helps you fulfill certain roles.</a:t>
            </a:r>
            <a:endParaRPr lang="en-US" sz="1800" dirty="0"/>
          </a:p>
          <a:p>
            <a:pPr marL="0" indent="0">
              <a:buNone/>
            </a:pPr>
            <a:endParaRPr lang="en-US" sz="1400">
              <a:ea typeface="Calibri" panose="020F0502020204030204"/>
              <a:cs typeface="Calibri" panose="020F0502020204030204"/>
            </a:endParaRPr>
          </a:p>
        </p:txBody>
      </p:sp>
    </p:spTree>
    <p:extLst>
      <p:ext uri="{BB962C8B-B14F-4D97-AF65-F5344CB8AC3E}">
        <p14:creationId xmlns:p14="http://schemas.microsoft.com/office/powerpoint/2010/main" val="334643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341D5-0DB6-AE38-4D93-312B83260DBC}"/>
              </a:ext>
            </a:extLst>
          </p:cNvPr>
          <p:cNvSpPr>
            <a:spLocks noGrp="1"/>
          </p:cNvSpPr>
          <p:nvPr>
            <p:ph type="title"/>
          </p:nvPr>
        </p:nvSpPr>
        <p:spPr>
          <a:xfrm>
            <a:off x="1371599" y="294538"/>
            <a:ext cx="9895951" cy="1033669"/>
          </a:xfrm>
        </p:spPr>
        <p:txBody>
          <a:bodyPr>
            <a:normAutofit/>
          </a:bodyPr>
          <a:lstStyle/>
          <a:p>
            <a:r>
              <a:rPr lang="en-US" sz="4000" b="1" u="sng" dirty="0" err="1">
                <a:solidFill>
                  <a:srgbClr val="FFFFFF"/>
                </a:solidFill>
                <a:cs typeface="Calibri Light"/>
              </a:rPr>
              <a:t>Postive</a:t>
            </a:r>
            <a:r>
              <a:rPr lang="en-US" sz="4000" b="1" u="sng" dirty="0">
                <a:solidFill>
                  <a:srgbClr val="FFFFFF"/>
                </a:solidFill>
                <a:cs typeface="Calibri Light"/>
              </a:rPr>
              <a:t> Feedback:</a:t>
            </a:r>
            <a:endParaRPr lang="en-US" sz="4000" b="1" u="sng" dirty="0">
              <a:solidFill>
                <a:srgbClr val="FFFFFF"/>
              </a:solidFill>
            </a:endParaRPr>
          </a:p>
        </p:txBody>
      </p:sp>
      <p:sp>
        <p:nvSpPr>
          <p:cNvPr id="3" name="Content Placeholder 2">
            <a:extLst>
              <a:ext uri="{FF2B5EF4-FFF2-40B4-BE49-F238E27FC236}">
                <a16:creationId xmlns:a16="http://schemas.microsoft.com/office/drawing/2014/main" id="{CC7898DD-7AE0-ADF0-439F-0609D9F64415}"/>
              </a:ext>
            </a:extLst>
          </p:cNvPr>
          <p:cNvSpPr>
            <a:spLocks noGrp="1"/>
          </p:cNvSpPr>
          <p:nvPr>
            <p:ph idx="1"/>
          </p:nvPr>
        </p:nvSpPr>
        <p:spPr>
          <a:xfrm>
            <a:off x="5750" y="1656839"/>
            <a:ext cx="12182559" cy="5149848"/>
          </a:xfrm>
        </p:spPr>
        <p:txBody>
          <a:bodyPr vert="horz" lIns="91440" tIns="45720" rIns="91440" bIns="45720" rtlCol="0" anchor="ctr">
            <a:normAutofit fontScale="77500" lnSpcReduction="20000"/>
          </a:bodyPr>
          <a:lstStyle/>
          <a:p>
            <a:pPr marL="0" indent="0">
              <a:buNone/>
            </a:pPr>
            <a:r>
              <a:rPr lang="en-US" dirty="0">
                <a:ea typeface="+mn-lt"/>
                <a:cs typeface="+mn-lt"/>
              </a:rPr>
              <a: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a:t>
            </a:r>
            <a:endParaRPr lang="en-US" dirty="0">
              <a:cs typeface="Calibri"/>
            </a:endParaRPr>
          </a:p>
        </p:txBody>
      </p:sp>
    </p:spTree>
    <p:extLst>
      <p:ext uri="{BB962C8B-B14F-4D97-AF65-F5344CB8AC3E}">
        <p14:creationId xmlns:p14="http://schemas.microsoft.com/office/powerpoint/2010/main" val="73875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341D5-0DB6-AE38-4D93-312B83260DBC}"/>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cs typeface="Calibri Light"/>
              </a:rPr>
              <a:t>Negative Feedback:</a:t>
            </a:r>
            <a:endParaRPr lang="en-US" sz="4000" b="1" u="sng">
              <a:solidFill>
                <a:srgbClr val="FFFFFF"/>
              </a:solidFill>
            </a:endParaRPr>
          </a:p>
        </p:txBody>
      </p:sp>
      <p:sp>
        <p:nvSpPr>
          <p:cNvPr id="3" name="Content Placeholder 2">
            <a:extLst>
              <a:ext uri="{FF2B5EF4-FFF2-40B4-BE49-F238E27FC236}">
                <a16:creationId xmlns:a16="http://schemas.microsoft.com/office/drawing/2014/main" id="{CC7898DD-7AE0-ADF0-439F-0609D9F64415}"/>
              </a:ext>
            </a:extLst>
          </p:cNvPr>
          <p:cNvSpPr>
            <a:spLocks noGrp="1"/>
          </p:cNvSpPr>
          <p:nvPr>
            <p:ph idx="1"/>
          </p:nvPr>
        </p:nvSpPr>
        <p:spPr>
          <a:xfrm>
            <a:off x="5750" y="1656839"/>
            <a:ext cx="12182559" cy="5149848"/>
          </a:xfrm>
        </p:spPr>
        <p:txBody>
          <a:bodyPr vert="horz" lIns="91440" tIns="45720" rIns="91440" bIns="45720" rtlCol="0" anchor="ctr">
            <a:normAutofit/>
          </a:bodyPr>
          <a:lstStyle/>
          <a:p>
            <a:pPr marL="0" indent="0">
              <a:buNone/>
            </a:pPr>
            <a:r>
              <a:rPr lang="en-US" dirty="0">
                <a:ea typeface="+mn-lt"/>
                <a:cs typeface="+mn-lt"/>
              </a:rPr>
              <a:t>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a:t>
            </a:r>
            <a:endParaRPr lang="en-US">
              <a:cs typeface="Calibri"/>
            </a:endParaRPr>
          </a:p>
        </p:txBody>
      </p:sp>
    </p:spTree>
    <p:extLst>
      <p:ext uri="{BB962C8B-B14F-4D97-AF65-F5344CB8AC3E}">
        <p14:creationId xmlns:p14="http://schemas.microsoft.com/office/powerpoint/2010/main" val="28011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funnel chart&#10;&#10;Description automatically generated">
            <a:extLst>
              <a:ext uri="{FF2B5EF4-FFF2-40B4-BE49-F238E27FC236}">
                <a16:creationId xmlns:a16="http://schemas.microsoft.com/office/drawing/2014/main" id="{516FB19D-88B6-7C9A-9CE2-D7A5263EFA9C}"/>
              </a:ext>
            </a:extLst>
          </p:cNvPr>
          <p:cNvPicPr>
            <a:picLocks noChangeAspect="1"/>
          </p:cNvPicPr>
          <p:nvPr/>
        </p:nvPicPr>
        <p:blipFill rotWithShape="1">
          <a:blip r:embed="rId2"/>
          <a:srcRect b="4158"/>
          <a:stretch/>
        </p:blipFill>
        <p:spPr>
          <a:xfrm>
            <a:off x="2953677"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9228DDFA-6563-EA4C-6F3C-278F886A69D2}"/>
              </a:ext>
            </a:extLst>
          </p:cNvPr>
          <p:cNvSpPr>
            <a:spLocks noGrp="1"/>
          </p:cNvSpPr>
          <p:nvPr>
            <p:ph idx="1"/>
          </p:nvPr>
        </p:nvSpPr>
        <p:spPr>
          <a:xfrm>
            <a:off x="4313" y="2549221"/>
            <a:ext cx="4713585" cy="3742762"/>
          </a:xfrm>
        </p:spPr>
        <p:txBody>
          <a:bodyPr vert="horz" lIns="91440" tIns="45720" rIns="91440" bIns="45720" rtlCol="0" anchor="t">
            <a:normAutofit/>
          </a:bodyPr>
          <a:lstStyle/>
          <a:p>
            <a:pPr marL="0" indent="0">
              <a:buNone/>
            </a:pPr>
            <a:r>
              <a:rPr lang="en-US" sz="2000" b="1" dirty="0">
                <a:ea typeface="+mn-lt"/>
                <a:cs typeface="+mn-lt"/>
              </a:rPr>
              <a:t>Website is as efficient as before</a:t>
            </a:r>
            <a:endParaRPr lang="en-US" sz="2000" dirty="0">
              <a:ea typeface="Calibri" panose="020F0502020204030204"/>
              <a:cs typeface="Calibri" panose="020F0502020204030204"/>
            </a:endParaRPr>
          </a:p>
          <a:p>
            <a:r>
              <a:rPr lang="en-US" sz="2000" dirty="0">
                <a:ea typeface="+mn-lt"/>
                <a:cs typeface="+mn-lt"/>
              </a:rPr>
              <a:t>Positive for Website,</a:t>
            </a:r>
            <a:endParaRPr lang="en-US" sz="2000"/>
          </a:p>
          <a:p>
            <a:pPr lvl="1"/>
            <a:r>
              <a:rPr lang="en-US" sz="2000" dirty="0">
                <a:ea typeface="+mn-lt"/>
                <a:cs typeface="+mn-lt"/>
              </a:rPr>
              <a:t>Amazon is still on the top and after that flipkart is there.</a:t>
            </a:r>
            <a:endParaRPr lang="en-US" sz="2000"/>
          </a:p>
          <a:p>
            <a:endParaRPr lang="en-US" sz="2000" dirty="0">
              <a:ea typeface="Calibri"/>
              <a:cs typeface="Calibri"/>
            </a:endParaRPr>
          </a:p>
        </p:txBody>
      </p:sp>
    </p:spTree>
    <p:extLst>
      <p:ext uri="{BB962C8B-B14F-4D97-AF65-F5344CB8AC3E}">
        <p14:creationId xmlns:p14="http://schemas.microsoft.com/office/powerpoint/2010/main" val="18945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CA06521-D6C1-3151-B3C5-4B9C8530CF56}"/>
              </a:ext>
            </a:extLst>
          </p:cNvPr>
          <p:cNvPicPr>
            <a:picLocks noChangeAspect="1"/>
          </p:cNvPicPr>
          <p:nvPr/>
        </p:nvPicPr>
        <p:blipFill>
          <a:blip r:embed="rId2"/>
          <a:stretch>
            <a:fillRect/>
          </a:stretch>
        </p:blipFill>
        <p:spPr>
          <a:xfrm>
            <a:off x="643467" y="934465"/>
            <a:ext cx="10905066" cy="4989068"/>
          </a:xfrm>
          <a:prstGeom prst="rect">
            <a:avLst/>
          </a:prstGeom>
        </p:spPr>
      </p:pic>
    </p:spTree>
    <p:extLst>
      <p:ext uri="{BB962C8B-B14F-4D97-AF65-F5344CB8AC3E}">
        <p14:creationId xmlns:p14="http://schemas.microsoft.com/office/powerpoint/2010/main" val="283377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3364E012-327E-4C98-75DC-E8E563C4AB08}"/>
              </a:ext>
            </a:extLst>
          </p:cNvPr>
          <p:cNvPicPr>
            <a:picLocks noChangeAspect="1"/>
          </p:cNvPicPr>
          <p:nvPr/>
        </p:nvPicPr>
        <p:blipFill rotWithShape="1">
          <a:blip r:embed="rId2"/>
          <a:srcRect l="6064" r="1584" b="2"/>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029867D3-ED6D-1903-0A36-3CAF66D59FDF}"/>
              </a:ext>
            </a:extLst>
          </p:cNvPr>
          <p:cNvSpPr>
            <a:spLocks noGrp="1"/>
          </p:cNvSpPr>
          <p:nvPr>
            <p:ph idx="1"/>
          </p:nvPr>
        </p:nvSpPr>
        <p:spPr>
          <a:xfrm>
            <a:off x="4313" y="2204163"/>
            <a:ext cx="4612943" cy="3742762"/>
          </a:xfrm>
        </p:spPr>
        <p:txBody>
          <a:bodyPr>
            <a:normAutofit/>
          </a:bodyPr>
          <a:lstStyle/>
          <a:p>
            <a:pPr marL="0" indent="0">
              <a:buNone/>
            </a:pPr>
            <a:r>
              <a:rPr lang="en-US" sz="2000" b="1">
                <a:ea typeface="+mn-lt"/>
                <a:cs typeface="+mn-lt"/>
              </a:rPr>
              <a:t>Which of the Indian online retailer would you recommend to a friend?</a:t>
            </a:r>
            <a:endParaRPr lang="en-US" sz="2000">
              <a:ea typeface="Calibri" panose="020F0502020204030204"/>
              <a:cs typeface="Calibri" panose="020F0502020204030204"/>
            </a:endParaRPr>
          </a:p>
          <a:p>
            <a:r>
              <a:rPr lang="en-US" sz="2000">
                <a:ea typeface="+mn-lt"/>
                <a:cs typeface="+mn-lt"/>
              </a:rPr>
              <a:t>Amazon.in is the most recommended website, among all other website.</a:t>
            </a:r>
            <a:endParaRPr lang="en-US" sz="2000"/>
          </a:p>
          <a:p>
            <a:r>
              <a:rPr lang="en-US" sz="2000" dirty="0">
                <a:ea typeface="+mn-lt"/>
                <a:cs typeface="+mn-lt"/>
              </a:rPr>
              <a:t>Myntra.com &amp; Flipkart.com, are on the 2nd in recommendation</a:t>
            </a:r>
            <a:endParaRPr lang="en-US" sz="2000" dirty="0"/>
          </a:p>
          <a:p>
            <a:endParaRPr lang="en-US" sz="2000">
              <a:ea typeface="Calibri"/>
              <a:cs typeface="Calibri"/>
            </a:endParaRPr>
          </a:p>
        </p:txBody>
      </p:sp>
    </p:spTree>
    <p:extLst>
      <p:ext uri="{BB962C8B-B14F-4D97-AF65-F5344CB8AC3E}">
        <p14:creationId xmlns:p14="http://schemas.microsoft.com/office/powerpoint/2010/main" val="3278952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BA8E943-5A3D-87D9-D590-FBBC3D3B7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804" y="396805"/>
            <a:ext cx="8426198" cy="606440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47" name="Freeform: Shape 4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Content Placeholder 7">
            <a:extLst>
              <a:ext uri="{FF2B5EF4-FFF2-40B4-BE49-F238E27FC236}">
                <a16:creationId xmlns:a16="http://schemas.microsoft.com/office/drawing/2014/main" id="{965A2E05-19A1-3E83-118D-B8D8D041E466}"/>
              </a:ext>
            </a:extLst>
          </p:cNvPr>
          <p:cNvSpPr>
            <a:spLocks noGrp="1"/>
          </p:cNvSpPr>
          <p:nvPr>
            <p:ph idx="1"/>
          </p:nvPr>
        </p:nvSpPr>
        <p:spPr>
          <a:xfrm>
            <a:off x="371094" y="2718054"/>
            <a:ext cx="3337560" cy="3207258"/>
          </a:xfrm>
        </p:spPr>
        <p:txBody>
          <a:bodyPr vert="horz" lIns="91440" tIns="45720" rIns="91440" bIns="45720" rtlCol="0" anchor="t">
            <a:normAutofit/>
          </a:bodyPr>
          <a:lstStyle/>
          <a:p>
            <a:pPr marL="0" indent="0">
              <a:buNone/>
            </a:pPr>
            <a:r>
              <a:rPr lang="en-US" sz="1700" b="1" dirty="0">
                <a:ea typeface="+mn-lt"/>
                <a:cs typeface="+mn-lt"/>
              </a:rPr>
              <a:t>There are multicollinearity problem present in our dataset. Most of the columns are correlated with each other.</a:t>
            </a:r>
            <a:endParaRPr lang="en-US" sz="1700" dirty="0">
              <a:ea typeface="Calibri" panose="020F0502020204030204"/>
              <a:cs typeface="Calibri" panose="020F0502020204030204"/>
            </a:endParaRPr>
          </a:p>
        </p:txBody>
      </p:sp>
    </p:spTree>
    <p:extLst>
      <p:ext uri="{BB962C8B-B14F-4D97-AF65-F5344CB8AC3E}">
        <p14:creationId xmlns:p14="http://schemas.microsoft.com/office/powerpoint/2010/main" val="3261455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marL="0" indent="0" algn="just">
              <a:buNone/>
            </a:pPr>
            <a:r>
              <a:rPr lang="en-US" dirty="0">
                <a:ea typeface="+mn-lt"/>
                <a:cs typeface="+mn-lt"/>
              </a:rPr>
              <a:t>Almost all the columns are categorical columns as they are encoded ones. So we will be getting these kind of plots.</a:t>
            </a:r>
            <a:endParaRPr lang="en-US"/>
          </a:p>
          <a:p>
            <a:endParaRPr lang="en-US" sz="2000">
              <a:ea typeface="Calibri"/>
              <a:cs typeface="Calibri"/>
            </a:endParaRPr>
          </a:p>
        </p:txBody>
      </p:sp>
    </p:spTree>
    <p:extLst>
      <p:ext uri="{BB962C8B-B14F-4D97-AF65-F5344CB8AC3E}">
        <p14:creationId xmlns:p14="http://schemas.microsoft.com/office/powerpoint/2010/main" val="352597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id="{71504AA0-C8C1-1F86-7862-FAEA0A6D892F}"/>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Customer retention</a:t>
            </a:r>
          </a:p>
          <a:p>
            <a:pPr marL="0" indent="0">
              <a:buNone/>
            </a:pPr>
            <a:r>
              <a:rPr lang="en-US" sz="2000" dirty="0">
                <a:ea typeface="+mn-lt"/>
                <a:cs typeface="+mn-lt"/>
              </a:rPr>
              <a:t>The customer retention is the process of engaging existing customers to continue buying products or services from the business.</a:t>
            </a:r>
          </a:p>
          <a:p>
            <a:r>
              <a:rPr lang="en-IN" sz="2000" dirty="0">
                <a:ea typeface="+mn-lt"/>
                <a:cs typeface="+mn-lt"/>
              </a:rPr>
              <a:t>Customer satisfaction</a:t>
            </a:r>
          </a:p>
          <a:p>
            <a:pPr marL="0" indent="0">
              <a:buNone/>
            </a:pPr>
            <a:r>
              <a:rPr lang="en-IN" sz="2000" dirty="0">
                <a:ea typeface="+mn-lt"/>
                <a:cs typeface="+mn-lt"/>
              </a:rPr>
              <a:t>Customer satisfaction is a measurement that determines how happy customers are with a company’s products, services, and capabilities. Customer satisfaction information, including surveys and ratings, can help a company determine how to best improve or changes its products and services.</a:t>
            </a:r>
          </a:p>
          <a:p>
            <a:r>
              <a:rPr lang="en-IN" sz="2000" dirty="0">
                <a:ea typeface="Calibri"/>
                <a:cs typeface="Calibri"/>
              </a:rPr>
              <a:t>E-retail success.</a:t>
            </a:r>
          </a:p>
          <a:p>
            <a:pPr marL="0" indent="0">
              <a:buNone/>
            </a:pPr>
            <a:r>
              <a:rPr lang="en-IN" sz="2000" dirty="0">
                <a:ea typeface="Calibri"/>
                <a:cs typeface="Calibri"/>
              </a:rPr>
              <a:t>How many happy customers does the particular e-retail website have.</a:t>
            </a:r>
          </a:p>
          <a:p>
            <a:r>
              <a:rPr lang="en-IN" sz="2000" dirty="0">
                <a:ea typeface="Calibri"/>
                <a:cs typeface="Calibri"/>
              </a:rPr>
              <a:t>Data Analysis.</a:t>
            </a:r>
          </a:p>
          <a:p>
            <a:pPr marL="0" indent="0">
              <a:buNone/>
            </a:pPr>
            <a:r>
              <a:rPr lang="en-IN" sz="2000" dirty="0">
                <a:ea typeface="Calibri"/>
                <a:cs typeface="Calibri"/>
              </a:rPr>
              <a:t>Need to perform analysis on the data that has been provided and according to EDA, Visualization and other analysis, need to conclude the findings from analysis.</a:t>
            </a:r>
          </a:p>
          <a:p>
            <a:pPr marL="0" indent="0">
              <a:buNone/>
            </a:pPr>
            <a:endParaRPr lang="en-IN"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126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032C4-B9B2-5DA9-A903-33446C64AEA8}"/>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There are 2 excel sheets in the dataset that has been shared.</a:t>
            </a:r>
          </a:p>
          <a:p>
            <a:r>
              <a:rPr lang="en-US" sz="2000" dirty="0">
                <a:ea typeface="Calibri"/>
                <a:cs typeface="Calibri"/>
              </a:rPr>
              <a:t>First, excel sheet is the detailed data of the e-retail website.</a:t>
            </a:r>
          </a:p>
          <a:p>
            <a:r>
              <a:rPr lang="en-US" sz="2000" dirty="0">
                <a:ea typeface="Calibri"/>
                <a:cs typeface="Calibri"/>
              </a:rPr>
              <a:t>Second, excel sheet is the encoded data of the e-retail websites.</a:t>
            </a:r>
          </a:p>
          <a:p>
            <a:r>
              <a:rPr lang="en-US" sz="2000" dirty="0">
                <a:ea typeface="Calibri"/>
                <a:cs typeface="Calibri"/>
              </a:rPr>
              <a:t>There are information of customers who do shopping online from different websites.</a:t>
            </a:r>
          </a:p>
          <a:p>
            <a:r>
              <a:rPr lang="en-US" sz="2000" dirty="0">
                <a:ea typeface="Calibri"/>
                <a:cs typeface="Calibri"/>
              </a:rPr>
              <a:t>The information can be good as well as bad feedback for e-retail websites.</a:t>
            </a:r>
          </a:p>
          <a:p>
            <a:r>
              <a:rPr lang="en-US" sz="2000" dirty="0">
                <a:ea typeface="Calibri"/>
                <a:cs typeface="Calibri"/>
              </a:rPr>
              <a:t>There are so many questions, polls and feedback columns in our dataset.</a:t>
            </a:r>
          </a:p>
          <a:p>
            <a:r>
              <a:rPr lang="en-US" sz="2000" dirty="0">
                <a:ea typeface="Calibri"/>
                <a:cs typeface="Calibri"/>
              </a:rPr>
              <a:t>There are feedbacks &amp; customer reviews of e-retail website such as:</a:t>
            </a:r>
          </a:p>
          <a:p>
            <a:pPr>
              <a:buFont typeface="Wingdings" panose="020B0604020202020204" pitchFamily="34" charset="0"/>
              <a:buChar char="Ø"/>
            </a:pPr>
            <a:r>
              <a:rPr lang="en-US" sz="2000" dirty="0">
                <a:ea typeface="Calibri"/>
                <a:cs typeface="Calibri"/>
              </a:rPr>
              <a:t>Amazon.in</a:t>
            </a:r>
          </a:p>
          <a:p>
            <a:pPr>
              <a:buFont typeface="Wingdings" panose="020B0604020202020204" pitchFamily="34" charset="0"/>
              <a:buChar char="Ø"/>
            </a:pPr>
            <a:r>
              <a:rPr lang="en-US" sz="2000" dirty="0">
                <a:ea typeface="Calibri"/>
                <a:cs typeface="Calibri"/>
              </a:rPr>
              <a:t>Flipkart.com</a:t>
            </a:r>
          </a:p>
          <a:p>
            <a:pPr>
              <a:buFont typeface="Wingdings" panose="020B0604020202020204" pitchFamily="34" charset="0"/>
              <a:buChar char="Ø"/>
            </a:pPr>
            <a:r>
              <a:rPr lang="en-US" sz="2000" dirty="0">
                <a:ea typeface="Calibri"/>
                <a:cs typeface="Calibri"/>
              </a:rPr>
              <a:t>Myntra.com</a:t>
            </a:r>
          </a:p>
          <a:p>
            <a:pPr>
              <a:buFont typeface="Wingdings" panose="020B0604020202020204" pitchFamily="34" charset="0"/>
              <a:buChar char="Ø"/>
            </a:pPr>
            <a:r>
              <a:rPr lang="en-US" sz="2000" dirty="0">
                <a:ea typeface="Calibri"/>
                <a:cs typeface="Calibri"/>
              </a:rPr>
              <a:t>Paytm.com and more.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075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F300-DF53-4A48-893F-18D9E2DAD00D}"/>
              </a:ext>
            </a:extLst>
          </p:cNvPr>
          <p:cNvSpPr>
            <a:spLocks noGrp="1"/>
          </p:cNvSpPr>
          <p:nvPr>
            <p:ph type="title"/>
          </p:nvPr>
        </p:nvSpPr>
        <p:spPr/>
        <p:txBody>
          <a:bodyPr/>
          <a:lstStyle/>
          <a:p>
            <a:r>
              <a:rPr lang="en-US" b="1" u="sng" dirty="0"/>
              <a:t>Data Inspection</a:t>
            </a:r>
          </a:p>
        </p:txBody>
      </p:sp>
      <p:sp>
        <p:nvSpPr>
          <p:cNvPr id="3" name="Rectangle 2">
            <a:extLst>
              <a:ext uri="{FF2B5EF4-FFF2-40B4-BE49-F238E27FC236}">
                <a16:creationId xmlns:a16="http://schemas.microsoft.com/office/drawing/2014/main" id="{A28B5495-4611-4223-B6F1-20E4C83487D6}"/>
              </a:ext>
            </a:extLst>
          </p:cNvPr>
          <p:cNvSpPr/>
          <p:nvPr/>
        </p:nvSpPr>
        <p:spPr>
          <a:xfrm>
            <a:off x="838200" y="1690688"/>
            <a:ext cx="6096000" cy="5078313"/>
          </a:xfrm>
          <a:prstGeom prst="rect">
            <a:avLst/>
          </a:prstGeom>
        </p:spPr>
        <p:txBody>
          <a:bodyPr>
            <a:spAutoFit/>
          </a:bodyPr>
          <a:lstStyle/>
          <a:p>
            <a:r>
              <a:rPr lang="en-US" b="1" u="sng" dirty="0"/>
              <a:t>**df1**</a:t>
            </a:r>
          </a:p>
          <a:p>
            <a:endParaRPr lang="en-US" dirty="0"/>
          </a:p>
          <a:p>
            <a:r>
              <a:rPr lang="en-US" dirty="0" err="1"/>
              <a:t>RangeIndex</a:t>
            </a:r>
            <a:r>
              <a:rPr lang="en-US" dirty="0"/>
              <a:t>: 269 entries, 0 to 268</a:t>
            </a:r>
          </a:p>
          <a:p>
            <a:r>
              <a:rPr lang="en-US" dirty="0"/>
              <a:t>Data columns (total 71 columns): 1 (int64) , 70 (object)</a:t>
            </a:r>
          </a:p>
          <a:p>
            <a:endParaRPr lang="en-US" dirty="0"/>
          </a:p>
          <a:p>
            <a:r>
              <a:rPr lang="en-US" dirty="0"/>
              <a:t># Change </a:t>
            </a:r>
            <a:r>
              <a:rPr lang="en-US" dirty="0" err="1"/>
              <a:t>dtype</a:t>
            </a:r>
            <a:r>
              <a:rPr lang="en-US" dirty="0"/>
              <a:t> of the pin code question to object type</a:t>
            </a:r>
          </a:p>
          <a:p>
            <a:r>
              <a:rPr lang="en-US" dirty="0"/>
              <a:t>Code: </a:t>
            </a:r>
            <a:r>
              <a:rPr lang="en-US" dirty="0" err="1"/>
              <a:t>df.iloc</a:t>
            </a:r>
            <a:r>
              <a:rPr lang="en-US" dirty="0"/>
              <a:t>[:,3]=</a:t>
            </a:r>
            <a:r>
              <a:rPr lang="en-US" dirty="0" err="1"/>
              <a:t>df.iloc</a:t>
            </a:r>
            <a:r>
              <a:rPr lang="en-US" dirty="0"/>
              <a:t>[:,3].</a:t>
            </a:r>
            <a:r>
              <a:rPr lang="en-US" dirty="0" err="1"/>
              <a:t>astype</a:t>
            </a:r>
            <a:r>
              <a:rPr lang="en-US" dirty="0"/>
              <a:t>('object’)</a:t>
            </a:r>
          </a:p>
          <a:p>
            <a:endParaRPr lang="en-US" dirty="0"/>
          </a:p>
          <a:p>
            <a:r>
              <a:rPr lang="en-US" dirty="0"/>
              <a:t>There are 166 duplicated records </a:t>
            </a:r>
          </a:p>
          <a:p>
            <a:r>
              <a:rPr lang="en-US" dirty="0"/>
              <a:t>Shape after removing duplicates: (103,71)</a:t>
            </a:r>
          </a:p>
          <a:p>
            <a:endParaRPr lang="en-US" dirty="0"/>
          </a:p>
          <a:p>
            <a:r>
              <a:rPr lang="en-US" dirty="0"/>
              <a:t>Dropping pin code question : (103,70)</a:t>
            </a:r>
          </a:p>
          <a:p>
            <a:endParaRPr lang="en-US" dirty="0"/>
          </a:p>
          <a:p>
            <a:r>
              <a:rPr lang="en-US" b="1" u="sng" dirty="0"/>
              <a:t>**df2**</a:t>
            </a:r>
          </a:p>
          <a:p>
            <a:endParaRPr lang="en-US" dirty="0"/>
          </a:p>
          <a:p>
            <a:r>
              <a:rPr lang="en-US" dirty="0"/>
              <a:t>Same data preprocessing done on df1</a:t>
            </a:r>
          </a:p>
          <a:p>
            <a:endParaRPr lang="en-US" dirty="0"/>
          </a:p>
          <a:p>
            <a:r>
              <a:rPr lang="en-US" dirty="0"/>
              <a:t>Shape of df2: (139,70)</a:t>
            </a:r>
          </a:p>
        </p:txBody>
      </p:sp>
    </p:spTree>
    <p:extLst>
      <p:ext uri="{BB962C8B-B14F-4D97-AF65-F5344CB8AC3E}">
        <p14:creationId xmlns:p14="http://schemas.microsoft.com/office/powerpoint/2010/main" val="319360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u="sng" kern="1200">
                <a:solidFill>
                  <a:schemeClr val="bg1"/>
                </a:solidFill>
                <a:latin typeface="+mj-lt"/>
                <a:ea typeface="+mj-ea"/>
                <a:cs typeface="+mj-cs"/>
              </a:rPr>
              <a:t>Descriptive Statistic:</a:t>
            </a:r>
          </a:p>
        </p:txBody>
      </p:sp>
      <p:sp>
        <p:nvSpPr>
          <p:cNvPr id="3" name="Content Placeholder 2">
            <a:extLst>
              <a:ext uri="{FF2B5EF4-FFF2-40B4-BE49-F238E27FC236}">
                <a16:creationId xmlns:a16="http://schemas.microsoft.com/office/drawing/2014/main" id="{2DAC0173-D588-5D3B-166A-8F36320DF892}"/>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a:buNone/>
            </a:pPr>
            <a:r>
              <a:rPr lang="en-US" sz="2000" kern="1200">
                <a:solidFill>
                  <a:schemeClr val="bg1"/>
                </a:solidFill>
                <a:latin typeface="+mn-lt"/>
                <a:ea typeface="+mn-ea"/>
                <a:cs typeface="+mn-cs"/>
              </a:rPr>
              <a:t>First Dataset: </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CC2247DF-6DFE-7A44-7F73-6182EA09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39" y="2766469"/>
            <a:ext cx="9697196" cy="3492308"/>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4C79F7-CD8A-83E9-4EFA-F10FAD702895}"/>
              </a:ext>
            </a:extLst>
          </p:cNvPr>
          <p:cNvSpPr>
            <a:spLocks noGrp="1"/>
          </p:cNvSpPr>
          <p:nvPr>
            <p:ph idx="1"/>
          </p:nvPr>
        </p:nvSpPr>
        <p:spPr>
          <a:xfrm>
            <a:off x="4878783" y="411881"/>
            <a:ext cx="6512265" cy="1461780"/>
          </a:xfrm>
        </p:spPr>
        <p:txBody>
          <a:bodyPr vert="horz" lIns="91440" tIns="45720" rIns="91440" bIns="45720" rtlCol="0" anchor="ctr">
            <a:normAutofit/>
          </a:bodyPr>
          <a:lstStyle/>
          <a:p>
            <a:r>
              <a:rPr lang="en-US" sz="1800">
                <a:solidFill>
                  <a:schemeClr val="bg1"/>
                </a:solidFill>
                <a:ea typeface="Calibri"/>
                <a:cs typeface="Calibri"/>
              </a:rPr>
              <a:t>Second dataset:</a:t>
            </a:r>
            <a:endParaRPr lang="en-US" sz="1800">
              <a:solidFill>
                <a:schemeClr val="bg1"/>
              </a:solidFill>
            </a:endParaRPr>
          </a:p>
        </p:txBody>
      </p:sp>
      <p:pic>
        <p:nvPicPr>
          <p:cNvPr id="4" name="Picture 4">
            <a:extLst>
              <a:ext uri="{FF2B5EF4-FFF2-40B4-BE49-F238E27FC236}">
                <a16:creationId xmlns:a16="http://schemas.microsoft.com/office/drawing/2014/main" id="{67F74606-B093-FB32-7A8A-590F72D00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28" y="2548586"/>
            <a:ext cx="8412315" cy="3716840"/>
          </a:xfrm>
          <a:prstGeom prst="rect">
            <a:avLst/>
          </a:prstGeom>
        </p:spPr>
      </p:pic>
    </p:spTree>
    <p:extLst>
      <p:ext uri="{BB962C8B-B14F-4D97-AF65-F5344CB8AC3E}">
        <p14:creationId xmlns:p14="http://schemas.microsoft.com/office/powerpoint/2010/main" val="324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D13E-7EA1-4334-A18F-78F31F2F8460}"/>
              </a:ext>
            </a:extLst>
          </p:cNvPr>
          <p:cNvSpPr>
            <a:spLocks noGrp="1"/>
          </p:cNvSpPr>
          <p:nvPr>
            <p:ph type="ctrTitle"/>
          </p:nvPr>
        </p:nvSpPr>
        <p:spPr/>
        <p:txBody>
          <a:bodyPr>
            <a:normAutofit/>
          </a:bodyPr>
          <a:lstStyle/>
          <a:p>
            <a:r>
              <a:rPr lang="en-US" sz="8000" b="1" dirty="0"/>
              <a:t>EDA</a:t>
            </a:r>
          </a:p>
        </p:txBody>
      </p:sp>
      <p:sp>
        <p:nvSpPr>
          <p:cNvPr id="3" name="Subtitle 2">
            <a:extLst>
              <a:ext uri="{FF2B5EF4-FFF2-40B4-BE49-F238E27FC236}">
                <a16:creationId xmlns:a16="http://schemas.microsoft.com/office/drawing/2014/main" id="{384EB74B-4FD8-44E3-A6C5-41070B8323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10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70FE4C35-FA93-2015-126A-22E5FE202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909" y="877144"/>
            <a:ext cx="8105954" cy="4557373"/>
          </a:xfrm>
          <a:prstGeom prst="rect">
            <a:avLst/>
          </a:prstGeom>
        </p:spPr>
      </p:pic>
      <p:sp>
        <p:nvSpPr>
          <p:cNvPr id="7" name="TextBox 6">
            <a:extLst>
              <a:ext uri="{FF2B5EF4-FFF2-40B4-BE49-F238E27FC236}">
                <a16:creationId xmlns:a16="http://schemas.microsoft.com/office/drawing/2014/main" id="{540CE46D-ED0C-036E-D132-3600755B5002}"/>
              </a:ext>
            </a:extLst>
          </p:cNvPr>
          <p:cNvSpPr txBox="1"/>
          <p:nvPr/>
        </p:nvSpPr>
        <p:spPr>
          <a:xfrm>
            <a:off x="-314865" y="5719246"/>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apple-system"/>
              </a:rPr>
              <a:t>Female Customers are more than Male customer.</a:t>
            </a:r>
            <a:endParaRPr lang="en-US" sz="2800" b="1" dirty="0">
              <a:ea typeface="Calibri"/>
              <a:cs typeface="Calibri"/>
            </a:endParaRPr>
          </a:p>
        </p:txBody>
      </p:sp>
    </p:spTree>
    <p:extLst>
      <p:ext uri="{BB962C8B-B14F-4D97-AF65-F5344CB8AC3E}">
        <p14:creationId xmlns:p14="http://schemas.microsoft.com/office/powerpoint/2010/main" val="1317965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TotalTime>
  <Words>445</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Tw Cen MT</vt:lpstr>
      <vt:lpstr>Wingdings</vt:lpstr>
      <vt:lpstr>office theme</vt:lpstr>
      <vt:lpstr>E-retail factors for customer activation and retention:  A case study from Indian e-commerce customers</vt:lpstr>
      <vt:lpstr>PowerPoint Presentation</vt:lpstr>
      <vt:lpstr>Problem Statement:</vt:lpstr>
      <vt:lpstr>Understanding:</vt:lpstr>
      <vt:lpstr>Data Inspection</vt:lpstr>
      <vt:lpstr>Descriptive Statistic:</vt:lpstr>
      <vt:lpstr>PowerPoint Presentation</vt:lpstr>
      <vt:lpstr>EDA</vt:lpstr>
      <vt:lpstr>PowerPoint Presentation</vt:lpstr>
      <vt:lpstr>PowerPoint Presentation</vt:lpstr>
      <vt:lpstr>PowerPoint Presentation</vt:lpstr>
      <vt:lpstr> </vt:lpstr>
      <vt:lpstr>PowerPoint Presentation</vt:lpstr>
      <vt:lpstr>POLL </vt:lpstr>
      <vt:lpstr>PowerPoint Presentation</vt:lpstr>
      <vt:lpstr>PowerPoint Presentation</vt:lpstr>
      <vt:lpstr>Postive Feedback:</vt:lpstr>
      <vt:lpstr>Negative Feedback:</vt:lpstr>
      <vt:lpstr>PowerPoint Presentation</vt:lpstr>
      <vt:lpstr>PowerPoint Presentation</vt:lpstr>
      <vt:lpstr>PowerPoint Presentation</vt:lpstr>
      <vt:lpstr>Normal Distribution &amp; Outliers.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mohamed ramadan88</cp:lastModifiedBy>
  <cp:revision>637</cp:revision>
  <dcterms:created xsi:type="dcterms:W3CDTF">2022-08-19T21:28:11Z</dcterms:created>
  <dcterms:modified xsi:type="dcterms:W3CDTF">2023-01-10T08:41:41Z</dcterms:modified>
</cp:coreProperties>
</file>