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notesSlides/notesSlide1.xml" ContentType="application/vnd.openxmlformats-officedocument.presentationml.notesSlide+xml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6" r:id="rId7"/>
    <p:sldId id="279" r:id="rId8"/>
    <p:sldId id="283" r:id="rId9"/>
    <p:sldId id="285" r:id="rId10"/>
    <p:sldId id="280" r:id="rId11"/>
    <p:sldId id="278" r:id="rId12"/>
    <p:sldId id="277" r:id="rId13"/>
    <p:sldId id="282" r:id="rId14"/>
    <p:sldId id="284" r:id="rId15"/>
    <p:sldId id="286" r:id="rId16"/>
    <p:sldId id="288" r:id="rId17"/>
    <p:sldId id="289" r:id="rId18"/>
    <p:sldId id="290" r:id="rId19"/>
    <p:sldId id="291" r:id="rId20"/>
    <p:sldId id="293" r:id="rId21"/>
    <p:sldId id="294" r:id="rId22"/>
    <p:sldId id="271" r:id="rId23"/>
    <p:sldId id="272" r:id="rId24"/>
    <p:sldId id="296" r:id="rId25"/>
    <p:sldId id="295" r:id="rId26"/>
    <p:sldId id="297" r:id="rId27"/>
    <p:sldId id="298" r:id="rId28"/>
    <p:sldId id="299" r:id="rId29"/>
    <p:sldId id="300" r:id="rId30"/>
    <p:sldId id="301" r:id="rId31"/>
    <p:sldId id="3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BA99D-73F7-4621-A875-09CBEA6763B7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9AE9-9CD4-4E39-A899-AF77534405D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94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C5A255-3F65-4DB0-9431-3562AF68FAC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FB2CFB-3D35-4686-A44A-C2E38289C2F1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7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5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883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3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1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995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75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9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37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943F26-B1FE-4343-8EE1-B12BC08C59E2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668191-4386-493A-B12F-A168F562E05F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zayet@birzei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BBFB-81AA-7F2B-AFE6-1A5EB289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1132"/>
          </a:xfrm>
        </p:spPr>
        <p:txBody>
          <a:bodyPr>
            <a:normAutofit/>
          </a:bodyPr>
          <a:lstStyle/>
          <a:p>
            <a:pPr algn="ctr"/>
            <a:r>
              <a:rPr lang="en-MY" sz="6000" dirty="0"/>
              <a:t>Software Engineering</a:t>
            </a:r>
            <a:br>
              <a:rPr lang="en-MY" sz="6000" dirty="0"/>
            </a:br>
            <a:br>
              <a:rPr lang="en-MY" sz="6000" dirty="0"/>
            </a:br>
            <a:r>
              <a:rPr lang="en-MY" sz="4000" dirty="0"/>
              <a:t>Chapter -1: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82FB4-53B5-5270-26AA-C6F2728E7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Lecturer: </a:t>
            </a:r>
            <a:r>
              <a:rPr lang="en-MY" dirty="0" err="1"/>
              <a:t>Dr.Tasnim</a:t>
            </a:r>
            <a:r>
              <a:rPr lang="en-MY" dirty="0"/>
              <a:t> Zayet</a:t>
            </a:r>
          </a:p>
          <a:p>
            <a:r>
              <a:rPr lang="en-MY" dirty="0"/>
              <a:t>E-mail: </a:t>
            </a:r>
            <a:r>
              <a:rPr lang="en-MY" cap="none" dirty="0">
                <a:hlinkClick r:id="rId2"/>
              </a:rPr>
              <a:t>tzayet@birzeit.edu</a:t>
            </a:r>
            <a:endParaRPr lang="en-MY" cap="none" dirty="0"/>
          </a:p>
          <a:p>
            <a:r>
              <a:rPr lang="en-MY" cap="none" dirty="0"/>
              <a:t>Office: Masri320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7756-ED8A-16A1-CD4C-BFA76F6A87F6}"/>
              </a:ext>
            </a:extLst>
          </p:cNvPr>
          <p:cNvSpPr txBox="1"/>
          <p:nvPr/>
        </p:nvSpPr>
        <p:spPr>
          <a:xfrm>
            <a:off x="160420" y="6416842"/>
            <a:ext cx="11951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899" lvl="1">
              <a:lnSpc>
                <a:spcPct val="100000"/>
              </a:lnSpc>
              <a:spcBef>
                <a:spcPts val="1080"/>
              </a:spcBef>
              <a:tabLst>
                <a:tab pos="836294" algn="l"/>
              </a:tabLst>
            </a:pPr>
            <a:r>
              <a:rPr lang="en-MY" sz="1000" dirty="0"/>
              <a:t>Materials by: Dr. Tasnim Zayet, </a:t>
            </a:r>
            <a:r>
              <a:rPr lang="en-MY" sz="1000" spc="-40" dirty="0">
                <a:latin typeface="Arial MT"/>
                <a:cs typeface="Arial MT"/>
              </a:rPr>
              <a:t>Dr.</a:t>
            </a:r>
            <a:r>
              <a:rPr lang="en-MY" sz="1000" spc="-105" dirty="0">
                <a:latin typeface="Arial MT"/>
                <a:cs typeface="Arial MT"/>
              </a:rPr>
              <a:t> </a:t>
            </a:r>
            <a:r>
              <a:rPr lang="en-MY" sz="1000" dirty="0">
                <a:latin typeface="Arial MT"/>
                <a:cs typeface="Arial MT"/>
              </a:rPr>
              <a:t>Adel</a:t>
            </a:r>
            <a:r>
              <a:rPr lang="en-MY" sz="1000" spc="-50" dirty="0">
                <a:latin typeface="Arial MT"/>
                <a:cs typeface="Arial MT"/>
              </a:rPr>
              <a:t> </a:t>
            </a:r>
            <a:r>
              <a:rPr lang="en-MY" sz="1000" spc="-10" dirty="0">
                <a:latin typeface="Arial MT"/>
                <a:cs typeface="Arial MT"/>
              </a:rPr>
              <a:t>Taweel, </a:t>
            </a:r>
            <a:r>
              <a:rPr lang="en-MY" sz="1000" dirty="0">
                <a:latin typeface="Arial MT"/>
                <a:cs typeface="Arial MT"/>
              </a:rPr>
              <a:t>Dr.</a:t>
            </a:r>
            <a:r>
              <a:rPr lang="en-MY" sz="1000" spc="-65" dirty="0">
                <a:latin typeface="Arial MT"/>
                <a:cs typeface="Arial MT"/>
              </a:rPr>
              <a:t> </a:t>
            </a:r>
            <a:r>
              <a:rPr lang="en-MY" sz="1000" dirty="0">
                <a:latin typeface="Arial MT"/>
                <a:cs typeface="Arial MT"/>
              </a:rPr>
              <a:t>Samer</a:t>
            </a:r>
            <a:r>
              <a:rPr lang="en-MY" sz="1000" spc="-65" dirty="0">
                <a:latin typeface="Arial MT"/>
                <a:cs typeface="Arial MT"/>
              </a:rPr>
              <a:t> </a:t>
            </a:r>
            <a:r>
              <a:rPr lang="en-MY" sz="1000" spc="-10" dirty="0">
                <a:latin typeface="Arial MT"/>
                <a:cs typeface="Arial MT"/>
              </a:rPr>
              <a:t>Zein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1503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FAA1-DF89-494A-E606-4CC5EBDC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Software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ADB1-8C37-F322-2B23-F1D1C69E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Generic 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Marketed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Sold to anyone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specification owned by the software developer</a:t>
            </a:r>
          </a:p>
          <a:p>
            <a:pPr marL="0" indent="0">
              <a:buNone/>
            </a:pPr>
            <a:endParaRPr lang="en-MY" dirty="0"/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Customized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For specific customers to meet their own needs.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The specification is owned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2506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Industry and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Increasing demands: </a:t>
            </a:r>
            <a:r>
              <a:rPr lang="en-US" dirty="0"/>
              <a:t>Systems have to be built and delivered more quickly; larger, even more complex systems are required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Low expectations: </a:t>
            </a:r>
            <a:r>
              <a:rPr lang="en-US" dirty="0"/>
              <a:t>It is relatively easy to write computer programs without using software engineering methods and techniques. </a:t>
            </a:r>
          </a:p>
          <a:p>
            <a:pPr lvl="1"/>
            <a:r>
              <a:rPr lang="en-US" sz="2000" dirty="0"/>
              <a:t>Many companies have drifted into software development as their products and services have evolved. </a:t>
            </a:r>
          </a:p>
          <a:p>
            <a:pPr lvl="1"/>
            <a:r>
              <a:rPr lang="en-US" sz="2000" dirty="0"/>
              <a:t>They do not use software engineering methods in their everyday work. </a:t>
            </a:r>
          </a:p>
          <a:p>
            <a:pPr lvl="1"/>
            <a:r>
              <a:rPr lang="en-US" sz="2000" dirty="0"/>
              <a:t>Consequently, their software is often more expensive and less reliable than it should be.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B153B-D673-43DB-AE5D-CDB189D5EF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0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09" y="1482774"/>
            <a:ext cx="10515600" cy="67897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Different Approaches</a:t>
            </a:r>
            <a:r>
              <a:rPr lang="en-US" sz="2400" b="1" dirty="0">
                <a:solidFill>
                  <a:srgbClr val="FF0000"/>
                </a:solidFill>
              </a:rPr>
              <a:t>!</a:t>
            </a:r>
            <a:br>
              <a:rPr lang="en-US" sz="4000" b="1" dirty="0">
                <a:solidFill>
                  <a:srgbClr val="FF0000"/>
                </a:solidFill>
              </a:rPr>
            </a:b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09" y="1708484"/>
            <a:ext cx="9049949" cy="4647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pointless to look for universal notations, methods, or techniques for software engineering because different types of software require different approaches.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of these applications need software engineering; they do not all need the same software engineering techniques.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53123" y="4015609"/>
            <a:ext cx="2448272" cy="86409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MIS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49015" y="3952529"/>
            <a:ext cx="2448272" cy="86409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Controller for scientific Instrument</a:t>
            </a:r>
            <a:endParaRPr lang="en-US" sz="11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75227" y="5416195"/>
            <a:ext cx="2448272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Gaming</a:t>
            </a:r>
            <a:endParaRPr lang="en-US" b="1" dirty="0"/>
          </a:p>
        </p:txBody>
      </p:sp>
      <p:sp>
        <p:nvSpPr>
          <p:cNvPr id="9" name="12-Point Star 8"/>
          <p:cNvSpPr/>
          <p:nvPr/>
        </p:nvSpPr>
        <p:spPr>
          <a:xfrm>
            <a:off x="4818284" y="3732246"/>
            <a:ext cx="2088232" cy="1512168"/>
          </a:xfrm>
          <a:prstGeom prst="star1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62518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75" y="454025"/>
            <a:ext cx="7772400" cy="588963"/>
          </a:xfrm>
        </p:spPr>
        <p:txBody>
          <a:bodyPr>
            <a:noAutofit/>
          </a:bodyPr>
          <a:lstStyle/>
          <a:p>
            <a:pPr defTabSz="426935">
              <a:defRPr/>
            </a:pPr>
            <a:r>
              <a:rPr lang="en-GB" sz="2400" dirty="0">
                <a:latin typeface="Times New Roman" charset="0"/>
              </a:rPr>
              <a:t>What is the difference between software engineering and computer science?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540000" y="1176561"/>
            <a:ext cx="355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2085976" y="1052737"/>
            <a:ext cx="368141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3200">
                <a:latin typeface="Times New Roman" panose="02020603050405020304" pitchFamily="18" charset="0"/>
              </a:rPr>
              <a:t>Computer Science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6096001" y="1052737"/>
            <a:ext cx="39925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320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4337050" y="1586137"/>
            <a:ext cx="355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</a:rPr>
              <a:t>is concerned with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2156028" y="4221088"/>
            <a:ext cx="822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i="1" dirty="0">
                <a:latin typeface="Times New Roman" panose="02020603050405020304" pitchFamily="18" charset="0"/>
              </a:rPr>
              <a:t>Computer science theories</a:t>
            </a:r>
            <a:r>
              <a:rPr lang="en-GB" altLang="en-US" dirty="0">
                <a:latin typeface="Times New Roman" panose="02020603050405020304" pitchFamily="18" charset="0"/>
              </a:rPr>
              <a:t> are currently insufficient to act as a complete underpinning for software engineering, BUT it is a foundation for practical aspects of software engineering</a:t>
            </a:r>
            <a:r>
              <a:rPr lang="en-GB" altLang="en-US" sz="3600" dirty="0">
                <a:latin typeface="Times New Roman" panose="02020603050405020304" pitchFamily="18" charset="0"/>
              </a:rPr>
              <a:t>  	</a:t>
            </a: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2085975" y="2143067"/>
            <a:ext cx="3884613" cy="1938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sz="2000" dirty="0">
                <a:latin typeface="Times New Roman" panose="02020603050405020304" pitchFamily="18" charset="0"/>
              </a:rPr>
              <a:t> theory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sz="2000" dirty="0">
                <a:latin typeface="Times New Roman" panose="02020603050405020304" pitchFamily="18" charset="0"/>
              </a:rPr>
              <a:t> fundamentals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en-GB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Algorithms, date structures, complexity theory, numerical methods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6119813" y="2132446"/>
            <a:ext cx="3986212" cy="19397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sz="2000">
                <a:latin typeface="Times New Roman" panose="02020603050405020304" pitchFamily="18" charset="0"/>
              </a:rPr>
              <a:t>the practicalities of developing and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GB" altLang="en-US" sz="2000">
                <a:latin typeface="Times New Roman" panose="02020603050405020304" pitchFamily="18" charset="0"/>
              </a:rPr>
              <a:t>delivering useful software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en-GB" altLang="en-US" sz="2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SE deals with practical problems in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complex software products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EAC1487-1607-0EC5-02A4-B9D176E0A16F}"/>
              </a:ext>
            </a:extLst>
          </p:cNvPr>
          <p:cNvSpPr/>
          <p:nvPr/>
        </p:nvSpPr>
        <p:spPr>
          <a:xfrm>
            <a:off x="3019008" y="1651448"/>
            <a:ext cx="125245" cy="406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D4D2C71-73D5-0B41-3A9C-54F1CC115553}"/>
              </a:ext>
            </a:extLst>
          </p:cNvPr>
          <p:cNvSpPr/>
          <p:nvPr/>
        </p:nvSpPr>
        <p:spPr>
          <a:xfrm>
            <a:off x="8678778" y="1668553"/>
            <a:ext cx="128337" cy="3894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57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56762" y="737937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SE history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1273" y="1804737"/>
            <a:ext cx="9150927" cy="4138863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Times New Roman" pitchFamily="18" charset="0"/>
              </a:rPr>
              <a:t>SE introduced first in 1968 – conference about </a:t>
            </a:r>
            <a:r>
              <a:rPr lang="ja-JP" altLang="en-GB" dirty="0">
                <a:latin typeface="Times New Roman" pitchFamily="18" charset="0"/>
              </a:rPr>
              <a:t>“</a:t>
            </a:r>
            <a:r>
              <a:rPr lang="en-GB" altLang="ja-JP" dirty="0">
                <a:latin typeface="Times New Roman" pitchFamily="18" charset="0"/>
              </a:rPr>
              <a:t>software crisis</a:t>
            </a:r>
            <a:r>
              <a:rPr lang="ja-JP" altLang="en-GB" dirty="0">
                <a:latin typeface="Times New Roman" pitchFamily="18" charset="0"/>
              </a:rPr>
              <a:t>”</a:t>
            </a:r>
            <a:r>
              <a:rPr lang="en-GB" altLang="ja-JP" dirty="0">
                <a:latin typeface="Times New Roman" pitchFamily="18" charset="0"/>
              </a:rPr>
              <a:t> when the introduction of third generation computer hardware led to more complex software systems than before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Times New Roman" pitchFamily="18" charset="0"/>
              </a:rPr>
              <a:t>Early approaches based on informal methodologies led to</a:t>
            </a:r>
          </a:p>
          <a:p>
            <a:pPr marL="73025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Times New Roman" pitchFamily="18" charset="0"/>
              </a:rPr>
              <a:t>Delays in software delivery</a:t>
            </a:r>
          </a:p>
          <a:p>
            <a:pPr marL="73025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Times New Roman" pitchFamily="18" charset="0"/>
              </a:rPr>
              <a:t>Higher costs than initially estimated</a:t>
            </a:r>
          </a:p>
          <a:p>
            <a:pPr marL="730250" lvl="1" indent="-457200"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Times New Roman" pitchFamily="18" charset="0"/>
              </a:rPr>
              <a:t>Unreliable, difficult to maintain software </a:t>
            </a:r>
          </a:p>
          <a:p>
            <a:pPr marL="299085" marR="123825" indent="-287020">
              <a:lnSpc>
                <a:spcPct val="92100"/>
              </a:lnSpc>
              <a:spcBef>
                <a:spcPts val="2780"/>
              </a:spcBef>
              <a:buChar char="●"/>
              <a:tabLst>
                <a:tab pos="299085" algn="l"/>
              </a:tabLst>
            </a:pPr>
            <a:r>
              <a:rPr lang="en-US" dirty="0">
                <a:latin typeface="Times New Roman"/>
                <a:cs typeface="Times New Roman"/>
              </a:rPr>
              <a:t>Thus,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need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new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methods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techniques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to </a:t>
            </a:r>
            <a:r>
              <a:rPr lang="en-US" dirty="0">
                <a:latin typeface="Times New Roman"/>
                <a:cs typeface="Times New Roman"/>
              </a:rPr>
              <a:t>manage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production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complex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software,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ones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consider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i="1" u="sng" dirty="0">
                <a:solidFill>
                  <a:srgbClr val="3366FF"/>
                </a:solidFill>
                <a:uFill>
                  <a:solidFill>
                    <a:srgbClr val="3366FF"/>
                  </a:solidFill>
                </a:uFill>
                <a:latin typeface="Times New Roman"/>
                <a:cs typeface="Times New Roman"/>
              </a:rPr>
              <a:t>intangible</a:t>
            </a:r>
            <a:r>
              <a:rPr lang="en-US" i="1" spc="5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nature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product.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78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2047-04A9-DAAC-6979-6BCCBBD5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1460"/>
          </a:xfrm>
        </p:spPr>
        <p:txBody>
          <a:bodyPr>
            <a:normAutofit/>
          </a:bodyPr>
          <a:lstStyle/>
          <a:p>
            <a:r>
              <a:rPr lang="en-MY" sz="2400" dirty="0"/>
              <a:t>Attributes of Good Software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864FB-0015-C28F-1E77-3C3AB300E8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83" y="1846263"/>
            <a:ext cx="7645359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8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4275" y="636671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Software myths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04275" y="1470025"/>
            <a:ext cx="9583449" cy="4552950"/>
          </a:xfrm>
        </p:spPr>
        <p:txBody>
          <a:bodyPr>
            <a:normAutofit/>
          </a:bodyPr>
          <a:lstStyle/>
          <a:p>
            <a:pPr marL="273050" indent="-273050">
              <a:lnSpc>
                <a:spcPct val="80000"/>
              </a:lnSpc>
              <a:buClr>
                <a:schemeClr val="accent3"/>
              </a:buClr>
              <a:buFont typeface="Wingdings 2" pitchFamily="18" charset="2"/>
              <a:buChar char=""/>
              <a:defRPr/>
            </a:pPr>
            <a:endParaRPr lang="en-GB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pitchFamily="18" charset="0"/>
              </a:rPr>
              <a:t>Management myths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i="1" dirty="0">
                <a:latin typeface="Times New Roman" pitchFamily="18" charset="0"/>
              </a:rPr>
              <a:t>Standards and procedures for building software exist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i="1" dirty="0">
                <a:latin typeface="Times New Roman" pitchFamily="18" charset="0"/>
              </a:rPr>
              <a:t>Add more programmers if behind schedule</a:t>
            </a:r>
          </a:p>
          <a:p>
            <a:pPr marL="615950" lvl="1" indent="-342900">
              <a:lnSpc>
                <a:spcPct val="80000"/>
              </a:lnSpc>
              <a:buFont typeface="Wingdings" pitchFamily="2" charset="2"/>
              <a:buChar char=""/>
              <a:defRPr/>
            </a:pPr>
            <a:endParaRPr lang="en-GB" sz="2000" i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pitchFamily="18" charset="0"/>
              </a:rPr>
              <a:t>Customer myths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i="1" dirty="0">
                <a:latin typeface="Times New Roman" pitchFamily="18" charset="0"/>
              </a:rPr>
              <a:t>A general description of objectives enough to start coding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i="1" dirty="0">
                <a:latin typeface="Times New Roman" pitchFamily="18" charset="0"/>
              </a:rPr>
              <a:t>Requirements may change as software is flexible</a:t>
            </a:r>
          </a:p>
          <a:p>
            <a:pPr marL="615950" lvl="1" indent="-342900">
              <a:lnSpc>
                <a:spcPct val="80000"/>
              </a:lnSpc>
              <a:buFont typeface="Wingdings" pitchFamily="2" charset="2"/>
              <a:buChar char=""/>
              <a:defRPr/>
            </a:pPr>
            <a:endParaRPr lang="en-GB" sz="2000" i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pitchFamily="18" charset="0"/>
              </a:rPr>
              <a:t>Practitioner myths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i="1" dirty="0">
                <a:latin typeface="Times New Roman" pitchFamily="18" charset="0"/>
              </a:rPr>
              <a:t>Task accomplished when the program works</a:t>
            </a:r>
          </a:p>
          <a:p>
            <a:pPr marL="615950" lvl="1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GB" sz="2000" i="1" dirty="0">
                <a:latin typeface="Times New Roman" pitchFamily="18" charset="0"/>
              </a:rPr>
              <a:t>“</a:t>
            </a:r>
            <a:r>
              <a:rPr lang="en-GB" sz="2000" i="1" dirty="0">
                <a:latin typeface="Times New Roman" pitchFamily="18" charset="0"/>
              </a:rPr>
              <a:t>Working program</a:t>
            </a:r>
            <a:r>
              <a:rPr lang="en-GB" altLang="en-GB" sz="2000" i="1" dirty="0">
                <a:latin typeface="Times New Roman" pitchFamily="18" charset="0"/>
              </a:rPr>
              <a:t>”</a:t>
            </a:r>
            <a:r>
              <a:rPr lang="en-GB" sz="2000" i="1" dirty="0">
                <a:latin typeface="Times New Roman" pitchFamily="18" charset="0"/>
              </a:rPr>
              <a:t> the only project deliverable</a:t>
            </a:r>
          </a:p>
        </p:txBody>
      </p:sp>
    </p:spTree>
    <p:extLst>
      <p:ext uri="{BB962C8B-B14F-4D97-AF65-F5344CB8AC3E}">
        <p14:creationId xmlns:p14="http://schemas.microsoft.com/office/powerpoint/2010/main" val="123133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534" y="614218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039092" y="1448407"/>
            <a:ext cx="9400310" cy="4414982"/>
          </a:xfrm>
        </p:spPr>
        <p:txBody>
          <a:bodyPr>
            <a:normAutofit/>
          </a:bodyPr>
          <a:lstStyle/>
          <a:p>
            <a:pPr marL="274320" indent="-274320" defTabSz="426935">
              <a:buClr>
                <a:schemeClr val="accent3"/>
              </a:buClr>
              <a:buFont typeface="Wingdings 2"/>
              <a:buChar char=""/>
              <a:defRPr/>
            </a:pPr>
            <a:endParaRPr lang="en-GB" b="1" dirty="0">
              <a:latin typeface="Times New Roman" charset="0"/>
            </a:endParaRPr>
          </a:p>
          <a:p>
            <a:pPr defTabSz="426935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charset="0"/>
              </a:rPr>
              <a:t>Therac-25 (1985-1987)</a:t>
            </a:r>
            <a:r>
              <a:rPr lang="en-GB" dirty="0">
                <a:latin typeface="Times New Roman" charset="0"/>
              </a:rPr>
              <a:t>: six people overexposed during treatments for cancer</a:t>
            </a:r>
          </a:p>
          <a:p>
            <a:pPr defTabSz="426935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charset="0"/>
              </a:rPr>
              <a:t>Taurus (1993)</a:t>
            </a:r>
            <a:r>
              <a:rPr lang="en-GB" dirty="0">
                <a:latin typeface="Times New Roman" charset="0"/>
              </a:rPr>
              <a:t>: the planned automatic transaction settlement system for London Stock Exchange cancelled after five years of development</a:t>
            </a:r>
          </a:p>
          <a:p>
            <a:pPr defTabSz="426935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Times New Roman" charset="0"/>
              </a:rPr>
              <a:t> </a:t>
            </a:r>
            <a:r>
              <a:rPr lang="en-GB" b="1" dirty="0" err="1">
                <a:latin typeface="Times New Roman" charset="0"/>
              </a:rPr>
              <a:t>Ariane</a:t>
            </a:r>
            <a:r>
              <a:rPr lang="en-GB" b="1" dirty="0">
                <a:latin typeface="Times New Roman" charset="0"/>
              </a:rPr>
              <a:t> 5 (1996)</a:t>
            </a:r>
            <a:r>
              <a:rPr lang="en-GB" dirty="0">
                <a:latin typeface="Times New Roman" charset="0"/>
              </a:rPr>
              <a:t>: rocket exploded soon after its launch due error conversion (16 floating point into 16-bit integer)</a:t>
            </a:r>
          </a:p>
          <a:p>
            <a:pPr defTabSz="426935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>
                <a:latin typeface="Times New Roman" charset="0"/>
              </a:rPr>
              <a:t>The Mars Climate </a:t>
            </a:r>
            <a:r>
              <a:rPr lang="en-GB" b="1" dirty="0" err="1">
                <a:latin typeface="Times New Roman" charset="0"/>
              </a:rPr>
              <a:t>Orbiter</a:t>
            </a:r>
            <a:r>
              <a:rPr lang="en-GB" dirty="0">
                <a:latin typeface="Times New Roman" charset="0"/>
              </a:rPr>
              <a:t> assumed to be lost by NASA officials (1999): different measurement systems (Imperial and metric)</a:t>
            </a:r>
          </a:p>
        </p:txBody>
      </p:sp>
    </p:spTree>
    <p:extLst>
      <p:ext uri="{BB962C8B-B14F-4D97-AF65-F5344CB8AC3E}">
        <p14:creationId xmlns:p14="http://schemas.microsoft.com/office/powerpoint/2010/main" val="228361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6097" y="561635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More 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88292" y="1810327"/>
            <a:ext cx="8993910" cy="42856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US" dirty="0"/>
              <a:t>Passport System delays cause backlog (1999, UK)</a:t>
            </a:r>
          </a:p>
          <a:p>
            <a:pPr>
              <a:lnSpc>
                <a:spcPct val="83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US" dirty="0"/>
              <a:t>Ferry Company left thousands of lorries stranded for 12 hours (back up also failed, 1999, UK)</a:t>
            </a:r>
          </a:p>
          <a:p>
            <a:pPr>
              <a:lnSpc>
                <a:spcPct val="83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US" dirty="0"/>
              <a:t>Inland Revenue (IR) </a:t>
            </a:r>
            <a:r>
              <a:rPr lang="en-US" altLang="en-GB" dirty="0"/>
              <a:t>‘</a:t>
            </a:r>
            <a:r>
              <a:rPr lang="en-US" dirty="0"/>
              <a:t>losing tax records</a:t>
            </a:r>
            <a:r>
              <a:rPr lang="en-US" altLang="en-GB" dirty="0"/>
              <a:t>’</a:t>
            </a:r>
            <a:r>
              <a:rPr lang="en-US" dirty="0"/>
              <a:t> (2000, UK)</a:t>
            </a:r>
          </a:p>
          <a:p>
            <a:pPr marL="273050" indent="-273050">
              <a:lnSpc>
                <a:spcPct val="83000"/>
              </a:lnSpc>
              <a:buClr>
                <a:schemeClr val="accent3"/>
              </a:buClr>
              <a:buNone/>
              <a:defRPr/>
            </a:pPr>
            <a:r>
              <a:rPr lang="en-US" dirty="0"/>
              <a:t>   =&gt; IR spokesman said </a:t>
            </a:r>
            <a:r>
              <a:rPr lang="en-US" altLang="en-GB" dirty="0"/>
              <a:t>‘</a:t>
            </a:r>
            <a:r>
              <a:rPr lang="en-US" dirty="0"/>
              <a:t>All major IT initiatives have some kind of teething problems ....</a:t>
            </a:r>
            <a:r>
              <a:rPr lang="en-US" altLang="en-GB" dirty="0"/>
              <a:t>’</a:t>
            </a:r>
            <a:endParaRPr lang="en-US" altLang="ja-JP" dirty="0"/>
          </a:p>
          <a:p>
            <a:pPr marL="273050" indent="-273050">
              <a:lnSpc>
                <a:spcPct val="83000"/>
              </a:lnSpc>
              <a:buClr>
                <a:schemeClr val="accent3"/>
              </a:buClr>
              <a:buNone/>
              <a:defRPr/>
            </a:pPr>
            <a:r>
              <a:rPr lang="en-US" dirty="0"/>
              <a:t>   =&gt; Guardian (20 July 2000) </a:t>
            </a:r>
            <a:r>
              <a:rPr lang="en-US" altLang="en-GB" dirty="0"/>
              <a:t>‘</a:t>
            </a:r>
            <a:r>
              <a:rPr lang="en-US" dirty="0"/>
              <a:t>At the </a:t>
            </a:r>
            <a:r>
              <a:rPr lang="en-US" dirty="0" err="1"/>
              <a:t>centre</a:t>
            </a:r>
            <a:r>
              <a:rPr lang="en-US" dirty="0"/>
              <a:t> of the crisis are two computer systems .... Files appear to have gone missing somewhere between the two</a:t>
            </a:r>
            <a:r>
              <a:rPr lang="en-US" altLang="en-GB" dirty="0"/>
              <a:t>’</a:t>
            </a:r>
            <a:endParaRPr lang="en-US" dirty="0"/>
          </a:p>
          <a:p>
            <a:pPr marL="273050" indent="-273050">
              <a:lnSpc>
                <a:spcPct val="83000"/>
              </a:lnSpc>
              <a:buClr>
                <a:schemeClr val="accent3"/>
              </a:buClr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US" dirty="0"/>
              <a:t>General Motors Ford Cars (2016, USA + Worldwide): A </a:t>
            </a:r>
            <a:r>
              <a:rPr lang="en-US" altLang="en-GB" dirty="0"/>
              <a:t>“</a:t>
            </a:r>
            <a:r>
              <a:rPr lang="en-US" dirty="0"/>
              <a:t>software bug</a:t>
            </a:r>
            <a:r>
              <a:rPr lang="en-US" altLang="en-GB" dirty="0"/>
              <a:t>”</a:t>
            </a:r>
            <a:r>
              <a:rPr lang="en-US" dirty="0"/>
              <a:t> that may cause human safety, 4.5M cars recalled. </a:t>
            </a:r>
          </a:p>
          <a:p>
            <a:pPr marL="273050" indent="-273050">
              <a:lnSpc>
                <a:spcPct val="83000"/>
              </a:lnSpc>
              <a:buClr>
                <a:schemeClr val="accent3"/>
              </a:buClr>
              <a:buNone/>
              <a:defRPr/>
            </a:pP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604" y="636671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Even More Software failures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946276" y="1981200"/>
            <a:ext cx="8035925" cy="4114800"/>
          </a:xfrm>
        </p:spPr>
        <p:txBody>
          <a:bodyPr>
            <a:normAutofit/>
          </a:bodyPr>
          <a:lstStyle/>
          <a:p>
            <a:pPr marL="325858" indent="-325858" defTabSz="426935">
              <a:buClr>
                <a:schemeClr val="accent3"/>
              </a:buClr>
              <a:buNone/>
              <a:defRPr/>
            </a:pPr>
            <a:r>
              <a:rPr lang="en-US" dirty="0"/>
              <a:t>In 1995 annual US spending on software projects reached 250 billion dollars </a:t>
            </a:r>
          </a:p>
          <a:p>
            <a:pPr marL="325858" indent="-325858" defTabSz="426935">
              <a:buClr>
                <a:schemeClr val="accent3"/>
              </a:buClr>
              <a:buNone/>
              <a:defRPr/>
            </a:pPr>
            <a:endParaRPr lang="en-US" dirty="0"/>
          </a:p>
          <a:p>
            <a:pPr marL="325858" indent="-325858" defTabSz="426935">
              <a:buClr>
                <a:schemeClr val="accent3"/>
              </a:buClr>
              <a:buNone/>
              <a:defRPr/>
            </a:pPr>
            <a:r>
              <a:rPr lang="en-US" dirty="0"/>
              <a:t>This involved some 175,000 projects</a:t>
            </a:r>
          </a:p>
          <a:p>
            <a:pPr marL="325858" indent="-325858" defTabSz="426935">
              <a:buClr>
                <a:schemeClr val="accent3"/>
              </a:buClr>
              <a:buNone/>
              <a:defRPr/>
            </a:pPr>
            <a:endParaRPr lang="en-US" dirty="0"/>
          </a:p>
          <a:p>
            <a:pPr marL="325858" indent="-325858" defTabSz="426935">
              <a:buClr>
                <a:schemeClr val="accent3"/>
              </a:buClr>
              <a:buNone/>
              <a:defRPr/>
            </a:pPr>
            <a:r>
              <a:rPr lang="en-US" dirty="0"/>
              <a:t>Of this spend:</a:t>
            </a:r>
          </a:p>
          <a:p>
            <a:pPr marL="706025" lvl="1" indent="-271548" defTabSz="426935">
              <a:buNone/>
              <a:defRPr/>
            </a:pPr>
            <a:r>
              <a:rPr lang="en-US" sz="2000" dirty="0"/>
              <a:t>Overspend cost 59 billion dollars</a:t>
            </a:r>
          </a:p>
          <a:p>
            <a:pPr marL="706025" lvl="1" indent="-271548" defTabSz="426935">
              <a:buNone/>
              <a:defRPr/>
            </a:pPr>
            <a:r>
              <a:rPr lang="en-US" sz="2000" dirty="0"/>
              <a:t>Cancelled projects cost 81 billion dollars</a:t>
            </a:r>
          </a:p>
          <a:p>
            <a:pPr marL="706025" lvl="1" indent="-271548" defTabSz="426935">
              <a:buNone/>
              <a:defRPr/>
            </a:pPr>
            <a:endParaRPr lang="en-US" sz="2000" dirty="0"/>
          </a:p>
          <a:p>
            <a:pPr marL="706025" lvl="1" indent="-271548" defTabSz="426935">
              <a:buNone/>
              <a:defRPr/>
            </a:pPr>
            <a:r>
              <a:rPr lang="en-US" sz="2000" b="1" dirty="0"/>
              <a:t>Causes of Software Failures? </a:t>
            </a:r>
            <a:endParaRPr lang="en-GB" sz="20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0EC-34B2-A25A-CA32-6F1E1FFA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8CD6-1A4B-0C16-4857-1A2240BF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 what software engineering is and why it is important.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meant by software development process and why it is important?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 that the development of different types of software systems may require different software engineering techniques. </a:t>
            </a:r>
          </a:p>
        </p:txBody>
      </p:sp>
    </p:spTree>
    <p:extLst>
      <p:ext uri="{BB962C8B-B14F-4D97-AF65-F5344CB8AC3E}">
        <p14:creationId xmlns:p14="http://schemas.microsoft.com/office/powerpoint/2010/main" val="95461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5348" y="1026443"/>
            <a:ext cx="8229600" cy="628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</a:rPr>
              <a:t>Why software projects fail?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339514" y="1820330"/>
            <a:ext cx="5185114" cy="4299733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Inaccurate understanding of customer needs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Inability to deal with changing requirements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Modules that do not fit together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Software that are hard to maintain/extend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Poor Quality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Testing….normally should cost 40%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Unacceptable performance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/>
              <a:t>Technology change and team-member change over time in long period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4F939-6BEF-F8AD-45EA-01AE65944735}"/>
              </a:ext>
            </a:extLst>
          </p:cNvPr>
          <p:cNvSpPr txBox="1"/>
          <p:nvPr/>
        </p:nvSpPr>
        <p:spPr>
          <a:xfrm>
            <a:off x="8365958" y="2245895"/>
            <a:ext cx="2646947" cy="120032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eorgia"/>
                <a:cs typeface="Georgia"/>
              </a:rPr>
              <a:t>Greater</a:t>
            </a:r>
            <a:r>
              <a:rPr lang="en-US" sz="1800" spc="95" dirty="0">
                <a:latin typeface="Georgia"/>
                <a:cs typeface="Georgia"/>
              </a:rPr>
              <a:t> </a:t>
            </a:r>
            <a:r>
              <a:rPr lang="en-US" sz="1800" dirty="0">
                <a:latin typeface="Georgia"/>
                <a:cs typeface="Georgia"/>
              </a:rPr>
              <a:t>complexity=</a:t>
            </a:r>
            <a:r>
              <a:rPr lang="en-US" sz="1800" spc="110" dirty="0">
                <a:latin typeface="Georgia"/>
                <a:cs typeface="Georgia"/>
              </a:rPr>
              <a:t> </a:t>
            </a:r>
            <a:r>
              <a:rPr lang="en-US" sz="1800" dirty="0">
                <a:latin typeface="Georgia"/>
                <a:cs typeface="Georgia"/>
              </a:rPr>
              <a:t>greater</a:t>
            </a:r>
            <a:r>
              <a:rPr lang="en-US" sz="1800" spc="100" dirty="0">
                <a:latin typeface="Georgia"/>
                <a:cs typeface="Georgia"/>
              </a:rPr>
              <a:t> </a:t>
            </a:r>
            <a:r>
              <a:rPr lang="en-US" sz="1800" dirty="0">
                <a:latin typeface="Georgia"/>
                <a:cs typeface="Georgia"/>
              </a:rPr>
              <a:t>changes</a:t>
            </a:r>
            <a:r>
              <a:rPr lang="en-US" sz="1800" spc="100" dirty="0">
                <a:latin typeface="Georgia"/>
                <a:cs typeface="Georgia"/>
              </a:rPr>
              <a:t> </a:t>
            </a:r>
            <a:r>
              <a:rPr lang="en-US" sz="1800" dirty="0">
                <a:latin typeface="Georgia"/>
                <a:cs typeface="Georgia"/>
              </a:rPr>
              <a:t>=</a:t>
            </a:r>
            <a:r>
              <a:rPr lang="en-US" sz="1800" spc="110" dirty="0">
                <a:latin typeface="Georgia"/>
                <a:cs typeface="Georgia"/>
              </a:rPr>
              <a:t> </a:t>
            </a:r>
            <a:r>
              <a:rPr lang="en-US" sz="1800" spc="-10" dirty="0">
                <a:latin typeface="Georgia"/>
                <a:cs typeface="Georgia"/>
              </a:rPr>
              <a:t>potential errors!</a:t>
            </a:r>
            <a:endParaRPr lang="en-US" sz="1800" dirty="0">
              <a:latin typeface="Georgia"/>
              <a:cs typeface="Georgia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967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23FBECBD-9BBE-B3C7-131D-C587836679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589" y="2342146"/>
            <a:ext cx="6274078" cy="319237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B9D4136-0BD8-8FFF-B149-7BC739B07D17}"/>
              </a:ext>
            </a:extLst>
          </p:cNvPr>
          <p:cNvSpPr txBox="1"/>
          <p:nvPr/>
        </p:nvSpPr>
        <p:spPr>
          <a:xfrm>
            <a:off x="975608" y="1240316"/>
            <a:ext cx="65080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Cost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delayed</a:t>
            </a:r>
            <a:r>
              <a:rPr sz="2400" spc="-1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error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detection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BA7434-3295-A5F9-4C18-0DE30BE5391E}"/>
              </a:ext>
            </a:extLst>
          </p:cNvPr>
          <p:cNvSpPr txBox="1"/>
          <p:nvPr/>
        </p:nvSpPr>
        <p:spPr>
          <a:xfrm>
            <a:off x="8416561" y="2170602"/>
            <a:ext cx="2302455" cy="179401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065" marR="5080" indent="1270" algn="ctr">
              <a:lnSpc>
                <a:spcPct val="92100"/>
              </a:lnSpc>
              <a:spcBef>
                <a:spcPts val="409"/>
              </a:spcBef>
            </a:pPr>
            <a:r>
              <a:rPr sz="2400" b="1" spc="-10" dirty="0">
                <a:latin typeface="Georgia"/>
                <a:cs typeface="Georgia"/>
              </a:rPr>
              <a:t>Bugs:</a:t>
            </a:r>
            <a:r>
              <a:rPr sz="2400" b="1" spc="-160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the </a:t>
            </a:r>
            <a:r>
              <a:rPr sz="2400" b="1" spc="-10" dirty="0">
                <a:latin typeface="Georgia"/>
                <a:cs typeface="Georgia"/>
              </a:rPr>
              <a:t>later </a:t>
            </a:r>
            <a:r>
              <a:rPr sz="2400" b="1" spc="-20" dirty="0">
                <a:latin typeface="Georgia"/>
                <a:cs typeface="Georgia"/>
              </a:rPr>
              <a:t>detected,</a:t>
            </a:r>
            <a:r>
              <a:rPr sz="2400" b="1" spc="-155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the</a:t>
            </a:r>
            <a:endParaRPr sz="2400" dirty="0">
              <a:latin typeface="Georgia"/>
              <a:cs typeface="Georgia"/>
            </a:endParaRPr>
          </a:p>
          <a:p>
            <a:pPr algn="ctr">
              <a:lnSpc>
                <a:spcPts val="3875"/>
              </a:lnSpc>
              <a:spcBef>
                <a:spcPts val="335"/>
              </a:spcBef>
            </a:pPr>
            <a:r>
              <a:rPr sz="2400" b="1" dirty="0">
                <a:latin typeface="Georgia"/>
                <a:cs typeface="Georgia"/>
              </a:rPr>
              <a:t>higher</a:t>
            </a:r>
            <a:r>
              <a:rPr sz="2400" b="1" spc="-155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cost</a:t>
            </a:r>
            <a:endParaRPr sz="2400" dirty="0">
              <a:latin typeface="Georgia"/>
              <a:cs typeface="Georgia"/>
            </a:endParaRPr>
          </a:p>
          <a:p>
            <a:pPr algn="ctr">
              <a:lnSpc>
                <a:spcPts val="4715"/>
              </a:lnSpc>
            </a:pPr>
            <a:r>
              <a:rPr sz="2400" b="1" dirty="0">
                <a:latin typeface="Georgia"/>
                <a:cs typeface="Georgia"/>
              </a:rPr>
              <a:t>to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fix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720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135" y="1376597"/>
            <a:ext cx="13411200" cy="38643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/>
              <a:t>Software</a:t>
            </a:r>
            <a:r>
              <a:rPr sz="2400" spc="-53" dirty="0"/>
              <a:t> </a:t>
            </a:r>
            <a:r>
              <a:rPr sz="2400" spc="-13" dirty="0"/>
              <a:t>Costs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11" y="2166395"/>
            <a:ext cx="6247988" cy="3870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4301" y="2474550"/>
            <a:ext cx="4505588" cy="33742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261" y="1320450"/>
            <a:ext cx="13411200" cy="386430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400" dirty="0"/>
              <a:t>What</a:t>
            </a:r>
            <a:r>
              <a:rPr sz="2400" spc="-40" dirty="0"/>
              <a:t> </a:t>
            </a:r>
            <a:r>
              <a:rPr sz="2400" dirty="0"/>
              <a:t>Do</a:t>
            </a:r>
            <a:r>
              <a:rPr sz="2400" spc="-33" dirty="0"/>
              <a:t> </a:t>
            </a:r>
            <a:r>
              <a:rPr sz="2400" dirty="0"/>
              <a:t>Coders</a:t>
            </a:r>
            <a:r>
              <a:rPr sz="2400" spc="-207" dirty="0"/>
              <a:t> </a:t>
            </a:r>
            <a:r>
              <a:rPr sz="2400" dirty="0"/>
              <a:t>Actually</a:t>
            </a:r>
            <a:r>
              <a:rPr sz="2400" spc="-33" dirty="0"/>
              <a:t> 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009" y="5251207"/>
            <a:ext cx="9381912" cy="9917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Initial</a:t>
            </a:r>
            <a:r>
              <a:rPr sz="20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writing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code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13%</a:t>
            </a:r>
            <a:r>
              <a:rPr sz="20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100/415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13%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spc="-13" dirty="0">
                <a:solidFill>
                  <a:srgbClr val="434343"/>
                </a:solidFill>
                <a:latin typeface="Arial MT"/>
                <a:cs typeface="Arial MT"/>
              </a:rPr>
              <a:t>development.</a:t>
            </a:r>
            <a:endParaRPr sz="2000" dirty="0">
              <a:latin typeface="Arial MT"/>
              <a:cs typeface="Arial MT"/>
            </a:endParaRPr>
          </a:p>
          <a:p>
            <a:pPr marL="100751">
              <a:spcBef>
                <a:spcPts val="2753"/>
              </a:spcBef>
            </a:pP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=&gt;THUS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434343"/>
                </a:solidFill>
                <a:latin typeface="Arial"/>
                <a:cs typeface="Arial"/>
              </a:rPr>
              <a:t>CODING</a:t>
            </a:r>
            <a:r>
              <a:rPr sz="20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sz="2000" spc="-33" dirty="0">
                <a:solidFill>
                  <a:srgbClr val="434343"/>
                </a:solidFill>
                <a:latin typeface="Arial MT"/>
                <a:cs typeface="Arial MT"/>
              </a:rPr>
              <a:t> ONLY</a:t>
            </a:r>
            <a:r>
              <a:rPr sz="2000" spc="-8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0.004</a:t>
            </a:r>
            <a:r>
              <a:rPr sz="2000" spc="-33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2000" spc="-73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434343"/>
                </a:solidFill>
                <a:latin typeface="Arial MT"/>
                <a:cs typeface="Arial MT"/>
              </a:rPr>
              <a:t>TOTAL</a:t>
            </a:r>
            <a:r>
              <a:rPr sz="2000" spc="-107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34343"/>
                </a:solidFill>
                <a:latin typeface="Arial MT"/>
                <a:cs typeface="Arial MT"/>
              </a:rPr>
              <a:t>DEVELOPMENT</a:t>
            </a:r>
            <a:r>
              <a:rPr sz="2000" spc="-8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2000" spc="-27" dirty="0">
                <a:solidFill>
                  <a:srgbClr val="434343"/>
                </a:solidFill>
                <a:latin typeface="Arial MT"/>
                <a:cs typeface="Arial MT"/>
              </a:rPr>
              <a:t>COST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376" y="1911532"/>
            <a:ext cx="8066008" cy="32594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CD62-36B3-B6A5-84D4-D9A6F117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Software Engineering…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4ADE-06D5-6BE0-E161-732B17AC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43" y="2330561"/>
            <a:ext cx="10058400" cy="2196877"/>
          </a:xfrm>
        </p:spPr>
        <p:txBody>
          <a:bodyPr/>
          <a:lstStyle/>
          <a:p>
            <a:pPr algn="ctr">
              <a:lnSpc>
                <a:spcPts val="4430"/>
              </a:lnSpc>
              <a:spcBef>
                <a:spcPts val="100"/>
              </a:spcBef>
            </a:pPr>
            <a:r>
              <a:rPr lang="en-US" sz="2800" b="1" spc="-10" dirty="0">
                <a:solidFill>
                  <a:srgbClr val="434343"/>
                </a:solidFill>
                <a:latin typeface="Arial MT"/>
              </a:rPr>
              <a:t>Did software engineering overcome these</a:t>
            </a:r>
          </a:p>
          <a:p>
            <a:pPr marL="340995" algn="ctr">
              <a:lnSpc>
                <a:spcPts val="4430"/>
              </a:lnSpc>
            </a:pPr>
            <a:r>
              <a:rPr lang="en-US" sz="2800" b="1" spc="-10" dirty="0">
                <a:solidFill>
                  <a:srgbClr val="434343"/>
                </a:solidFill>
                <a:latin typeface="Arial MT"/>
              </a:rPr>
              <a:t>issues?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204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1E0B-51A8-6EBE-E3F5-F47F42BA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730"/>
            <a:ext cx="10058400" cy="1450757"/>
          </a:xfrm>
        </p:spPr>
        <p:txBody>
          <a:bodyPr>
            <a:normAutofit/>
          </a:bodyPr>
          <a:lstStyle/>
          <a:p>
            <a:r>
              <a:rPr lang="en-MY" sz="2400" dirty="0"/>
              <a:t>Software</a:t>
            </a:r>
            <a:r>
              <a:rPr lang="en-MY" sz="2400" spc="-190" dirty="0"/>
              <a:t> </a:t>
            </a:r>
            <a:r>
              <a:rPr lang="en-MY" sz="2400" dirty="0"/>
              <a:t>Engineering:</a:t>
            </a:r>
            <a:r>
              <a:rPr lang="en-MY" sz="2400" spc="-195" dirty="0"/>
              <a:t> </a:t>
            </a:r>
            <a:r>
              <a:rPr lang="en-MY" sz="2400" spc="-10" dirty="0"/>
              <a:t>Progress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3C8A-869B-F014-1B7D-67D21E9C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Important</a:t>
            </a:r>
            <a:r>
              <a:rPr lang="en-US" sz="2000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progress</a:t>
            </a:r>
            <a:r>
              <a:rPr lang="en-US" sz="2000" b="1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2000" b="1" spc="10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lang="en-US" sz="2000" b="1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Engineering: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q"/>
              <a:tabLst>
                <a:tab pos="35369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Ability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produce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more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complex</a:t>
            </a:r>
            <a:r>
              <a:rPr lang="en-US" sz="2000" b="1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software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increased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q"/>
              <a:tabLst>
                <a:tab pos="35369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New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technologies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have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led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new</a:t>
            </a:r>
            <a:r>
              <a:rPr lang="en-US" sz="2000" b="1" spc="5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SE</a:t>
            </a:r>
            <a:r>
              <a:rPr lang="en-US" sz="2000" b="1" spc="5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approaches</a:t>
            </a:r>
            <a:endParaRPr lang="en-US" sz="2000" dirty="0">
              <a:latin typeface="Times New Roman"/>
              <a:cs typeface="Times New Roman"/>
            </a:endParaRPr>
          </a:p>
          <a:p>
            <a:pPr marL="354965" marR="832485" indent="-342900">
              <a:lnSpc>
                <a:spcPts val="3220"/>
              </a:lnSpc>
              <a:spcBef>
                <a:spcPts val="635"/>
              </a:spcBef>
              <a:buFont typeface="Wingdings" panose="05000000000000000000" pitchFamily="2" charset="2"/>
              <a:buChar char="q"/>
              <a:tabLst>
                <a:tab pos="35369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better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understanding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activities</a:t>
            </a:r>
            <a:r>
              <a:rPr lang="en-US" sz="2000" b="1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involved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software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development</a:t>
            </a:r>
            <a:endParaRPr lang="en-US" sz="2000" dirty="0">
              <a:latin typeface="Times New Roman"/>
              <a:cs typeface="Times New Roman"/>
            </a:endParaRPr>
          </a:p>
          <a:p>
            <a:pPr marL="354965" marR="646430" indent="-342900">
              <a:lnSpc>
                <a:spcPts val="3220"/>
              </a:lnSpc>
              <a:spcBef>
                <a:spcPts val="565"/>
              </a:spcBef>
              <a:buFont typeface="Wingdings" panose="05000000000000000000" pitchFamily="2" charset="2"/>
              <a:buChar char="q"/>
              <a:tabLst>
                <a:tab pos="35369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Effective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methods</a:t>
            </a:r>
            <a:r>
              <a:rPr lang="en-US" sz="2000" b="1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specify,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design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implement </a:t>
            </a:r>
            <a:r>
              <a:rPr lang="en-US" sz="2000" dirty="0">
                <a:latin typeface="Times New Roman"/>
                <a:cs typeface="Times New Roman"/>
              </a:rPr>
              <a:t>software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have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been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developed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Font typeface="Wingdings" panose="05000000000000000000" pitchFamily="2" charset="2"/>
              <a:buChar char="q"/>
              <a:tabLst>
                <a:tab pos="35369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New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notations</a:t>
            </a:r>
            <a:r>
              <a:rPr lang="en-US" sz="2000" b="1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tools</a:t>
            </a:r>
            <a:r>
              <a:rPr lang="en-US" sz="2000" b="1" spc="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have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been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produced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352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4" y="1063876"/>
            <a:ext cx="8229600" cy="628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/>
              <a:t>So what is a successful software project?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43263" y="1859460"/>
            <a:ext cx="8823158" cy="4600325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Good software should: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/>
              <a:t>Deliver the required functionality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/>
              <a:t>Efficient: does not waste voluble resources, response time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/>
              <a:t>Usable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/>
              <a:t>Dependable: reliable, secure, and safe.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dirty="0"/>
              <a:t>Maintainable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GB" altLang="en-US" sz="2000" b="1" dirty="0"/>
              <a:t>Within budget and time</a:t>
            </a:r>
          </a:p>
        </p:txBody>
      </p:sp>
    </p:spTree>
    <p:extLst>
      <p:ext uri="{BB962C8B-B14F-4D97-AF65-F5344CB8AC3E}">
        <p14:creationId xmlns:p14="http://schemas.microsoft.com/office/powerpoint/2010/main" val="179634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109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Software Development Process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109200" y="1835413"/>
            <a:ext cx="9715210" cy="40841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systematic approach for software development.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It is a sequence of activities that leads to the production of software.</a:t>
            </a:r>
          </a:p>
          <a:p>
            <a:pPr marL="264160" indent="-342900">
              <a:lnSpc>
                <a:spcPct val="100000"/>
              </a:lnSpc>
              <a:spcBef>
                <a:spcPts val="304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/>
                <a:cs typeface="Times New Roman"/>
              </a:rPr>
              <a:t>Fundamental</a:t>
            </a:r>
            <a:r>
              <a:rPr lang="en-US" sz="2000" spc="5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activities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all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software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processes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are:</a:t>
            </a:r>
            <a:endParaRPr lang="en-US" sz="2000" dirty="0">
              <a:latin typeface="Times New Roman"/>
              <a:cs typeface="Times New Roman"/>
            </a:endParaRPr>
          </a:p>
          <a:p>
            <a:pPr marL="661669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Specification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what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should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do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its development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constraints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669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Development</a:t>
            </a:r>
            <a:r>
              <a:rPr lang="en-US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 production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of the software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system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(design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implementation)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669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Validation</a:t>
            </a:r>
            <a:r>
              <a:rPr lang="en-US" sz="18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checking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that the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software is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what</a:t>
            </a:r>
            <a:r>
              <a:rPr lang="en-US"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customer</a:t>
            </a:r>
            <a:r>
              <a:rPr lang="en-US" sz="18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wants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669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Evolution</a:t>
            </a:r>
            <a:r>
              <a:rPr lang="en-US" sz="18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changing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software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response</a:t>
            </a:r>
            <a:r>
              <a:rPr lang="en-US" sz="18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changing</a:t>
            </a:r>
            <a:r>
              <a:rPr lang="en-US" sz="18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demands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931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4B4B-0828-14DB-6B77-B1FCA730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</a:t>
            </a:r>
            <a:r>
              <a:rPr lang="en-US" sz="2400" spc="-80" dirty="0"/>
              <a:t> </a:t>
            </a:r>
            <a:r>
              <a:rPr lang="en-US" sz="2400" dirty="0"/>
              <a:t>are</a:t>
            </a:r>
            <a:r>
              <a:rPr lang="en-US" sz="2400" spc="-75" dirty="0"/>
              <a:t> </a:t>
            </a:r>
            <a:r>
              <a:rPr lang="en-US" sz="2400" dirty="0"/>
              <a:t>the</a:t>
            </a:r>
            <a:r>
              <a:rPr lang="en-US" sz="2400" spc="-70" dirty="0"/>
              <a:t> </a:t>
            </a:r>
            <a:r>
              <a:rPr lang="en-US" sz="2400" dirty="0"/>
              <a:t>costs</a:t>
            </a:r>
            <a:r>
              <a:rPr lang="en-US" sz="2400" spc="-80" dirty="0"/>
              <a:t> </a:t>
            </a:r>
            <a:r>
              <a:rPr lang="en-US" sz="2400" dirty="0"/>
              <a:t>of</a:t>
            </a:r>
            <a:r>
              <a:rPr lang="en-US" sz="2400" spc="-75" dirty="0"/>
              <a:t> </a:t>
            </a:r>
            <a:r>
              <a:rPr lang="en-US" sz="2400" dirty="0"/>
              <a:t>software</a:t>
            </a:r>
            <a:r>
              <a:rPr lang="en-US" sz="2400" spc="-75" dirty="0"/>
              <a:t> </a:t>
            </a:r>
            <a:r>
              <a:rPr lang="en-US" sz="2400" spc="-10" dirty="0"/>
              <a:t>engineering?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B331-E0E0-C792-9B5B-FEA04ABB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 algn="just">
              <a:lnSpc>
                <a:spcPct val="94800"/>
              </a:lnSpc>
              <a:spcBef>
                <a:spcPts val="28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Roughly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60%</a:t>
            </a:r>
            <a:r>
              <a:rPr lang="en-US" b="1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b="1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b="1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development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costs,</a:t>
            </a:r>
            <a:r>
              <a:rPr lang="en-US" b="1" spc="434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40%</a:t>
            </a:r>
            <a:r>
              <a:rPr lang="en-US" b="1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are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testing</a:t>
            </a:r>
            <a:r>
              <a:rPr lang="en-US" b="1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custom</a:t>
            </a:r>
            <a:r>
              <a:rPr lang="en-US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software,</a:t>
            </a:r>
            <a:r>
              <a:rPr lang="en-US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evolution</a:t>
            </a:r>
            <a:r>
              <a:rPr lang="en-US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often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exceed</a:t>
            </a:r>
            <a:r>
              <a:rPr lang="en-US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development</a:t>
            </a:r>
            <a:r>
              <a:rPr lang="en-US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marR="111760" indent="-342900">
              <a:lnSpc>
                <a:spcPct val="93800"/>
              </a:lnSpc>
              <a:spcBef>
                <a:spcPts val="175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vary</a:t>
            </a:r>
            <a:r>
              <a:rPr lang="en-US" b="1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depending</a:t>
            </a:r>
            <a:r>
              <a:rPr lang="en-US" b="1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b="1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type</a:t>
            </a:r>
            <a:r>
              <a:rPr lang="en-US" b="1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b="1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being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developed</a:t>
            </a:r>
            <a:r>
              <a:rPr lang="en-US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b="1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b="1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requirements</a:t>
            </a:r>
            <a:r>
              <a:rPr lang="en-US" b="1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attributes,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high</a:t>
            </a:r>
            <a:r>
              <a:rPr lang="en-US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r>
              <a:rPr lang="en-US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performance</a:t>
            </a:r>
            <a:r>
              <a:rPr lang="en-US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Times New Roman"/>
                <a:cs typeface="Times New Roman"/>
              </a:rPr>
              <a:t>reliability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can</a:t>
            </a:r>
            <a:r>
              <a:rPr lang="en-US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lang="en-US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high.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4965" marR="991235" indent="-342900">
              <a:lnSpc>
                <a:spcPts val="3290"/>
              </a:lnSpc>
              <a:spcBef>
                <a:spcPts val="159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  <a:r>
              <a:rPr lang="en-US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b="1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costs</a:t>
            </a:r>
            <a:r>
              <a:rPr lang="en-US" b="1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depends</a:t>
            </a:r>
            <a:r>
              <a:rPr lang="en-US" b="1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lang="en-US" b="1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b="1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development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lang="en-US" b="1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that</a:t>
            </a:r>
            <a:r>
              <a:rPr lang="en-US" b="1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is</a:t>
            </a:r>
            <a:r>
              <a:rPr lang="en-US" b="1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used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15650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970F-03F6-807A-81A3-AB831EA0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09220">
              <a:lnSpc>
                <a:spcPts val="4380"/>
              </a:lnSpc>
              <a:spcBef>
                <a:spcPts val="100"/>
              </a:spcBef>
            </a:pPr>
            <a:r>
              <a:rPr lang="en-US" sz="2400" dirty="0"/>
              <a:t>What</a:t>
            </a:r>
            <a:r>
              <a:rPr lang="en-US" sz="2400" spc="-75" dirty="0"/>
              <a:t> </a:t>
            </a:r>
            <a:r>
              <a:rPr lang="en-US" sz="2400" dirty="0"/>
              <a:t>is</a:t>
            </a:r>
            <a:r>
              <a:rPr lang="en-US" sz="2400" spc="-75" dirty="0"/>
              <a:t> </a:t>
            </a:r>
            <a:r>
              <a:rPr lang="en-US" sz="2400" dirty="0"/>
              <a:t>CASE</a:t>
            </a:r>
            <a:r>
              <a:rPr lang="en-US" sz="2400" spc="-80" dirty="0"/>
              <a:t> </a:t>
            </a:r>
            <a:r>
              <a:rPr lang="en-US" sz="2400" spc="-50" dirty="0"/>
              <a:t>? </a:t>
            </a:r>
            <a:r>
              <a:rPr lang="en-US" sz="2400" spc="-25" dirty="0"/>
              <a:t>(Computer-</a:t>
            </a:r>
            <a:r>
              <a:rPr lang="en-US" sz="2400" dirty="0"/>
              <a:t>Aided</a:t>
            </a:r>
            <a:r>
              <a:rPr lang="en-US" sz="2400" spc="-95" dirty="0"/>
              <a:t> </a:t>
            </a:r>
            <a:r>
              <a:rPr lang="en-US" sz="2400" dirty="0"/>
              <a:t>Software</a:t>
            </a:r>
            <a:r>
              <a:rPr lang="en-US" sz="2400" spc="-80" dirty="0"/>
              <a:t> </a:t>
            </a:r>
            <a:r>
              <a:rPr lang="en-US" sz="2400" spc="-10" dirty="0"/>
              <a:t>Engineering)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5EED-5E9C-CA18-2F0C-96C6CEBB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64160" indent="-342900">
              <a:lnSpc>
                <a:spcPts val="3670"/>
              </a:lnSpc>
              <a:spcBef>
                <a:spcPts val="1575"/>
              </a:spcBef>
              <a:buFont typeface="Wingdings" panose="05000000000000000000" pitchFamily="2" charset="2"/>
              <a:buChar char="q"/>
            </a:pP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Software</a:t>
            </a:r>
            <a:r>
              <a:rPr lang="en-US" sz="2900" spc="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systems</a:t>
            </a:r>
            <a:r>
              <a:rPr lang="en-US" sz="2900" spc="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lang="en-US" sz="2900" spc="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900" spc="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intended</a:t>
            </a:r>
            <a:r>
              <a:rPr lang="en-US" sz="2900" spc="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900" spc="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spc="-10" dirty="0">
                <a:solidFill>
                  <a:schemeClr val="tx1"/>
                </a:solidFill>
                <a:latin typeface="Arial MT"/>
                <a:cs typeface="Arial MT"/>
              </a:rPr>
              <a:t>provide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automated</a:t>
            </a:r>
            <a:r>
              <a:rPr lang="en-US" sz="2900" spc="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support</a:t>
            </a:r>
            <a:r>
              <a:rPr lang="en-US" sz="2900" spc="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900" spc="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software</a:t>
            </a:r>
            <a:r>
              <a:rPr lang="en-US" sz="2900" spc="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lang="en-US" sz="2900" spc="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spc="-10" dirty="0">
                <a:solidFill>
                  <a:schemeClr val="tx1"/>
                </a:solidFill>
                <a:latin typeface="Arial MT"/>
                <a:cs typeface="Arial MT"/>
              </a:rPr>
              <a:t>activities,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such</a:t>
            </a:r>
            <a:r>
              <a:rPr lang="en-US" sz="2900" spc="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lang="en-US" sz="2900" spc="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requirements</a:t>
            </a:r>
            <a:r>
              <a:rPr lang="en-US" sz="2900" spc="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analysis,</a:t>
            </a:r>
            <a:r>
              <a:rPr lang="en-US" sz="2900" spc="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900" spc="1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spc="-10" dirty="0">
                <a:solidFill>
                  <a:schemeClr val="tx1"/>
                </a:solidFill>
                <a:latin typeface="Arial MT"/>
                <a:cs typeface="Arial MT"/>
              </a:rPr>
              <a:t>modelling,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debugging</a:t>
            </a:r>
            <a:r>
              <a:rPr lang="en-US" sz="2900" spc="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900" spc="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900" spc="-10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endParaRPr lang="en-US" sz="2900" b="1" spc="-40" dirty="0">
              <a:solidFill>
                <a:srgbClr val="FF2600"/>
              </a:solidFill>
              <a:latin typeface="Times New Roman"/>
              <a:cs typeface="Times New Roman"/>
            </a:endParaRPr>
          </a:p>
          <a:p>
            <a:pPr marL="264160" indent="-342900">
              <a:lnSpc>
                <a:spcPts val="367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lang="en-US" sz="2900" b="1" spc="-40" dirty="0" err="1">
                <a:solidFill>
                  <a:schemeClr val="tx1"/>
                </a:solidFill>
                <a:latin typeface="Times New Roman"/>
                <a:cs typeface="Times New Roman"/>
              </a:rPr>
              <a:t>Upper-</a:t>
            </a:r>
            <a:r>
              <a:rPr lang="en-US" sz="2900" b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CASE</a:t>
            </a:r>
            <a:endParaRPr lang="en-US" sz="2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180" marR="1943735" indent="169545">
              <a:lnSpc>
                <a:spcPts val="3100"/>
              </a:lnSpc>
              <a:spcBef>
                <a:spcPts val="145"/>
              </a:spcBef>
              <a:tabLst>
                <a:tab pos="671322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Tools</a:t>
            </a:r>
            <a:r>
              <a:rPr lang="en-US" sz="3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support</a:t>
            </a:r>
            <a:r>
              <a:rPr lang="en-US" sz="32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early</a:t>
            </a:r>
            <a:r>
              <a:rPr lang="en-US"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  <a:r>
              <a:rPr lang="en-US" sz="3200" spc="-50" dirty="0">
                <a:solidFill>
                  <a:schemeClr val="tx1"/>
                </a:solidFill>
                <a:latin typeface="Times New Roman"/>
                <a:cs typeface="Times New Roman"/>
              </a:rPr>
              <a:t> of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requirements</a:t>
            </a:r>
            <a:r>
              <a:rPr lang="en-US" sz="3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3200" spc="1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design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4160" indent="-342900">
              <a:lnSpc>
                <a:spcPts val="3250"/>
              </a:lnSpc>
              <a:buFont typeface="Arial" panose="020B0604020202020204" pitchFamily="34" charset="0"/>
              <a:buChar char="•"/>
            </a:pPr>
            <a:r>
              <a:rPr lang="en-US" sz="3200" b="1" spc="-50" dirty="0" err="1">
                <a:solidFill>
                  <a:schemeClr val="tx1"/>
                </a:solidFill>
                <a:latin typeface="Times New Roman"/>
                <a:cs typeface="Times New Roman"/>
              </a:rPr>
              <a:t>Lower-</a:t>
            </a:r>
            <a:r>
              <a:rPr lang="en-US" sz="3200" b="1" spc="-20" dirty="0" err="1">
                <a:solidFill>
                  <a:schemeClr val="tx1"/>
                </a:solidFill>
                <a:latin typeface="Times New Roman"/>
                <a:cs typeface="Times New Roman"/>
              </a:rPr>
              <a:t>CASE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97180" marR="587375" indent="169545">
              <a:lnSpc>
                <a:spcPts val="3100"/>
              </a:lnSpc>
              <a:spcBef>
                <a:spcPts val="15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Tools</a:t>
            </a:r>
            <a:r>
              <a:rPr lang="en-US"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200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support</a:t>
            </a:r>
            <a:r>
              <a:rPr lang="en-US" sz="3200" spc="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later</a:t>
            </a:r>
            <a:r>
              <a:rPr lang="en-US"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activities</a:t>
            </a:r>
            <a:r>
              <a:rPr lang="en-US"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such</a:t>
            </a:r>
            <a:r>
              <a:rPr lang="en-US" sz="3200" spc="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as</a:t>
            </a:r>
            <a:r>
              <a:rPr lang="en-US" sz="3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programming,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debugging</a:t>
            </a:r>
            <a:r>
              <a:rPr lang="en-US" sz="3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3200" spc="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testing</a:t>
            </a: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751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401-037A-0587-0F7A-E73D1DBD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Software Everywhere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5CB2B-647C-B284-40A8-6F27F32E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0"/>
          <a:stretch/>
        </p:blipFill>
        <p:spPr>
          <a:xfrm>
            <a:off x="2125579" y="2093495"/>
            <a:ext cx="7698313" cy="3775493"/>
          </a:xfrm>
          <a:prstGeom prst="ellipse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A8010B-59C9-37C4-4088-D019D5C8CFBB}"/>
              </a:ext>
            </a:extLst>
          </p:cNvPr>
          <p:cNvSpPr/>
          <p:nvPr/>
        </p:nvSpPr>
        <p:spPr>
          <a:xfrm>
            <a:off x="802104" y="2093495"/>
            <a:ext cx="1566003" cy="94648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Education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A455DA-A1CC-A0E9-DBF0-C30228C1B24C}"/>
              </a:ext>
            </a:extLst>
          </p:cNvPr>
          <p:cNvSpPr/>
          <p:nvPr/>
        </p:nvSpPr>
        <p:spPr>
          <a:xfrm>
            <a:off x="208547" y="3761874"/>
            <a:ext cx="1566003" cy="94648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Industry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0D8C6-EEB1-572A-788E-0ED4E986778E}"/>
              </a:ext>
            </a:extLst>
          </p:cNvPr>
          <p:cNvSpPr/>
          <p:nvPr/>
        </p:nvSpPr>
        <p:spPr>
          <a:xfrm>
            <a:off x="1028590" y="5278639"/>
            <a:ext cx="1566003" cy="94648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Banks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51EF3-A5E7-40E2-FB4C-2C4DF5AF6BE8}"/>
              </a:ext>
            </a:extLst>
          </p:cNvPr>
          <p:cNvSpPr/>
          <p:nvPr/>
        </p:nvSpPr>
        <p:spPr>
          <a:xfrm>
            <a:off x="9342630" y="1939492"/>
            <a:ext cx="1926950" cy="94648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Government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8C25BC-C9AD-9167-4C70-70BA62DCA21E}"/>
              </a:ext>
            </a:extLst>
          </p:cNvPr>
          <p:cNvSpPr/>
          <p:nvPr/>
        </p:nvSpPr>
        <p:spPr>
          <a:xfrm>
            <a:off x="10426421" y="3761874"/>
            <a:ext cx="1475874" cy="85023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Science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8D56A7-DE3A-1851-1450-4BB67B0AA052}"/>
              </a:ext>
            </a:extLst>
          </p:cNvPr>
          <p:cNvSpPr/>
          <p:nvPr/>
        </p:nvSpPr>
        <p:spPr>
          <a:xfrm>
            <a:off x="9462946" y="5191225"/>
            <a:ext cx="2253916" cy="94648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Entertainment </a:t>
            </a:r>
          </a:p>
        </p:txBody>
      </p:sp>
    </p:spTree>
    <p:extLst>
      <p:ext uri="{BB962C8B-B14F-4D97-AF65-F5344CB8AC3E}">
        <p14:creationId xmlns:p14="http://schemas.microsoft.com/office/powerpoint/2010/main" val="4153351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3338-BEA6-C172-22BD-5793EBF2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Software Engineering fundamentals that Apply to all Types of Software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7AFF-2822-B2C7-3CBB-4F22A311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 Clear Development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 Clear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 Dependability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MY" dirty="0"/>
              <a:t> Reusability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3754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C551-9155-01C4-A540-02FF53E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Times New Roman" charset="0"/>
              </a:rPr>
              <a:t>What are the key challenges facing software engineering</a:t>
            </a:r>
            <a:r>
              <a:rPr lang="en-GB" dirty="0">
                <a:latin typeface="Times New Roman" charset="0"/>
              </a:rPr>
              <a:t>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6F75-E610-A8C8-00D7-CFE840C2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26935">
              <a:buClr>
                <a:schemeClr val="accent3"/>
              </a:buClr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Times New Roman" charset="0"/>
              </a:rPr>
              <a:t>Software engineering in the 22</a:t>
            </a:r>
            <a:r>
              <a:rPr lang="en-GB" baseline="30000" dirty="0">
                <a:latin typeface="Times New Roman" charset="0"/>
              </a:rPr>
              <a:t>st</a:t>
            </a:r>
            <a:r>
              <a:rPr lang="en-GB" dirty="0">
                <a:latin typeface="Times New Roman" charset="0"/>
              </a:rPr>
              <a:t> century faces three key challenges:</a:t>
            </a:r>
          </a:p>
          <a:p>
            <a:pPr marL="274320" indent="-274320" defTabSz="426935">
              <a:buClr>
                <a:schemeClr val="accent3"/>
              </a:buClr>
              <a:buNone/>
              <a:defRPr/>
            </a:pPr>
            <a:endParaRPr lang="en-GB" b="1" dirty="0">
              <a:solidFill>
                <a:srgbClr val="008080"/>
              </a:solidFill>
              <a:latin typeface="Times New Roman" charset="0"/>
            </a:endParaRPr>
          </a:p>
          <a:p>
            <a:pPr marL="274320" indent="-274320" defTabSz="426935"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b="1" dirty="0">
                <a:latin typeface="Times New Roman" charset="0"/>
              </a:rPr>
              <a:t>Legacy systems</a:t>
            </a:r>
          </a:p>
          <a:p>
            <a:pPr marL="617220" lvl="1" indent="-342900" defTabSz="426935">
              <a:buFont typeface="Courier New"/>
              <a:buChar char="o"/>
              <a:defRPr/>
            </a:pPr>
            <a:r>
              <a:rPr lang="en-GB" dirty="0">
                <a:latin typeface="Times New Roman" charset="0"/>
              </a:rPr>
              <a:t> Old, valuable systems must be maintained and updated</a:t>
            </a:r>
          </a:p>
          <a:p>
            <a:pPr marL="274320" indent="-274320" defTabSz="426935"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b="1" dirty="0">
                <a:latin typeface="Times New Roman" charset="0"/>
              </a:rPr>
              <a:t>Increasing Diversity and Heterogeneity</a:t>
            </a:r>
          </a:p>
          <a:p>
            <a:pPr marL="617220" lvl="1" indent="-342900" defTabSz="426935">
              <a:buFont typeface="Courier New"/>
              <a:buChar char="o"/>
              <a:defRPr/>
            </a:pPr>
            <a:r>
              <a:rPr lang="en-GB" dirty="0">
                <a:latin typeface="Times New Roman" charset="0"/>
              </a:rPr>
              <a:t>Systems are distributed and include</a:t>
            </a:r>
          </a:p>
          <a:p>
            <a:pPr marL="274320" lvl="1" indent="0" defTabSz="426935">
              <a:buNone/>
              <a:defRPr/>
            </a:pPr>
            <a:r>
              <a:rPr lang="en-GB" dirty="0">
                <a:latin typeface="Times New Roman" charset="0"/>
              </a:rPr>
              <a:t> a mix of different hardware and software</a:t>
            </a:r>
          </a:p>
          <a:p>
            <a:pPr marL="274320" indent="-274320" defTabSz="426935"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b="1" dirty="0">
                <a:latin typeface="Times New Roman" charset="0"/>
              </a:rPr>
              <a:t>Dependability and Delivery</a:t>
            </a:r>
          </a:p>
          <a:p>
            <a:pPr marL="617220" lvl="1" indent="-342900" defTabSz="426935">
              <a:buFont typeface="Courier New"/>
              <a:buChar char="o"/>
              <a:defRPr/>
            </a:pPr>
            <a:r>
              <a:rPr lang="en-GB" dirty="0">
                <a:latin typeface="Times New Roman" charset="0"/>
              </a:rPr>
              <a:t>Having trustworthy software with faster </a:t>
            </a:r>
          </a:p>
          <a:p>
            <a:pPr marL="274638" lvl="1" indent="0" defTabSz="426935">
              <a:buNone/>
              <a:defRPr/>
            </a:pPr>
            <a:r>
              <a:rPr lang="en-GB" dirty="0">
                <a:latin typeface="Times New Roman" charset="0"/>
              </a:rPr>
              <a:t>    delivery of software (time-to-market)</a:t>
            </a:r>
            <a:endParaRPr lang="en-GB" sz="2000" dirty="0">
              <a:latin typeface="Times New Roman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678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C733-2BF8-761B-DC0D-4A0002D8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83368"/>
            <a:ext cx="10058400" cy="458572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434343"/>
                </a:solidFill>
                <a:latin typeface="Arial"/>
                <a:cs typeface="Arial"/>
              </a:rPr>
              <a:t>However, building</a:t>
            </a:r>
            <a:r>
              <a:rPr lang="en-US" sz="28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lang="en-US" sz="28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b="1" dirty="0">
                <a:solidFill>
                  <a:srgbClr val="434343"/>
                </a:solidFill>
                <a:latin typeface="Arial"/>
                <a:cs typeface="Arial"/>
              </a:rPr>
              <a:t>maintaining</a:t>
            </a:r>
            <a:r>
              <a:rPr lang="en-US" sz="28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software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hard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and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is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434343"/>
                </a:solidFill>
                <a:latin typeface="Arial MT"/>
                <a:cs typeface="Arial MT"/>
              </a:rPr>
              <a:t>getting</a:t>
            </a:r>
            <a:r>
              <a:rPr lang="en-US" sz="28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rgbClr val="434343"/>
                </a:solidFill>
                <a:latin typeface="Arial MT"/>
                <a:cs typeface="Arial MT"/>
              </a:rPr>
              <a:t>harder</a:t>
            </a:r>
          </a:p>
          <a:p>
            <a:pPr algn="ctr"/>
            <a:endParaRPr lang="en-US" sz="2800" spc="-10" dirty="0">
              <a:solidFill>
                <a:srgbClr val="434343"/>
              </a:solidFill>
              <a:latin typeface="Arial MT"/>
            </a:endParaRPr>
          </a:p>
          <a:p>
            <a:pPr algn="ctr"/>
            <a:r>
              <a:rPr lang="en-US" sz="2800" b="1" spc="-10" dirty="0">
                <a:solidFill>
                  <a:srgbClr val="434343"/>
                </a:solidFill>
                <a:latin typeface="Arial MT"/>
              </a:rPr>
              <a:t>Software Development is complex!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278965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BE71-E0F3-BF8E-B232-77711C3A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Software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343D-9744-EDE4-34C1-1D5C0431A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7978"/>
            <a:ext cx="10058400" cy="3591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Important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distinguish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“</a:t>
            </a:r>
            <a:r>
              <a:rPr lang="en-US" sz="2000" b="1" dirty="0">
                <a:solidFill>
                  <a:srgbClr val="434343"/>
                </a:solidFill>
                <a:latin typeface="Arial"/>
                <a:cs typeface="Arial"/>
              </a:rPr>
              <a:t>small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”</a:t>
            </a:r>
            <a:r>
              <a:rPr lang="en-US" sz="20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systems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(one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developer,</a:t>
            </a:r>
            <a:r>
              <a:rPr lang="en-US" sz="20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one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434343"/>
                </a:solidFill>
                <a:latin typeface="Arial MT"/>
                <a:cs typeface="Arial MT"/>
              </a:rPr>
              <a:t>user,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experimental</a:t>
            </a:r>
            <a:r>
              <a:rPr lang="en-US" sz="20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use</a:t>
            </a:r>
            <a:r>
              <a:rPr lang="en-US" sz="20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only)</a:t>
            </a:r>
            <a:r>
              <a:rPr lang="en-US" sz="20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from</a:t>
            </a:r>
            <a:r>
              <a:rPr lang="en-US" sz="20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“</a:t>
            </a:r>
            <a:r>
              <a:rPr lang="en-US" sz="2000" b="1" dirty="0">
                <a:solidFill>
                  <a:srgbClr val="434343"/>
                </a:solidFill>
                <a:latin typeface="Arial"/>
                <a:cs typeface="Arial"/>
              </a:rPr>
              <a:t>Complex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”</a:t>
            </a:r>
            <a:r>
              <a:rPr lang="en-US" sz="20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systems</a:t>
            </a:r>
            <a:r>
              <a:rPr lang="en-US" sz="2000" spc="46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(multiple</a:t>
            </a:r>
            <a:r>
              <a:rPr lang="en-US" sz="20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434343"/>
                </a:solidFill>
                <a:latin typeface="Arial MT"/>
                <a:cs typeface="Arial MT"/>
              </a:rPr>
              <a:t>developers,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multiple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rial MT"/>
                <a:cs typeface="Arial MT"/>
              </a:rPr>
              <a:t>users,</a:t>
            </a:r>
            <a:r>
              <a:rPr lang="en-US" sz="20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434343"/>
                </a:solidFill>
                <a:latin typeface="Arial MT"/>
                <a:cs typeface="Arial MT"/>
              </a:rPr>
              <a:t>products)</a:t>
            </a:r>
          </a:p>
          <a:p>
            <a:pPr marL="0" indent="0">
              <a:buNone/>
            </a:pPr>
            <a:endParaRPr lang="en-US" sz="2000" dirty="0">
              <a:latin typeface="Arial MT"/>
              <a:cs typeface="Arial MT"/>
            </a:endParaRPr>
          </a:p>
          <a:p>
            <a:pPr marL="273050" indent="-273050">
              <a:buFont typeface="Wingdings 2" panose="05020102010507070707" pitchFamily="18" charset="2"/>
              <a:buChar char=""/>
            </a:pPr>
            <a:r>
              <a:rPr lang="en-GB" altLang="en-US" b="1" dirty="0">
                <a:latin typeface="Times New Roman" panose="02020603050405020304" pitchFamily="18" charset="0"/>
              </a:rPr>
              <a:t>Experience with </a:t>
            </a:r>
            <a:r>
              <a:rPr lang="ja-JP" altLang="en-GB" b="1" dirty="0">
                <a:latin typeface="Times New Roman" panose="02020603050405020304" pitchFamily="18" charset="0"/>
                <a:cs typeface="HG明朝B"/>
              </a:rPr>
              <a:t>“</a:t>
            </a:r>
            <a:r>
              <a:rPr lang="en-GB" altLang="ja-JP" b="1" dirty="0">
                <a:latin typeface="Times New Roman" panose="02020603050405020304" pitchFamily="18" charset="0"/>
                <a:cs typeface="HG明朝B"/>
              </a:rPr>
              <a:t>small</a:t>
            </a:r>
            <a:r>
              <a:rPr lang="ja-JP" altLang="en-GB" b="1" dirty="0">
                <a:latin typeface="Times New Roman" panose="02020603050405020304" pitchFamily="18" charset="0"/>
                <a:cs typeface="HG明朝B"/>
              </a:rPr>
              <a:t>”</a:t>
            </a:r>
            <a:r>
              <a:rPr lang="en-GB" altLang="ja-JP" b="1" dirty="0">
                <a:latin typeface="Times New Roman" panose="02020603050405020304" pitchFamily="18" charset="0"/>
                <a:cs typeface="HG明朝B"/>
              </a:rPr>
              <a:t> systems is misleading</a:t>
            </a:r>
          </a:p>
          <a:p>
            <a:pPr marL="730250" lvl="1" indent="-457200"/>
            <a:r>
              <a:rPr lang="en-GB" altLang="en-US" i="1" dirty="0">
                <a:latin typeface="Times New Roman" panose="02020603050405020304" pitchFamily="18" charset="0"/>
              </a:rPr>
              <a:t>One person techniques do not scale up</a:t>
            </a:r>
            <a:endParaRPr lang="ru-RU" altLang="en-US" i="1" dirty="0">
              <a:latin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179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5139" y="1088830"/>
            <a:ext cx="10728960" cy="2082621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6933">
              <a:spcBef>
                <a:spcPts val="1660"/>
              </a:spcBef>
              <a:tabLst>
                <a:tab pos="505447" algn="l"/>
              </a:tabLst>
            </a:pPr>
            <a:r>
              <a:rPr lang="en-MY" sz="2400" dirty="0">
                <a:solidFill>
                  <a:srgbClr val="434343"/>
                </a:solidFill>
                <a:latin typeface="Arial MT"/>
                <a:cs typeface="Arial MT"/>
              </a:rPr>
              <a:t>Why Software Engineering?</a:t>
            </a:r>
          </a:p>
          <a:p>
            <a:pPr marL="505447" indent="-488514">
              <a:spcBef>
                <a:spcPts val="1660"/>
              </a:spcBef>
              <a:buChar char="●"/>
              <a:tabLst>
                <a:tab pos="505447" algn="l"/>
              </a:tabLst>
            </a:pPr>
            <a:r>
              <a:rPr sz="2000" dirty="0">
                <a:latin typeface="Arial MT"/>
                <a:cs typeface="Arial MT"/>
              </a:rPr>
              <a:t>Analogy</a:t>
            </a:r>
            <a:r>
              <a:rPr sz="2000" spc="-2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bridge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3" dirty="0">
                <a:latin typeface="Arial MT"/>
                <a:cs typeface="Arial MT"/>
              </a:rPr>
              <a:t>building:</a:t>
            </a:r>
            <a:endParaRPr sz="2000" dirty="0">
              <a:latin typeface="Arial MT"/>
              <a:cs typeface="Arial MT"/>
            </a:endParaRPr>
          </a:p>
          <a:p>
            <a:pPr marL="1115031" lvl="1" indent="-478355">
              <a:spcBef>
                <a:spcPts val="1447"/>
              </a:spcBef>
              <a:buChar char="○"/>
              <a:tabLst>
                <a:tab pos="1115031" algn="l"/>
              </a:tabLst>
            </a:pPr>
            <a:r>
              <a:rPr sz="2000" dirty="0">
                <a:latin typeface="Arial MT"/>
                <a:cs typeface="Arial MT"/>
              </a:rPr>
              <a:t>Building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bridge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7" dirty="0">
                <a:latin typeface="Arial MT"/>
                <a:cs typeface="Arial MT"/>
              </a:rPr>
              <a:t>job.</a:t>
            </a:r>
            <a:endParaRPr sz="2000" dirty="0">
              <a:latin typeface="Arial MT"/>
              <a:cs typeface="Arial MT"/>
            </a:endParaRPr>
          </a:p>
          <a:p>
            <a:pPr marL="1115031" lvl="1" indent="-478355">
              <a:spcBef>
                <a:spcPts val="1359"/>
              </a:spcBef>
              <a:buChar char="○"/>
              <a:tabLst>
                <a:tab pos="1115031" algn="l"/>
              </a:tabLst>
            </a:pPr>
            <a:r>
              <a:rPr sz="2000" dirty="0">
                <a:latin typeface="Arial MT"/>
                <a:cs typeface="Arial MT"/>
              </a:rPr>
              <a:t>Building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bridge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river?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(the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7" dirty="0">
                <a:latin typeface="Arial MT"/>
                <a:cs typeface="Arial MT"/>
              </a:rPr>
              <a:t>one-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job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3" dirty="0">
                <a:latin typeface="Arial MT"/>
                <a:cs typeface="Arial MT"/>
              </a:rPr>
              <a:t>scale)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001" y="3429000"/>
            <a:ext cx="9700471" cy="2862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B153B-D673-43DB-AE5D-CDB189D5EF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71450"/>
            <a:ext cx="8229600" cy="1066800"/>
          </a:xfrm>
        </p:spPr>
        <p:txBody>
          <a:bodyPr>
            <a:normAutofit/>
          </a:bodyPr>
          <a:lstStyle/>
          <a:p>
            <a:pPr defTabSz="425450"/>
            <a:r>
              <a:rPr lang="en-GB" altLang="en-US" sz="2400" dirty="0">
                <a:latin typeface="Times New Roman" panose="02020603050405020304" pitchFamily="18" charset="0"/>
              </a:rPr>
              <a:t>Why Software Engineering 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09712" y="974725"/>
            <a:ext cx="2844800" cy="5356225"/>
          </a:xfrm>
        </p:spPr>
        <p:txBody>
          <a:bodyPr/>
          <a:lstStyle/>
          <a:p>
            <a:pPr marL="325438" indent="-325438" algn="ctr" defTabSz="425450"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Complexity</a:t>
            </a:r>
          </a:p>
          <a:p>
            <a:pPr marL="325438" indent="-325438" algn="ctr" defTabSz="425450"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 increases as </a:t>
            </a:r>
          </a:p>
          <a:p>
            <a:pPr marL="325438" indent="-325438" algn="ctr" defTabSz="425450"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Size </a:t>
            </a:r>
          </a:p>
          <a:p>
            <a:pPr marL="325438" indent="-325438" algn="ctr" defTabSz="425450">
              <a:buNone/>
            </a:pPr>
            <a:r>
              <a:rPr lang="en-GB" altLang="en-US" b="1" dirty="0">
                <a:latin typeface="Times New Roman" panose="02020603050405020304" pitchFamily="18" charset="0"/>
              </a:rPr>
              <a:t>increases</a:t>
            </a:r>
            <a:r>
              <a:rPr lang="en-GB" altLang="en-US" dirty="0">
                <a:latin typeface="Times New Roman" panose="02020603050405020304" pitchFamily="18" charset="0"/>
              </a:rPr>
              <a:t>!</a:t>
            </a:r>
          </a:p>
          <a:p>
            <a:pPr marL="325438" indent="-325438" algn="ctr" defTabSz="425450">
              <a:buNone/>
            </a:pPr>
            <a:endParaRPr lang="en-GB" altLang="en-US" sz="4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016000"/>
            <a:ext cx="4584700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4941888"/>
            <a:ext cx="6313488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5013326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6070600"/>
            <a:ext cx="24590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24FC55-DC2B-7751-29D3-66FE93E412DA}"/>
              </a:ext>
            </a:extLst>
          </p:cNvPr>
          <p:cNvSpPr txBox="1">
            <a:spLocks noChangeArrowheads="1"/>
          </p:cNvSpPr>
          <p:nvPr/>
        </p:nvSpPr>
        <p:spPr>
          <a:xfrm>
            <a:off x="9182431" y="361950"/>
            <a:ext cx="2844800" cy="535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438" indent="-325438" algn="ctr" defTabSz="425450">
              <a:buFont typeface="Arial" panose="020B060402020202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Arial" panose="020B060402020202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Arial" panose="020B060402020202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Arial" panose="020B0604020202020204" pitchFamily="34" charset="0"/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Size is a key factor</a:t>
            </a:r>
            <a:endParaRPr lang="en-GB" altLang="en-US" dirty="0"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Arial" panose="020B0604020202020204" pitchFamily="34" charset="0"/>
              <a:buNone/>
            </a:pPr>
            <a:endParaRPr lang="en-GB" altLang="en-US" sz="4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C23D7-8743-228A-11EE-2D787FFB27EC}"/>
              </a:ext>
            </a:extLst>
          </p:cNvPr>
          <p:cNvSpPr txBox="1">
            <a:spLocks noChangeArrowheads="1"/>
          </p:cNvSpPr>
          <p:nvPr/>
        </p:nvSpPr>
        <p:spPr>
          <a:xfrm>
            <a:off x="9182431" y="750887"/>
            <a:ext cx="2844800" cy="535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438" indent="-325438" algn="ctr" defTabSz="425450">
              <a:buFont typeface="Calibri" panose="020F050202020403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Calibri" panose="020F050202020403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Calibri" panose="020F0502020204030204" pitchFamily="34" charset="0"/>
              <a:buNone/>
            </a:pPr>
            <a:endParaRPr lang="en-GB" altLang="en-US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Calibri" panose="020F0502020204030204" pitchFamily="34" charset="0"/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Size </a:t>
            </a:r>
          </a:p>
          <a:p>
            <a:pPr marL="325438" indent="-325438" algn="ctr" defTabSz="425450">
              <a:buFont typeface="Calibri" panose="020F0502020204030204" pitchFamily="34" charset="0"/>
              <a:buNone/>
            </a:pPr>
            <a:r>
              <a:rPr lang="en-GB" altLang="en-US" b="1" i="1" dirty="0">
                <a:latin typeface="Times New Roman" panose="02020603050405020304" pitchFamily="18" charset="0"/>
              </a:rPr>
              <a:t>is a key factor</a:t>
            </a:r>
            <a:endParaRPr lang="en-GB" altLang="en-US" dirty="0">
              <a:latin typeface="Times New Roman" panose="02020603050405020304" pitchFamily="18" charset="0"/>
            </a:endParaRPr>
          </a:p>
          <a:p>
            <a:pPr marL="325438" indent="-325438" algn="ctr" defTabSz="425450">
              <a:buFont typeface="Calibri" panose="020F0502020204030204" pitchFamily="34" charset="0"/>
              <a:buNone/>
            </a:pPr>
            <a:endParaRPr lang="en-GB" altLang="en-US" sz="40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0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CD3DA9-EA16-F2B6-DD83-E5BABCF9DBE2}"/>
              </a:ext>
            </a:extLst>
          </p:cNvPr>
          <p:cNvSpPr txBox="1"/>
          <p:nvPr/>
        </p:nvSpPr>
        <p:spPr>
          <a:xfrm>
            <a:off x="2895600" y="2266481"/>
            <a:ext cx="6096000" cy="138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92800"/>
              </a:lnSpc>
              <a:spcBef>
                <a:spcPts val="425"/>
              </a:spcBef>
            </a:pPr>
            <a:r>
              <a:rPr lang="en-US" sz="2800" b="1" dirty="0">
                <a:latin typeface="Arial MT"/>
                <a:cs typeface="Arial MT"/>
              </a:rPr>
              <a:t>Software</a:t>
            </a:r>
            <a:r>
              <a:rPr lang="en-US" sz="2800" b="1" spc="-180" dirty="0">
                <a:latin typeface="Arial MT"/>
                <a:cs typeface="Arial MT"/>
              </a:rPr>
              <a:t> </a:t>
            </a:r>
            <a:r>
              <a:rPr lang="en-US" sz="2800" b="1" spc="-10" dirty="0">
                <a:latin typeface="Arial MT"/>
                <a:cs typeface="Arial MT"/>
              </a:rPr>
              <a:t>engineering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thus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using </a:t>
            </a:r>
            <a:r>
              <a:rPr lang="en-US" sz="2800" b="1" u="heavy" dirty="0">
                <a:uFill>
                  <a:solidFill>
                    <a:srgbClr val="FF2600"/>
                  </a:solidFill>
                </a:uFill>
                <a:latin typeface="Arial MT"/>
                <a:cs typeface="Arial MT"/>
              </a:rPr>
              <a:t>engineering</a:t>
            </a:r>
            <a:r>
              <a:rPr lang="en-US" sz="2800" b="1" u="heavy" spc="-229" dirty="0">
                <a:uFill>
                  <a:solidFill>
                    <a:srgbClr val="FF260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800" b="1" u="heavy" spc="-10" dirty="0">
                <a:uFill>
                  <a:solidFill>
                    <a:srgbClr val="FF2600"/>
                  </a:solidFill>
                </a:uFill>
                <a:latin typeface="Arial MT"/>
                <a:cs typeface="Arial MT"/>
              </a:rPr>
              <a:t>methods</a:t>
            </a:r>
            <a:r>
              <a:rPr lang="en-US" sz="2800" b="1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b="1" u="heavy" spc="-10" dirty="0">
                <a:uFill>
                  <a:solidFill>
                    <a:srgbClr val="FF2600"/>
                  </a:solidFill>
                </a:uFill>
                <a:latin typeface="Arial MT"/>
                <a:cs typeface="Arial MT"/>
              </a:rPr>
              <a:t>manage</a:t>
            </a:r>
            <a:endParaRPr lang="en-US" sz="2800" b="1" dirty="0">
              <a:latin typeface="Arial MT"/>
              <a:cs typeface="Arial MT"/>
            </a:endParaRPr>
          </a:p>
          <a:p>
            <a:pPr marL="706120" marR="695960" algn="ctr">
              <a:lnSpc>
                <a:spcPts val="4300"/>
              </a:lnSpc>
            </a:pPr>
            <a:r>
              <a:rPr lang="en-US" sz="2800" dirty="0">
                <a:latin typeface="Arial MT"/>
                <a:cs typeface="Arial MT"/>
              </a:rPr>
              <a:t>this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complexity </a:t>
            </a:r>
            <a:r>
              <a:rPr lang="en-US" sz="2800" b="1" u="heavy" spc="-10" dirty="0">
                <a:uFill>
                  <a:solidFill>
                    <a:srgbClr val="FF2600"/>
                  </a:solidFill>
                </a:uFill>
                <a:latin typeface="Arial MT"/>
                <a:cs typeface="Arial MT"/>
              </a:rPr>
              <a:t>efficiently</a:t>
            </a:r>
            <a:endParaRPr lang="en-US" sz="28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7215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F84-99B2-2E41-FE14-E30D3A2F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Professional Software Development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AFF7-00C7-B168-2F58-9785BE9A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vast majority of software development is a professional activity: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Special team of developers.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For specific business purpose.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Formal and systematic (Process).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Software will be maintained and changed throughout its life</a:t>
            </a:r>
          </a:p>
          <a:p>
            <a:pPr marL="201168" lvl="1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Software Engineering supports professional SW development, not amateur development.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1743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1430</Words>
  <Application>Microsoft Office PowerPoint</Application>
  <PresentationFormat>Widescreen</PresentationFormat>
  <Paragraphs>213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MT</vt:lpstr>
      <vt:lpstr>Calibri</vt:lpstr>
      <vt:lpstr>Calibri Light</vt:lpstr>
      <vt:lpstr>Courier New</vt:lpstr>
      <vt:lpstr>Georgia</vt:lpstr>
      <vt:lpstr>Times New Roman</vt:lpstr>
      <vt:lpstr>Wingdings</vt:lpstr>
      <vt:lpstr>Wingdings 2</vt:lpstr>
      <vt:lpstr>Retrospect</vt:lpstr>
      <vt:lpstr>Software Engineering  Chapter -1: Introduction</vt:lpstr>
      <vt:lpstr>Objectives</vt:lpstr>
      <vt:lpstr>Software Everywhere</vt:lpstr>
      <vt:lpstr>PowerPoint Presentation</vt:lpstr>
      <vt:lpstr>Software Complexity</vt:lpstr>
      <vt:lpstr>PowerPoint Presentation</vt:lpstr>
      <vt:lpstr>Why Software Engineering ?</vt:lpstr>
      <vt:lpstr>PowerPoint Presentation</vt:lpstr>
      <vt:lpstr>Professional Software Development</vt:lpstr>
      <vt:lpstr>Software Products</vt:lpstr>
      <vt:lpstr>Industry and Software Engineering</vt:lpstr>
      <vt:lpstr>Different Approaches! </vt:lpstr>
      <vt:lpstr>What is the difference between software engineering and computer science?</vt:lpstr>
      <vt:lpstr>SE history</vt:lpstr>
      <vt:lpstr>Attributes of Good Software</vt:lpstr>
      <vt:lpstr>Software myths</vt:lpstr>
      <vt:lpstr>Software failures</vt:lpstr>
      <vt:lpstr>More Software failures</vt:lpstr>
      <vt:lpstr>Even More Software failures</vt:lpstr>
      <vt:lpstr>Why software projects fail?</vt:lpstr>
      <vt:lpstr>PowerPoint Presentation</vt:lpstr>
      <vt:lpstr>Software Costs</vt:lpstr>
      <vt:lpstr>What Do Coders Actually Do?</vt:lpstr>
      <vt:lpstr>Software Engineering…</vt:lpstr>
      <vt:lpstr>Software Engineering: Progress</vt:lpstr>
      <vt:lpstr>So what is a successful software project?</vt:lpstr>
      <vt:lpstr>Software Development Process</vt:lpstr>
      <vt:lpstr>What are the costs of software engineering?</vt:lpstr>
      <vt:lpstr>What is CASE ? (Computer-Aided Software Engineering)</vt:lpstr>
      <vt:lpstr>Software Engineering fundamentals that Apply to all Types of Software</vt:lpstr>
      <vt:lpstr>What are the key challenges facing software engineering?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Tasneem Zaiet</dc:creator>
  <cp:lastModifiedBy>Tasneem Zaiet</cp:lastModifiedBy>
  <cp:revision>5</cp:revision>
  <dcterms:created xsi:type="dcterms:W3CDTF">2025-02-21T16:10:43Z</dcterms:created>
  <dcterms:modified xsi:type="dcterms:W3CDTF">2025-03-10T21:20:38Z</dcterms:modified>
</cp:coreProperties>
</file>