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308" r:id="rId4"/>
    <p:sldId id="303" r:id="rId5"/>
    <p:sldId id="310" r:id="rId6"/>
    <p:sldId id="258" r:id="rId7"/>
    <p:sldId id="304" r:id="rId8"/>
    <p:sldId id="302" r:id="rId9"/>
    <p:sldId id="305" r:id="rId10"/>
    <p:sldId id="311" r:id="rId11"/>
    <p:sldId id="312" r:id="rId12"/>
    <p:sldId id="314" r:id="rId13"/>
    <p:sldId id="307" r:id="rId14"/>
    <p:sldId id="315" r:id="rId15"/>
    <p:sldId id="30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4E"/>
    <a:srgbClr val="002060"/>
    <a:srgbClr val="00084D"/>
    <a:srgbClr val="0000CC"/>
    <a:srgbClr val="003635"/>
    <a:srgbClr val="9EFF29"/>
    <a:srgbClr val="C80064"/>
    <a:srgbClr val="C33A1F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5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C0D-BB81-41D0-9DC1-29FF959AFD4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8EA7-7B49-45B9-BDE8-DD261CA9A757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816-F4CB-44A2-B51E-8AC7A832FFC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FB47-57E1-4672-A653-C6218ECF4DE3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1E2B-463C-4675-8D51-40890AA62FA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C2D-25AD-401C-825E-E87E22A29E4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D5A0-39FB-4556-861F-3055F3DD766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E63-EA68-47D5-864B-6B8F7B886899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770AF-1D6C-4906-B25F-D73E49BC5D6E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5231-73BF-4E4A-B32B-091729E1D098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7BED-19E7-40F7-A01A-A02C4CD4ADD8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A99-9B00-46BC-91C5-858E42868200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537-E83B-410F-B705-52FF5D28D09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jet.net/archives/V5/i1/IRJET-V5I1158.pdf" TargetMode="External"/><Relationship Id="rId3" Type="http://schemas.openxmlformats.org/officeDocument/2006/relationships/hyperlink" Target="https://github.com/bneijt/autotrash" TargetMode="External"/><Relationship Id="rId7" Type="http://schemas.openxmlformats.org/officeDocument/2006/relationships/hyperlink" Target="https://ieeexplore.ieee.org/document/8389250" TargetMode="External"/><Relationship Id="rId2" Type="http://schemas.openxmlformats.org/officeDocument/2006/relationships/hyperlink" Target="https://belarusdiges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8029147" TargetMode="External"/><Relationship Id="rId5" Type="http://schemas.openxmlformats.org/officeDocument/2006/relationships/hyperlink" Target="http://cs229.stanford.edu/proj2016/report/ThungYang-ClassificationOfTrashForRecyclabilityStatus-report.pdf" TargetMode="External"/><Relationship Id="rId10" Type="http://schemas.openxmlformats.org/officeDocument/2006/relationships/hyperlink" Target="https://europe.naverlabs.com/" TargetMode="External"/><Relationship Id="rId4" Type="http://schemas.openxmlformats.org/officeDocument/2006/relationships/hyperlink" Target="https://techcrunch.com/" TargetMode="External"/><Relationship Id="rId9" Type="http://schemas.openxmlformats.org/officeDocument/2006/relationships/hyperlink" Target="https://laboratoirehubertcurien.univ-st-etienne.fr/en/index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2973" y="1928594"/>
            <a:ext cx="4251703" cy="14453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Trash Management System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486" y="3498575"/>
            <a:ext cx="4542183" cy="1542532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Prepared by: </a:t>
            </a:r>
            <a:r>
              <a:rPr lang="en-US" sz="1400" i="1" dirty="0"/>
              <a:t>Mohamad Kassem &amp; Khadija Jaffal</a:t>
            </a:r>
          </a:p>
          <a:p>
            <a:pPr algn="ctr"/>
            <a:r>
              <a:rPr lang="en-US" sz="1400" b="1" dirty="0"/>
              <a:t>In the context of the course: </a:t>
            </a:r>
            <a:r>
              <a:rPr lang="en-US" sz="1400" i="1" dirty="0"/>
              <a:t>Research &amp; Innovation</a:t>
            </a:r>
          </a:p>
          <a:p>
            <a:pPr algn="ctr"/>
            <a:r>
              <a:rPr lang="en-US" sz="1400" b="1" dirty="0"/>
              <a:t>Supervisors:</a:t>
            </a:r>
            <a:r>
              <a:rPr lang="en-US" sz="1400" dirty="0"/>
              <a:t> </a:t>
            </a:r>
            <a:r>
              <a:rPr lang="en-US" sz="1400" i="1" dirty="0"/>
              <a:t>Prof. Pierre Maret, Prof. Olivier Boissier &amp; Prof. Fabrice Muhlenbach.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CPS2 Master1 - Academic Year 2020-2021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IoT Based Garbage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248478" y="1384904"/>
            <a:ext cx="32302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System responsible for the management of garbage into dry &amp; wet.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system will notify the responsible person in 3 different cases:</a:t>
            </a:r>
          </a:p>
          <a:p>
            <a:pPr lvl="1" algn="just"/>
            <a:r>
              <a:rPr lang="en-US" sz="1200" dirty="0">
                <a:solidFill>
                  <a:schemeClr val="bg1"/>
                </a:solidFill>
              </a:rPr>
              <a:t>- Mixing dry &amp; wet garbage. (Moisture)</a:t>
            </a:r>
          </a:p>
          <a:p>
            <a:pPr lvl="1" algn="just"/>
            <a:r>
              <a:rPr lang="en-US" sz="1200" dirty="0">
                <a:solidFill>
                  <a:schemeClr val="bg1"/>
                </a:solidFill>
              </a:rPr>
              <a:t>- Bin level. (Ultrasonic sensors)</a:t>
            </a:r>
          </a:p>
          <a:p>
            <a:pPr lvl="1" algn="just"/>
            <a:r>
              <a:rPr lang="en-US" sz="1200" dirty="0">
                <a:solidFill>
                  <a:schemeClr val="bg1"/>
                </a:solidFill>
              </a:rPr>
              <a:t>- Fire Detection. (Flame sensors)</a:t>
            </a:r>
          </a:p>
          <a:p>
            <a:pPr lvl="1" algn="just"/>
            <a:endParaRPr lang="en-US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Raspberry Pi, Arduino UNO and different types of sensors are used.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B8C63-436A-4867-A1E8-795F0D342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65" y="1253735"/>
            <a:ext cx="5546036" cy="32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102393"/>
            <a:ext cx="4974054" cy="11201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IOT Based Garbage Monitoring &amp; Sorting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178905" y="1426004"/>
            <a:ext cx="30314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Sorting into wet &amp; dry at home.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System Main functionalities:</a:t>
            </a:r>
          </a:p>
          <a:p>
            <a:pPr lvl="1" algn="just"/>
            <a:r>
              <a:rPr lang="en-US" sz="1400" dirty="0">
                <a:solidFill>
                  <a:schemeClr val="bg1"/>
                </a:solidFill>
              </a:rPr>
              <a:t>1- Sorting: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             </a:t>
            </a:r>
            <a:r>
              <a:rPr lang="en-US" sz="1200" dirty="0">
                <a:solidFill>
                  <a:schemeClr val="bg1"/>
                </a:solidFill>
              </a:rPr>
              <a:t>- Drop the object in suitable bin.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                 - Display the result on screen.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                 - Save the result in database.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           2-  Checking bin level.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Used components: Arduino, DC Power , sensors, motor driver,  LCD, Wi-Fi.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7DF95-B28F-4E60-8C1E-BDFD9366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65" y="1283267"/>
            <a:ext cx="5546035" cy="33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7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Targeted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203270" y="1312606"/>
            <a:ext cx="3140766" cy="286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The sorting process takes place in the factory. So first move trash to the factory. Then start the following steps: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Put trash on moving belt.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Several types of sensors used.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Central computer.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Central computer &amp; Robotic arm.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Type of Arms.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Detection using Camera.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Drop  objects in suitable box.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6D453-807B-47CF-903A-DA0719D9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65" y="1232453"/>
            <a:ext cx="5546034" cy="34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Ethics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178903" y="1399460"/>
            <a:ext cx="4711149" cy="269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Health Issue:</a:t>
            </a:r>
            <a:endParaRPr lang="en-US" sz="1400" dirty="0">
              <a:solidFill>
                <a:schemeClr val="bg1"/>
              </a:solidFill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       -This research has a huge effect on the life of the planet.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       -The High/Low Accuracy of the model affects the health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             of the whole environment in a positive/negative 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Mechanization Issue: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chemeClr val="bg1"/>
                </a:solidFill>
              </a:rPr>
              <a:t>-Sorting using human workers.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       -Workers will save their health but lose their jobs.</a:t>
            </a:r>
          </a:p>
          <a:p>
            <a:pPr algn="just"/>
            <a:r>
              <a:rPr lang="en-US" sz="1400" dirty="0">
                <a:solidFill>
                  <a:schemeClr val="bg1"/>
                </a:solidFill>
              </a:rPr>
              <a:t>       -Solution: Provide alternative jobs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73D4B-2F95-4A0F-AB0F-65D69DA6C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05" y="1312606"/>
            <a:ext cx="4385095" cy="30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4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Partnership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397566" y="1538607"/>
            <a:ext cx="31805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Theoretical work for now.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partnership organization yet.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Who might be interested: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     1- Laboratorie Hubert Curien,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         “Connected Intelligence” Team. </a:t>
            </a:r>
          </a:p>
          <a:p>
            <a:pPr algn="just"/>
            <a:endParaRPr lang="en-US" sz="1200" dirty="0">
              <a:solidFill>
                <a:schemeClr val="bg1"/>
              </a:solidFill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     2- Naver Labs Europe.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33DC2-07EC-4E30-AB7D-DAD9C404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1309434"/>
            <a:ext cx="5565913" cy="30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03E-F2F4-4629-83CE-DE4249A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25" y="0"/>
            <a:ext cx="6358602" cy="102072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References: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C894-96DA-4006-B1D6-B86C70C6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379" y="834887"/>
            <a:ext cx="6358602" cy="4216285"/>
          </a:xfrm>
        </p:spPr>
        <p:txBody>
          <a:bodyPr>
            <a:normAutofit/>
          </a:bodyPr>
          <a:lstStyle/>
          <a:p>
            <a:r>
              <a:rPr lang="en-US" sz="1400" dirty="0"/>
              <a:t>“BelarusDigest news” at: </a:t>
            </a:r>
            <a:r>
              <a:rPr lang="en-US" sz="1000" dirty="0">
                <a:hlinkClick r:id="rId2"/>
              </a:rPr>
              <a:t>https://belarusdigest.com/</a:t>
            </a:r>
            <a:endParaRPr lang="en-US" sz="1000" dirty="0"/>
          </a:p>
          <a:p>
            <a:r>
              <a:rPr lang="en-US" sz="1400" dirty="0"/>
              <a:t>“Does France have a recycling problem?” article at france24.com</a:t>
            </a:r>
          </a:p>
          <a:p>
            <a:r>
              <a:rPr lang="en-US" sz="1400" dirty="0"/>
              <a:t>Auto-Trash project at: </a:t>
            </a:r>
            <a:r>
              <a:rPr lang="en-US" sz="1000" dirty="0">
                <a:hlinkClick r:id="rId3"/>
              </a:rPr>
              <a:t>https://github.com/bneijt/autotrash</a:t>
            </a:r>
            <a:endParaRPr lang="en-US" sz="1000" dirty="0"/>
          </a:p>
          <a:p>
            <a:r>
              <a:rPr lang="en-US" sz="1400" dirty="0"/>
              <a:t>Auto-Trash machine implementation at: </a:t>
            </a:r>
            <a:r>
              <a:rPr lang="en-US" sz="1000" dirty="0">
                <a:hlinkClick r:id="rId4"/>
              </a:rPr>
              <a:t>https://techcrunch.com/</a:t>
            </a:r>
            <a:endParaRPr lang="en-US" sz="1000" dirty="0"/>
          </a:p>
          <a:p>
            <a:r>
              <a:rPr lang="en-US" sz="1400" dirty="0"/>
              <a:t>“Classification of Trash for Recyclability Status” scientific paper at: </a:t>
            </a:r>
            <a:r>
              <a:rPr lang="en-US" sz="1000" dirty="0">
                <a:hlinkClick r:id="rId5"/>
              </a:rPr>
              <a:t>http://cs229.stanford.edu/proj2016/report/ThungYang-ClassificationOfTrashForRecyclabilityStatus-report.pdf</a:t>
            </a:r>
            <a:endParaRPr lang="en-US" sz="1400" dirty="0"/>
          </a:p>
          <a:p>
            <a:r>
              <a:rPr lang="en-US" sz="1400" dirty="0"/>
              <a:t>“A vision-based robotic grasping system using deep learning for garbage sorting” scientific paper at: </a:t>
            </a:r>
            <a:r>
              <a:rPr lang="en-US" sz="1000" dirty="0">
                <a:hlinkClick r:id="rId6"/>
              </a:rPr>
              <a:t>https://ieeexplore.ieee.org/document/8029147</a:t>
            </a:r>
            <a:endParaRPr lang="en-US" sz="1000" dirty="0"/>
          </a:p>
          <a:p>
            <a:r>
              <a:rPr lang="en-US" sz="1400" dirty="0"/>
              <a:t>“IoT Based Garbage Management (Monitor and Acknowledgment)System: A Review” scientific paper at: </a:t>
            </a:r>
            <a:r>
              <a:rPr lang="en-US" sz="1000" dirty="0">
                <a:hlinkClick r:id="rId7"/>
              </a:rPr>
              <a:t>https://ieeexplore.ieee.org/document/8389250</a:t>
            </a:r>
            <a:r>
              <a:rPr lang="en-US" sz="1000" dirty="0"/>
              <a:t> </a:t>
            </a:r>
          </a:p>
          <a:p>
            <a:r>
              <a:rPr lang="en-US" sz="1400" dirty="0"/>
              <a:t>“IOT Based Garbage Monitoring and Sorting System” scientific paper at: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8"/>
              </a:rPr>
              <a:t>https://www.irjet.net/archives/V5/i1/IRJET-V5I1158.pdf</a:t>
            </a:r>
            <a:endParaRPr lang="en-US" sz="1000" dirty="0"/>
          </a:p>
          <a:p>
            <a:pPr>
              <a:spcBef>
                <a:spcPts val="0"/>
              </a:spcBef>
              <a:tabLst>
                <a:tab pos="457200" algn="l"/>
              </a:tabLst>
            </a:pPr>
            <a:r>
              <a:rPr lang="en-US" sz="1400" dirty="0"/>
              <a:t>Hubert Curien Laboratory at: </a:t>
            </a:r>
            <a:r>
              <a:rPr lang="en-US" sz="1000" i="0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  <a:hlinkClick r:id="rId9"/>
              </a:rPr>
              <a:t>https://laboratoirehubertcurien.univ-st-etienne.fr/en/index.html</a:t>
            </a:r>
            <a:endParaRPr lang="en-US" sz="1000" i="1" dirty="0">
              <a:solidFill>
                <a:srgbClr val="80808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/>
              <a:t>Naver Labs Europe at: </a:t>
            </a:r>
            <a:r>
              <a:rPr lang="en-US" sz="1000" i="0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  <a:hlinkClick r:id="rId10"/>
              </a:rPr>
              <a:t>https://europe.naverlabs.com/</a:t>
            </a:r>
            <a:endParaRPr lang="en-US" sz="1000" i="1" dirty="0">
              <a:solidFill>
                <a:srgbClr val="80808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724D-0323-4E38-8AE2-217C7A3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73E7A-CBC8-4E71-8B30-AC2BFDDB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9EE05-1F64-42AA-8DB4-6A4B89B30407}"/>
              </a:ext>
            </a:extLst>
          </p:cNvPr>
          <p:cNvSpPr txBox="1"/>
          <p:nvPr/>
        </p:nvSpPr>
        <p:spPr>
          <a:xfrm>
            <a:off x="1550505" y="1620078"/>
            <a:ext cx="5744818" cy="132343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2744D-D2D2-445B-A749-8F11FC52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03E-F2F4-4629-83CE-DE4249A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45" y="92328"/>
            <a:ext cx="6283782" cy="92839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Outline: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C894-96DA-4006-B1D6-B86C70C6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45" y="1020726"/>
            <a:ext cx="6304935" cy="4030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Research Area</a:t>
            </a:r>
          </a:p>
          <a:p>
            <a:r>
              <a:rPr lang="en-US" dirty="0"/>
              <a:t>Keywords</a:t>
            </a:r>
          </a:p>
          <a:p>
            <a:r>
              <a:rPr lang="en-US" dirty="0"/>
              <a:t>Project Importance</a:t>
            </a:r>
          </a:p>
          <a:p>
            <a:r>
              <a:rPr lang="en-US" dirty="0"/>
              <a:t>Facts &amp; Statistics</a:t>
            </a:r>
          </a:p>
          <a:p>
            <a:r>
              <a:rPr lang="en-US" dirty="0"/>
              <a:t>State of the art</a:t>
            </a:r>
          </a:p>
          <a:p>
            <a:r>
              <a:rPr lang="en-US" dirty="0"/>
              <a:t>Targeted Technique</a:t>
            </a:r>
          </a:p>
          <a:p>
            <a:r>
              <a:rPr lang="en-US" dirty="0"/>
              <a:t>Ethics</a:t>
            </a:r>
          </a:p>
          <a:p>
            <a:r>
              <a:rPr lang="en-US" dirty="0"/>
              <a:t>Partnership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724D-0323-4E38-8AE2-217C7A3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03E-F2F4-4629-83CE-DE4249A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45" y="92328"/>
            <a:ext cx="6283782" cy="92839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Research Area: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C894-96DA-4006-B1D6-B86C70C6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45" y="1020726"/>
            <a:ext cx="6304935" cy="4030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Trash sorting and management in the factory using Artificial intelligent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724D-0323-4E38-8AE2-217C7A3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03E-F2F4-4629-83CE-DE4249A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045" y="92328"/>
            <a:ext cx="6283782" cy="92839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Keywords: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C894-96DA-4006-B1D6-B86C70C6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865" y="873739"/>
            <a:ext cx="6304935" cy="4030446"/>
          </a:xfrm>
        </p:spPr>
        <p:txBody>
          <a:bodyPr>
            <a:noAutofit/>
          </a:bodyPr>
          <a:lstStyle/>
          <a:p>
            <a:r>
              <a:rPr lang="en-US" sz="1600" dirty="0"/>
              <a:t>Trash</a:t>
            </a:r>
          </a:p>
          <a:p>
            <a:r>
              <a:rPr lang="en-US" sz="1600" dirty="0"/>
              <a:t>Pollution</a:t>
            </a:r>
          </a:p>
          <a:p>
            <a:r>
              <a:rPr lang="en-US" sz="1600" dirty="0"/>
              <a:t>Bin</a:t>
            </a:r>
          </a:p>
          <a:p>
            <a:r>
              <a:rPr lang="en-US" sz="1600" dirty="0"/>
              <a:t>Sorting</a:t>
            </a:r>
          </a:p>
          <a:p>
            <a:r>
              <a:rPr lang="en-US" sz="1600" dirty="0"/>
              <a:t>Management</a:t>
            </a:r>
          </a:p>
          <a:p>
            <a:r>
              <a:rPr lang="en-US" sz="1600" dirty="0"/>
              <a:t>Sensors</a:t>
            </a:r>
          </a:p>
          <a:p>
            <a:r>
              <a:rPr lang="en-US" sz="1600" dirty="0"/>
              <a:t>Camera</a:t>
            </a:r>
          </a:p>
          <a:p>
            <a:r>
              <a:rPr lang="en-US" sz="1600" dirty="0"/>
              <a:t>AI</a:t>
            </a:r>
          </a:p>
          <a:p>
            <a:r>
              <a:rPr lang="en-US" sz="1600" dirty="0"/>
              <a:t>Robots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/>
              <a:t>Arduino</a:t>
            </a:r>
          </a:p>
          <a:p>
            <a:r>
              <a:rPr lang="en-US" sz="1600" dirty="0"/>
              <a:t>Raspberry Pi </a:t>
            </a:r>
          </a:p>
          <a:p>
            <a:r>
              <a:rPr lang="en-US" sz="1600" dirty="0"/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724D-0323-4E38-8AE2-217C7A3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Project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159025" y="1312606"/>
            <a:ext cx="3140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Different Kinds of Pollution Caused by the inconvenient treatment of trash: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Water Pollution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Soil Pollution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 Pollution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Ground-Water Contamination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Solution: Trash Sorting &amp; Management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206E6-ADF6-4E34-8220-6716063AF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7" y="1288900"/>
            <a:ext cx="5565913" cy="34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7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17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Facts &amp;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139147" y="1610138"/>
            <a:ext cx="3299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Problem of plastic wastes in France.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Even Germany has recycling problems because of the weak sorting process.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/>
              </a:rPr>
              <a:t>Sorting trash using human employees is dangerous for their health.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1D624-45DA-4D0B-A4E0-DE269952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26" y="1285608"/>
            <a:ext cx="5551768" cy="34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Auto-Trash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298173" y="1727933"/>
            <a:ext cx="3061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Smart Trash Can that Automatically Sorts Waste by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Uses Raspberry Pi module equipped with a camera.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Uses image recognition.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Rotating top to sort.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53ED8-9583-4006-BA66-D22A1655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47" y="1312606"/>
            <a:ext cx="5575853" cy="3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/>
          <a:lstStyle/>
          <a:p>
            <a:pPr algn="ctr"/>
            <a:r>
              <a:rPr lang="en-US" dirty="0"/>
              <a:t>Classification of Trash for Recyclability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327991" y="1624787"/>
            <a:ext cx="3031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Computer Vision: SVM and CNN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6 different classes.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Dataset:  400-500 images for each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Best Accuracy: 63%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C9E5A-DF07-42E0-BB79-CBC31C44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47" y="1236535"/>
            <a:ext cx="5575853" cy="35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EDB3-0777-4915-A209-714C2F5C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91" y="0"/>
            <a:ext cx="4974054" cy="13126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Robotic Grasping System </a:t>
            </a:r>
            <a:br>
              <a:rPr lang="en-US" dirty="0"/>
            </a:br>
            <a:r>
              <a:rPr lang="en-US" dirty="0"/>
              <a:t>Using Deep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955DD-A4A0-447A-BC07-7CCC97767DCD}"/>
              </a:ext>
            </a:extLst>
          </p:cNvPr>
          <p:cNvSpPr txBox="1"/>
          <p:nvPr/>
        </p:nvSpPr>
        <p:spPr>
          <a:xfrm>
            <a:off x="327991" y="1624787"/>
            <a:ext cx="30314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Deep learning models: RPN and VGG-16.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Target: plastic bottles only.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Object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7281B-50E8-41EF-B038-1D8A06D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8ADAF-AFE6-4CFF-BBAB-4FAC4B7E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26" y="1233093"/>
            <a:ext cx="2655992" cy="303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1C978-3031-4E01-BF81-3C6A99566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82" y="1233093"/>
            <a:ext cx="2923817" cy="30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On-screen Show (16:9)</PresentationFormat>
  <Paragraphs>159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Trash Management System Using AI</vt:lpstr>
      <vt:lpstr> Outline: </vt:lpstr>
      <vt:lpstr> Research Area: </vt:lpstr>
      <vt:lpstr> Keywords: </vt:lpstr>
      <vt:lpstr>Project Importance</vt:lpstr>
      <vt:lpstr>Facts &amp; Statistics</vt:lpstr>
      <vt:lpstr>Auto-Trash</vt:lpstr>
      <vt:lpstr>Classification of Trash for Recyclability Status</vt:lpstr>
      <vt:lpstr>Robotic Grasping System  Using Deep Learning</vt:lpstr>
      <vt:lpstr>IoT Based Garbage Management System</vt:lpstr>
      <vt:lpstr>IOT Based Garbage Monitoring &amp; Sorting System</vt:lpstr>
      <vt:lpstr>Targeted Technique</vt:lpstr>
      <vt:lpstr>Ethics</vt:lpstr>
      <vt:lpstr>Partnership</vt:lpstr>
      <vt:lpstr> 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2020-12-14T14:30:07Z</dcterms:modified>
</cp:coreProperties>
</file>