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0"/>
  </p:notesMasterIdLst>
  <p:sldIdLst>
    <p:sldId id="256" r:id="rId2"/>
    <p:sldId id="290" r:id="rId3"/>
    <p:sldId id="258" r:id="rId4"/>
    <p:sldId id="257" r:id="rId5"/>
    <p:sldId id="293" r:id="rId6"/>
    <p:sldId id="296" r:id="rId7"/>
    <p:sldId id="292" r:id="rId8"/>
    <p:sldId id="291" r:id="rId9"/>
    <p:sldId id="259" r:id="rId10"/>
    <p:sldId id="260" r:id="rId11"/>
    <p:sldId id="271" r:id="rId12"/>
    <p:sldId id="272" r:id="rId13"/>
    <p:sldId id="294" r:id="rId14"/>
    <p:sldId id="262" r:id="rId15"/>
    <p:sldId id="264" r:id="rId16"/>
    <p:sldId id="265" r:id="rId17"/>
    <p:sldId id="268" r:id="rId18"/>
    <p:sldId id="269" r:id="rId19"/>
    <p:sldId id="263" r:id="rId20"/>
    <p:sldId id="266" r:id="rId21"/>
    <p:sldId id="267" r:id="rId22"/>
    <p:sldId id="288" r:id="rId23"/>
    <p:sldId id="297" r:id="rId24"/>
    <p:sldId id="298" r:id="rId25"/>
    <p:sldId id="299" r:id="rId26"/>
    <p:sldId id="300" r:id="rId27"/>
    <p:sldId id="301" r:id="rId28"/>
    <p:sldId id="270" r:id="rId2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94E"/>
    <a:srgbClr val="002060"/>
    <a:srgbClr val="00084D"/>
    <a:srgbClr val="0000CC"/>
    <a:srgbClr val="003635"/>
    <a:srgbClr val="9EFF29"/>
    <a:srgbClr val="C80064"/>
    <a:srgbClr val="C33A1F"/>
    <a:srgbClr val="FF2549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291" autoAdjust="0"/>
  </p:normalViewPr>
  <p:slideViewPr>
    <p:cSldViewPr snapToGrid="0">
      <p:cViewPr varScale="1">
        <p:scale>
          <a:sx n="96" d="100"/>
          <a:sy n="96" d="100"/>
        </p:scale>
        <p:origin x="534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63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703" y="1784556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328" y="3694468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CC0D-BB81-41D0-9DC1-29FF959AFD4F}" type="datetime1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88EA7-7B49-45B9-BDE8-DD261CA9A757}" type="datetime1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F816-F4CB-44A2-B51E-8AC7A832FFC9}" type="datetime1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7FB47-57E1-4672-A653-C6218ECF4DE3}" type="datetime1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2433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1E2B-463C-4675-8D51-40890AA62FA9}" type="datetime1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69C2D-25AD-401C-825E-E87E22A29E4A}" type="datetime1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9D5A0-39FB-4556-861F-3055F3DD7664}" type="datetime1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EEE63-EA68-47D5-864B-6B8F7B886899}" type="datetime1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555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279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555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279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770AF-1D6C-4906-B25F-D73E49BC5D6E}" type="datetime1">
              <a:rPr lang="en-US" smtClean="0"/>
              <a:t>9/6/2020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5231-73BF-4E4A-B32B-091729E1D098}" type="datetime1">
              <a:rPr lang="en-US" smtClean="0"/>
              <a:t>9/6/2020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7BED-19E7-40F7-A01A-A02C4CD4ADD8}" type="datetime1">
              <a:rPr lang="en-US" smtClean="0"/>
              <a:t>9/6/2020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F8A99-9B00-46BC-91C5-858E42868200}" type="datetime1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82537-E83B-410F-B705-52FF5D28D09D}" type="datetime1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6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2973" y="1928594"/>
            <a:ext cx="4251703" cy="144533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Video Scenes</a:t>
            </a:r>
            <a:br>
              <a:rPr lang="en-US" dirty="0"/>
            </a:br>
            <a:r>
              <a:rPr lang="en-US" dirty="0"/>
              <a:t>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2548" y="3488635"/>
            <a:ext cx="4552122" cy="1552471"/>
          </a:xfrm>
        </p:spPr>
        <p:txBody>
          <a:bodyPr>
            <a:noAutofit/>
          </a:bodyPr>
          <a:lstStyle/>
          <a:p>
            <a:pPr algn="ctr"/>
            <a:r>
              <a:rPr lang="en-US" sz="1400" dirty="0"/>
              <a:t>Prepared by:</a:t>
            </a:r>
          </a:p>
          <a:p>
            <a:pPr algn="ctr"/>
            <a:r>
              <a:rPr lang="en-US" sz="1400" dirty="0"/>
              <a:t>Mohamad Kassem - Mohamad Jaffal - Mohamad Bazzal</a:t>
            </a:r>
          </a:p>
          <a:p>
            <a:pPr algn="ctr"/>
            <a:r>
              <a:rPr lang="en-US" sz="1400" dirty="0"/>
              <a:t>Under the supervision of </a:t>
            </a:r>
            <a:r>
              <a:rPr lang="en-US" sz="1400" b="1" dirty="0"/>
              <a:t>Dr. Siba Haidar</a:t>
            </a:r>
          </a:p>
          <a:p>
            <a:pPr algn="ctr"/>
            <a:r>
              <a:rPr lang="en-US" sz="1400" dirty="0"/>
              <a:t> Jury Members: </a:t>
            </a:r>
            <a:r>
              <a:rPr lang="en-US" sz="1400" b="1" dirty="0"/>
              <a:t>Dr. Bassem Haidar -</a:t>
            </a:r>
            <a:r>
              <a:rPr lang="en-US" sz="1400" dirty="0"/>
              <a:t> </a:t>
            </a:r>
            <a:r>
              <a:rPr lang="en-US" sz="1400" b="1" dirty="0"/>
              <a:t>Dr. Ihab Sbiety -</a:t>
            </a:r>
            <a:r>
              <a:rPr lang="en-US" sz="1400" dirty="0"/>
              <a:t> </a:t>
            </a:r>
            <a:r>
              <a:rPr lang="en-US" sz="1400" b="1" dirty="0"/>
              <a:t>Dr. Antoun Yaacoub</a:t>
            </a:r>
          </a:p>
          <a:p>
            <a:pPr algn="ctr"/>
            <a:r>
              <a:rPr lang="en-US" sz="1400" dirty="0"/>
              <a:t>Senior Project i3308 Academic Year 2019/2020</a:t>
            </a:r>
          </a:p>
          <a:p>
            <a:pPr algn="ctr"/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798F6-64A7-4735-B8E6-B1A9BF519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869" y="0"/>
            <a:ext cx="4954175" cy="1312606"/>
          </a:xfrm>
        </p:spPr>
        <p:txBody>
          <a:bodyPr/>
          <a:lstStyle/>
          <a:p>
            <a:pPr algn="ctr"/>
            <a:r>
              <a:rPr lang="en-US" dirty="0"/>
              <a:t>Convolutional LSTM (ConvLSTM)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01F7C2-F039-451F-947B-E1A4E3137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805" y="1231417"/>
            <a:ext cx="5550195" cy="3495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05F5E5-F348-4093-AC84-217C04307F5A}"/>
              </a:ext>
            </a:extLst>
          </p:cNvPr>
          <p:cNvSpPr txBox="1"/>
          <p:nvPr/>
        </p:nvSpPr>
        <p:spPr>
          <a:xfrm>
            <a:off x="308111" y="1694587"/>
            <a:ext cx="27034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What is ConvLSTM?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ConvLSTM  vs  LSTM: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0A0FB0-8E7B-4891-9CDA-6632FADF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07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A6B1C-8CC7-42D2-BF0F-DE6F2B249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6929" y="0"/>
            <a:ext cx="5377071" cy="1312606"/>
          </a:xfrm>
        </p:spPr>
        <p:txBody>
          <a:bodyPr/>
          <a:lstStyle/>
          <a:p>
            <a:pPr algn="ctr"/>
            <a:r>
              <a:rPr lang="en-US" dirty="0"/>
              <a:t>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2EB52D-80C4-49E6-B7C4-7AFEC2BCED2D}"/>
              </a:ext>
            </a:extLst>
          </p:cNvPr>
          <p:cNvSpPr txBox="1"/>
          <p:nvPr/>
        </p:nvSpPr>
        <p:spPr>
          <a:xfrm>
            <a:off x="519556" y="1718426"/>
            <a:ext cx="3098287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SDHA Dataset: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120 Videos (60 + 60)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Length: 2-4 sec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Resolution: 720*480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 Frame Rate: 30fps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rgbClr val="00B0F0"/>
                </a:solidFill>
              </a:rPr>
              <a:t>https://cvrc.ece.utexas.edu/SDHA2010/Human_Interaction.html#Data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FEF518-4D6F-456B-AB47-3E46852D0238}"/>
              </a:ext>
            </a:extLst>
          </p:cNvPr>
          <p:cNvSpPr txBox="1"/>
          <p:nvPr/>
        </p:nvSpPr>
        <p:spPr>
          <a:xfrm>
            <a:off x="4572000" y="1718426"/>
            <a:ext cx="3098287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Real-Life-Violence Dataset: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2000 Videos (1000 + 1000)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Length: 2-7 seconds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Resolution: 1920*1080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Frame Rate: 25 fps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rgbClr val="00B0F0"/>
                </a:solidFill>
              </a:rPr>
              <a:t>https://www.kaggle.com/mohamedmustafa/real-life-violence-situations-dataset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2510A5-4697-4499-B269-B2CA4A6D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497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2C61-535C-4337-93F6-F87E80FFD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6929" y="0"/>
            <a:ext cx="5377071" cy="1312606"/>
          </a:xfrm>
        </p:spPr>
        <p:txBody>
          <a:bodyPr/>
          <a:lstStyle/>
          <a:p>
            <a:pPr algn="ctr"/>
            <a:r>
              <a:rPr lang="en-US" dirty="0"/>
              <a:t>Tensorflow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34050B-7DEA-4A1E-A9A9-12069B7C3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989" y="1687167"/>
            <a:ext cx="2743201" cy="1023730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What is Tensorflow?</a:t>
            </a:r>
          </a:p>
          <a:p>
            <a:endParaRPr lang="en-US" sz="1800" dirty="0"/>
          </a:p>
          <a:p>
            <a:r>
              <a:rPr lang="en-US" sz="1800" dirty="0"/>
              <a:t>Low&amp;High-level APIs.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29BCF1-E670-494A-8181-22FA39545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964" y="1232452"/>
            <a:ext cx="5546035" cy="295689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DC76B4-1D5E-4559-B381-08773993D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32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2C61-535C-4337-93F6-F87E80FFD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6929" y="0"/>
            <a:ext cx="5377071" cy="1312606"/>
          </a:xfrm>
        </p:spPr>
        <p:txBody>
          <a:bodyPr/>
          <a:lstStyle/>
          <a:p>
            <a:pPr algn="ctr"/>
            <a:r>
              <a:rPr lang="en-US" dirty="0"/>
              <a:t>Keras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34050B-7DEA-4A1E-A9A9-12069B7C3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634" y="1650708"/>
            <a:ext cx="2517836" cy="2156151"/>
          </a:xfrm>
        </p:spPr>
        <p:txBody>
          <a:bodyPr>
            <a:normAutofit/>
          </a:bodyPr>
          <a:lstStyle/>
          <a:p>
            <a:r>
              <a:rPr lang="en-US" sz="1800" dirty="0"/>
              <a:t>What is Keras?</a:t>
            </a:r>
          </a:p>
          <a:p>
            <a:endParaRPr lang="en-US" sz="1800" dirty="0"/>
          </a:p>
          <a:p>
            <a:r>
              <a:rPr lang="en-US" sz="1800" dirty="0"/>
              <a:t>High-Level API.</a:t>
            </a:r>
          </a:p>
          <a:p>
            <a:endParaRPr lang="en-US" sz="1800" dirty="0"/>
          </a:p>
          <a:p>
            <a:r>
              <a:rPr lang="en-US" sz="1800" dirty="0"/>
              <a:t>Tensorflow vs Keras</a:t>
            </a:r>
          </a:p>
          <a:p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59018C-E612-4F2F-862D-2C8AB81EF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567" y="1193682"/>
            <a:ext cx="5569433" cy="307020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71F6F9-B2A4-4091-B3B6-72539EB01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5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9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41ED4A-23F1-4695-99BF-324501D56BDD}"/>
              </a:ext>
            </a:extLst>
          </p:cNvPr>
          <p:cNvSpPr txBox="1"/>
          <p:nvPr/>
        </p:nvSpPr>
        <p:spPr>
          <a:xfrm>
            <a:off x="238539" y="172927"/>
            <a:ext cx="5844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Libraries: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99EC50-C1F8-4DE5-B2CF-969CB9C8B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55" y="573037"/>
            <a:ext cx="8227623" cy="443269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95EB1-8E57-439F-82C6-38AEFF38C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20316" y="4740965"/>
            <a:ext cx="2264658" cy="264762"/>
          </a:xfrm>
        </p:spPr>
        <p:txBody>
          <a:bodyPr/>
          <a:lstStyle/>
          <a:p>
            <a:fld id="{B82CCC60-E8CD-4174-8B1A-7DF615B22EE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885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9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AF91B1-7A1C-4C51-8EC6-4E85EC0A50BF}"/>
              </a:ext>
            </a:extLst>
          </p:cNvPr>
          <p:cNvSpPr txBox="1"/>
          <p:nvPr/>
        </p:nvSpPr>
        <p:spPr>
          <a:xfrm>
            <a:off x="526775" y="926076"/>
            <a:ext cx="5977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 Constants declaration: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8A8A83-AD1F-4560-A95D-2D303282DD15}"/>
              </a:ext>
            </a:extLst>
          </p:cNvPr>
          <p:cNvSpPr txBox="1"/>
          <p:nvPr/>
        </p:nvSpPr>
        <p:spPr>
          <a:xfrm>
            <a:off x="566531" y="2781926"/>
            <a:ext cx="86904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img_height</a:t>
            </a:r>
            <a:r>
              <a:rPr lang="en-US" sz="1400" dirty="0">
                <a:solidFill>
                  <a:schemeClr val="bg1"/>
                </a:solidFill>
              </a:rPr>
              <a:t> &amp; </a:t>
            </a:r>
            <a:r>
              <a:rPr lang="en-US" sz="1400" b="1" dirty="0">
                <a:solidFill>
                  <a:schemeClr val="bg1"/>
                </a:solidFill>
              </a:rPr>
              <a:t>img_weight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seq_len</a:t>
            </a: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classes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CFAB3C-6360-4D4C-B771-6359A8EB9C55}"/>
              </a:ext>
            </a:extLst>
          </p:cNvPr>
          <p:cNvSpPr txBox="1"/>
          <p:nvPr/>
        </p:nvSpPr>
        <p:spPr>
          <a:xfrm>
            <a:off x="566531" y="226970"/>
            <a:ext cx="4204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1. Data preparation: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E86B9C-1D9F-49B5-9914-54041209E53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23" y="1440517"/>
            <a:ext cx="4999382" cy="120329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3270E9-54C1-4672-95B9-DB4F3732E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4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9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AF91B1-7A1C-4C51-8EC6-4E85EC0A50BF}"/>
              </a:ext>
            </a:extLst>
          </p:cNvPr>
          <p:cNvSpPr txBox="1"/>
          <p:nvPr/>
        </p:nvSpPr>
        <p:spPr>
          <a:xfrm>
            <a:off x="518598" y="168965"/>
            <a:ext cx="6016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Frames Extraction: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69817A-B031-4759-B26C-60A73D5ABD4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98" y="569076"/>
            <a:ext cx="4819650" cy="429116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C08ACE-5554-4312-927E-7D84D83C2BC3}"/>
              </a:ext>
            </a:extLst>
          </p:cNvPr>
          <p:cNvSpPr txBox="1"/>
          <p:nvPr/>
        </p:nvSpPr>
        <p:spPr>
          <a:xfrm>
            <a:off x="5543975" y="569075"/>
            <a:ext cx="31800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Input: video 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Output: list of frames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Uniform Time variation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6EB9F-89B0-42EF-A60E-D6A4719F1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55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9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AF91B1-7A1C-4C51-8EC6-4E85EC0A50BF}"/>
              </a:ext>
            </a:extLst>
          </p:cNvPr>
          <p:cNvSpPr txBox="1"/>
          <p:nvPr/>
        </p:nvSpPr>
        <p:spPr>
          <a:xfrm>
            <a:off x="417885" y="168965"/>
            <a:ext cx="6016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Data Creation: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E1C3A5-927C-4086-AB04-C58031C8277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13" y="635895"/>
            <a:ext cx="5691026" cy="387647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89F26D-75D2-4297-B9D7-C90E0591E047}"/>
              </a:ext>
            </a:extLst>
          </p:cNvPr>
          <p:cNvSpPr txBox="1"/>
          <p:nvPr/>
        </p:nvSpPr>
        <p:spPr>
          <a:xfrm>
            <a:off x="6434713" y="635895"/>
            <a:ext cx="19417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Input: dataset 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Output: Pair (X,Y)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C32F3-539F-42F4-8F96-99CB76B5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25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9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AF91B1-7A1C-4C51-8EC6-4E85EC0A50BF}"/>
              </a:ext>
            </a:extLst>
          </p:cNvPr>
          <p:cNvSpPr txBox="1"/>
          <p:nvPr/>
        </p:nvSpPr>
        <p:spPr>
          <a:xfrm>
            <a:off x="458963" y="328200"/>
            <a:ext cx="6847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Train-Test Split: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1232-1C4C-460D-8FA2-81809BFD38D3}"/>
              </a:ext>
            </a:extLst>
          </p:cNvPr>
          <p:cNvSpPr txBox="1"/>
          <p:nvPr/>
        </p:nvSpPr>
        <p:spPr>
          <a:xfrm>
            <a:off x="474739" y="2473164"/>
            <a:ext cx="83592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Training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Testing dataset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08D8CB-487D-486C-B4FB-28505ED5275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39" y="796203"/>
            <a:ext cx="6847619" cy="139040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096E9-58BA-40EE-B968-DAE441706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26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9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8AC7DC-3655-41C2-BED1-A68C4C1AFBB3}"/>
              </a:ext>
            </a:extLst>
          </p:cNvPr>
          <p:cNvSpPr txBox="1"/>
          <p:nvPr/>
        </p:nvSpPr>
        <p:spPr>
          <a:xfrm>
            <a:off x="298174" y="226969"/>
            <a:ext cx="662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2. ConvLSTM-Based Model Design: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E607FB-B7F5-4304-85E8-787F4A106762}"/>
              </a:ext>
            </a:extLst>
          </p:cNvPr>
          <p:cNvSpPr txBox="1"/>
          <p:nvPr/>
        </p:nvSpPr>
        <p:spPr>
          <a:xfrm>
            <a:off x="384313" y="3517430"/>
            <a:ext cx="8078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Input Shape: (60, 64, 64, 3).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4D7080-082D-424F-A80F-4F72B26DB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C05E98-D214-49C7-849A-867FE722F13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13" y="904460"/>
            <a:ext cx="7219122" cy="25046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1587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6103E-F2F4-4629-83CE-DE4249A52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7045" y="92328"/>
            <a:ext cx="6283782" cy="928398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effectLst/>
              </a:rPr>
            </a:br>
            <a:r>
              <a:rPr lang="en-US" b="1" dirty="0">
                <a:effectLst/>
              </a:rPr>
              <a:t>Project Description:</a:t>
            </a:r>
            <a:br>
              <a:rPr lang="en-US" b="1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0C894-96DA-4006-B1D6-B86C70C69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7045" y="1020726"/>
            <a:ext cx="6304935" cy="40304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Video scenes classification into: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Violent Scenes.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Non-Violent Scenes.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AF724D-0323-4E38-8AE2-217C7A305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43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9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8AC7DC-3655-41C2-BED1-A68C4C1AFBB3}"/>
              </a:ext>
            </a:extLst>
          </p:cNvPr>
          <p:cNvSpPr txBox="1"/>
          <p:nvPr/>
        </p:nvSpPr>
        <p:spPr>
          <a:xfrm>
            <a:off x="298174" y="226969"/>
            <a:ext cx="5665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3. Model Training: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1A19A6-C464-4E84-A89A-A0204AE55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32" y="933221"/>
            <a:ext cx="6992326" cy="16385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08FB80-D114-4620-8AD1-2485FD45D234}"/>
              </a:ext>
            </a:extLst>
          </p:cNvPr>
          <p:cNvSpPr txBox="1"/>
          <p:nvPr/>
        </p:nvSpPr>
        <p:spPr>
          <a:xfrm>
            <a:off x="419854" y="2693227"/>
            <a:ext cx="81315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What is an Optimizer/Lr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What is epoch/batch_size?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What is Early Stopping used for?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0DE8EE-E0FF-48F3-8E3F-6F17DA23C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53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9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8AC7DC-3655-41C2-BED1-A68C4C1AFBB3}"/>
              </a:ext>
            </a:extLst>
          </p:cNvPr>
          <p:cNvSpPr txBox="1"/>
          <p:nvPr/>
        </p:nvSpPr>
        <p:spPr>
          <a:xfrm>
            <a:off x="298174" y="226969"/>
            <a:ext cx="5665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4. Model Evaluation: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A2D606-99B5-4AD9-923F-DE04338B83B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14" y="966517"/>
            <a:ext cx="4486011" cy="157116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DEDBE-22F7-4B2D-925E-C29087F21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DA9CAB-9754-47E6-8F3F-7C3A443B7EBD}"/>
              </a:ext>
            </a:extLst>
          </p:cNvPr>
          <p:cNvSpPr txBox="1"/>
          <p:nvPr/>
        </p:nvSpPr>
        <p:spPr>
          <a:xfrm>
            <a:off x="3846442" y="2793980"/>
            <a:ext cx="4234069" cy="1598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accuracy = (TP + TN) / (P + 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recall = TP/P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precision = TP / (TP + FP)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f-score = (2 * precision * recall) / (precision + recall)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5E451D-6032-4140-B149-E10486FD6AA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14" y="2793980"/>
            <a:ext cx="2943225" cy="1800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6384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9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8AC7DC-3655-41C2-BED1-A68C4C1AFBB3}"/>
              </a:ext>
            </a:extLst>
          </p:cNvPr>
          <p:cNvSpPr txBox="1"/>
          <p:nvPr/>
        </p:nvSpPr>
        <p:spPr>
          <a:xfrm>
            <a:off x="387629" y="333781"/>
            <a:ext cx="5463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 1st Run: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58B1AE-2371-470B-9AEF-95B87584DB6B}"/>
              </a:ext>
            </a:extLst>
          </p:cNvPr>
          <p:cNvSpPr txBox="1"/>
          <p:nvPr/>
        </p:nvSpPr>
        <p:spPr>
          <a:xfrm>
            <a:off x="4808637" y="1049879"/>
            <a:ext cx="428376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• Dataset: SDHA (120 videos).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• seq_len: 50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• Optimizer: SGD &amp; Learning Rate: 0.001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• Batch Size: 8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• Number of Epochs: 15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Accuracy: 50%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ECC773-FD24-4B84-A669-9E76BD3BBFC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29" y="1134628"/>
            <a:ext cx="4283765" cy="229271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D6FD2-6315-4660-AC60-C0020040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79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9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8AC7DC-3655-41C2-BED1-A68C4C1AFBB3}"/>
              </a:ext>
            </a:extLst>
          </p:cNvPr>
          <p:cNvSpPr txBox="1"/>
          <p:nvPr/>
        </p:nvSpPr>
        <p:spPr>
          <a:xfrm>
            <a:off x="387629" y="333781"/>
            <a:ext cx="5463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 2nd Run: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58B1AE-2371-470B-9AEF-95B87584DB6B}"/>
              </a:ext>
            </a:extLst>
          </p:cNvPr>
          <p:cNvSpPr txBox="1"/>
          <p:nvPr/>
        </p:nvSpPr>
        <p:spPr>
          <a:xfrm>
            <a:off x="4808637" y="1049879"/>
            <a:ext cx="428376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• “Real-Life-Violence-Dataset + SDHA” (2120 videos).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• seq_len: 30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• Optimizer: SGD &amp; Learning Rate: 0.001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• Batch Size: 8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• Number of Epochs: 40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Accuracy: 81%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BD74AB-9055-49EE-B120-63910784303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29" y="1134051"/>
            <a:ext cx="4229100" cy="229386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A27F60-8532-461D-AC65-D747C28B8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9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8AC7DC-3655-41C2-BED1-A68C4C1AFBB3}"/>
              </a:ext>
            </a:extLst>
          </p:cNvPr>
          <p:cNvSpPr txBox="1"/>
          <p:nvPr/>
        </p:nvSpPr>
        <p:spPr>
          <a:xfrm>
            <a:off x="387629" y="333781"/>
            <a:ext cx="5463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 3rd Run: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58B1AE-2371-470B-9AEF-95B87584DB6B}"/>
              </a:ext>
            </a:extLst>
          </p:cNvPr>
          <p:cNvSpPr txBox="1"/>
          <p:nvPr/>
        </p:nvSpPr>
        <p:spPr>
          <a:xfrm>
            <a:off x="4808637" y="1049879"/>
            <a:ext cx="428376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•“Real-Life-Violence-Dataset + SDHA” (2120 videos).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• seq_len: 60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• Optimizer: SGD &amp; Learning Rate: 0.0001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• Batch Size: 8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• Number of Epochs: 40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Accuracy: 85%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2B6CED-2CE5-4BCB-9D3C-CC80510C87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39" y="1143000"/>
            <a:ext cx="4140065" cy="236909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BCB438-EFC7-488C-A189-E9C7970FF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341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9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8AC7DC-3655-41C2-BED1-A68C4C1AFBB3}"/>
              </a:ext>
            </a:extLst>
          </p:cNvPr>
          <p:cNvSpPr txBox="1"/>
          <p:nvPr/>
        </p:nvSpPr>
        <p:spPr>
          <a:xfrm>
            <a:off x="387629" y="333781"/>
            <a:ext cx="5463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 4th Run: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58B1AE-2371-470B-9AEF-95B87584DB6B}"/>
              </a:ext>
            </a:extLst>
          </p:cNvPr>
          <p:cNvSpPr txBox="1"/>
          <p:nvPr/>
        </p:nvSpPr>
        <p:spPr>
          <a:xfrm>
            <a:off x="4808637" y="1049879"/>
            <a:ext cx="428376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• Real-Life-Violence-Dataset (2000 videos).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• seq_len: 60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• Optimizer: SGD &amp; Learning Rate: 0.001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• Batch Size: 8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• Number of Epochs: 40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Accuracy: 90%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C3B28F-88F9-4651-A4FA-7B0FD93B71B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65" y="1145032"/>
            <a:ext cx="4118526" cy="227190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63A46D-3CD6-4E46-9008-A503648FF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835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9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8AC7DC-3655-41C2-BED1-A68C4C1AFBB3}"/>
              </a:ext>
            </a:extLst>
          </p:cNvPr>
          <p:cNvSpPr txBox="1"/>
          <p:nvPr/>
        </p:nvSpPr>
        <p:spPr>
          <a:xfrm>
            <a:off x="159029" y="41393"/>
            <a:ext cx="5463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 Final Run: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B9E8E5-4987-4F69-B3E1-A9B671080D1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77" y="626168"/>
            <a:ext cx="3105150" cy="378598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70D06F7-DD14-4A40-8B84-F04578C03B05}"/>
              </a:ext>
            </a:extLst>
          </p:cNvPr>
          <p:cNvSpPr txBox="1"/>
          <p:nvPr/>
        </p:nvSpPr>
        <p:spPr>
          <a:xfrm>
            <a:off x="296103" y="4469092"/>
            <a:ext cx="3182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Doubled dataset in reverse order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362C9B-141A-4F1E-AABD-9AF72A3FD7B9}"/>
              </a:ext>
            </a:extLst>
          </p:cNvPr>
          <p:cNvSpPr txBox="1"/>
          <p:nvPr/>
        </p:nvSpPr>
        <p:spPr>
          <a:xfrm>
            <a:off x="3854480" y="2256183"/>
            <a:ext cx="428376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•“Real-Life-Violence-Dataset + SDHA” (4240 videos)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• seq_len: 60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• Optimizer: SGD &amp; Learning Rate: 0.001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• Batch Size: 16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• Number of Epochs: 40</a:t>
            </a:r>
          </a:p>
          <a:p>
            <a:r>
              <a:rPr lang="en-US" sz="1400" dirty="0">
                <a:solidFill>
                  <a:schemeClr val="bg1"/>
                </a:solidFill>
              </a:rPr>
              <a:t>Accuracy:  </a:t>
            </a:r>
            <a:r>
              <a:rPr lang="en-US" sz="2800" b="1" i="1" dirty="0">
                <a:solidFill>
                  <a:srgbClr val="FF0000"/>
                </a:solidFill>
              </a:rPr>
              <a:t>94%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879FA55-F970-47C2-9F9C-EB54733E236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479" y="626168"/>
            <a:ext cx="4524207" cy="144958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994F13-47BC-4108-A72C-8EC20961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31DB3EF-8FE4-4BAC-BEE2-7F084AB2A2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226" y="3843225"/>
            <a:ext cx="1272209" cy="99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1890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2C61-535C-4337-93F6-F87E80FFD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6929" y="0"/>
            <a:ext cx="5377071" cy="1312606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34050B-7DEA-4A1E-A9A9-12069B7C3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512" y="1915447"/>
            <a:ext cx="3243393" cy="1579680"/>
          </a:xfrm>
        </p:spPr>
        <p:txBody>
          <a:bodyPr>
            <a:normAutofit/>
          </a:bodyPr>
          <a:lstStyle/>
          <a:p>
            <a:r>
              <a:rPr lang="en-US" sz="1800" dirty="0"/>
              <a:t>Classification into Violence &amp; Non-Violence is important.</a:t>
            </a:r>
          </a:p>
          <a:p>
            <a:endParaRPr lang="en-US" sz="1800" dirty="0"/>
          </a:p>
          <a:p>
            <a:r>
              <a:rPr lang="en-US" sz="1800" dirty="0"/>
              <a:t>High accuracy -&gt; Reliability 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0761AB16-0CE9-4D83-82BB-E72E94177C20}"/>
              </a:ext>
            </a:extLst>
          </p:cNvPr>
          <p:cNvSpPr txBox="1">
            <a:spLocks/>
          </p:cNvSpPr>
          <p:nvPr/>
        </p:nvSpPr>
        <p:spPr>
          <a:xfrm>
            <a:off x="4721087" y="1915446"/>
            <a:ext cx="3356073" cy="176203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Future Considerations: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GUI.</a:t>
            </a:r>
          </a:p>
          <a:p>
            <a:endParaRPr lang="en-US" sz="1800" dirty="0"/>
          </a:p>
          <a:p>
            <a:r>
              <a:rPr lang="en-US" sz="1800" dirty="0"/>
              <a:t>Image Processing.</a:t>
            </a:r>
          </a:p>
          <a:p>
            <a:endParaRPr lang="en-US" sz="1800" dirty="0"/>
          </a:p>
          <a:p>
            <a:r>
              <a:rPr lang="en-US" sz="1800" dirty="0"/>
              <a:t>New Horizon for us.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3A997A-031C-4DA4-BC85-78E1F2598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65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9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373E7A-CBC8-4E71-8B30-AC2BFDDB4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3999" cy="51435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E9EE05-1F64-42AA-8DB4-6A4B89B30407}"/>
              </a:ext>
            </a:extLst>
          </p:cNvPr>
          <p:cNvSpPr txBox="1"/>
          <p:nvPr/>
        </p:nvSpPr>
        <p:spPr>
          <a:xfrm>
            <a:off x="1550505" y="1620078"/>
            <a:ext cx="5744818" cy="1323439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82744D-D2D2-445B-A749-8F11FC52C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37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FEDB3-0777-4915-A209-714C2F5C6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6991" y="0"/>
            <a:ext cx="4974054" cy="1312606"/>
          </a:xfrm>
        </p:spPr>
        <p:txBody>
          <a:bodyPr/>
          <a:lstStyle/>
          <a:p>
            <a:pPr algn="ctr"/>
            <a:r>
              <a:rPr lang="en-US" dirty="0"/>
              <a:t>Project Importance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C955DD-A4A0-447A-BC07-7CCC97767DCD}"/>
              </a:ext>
            </a:extLst>
          </p:cNvPr>
          <p:cNvSpPr txBox="1"/>
          <p:nvPr/>
        </p:nvSpPr>
        <p:spPr>
          <a:xfrm>
            <a:off x="298173" y="1727933"/>
            <a:ext cx="3061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Detection of unusual behaviors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Useful for general security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5E175C-8EBC-4931-AAE1-FD68BFEA1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061" y="1402058"/>
            <a:ext cx="5565913" cy="347998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87281B-50E8-41EF-B038-1D8A06DF4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20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DC143-C52B-4007-93F5-DEA6C4C26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6991" y="0"/>
            <a:ext cx="4974054" cy="1312606"/>
          </a:xfrm>
        </p:spPr>
        <p:txBody>
          <a:bodyPr/>
          <a:lstStyle/>
          <a:p>
            <a:pPr algn="ctr"/>
            <a:r>
              <a:rPr lang="en-US" dirty="0"/>
              <a:t>AI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522D35-0DAA-47EE-AFE6-04E3D07A5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54F2AF-C6C1-4B43-AE4D-79D8378FBC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4452730" cy="51435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216DC8-0540-47CD-90F5-F9EA3494E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19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FEDB3-0777-4915-A209-714C2F5C6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6991" y="0"/>
            <a:ext cx="4974054" cy="1312606"/>
          </a:xfrm>
        </p:spPr>
        <p:txBody>
          <a:bodyPr/>
          <a:lstStyle/>
          <a:p>
            <a:pPr algn="ctr"/>
            <a:r>
              <a:rPr lang="en-US" dirty="0"/>
              <a:t>Convolutional Neural Network (CNN)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6B66F6-BC4C-4855-A54E-B4B188F22714}"/>
              </a:ext>
            </a:extLst>
          </p:cNvPr>
          <p:cNvSpPr txBox="1"/>
          <p:nvPr/>
        </p:nvSpPr>
        <p:spPr>
          <a:xfrm>
            <a:off x="318053" y="1620079"/>
            <a:ext cx="32799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What is CNN?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What is a Neuron?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What about Neuron Weights?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Types of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D0D7C6-7492-4015-A60C-4BD74CA54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964" y="1242391"/>
            <a:ext cx="5546035" cy="300161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F45F85-17CE-4D71-867F-A49E42042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15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615D8-8A3B-477B-ACE4-80951F14F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7112" y="174641"/>
            <a:ext cx="5302045" cy="76352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Convolutional Neural</a:t>
            </a:r>
            <a:br>
              <a:rPr lang="en-US" dirty="0"/>
            </a:br>
            <a:r>
              <a:rPr lang="en-US" dirty="0"/>
              <a:t> Network (CNN)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CB0BFF-B1FD-44A4-99AE-9F36DA13D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658" y="1322802"/>
            <a:ext cx="6163918" cy="34655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BE34B4-98FB-4418-9729-B070B6682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2" y="1322802"/>
            <a:ext cx="4065104" cy="346551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A26B1E-0CB7-4571-B104-DAB6C3590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19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FEDB3-0777-4915-A209-714C2F5C6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6991" y="0"/>
            <a:ext cx="4974054" cy="1312606"/>
          </a:xfrm>
        </p:spPr>
        <p:txBody>
          <a:bodyPr/>
          <a:lstStyle/>
          <a:p>
            <a:pPr algn="ctr"/>
            <a:r>
              <a:rPr lang="en-US" dirty="0"/>
              <a:t>Activation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6B66F6-BC4C-4855-A54E-B4B188F22714}"/>
              </a:ext>
            </a:extLst>
          </p:cNvPr>
          <p:cNvSpPr txBox="1"/>
          <p:nvPr/>
        </p:nvSpPr>
        <p:spPr>
          <a:xfrm>
            <a:off x="357808" y="1694587"/>
            <a:ext cx="28425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What is an Activation Function?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Types of Activation Functions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A7D8702-B25F-4803-9A0D-3FDA81584B1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784" y="1287822"/>
            <a:ext cx="5557216" cy="222069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256BED-33F9-4FB1-A886-B015F9122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39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FEDB3-0777-4915-A209-714C2F5C6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6991" y="0"/>
            <a:ext cx="4974054" cy="1312606"/>
          </a:xfrm>
        </p:spPr>
        <p:txBody>
          <a:bodyPr/>
          <a:lstStyle/>
          <a:p>
            <a:pPr algn="ctr"/>
            <a:r>
              <a:rPr lang="en-US" dirty="0"/>
              <a:t>Recurrent Neural Network (RNN)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6B66F6-BC4C-4855-A54E-B4B188F22714}"/>
              </a:ext>
            </a:extLst>
          </p:cNvPr>
          <p:cNvSpPr txBox="1"/>
          <p:nvPr/>
        </p:nvSpPr>
        <p:spPr>
          <a:xfrm>
            <a:off x="427383" y="1510748"/>
            <a:ext cx="28624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What is RNN?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What is it used for?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How does RNN works?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4EC2CA-3592-469E-A3BF-D34714947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904" y="1200149"/>
            <a:ext cx="5536096" cy="313331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60C1CE-BC1A-41C8-A196-D84701F30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91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2C959-79B0-49A2-BE36-95DE1033C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869" y="0"/>
            <a:ext cx="4954175" cy="1312606"/>
          </a:xfrm>
        </p:spPr>
        <p:txBody>
          <a:bodyPr/>
          <a:lstStyle/>
          <a:p>
            <a:pPr algn="ctr"/>
            <a:r>
              <a:rPr lang="en-US" dirty="0"/>
              <a:t>Long-Short Term Memory (LSTM)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9B6D97-1E8D-44DB-AC9C-35B1367D4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481" y="1282182"/>
            <a:ext cx="4469519" cy="29817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A78516-DECB-4DEB-B881-6BB247675C34}"/>
              </a:ext>
            </a:extLst>
          </p:cNvPr>
          <p:cNvSpPr txBox="1"/>
          <p:nvPr/>
        </p:nvSpPr>
        <p:spPr>
          <a:xfrm>
            <a:off x="310476" y="1581135"/>
            <a:ext cx="3836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What is LSTM?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What is it capable of doing?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36B0A3-4E68-4521-808E-3889A3FD1FC0}"/>
              </a:ext>
            </a:extLst>
          </p:cNvPr>
          <p:cNvSpPr txBox="1"/>
          <p:nvPr/>
        </p:nvSpPr>
        <p:spPr>
          <a:xfrm>
            <a:off x="310476" y="2833375"/>
            <a:ext cx="16911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Gates: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Forget Gate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Input Gate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Cell 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Output Gate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575B0BB-7156-4872-8125-78FEDD28D5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674" y="4000002"/>
            <a:ext cx="2497660" cy="2937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A0657C-ED8E-4FBC-82DB-6E5FE44BEE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674" y="3063130"/>
            <a:ext cx="2497661" cy="35485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AC7EA6B-505F-451E-A130-5C3FB08CAB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674" y="3696324"/>
            <a:ext cx="2497660" cy="32964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A5EE81E-15DE-4974-AA09-A38A9A7CC5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674" y="3371037"/>
            <a:ext cx="2497661" cy="32964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319093-733E-44E4-8047-8319626F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6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700</Words>
  <Application>Microsoft Office PowerPoint</Application>
  <PresentationFormat>On-screen Show (16:9)</PresentationFormat>
  <Paragraphs>215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Video Scenes  Classification</vt:lpstr>
      <vt:lpstr> Project Description: </vt:lpstr>
      <vt:lpstr>Project Importance</vt:lpstr>
      <vt:lpstr>AI</vt:lpstr>
      <vt:lpstr>Convolutional Neural Network (CNN)</vt:lpstr>
      <vt:lpstr>Convolutional Neural  Network (CNN)</vt:lpstr>
      <vt:lpstr>Activation functions</vt:lpstr>
      <vt:lpstr>Recurrent Neural Network (RNN)</vt:lpstr>
      <vt:lpstr>Long-Short Term Memory (LSTM)</vt:lpstr>
      <vt:lpstr>Convolutional LSTM (ConvLSTM)</vt:lpstr>
      <vt:lpstr>Dataset</vt:lpstr>
      <vt:lpstr>Tensorflow</vt:lpstr>
      <vt:lpstr>Keras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2020-09-05T21:52:28Z</dcterms:modified>
</cp:coreProperties>
</file>