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4"/>
  </p:sldMasterIdLst>
  <p:notesMasterIdLst>
    <p:notesMasterId r:id="rId15"/>
  </p:notesMasterIdLst>
  <p:handoutMasterIdLst>
    <p:handoutMasterId r:id="rId16"/>
  </p:handoutMasterIdLst>
  <p:sldIdLst>
    <p:sldId id="256" r:id="rId5"/>
    <p:sldId id="258" r:id="rId6"/>
    <p:sldId id="266" r:id="rId7"/>
    <p:sldId id="260" r:id="rId8"/>
    <p:sldId id="261" r:id="rId9"/>
    <p:sldId id="262" r:id="rId10"/>
    <p:sldId id="263"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2/4/2021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50467B1-6E99-4C12-B0B1-D3B5A4B87DC9}" type="datetime1">
              <a:rPr lang="en-US" smtClean="0"/>
              <a:t>2/4/2021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EE4E8-7ED4-460A-9358-89F7FB8F34D4}"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AD042-CB27-4220-BAF4-6A7A8D02D93D}"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AA14C-3B13-4DE7-854E-ED15C40CDD9C}"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20175-FDF8-4250-B2BB-2B7A5FDED6C6}"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9A9FBC-F9DA-4A9C-8BD0-1420715229F9}"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E2D68-5E43-4562-92E4-94DDE6EBF8D6}"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CA9C2-4866-4F59-B76F-73C00A54AF2D}"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911E-197E-419A-BCEE-62CB1A505C18}"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8A2BF-CEFB-4755-A2B2-7E1B6038C840}"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B71F3-C95B-452A-A7D7-495728B175A9}" type="datetime1">
              <a:rPr lang="en-US" smtClean="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6CA72-3910-4D65-A141-9E06F2F0E540}"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EF271-551C-4DAF-A259-79D467CAF9CF}" type="datetime1">
              <a:rPr lang="en-US" smtClean="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BC342-F9B2-49DC-A0B9-6FEAA3B55C9D}" type="datetime1">
              <a:rPr lang="en-US" smtClean="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B3E9B-C76E-40DC-B6B1-36D77C22C013}" type="datetime1">
              <a:rPr lang="en-US" smtClean="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11CCB7-FBB5-465A-88F7-20A98DCB6543}"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B61897-14C3-43B1-9DC6-96311B9149C3}" type="datetime1">
              <a:rPr lang="en-US" smtClean="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087D8E-0CA7-422C-9F2F-8CEAE57E2FB3}" type="datetime1">
              <a:rPr lang="en-US" smtClean="0"/>
              <a:t>2/4/2021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rive.google.com/drive/folders/13mcdbcYDZTMEViO8WH9usuqyg6Neuo2U?usp=shar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0" y="0"/>
            <a:ext cx="12192000" cy="6858000"/>
          </a:xfrm>
        </p:spPr>
        <p:txBody>
          <a:bodyPr anchor="ctr">
            <a:normAutofit/>
          </a:bodyPr>
          <a:lstStyle/>
          <a:p>
            <a:pPr algn="ctr"/>
            <a:r>
              <a:rPr lang="en-US" sz="8000" i="1" dirty="0">
                <a:latin typeface="Rockwell" panose="02060603020205020403" pitchFamily="18" charset="0"/>
              </a:rPr>
              <a:t>Google Colab</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BCC1C-B3CF-40CB-8416-3E811B259B27}"/>
              </a:ext>
            </a:extLst>
          </p:cNvPr>
          <p:cNvSpPr txBox="1"/>
          <p:nvPr/>
        </p:nvSpPr>
        <p:spPr>
          <a:xfrm>
            <a:off x="1391478" y="357809"/>
            <a:ext cx="432020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paste the copied authorization code in the textbox and press Enter:</a:t>
            </a:r>
            <a:endParaRPr lang="en-US" dirty="0">
              <a:latin typeface="Arial" panose="020B0604020202020204" pitchFamily="34" charset="0"/>
              <a:cs typeface="Arial" panose="020B0604020202020204" pitchFamily="34" charset="0"/>
            </a:endParaRPr>
          </a:p>
        </p:txBody>
      </p:sp>
      <p:sp>
        <p:nvSpPr>
          <p:cNvPr id="16" name="Slide Number Placeholder 15">
            <a:extLst>
              <a:ext uri="{FF2B5EF4-FFF2-40B4-BE49-F238E27FC236}">
                <a16:creationId xmlns:a16="http://schemas.microsoft.com/office/drawing/2014/main" id="{26764D21-C8FB-4003-924F-AA710DECE07C}"/>
              </a:ext>
            </a:extLst>
          </p:cNvPr>
          <p:cNvSpPr>
            <a:spLocks noGrp="1"/>
          </p:cNvSpPr>
          <p:nvPr>
            <p:ph type="sldNum" sz="quarter" idx="12"/>
          </p:nvPr>
        </p:nvSpPr>
        <p:spPr>
          <a:xfrm>
            <a:off x="10398410" y="6019078"/>
            <a:ext cx="771089" cy="292239"/>
          </a:xfrm>
        </p:spPr>
        <p:txBody>
          <a:bodyPr/>
          <a:lstStyle/>
          <a:p>
            <a:fld id="{6D22F896-40B5-4ADD-8801-0D06FADFA095}" type="slidenum">
              <a:rPr lang="en-US" smtClean="0"/>
              <a:t>10</a:t>
            </a:fld>
            <a:endParaRPr lang="en-US" dirty="0"/>
          </a:p>
        </p:txBody>
      </p:sp>
      <p:pic>
        <p:nvPicPr>
          <p:cNvPr id="7" name="Picture 6">
            <a:extLst>
              <a:ext uri="{FF2B5EF4-FFF2-40B4-BE49-F238E27FC236}">
                <a16:creationId xmlns:a16="http://schemas.microsoft.com/office/drawing/2014/main" id="{5CFFFE73-BBA9-46D9-A6B0-7815DECDAA83}"/>
              </a:ext>
            </a:extLst>
          </p:cNvPr>
          <p:cNvPicPr>
            <a:picLocks noChangeAspect="1"/>
          </p:cNvPicPr>
          <p:nvPr/>
        </p:nvPicPr>
        <p:blipFill>
          <a:blip r:embed="rId2"/>
          <a:stretch>
            <a:fillRect/>
          </a:stretch>
        </p:blipFill>
        <p:spPr>
          <a:xfrm>
            <a:off x="6097440" y="200910"/>
            <a:ext cx="4890308" cy="1389351"/>
          </a:xfrm>
          <a:prstGeom prst="rect">
            <a:avLst/>
          </a:prstGeom>
        </p:spPr>
      </p:pic>
      <p:pic>
        <p:nvPicPr>
          <p:cNvPr id="9" name="Picture 8">
            <a:extLst>
              <a:ext uri="{FF2B5EF4-FFF2-40B4-BE49-F238E27FC236}">
                <a16:creationId xmlns:a16="http://schemas.microsoft.com/office/drawing/2014/main" id="{29D1B724-53D8-4BCD-973C-79E998516C6E}"/>
              </a:ext>
            </a:extLst>
          </p:cNvPr>
          <p:cNvPicPr>
            <a:picLocks noChangeAspect="1"/>
          </p:cNvPicPr>
          <p:nvPr/>
        </p:nvPicPr>
        <p:blipFill>
          <a:blip r:embed="rId3"/>
          <a:stretch>
            <a:fillRect/>
          </a:stretch>
        </p:blipFill>
        <p:spPr>
          <a:xfrm>
            <a:off x="6095999" y="1748775"/>
            <a:ext cx="4890308" cy="1152686"/>
          </a:xfrm>
          <a:prstGeom prst="rect">
            <a:avLst/>
          </a:prstGeom>
        </p:spPr>
      </p:pic>
      <p:sp>
        <p:nvSpPr>
          <p:cNvPr id="17" name="TextBox 16">
            <a:extLst>
              <a:ext uri="{FF2B5EF4-FFF2-40B4-BE49-F238E27FC236}">
                <a16:creationId xmlns:a16="http://schemas.microsoft.com/office/drawing/2014/main" id="{372515F1-955C-4E53-A90D-11E00FFA5AB3}"/>
              </a:ext>
            </a:extLst>
          </p:cNvPr>
          <p:cNvSpPr txBox="1"/>
          <p:nvPr/>
        </p:nvSpPr>
        <p:spPr>
          <a:xfrm>
            <a:off x="1391478" y="1663398"/>
            <a:ext cx="4465983"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execution of the cell of code now should finish and you should see the result: “Mounted at /content/drive”</a:t>
            </a:r>
            <a:endParaRPr lang="en-US"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E5BDD235-08CD-4027-8066-DAC81DB691C4}"/>
              </a:ext>
            </a:extLst>
          </p:cNvPr>
          <p:cNvPicPr>
            <a:picLocks noChangeAspect="1"/>
          </p:cNvPicPr>
          <p:nvPr/>
        </p:nvPicPr>
        <p:blipFill>
          <a:blip r:embed="rId4"/>
          <a:stretch>
            <a:fillRect/>
          </a:stretch>
        </p:blipFill>
        <p:spPr>
          <a:xfrm>
            <a:off x="6095999" y="3007658"/>
            <a:ext cx="4890307" cy="1993886"/>
          </a:xfrm>
          <a:prstGeom prst="rect">
            <a:avLst/>
          </a:prstGeom>
        </p:spPr>
      </p:pic>
      <p:sp>
        <p:nvSpPr>
          <p:cNvPr id="22" name="TextBox 21">
            <a:extLst>
              <a:ext uri="{FF2B5EF4-FFF2-40B4-BE49-F238E27FC236}">
                <a16:creationId xmlns:a16="http://schemas.microsoft.com/office/drawing/2014/main" id="{AF1F915A-3B7E-4FB0-8F80-1E852F40A2FC}"/>
              </a:ext>
            </a:extLst>
          </p:cNvPr>
          <p:cNvSpPr txBox="1"/>
          <p:nvPr/>
        </p:nvSpPr>
        <p:spPr>
          <a:xfrm>
            <a:off x="1391478" y="3175511"/>
            <a:ext cx="4465983"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browse the files on the left and go to drive/</a:t>
            </a:r>
            <a:r>
              <a:rPr lang="en-US" sz="2000" dirty="0" err="1">
                <a:latin typeface="Arial" panose="020B0604020202020204" pitchFamily="34" charset="0"/>
                <a:cs typeface="Arial" panose="020B0604020202020204" pitchFamily="34" charset="0"/>
              </a:rPr>
              <a:t>MyDrive</a:t>
            </a:r>
            <a:r>
              <a:rPr lang="en-US" sz="2000" dirty="0">
                <a:latin typeface="Arial" panose="020B0604020202020204" pitchFamily="34" charset="0"/>
                <a:cs typeface="Arial" panose="020B0604020202020204" pitchFamily="34" charset="0"/>
              </a:rPr>
              <a:t>/… to reach your targeted dataset directory in the drive.</a:t>
            </a:r>
          </a:p>
          <a:p>
            <a:r>
              <a:rPr lang="en-US" sz="2000" dirty="0">
                <a:latin typeface="Arial" panose="020B0604020202020204" pitchFamily="34" charset="0"/>
                <a:cs typeface="Arial" panose="020B0604020202020204" pitchFamily="34" charset="0"/>
              </a:rPr>
              <a:t>Copy the path of the directory</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And now you can store it in a python string and use it to train your dataset!</a:t>
            </a:r>
          </a:p>
        </p:txBody>
      </p:sp>
      <p:pic>
        <p:nvPicPr>
          <p:cNvPr id="3" name="Picture 2">
            <a:extLst>
              <a:ext uri="{FF2B5EF4-FFF2-40B4-BE49-F238E27FC236}">
                <a16:creationId xmlns:a16="http://schemas.microsoft.com/office/drawing/2014/main" id="{57A25D7B-0748-4E44-8545-678F176531FE}"/>
              </a:ext>
            </a:extLst>
          </p:cNvPr>
          <p:cNvPicPr>
            <a:picLocks noChangeAspect="1"/>
          </p:cNvPicPr>
          <p:nvPr/>
        </p:nvPicPr>
        <p:blipFill>
          <a:blip r:embed="rId5"/>
          <a:stretch>
            <a:fillRect/>
          </a:stretch>
        </p:blipFill>
        <p:spPr>
          <a:xfrm>
            <a:off x="6095998" y="5107741"/>
            <a:ext cx="4890307" cy="800212"/>
          </a:xfrm>
          <a:prstGeom prst="rect">
            <a:avLst/>
          </a:prstGeom>
        </p:spPr>
      </p:pic>
    </p:spTree>
    <p:extLst>
      <p:ext uri="{BB962C8B-B14F-4D97-AF65-F5344CB8AC3E}">
        <p14:creationId xmlns:p14="http://schemas.microsoft.com/office/powerpoint/2010/main" val="73599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9018" y="185531"/>
            <a:ext cx="9905998" cy="1046922"/>
          </a:xfrm>
        </p:spPr>
        <p:txBody>
          <a:bodyPr>
            <a:normAutofit/>
          </a:bodyPr>
          <a:lstStyle/>
          <a:p>
            <a:r>
              <a:rPr lang="en-US" sz="4000" dirty="0"/>
              <a:t>About Me:</a:t>
            </a:r>
          </a:p>
        </p:txBody>
      </p:sp>
      <p:sp>
        <p:nvSpPr>
          <p:cNvPr id="7" name="TextBox 6">
            <a:extLst>
              <a:ext uri="{FF2B5EF4-FFF2-40B4-BE49-F238E27FC236}">
                <a16:creationId xmlns:a16="http://schemas.microsoft.com/office/drawing/2014/main" id="{7FBFCCCE-33FE-481C-B07C-BF6050BC7433}"/>
              </a:ext>
            </a:extLst>
          </p:cNvPr>
          <p:cNvSpPr txBox="1"/>
          <p:nvPr/>
        </p:nvSpPr>
        <p:spPr>
          <a:xfrm>
            <a:off x="1351722" y="1425559"/>
            <a:ext cx="9422295" cy="4093428"/>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Mohamad Kassem.</a:t>
            </a:r>
          </a:p>
          <a:p>
            <a:pPr algn="just"/>
            <a:r>
              <a:rPr lang="en-US" sz="2000" dirty="0">
                <a:latin typeface="Arial" panose="020B0604020202020204" pitchFamily="34" charset="0"/>
                <a:cs typeface="Arial" panose="020B0604020202020204" pitchFamily="34" charset="0"/>
              </a:rPr>
              <a:t>Graduated From Lebanese University Faculty of Science (2020) in the major of Computer Science.</a:t>
            </a:r>
          </a:p>
          <a:p>
            <a:pPr algn="just"/>
            <a:r>
              <a:rPr lang="en-US" sz="2000" dirty="0">
                <a:latin typeface="Arial" panose="020B0604020202020204" pitchFamily="34" charset="0"/>
                <a:cs typeface="Arial" panose="020B0604020202020204" pitchFamily="34" charset="0"/>
              </a:rPr>
              <a:t>Senior Project: “Video Scenes Classification using Keras” ,under the supervision of Dr. Siba Haidar.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Doing Masters in CPS2 at “Université de Lyon” at Saint-Étienne (France).</a:t>
            </a:r>
          </a:p>
          <a:p>
            <a:pPr algn="just"/>
            <a:r>
              <a:rPr lang="en-US" sz="2000" dirty="0">
                <a:latin typeface="Arial" panose="020B0604020202020204" pitchFamily="34" charset="0"/>
                <a:cs typeface="Arial" panose="020B0604020202020204" pitchFamily="34" charset="0"/>
              </a:rPr>
              <a:t>CPS2 (Cyber Physical Social Systems): It involves many topics and technologies, and focuses mainly on the domains of Artificial Intelligence &amp; Internet of things.</a:t>
            </a:r>
          </a:p>
          <a:p>
            <a:pPr algn="just"/>
            <a:endParaRPr lang="en-US" sz="2000" dirty="0">
              <a:latin typeface="Arial" panose="020B0604020202020204" pitchFamily="34" charset="0"/>
              <a:cs typeface="Arial" panose="020B0604020202020204" pitchFamily="34" charset="0"/>
            </a:endParaRPr>
          </a:p>
          <a:p>
            <a:pPr algn="just"/>
            <a:r>
              <a:rPr lang="en-US" sz="2000" i="1" u="sng" dirty="0">
                <a:latin typeface="Arial" panose="020B0604020202020204" pitchFamily="34" charset="0"/>
                <a:cs typeface="Arial" panose="020B0604020202020204" pitchFamily="34" charset="0"/>
              </a:rPr>
              <a:t>Contact me:</a:t>
            </a:r>
          </a:p>
          <a:p>
            <a:pPr algn="just"/>
            <a:r>
              <a:rPr lang="en-US" sz="2000" dirty="0">
                <a:latin typeface="Arial" panose="020B0604020202020204" pitchFamily="34" charset="0"/>
                <a:cs typeface="Arial" panose="020B0604020202020204" pitchFamily="34" charset="0"/>
              </a:rPr>
              <a:t>Email: m7md.kassem.1999@gmail.com</a:t>
            </a:r>
          </a:p>
          <a:p>
            <a:pPr algn="just"/>
            <a:r>
              <a:rPr lang="en-US" sz="2000" dirty="0">
                <a:latin typeface="Arial" panose="020B0604020202020204" pitchFamily="34" charset="0"/>
                <a:cs typeface="Arial" panose="020B0604020202020204" pitchFamily="34" charset="0"/>
              </a:rPr>
              <a:t>LinkedIn: linkedin.com/in/mohamad-kassem-6950231b1</a:t>
            </a:r>
          </a:p>
        </p:txBody>
      </p:sp>
      <p:sp>
        <p:nvSpPr>
          <p:cNvPr id="3" name="Slide Number Placeholder 2">
            <a:extLst>
              <a:ext uri="{FF2B5EF4-FFF2-40B4-BE49-F238E27FC236}">
                <a16:creationId xmlns:a16="http://schemas.microsoft.com/office/drawing/2014/main" id="{E6986CBD-E80D-4D6A-B42D-902335B880E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9018" y="185531"/>
            <a:ext cx="9905998" cy="1046922"/>
          </a:xfrm>
        </p:spPr>
        <p:txBody>
          <a:bodyPr>
            <a:normAutofit/>
          </a:bodyPr>
          <a:lstStyle/>
          <a:p>
            <a:r>
              <a:rPr lang="en-US" sz="4000" dirty="0"/>
              <a:t>Why Google Colab?</a:t>
            </a:r>
          </a:p>
        </p:txBody>
      </p:sp>
      <p:sp>
        <p:nvSpPr>
          <p:cNvPr id="7" name="TextBox 6">
            <a:extLst>
              <a:ext uri="{FF2B5EF4-FFF2-40B4-BE49-F238E27FC236}">
                <a16:creationId xmlns:a16="http://schemas.microsoft.com/office/drawing/2014/main" id="{7FBFCCCE-33FE-481C-B07C-BF6050BC7433}"/>
              </a:ext>
            </a:extLst>
          </p:cNvPr>
          <p:cNvSpPr txBox="1"/>
          <p:nvPr/>
        </p:nvSpPr>
        <p:spPr>
          <a:xfrm>
            <a:off x="1351722" y="1425559"/>
            <a:ext cx="9422295" cy="48320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Colab or Colaboratory is a free laboratory from Google Research.</a:t>
            </a:r>
          </a:p>
          <a:p>
            <a:r>
              <a:rPr lang="en-US" sz="2000" dirty="0">
                <a:latin typeface="Arial" panose="020B0604020202020204" pitchFamily="34" charset="0"/>
                <a:cs typeface="Arial" panose="020B0604020202020204" pitchFamily="34" charset="0"/>
              </a:rPr>
              <a:t>It is a Web IDE used to execute python code through your browser in a predefined environment (Zero configuration required). Which saves you lots of time and work that it could take if you for instance decide to use Jupyter Notebook. </a:t>
            </a:r>
          </a:p>
          <a:p>
            <a:r>
              <a:rPr lang="en-US" sz="2000" dirty="0">
                <a:latin typeface="Arial" panose="020B0604020202020204" pitchFamily="34" charset="0"/>
                <a:cs typeface="Arial" panose="020B0604020202020204" pitchFamily="34" charset="0"/>
              </a:rPr>
              <a:t>Colab is easy to use and makes it easy to share files because it stores your files in the cloud (on Google Drive).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Colab is mainly used to train machine learning and deep learning models. Because beside all what we have already mentioned, Colab also allows us to train our models using GPU or TPU (Beside CPU).</a:t>
            </a:r>
          </a:p>
          <a:p>
            <a:r>
              <a:rPr lang="en-US" sz="2000" dirty="0">
                <a:latin typeface="Arial" panose="020B0604020202020204" pitchFamily="34" charset="0"/>
                <a:cs typeface="Arial" panose="020B0604020202020204" pitchFamily="34" charset="0"/>
              </a:rPr>
              <a:t>And this is a very important opportunity if you don't have GPU in your compute. Because training big deep learning models with huge datasets using CPU is</a:t>
            </a:r>
          </a:p>
          <a:p>
            <a:r>
              <a:rPr lang="en-US" sz="2000" dirty="0">
                <a:latin typeface="Arial" panose="020B0604020202020204" pitchFamily="34" charset="0"/>
                <a:cs typeface="Arial" panose="020B0604020202020204" pitchFamily="34" charset="0"/>
              </a:rPr>
              <a:t>not recommended.</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6986CBD-E80D-4D6A-B42D-902335B880E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72880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9018" y="0"/>
            <a:ext cx="9905998" cy="1046922"/>
          </a:xfrm>
        </p:spPr>
        <p:txBody>
          <a:bodyPr>
            <a:normAutofit/>
          </a:bodyPr>
          <a:lstStyle/>
          <a:p>
            <a:r>
              <a:rPr lang="en-US" sz="4000" dirty="0"/>
              <a:t>Colab getting Started:</a:t>
            </a:r>
          </a:p>
        </p:txBody>
      </p:sp>
      <p:sp>
        <p:nvSpPr>
          <p:cNvPr id="7" name="TextBox 6">
            <a:extLst>
              <a:ext uri="{FF2B5EF4-FFF2-40B4-BE49-F238E27FC236}">
                <a16:creationId xmlns:a16="http://schemas.microsoft.com/office/drawing/2014/main" id="{7FBFCCCE-33FE-481C-B07C-BF6050BC7433}"/>
              </a:ext>
            </a:extLst>
          </p:cNvPr>
          <p:cNvSpPr txBox="1"/>
          <p:nvPr/>
        </p:nvSpPr>
        <p:spPr>
          <a:xfrm>
            <a:off x="1393131" y="935230"/>
            <a:ext cx="1028203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your browser type “Google Colab” or via this link: </a:t>
            </a:r>
            <a:r>
              <a:rPr lang="en-US" sz="2000" dirty="0">
                <a:solidFill>
                  <a:schemeClr val="accent2">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https://colab.research.google.com/</a:t>
            </a:r>
            <a:endParaRPr lang="en-US" sz="2000" dirty="0">
              <a:solidFill>
                <a:schemeClr val="accent2">
                  <a:lumMod val="50000"/>
                </a:schemeClr>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After Signing in you should reach this welcome page which contains several information and tutorials for you in order to get started with Colab: </a:t>
            </a:r>
          </a:p>
        </p:txBody>
      </p:sp>
      <p:pic>
        <p:nvPicPr>
          <p:cNvPr id="4" name="Picture 3">
            <a:extLst>
              <a:ext uri="{FF2B5EF4-FFF2-40B4-BE49-F238E27FC236}">
                <a16:creationId xmlns:a16="http://schemas.microsoft.com/office/drawing/2014/main" id="{B25C3DA0-3138-4416-84FF-9E0E133E5610}"/>
              </a:ext>
            </a:extLst>
          </p:cNvPr>
          <p:cNvPicPr>
            <a:picLocks noChangeAspect="1"/>
          </p:cNvPicPr>
          <p:nvPr/>
        </p:nvPicPr>
        <p:blipFill>
          <a:blip r:embed="rId3"/>
          <a:stretch>
            <a:fillRect/>
          </a:stretch>
        </p:blipFill>
        <p:spPr>
          <a:xfrm>
            <a:off x="1405558" y="2441223"/>
            <a:ext cx="9380883" cy="4005469"/>
          </a:xfrm>
          <a:prstGeom prst="rect">
            <a:avLst/>
          </a:prstGeom>
        </p:spPr>
      </p:pic>
      <p:sp>
        <p:nvSpPr>
          <p:cNvPr id="3" name="Slide Number Placeholder 2">
            <a:extLst>
              <a:ext uri="{FF2B5EF4-FFF2-40B4-BE49-F238E27FC236}">
                <a16:creationId xmlns:a16="http://schemas.microsoft.com/office/drawing/2014/main" id="{BF0A612C-FC73-4956-8EA8-0A4CD6927273}"/>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00341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9018" y="0"/>
            <a:ext cx="9905998" cy="1046922"/>
          </a:xfrm>
        </p:spPr>
        <p:txBody>
          <a:bodyPr>
            <a:normAutofit/>
          </a:bodyPr>
          <a:lstStyle/>
          <a:p>
            <a:r>
              <a:rPr lang="en-US" sz="4000" dirty="0"/>
              <a:t>Creating your first notebook:</a:t>
            </a:r>
          </a:p>
        </p:txBody>
      </p:sp>
      <p:sp>
        <p:nvSpPr>
          <p:cNvPr id="5" name="TextBox 4">
            <a:extLst>
              <a:ext uri="{FF2B5EF4-FFF2-40B4-BE49-F238E27FC236}">
                <a16:creationId xmlns:a16="http://schemas.microsoft.com/office/drawing/2014/main" id="{8D8BCC1C-B3CF-40CB-8416-3E811B259B27}"/>
              </a:ext>
            </a:extLst>
          </p:cNvPr>
          <p:cNvSpPr txBox="1"/>
          <p:nvPr/>
        </p:nvSpPr>
        <p:spPr>
          <a:xfrm>
            <a:off x="1434548" y="1166192"/>
            <a:ext cx="7761728" cy="178510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you can work with Colab notebooks through 3 different ways:</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 Uploading an existing notebook from your computer.</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 Opening an existing notebook from your Google Drive.</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Creating a new notebook which will be saved to your</a:t>
            </a:r>
          </a:p>
          <a:p>
            <a:pPr lvl="1"/>
            <a:r>
              <a:rPr lang="en-US" dirty="0">
                <a:latin typeface="Arial" panose="020B0604020202020204" pitchFamily="34" charset="0"/>
                <a:cs typeface="Arial" panose="020B0604020202020204" pitchFamily="34" charset="0"/>
              </a:rPr>
              <a:t>      Google Drive in a Folder called “Colab Notebooks”</a:t>
            </a:r>
          </a:p>
          <a:p>
            <a:pPr lvl="1"/>
            <a:r>
              <a:rPr lang="en-US" dirty="0">
                <a:latin typeface="Arial" panose="020B0604020202020204" pitchFamily="34" charset="0"/>
                <a:cs typeface="Arial" panose="020B0604020202020204" pitchFamily="34" charset="0"/>
              </a:rPr>
              <a:t>       that should be automatically created.</a:t>
            </a:r>
          </a:p>
        </p:txBody>
      </p:sp>
      <p:pic>
        <p:nvPicPr>
          <p:cNvPr id="6" name="Picture 5">
            <a:extLst>
              <a:ext uri="{FF2B5EF4-FFF2-40B4-BE49-F238E27FC236}">
                <a16:creationId xmlns:a16="http://schemas.microsoft.com/office/drawing/2014/main" id="{22900E80-7280-404F-B730-6A84587D8EBC}"/>
              </a:ext>
            </a:extLst>
          </p:cNvPr>
          <p:cNvPicPr>
            <a:picLocks noChangeAspect="1"/>
          </p:cNvPicPr>
          <p:nvPr/>
        </p:nvPicPr>
        <p:blipFill>
          <a:blip r:embed="rId2"/>
          <a:stretch>
            <a:fillRect/>
          </a:stretch>
        </p:blipFill>
        <p:spPr>
          <a:xfrm>
            <a:off x="4664765" y="3289076"/>
            <a:ext cx="6679096" cy="2547190"/>
          </a:xfrm>
          <a:prstGeom prst="rect">
            <a:avLst/>
          </a:prstGeom>
        </p:spPr>
      </p:pic>
      <p:pic>
        <p:nvPicPr>
          <p:cNvPr id="13" name="Picture 12">
            <a:extLst>
              <a:ext uri="{FF2B5EF4-FFF2-40B4-BE49-F238E27FC236}">
                <a16:creationId xmlns:a16="http://schemas.microsoft.com/office/drawing/2014/main" id="{299422D7-E2B9-4563-9C86-E3105FA3A4C1}"/>
              </a:ext>
            </a:extLst>
          </p:cNvPr>
          <p:cNvPicPr>
            <a:picLocks noChangeAspect="1"/>
          </p:cNvPicPr>
          <p:nvPr/>
        </p:nvPicPr>
        <p:blipFill>
          <a:blip r:embed="rId3"/>
          <a:stretch>
            <a:fillRect/>
          </a:stretch>
        </p:blipFill>
        <p:spPr>
          <a:xfrm>
            <a:off x="7804798" y="2213265"/>
            <a:ext cx="2306611" cy="738031"/>
          </a:xfrm>
          <a:prstGeom prst="rect">
            <a:avLst/>
          </a:prstGeom>
        </p:spPr>
      </p:pic>
      <p:sp>
        <p:nvSpPr>
          <p:cNvPr id="14" name="TextBox 13">
            <a:extLst>
              <a:ext uri="{FF2B5EF4-FFF2-40B4-BE49-F238E27FC236}">
                <a16:creationId xmlns:a16="http://schemas.microsoft.com/office/drawing/2014/main" id="{24AA9446-8C5E-4002-A6EF-630B4794BACF}"/>
              </a:ext>
            </a:extLst>
          </p:cNvPr>
          <p:cNvSpPr txBox="1"/>
          <p:nvPr/>
        </p:nvSpPr>
        <p:spPr>
          <a:xfrm>
            <a:off x="1434548" y="3761137"/>
            <a:ext cx="3230217"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If it is your first time to use Colab then you will need to create a new notebook at File&gt;New notebook:</a:t>
            </a:r>
          </a:p>
        </p:txBody>
      </p:sp>
      <p:sp>
        <p:nvSpPr>
          <p:cNvPr id="16" name="Slide Number Placeholder 15">
            <a:extLst>
              <a:ext uri="{FF2B5EF4-FFF2-40B4-BE49-F238E27FC236}">
                <a16:creationId xmlns:a16="http://schemas.microsoft.com/office/drawing/2014/main" id="{26764D21-C8FB-4003-924F-AA710DECE07C}"/>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1665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BCC1C-B3CF-40CB-8416-3E811B259B27}"/>
              </a:ext>
            </a:extLst>
          </p:cNvPr>
          <p:cNvSpPr txBox="1"/>
          <p:nvPr/>
        </p:nvSpPr>
        <p:spPr>
          <a:xfrm>
            <a:off x="1381539" y="437322"/>
            <a:ext cx="10282034"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an Untitled notebook with .</a:t>
            </a:r>
            <a:r>
              <a:rPr lang="en-US" sz="2000" dirty="0" err="1">
                <a:latin typeface="Arial" panose="020B0604020202020204" pitchFamily="34" charset="0"/>
                <a:cs typeface="Arial" panose="020B0604020202020204" pitchFamily="34" charset="0"/>
              </a:rPr>
              <a:t>ipynb</a:t>
            </a:r>
            <a:r>
              <a:rPr lang="en-US" sz="2000" dirty="0">
                <a:latin typeface="Arial" panose="020B0604020202020204" pitchFamily="34" charset="0"/>
                <a:cs typeface="Arial" panose="020B0604020202020204" pitchFamily="34" charset="0"/>
              </a:rPr>
              <a:t> should be created for you and it will automatically be saved to the drive. You can rename it by clicking on “Untitled.ipynb”.</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You can run your cell of code by clicking on the black arrow on the left or “</a:t>
            </a:r>
            <a:r>
              <a:rPr lang="en-US" sz="2000" dirty="0" err="1">
                <a:latin typeface="Arial" panose="020B0604020202020204" pitchFamily="34" charset="0"/>
                <a:cs typeface="Arial" panose="020B0604020202020204" pitchFamily="34" charset="0"/>
              </a:rPr>
              <a:t>Ctrl+Enter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And you will see the result directly below the executed cell.</a:t>
            </a:r>
          </a:p>
        </p:txBody>
      </p:sp>
      <p:pic>
        <p:nvPicPr>
          <p:cNvPr id="9" name="Picture 8">
            <a:extLst>
              <a:ext uri="{FF2B5EF4-FFF2-40B4-BE49-F238E27FC236}">
                <a16:creationId xmlns:a16="http://schemas.microsoft.com/office/drawing/2014/main" id="{7B633D53-AD82-4D01-9834-54CFC7A102F8}"/>
              </a:ext>
            </a:extLst>
          </p:cNvPr>
          <p:cNvPicPr>
            <a:picLocks noChangeAspect="1"/>
          </p:cNvPicPr>
          <p:nvPr/>
        </p:nvPicPr>
        <p:blipFill>
          <a:blip r:embed="rId2"/>
          <a:stretch>
            <a:fillRect/>
          </a:stretch>
        </p:blipFill>
        <p:spPr>
          <a:xfrm>
            <a:off x="1381539" y="2106242"/>
            <a:ext cx="10530108" cy="2683221"/>
          </a:xfrm>
          <a:prstGeom prst="rect">
            <a:avLst/>
          </a:prstGeom>
        </p:spPr>
      </p:pic>
      <p:sp>
        <p:nvSpPr>
          <p:cNvPr id="7" name="Slide Number Placeholder 6">
            <a:extLst>
              <a:ext uri="{FF2B5EF4-FFF2-40B4-BE49-F238E27FC236}">
                <a16:creationId xmlns:a16="http://schemas.microsoft.com/office/drawing/2014/main" id="{05B695C8-4994-4161-AF8A-028DE6A90605}"/>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10" name="TextBox 9">
            <a:extLst>
              <a:ext uri="{FF2B5EF4-FFF2-40B4-BE49-F238E27FC236}">
                <a16:creationId xmlns:a16="http://schemas.microsoft.com/office/drawing/2014/main" id="{C6821BC9-E001-413B-834A-D4E052AD4239}"/>
              </a:ext>
            </a:extLst>
          </p:cNvPr>
          <p:cNvSpPr txBox="1"/>
          <p:nvPr/>
        </p:nvSpPr>
        <p:spPr>
          <a:xfrm>
            <a:off x="1305339" y="4936258"/>
            <a:ext cx="102820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is also several nice functionalities that you can easily discover in the toolbar.</a:t>
            </a:r>
          </a:p>
          <a:p>
            <a:r>
              <a:rPr lang="en-US" sz="2000" dirty="0">
                <a:latin typeface="Arial" panose="020B0604020202020204" pitchFamily="34" charset="0"/>
                <a:cs typeface="Arial" panose="020B0604020202020204" pitchFamily="34" charset="0"/>
              </a:rPr>
              <a:t>One of these is changing the Runtime to GPU (Runtime is set to CPU by default).</a:t>
            </a:r>
          </a:p>
        </p:txBody>
      </p:sp>
    </p:spTree>
    <p:extLst>
      <p:ext uri="{BB962C8B-B14F-4D97-AF65-F5344CB8AC3E}">
        <p14:creationId xmlns:p14="http://schemas.microsoft.com/office/powerpoint/2010/main" val="18403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BCC1C-B3CF-40CB-8416-3E811B259B27}"/>
              </a:ext>
            </a:extLst>
          </p:cNvPr>
          <p:cNvSpPr txBox="1"/>
          <p:nvPr/>
        </p:nvSpPr>
        <p:spPr>
          <a:xfrm>
            <a:off x="997226" y="706024"/>
            <a:ext cx="479397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order to change Runtime to GPU in your current notebook in the toolbar go to Runtime&gt;Change runtime type. As</a:t>
            </a:r>
          </a:p>
          <a:p>
            <a:r>
              <a:rPr lang="en-US" sz="2000" dirty="0">
                <a:latin typeface="Arial" panose="020B0604020202020204" pitchFamily="34" charset="0"/>
                <a:cs typeface="Arial" panose="020B0604020202020204" pitchFamily="34" charset="0"/>
              </a:rPr>
              <a:t>you see in the figure on the left:</a:t>
            </a:r>
          </a:p>
        </p:txBody>
      </p:sp>
      <p:sp>
        <p:nvSpPr>
          <p:cNvPr id="7" name="Slide Number Placeholder 6">
            <a:extLst>
              <a:ext uri="{FF2B5EF4-FFF2-40B4-BE49-F238E27FC236}">
                <a16:creationId xmlns:a16="http://schemas.microsoft.com/office/drawing/2014/main" id="{05B695C8-4994-4161-AF8A-028DE6A90605}"/>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10" name="TextBox 9">
            <a:extLst>
              <a:ext uri="{FF2B5EF4-FFF2-40B4-BE49-F238E27FC236}">
                <a16:creationId xmlns:a16="http://schemas.microsoft.com/office/drawing/2014/main" id="{C6821BC9-E001-413B-834A-D4E052AD4239}"/>
              </a:ext>
            </a:extLst>
          </p:cNvPr>
          <p:cNvSpPr txBox="1"/>
          <p:nvPr/>
        </p:nvSpPr>
        <p:spPr>
          <a:xfrm>
            <a:off x="997226" y="2161795"/>
            <a:ext cx="3916018"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the dialog box the pops up Select GPU and save:</a:t>
            </a:r>
          </a:p>
        </p:txBody>
      </p:sp>
      <p:pic>
        <p:nvPicPr>
          <p:cNvPr id="6" name="Picture 5">
            <a:extLst>
              <a:ext uri="{FF2B5EF4-FFF2-40B4-BE49-F238E27FC236}">
                <a16:creationId xmlns:a16="http://schemas.microsoft.com/office/drawing/2014/main" id="{A7F517CF-056B-4F0D-B615-19154350155E}"/>
              </a:ext>
            </a:extLst>
          </p:cNvPr>
          <p:cNvPicPr>
            <a:picLocks noChangeAspect="1"/>
          </p:cNvPicPr>
          <p:nvPr/>
        </p:nvPicPr>
        <p:blipFill>
          <a:blip r:embed="rId2"/>
          <a:stretch>
            <a:fillRect/>
          </a:stretch>
        </p:blipFill>
        <p:spPr>
          <a:xfrm>
            <a:off x="5637140" y="571535"/>
            <a:ext cx="5825990" cy="4532220"/>
          </a:xfrm>
          <a:prstGeom prst="rect">
            <a:avLst/>
          </a:prstGeom>
        </p:spPr>
      </p:pic>
      <p:pic>
        <p:nvPicPr>
          <p:cNvPr id="11" name="Picture 10">
            <a:extLst>
              <a:ext uri="{FF2B5EF4-FFF2-40B4-BE49-F238E27FC236}">
                <a16:creationId xmlns:a16="http://schemas.microsoft.com/office/drawing/2014/main" id="{745B1FDC-9C86-4803-8D62-23C1DB6242DC}"/>
              </a:ext>
            </a:extLst>
          </p:cNvPr>
          <p:cNvPicPr>
            <a:picLocks noChangeAspect="1"/>
          </p:cNvPicPr>
          <p:nvPr/>
        </p:nvPicPr>
        <p:blipFill>
          <a:blip r:embed="rId3"/>
          <a:stretch>
            <a:fillRect/>
          </a:stretch>
        </p:blipFill>
        <p:spPr>
          <a:xfrm>
            <a:off x="1164285" y="3055594"/>
            <a:ext cx="3581900" cy="2048161"/>
          </a:xfrm>
          <a:prstGeom prst="rect">
            <a:avLst/>
          </a:prstGeom>
        </p:spPr>
      </p:pic>
    </p:spTree>
    <p:extLst>
      <p:ext uri="{BB962C8B-B14F-4D97-AF65-F5344CB8AC3E}">
        <p14:creationId xmlns:p14="http://schemas.microsoft.com/office/powerpoint/2010/main" val="167306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97227" y="-84757"/>
            <a:ext cx="9905998" cy="1046922"/>
          </a:xfrm>
        </p:spPr>
        <p:txBody>
          <a:bodyPr>
            <a:normAutofit/>
          </a:bodyPr>
          <a:lstStyle/>
          <a:p>
            <a:r>
              <a:rPr lang="en-US" sz="4000" dirty="0"/>
              <a:t>How to use your dataset in Colab?</a:t>
            </a:r>
          </a:p>
        </p:txBody>
      </p:sp>
      <p:sp>
        <p:nvSpPr>
          <p:cNvPr id="5" name="TextBox 4">
            <a:extLst>
              <a:ext uri="{FF2B5EF4-FFF2-40B4-BE49-F238E27FC236}">
                <a16:creationId xmlns:a16="http://schemas.microsoft.com/office/drawing/2014/main" id="{8D8BCC1C-B3CF-40CB-8416-3E811B259B27}"/>
              </a:ext>
            </a:extLst>
          </p:cNvPr>
          <p:cNvSpPr txBox="1"/>
          <p:nvPr/>
        </p:nvSpPr>
        <p:spPr>
          <a:xfrm>
            <a:off x="1144590" y="818923"/>
            <a:ext cx="8451574" cy="2400657"/>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 order to use your dataset for the training of your model, you will need to do the following steps:</a:t>
            </a:r>
          </a:p>
          <a:p>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Sign in to your google drive and access this Sharing link: </a:t>
            </a:r>
            <a:r>
              <a:rPr lang="en-US" u="sng" dirty="0">
                <a:solidFill>
                  <a:schemeClr val="bg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https://drive.google.com/drive/folders/13mcdbcYDZTMEViO8WH9usuqyg6Neuo2U?usp=sharing</a:t>
            </a:r>
            <a:endParaRPr lang="en-US" sz="1800" u="sng" dirty="0">
              <a:solidFill>
                <a:schemeClr val="bg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 you should be able to see	the dataset folder in your Drive in the “Shared with me” section.</a:t>
            </a:r>
          </a:p>
        </p:txBody>
      </p:sp>
      <p:sp>
        <p:nvSpPr>
          <p:cNvPr id="16" name="Slide Number Placeholder 15">
            <a:extLst>
              <a:ext uri="{FF2B5EF4-FFF2-40B4-BE49-F238E27FC236}">
                <a16:creationId xmlns:a16="http://schemas.microsoft.com/office/drawing/2014/main" id="{26764D21-C8FB-4003-924F-AA710DECE07C}"/>
              </a:ext>
            </a:extLst>
          </p:cNvPr>
          <p:cNvSpPr>
            <a:spLocks noGrp="1"/>
          </p:cNvSpPr>
          <p:nvPr>
            <p:ph type="sldNum" sz="quarter" idx="12"/>
          </p:nvPr>
        </p:nvSpPr>
        <p:spPr>
          <a:xfrm>
            <a:off x="10398410" y="6019078"/>
            <a:ext cx="771089" cy="292239"/>
          </a:xfrm>
        </p:spPr>
        <p:txBody>
          <a:bodyPr/>
          <a:lstStyle/>
          <a:p>
            <a:fld id="{6D22F896-40B5-4ADD-8801-0D06FADFA095}" type="slidenum">
              <a:rPr lang="en-US" smtClean="0"/>
              <a:t>8</a:t>
            </a:fld>
            <a:endParaRPr lang="en-US" dirty="0"/>
          </a:p>
        </p:txBody>
      </p:sp>
      <p:pic>
        <p:nvPicPr>
          <p:cNvPr id="4" name="Picture 3">
            <a:extLst>
              <a:ext uri="{FF2B5EF4-FFF2-40B4-BE49-F238E27FC236}">
                <a16:creationId xmlns:a16="http://schemas.microsoft.com/office/drawing/2014/main" id="{4D4D1127-5E5C-4097-9DA8-2E9A311176D1}"/>
              </a:ext>
            </a:extLst>
          </p:cNvPr>
          <p:cNvPicPr>
            <a:picLocks noChangeAspect="1"/>
          </p:cNvPicPr>
          <p:nvPr/>
        </p:nvPicPr>
        <p:blipFill>
          <a:blip r:embed="rId3"/>
          <a:stretch>
            <a:fillRect/>
          </a:stretch>
        </p:blipFill>
        <p:spPr>
          <a:xfrm>
            <a:off x="5817704" y="3216535"/>
            <a:ext cx="5351795" cy="2031325"/>
          </a:xfrm>
          <a:prstGeom prst="rect">
            <a:avLst/>
          </a:prstGeom>
        </p:spPr>
      </p:pic>
      <p:pic>
        <p:nvPicPr>
          <p:cNvPr id="7" name="Picture 6">
            <a:extLst>
              <a:ext uri="{FF2B5EF4-FFF2-40B4-BE49-F238E27FC236}">
                <a16:creationId xmlns:a16="http://schemas.microsoft.com/office/drawing/2014/main" id="{200112E9-0138-4C5A-9A6F-24E28F804536}"/>
              </a:ext>
            </a:extLst>
          </p:cNvPr>
          <p:cNvPicPr>
            <a:picLocks noChangeAspect="1"/>
          </p:cNvPicPr>
          <p:nvPr/>
        </p:nvPicPr>
        <p:blipFill>
          <a:blip r:embed="rId4"/>
          <a:stretch>
            <a:fillRect/>
          </a:stretch>
        </p:blipFill>
        <p:spPr>
          <a:xfrm>
            <a:off x="5817704" y="5389559"/>
            <a:ext cx="2362530" cy="657317"/>
          </a:xfrm>
          <a:prstGeom prst="rect">
            <a:avLst/>
          </a:prstGeom>
        </p:spPr>
      </p:pic>
      <p:sp>
        <p:nvSpPr>
          <p:cNvPr id="8" name="TextBox 7">
            <a:extLst>
              <a:ext uri="{FF2B5EF4-FFF2-40B4-BE49-F238E27FC236}">
                <a16:creationId xmlns:a16="http://schemas.microsoft.com/office/drawing/2014/main" id="{6934EC4D-0CDF-42BE-9261-D233143DB972}"/>
              </a:ext>
            </a:extLst>
          </p:cNvPr>
          <p:cNvSpPr txBox="1"/>
          <p:nvPr/>
        </p:nvSpPr>
        <p:spPr>
          <a:xfrm>
            <a:off x="1144590" y="3429000"/>
            <a:ext cx="3874118" cy="2308324"/>
          </a:xfrm>
          <a:prstGeom prst="rect">
            <a:avLst/>
          </a:prstGeom>
          <a:noFill/>
        </p:spPr>
        <p:txBody>
          <a:bodyPr wrap="square" rtlCol="0">
            <a:spAutoFit/>
          </a:bodyPr>
          <a:lstStyle/>
          <a:p>
            <a:pPr marL="342900" indent="-342900">
              <a:buAutoNum type="arabicPeriod" startAt="2"/>
            </a:pPr>
            <a:r>
              <a:rPr lang="en-US" dirty="0">
                <a:latin typeface="Arial" panose="020B0604020202020204" pitchFamily="34" charset="0"/>
                <a:cs typeface="Arial" panose="020B0604020202020204" pitchFamily="34" charset="0"/>
              </a:rPr>
              <a:t>Add the dataset Folder to your “My Drive” directory</a:t>
            </a:r>
            <a:r>
              <a:rPr lang="en-US" u="sng" dirty="0">
                <a:solidFill>
                  <a:schemeClr val="accent2">
                    <a:lumMod val="50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as a </a:t>
            </a:r>
            <a:r>
              <a:rPr lang="en-US" b="1" dirty="0">
                <a:latin typeface="Arial" panose="020B0604020202020204" pitchFamily="34" charset="0"/>
                <a:cs typeface="Arial" panose="020B0604020202020204" pitchFamily="34" charset="0"/>
              </a:rPr>
              <a:t>shortcut, </a:t>
            </a:r>
            <a:r>
              <a:rPr lang="en-US" dirty="0">
                <a:latin typeface="Arial" panose="020B0604020202020204" pitchFamily="34" charset="0"/>
                <a:cs typeface="Arial" panose="020B0604020202020204" pitchFamily="34" charset="0"/>
              </a:rPr>
              <a:t>through the “Add shortcut to Drive” button.</a:t>
            </a:r>
          </a:p>
          <a:p>
            <a:endParaRPr lang="en-US" b="1" u="sng" dirty="0">
              <a:solidFill>
                <a:schemeClr val="accent2">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 you should be able to see the shortcut of the dataset folder in your “My Drive” Directory.</a:t>
            </a:r>
            <a:endParaRPr lang="en-US" b="1" u="sng"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22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BCC1C-B3CF-40CB-8416-3E811B259B27}"/>
              </a:ext>
            </a:extLst>
          </p:cNvPr>
          <p:cNvSpPr txBox="1"/>
          <p:nvPr/>
        </p:nvSpPr>
        <p:spPr>
          <a:xfrm>
            <a:off x="1104833" y="578633"/>
            <a:ext cx="4991167" cy="5170646"/>
          </a:xfrm>
          <a:prstGeom prst="rect">
            <a:avLst/>
          </a:prstGeom>
          <a:noFill/>
        </p:spPr>
        <p:txBody>
          <a:bodyPr wrap="square" rtlCol="0">
            <a:spAutoFit/>
          </a:bodyPr>
          <a:lstStyle/>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Mount (Connect) Colab to the Drive: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Execute the 2 lines of code below: </a:t>
            </a:r>
          </a:p>
          <a:p>
            <a:r>
              <a:rPr lang="en-US" b="0" dirty="0">
                <a:solidFill>
                  <a:srgbClr val="AF00DB"/>
                </a:solidFill>
                <a:effectLst/>
                <a:latin typeface="Courier New" panose="02070309020205020404" pitchFamily="49" charset="0"/>
              </a:rPr>
              <a:t>	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google.colab</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drive</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drive.mount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'/content/drive’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Upon the execution you should see</a:t>
            </a:r>
          </a:p>
          <a:p>
            <a:pPr lvl="1"/>
            <a:r>
              <a:rPr lang="en-US" sz="2000" dirty="0">
                <a:latin typeface="Arial" panose="020B0604020202020204" pitchFamily="34" charset="0"/>
                <a:cs typeface="Arial" panose="020B0604020202020204" pitchFamily="34" charset="0"/>
              </a:rPr>
              <a:t> a URL and Textbox. Click on the URL</a:t>
            </a:r>
          </a:p>
          <a:p>
            <a:pPr lvl="1"/>
            <a:r>
              <a:rPr lang="en-US" sz="2000" dirty="0">
                <a:latin typeface="Arial" panose="020B0604020202020204" pitchFamily="34" charset="0"/>
                <a:cs typeface="Arial" panose="020B0604020202020204" pitchFamily="34" charset="0"/>
              </a:rPr>
              <a:t> and follow the simple steps:</a:t>
            </a:r>
          </a:p>
          <a:p>
            <a:pPr lvl="1"/>
            <a:endParaRPr lang="en-US" sz="2000" dirty="0">
              <a:latin typeface="Arial" panose="020B0604020202020204" pitchFamily="34" charset="0"/>
              <a:cs typeface="Arial" panose="020B0604020202020204" pitchFamily="34" charset="0"/>
            </a:endParaRPr>
          </a:p>
          <a:p>
            <a:pPr marL="800100" lvl="1" indent="-342900">
              <a:buFont typeface="+mj-lt"/>
              <a:buAutoNum type="alphaLcPeriod"/>
            </a:pPr>
            <a:r>
              <a:rPr lang="en-US" sz="2000" dirty="0">
                <a:latin typeface="Arial" panose="020B0604020202020204" pitchFamily="34" charset="0"/>
                <a:cs typeface="Arial" panose="020B0604020202020204" pitchFamily="34" charset="0"/>
              </a:rPr>
              <a:t>Choose your google account.</a:t>
            </a:r>
          </a:p>
          <a:p>
            <a:pPr marL="800100" lvl="1" indent="-342900">
              <a:buFont typeface="+mj-lt"/>
              <a:buAutoNum type="alphaLcPeriod"/>
            </a:pPr>
            <a:r>
              <a:rPr lang="en-US" sz="2000" dirty="0">
                <a:latin typeface="Arial" panose="020B0604020202020204" pitchFamily="34" charset="0"/>
                <a:cs typeface="Arial" panose="020B0604020202020204" pitchFamily="34" charset="0"/>
              </a:rPr>
              <a:t>Allow access to your google drive.</a:t>
            </a:r>
          </a:p>
          <a:p>
            <a:pPr marL="800100" lvl="1" indent="-342900">
              <a:buFont typeface="+mj-lt"/>
              <a:buAutoNum type="alphaLcPeriod"/>
            </a:pPr>
            <a:r>
              <a:rPr lang="en-US" sz="2000" dirty="0">
                <a:latin typeface="Arial" panose="020B0604020202020204" pitchFamily="34" charset="0"/>
                <a:cs typeface="Arial" panose="020B0604020202020204" pitchFamily="34" charset="0"/>
              </a:rPr>
              <a:t>Finally you should see a code like the figure on the left. Copy this code and go back to the notebook.</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16" name="Slide Number Placeholder 15">
            <a:extLst>
              <a:ext uri="{FF2B5EF4-FFF2-40B4-BE49-F238E27FC236}">
                <a16:creationId xmlns:a16="http://schemas.microsoft.com/office/drawing/2014/main" id="{26764D21-C8FB-4003-924F-AA710DECE07C}"/>
              </a:ext>
            </a:extLst>
          </p:cNvPr>
          <p:cNvSpPr>
            <a:spLocks noGrp="1"/>
          </p:cNvSpPr>
          <p:nvPr>
            <p:ph type="sldNum" sz="quarter" idx="12"/>
          </p:nvPr>
        </p:nvSpPr>
        <p:spPr>
          <a:xfrm>
            <a:off x="10398410" y="6019078"/>
            <a:ext cx="771089" cy="292239"/>
          </a:xfrm>
        </p:spPr>
        <p:txBody>
          <a:bodyPr/>
          <a:lstStyle/>
          <a:p>
            <a:fld id="{6D22F896-40B5-4ADD-8801-0D06FADFA095}" type="slidenum">
              <a:rPr lang="en-US" smtClean="0"/>
              <a:t>9</a:t>
            </a:fld>
            <a:endParaRPr lang="en-US" dirty="0"/>
          </a:p>
        </p:txBody>
      </p:sp>
      <p:pic>
        <p:nvPicPr>
          <p:cNvPr id="10" name="Picture 9">
            <a:extLst>
              <a:ext uri="{FF2B5EF4-FFF2-40B4-BE49-F238E27FC236}">
                <a16:creationId xmlns:a16="http://schemas.microsoft.com/office/drawing/2014/main" id="{30AB15F8-03D8-4448-809C-18A7CF2531C0}"/>
              </a:ext>
            </a:extLst>
          </p:cNvPr>
          <p:cNvPicPr>
            <a:picLocks noChangeAspect="1"/>
          </p:cNvPicPr>
          <p:nvPr/>
        </p:nvPicPr>
        <p:blipFill>
          <a:blip r:embed="rId2"/>
          <a:stretch>
            <a:fillRect/>
          </a:stretch>
        </p:blipFill>
        <p:spPr>
          <a:xfrm>
            <a:off x="6327907" y="907040"/>
            <a:ext cx="5277587" cy="2214013"/>
          </a:xfrm>
          <a:prstGeom prst="rect">
            <a:avLst/>
          </a:prstGeom>
        </p:spPr>
      </p:pic>
      <p:pic>
        <p:nvPicPr>
          <p:cNvPr id="19" name="Picture 18">
            <a:extLst>
              <a:ext uri="{FF2B5EF4-FFF2-40B4-BE49-F238E27FC236}">
                <a16:creationId xmlns:a16="http://schemas.microsoft.com/office/drawing/2014/main" id="{EF51F5FF-9882-46FF-9F45-95BA4E5B0BCE}"/>
              </a:ext>
            </a:extLst>
          </p:cNvPr>
          <p:cNvPicPr>
            <a:picLocks noChangeAspect="1"/>
          </p:cNvPicPr>
          <p:nvPr/>
        </p:nvPicPr>
        <p:blipFill>
          <a:blip r:embed="rId3"/>
          <a:stretch>
            <a:fillRect/>
          </a:stretch>
        </p:blipFill>
        <p:spPr>
          <a:xfrm>
            <a:off x="6327908" y="3372678"/>
            <a:ext cx="5277586" cy="1705213"/>
          </a:xfrm>
          <a:prstGeom prst="rect">
            <a:avLst/>
          </a:prstGeom>
        </p:spPr>
      </p:pic>
    </p:spTree>
    <p:extLst>
      <p:ext uri="{BB962C8B-B14F-4D97-AF65-F5344CB8AC3E}">
        <p14:creationId xmlns:p14="http://schemas.microsoft.com/office/powerpoint/2010/main" val="616275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1140</TotalTime>
  <Words>870</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Rockwell</vt:lpstr>
      <vt:lpstr>Tw Cen MT</vt:lpstr>
      <vt:lpstr>Circuit</vt:lpstr>
      <vt:lpstr>Google Colab</vt:lpstr>
      <vt:lpstr>About Me:</vt:lpstr>
      <vt:lpstr>Why Google Colab?</vt:lpstr>
      <vt:lpstr>Colab getting Started:</vt:lpstr>
      <vt:lpstr>Creating your first notebook:</vt:lpstr>
      <vt:lpstr>PowerPoint Presentation</vt:lpstr>
      <vt:lpstr>PowerPoint Presentation</vt:lpstr>
      <vt:lpstr>How to use your dataset in Colab?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Colab</dc:title>
  <dc:creator>mohammad kassem</dc:creator>
  <cp:lastModifiedBy>mohammad kassem</cp:lastModifiedBy>
  <cp:revision>39</cp:revision>
  <dcterms:created xsi:type="dcterms:W3CDTF">2021-01-24T19:16:43Z</dcterms:created>
  <dcterms:modified xsi:type="dcterms:W3CDTF">2021-02-04T16:23:35Z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