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75" r:id="rId9"/>
    <p:sldId id="276" r:id="rId10"/>
    <p:sldId id="261" r:id="rId11"/>
    <p:sldId id="264" r:id="rId12"/>
    <p:sldId id="262" r:id="rId13"/>
    <p:sldId id="263" r:id="rId14"/>
    <p:sldId id="265" r:id="rId15"/>
    <p:sldId id="266" r:id="rId16"/>
    <p:sldId id="291" r:id="rId17"/>
    <p:sldId id="267" r:id="rId18"/>
    <p:sldId id="278" r:id="rId19"/>
    <p:sldId id="279" r:id="rId20"/>
    <p:sldId id="268" r:id="rId21"/>
    <p:sldId id="292" r:id="rId22"/>
    <p:sldId id="269" r:id="rId23"/>
    <p:sldId id="270" r:id="rId24"/>
    <p:sldId id="271" r:id="rId25"/>
    <p:sldId id="272" r:id="rId26"/>
  </p:sldIdLst>
  <p:sldSz cx="9144000" cy="5143500"/>
  <p:notesSz cx="6858000" cy="9144000"/>
  <p:embeddedFontLst>
    <p:embeddedFont>
      <p:font typeface="Amatic SC" panose="00000500000000000000"/>
      <p:regular r:id="rId30"/>
    </p:embeddedFont>
    <p:embeddedFont>
      <p:font typeface="Source Code Pro" panose="020B0309030403020204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66d96356e_0_15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66d96356e_0_15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66d96356e_0_15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66d96356e_0_15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66d96356e_0_15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66d96356e_0_15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6d96356e_0_15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66d96356e_0_15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66d96356e_0_15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66d96356e_0_15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6d96356e_0_15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66d96356e_0_15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66d96356e_0_15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66d96356e_0_15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66d96356e_0_14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66d96356e_0_14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66d96356e_0_11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66d96356e_0_11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66d96356e_0_14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66d96356e_0_14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66d96356e_0_14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66d96356e_0_14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66d96356e_0_14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66d96356e_0_14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66d96356e_0_14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66d96356e_0_14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66d96356e_0_15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66d96356e_0_15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66d96356e_0_14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66d96356e_0_14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66d96356e_0_14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66d96356e_0_14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 panose="00000500000000000000"/>
              <a:buNone/>
              <a:defRPr sz="24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 panose="020B0309030403020204"/>
              <a:buChar char="●"/>
              <a:defRPr sz="1800"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○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■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●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○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■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●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○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■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cap="small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Mobile Price Classification:</a:t>
            </a:r>
            <a:endParaRPr sz="3000" cap="small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-GB" sz="3000" cap="small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SVM, Random Forest, and Neural Network </a:t>
            </a:r>
            <a:endParaRPr sz="90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3"/>
          <p:cNvSpPr txBox="1"/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>
                <a:solidFill>
                  <a:srgbClr val="434343"/>
                </a:solidFill>
              </a:rPr>
              <a:t>Mohammad Nassar  201911349</a:t>
            </a:r>
            <a:endParaRPr sz="1400" b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>
                <a:solidFill>
                  <a:srgbClr val="434343"/>
                </a:solidFill>
              </a:rPr>
              <a:t>Ahmad Ghannam    201910686</a:t>
            </a:r>
            <a:endParaRPr sz="1400" b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>
                <a:solidFill>
                  <a:srgbClr val="434343"/>
                </a:solidFill>
              </a:rPr>
              <a:t>Mohammad Jomaa   201911594</a:t>
            </a:r>
            <a:endParaRPr sz="1400" b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Splitting</a:t>
            </a:r>
            <a:endParaRPr lang="en-GB"/>
          </a:p>
        </p:txBody>
      </p:sp>
      <p:sp>
        <p:nvSpPr>
          <p:cNvPr id="102" name="Google Shape;102;p19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total</a:t>
            </a:r>
            <a:r>
              <a:rPr lang="en-GB"/>
              <a:t> dataset is splitted to two parts:</a:t>
            </a:r>
            <a:br>
              <a:rPr lang="en-GB"/>
            </a:b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80% of the data is training part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20% of </a:t>
            </a:r>
            <a:r>
              <a:rPr lang="en-GB"/>
              <a:t>the data is </a:t>
            </a:r>
            <a:r>
              <a:rPr lang="en-US" altLang="en-GB"/>
              <a:t>validation</a:t>
            </a:r>
            <a:r>
              <a:rPr lang="en-GB"/>
              <a:t> </a:t>
            </a:r>
            <a:endParaRPr lang="en-GB"/>
          </a:p>
        </p:txBody>
      </p:sp>
      <p:sp>
        <p:nvSpPr>
          <p:cNvPr id="103" name="Google Shape;103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Standardization</a:t>
            </a:r>
            <a:endParaRPr lang="en-GB"/>
          </a:p>
        </p:txBody>
      </p:sp>
      <p:sp>
        <p:nvSpPr>
          <p:cNvPr id="109" name="Google Shape;109;p20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Provides various benefits such as 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</a:t>
            </a:r>
            <a:r>
              <a:rPr lang="en-GB"/>
              <a:t>better convergence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improved model performance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enhanced interpretability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helps machine learning algorithms make more reliable</a:t>
            </a:r>
            <a:endParaRPr lang="en-GB"/>
          </a:p>
        </p:txBody>
      </p:sp>
      <p:sp>
        <p:nvSpPr>
          <p:cNvPr id="110" name="Google Shape;110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Algorithms</a:t>
            </a:r>
            <a:endParaRPr lang="en-GB"/>
          </a:p>
        </p:txBody>
      </p:sp>
      <p:sp>
        <p:nvSpPr>
          <p:cNvPr id="123" name="Google Shape;123;p22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Supervised Learning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Unsupervised Learning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Reinforcement Learning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124" name="Google Shape;124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52500" y="2635750"/>
            <a:ext cx="2075098" cy="207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1366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1"/>
          <a:srcRect t="1516" r="447"/>
          <a:stretch>
            <a:fillRect/>
          </a:stretch>
        </p:blipFill>
        <p:spPr>
          <a:xfrm>
            <a:off x="757875" y="1000125"/>
            <a:ext cx="7481250" cy="40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 descr="Screenshot 2023-07-01 at 10.08.1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9144635" cy="51435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0705" y="2418080"/>
            <a:ext cx="2426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X0      X1      X2     X3     X4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73880" y="3247390"/>
            <a:ext cx="221615" cy="447675"/>
          </a:xfrm>
          <a:prstGeom prst="straightConnector1">
            <a:avLst/>
          </a:prstGeom>
          <a:ln w="57150">
            <a:solidFill>
              <a:srgbClr val="FFFF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752215" y="4683125"/>
            <a:ext cx="843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FF00"/>
                </a:solidFill>
                <a:latin typeface="Arial Bold" panose="020B0604020202020204" charset="0"/>
                <a:cs typeface="Arial Bold" panose="020B0604020202020204" charset="0"/>
              </a:rPr>
              <a:t>1</a:t>
            </a:r>
            <a:endParaRPr lang="en-US" sz="2400" b="1">
              <a:solidFill>
                <a:srgbClr val="FFFF00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98490" y="3247390"/>
            <a:ext cx="221615" cy="447675"/>
          </a:xfrm>
          <a:prstGeom prst="straightConnector1">
            <a:avLst/>
          </a:prstGeom>
          <a:ln w="57150">
            <a:solidFill>
              <a:srgbClr val="FFFF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457825" y="4203065"/>
            <a:ext cx="843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FF00"/>
                </a:solidFill>
                <a:latin typeface="Arial Bold" panose="020B0604020202020204" charset="0"/>
                <a:cs typeface="Arial Bold" panose="020B0604020202020204" charset="0"/>
              </a:rPr>
              <a:t>0</a:t>
            </a:r>
            <a:endParaRPr lang="en-US" sz="2400" b="1">
              <a:solidFill>
                <a:srgbClr val="FFFF00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60870" y="3247390"/>
            <a:ext cx="221615" cy="447675"/>
          </a:xfrm>
          <a:prstGeom prst="straightConnector1">
            <a:avLst/>
          </a:prstGeom>
          <a:ln w="57150">
            <a:solidFill>
              <a:srgbClr val="FFFF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877685" y="4029075"/>
            <a:ext cx="191770" cy="414655"/>
          </a:xfrm>
          <a:prstGeom prst="straightConnector1">
            <a:avLst/>
          </a:prstGeom>
          <a:ln w="57150">
            <a:solidFill>
              <a:srgbClr val="FFFF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6960870" y="4596130"/>
            <a:ext cx="621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FF00"/>
                </a:solidFill>
                <a:latin typeface="Arial Bold" panose="020B0604020202020204" charset="0"/>
                <a:cs typeface="Arial Bold" panose="020B0604020202020204" charset="0"/>
              </a:rPr>
              <a:t>1</a:t>
            </a:r>
            <a:endParaRPr lang="en-US" sz="2400" b="1">
              <a:solidFill>
                <a:srgbClr val="FFFF00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76590" y="3247390"/>
            <a:ext cx="221615" cy="447675"/>
          </a:xfrm>
          <a:prstGeom prst="straightConnector1">
            <a:avLst/>
          </a:prstGeom>
          <a:ln w="57150">
            <a:solidFill>
              <a:srgbClr val="FFFF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36000" y="4029075"/>
            <a:ext cx="221615" cy="447675"/>
          </a:xfrm>
          <a:prstGeom prst="straightConnector1">
            <a:avLst/>
          </a:prstGeom>
          <a:ln w="57150">
            <a:solidFill>
              <a:srgbClr val="FFFF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8285480" y="4683125"/>
            <a:ext cx="621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FF00"/>
                </a:solidFill>
                <a:latin typeface="Arial Bold" panose="020B0604020202020204" charset="0"/>
                <a:cs typeface="Arial Bold" panose="020B0604020202020204" charset="0"/>
              </a:rPr>
              <a:t>1</a:t>
            </a:r>
            <a:endParaRPr lang="en-US" sz="2400" b="1">
              <a:solidFill>
                <a:srgbClr val="FFFF00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3" grpId="0"/>
      <p:bldP spid="13" grpId="1"/>
      <p:bldP spid="16" grpId="0"/>
      <p:bldP spid="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 Vector Machine (SVM)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1094105"/>
            <a:ext cx="7044690" cy="39630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>
                <a:sym typeface="+mn-ea"/>
              </a:rPr>
              <a:t>Support Vector Machine (SVM)</a:t>
            </a:r>
            <a:br>
              <a:rPr lang="en-GB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1094105"/>
            <a:ext cx="755904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>
                <a:sym typeface="+mn-ea"/>
              </a:rPr>
              <a:t>Support Vector Machine (SVM)</a:t>
            </a:r>
            <a:br>
              <a:rPr lang="en-GB">
                <a:sym typeface="+mn-ea"/>
              </a:rPr>
            </a:b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30" y="1093470"/>
            <a:ext cx="7204710" cy="40500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Artificial Neural Networks (ANN)</a:t>
            </a:r>
            <a:endParaRPr lang="en-GB"/>
          </a:p>
        </p:txBody>
      </p:sp>
      <p:sp>
        <p:nvSpPr>
          <p:cNvPr id="145" name="Google Shape;145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93613" y="1500900"/>
            <a:ext cx="5620675" cy="31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245" y="138430"/>
            <a:ext cx="7280910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</a:t>
            </a:r>
            <a:endParaRPr lang="en-GB"/>
          </a:p>
        </p:txBody>
      </p:sp>
      <p:sp>
        <p:nvSpPr>
          <p:cNvPr id="63" name="Google Shape;63;p14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today's market, price is a critical component in product marketing.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Setting the right price is crucial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will use SVM,ANN and Random Forest to create a model to help in this.</a:t>
            </a:r>
            <a:endParaRPr lang="en-GB"/>
          </a:p>
        </p:txBody>
      </p:sp>
      <p:sp>
        <p:nvSpPr>
          <p:cNvPr id="64" name="Google Shape;64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669668" y="3415400"/>
            <a:ext cx="886125" cy="11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Artificial Neural Networks (ANN) ….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41750" y="1093850"/>
            <a:ext cx="4740175" cy="38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 lang="en-GB"/>
          </a:p>
        </p:txBody>
      </p:sp>
      <p:sp>
        <p:nvSpPr>
          <p:cNvPr id="159" name="Google Shape;159;p27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Machine learning may be so helpful and easy to use in some scenarios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 it may be not essential in other cases.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20% to 80% ratio was better than 30% to 70%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160" name="Google Shape;16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…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28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RF achieved an accuracy of 91.25%.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SVM achieved an accuracy of 96.25%.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ANN achieved the highest accuracy of 97% on the validation set.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167" name="Google Shape;167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body" idx="1"/>
          </p:nvPr>
        </p:nvSpPr>
        <p:spPr>
          <a:xfrm>
            <a:off x="311700" y="296800"/>
            <a:ext cx="8648700" cy="4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000"/>
              <a:t>Thank You</a:t>
            </a:r>
            <a:r>
              <a:rPr lang="en-GB" sz="2500"/>
              <a:t> </a:t>
            </a:r>
            <a:br>
              <a:rPr lang="en-GB"/>
            </a:br>
            <a:r>
              <a:rPr lang="en-GB"/>
              <a:t>Do You Have Any Questions ?</a:t>
            </a:r>
            <a:endParaRPr lang="en-GB"/>
          </a:p>
        </p:txBody>
      </p:sp>
      <p:sp>
        <p:nvSpPr>
          <p:cNvPr id="173" name="Google Shape;173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81775" y="1830225"/>
            <a:ext cx="2484675" cy="24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Introduction…</a:t>
            </a:r>
            <a:endParaRPr lang="en-GB"/>
          </a:p>
        </p:txBody>
      </p:sp>
      <p:sp>
        <p:nvSpPr>
          <p:cNvPr id="71" name="Google Shape;71;p15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Many features affect the mobile price like: 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/>
              <a:t>RAM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battery capacity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camera quality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display size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/>
              <a:t>Internal memory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/>
              <a:t>display density</a:t>
            </a:r>
            <a:endParaRPr lang="en-US" altLang="en-GB"/>
          </a:p>
        </p:txBody>
      </p:sp>
      <p:sp>
        <p:nvSpPr>
          <p:cNvPr id="72" name="Google Shape;72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937041">
            <a:off x="6477000" y="2989225"/>
            <a:ext cx="1679600" cy="16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</a:t>
            </a:r>
            <a:r>
              <a:rPr lang="en-GB"/>
              <a:t>Requirements</a:t>
            </a:r>
            <a:r>
              <a:rPr lang="en-GB"/>
              <a:t> </a:t>
            </a:r>
            <a:endParaRPr lang="en-GB"/>
          </a:p>
        </p:txBody>
      </p:sp>
      <p:sp>
        <p:nvSpPr>
          <p:cNvPr id="79" name="Google Shape;79;p16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used python with </a:t>
            </a:r>
            <a:r>
              <a:rPr lang="en-GB"/>
              <a:t>scikit-learn library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evaluate performance using accuracy, precision, recall, and F1 score.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used google colab </a:t>
            </a:r>
            <a:r>
              <a:rPr lang="en-US" altLang="en-GB"/>
              <a:t>P</a:t>
            </a:r>
            <a:r>
              <a:rPr lang="en-GB"/>
              <a:t>AAS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80" name="Google Shape;80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53850" y="2833075"/>
            <a:ext cx="18573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Chosen</a:t>
            </a:r>
            <a:r>
              <a:rPr lang="en-GB"/>
              <a:t> dataset</a:t>
            </a:r>
            <a:endParaRPr lang="en-GB"/>
          </a:p>
        </p:txBody>
      </p:sp>
      <p:sp>
        <p:nvSpPr>
          <p:cNvPr id="87" name="Google Shape;87;p17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Contains 2000 examples of mobile phones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number of attributes is 20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output is with four ranges 0,1,2,3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Low, medium, high,and very high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88" name="Google Shape;88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62725" y="2966375"/>
            <a:ext cx="1792076" cy="17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5" name="Table 4"/>
          <p:cNvGraphicFramePr/>
          <p:nvPr/>
        </p:nvGraphicFramePr>
        <p:xfrm>
          <a:off x="0" y="76835"/>
          <a:ext cx="9144000" cy="4759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5840"/>
                <a:gridCol w="4143375"/>
                <a:gridCol w="2724785"/>
              </a:tblGrid>
              <a:tr h="2032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Attribute</a:t>
                      </a:r>
                      <a:endParaRPr lang="en-US" sz="1800" b="1">
                        <a:solidFill>
                          <a:srgbClr val="FFFFFF"/>
                        </a:solidFill>
                        <a:latin typeface="Times New Roman Bold" panose="02020603050405020304" charset="0"/>
                        <a:ea typeface="Times New Roman Regular" panose="02020603050405020304" charset="0"/>
                        <a:cs typeface="Times New Roman Bold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Description</a:t>
                      </a:r>
                      <a:endParaRPr lang="en-US" sz="1800" b="1">
                        <a:solidFill>
                          <a:srgbClr val="FFFFFF"/>
                        </a:solidFill>
                        <a:latin typeface="Times New Roman Bold" panose="02020603050405020304" charset="0"/>
                        <a:ea typeface="Times New Roman Regular" panose="02020603050405020304" charset="0"/>
                        <a:cs typeface="Times New Roman Bold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Datatype</a:t>
                      </a:r>
                      <a:endParaRPr lang="en-US" sz="1800" b="1">
                        <a:solidFill>
                          <a:srgbClr val="FFFFFF"/>
                        </a:solidFill>
                        <a:latin typeface="Times New Roman Bold" panose="02020603050405020304" charset="0"/>
                        <a:ea typeface="Times New Roman Regular" panose="02020603050405020304" charset="0"/>
                        <a:cs typeface="Times New Roman Bold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</a:tr>
              <a:tr h="5537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battery_power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 battery capacity in milliampere-hours (mAh)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decimal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blue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is Bluetooth available?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boolean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clock_speed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The CPU clock speed in Ghz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float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dual_sim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is the dual sim?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boolean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4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fc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the front camera in megapixels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decimal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four_g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is the fourth generation of networks supported?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boolean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int_memory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internal memory size in GB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decimal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m_dep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mobile depth in cm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float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three_g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is the third generation of networks supported?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boolean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touch_screen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Does it have a touch screen?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boolean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wifi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Does it have wifi?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boolean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5" name="Table 4"/>
          <p:cNvGraphicFramePr/>
          <p:nvPr/>
        </p:nvGraphicFramePr>
        <p:xfrm>
          <a:off x="147955" y="54610"/>
          <a:ext cx="8848090" cy="50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300"/>
                <a:gridCol w="4911090"/>
                <a:gridCol w="2171700"/>
              </a:tblGrid>
              <a:tr h="3403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mobile_wt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mobile weight in gram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decimal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n_cores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number of CPU cores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decimal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pc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primary camera in megapixels 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decimal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1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px_height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the vertical resolution of the phone's display screen.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decimal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1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px_width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horizontal resolution of the phone's display screen.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decimal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ram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Temporary memory size in GB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decimal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sc_h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height of the phone's display in cm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decimal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sc_w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width of the phone's display in cm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decimal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70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talk_time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battery life of the phone during continuous voice calls over hours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decimal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63500" marR="63500" marT="63500" marB="6350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 lang="en-GB"/>
          </a:p>
        </p:txBody>
      </p:sp>
      <p:sp>
        <p:nvSpPr>
          <p:cNvPr id="95" name="Google Shape;95;p18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create a good-performing model we need to depend on good data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 dataset have some missing fields or outliers, this will lead to bad training and bad prediction from the model.</a:t>
            </a:r>
            <a:endParaRPr lang="en-GB"/>
          </a:p>
        </p:txBody>
      </p:sp>
      <p:sp>
        <p:nvSpPr>
          <p:cNvPr id="96" name="Google Shape;96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Remove Invalid Values</a:t>
            </a:r>
            <a:endParaRPr lang="en-GB"/>
          </a:p>
        </p:txBody>
      </p:sp>
      <p:sp>
        <p:nvSpPr>
          <p:cNvPr id="116" name="Google Shape;116;p21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found some values of screen width is zero,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 we deleted it using python</a:t>
            </a:r>
            <a:endParaRPr lang="en-GB"/>
          </a:p>
        </p:txBody>
      </p:sp>
      <p:sp>
        <p:nvSpPr>
          <p:cNvPr id="117" name="Google Shape;117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2996</Words>
  <Application>WPS Presentation</Application>
  <PresentationFormat/>
  <Paragraphs>284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SimSun</vt:lpstr>
      <vt:lpstr>Wingdings</vt:lpstr>
      <vt:lpstr>Arial</vt:lpstr>
      <vt:lpstr>Amatic SC</vt:lpstr>
      <vt:lpstr>Source Code Pro</vt:lpstr>
      <vt:lpstr>Times New Roman Bold</vt:lpstr>
      <vt:lpstr>Times New Roman Regular</vt:lpstr>
      <vt:lpstr>Microsoft YaHei</vt:lpstr>
      <vt:lpstr>汉仪旗黑</vt:lpstr>
      <vt:lpstr>Arial Unicode MS</vt:lpstr>
      <vt:lpstr>宋体-简</vt:lpstr>
      <vt:lpstr>Arial Bold</vt:lpstr>
      <vt:lpstr>Beach Day</vt:lpstr>
      <vt:lpstr> SVM, Random Forest, and Neural Network </vt:lpstr>
      <vt:lpstr>IntroDuction </vt:lpstr>
      <vt:lpstr>Introduction…</vt:lpstr>
      <vt:lpstr>Technical Requirements </vt:lpstr>
      <vt:lpstr>The Chosen dataset</vt:lpstr>
      <vt:lpstr>PowerPoint 演示文稿</vt:lpstr>
      <vt:lpstr>PowerPoint 演示文稿</vt:lpstr>
      <vt:lpstr>Data Preprocessing</vt:lpstr>
      <vt:lpstr> Remove Invalid Values</vt:lpstr>
      <vt:lpstr>Data Splitting</vt:lpstr>
      <vt:lpstr>Standardization</vt:lpstr>
      <vt:lpstr>Training Algorithms</vt:lpstr>
      <vt:lpstr>Random Forest</vt:lpstr>
      <vt:lpstr>PowerPoint 演示文稿</vt:lpstr>
      <vt:lpstr>Support Vector Machine (SVM)</vt:lpstr>
      <vt:lpstr>Support Vector Machine (SVM) </vt:lpstr>
      <vt:lpstr>Support Vector Machine (SVM)  </vt:lpstr>
      <vt:lpstr> Artificial Neural Networks (ANN)</vt:lpstr>
      <vt:lpstr>PowerPoint 演示文稿</vt:lpstr>
      <vt:lpstr> Artificial Neural Networks (ANN) ….</vt:lpstr>
      <vt:lpstr>Conclusion </vt:lpstr>
      <vt:lpstr>Conclusion 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Classification: SVM, Random Forest, and Neural Network </dc:title>
  <dc:creator/>
  <cp:lastModifiedBy>mac</cp:lastModifiedBy>
  <cp:revision>5</cp:revision>
  <dcterms:created xsi:type="dcterms:W3CDTF">2023-07-01T20:16:19Z</dcterms:created>
  <dcterms:modified xsi:type="dcterms:W3CDTF">2023-07-01T20:16:19Z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1033-5.0.0.7908</vt:lpwstr>
  </property>
</Properties>
</file>