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3009900" cy="3009900"/>
  <p:notesSz cx="6858000" cy="9144000"/>
  <p:embeddedFontLst>
    <p:embeddedFont>
      <p:font typeface="Rockstone" charset="1" panose="00000000000000000000"/>
      <p:regular r:id="rId21"/>
    </p:embeddedFont>
    <p:embeddedFont>
      <p:font typeface="Poppins" charset="1" panose="00000500000000000000"/>
      <p:regular r:id="rId22"/>
    </p:embeddedFont>
    <p:embeddedFont>
      <p:font typeface="Poppins Bold" charset="1" panose="00000800000000000000"/>
      <p:regular r:id="rId23"/>
    </p:embeddedFont>
    <p:embeddedFont>
      <p:font typeface="Lovelo" charset="1" panose="02000000000000000000"/>
      <p:regular r:id="rId24"/>
    </p:embeddedFont>
    <p:embeddedFont>
      <p:font typeface="Times New Roman" charset="1" panose="02030502070405020303"/>
      <p:regular r:id="rId25"/>
    </p:embeddedFont>
    <p:embeddedFont>
      <p:font typeface="Open Sans 2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13.png" Type="http://schemas.openxmlformats.org/officeDocument/2006/relationships/image"/><Relationship Id="rId20" Target="../media/image31.png" Type="http://schemas.openxmlformats.org/officeDocument/2006/relationships/image"/><Relationship Id="rId21" Target="../media/image32.sv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.png" Type="http://schemas.openxmlformats.org/officeDocument/2006/relationships/image"/><Relationship Id="rId5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169" y="94997"/>
            <a:ext cx="2833562" cy="1116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3846" spc="326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bystander effect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143921" y="852193"/>
            <a:ext cx="777810" cy="718384"/>
            <a:chOff x="0" y="0"/>
            <a:chExt cx="1037080" cy="95784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9495" y="769331"/>
              <a:ext cx="945078" cy="188514"/>
              <a:chOff x="0" y="0"/>
              <a:chExt cx="2355476" cy="46984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45830" y="615884"/>
              <a:ext cx="186782" cy="172291"/>
              <a:chOff x="0" y="0"/>
              <a:chExt cx="984774" cy="90837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true" rot="1722318">
              <a:off x="73000" y="314293"/>
              <a:ext cx="315505" cy="384703"/>
            </a:xfrm>
            <a:custGeom>
              <a:avLst/>
              <a:gdLst/>
              <a:ahLst/>
              <a:cxnLst/>
              <a:rect r="r" b="b" t="t" l="l"/>
              <a:pathLst>
                <a:path h="384703" w="315505">
                  <a:moveTo>
                    <a:pt x="0" y="384703"/>
                  </a:moveTo>
                  <a:lnTo>
                    <a:pt x="315505" y="384703"/>
                  </a:lnTo>
                  <a:lnTo>
                    <a:pt x="315505" y="0"/>
                  </a:lnTo>
                  <a:lnTo>
                    <a:pt x="0" y="0"/>
                  </a:lnTo>
                  <a:lnTo>
                    <a:pt x="0" y="384703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18058" y="0"/>
              <a:ext cx="719022" cy="957845"/>
            </a:xfrm>
            <a:custGeom>
              <a:avLst/>
              <a:gdLst/>
              <a:ahLst/>
              <a:cxnLst/>
              <a:rect r="r" b="b" t="t" l="l"/>
              <a:pathLst>
                <a:path h="957845" w="719022">
                  <a:moveTo>
                    <a:pt x="0" y="0"/>
                  </a:moveTo>
                  <a:lnTo>
                    <a:pt x="719022" y="0"/>
                  </a:lnTo>
                  <a:lnTo>
                    <a:pt x="719022" y="957845"/>
                  </a:lnTo>
                  <a:lnTo>
                    <a:pt x="0" y="957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931100" y="1504950"/>
            <a:ext cx="777810" cy="718384"/>
            <a:chOff x="0" y="0"/>
            <a:chExt cx="1037080" cy="95784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9495" y="769331"/>
              <a:ext cx="945078" cy="188514"/>
              <a:chOff x="0" y="0"/>
              <a:chExt cx="2355476" cy="469845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45830" y="615884"/>
              <a:ext cx="186782" cy="172291"/>
              <a:chOff x="0" y="0"/>
              <a:chExt cx="984774" cy="90837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true" rot="1722318">
              <a:off x="73000" y="314293"/>
              <a:ext cx="315505" cy="384703"/>
            </a:xfrm>
            <a:custGeom>
              <a:avLst/>
              <a:gdLst/>
              <a:ahLst/>
              <a:cxnLst/>
              <a:rect r="r" b="b" t="t" l="l"/>
              <a:pathLst>
                <a:path h="384703" w="315505">
                  <a:moveTo>
                    <a:pt x="0" y="384703"/>
                  </a:moveTo>
                  <a:lnTo>
                    <a:pt x="315505" y="384703"/>
                  </a:lnTo>
                  <a:lnTo>
                    <a:pt x="315505" y="0"/>
                  </a:lnTo>
                  <a:lnTo>
                    <a:pt x="0" y="0"/>
                  </a:lnTo>
                  <a:lnTo>
                    <a:pt x="0" y="384703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18058" y="0"/>
              <a:ext cx="719022" cy="957845"/>
            </a:xfrm>
            <a:custGeom>
              <a:avLst/>
              <a:gdLst/>
              <a:ahLst/>
              <a:cxnLst/>
              <a:rect r="r" b="b" t="t" l="l"/>
              <a:pathLst>
                <a:path h="957845" w="719022">
                  <a:moveTo>
                    <a:pt x="0" y="0"/>
                  </a:moveTo>
                  <a:lnTo>
                    <a:pt x="719022" y="0"/>
                  </a:lnTo>
                  <a:lnTo>
                    <a:pt x="719022" y="957845"/>
                  </a:lnTo>
                  <a:lnTo>
                    <a:pt x="0" y="957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82615" y="1504950"/>
            <a:ext cx="777810" cy="718384"/>
            <a:chOff x="0" y="0"/>
            <a:chExt cx="1037080" cy="957845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29495" y="769331"/>
              <a:ext cx="945078" cy="188514"/>
              <a:chOff x="0" y="0"/>
              <a:chExt cx="2355476" cy="46984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45830" y="615884"/>
              <a:ext cx="186782" cy="172291"/>
              <a:chOff x="0" y="0"/>
              <a:chExt cx="984774" cy="908378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true" rot="1722318">
              <a:off x="73000" y="314293"/>
              <a:ext cx="315505" cy="384703"/>
            </a:xfrm>
            <a:custGeom>
              <a:avLst/>
              <a:gdLst/>
              <a:ahLst/>
              <a:cxnLst/>
              <a:rect r="r" b="b" t="t" l="l"/>
              <a:pathLst>
                <a:path h="384703" w="315505">
                  <a:moveTo>
                    <a:pt x="0" y="384703"/>
                  </a:moveTo>
                  <a:lnTo>
                    <a:pt x="315505" y="384703"/>
                  </a:lnTo>
                  <a:lnTo>
                    <a:pt x="315505" y="0"/>
                  </a:lnTo>
                  <a:lnTo>
                    <a:pt x="0" y="0"/>
                  </a:lnTo>
                  <a:lnTo>
                    <a:pt x="0" y="384703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318058" y="0"/>
              <a:ext cx="719022" cy="957845"/>
            </a:xfrm>
            <a:custGeom>
              <a:avLst/>
              <a:gdLst/>
              <a:ahLst/>
              <a:cxnLst/>
              <a:rect r="r" b="b" t="t" l="l"/>
              <a:pathLst>
                <a:path h="957845" w="719022">
                  <a:moveTo>
                    <a:pt x="0" y="0"/>
                  </a:moveTo>
                  <a:lnTo>
                    <a:pt x="719022" y="0"/>
                  </a:lnTo>
                  <a:lnTo>
                    <a:pt x="719022" y="957845"/>
                  </a:lnTo>
                  <a:lnTo>
                    <a:pt x="0" y="957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-87915" y="852193"/>
            <a:ext cx="777810" cy="718384"/>
            <a:chOff x="0" y="0"/>
            <a:chExt cx="1037080" cy="957845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29495" y="769331"/>
              <a:ext cx="945078" cy="188514"/>
              <a:chOff x="0" y="0"/>
              <a:chExt cx="2355476" cy="469845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45830" y="615884"/>
              <a:ext cx="186782" cy="172291"/>
              <a:chOff x="0" y="0"/>
              <a:chExt cx="984774" cy="908378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37" id="37"/>
            <p:cNvSpPr/>
            <p:nvPr/>
          </p:nvSpPr>
          <p:spPr>
            <a:xfrm flipH="false" flipV="true" rot="1722318">
              <a:off x="73000" y="314293"/>
              <a:ext cx="315505" cy="384703"/>
            </a:xfrm>
            <a:custGeom>
              <a:avLst/>
              <a:gdLst/>
              <a:ahLst/>
              <a:cxnLst/>
              <a:rect r="r" b="b" t="t" l="l"/>
              <a:pathLst>
                <a:path h="384703" w="315505">
                  <a:moveTo>
                    <a:pt x="0" y="384703"/>
                  </a:moveTo>
                  <a:lnTo>
                    <a:pt x="315505" y="384703"/>
                  </a:lnTo>
                  <a:lnTo>
                    <a:pt x="315505" y="0"/>
                  </a:lnTo>
                  <a:lnTo>
                    <a:pt x="0" y="0"/>
                  </a:lnTo>
                  <a:lnTo>
                    <a:pt x="0" y="384703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318058" y="0"/>
              <a:ext cx="719022" cy="957845"/>
            </a:xfrm>
            <a:custGeom>
              <a:avLst/>
              <a:gdLst/>
              <a:ahLst/>
              <a:cxnLst/>
              <a:rect r="r" b="b" t="t" l="l"/>
              <a:pathLst>
                <a:path h="957845" w="719022">
                  <a:moveTo>
                    <a:pt x="0" y="0"/>
                  </a:moveTo>
                  <a:lnTo>
                    <a:pt x="719022" y="0"/>
                  </a:lnTo>
                  <a:lnTo>
                    <a:pt x="719022" y="957845"/>
                  </a:lnTo>
                  <a:lnTo>
                    <a:pt x="0" y="957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88169" y="2259132"/>
            <a:ext cx="2833562" cy="621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8"/>
              </a:lnSpc>
            </a:pPr>
            <a:r>
              <a:rPr lang="en-US" sz="2024" spc="172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La responsabilité diluée par le groupe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056858" y="1211385"/>
            <a:ext cx="777810" cy="718384"/>
            <a:chOff x="0" y="0"/>
            <a:chExt cx="1037080" cy="957845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29495" y="769331"/>
              <a:ext cx="945078" cy="188514"/>
              <a:chOff x="0" y="0"/>
              <a:chExt cx="2355476" cy="469845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45830" y="615884"/>
              <a:ext cx="186782" cy="172291"/>
              <a:chOff x="0" y="0"/>
              <a:chExt cx="984774" cy="908378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47" id="47"/>
            <p:cNvSpPr/>
            <p:nvPr/>
          </p:nvSpPr>
          <p:spPr>
            <a:xfrm flipH="false" flipV="true" rot="1722318">
              <a:off x="73000" y="314293"/>
              <a:ext cx="315505" cy="384703"/>
            </a:xfrm>
            <a:custGeom>
              <a:avLst/>
              <a:gdLst/>
              <a:ahLst/>
              <a:cxnLst/>
              <a:rect r="r" b="b" t="t" l="l"/>
              <a:pathLst>
                <a:path h="384703" w="315505">
                  <a:moveTo>
                    <a:pt x="0" y="384703"/>
                  </a:moveTo>
                  <a:lnTo>
                    <a:pt x="315505" y="384703"/>
                  </a:lnTo>
                  <a:lnTo>
                    <a:pt x="315505" y="0"/>
                  </a:lnTo>
                  <a:lnTo>
                    <a:pt x="0" y="0"/>
                  </a:lnTo>
                  <a:lnTo>
                    <a:pt x="0" y="384703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318058" y="0"/>
              <a:ext cx="719022" cy="957845"/>
            </a:xfrm>
            <a:custGeom>
              <a:avLst/>
              <a:gdLst/>
              <a:ahLst/>
              <a:cxnLst/>
              <a:rect r="r" b="b" t="t" l="l"/>
              <a:pathLst>
                <a:path h="957845" w="719022">
                  <a:moveTo>
                    <a:pt x="0" y="0"/>
                  </a:moveTo>
                  <a:lnTo>
                    <a:pt x="719022" y="0"/>
                  </a:lnTo>
                  <a:lnTo>
                    <a:pt x="719022" y="957845"/>
                  </a:lnTo>
                  <a:lnTo>
                    <a:pt x="0" y="957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7252" y="2282448"/>
            <a:ext cx="2345729" cy="569891"/>
            <a:chOff x="0" y="0"/>
            <a:chExt cx="2111486" cy="512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1486" cy="512982"/>
            </a:xfrm>
            <a:custGeom>
              <a:avLst/>
              <a:gdLst/>
              <a:ahLst/>
              <a:cxnLst/>
              <a:rect r="r" b="b" t="t" l="l"/>
              <a:pathLst>
                <a:path h="512982" w="2111486">
                  <a:moveTo>
                    <a:pt x="49506" y="0"/>
                  </a:moveTo>
                  <a:lnTo>
                    <a:pt x="2061980" y="0"/>
                  </a:lnTo>
                  <a:cubicBezTo>
                    <a:pt x="2089322" y="0"/>
                    <a:pt x="2111486" y="22165"/>
                    <a:pt x="2111486" y="49506"/>
                  </a:cubicBezTo>
                  <a:lnTo>
                    <a:pt x="2111486" y="463475"/>
                  </a:lnTo>
                  <a:cubicBezTo>
                    <a:pt x="2111486" y="490817"/>
                    <a:pt x="2089322" y="512982"/>
                    <a:pt x="2061980" y="512982"/>
                  </a:cubicBezTo>
                  <a:lnTo>
                    <a:pt x="49506" y="512982"/>
                  </a:lnTo>
                  <a:cubicBezTo>
                    <a:pt x="22165" y="512982"/>
                    <a:pt x="0" y="490817"/>
                    <a:pt x="0" y="463475"/>
                  </a:cubicBezTo>
                  <a:lnTo>
                    <a:pt x="0" y="49506"/>
                  </a:lnTo>
                  <a:cubicBezTo>
                    <a:pt x="0" y="22165"/>
                    <a:pt x="22165" y="0"/>
                    <a:pt x="4950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0A5CB">
                    <a:alpha val="100000"/>
                  </a:srgbClr>
                </a:gs>
                <a:gs pos="100000">
                  <a:srgbClr val="3F426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111486" cy="5225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16067" y="0"/>
            <a:ext cx="2393833" cy="2026797"/>
          </a:xfrm>
          <a:custGeom>
            <a:avLst/>
            <a:gdLst/>
            <a:ahLst/>
            <a:cxnLst/>
            <a:rect r="r" b="b" t="t" l="l"/>
            <a:pathLst>
              <a:path h="2026797" w="2393833">
                <a:moveTo>
                  <a:pt x="0" y="0"/>
                </a:moveTo>
                <a:lnTo>
                  <a:pt x="2393833" y="0"/>
                </a:lnTo>
                <a:lnTo>
                  <a:pt x="2393833" y="2026797"/>
                </a:lnTo>
                <a:lnTo>
                  <a:pt x="0" y="20267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050" t="-472006" r="-463343" b="-21086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40746" y="-31941"/>
            <a:ext cx="1659830" cy="44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5"/>
              </a:lnSpc>
            </a:pPr>
            <a:r>
              <a:rPr lang="en-US" sz="2270" spc="-11">
                <a:solidFill>
                  <a:srgbClr val="70A5CB"/>
                </a:solidFill>
                <a:latin typeface="Rockstone"/>
                <a:ea typeface="Rockstone"/>
                <a:cs typeface="Rockstone"/>
                <a:sym typeface="Rockstone"/>
              </a:rPr>
              <a:t>NOTICING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7252" y="2305534"/>
            <a:ext cx="2351707" cy="52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7"/>
              </a:lnSpc>
            </a:pPr>
            <a:r>
              <a:rPr lang="en-US" sz="1423" spc="-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Si personne ne réagit, </a:t>
            </a:r>
          </a:p>
          <a:p>
            <a:pPr algn="ctr">
              <a:lnSpc>
                <a:spcPts val="2077"/>
              </a:lnSpc>
            </a:pPr>
            <a:r>
              <a:rPr lang="en-US" sz="1423" spc="-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ça doit être normal.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140746" y="1870976"/>
            <a:ext cx="952450" cy="1018136"/>
          </a:xfrm>
          <a:custGeom>
            <a:avLst/>
            <a:gdLst/>
            <a:ahLst/>
            <a:cxnLst/>
            <a:rect r="r" b="b" t="t" l="l"/>
            <a:pathLst>
              <a:path h="1018136" w="952450">
                <a:moveTo>
                  <a:pt x="0" y="0"/>
                </a:moveTo>
                <a:lnTo>
                  <a:pt x="952450" y="0"/>
                </a:lnTo>
                <a:lnTo>
                  <a:pt x="952450" y="1018136"/>
                </a:lnTo>
                <a:lnTo>
                  <a:pt x="0" y="10181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0725" r="-188362" b="-6895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0941" y="538241"/>
            <a:ext cx="2808019" cy="122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3"/>
              </a:lnSpc>
            </a:pPr>
            <a:r>
              <a:rPr lang="en-US" sz="1338" spc="-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l’experience de la pièce enfumée prouve que les individus mettent trois fois plus de temps à remarquer qu’il y a de la fumée s’ils sont en groupe.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3860" y="20935"/>
            <a:ext cx="2782180" cy="68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3"/>
              </a:lnSpc>
            </a:pPr>
            <a:r>
              <a:rPr lang="en-US" sz="1242" spc="-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L’effet du témoin peut expliquer certaines attitudes collectives sur la scène géopolitique.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39181" y="2638523"/>
            <a:ext cx="1273393" cy="203995"/>
            <a:chOff x="0" y="0"/>
            <a:chExt cx="1146233" cy="1836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46233" cy="183624"/>
            </a:xfrm>
            <a:custGeom>
              <a:avLst/>
              <a:gdLst/>
              <a:ahLst/>
              <a:cxnLst/>
              <a:rect r="r" b="b" t="t" l="l"/>
              <a:pathLst>
                <a:path h="183624" w="1146233">
                  <a:moveTo>
                    <a:pt x="91196" y="0"/>
                  </a:moveTo>
                  <a:lnTo>
                    <a:pt x="1055037" y="0"/>
                  </a:lnTo>
                  <a:cubicBezTo>
                    <a:pt x="1079223" y="0"/>
                    <a:pt x="1102420" y="9608"/>
                    <a:pt x="1119522" y="26711"/>
                  </a:cubicBezTo>
                  <a:cubicBezTo>
                    <a:pt x="1136625" y="43813"/>
                    <a:pt x="1146233" y="67010"/>
                    <a:pt x="1146233" y="91196"/>
                  </a:cubicBezTo>
                  <a:lnTo>
                    <a:pt x="1146233" y="92428"/>
                  </a:lnTo>
                  <a:cubicBezTo>
                    <a:pt x="1146233" y="116615"/>
                    <a:pt x="1136625" y="139811"/>
                    <a:pt x="1119522" y="156913"/>
                  </a:cubicBezTo>
                  <a:cubicBezTo>
                    <a:pt x="1102420" y="174016"/>
                    <a:pt x="1079223" y="183624"/>
                    <a:pt x="1055037" y="183624"/>
                  </a:cubicBezTo>
                  <a:lnTo>
                    <a:pt x="91196" y="183624"/>
                  </a:lnTo>
                  <a:cubicBezTo>
                    <a:pt x="67010" y="183624"/>
                    <a:pt x="43813" y="174016"/>
                    <a:pt x="26711" y="156913"/>
                  </a:cubicBezTo>
                  <a:cubicBezTo>
                    <a:pt x="9608" y="139811"/>
                    <a:pt x="0" y="116615"/>
                    <a:pt x="0" y="92428"/>
                  </a:cubicBezTo>
                  <a:lnTo>
                    <a:pt x="0" y="91196"/>
                  </a:lnTo>
                  <a:cubicBezTo>
                    <a:pt x="0" y="67010"/>
                    <a:pt x="9608" y="43813"/>
                    <a:pt x="26711" y="26711"/>
                  </a:cubicBezTo>
                  <a:cubicBezTo>
                    <a:pt x="43813" y="9608"/>
                    <a:pt x="67010" y="0"/>
                    <a:pt x="9119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0A5CB">
                    <a:alpha val="100000"/>
                  </a:srgbClr>
                </a:gs>
                <a:gs pos="100000">
                  <a:srgbClr val="3F426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146233" cy="193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9984" y="1621098"/>
            <a:ext cx="2782180" cy="1250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3"/>
              </a:lnSpc>
            </a:pPr>
            <a:r>
              <a:rPr lang="en-US" sz="1365" spc="-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Plus nous sommes nombreux à décider, plus nous avons tendance à observer l’attitude des autres pour y trouver un mètre étalon.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65676" y="783900"/>
            <a:ext cx="596669" cy="551082"/>
            <a:chOff x="0" y="0"/>
            <a:chExt cx="795558" cy="73477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22626" y="590164"/>
              <a:ext cx="724982" cy="144611"/>
              <a:chOff x="0" y="0"/>
              <a:chExt cx="2355476" cy="46984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35157" y="472453"/>
              <a:ext cx="143283" cy="132167"/>
              <a:chOff x="0" y="0"/>
              <a:chExt cx="984774" cy="90837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true" rot="1722318">
              <a:off x="55999" y="241098"/>
              <a:ext cx="242028" cy="295111"/>
            </a:xfrm>
            <a:custGeom>
              <a:avLst/>
              <a:gdLst/>
              <a:ahLst/>
              <a:cxnLst/>
              <a:rect r="r" b="b" t="t" l="l"/>
              <a:pathLst>
                <a:path h="295111" w="242028">
                  <a:moveTo>
                    <a:pt x="0" y="295111"/>
                  </a:moveTo>
                  <a:lnTo>
                    <a:pt x="242028" y="295111"/>
                  </a:lnTo>
                  <a:lnTo>
                    <a:pt x="242028" y="0"/>
                  </a:lnTo>
                  <a:lnTo>
                    <a:pt x="0" y="0"/>
                  </a:lnTo>
                  <a:lnTo>
                    <a:pt x="0" y="295111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43987" y="0"/>
              <a:ext cx="551572" cy="734776"/>
            </a:xfrm>
            <a:custGeom>
              <a:avLst/>
              <a:gdLst/>
              <a:ahLst/>
              <a:cxnLst/>
              <a:rect r="r" b="b" t="t" l="l"/>
              <a:pathLst>
                <a:path h="734776" w="551572">
                  <a:moveTo>
                    <a:pt x="0" y="0"/>
                  </a:moveTo>
                  <a:lnTo>
                    <a:pt x="551571" y="0"/>
                  </a:lnTo>
                  <a:lnTo>
                    <a:pt x="551571" y="734776"/>
                  </a:lnTo>
                  <a:lnTo>
                    <a:pt x="0" y="734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43241" y="783900"/>
            <a:ext cx="596669" cy="551082"/>
            <a:chOff x="0" y="0"/>
            <a:chExt cx="795558" cy="734776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22626" y="590164"/>
              <a:ext cx="724982" cy="144611"/>
              <a:chOff x="0" y="0"/>
              <a:chExt cx="2355476" cy="469845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35157" y="472453"/>
              <a:ext cx="143283" cy="132167"/>
              <a:chOff x="0" y="0"/>
              <a:chExt cx="984774" cy="908378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true" rot="1722318">
              <a:off x="55999" y="241098"/>
              <a:ext cx="242028" cy="295111"/>
            </a:xfrm>
            <a:custGeom>
              <a:avLst/>
              <a:gdLst/>
              <a:ahLst/>
              <a:cxnLst/>
              <a:rect r="r" b="b" t="t" l="l"/>
              <a:pathLst>
                <a:path h="295111" w="242028">
                  <a:moveTo>
                    <a:pt x="0" y="295111"/>
                  </a:moveTo>
                  <a:lnTo>
                    <a:pt x="242028" y="295111"/>
                  </a:lnTo>
                  <a:lnTo>
                    <a:pt x="242028" y="0"/>
                  </a:lnTo>
                  <a:lnTo>
                    <a:pt x="0" y="0"/>
                  </a:lnTo>
                  <a:lnTo>
                    <a:pt x="0" y="295111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43987" y="0"/>
              <a:ext cx="551572" cy="734776"/>
            </a:xfrm>
            <a:custGeom>
              <a:avLst/>
              <a:gdLst/>
              <a:ahLst/>
              <a:cxnLst/>
              <a:rect r="r" b="b" t="t" l="l"/>
              <a:pathLst>
                <a:path h="734776" w="551572">
                  <a:moveTo>
                    <a:pt x="0" y="0"/>
                  </a:moveTo>
                  <a:lnTo>
                    <a:pt x="551571" y="0"/>
                  </a:lnTo>
                  <a:lnTo>
                    <a:pt x="551571" y="734776"/>
                  </a:lnTo>
                  <a:lnTo>
                    <a:pt x="0" y="734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952157" y="783900"/>
            <a:ext cx="596669" cy="551082"/>
            <a:chOff x="0" y="0"/>
            <a:chExt cx="795558" cy="734776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22626" y="590164"/>
              <a:ext cx="724982" cy="144611"/>
              <a:chOff x="0" y="0"/>
              <a:chExt cx="2355476" cy="469845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35157" y="472453"/>
              <a:ext cx="143283" cy="132167"/>
              <a:chOff x="0" y="0"/>
              <a:chExt cx="984774" cy="908378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32" id="32"/>
            <p:cNvSpPr/>
            <p:nvPr/>
          </p:nvSpPr>
          <p:spPr>
            <a:xfrm flipH="false" flipV="true" rot="1722318">
              <a:off x="55999" y="241098"/>
              <a:ext cx="242028" cy="295111"/>
            </a:xfrm>
            <a:custGeom>
              <a:avLst/>
              <a:gdLst/>
              <a:ahLst/>
              <a:cxnLst/>
              <a:rect r="r" b="b" t="t" l="l"/>
              <a:pathLst>
                <a:path h="295111" w="242028">
                  <a:moveTo>
                    <a:pt x="0" y="295111"/>
                  </a:moveTo>
                  <a:lnTo>
                    <a:pt x="242028" y="295111"/>
                  </a:lnTo>
                  <a:lnTo>
                    <a:pt x="242028" y="0"/>
                  </a:lnTo>
                  <a:lnTo>
                    <a:pt x="0" y="0"/>
                  </a:lnTo>
                  <a:lnTo>
                    <a:pt x="0" y="295111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43987" y="0"/>
              <a:ext cx="551572" cy="734776"/>
            </a:xfrm>
            <a:custGeom>
              <a:avLst/>
              <a:gdLst/>
              <a:ahLst/>
              <a:cxnLst/>
              <a:rect r="r" b="b" t="t" l="l"/>
              <a:pathLst>
                <a:path h="734776" w="551572">
                  <a:moveTo>
                    <a:pt x="0" y="0"/>
                  </a:moveTo>
                  <a:lnTo>
                    <a:pt x="551571" y="0"/>
                  </a:lnTo>
                  <a:lnTo>
                    <a:pt x="551571" y="734776"/>
                  </a:lnTo>
                  <a:lnTo>
                    <a:pt x="0" y="734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461074" y="783900"/>
            <a:ext cx="596669" cy="551082"/>
            <a:chOff x="0" y="0"/>
            <a:chExt cx="795558" cy="734776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22626" y="590164"/>
              <a:ext cx="724982" cy="144611"/>
              <a:chOff x="0" y="0"/>
              <a:chExt cx="2355476" cy="469845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35157" y="472453"/>
              <a:ext cx="143283" cy="132167"/>
              <a:chOff x="0" y="0"/>
              <a:chExt cx="984774" cy="90837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41" id="41"/>
            <p:cNvSpPr/>
            <p:nvPr/>
          </p:nvSpPr>
          <p:spPr>
            <a:xfrm flipH="false" flipV="true" rot="1722318">
              <a:off x="55999" y="241098"/>
              <a:ext cx="242028" cy="295111"/>
            </a:xfrm>
            <a:custGeom>
              <a:avLst/>
              <a:gdLst/>
              <a:ahLst/>
              <a:cxnLst/>
              <a:rect r="r" b="b" t="t" l="l"/>
              <a:pathLst>
                <a:path h="295111" w="242028">
                  <a:moveTo>
                    <a:pt x="0" y="295111"/>
                  </a:moveTo>
                  <a:lnTo>
                    <a:pt x="242028" y="295111"/>
                  </a:lnTo>
                  <a:lnTo>
                    <a:pt x="242028" y="0"/>
                  </a:lnTo>
                  <a:lnTo>
                    <a:pt x="0" y="0"/>
                  </a:lnTo>
                  <a:lnTo>
                    <a:pt x="0" y="295111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243987" y="0"/>
              <a:ext cx="551572" cy="734776"/>
            </a:xfrm>
            <a:custGeom>
              <a:avLst/>
              <a:gdLst/>
              <a:ahLst/>
              <a:cxnLst/>
              <a:rect r="r" b="b" t="t" l="l"/>
              <a:pathLst>
                <a:path h="734776" w="551572">
                  <a:moveTo>
                    <a:pt x="0" y="0"/>
                  </a:moveTo>
                  <a:lnTo>
                    <a:pt x="551571" y="0"/>
                  </a:lnTo>
                  <a:lnTo>
                    <a:pt x="551571" y="734776"/>
                  </a:lnTo>
                  <a:lnTo>
                    <a:pt x="0" y="734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969990" y="783900"/>
            <a:ext cx="596669" cy="551082"/>
            <a:chOff x="0" y="0"/>
            <a:chExt cx="795558" cy="734776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22626" y="590164"/>
              <a:ext cx="724982" cy="144611"/>
              <a:chOff x="0" y="0"/>
              <a:chExt cx="2355476" cy="469845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35157" y="472453"/>
              <a:ext cx="143283" cy="132167"/>
              <a:chOff x="0" y="0"/>
              <a:chExt cx="984774" cy="908378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50" id="50"/>
            <p:cNvSpPr/>
            <p:nvPr/>
          </p:nvSpPr>
          <p:spPr>
            <a:xfrm flipH="false" flipV="true" rot="1722318">
              <a:off x="55999" y="241098"/>
              <a:ext cx="242028" cy="295111"/>
            </a:xfrm>
            <a:custGeom>
              <a:avLst/>
              <a:gdLst/>
              <a:ahLst/>
              <a:cxnLst/>
              <a:rect r="r" b="b" t="t" l="l"/>
              <a:pathLst>
                <a:path h="295111" w="242028">
                  <a:moveTo>
                    <a:pt x="0" y="295111"/>
                  </a:moveTo>
                  <a:lnTo>
                    <a:pt x="242028" y="295111"/>
                  </a:lnTo>
                  <a:lnTo>
                    <a:pt x="242028" y="0"/>
                  </a:lnTo>
                  <a:lnTo>
                    <a:pt x="0" y="0"/>
                  </a:lnTo>
                  <a:lnTo>
                    <a:pt x="0" y="295111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243987" y="0"/>
              <a:ext cx="551572" cy="734776"/>
            </a:xfrm>
            <a:custGeom>
              <a:avLst/>
              <a:gdLst/>
              <a:ahLst/>
              <a:cxnLst/>
              <a:rect r="r" b="b" t="t" l="l"/>
              <a:pathLst>
                <a:path h="734776" w="551572">
                  <a:moveTo>
                    <a:pt x="0" y="0"/>
                  </a:moveTo>
                  <a:lnTo>
                    <a:pt x="551571" y="0"/>
                  </a:lnTo>
                  <a:lnTo>
                    <a:pt x="551571" y="734776"/>
                  </a:lnTo>
                  <a:lnTo>
                    <a:pt x="0" y="734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2478907" y="783900"/>
            <a:ext cx="596669" cy="551082"/>
            <a:chOff x="0" y="0"/>
            <a:chExt cx="795558" cy="734776"/>
          </a:xfrm>
        </p:grpSpPr>
        <p:grpSp>
          <p:nvGrpSpPr>
            <p:cNvPr name="Group 53" id="53"/>
            <p:cNvGrpSpPr/>
            <p:nvPr/>
          </p:nvGrpSpPr>
          <p:grpSpPr>
            <a:xfrm rot="0">
              <a:off x="22626" y="590164"/>
              <a:ext cx="724982" cy="144611"/>
              <a:chOff x="0" y="0"/>
              <a:chExt cx="2355476" cy="469845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0">
              <a:off x="35157" y="472453"/>
              <a:ext cx="143283" cy="132167"/>
              <a:chOff x="0" y="0"/>
              <a:chExt cx="984774" cy="908378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59" id="59"/>
            <p:cNvSpPr/>
            <p:nvPr/>
          </p:nvSpPr>
          <p:spPr>
            <a:xfrm flipH="false" flipV="true" rot="1722318">
              <a:off x="55999" y="241098"/>
              <a:ext cx="242028" cy="295111"/>
            </a:xfrm>
            <a:custGeom>
              <a:avLst/>
              <a:gdLst/>
              <a:ahLst/>
              <a:cxnLst/>
              <a:rect r="r" b="b" t="t" l="l"/>
              <a:pathLst>
                <a:path h="295111" w="242028">
                  <a:moveTo>
                    <a:pt x="0" y="295111"/>
                  </a:moveTo>
                  <a:lnTo>
                    <a:pt x="242028" y="295111"/>
                  </a:lnTo>
                  <a:lnTo>
                    <a:pt x="242028" y="0"/>
                  </a:lnTo>
                  <a:lnTo>
                    <a:pt x="0" y="0"/>
                  </a:lnTo>
                  <a:lnTo>
                    <a:pt x="0" y="295111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243987" y="0"/>
              <a:ext cx="551572" cy="734776"/>
            </a:xfrm>
            <a:custGeom>
              <a:avLst/>
              <a:gdLst/>
              <a:ahLst/>
              <a:cxnLst/>
              <a:rect r="r" b="b" t="t" l="l"/>
              <a:pathLst>
                <a:path h="734776" w="551572">
                  <a:moveTo>
                    <a:pt x="0" y="0"/>
                  </a:moveTo>
                  <a:lnTo>
                    <a:pt x="551571" y="0"/>
                  </a:lnTo>
                  <a:lnTo>
                    <a:pt x="551571" y="734776"/>
                  </a:lnTo>
                  <a:lnTo>
                    <a:pt x="0" y="734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209596">
            <a:off x="164851" y="-7567"/>
            <a:ext cx="1078407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0"/>
              </a:lnSpc>
            </a:pPr>
            <a:r>
              <a:rPr lang="en-US" sz="1500" spc="-7">
                <a:solidFill>
                  <a:srgbClr val="99C5E4"/>
                </a:solidFill>
                <a:latin typeface="Rockstone"/>
                <a:ea typeface="Rockstone"/>
                <a:cs typeface="Rockstone"/>
                <a:sym typeface="Rockstone"/>
              </a:rPr>
              <a:t>Invasion de la Crimée. </a:t>
            </a:r>
          </a:p>
        </p:txBody>
      </p:sp>
      <p:sp>
        <p:nvSpPr>
          <p:cNvPr name="TextBox 3" id="3"/>
          <p:cNvSpPr txBox="true"/>
          <p:nvPr/>
        </p:nvSpPr>
        <p:spPr>
          <a:xfrm rot="901798">
            <a:off x="1640485" y="108252"/>
            <a:ext cx="1334440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0"/>
              </a:lnSpc>
            </a:pPr>
            <a:r>
              <a:rPr lang="en-US" sz="1500" spc="-7">
                <a:solidFill>
                  <a:srgbClr val="73B5E4"/>
                </a:solidFill>
                <a:latin typeface="Rockstone"/>
                <a:ea typeface="Rockstone"/>
                <a:cs typeface="Rockstone"/>
                <a:sym typeface="Rockstone"/>
              </a:rPr>
              <a:t>Chantage énergétique.</a:t>
            </a:r>
          </a:p>
        </p:txBody>
      </p:sp>
      <p:sp>
        <p:nvSpPr>
          <p:cNvPr name="TextBox 4" id="4"/>
          <p:cNvSpPr txBox="true"/>
          <p:nvPr/>
        </p:nvSpPr>
        <p:spPr>
          <a:xfrm rot="-123099">
            <a:off x="1439103" y="1196358"/>
            <a:ext cx="1555898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0"/>
              </a:lnSpc>
            </a:pPr>
            <a:r>
              <a:rPr lang="en-US" sz="1500" spc="-7">
                <a:solidFill>
                  <a:srgbClr val="59A5DB"/>
                </a:solidFill>
                <a:latin typeface="Rockstone"/>
                <a:ea typeface="Rockstone"/>
                <a:cs typeface="Rockstone"/>
                <a:sym typeface="Rockstone"/>
              </a:rPr>
              <a:t>Invasion de grande ampleur.</a:t>
            </a:r>
          </a:p>
        </p:txBody>
      </p:sp>
      <p:sp>
        <p:nvSpPr>
          <p:cNvPr name="TextBox 5" id="5"/>
          <p:cNvSpPr txBox="true"/>
          <p:nvPr/>
        </p:nvSpPr>
        <p:spPr>
          <a:xfrm rot="810454">
            <a:off x="1376612" y="2277602"/>
            <a:ext cx="1541047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0"/>
              </a:lnSpc>
            </a:pPr>
            <a:r>
              <a:rPr lang="en-US" sz="1500" spc="-7">
                <a:solidFill>
                  <a:srgbClr val="3497DD"/>
                </a:solidFill>
                <a:latin typeface="Rockstone"/>
                <a:ea typeface="Rockstone"/>
                <a:cs typeface="Rockstone"/>
                <a:sym typeface="Rockstone"/>
              </a:rPr>
              <a:t>Frappes sur des sites énergétiques.</a:t>
            </a:r>
          </a:p>
        </p:txBody>
      </p:sp>
      <p:sp>
        <p:nvSpPr>
          <p:cNvPr name="TextBox 6" id="6"/>
          <p:cNvSpPr txBox="true"/>
          <p:nvPr/>
        </p:nvSpPr>
        <p:spPr>
          <a:xfrm rot="-344062">
            <a:off x="171919" y="2292158"/>
            <a:ext cx="1048593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0"/>
              </a:lnSpc>
            </a:pPr>
            <a:r>
              <a:rPr lang="en-US" sz="1500" spc="-7">
                <a:solidFill>
                  <a:srgbClr val="0D76BF"/>
                </a:solidFill>
                <a:latin typeface="Rockstone"/>
                <a:ea typeface="Rockstone"/>
                <a:cs typeface="Rockstone"/>
                <a:sym typeface="Rockstone"/>
              </a:rPr>
              <a:t>Transfert de population.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7310" y="711242"/>
            <a:ext cx="1569623" cy="1449701"/>
            <a:chOff x="0" y="0"/>
            <a:chExt cx="2092831" cy="193293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59521" y="1552513"/>
              <a:ext cx="1907169" cy="380421"/>
              <a:chOff x="0" y="0"/>
              <a:chExt cx="2355476" cy="46984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92486" y="1242856"/>
              <a:ext cx="376926" cy="347685"/>
              <a:chOff x="0" y="0"/>
              <a:chExt cx="984774" cy="90837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true" rot="1722318">
              <a:off x="147314" y="634244"/>
              <a:ext cx="636690" cy="776332"/>
            </a:xfrm>
            <a:custGeom>
              <a:avLst/>
              <a:gdLst/>
              <a:ahLst/>
              <a:cxnLst/>
              <a:rect r="r" b="b" t="t" l="l"/>
              <a:pathLst>
                <a:path h="776332" w="636690">
                  <a:moveTo>
                    <a:pt x="0" y="776332"/>
                  </a:moveTo>
                  <a:lnTo>
                    <a:pt x="636690" y="776332"/>
                  </a:lnTo>
                  <a:lnTo>
                    <a:pt x="636690" y="0"/>
                  </a:lnTo>
                  <a:lnTo>
                    <a:pt x="0" y="0"/>
                  </a:lnTo>
                  <a:lnTo>
                    <a:pt x="0" y="776332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41842" y="0"/>
              <a:ext cx="1450989" cy="1932934"/>
            </a:xfrm>
            <a:custGeom>
              <a:avLst/>
              <a:gdLst/>
              <a:ahLst/>
              <a:cxnLst/>
              <a:rect r="r" b="b" t="t" l="l"/>
              <a:pathLst>
                <a:path h="1932934" w="1450989">
                  <a:moveTo>
                    <a:pt x="0" y="0"/>
                  </a:moveTo>
                  <a:lnTo>
                    <a:pt x="1450989" y="0"/>
                  </a:lnTo>
                  <a:lnTo>
                    <a:pt x="1450989" y="1932934"/>
                  </a:lnTo>
                  <a:lnTo>
                    <a:pt x="0" y="19329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4717" y="1201938"/>
            <a:ext cx="466375" cy="1650886"/>
          </a:xfrm>
          <a:custGeom>
            <a:avLst/>
            <a:gdLst/>
            <a:ahLst/>
            <a:cxnLst/>
            <a:rect r="r" b="b" t="t" l="l"/>
            <a:pathLst>
              <a:path h="1650886" w="466375">
                <a:moveTo>
                  <a:pt x="0" y="0"/>
                </a:moveTo>
                <a:lnTo>
                  <a:pt x="466376" y="0"/>
                </a:lnTo>
                <a:lnTo>
                  <a:pt x="466376" y="1650886"/>
                </a:lnTo>
                <a:lnTo>
                  <a:pt x="0" y="1650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639" y="26709"/>
            <a:ext cx="2952622" cy="103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8"/>
              </a:lnSpc>
            </a:pPr>
            <a:r>
              <a:rPr lang="en-US" sz="1726" spc="36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Agir de manière déterminée est plus facile </a:t>
            </a:r>
          </a:p>
          <a:p>
            <a:pPr algn="ctr">
              <a:lnSpc>
                <a:spcPts val="1968"/>
              </a:lnSpc>
            </a:pPr>
            <a:r>
              <a:rPr lang="en-US" sz="1726" spc="36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pour un individu </a:t>
            </a:r>
          </a:p>
          <a:p>
            <a:pPr algn="ctr">
              <a:lnSpc>
                <a:spcPts val="1968"/>
              </a:lnSpc>
            </a:pPr>
            <a:r>
              <a:rPr lang="en-US" sz="1726" spc="36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que pour un groupe.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04950" y="1201938"/>
            <a:ext cx="183655" cy="650108"/>
          </a:xfrm>
          <a:custGeom>
            <a:avLst/>
            <a:gdLst/>
            <a:ahLst/>
            <a:cxnLst/>
            <a:rect r="r" b="b" t="t" l="l"/>
            <a:pathLst>
              <a:path h="650108" w="183655">
                <a:moveTo>
                  <a:pt x="0" y="0"/>
                </a:moveTo>
                <a:lnTo>
                  <a:pt x="183655" y="0"/>
                </a:lnTo>
                <a:lnTo>
                  <a:pt x="183655" y="650108"/>
                </a:lnTo>
                <a:lnTo>
                  <a:pt x="0" y="650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62653" y="1201938"/>
            <a:ext cx="183655" cy="650108"/>
          </a:xfrm>
          <a:custGeom>
            <a:avLst/>
            <a:gdLst/>
            <a:ahLst/>
            <a:cxnLst/>
            <a:rect r="r" b="b" t="t" l="l"/>
            <a:pathLst>
              <a:path h="650108" w="183655">
                <a:moveTo>
                  <a:pt x="0" y="0"/>
                </a:moveTo>
                <a:lnTo>
                  <a:pt x="183655" y="0"/>
                </a:lnTo>
                <a:lnTo>
                  <a:pt x="183655" y="650108"/>
                </a:lnTo>
                <a:lnTo>
                  <a:pt x="0" y="650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2508" y="1201938"/>
            <a:ext cx="183655" cy="650108"/>
          </a:xfrm>
          <a:custGeom>
            <a:avLst/>
            <a:gdLst/>
            <a:ahLst/>
            <a:cxnLst/>
            <a:rect r="r" b="b" t="t" l="l"/>
            <a:pathLst>
              <a:path h="650108" w="183655">
                <a:moveTo>
                  <a:pt x="0" y="0"/>
                </a:moveTo>
                <a:lnTo>
                  <a:pt x="183656" y="0"/>
                </a:lnTo>
                <a:lnTo>
                  <a:pt x="183656" y="650108"/>
                </a:lnTo>
                <a:lnTo>
                  <a:pt x="0" y="6501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282364" y="1201938"/>
            <a:ext cx="183655" cy="650108"/>
          </a:xfrm>
          <a:custGeom>
            <a:avLst/>
            <a:gdLst/>
            <a:ahLst/>
            <a:cxnLst/>
            <a:rect r="r" b="b" t="t" l="l"/>
            <a:pathLst>
              <a:path h="650108" w="183655">
                <a:moveTo>
                  <a:pt x="0" y="0"/>
                </a:moveTo>
                <a:lnTo>
                  <a:pt x="183655" y="0"/>
                </a:lnTo>
                <a:lnTo>
                  <a:pt x="183655" y="650108"/>
                </a:lnTo>
                <a:lnTo>
                  <a:pt x="0" y="6501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42219" y="1201938"/>
            <a:ext cx="183655" cy="650108"/>
          </a:xfrm>
          <a:custGeom>
            <a:avLst/>
            <a:gdLst/>
            <a:ahLst/>
            <a:cxnLst/>
            <a:rect r="r" b="b" t="t" l="l"/>
            <a:pathLst>
              <a:path h="650108" w="183655">
                <a:moveTo>
                  <a:pt x="0" y="0"/>
                </a:moveTo>
                <a:lnTo>
                  <a:pt x="183655" y="0"/>
                </a:lnTo>
                <a:lnTo>
                  <a:pt x="183655" y="650108"/>
                </a:lnTo>
                <a:lnTo>
                  <a:pt x="0" y="6501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96778" y="1921506"/>
            <a:ext cx="183655" cy="650108"/>
          </a:xfrm>
          <a:custGeom>
            <a:avLst/>
            <a:gdLst/>
            <a:ahLst/>
            <a:cxnLst/>
            <a:rect r="r" b="b" t="t" l="l"/>
            <a:pathLst>
              <a:path h="650108" w="183655">
                <a:moveTo>
                  <a:pt x="0" y="0"/>
                </a:moveTo>
                <a:lnTo>
                  <a:pt x="183655" y="0"/>
                </a:lnTo>
                <a:lnTo>
                  <a:pt x="183655" y="650108"/>
                </a:lnTo>
                <a:lnTo>
                  <a:pt x="0" y="65010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854480" y="1921506"/>
            <a:ext cx="183655" cy="650108"/>
          </a:xfrm>
          <a:custGeom>
            <a:avLst/>
            <a:gdLst/>
            <a:ahLst/>
            <a:cxnLst/>
            <a:rect r="r" b="b" t="t" l="l"/>
            <a:pathLst>
              <a:path h="650108" w="183655">
                <a:moveTo>
                  <a:pt x="0" y="0"/>
                </a:moveTo>
                <a:lnTo>
                  <a:pt x="183656" y="0"/>
                </a:lnTo>
                <a:lnTo>
                  <a:pt x="183656" y="650108"/>
                </a:lnTo>
                <a:lnTo>
                  <a:pt x="0" y="6501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12183" y="1921506"/>
            <a:ext cx="183655" cy="650108"/>
          </a:xfrm>
          <a:custGeom>
            <a:avLst/>
            <a:gdLst/>
            <a:ahLst/>
            <a:cxnLst/>
            <a:rect r="r" b="b" t="t" l="l"/>
            <a:pathLst>
              <a:path h="650108" w="183655">
                <a:moveTo>
                  <a:pt x="0" y="0"/>
                </a:moveTo>
                <a:lnTo>
                  <a:pt x="183655" y="0"/>
                </a:lnTo>
                <a:lnTo>
                  <a:pt x="183655" y="650108"/>
                </a:lnTo>
                <a:lnTo>
                  <a:pt x="0" y="65010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374191" y="1921506"/>
            <a:ext cx="183655" cy="650108"/>
          </a:xfrm>
          <a:custGeom>
            <a:avLst/>
            <a:gdLst/>
            <a:ahLst/>
            <a:cxnLst/>
            <a:rect r="r" b="b" t="t" l="l"/>
            <a:pathLst>
              <a:path h="650108" w="183655">
                <a:moveTo>
                  <a:pt x="0" y="0"/>
                </a:moveTo>
                <a:lnTo>
                  <a:pt x="183656" y="0"/>
                </a:lnTo>
                <a:lnTo>
                  <a:pt x="183656" y="650108"/>
                </a:lnTo>
                <a:lnTo>
                  <a:pt x="0" y="65010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4169" y="948943"/>
            <a:ext cx="1401725" cy="2103550"/>
          </a:xfrm>
          <a:custGeom>
            <a:avLst/>
            <a:gdLst/>
            <a:ahLst/>
            <a:cxnLst/>
            <a:rect r="r" b="b" t="t" l="l"/>
            <a:pathLst>
              <a:path h="2103550" w="1401725">
                <a:moveTo>
                  <a:pt x="0" y="0"/>
                </a:moveTo>
                <a:lnTo>
                  <a:pt x="1401725" y="0"/>
                </a:lnTo>
                <a:lnTo>
                  <a:pt x="1401725" y="2103549"/>
                </a:lnTo>
                <a:lnTo>
                  <a:pt x="0" y="2103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342" t="-8882" r="-993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1811" y="76946"/>
            <a:ext cx="2706277" cy="871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5"/>
              </a:lnSpc>
            </a:pPr>
            <a:r>
              <a:rPr lang="en-US" sz="1925" spc="40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Pourtant, il y a </a:t>
            </a:r>
          </a:p>
          <a:p>
            <a:pPr algn="ctr">
              <a:lnSpc>
                <a:spcPts val="2195"/>
              </a:lnSpc>
            </a:pPr>
            <a:r>
              <a:rPr lang="en-US" sz="1925" spc="40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de bonnes raisons de </a:t>
            </a:r>
          </a:p>
          <a:p>
            <a:pPr algn="ctr">
              <a:lnSpc>
                <a:spcPts val="2195"/>
              </a:lnSpc>
            </a:pPr>
            <a:r>
              <a:rPr lang="en-US" sz="1925" spc="40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ne pas rester passif.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120" y="1227081"/>
            <a:ext cx="1549049" cy="99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3"/>
              </a:lnSpc>
            </a:pPr>
            <a:r>
              <a:rPr lang="en-US" sz="1161" spc="24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Ne vous demandez pas ce que vous auriez fait en 1942, demandez-vous ce que vous faites aujourd’hui.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9428" y="2322849"/>
            <a:ext cx="1074741" cy="16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3"/>
              </a:lnSpc>
            </a:pPr>
            <a:r>
              <a:rPr lang="en-US" sz="1161" spc="24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Lucie Aubrac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7952" y="2498225"/>
            <a:ext cx="1074741" cy="16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3"/>
              </a:lnSpc>
            </a:pPr>
            <a:r>
              <a:rPr lang="en-US" sz="1161" spc="24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2007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9296" y="2070163"/>
            <a:ext cx="766271" cy="1149933"/>
          </a:xfrm>
          <a:custGeom>
            <a:avLst/>
            <a:gdLst/>
            <a:ahLst/>
            <a:cxnLst/>
            <a:rect r="r" b="b" t="t" l="l"/>
            <a:pathLst>
              <a:path h="1149933" w="766271">
                <a:moveTo>
                  <a:pt x="0" y="0"/>
                </a:moveTo>
                <a:lnTo>
                  <a:pt x="766271" y="0"/>
                </a:lnTo>
                <a:lnTo>
                  <a:pt x="766271" y="1149933"/>
                </a:lnTo>
                <a:lnTo>
                  <a:pt x="0" y="1149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342" t="-8882" r="-993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325945"/>
            <a:ext cx="1670801" cy="809318"/>
          </a:xfrm>
          <a:custGeom>
            <a:avLst/>
            <a:gdLst/>
            <a:ahLst/>
            <a:cxnLst/>
            <a:rect r="r" b="b" t="t" l="l"/>
            <a:pathLst>
              <a:path h="809318" w="1670801">
                <a:moveTo>
                  <a:pt x="0" y="0"/>
                </a:moveTo>
                <a:lnTo>
                  <a:pt x="1670801" y="0"/>
                </a:lnTo>
                <a:lnTo>
                  <a:pt x="1670801" y="809319"/>
                </a:lnTo>
                <a:lnTo>
                  <a:pt x="0" y="8093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264" r="-11323" b="-1301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98615" y="483661"/>
            <a:ext cx="1075741" cy="759574"/>
          </a:xfrm>
          <a:custGeom>
            <a:avLst/>
            <a:gdLst/>
            <a:ahLst/>
            <a:cxnLst/>
            <a:rect r="r" b="b" t="t" l="l"/>
            <a:pathLst>
              <a:path h="759574" w="1075741">
                <a:moveTo>
                  <a:pt x="0" y="0"/>
                </a:moveTo>
                <a:lnTo>
                  <a:pt x="1075741" y="0"/>
                </a:lnTo>
                <a:lnTo>
                  <a:pt x="1075741" y="759574"/>
                </a:lnTo>
                <a:lnTo>
                  <a:pt x="0" y="7595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4189" t="-72180" r="-277403" b="-32255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4333" y="99812"/>
            <a:ext cx="2761234" cy="32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7"/>
              </a:lnSpc>
            </a:pPr>
            <a:r>
              <a:rPr lang="en-US" sz="1663" spc="2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pouvez agir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333" y="474136"/>
            <a:ext cx="1904324" cy="675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48"/>
              </a:lnSpc>
            </a:pPr>
            <a:r>
              <a:rPr lang="en-US" sz="1482" spc="-5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Agissez </a:t>
            </a:r>
          </a:p>
          <a:p>
            <a:pPr algn="l">
              <a:lnSpc>
                <a:spcPts val="1748"/>
              </a:lnSpc>
            </a:pPr>
            <a:r>
              <a:rPr lang="en-US" sz="1482" spc="-5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avant qu’il n’y ait plus d’oxygène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4147" y="1377190"/>
            <a:ext cx="1280209" cy="704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5"/>
              </a:lnSpc>
            </a:pPr>
            <a:r>
              <a:rPr lang="en-US" sz="1157" spc="-4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Relisez the</a:t>
            </a:r>
            <a:r>
              <a:rPr lang="en-US" sz="1157" spc="-40" u="sng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unresponsive bystander : why doesn’t he help ?</a:t>
            </a:r>
            <a:r>
              <a:rPr lang="en-US" sz="1157" spc="-4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7719" y="2635604"/>
            <a:ext cx="1516811" cy="292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6"/>
              </a:lnSpc>
            </a:pPr>
            <a:r>
              <a:rPr lang="en-US" sz="188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Suivez-moi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516" y="2135264"/>
            <a:ext cx="914406" cy="12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5"/>
              </a:lnSpc>
            </a:pPr>
            <a:r>
              <a:rPr lang="en-US" sz="82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John Darley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4123" y="2135264"/>
            <a:ext cx="715204" cy="12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5"/>
              </a:lnSpc>
            </a:pPr>
            <a:r>
              <a:rPr lang="en-US" sz="82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Bibb latané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087388" cy="3009900"/>
          </a:xfrm>
          <a:custGeom>
            <a:avLst/>
            <a:gdLst/>
            <a:ahLst/>
            <a:cxnLst/>
            <a:rect r="r" b="b" t="t" l="l"/>
            <a:pathLst>
              <a:path h="3009900" w="3087388">
                <a:moveTo>
                  <a:pt x="0" y="0"/>
                </a:moveTo>
                <a:lnTo>
                  <a:pt x="3087388" y="0"/>
                </a:lnTo>
                <a:lnTo>
                  <a:pt x="3087388" y="3009900"/>
                </a:lnTo>
                <a:lnTo>
                  <a:pt x="0" y="300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22" t="-46030" r="-2229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46520" y="2027514"/>
            <a:ext cx="1763380" cy="506897"/>
            <a:chOff x="0" y="0"/>
            <a:chExt cx="1587290" cy="456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87290" cy="456278"/>
            </a:xfrm>
            <a:custGeom>
              <a:avLst/>
              <a:gdLst/>
              <a:ahLst/>
              <a:cxnLst/>
              <a:rect r="r" b="b" t="t" l="l"/>
              <a:pathLst>
                <a:path h="456278" w="1587290">
                  <a:moveTo>
                    <a:pt x="0" y="0"/>
                  </a:moveTo>
                  <a:lnTo>
                    <a:pt x="1587290" y="0"/>
                  </a:lnTo>
                  <a:lnTo>
                    <a:pt x="1587290" y="456278"/>
                  </a:lnTo>
                  <a:lnTo>
                    <a:pt x="0" y="45627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587290" cy="465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41119" y="2280963"/>
            <a:ext cx="1275814" cy="321833"/>
            <a:chOff x="0" y="0"/>
            <a:chExt cx="1148412" cy="2896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8412" cy="289695"/>
            </a:xfrm>
            <a:custGeom>
              <a:avLst/>
              <a:gdLst/>
              <a:ahLst/>
              <a:cxnLst/>
              <a:rect r="r" b="b" t="t" l="l"/>
              <a:pathLst>
                <a:path h="289695" w="1148412">
                  <a:moveTo>
                    <a:pt x="91023" y="0"/>
                  </a:moveTo>
                  <a:lnTo>
                    <a:pt x="1057389" y="0"/>
                  </a:lnTo>
                  <a:cubicBezTo>
                    <a:pt x="1107660" y="0"/>
                    <a:pt x="1148412" y="40753"/>
                    <a:pt x="1148412" y="91023"/>
                  </a:cubicBezTo>
                  <a:lnTo>
                    <a:pt x="1148412" y="198672"/>
                  </a:lnTo>
                  <a:cubicBezTo>
                    <a:pt x="1148412" y="222813"/>
                    <a:pt x="1138822" y="245965"/>
                    <a:pt x="1121752" y="263035"/>
                  </a:cubicBezTo>
                  <a:cubicBezTo>
                    <a:pt x="1104682" y="280105"/>
                    <a:pt x="1081530" y="289695"/>
                    <a:pt x="1057389" y="289695"/>
                  </a:cubicBezTo>
                  <a:lnTo>
                    <a:pt x="91023" y="289695"/>
                  </a:lnTo>
                  <a:cubicBezTo>
                    <a:pt x="40753" y="289695"/>
                    <a:pt x="0" y="248943"/>
                    <a:pt x="0" y="198672"/>
                  </a:cubicBezTo>
                  <a:lnTo>
                    <a:pt x="0" y="91023"/>
                  </a:lnTo>
                  <a:cubicBezTo>
                    <a:pt x="0" y="40753"/>
                    <a:pt x="40753" y="0"/>
                    <a:pt x="910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0A5CB">
                    <a:alpha val="100000"/>
                  </a:srgbClr>
                </a:gs>
                <a:gs pos="100000">
                  <a:srgbClr val="3F426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148412" cy="299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9150" y="79307"/>
            <a:ext cx="1394544" cy="755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3"/>
              </a:lnSpc>
            </a:pPr>
            <a:r>
              <a:rPr lang="en-US" sz="145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Houston, we’ve had a problem here.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93771" y="2043459"/>
            <a:ext cx="1757769" cy="796841"/>
            <a:chOff x="0" y="0"/>
            <a:chExt cx="2343692" cy="106245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2343692" cy="3299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52"/>
                </a:lnSpc>
              </a:pPr>
              <a:r>
                <a:rPr lang="en-US" sz="1476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Ok 13.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03096"/>
              <a:ext cx="1730890" cy="399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67"/>
                </a:lnSpc>
              </a:pPr>
              <a:r>
                <a:rPr lang="en-US" sz="1775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STAND BY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32468"/>
              <a:ext cx="2343692" cy="3299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52"/>
                </a:lnSpc>
              </a:pPr>
              <a:r>
                <a:rPr lang="en-US" sz="1476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We’re looking at it.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8305" y="138562"/>
            <a:ext cx="1387095" cy="225306"/>
            <a:chOff x="0" y="0"/>
            <a:chExt cx="1248580" cy="20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8580" cy="202807"/>
            </a:xfrm>
            <a:custGeom>
              <a:avLst/>
              <a:gdLst/>
              <a:ahLst/>
              <a:cxnLst/>
              <a:rect r="r" b="b" t="t" l="l"/>
              <a:pathLst>
                <a:path h="202807" w="1248580">
                  <a:moveTo>
                    <a:pt x="83721" y="0"/>
                  </a:moveTo>
                  <a:lnTo>
                    <a:pt x="1164860" y="0"/>
                  </a:lnTo>
                  <a:cubicBezTo>
                    <a:pt x="1187064" y="0"/>
                    <a:pt x="1208358" y="8821"/>
                    <a:pt x="1224059" y="24521"/>
                  </a:cubicBezTo>
                  <a:cubicBezTo>
                    <a:pt x="1239760" y="40222"/>
                    <a:pt x="1248580" y="61517"/>
                    <a:pt x="1248580" y="83721"/>
                  </a:cubicBezTo>
                  <a:lnTo>
                    <a:pt x="1248580" y="119086"/>
                  </a:lnTo>
                  <a:cubicBezTo>
                    <a:pt x="1248580" y="165324"/>
                    <a:pt x="1211097" y="202807"/>
                    <a:pt x="1164860" y="202807"/>
                  </a:cubicBezTo>
                  <a:lnTo>
                    <a:pt x="83721" y="202807"/>
                  </a:lnTo>
                  <a:cubicBezTo>
                    <a:pt x="61517" y="202807"/>
                    <a:pt x="40222" y="193986"/>
                    <a:pt x="24521" y="178286"/>
                  </a:cubicBezTo>
                  <a:cubicBezTo>
                    <a:pt x="8821" y="162585"/>
                    <a:pt x="0" y="141290"/>
                    <a:pt x="0" y="119086"/>
                  </a:cubicBezTo>
                  <a:lnTo>
                    <a:pt x="0" y="83721"/>
                  </a:lnTo>
                  <a:cubicBezTo>
                    <a:pt x="0" y="37483"/>
                    <a:pt x="37483" y="0"/>
                    <a:pt x="8372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0A5CB">
                    <a:alpha val="100000"/>
                  </a:srgbClr>
                </a:gs>
                <a:gs pos="100000">
                  <a:srgbClr val="3F426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248580" cy="212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566" y="806453"/>
            <a:ext cx="2696286" cy="168789"/>
            <a:chOff x="0" y="0"/>
            <a:chExt cx="2427037" cy="1519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27037" cy="151934"/>
            </a:xfrm>
            <a:custGeom>
              <a:avLst/>
              <a:gdLst/>
              <a:ahLst/>
              <a:cxnLst/>
              <a:rect r="r" b="b" t="t" l="l"/>
              <a:pathLst>
                <a:path h="151934" w="2427037">
                  <a:moveTo>
                    <a:pt x="43070" y="0"/>
                  </a:moveTo>
                  <a:lnTo>
                    <a:pt x="2383967" y="0"/>
                  </a:lnTo>
                  <a:cubicBezTo>
                    <a:pt x="2395390" y="0"/>
                    <a:pt x="2406345" y="4538"/>
                    <a:pt x="2414422" y="12615"/>
                  </a:cubicBezTo>
                  <a:cubicBezTo>
                    <a:pt x="2422499" y="20692"/>
                    <a:pt x="2427037" y="31647"/>
                    <a:pt x="2427037" y="43070"/>
                  </a:cubicBezTo>
                  <a:lnTo>
                    <a:pt x="2427037" y="108864"/>
                  </a:lnTo>
                  <a:cubicBezTo>
                    <a:pt x="2427037" y="120287"/>
                    <a:pt x="2422499" y="131242"/>
                    <a:pt x="2414422" y="139319"/>
                  </a:cubicBezTo>
                  <a:cubicBezTo>
                    <a:pt x="2406345" y="147396"/>
                    <a:pt x="2395390" y="151934"/>
                    <a:pt x="2383967" y="151934"/>
                  </a:cubicBezTo>
                  <a:lnTo>
                    <a:pt x="43070" y="151934"/>
                  </a:lnTo>
                  <a:cubicBezTo>
                    <a:pt x="31647" y="151934"/>
                    <a:pt x="20692" y="147396"/>
                    <a:pt x="12615" y="139319"/>
                  </a:cubicBezTo>
                  <a:cubicBezTo>
                    <a:pt x="4538" y="131242"/>
                    <a:pt x="0" y="120287"/>
                    <a:pt x="0" y="108864"/>
                  </a:cubicBezTo>
                  <a:lnTo>
                    <a:pt x="0" y="43070"/>
                  </a:lnTo>
                  <a:cubicBezTo>
                    <a:pt x="0" y="31647"/>
                    <a:pt x="4538" y="20692"/>
                    <a:pt x="12615" y="12615"/>
                  </a:cubicBezTo>
                  <a:cubicBezTo>
                    <a:pt x="20692" y="4538"/>
                    <a:pt x="31647" y="0"/>
                    <a:pt x="430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0A5CB">
                    <a:alpha val="100000"/>
                  </a:srgbClr>
                </a:gs>
                <a:gs pos="100000">
                  <a:srgbClr val="3F426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2427037" cy="1614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6919" y="131106"/>
            <a:ext cx="2857697" cy="130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37"/>
              </a:lnSpc>
            </a:pPr>
            <a:r>
              <a:rPr lang="en-US" sz="1189" spc="-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L’effet du témoin (Bystander effect) est un effet de psychologie sociale qui postule que les individus ont moins tendance à offrir de l’aide à une victime en présence d’autres personnes.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0" y="2627087"/>
            <a:ext cx="414480" cy="382813"/>
            <a:chOff x="0" y="0"/>
            <a:chExt cx="552640" cy="51041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15717" y="409961"/>
              <a:ext cx="503613" cy="100455"/>
              <a:chOff x="0" y="0"/>
              <a:chExt cx="2355476" cy="46984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3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24422" y="328193"/>
              <a:ext cx="99532" cy="91811"/>
              <a:chOff x="0" y="0"/>
              <a:chExt cx="984774" cy="90837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3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true" rot="1722318">
              <a:off x="38900" y="167481"/>
              <a:ext cx="168126" cy="205001"/>
            </a:xfrm>
            <a:custGeom>
              <a:avLst/>
              <a:gdLst/>
              <a:ahLst/>
              <a:cxnLst/>
              <a:rect r="r" b="b" t="t" l="l"/>
              <a:pathLst>
                <a:path h="205001" w="168126">
                  <a:moveTo>
                    <a:pt x="0" y="205000"/>
                  </a:moveTo>
                  <a:lnTo>
                    <a:pt x="168127" y="205000"/>
                  </a:lnTo>
                  <a:lnTo>
                    <a:pt x="168127" y="0"/>
                  </a:lnTo>
                  <a:lnTo>
                    <a:pt x="0" y="0"/>
                  </a:lnTo>
                  <a:lnTo>
                    <a:pt x="0" y="205000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69487" y="0"/>
              <a:ext cx="383153" cy="510417"/>
            </a:xfrm>
            <a:custGeom>
              <a:avLst/>
              <a:gdLst/>
              <a:ahLst/>
              <a:cxnLst/>
              <a:rect r="r" b="b" t="t" l="l"/>
              <a:pathLst>
                <a:path h="510417" w="383153">
                  <a:moveTo>
                    <a:pt x="0" y="0"/>
                  </a:moveTo>
                  <a:lnTo>
                    <a:pt x="383153" y="0"/>
                  </a:lnTo>
                  <a:lnTo>
                    <a:pt x="383153" y="510417"/>
                  </a:lnTo>
                  <a:lnTo>
                    <a:pt x="0" y="5104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354230" y="2604408"/>
            <a:ext cx="463592" cy="428172"/>
            <a:chOff x="0" y="0"/>
            <a:chExt cx="618122" cy="570896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17580" y="458538"/>
              <a:ext cx="563287" cy="112358"/>
              <a:chOff x="0" y="0"/>
              <a:chExt cx="2355476" cy="46984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7316" y="367080"/>
              <a:ext cx="111326" cy="102689"/>
              <a:chOff x="0" y="0"/>
              <a:chExt cx="984774" cy="90837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25" id="25"/>
            <p:cNvSpPr/>
            <p:nvPr/>
          </p:nvSpPr>
          <p:spPr>
            <a:xfrm flipH="false" flipV="true" rot="1722318">
              <a:off x="43509" y="187325"/>
              <a:ext cx="188048" cy="229291"/>
            </a:xfrm>
            <a:custGeom>
              <a:avLst/>
              <a:gdLst/>
              <a:ahLst/>
              <a:cxnLst/>
              <a:rect r="r" b="b" t="t" l="l"/>
              <a:pathLst>
                <a:path h="229291" w="188048">
                  <a:moveTo>
                    <a:pt x="0" y="229292"/>
                  </a:moveTo>
                  <a:lnTo>
                    <a:pt x="188048" y="229292"/>
                  </a:lnTo>
                  <a:lnTo>
                    <a:pt x="188048" y="0"/>
                  </a:lnTo>
                  <a:lnTo>
                    <a:pt x="0" y="0"/>
                  </a:lnTo>
                  <a:lnTo>
                    <a:pt x="0" y="229292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89569" y="0"/>
              <a:ext cx="428553" cy="570896"/>
            </a:xfrm>
            <a:custGeom>
              <a:avLst/>
              <a:gdLst/>
              <a:ahLst/>
              <a:cxnLst/>
              <a:rect r="r" b="b" t="t" l="l"/>
              <a:pathLst>
                <a:path h="570896" w="428553">
                  <a:moveTo>
                    <a:pt x="0" y="0"/>
                  </a:moveTo>
                  <a:lnTo>
                    <a:pt x="428553" y="0"/>
                  </a:lnTo>
                  <a:lnTo>
                    <a:pt x="428553" y="570896"/>
                  </a:lnTo>
                  <a:lnTo>
                    <a:pt x="0" y="570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743561" y="2604408"/>
            <a:ext cx="463592" cy="428172"/>
            <a:chOff x="0" y="0"/>
            <a:chExt cx="618122" cy="570896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17580" y="458538"/>
              <a:ext cx="563287" cy="112358"/>
              <a:chOff x="0" y="0"/>
              <a:chExt cx="2355476" cy="469845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27316" y="367080"/>
              <a:ext cx="111326" cy="102689"/>
              <a:chOff x="0" y="0"/>
              <a:chExt cx="984774" cy="908378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34" id="34"/>
            <p:cNvSpPr/>
            <p:nvPr/>
          </p:nvSpPr>
          <p:spPr>
            <a:xfrm flipH="false" flipV="true" rot="1722318">
              <a:off x="43509" y="187325"/>
              <a:ext cx="188048" cy="229291"/>
            </a:xfrm>
            <a:custGeom>
              <a:avLst/>
              <a:gdLst/>
              <a:ahLst/>
              <a:cxnLst/>
              <a:rect r="r" b="b" t="t" l="l"/>
              <a:pathLst>
                <a:path h="229291" w="188048">
                  <a:moveTo>
                    <a:pt x="0" y="229292"/>
                  </a:moveTo>
                  <a:lnTo>
                    <a:pt x="188048" y="229292"/>
                  </a:lnTo>
                  <a:lnTo>
                    <a:pt x="188048" y="0"/>
                  </a:lnTo>
                  <a:lnTo>
                    <a:pt x="0" y="0"/>
                  </a:lnTo>
                  <a:lnTo>
                    <a:pt x="0" y="229292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89569" y="0"/>
              <a:ext cx="428553" cy="570896"/>
            </a:xfrm>
            <a:custGeom>
              <a:avLst/>
              <a:gdLst/>
              <a:ahLst/>
              <a:cxnLst/>
              <a:rect r="r" b="b" t="t" l="l"/>
              <a:pathLst>
                <a:path h="570896" w="428553">
                  <a:moveTo>
                    <a:pt x="0" y="0"/>
                  </a:moveTo>
                  <a:lnTo>
                    <a:pt x="428553" y="0"/>
                  </a:lnTo>
                  <a:lnTo>
                    <a:pt x="428553" y="570896"/>
                  </a:lnTo>
                  <a:lnTo>
                    <a:pt x="0" y="570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132892" y="2604408"/>
            <a:ext cx="463592" cy="428172"/>
            <a:chOff x="0" y="0"/>
            <a:chExt cx="618122" cy="570896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17580" y="458538"/>
              <a:ext cx="563287" cy="112358"/>
              <a:chOff x="0" y="0"/>
              <a:chExt cx="2355476" cy="469845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0">
              <a:off x="27316" y="367080"/>
              <a:ext cx="111326" cy="102689"/>
              <a:chOff x="0" y="0"/>
              <a:chExt cx="984774" cy="908378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43" id="43"/>
            <p:cNvSpPr/>
            <p:nvPr/>
          </p:nvSpPr>
          <p:spPr>
            <a:xfrm flipH="false" flipV="true" rot="1722318">
              <a:off x="43509" y="187325"/>
              <a:ext cx="188048" cy="229291"/>
            </a:xfrm>
            <a:custGeom>
              <a:avLst/>
              <a:gdLst/>
              <a:ahLst/>
              <a:cxnLst/>
              <a:rect r="r" b="b" t="t" l="l"/>
              <a:pathLst>
                <a:path h="229291" w="188048">
                  <a:moveTo>
                    <a:pt x="0" y="229292"/>
                  </a:moveTo>
                  <a:lnTo>
                    <a:pt x="188048" y="229292"/>
                  </a:lnTo>
                  <a:lnTo>
                    <a:pt x="188048" y="0"/>
                  </a:lnTo>
                  <a:lnTo>
                    <a:pt x="0" y="0"/>
                  </a:lnTo>
                  <a:lnTo>
                    <a:pt x="0" y="229292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189569" y="0"/>
              <a:ext cx="428553" cy="570896"/>
            </a:xfrm>
            <a:custGeom>
              <a:avLst/>
              <a:gdLst/>
              <a:ahLst/>
              <a:cxnLst/>
              <a:rect r="r" b="b" t="t" l="l"/>
              <a:pathLst>
                <a:path h="570896" w="428553">
                  <a:moveTo>
                    <a:pt x="0" y="0"/>
                  </a:moveTo>
                  <a:lnTo>
                    <a:pt x="428553" y="0"/>
                  </a:lnTo>
                  <a:lnTo>
                    <a:pt x="428553" y="570896"/>
                  </a:lnTo>
                  <a:lnTo>
                    <a:pt x="0" y="570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522223" y="2604408"/>
            <a:ext cx="463592" cy="428172"/>
            <a:chOff x="0" y="0"/>
            <a:chExt cx="618122" cy="570896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17580" y="458538"/>
              <a:ext cx="563287" cy="112358"/>
              <a:chOff x="0" y="0"/>
              <a:chExt cx="2355476" cy="469845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0">
              <a:off x="27316" y="367080"/>
              <a:ext cx="111326" cy="102689"/>
              <a:chOff x="0" y="0"/>
              <a:chExt cx="984774" cy="908378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52" id="52"/>
            <p:cNvSpPr/>
            <p:nvPr/>
          </p:nvSpPr>
          <p:spPr>
            <a:xfrm flipH="false" flipV="true" rot="1722318">
              <a:off x="43509" y="187325"/>
              <a:ext cx="188048" cy="229291"/>
            </a:xfrm>
            <a:custGeom>
              <a:avLst/>
              <a:gdLst/>
              <a:ahLst/>
              <a:cxnLst/>
              <a:rect r="r" b="b" t="t" l="l"/>
              <a:pathLst>
                <a:path h="229291" w="188048">
                  <a:moveTo>
                    <a:pt x="0" y="229292"/>
                  </a:moveTo>
                  <a:lnTo>
                    <a:pt x="188048" y="229292"/>
                  </a:lnTo>
                  <a:lnTo>
                    <a:pt x="188048" y="0"/>
                  </a:lnTo>
                  <a:lnTo>
                    <a:pt x="0" y="0"/>
                  </a:lnTo>
                  <a:lnTo>
                    <a:pt x="0" y="229292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189569" y="0"/>
              <a:ext cx="428553" cy="570896"/>
            </a:xfrm>
            <a:custGeom>
              <a:avLst/>
              <a:gdLst/>
              <a:ahLst/>
              <a:cxnLst/>
              <a:rect r="r" b="b" t="t" l="l"/>
              <a:pathLst>
                <a:path h="570896" w="428553">
                  <a:moveTo>
                    <a:pt x="0" y="0"/>
                  </a:moveTo>
                  <a:lnTo>
                    <a:pt x="428553" y="0"/>
                  </a:lnTo>
                  <a:lnTo>
                    <a:pt x="428553" y="570896"/>
                  </a:lnTo>
                  <a:lnTo>
                    <a:pt x="0" y="570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911554" y="2604408"/>
            <a:ext cx="463592" cy="428172"/>
            <a:chOff x="0" y="0"/>
            <a:chExt cx="618122" cy="570896"/>
          </a:xfrm>
        </p:grpSpPr>
        <p:grpSp>
          <p:nvGrpSpPr>
            <p:cNvPr name="Group 55" id="55"/>
            <p:cNvGrpSpPr/>
            <p:nvPr/>
          </p:nvGrpSpPr>
          <p:grpSpPr>
            <a:xfrm rot="0">
              <a:off x="17580" y="458538"/>
              <a:ext cx="563287" cy="112358"/>
              <a:chOff x="0" y="0"/>
              <a:chExt cx="2355476" cy="469845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58" id="58"/>
            <p:cNvGrpSpPr/>
            <p:nvPr/>
          </p:nvGrpSpPr>
          <p:grpSpPr>
            <a:xfrm rot="0">
              <a:off x="27316" y="367080"/>
              <a:ext cx="111326" cy="102689"/>
              <a:chOff x="0" y="0"/>
              <a:chExt cx="984774" cy="908378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61" id="61"/>
            <p:cNvSpPr/>
            <p:nvPr/>
          </p:nvSpPr>
          <p:spPr>
            <a:xfrm flipH="false" flipV="true" rot="1722318">
              <a:off x="43509" y="187325"/>
              <a:ext cx="188048" cy="229291"/>
            </a:xfrm>
            <a:custGeom>
              <a:avLst/>
              <a:gdLst/>
              <a:ahLst/>
              <a:cxnLst/>
              <a:rect r="r" b="b" t="t" l="l"/>
              <a:pathLst>
                <a:path h="229291" w="188048">
                  <a:moveTo>
                    <a:pt x="0" y="229292"/>
                  </a:moveTo>
                  <a:lnTo>
                    <a:pt x="188048" y="229292"/>
                  </a:lnTo>
                  <a:lnTo>
                    <a:pt x="188048" y="0"/>
                  </a:lnTo>
                  <a:lnTo>
                    <a:pt x="0" y="0"/>
                  </a:lnTo>
                  <a:lnTo>
                    <a:pt x="0" y="229292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189569" y="0"/>
              <a:ext cx="428553" cy="570896"/>
            </a:xfrm>
            <a:custGeom>
              <a:avLst/>
              <a:gdLst/>
              <a:ahLst/>
              <a:cxnLst/>
              <a:rect r="r" b="b" t="t" l="l"/>
              <a:pathLst>
                <a:path h="570896" w="428553">
                  <a:moveTo>
                    <a:pt x="0" y="0"/>
                  </a:moveTo>
                  <a:lnTo>
                    <a:pt x="428553" y="0"/>
                  </a:lnTo>
                  <a:lnTo>
                    <a:pt x="428553" y="570896"/>
                  </a:lnTo>
                  <a:lnTo>
                    <a:pt x="0" y="570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grpSp>
        <p:nvGrpSpPr>
          <p:cNvPr name="Group 63" id="63"/>
          <p:cNvGrpSpPr/>
          <p:nvPr/>
        </p:nvGrpSpPr>
        <p:grpSpPr>
          <a:xfrm rot="0">
            <a:off x="2300885" y="2604408"/>
            <a:ext cx="463592" cy="428172"/>
            <a:chOff x="0" y="0"/>
            <a:chExt cx="618122" cy="570896"/>
          </a:xfrm>
        </p:grpSpPr>
        <p:grpSp>
          <p:nvGrpSpPr>
            <p:cNvPr name="Group 64" id="64"/>
            <p:cNvGrpSpPr/>
            <p:nvPr/>
          </p:nvGrpSpPr>
          <p:grpSpPr>
            <a:xfrm rot="0">
              <a:off x="17580" y="458538"/>
              <a:ext cx="563287" cy="112358"/>
              <a:chOff x="0" y="0"/>
              <a:chExt cx="2355476" cy="469845"/>
            </a:xfrm>
          </p:grpSpPr>
          <p:sp>
            <p:nvSpPr>
              <p:cNvPr name="Freeform 65" id="65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66" id="66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67" id="67"/>
            <p:cNvGrpSpPr/>
            <p:nvPr/>
          </p:nvGrpSpPr>
          <p:grpSpPr>
            <a:xfrm rot="0">
              <a:off x="27316" y="367080"/>
              <a:ext cx="111326" cy="102689"/>
              <a:chOff x="0" y="0"/>
              <a:chExt cx="984774" cy="908378"/>
            </a:xfrm>
          </p:grpSpPr>
          <p:sp>
            <p:nvSpPr>
              <p:cNvPr name="Freeform 68" id="68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69" id="69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70" id="70"/>
            <p:cNvSpPr/>
            <p:nvPr/>
          </p:nvSpPr>
          <p:spPr>
            <a:xfrm flipH="false" flipV="true" rot="1722318">
              <a:off x="43509" y="187325"/>
              <a:ext cx="188048" cy="229291"/>
            </a:xfrm>
            <a:custGeom>
              <a:avLst/>
              <a:gdLst/>
              <a:ahLst/>
              <a:cxnLst/>
              <a:rect r="r" b="b" t="t" l="l"/>
              <a:pathLst>
                <a:path h="229291" w="188048">
                  <a:moveTo>
                    <a:pt x="0" y="229292"/>
                  </a:moveTo>
                  <a:lnTo>
                    <a:pt x="188048" y="229292"/>
                  </a:lnTo>
                  <a:lnTo>
                    <a:pt x="188048" y="0"/>
                  </a:lnTo>
                  <a:lnTo>
                    <a:pt x="0" y="0"/>
                  </a:lnTo>
                  <a:lnTo>
                    <a:pt x="0" y="229292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189569" y="0"/>
              <a:ext cx="428553" cy="570896"/>
            </a:xfrm>
            <a:custGeom>
              <a:avLst/>
              <a:gdLst/>
              <a:ahLst/>
              <a:cxnLst/>
              <a:rect r="r" b="b" t="t" l="l"/>
              <a:pathLst>
                <a:path h="570896" w="428553">
                  <a:moveTo>
                    <a:pt x="0" y="0"/>
                  </a:moveTo>
                  <a:lnTo>
                    <a:pt x="428553" y="0"/>
                  </a:lnTo>
                  <a:lnTo>
                    <a:pt x="428553" y="570896"/>
                  </a:lnTo>
                  <a:lnTo>
                    <a:pt x="0" y="570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2690215" y="2604408"/>
            <a:ext cx="463592" cy="428172"/>
            <a:chOff x="0" y="0"/>
            <a:chExt cx="618122" cy="570896"/>
          </a:xfrm>
        </p:grpSpPr>
        <p:grpSp>
          <p:nvGrpSpPr>
            <p:cNvPr name="Group 73" id="73"/>
            <p:cNvGrpSpPr/>
            <p:nvPr/>
          </p:nvGrpSpPr>
          <p:grpSpPr>
            <a:xfrm rot="0">
              <a:off x="17580" y="458538"/>
              <a:ext cx="563287" cy="112358"/>
              <a:chOff x="0" y="0"/>
              <a:chExt cx="2355476" cy="469845"/>
            </a:xfrm>
          </p:grpSpPr>
          <p:sp>
            <p:nvSpPr>
              <p:cNvPr name="Freeform 74" id="74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75" id="75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76" id="76"/>
            <p:cNvGrpSpPr/>
            <p:nvPr/>
          </p:nvGrpSpPr>
          <p:grpSpPr>
            <a:xfrm rot="0">
              <a:off x="27316" y="367080"/>
              <a:ext cx="111326" cy="102689"/>
              <a:chOff x="0" y="0"/>
              <a:chExt cx="984774" cy="908378"/>
            </a:xfrm>
          </p:grpSpPr>
          <p:sp>
            <p:nvSpPr>
              <p:cNvPr name="Freeform 77" id="77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78" id="78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79" id="79"/>
            <p:cNvSpPr/>
            <p:nvPr/>
          </p:nvSpPr>
          <p:spPr>
            <a:xfrm flipH="false" flipV="true" rot="1722318">
              <a:off x="43509" y="187325"/>
              <a:ext cx="188048" cy="229291"/>
            </a:xfrm>
            <a:custGeom>
              <a:avLst/>
              <a:gdLst/>
              <a:ahLst/>
              <a:cxnLst/>
              <a:rect r="r" b="b" t="t" l="l"/>
              <a:pathLst>
                <a:path h="229291" w="188048">
                  <a:moveTo>
                    <a:pt x="0" y="229292"/>
                  </a:moveTo>
                  <a:lnTo>
                    <a:pt x="188048" y="229292"/>
                  </a:lnTo>
                  <a:lnTo>
                    <a:pt x="188048" y="0"/>
                  </a:lnTo>
                  <a:lnTo>
                    <a:pt x="0" y="0"/>
                  </a:lnTo>
                  <a:lnTo>
                    <a:pt x="0" y="229292"/>
                  </a:lnTo>
                  <a:close/>
                </a:path>
              </a:pathLst>
            </a:custGeom>
            <a:blipFill>
              <a:blip r:embed="rId2"/>
              <a:stretch>
                <a:fillRect l="0" t="-86920" r="-233950" b="-218080"/>
              </a:stretch>
            </a:blipFill>
          </p:spPr>
        </p:sp>
        <p:sp>
          <p:nvSpPr>
            <p:cNvPr name="Freeform 80" id="80"/>
            <p:cNvSpPr/>
            <p:nvPr/>
          </p:nvSpPr>
          <p:spPr>
            <a:xfrm flipH="false" flipV="false" rot="0">
              <a:off x="189569" y="0"/>
              <a:ext cx="428553" cy="570896"/>
            </a:xfrm>
            <a:custGeom>
              <a:avLst/>
              <a:gdLst/>
              <a:ahLst/>
              <a:cxnLst/>
              <a:rect r="r" b="b" t="t" l="l"/>
              <a:pathLst>
                <a:path h="570896" w="428553">
                  <a:moveTo>
                    <a:pt x="0" y="0"/>
                  </a:moveTo>
                  <a:lnTo>
                    <a:pt x="428553" y="0"/>
                  </a:lnTo>
                  <a:lnTo>
                    <a:pt x="428553" y="570896"/>
                  </a:lnTo>
                  <a:lnTo>
                    <a:pt x="0" y="570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418" t="-25785" r="-898" b="0"/>
              </a:stretch>
            </a:blipFill>
          </p:spPr>
        </p:sp>
      </p:grpSp>
      <p:sp>
        <p:nvSpPr>
          <p:cNvPr name="Freeform 81" id="81"/>
          <p:cNvSpPr/>
          <p:nvPr/>
        </p:nvSpPr>
        <p:spPr>
          <a:xfrm flipH="false" flipV="false" rot="0">
            <a:off x="433878" y="1222432"/>
            <a:ext cx="1737974" cy="1313544"/>
          </a:xfrm>
          <a:custGeom>
            <a:avLst/>
            <a:gdLst/>
            <a:ahLst/>
            <a:cxnLst/>
            <a:rect r="r" b="b" t="t" l="l"/>
            <a:pathLst>
              <a:path h="1313544" w="1737974">
                <a:moveTo>
                  <a:pt x="0" y="0"/>
                </a:moveTo>
                <a:lnTo>
                  <a:pt x="1737974" y="0"/>
                </a:lnTo>
                <a:lnTo>
                  <a:pt x="1737974" y="1313544"/>
                </a:lnTo>
                <a:lnTo>
                  <a:pt x="0" y="1313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25903" r="-188362" b="-112094"/>
            </a:stretch>
          </a:blipFill>
        </p:spPr>
      </p:sp>
      <p:sp>
        <p:nvSpPr>
          <p:cNvPr name="TextBox 82" id="82"/>
          <p:cNvSpPr txBox="true"/>
          <p:nvPr/>
        </p:nvSpPr>
        <p:spPr>
          <a:xfrm rot="0">
            <a:off x="1745544" y="1774898"/>
            <a:ext cx="681363" cy="27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5"/>
              </a:lnSpc>
            </a:pPr>
            <a:r>
              <a:rPr lang="en-US" sz="93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STANDING BY…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919" y="485555"/>
            <a:ext cx="1387095" cy="225306"/>
            <a:chOff x="0" y="0"/>
            <a:chExt cx="1248580" cy="20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8580" cy="202807"/>
            </a:xfrm>
            <a:custGeom>
              <a:avLst/>
              <a:gdLst/>
              <a:ahLst/>
              <a:cxnLst/>
              <a:rect r="r" b="b" t="t" l="l"/>
              <a:pathLst>
                <a:path h="202807" w="1248580">
                  <a:moveTo>
                    <a:pt x="83721" y="0"/>
                  </a:moveTo>
                  <a:lnTo>
                    <a:pt x="1164860" y="0"/>
                  </a:lnTo>
                  <a:cubicBezTo>
                    <a:pt x="1187064" y="0"/>
                    <a:pt x="1208358" y="8821"/>
                    <a:pt x="1224059" y="24521"/>
                  </a:cubicBezTo>
                  <a:cubicBezTo>
                    <a:pt x="1239760" y="40222"/>
                    <a:pt x="1248580" y="61517"/>
                    <a:pt x="1248580" y="83721"/>
                  </a:cubicBezTo>
                  <a:lnTo>
                    <a:pt x="1248580" y="119086"/>
                  </a:lnTo>
                  <a:cubicBezTo>
                    <a:pt x="1248580" y="165324"/>
                    <a:pt x="1211097" y="202807"/>
                    <a:pt x="1164860" y="202807"/>
                  </a:cubicBezTo>
                  <a:lnTo>
                    <a:pt x="83721" y="202807"/>
                  </a:lnTo>
                  <a:cubicBezTo>
                    <a:pt x="61517" y="202807"/>
                    <a:pt x="40222" y="193986"/>
                    <a:pt x="24521" y="178286"/>
                  </a:cubicBezTo>
                  <a:cubicBezTo>
                    <a:pt x="8821" y="162585"/>
                    <a:pt x="0" y="141290"/>
                    <a:pt x="0" y="119086"/>
                  </a:cubicBezTo>
                  <a:lnTo>
                    <a:pt x="0" y="83721"/>
                  </a:lnTo>
                  <a:cubicBezTo>
                    <a:pt x="0" y="37483"/>
                    <a:pt x="37483" y="0"/>
                    <a:pt x="8372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0A5CB">
                    <a:alpha val="100000"/>
                  </a:srgbClr>
                </a:gs>
                <a:gs pos="100000">
                  <a:srgbClr val="3F426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248580" cy="212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93469" y="1969214"/>
            <a:ext cx="1079955" cy="1027467"/>
            <a:chOff x="0" y="0"/>
            <a:chExt cx="972112" cy="9248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72112" cy="924865"/>
            </a:xfrm>
            <a:custGeom>
              <a:avLst/>
              <a:gdLst/>
              <a:ahLst/>
              <a:cxnLst/>
              <a:rect r="r" b="b" t="t" l="l"/>
              <a:pathLst>
                <a:path h="924865" w="972112">
                  <a:moveTo>
                    <a:pt x="107531" y="0"/>
                  </a:moveTo>
                  <a:lnTo>
                    <a:pt x="864581" y="0"/>
                  </a:lnTo>
                  <a:cubicBezTo>
                    <a:pt x="893100" y="0"/>
                    <a:pt x="920451" y="11329"/>
                    <a:pt x="940617" y="31495"/>
                  </a:cubicBezTo>
                  <a:cubicBezTo>
                    <a:pt x="960783" y="51661"/>
                    <a:pt x="972112" y="79012"/>
                    <a:pt x="972112" y="107531"/>
                  </a:cubicBezTo>
                  <a:lnTo>
                    <a:pt x="972112" y="817334"/>
                  </a:lnTo>
                  <a:cubicBezTo>
                    <a:pt x="972112" y="845853"/>
                    <a:pt x="960783" y="873204"/>
                    <a:pt x="940617" y="893370"/>
                  </a:cubicBezTo>
                  <a:cubicBezTo>
                    <a:pt x="920451" y="913536"/>
                    <a:pt x="893100" y="924865"/>
                    <a:pt x="864581" y="924865"/>
                  </a:cubicBezTo>
                  <a:lnTo>
                    <a:pt x="107531" y="924865"/>
                  </a:lnTo>
                  <a:cubicBezTo>
                    <a:pt x="79012" y="924865"/>
                    <a:pt x="51661" y="913536"/>
                    <a:pt x="31495" y="893370"/>
                  </a:cubicBezTo>
                  <a:cubicBezTo>
                    <a:pt x="11329" y="873204"/>
                    <a:pt x="0" y="845853"/>
                    <a:pt x="0" y="817334"/>
                  </a:cubicBezTo>
                  <a:lnTo>
                    <a:pt x="0" y="107531"/>
                  </a:lnTo>
                  <a:cubicBezTo>
                    <a:pt x="0" y="79012"/>
                    <a:pt x="11329" y="51661"/>
                    <a:pt x="31495" y="31495"/>
                  </a:cubicBezTo>
                  <a:cubicBezTo>
                    <a:pt x="51661" y="11329"/>
                    <a:pt x="79012" y="0"/>
                    <a:pt x="1075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0A5CB">
                    <a:alpha val="100000"/>
                  </a:srgbClr>
                </a:gs>
                <a:gs pos="100000">
                  <a:srgbClr val="3F426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972112" cy="934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652283" y="812945"/>
            <a:ext cx="3498403" cy="2642028"/>
            <a:chOff x="0" y="0"/>
            <a:chExt cx="4664538" cy="3522704"/>
          </a:xfrm>
        </p:grpSpPr>
        <p:sp>
          <p:nvSpPr>
            <p:cNvPr name="Freeform 9" id="9"/>
            <p:cNvSpPr/>
            <p:nvPr/>
          </p:nvSpPr>
          <p:spPr>
            <a:xfrm flipH="false" flipV="false" rot="-579821">
              <a:off x="209108" y="336180"/>
              <a:ext cx="4246321" cy="2850343"/>
            </a:xfrm>
            <a:custGeom>
              <a:avLst/>
              <a:gdLst/>
              <a:ahLst/>
              <a:cxnLst/>
              <a:rect r="r" b="b" t="t" l="l"/>
              <a:pathLst>
                <a:path h="2850343" w="4246321">
                  <a:moveTo>
                    <a:pt x="0" y="0"/>
                  </a:moveTo>
                  <a:lnTo>
                    <a:pt x="4246321" y="0"/>
                  </a:lnTo>
                  <a:lnTo>
                    <a:pt x="4246321" y="2850343"/>
                  </a:lnTo>
                  <a:lnTo>
                    <a:pt x="0" y="2850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616656">
              <a:off x="2328587" y="824258"/>
              <a:ext cx="1238001" cy="1509758"/>
            </a:xfrm>
            <a:custGeom>
              <a:avLst/>
              <a:gdLst/>
              <a:ahLst/>
              <a:cxnLst/>
              <a:rect r="r" b="b" t="t" l="l"/>
              <a:pathLst>
                <a:path h="1509758" w="1238001">
                  <a:moveTo>
                    <a:pt x="0" y="0"/>
                  </a:moveTo>
                  <a:lnTo>
                    <a:pt x="1238002" y="0"/>
                  </a:lnTo>
                  <a:lnTo>
                    <a:pt x="1238002" y="1509758"/>
                  </a:lnTo>
                  <a:lnTo>
                    <a:pt x="0" y="1509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-538593">
              <a:off x="2511728" y="2288049"/>
              <a:ext cx="1298155" cy="748469"/>
              <a:chOff x="0" y="0"/>
              <a:chExt cx="876392" cy="50529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76392" cy="505295"/>
              </a:xfrm>
              <a:custGeom>
                <a:avLst/>
                <a:gdLst/>
                <a:ahLst/>
                <a:cxnLst/>
                <a:rect r="r" b="b" t="t" l="l"/>
                <a:pathLst>
                  <a:path h="505295" w="876392">
                    <a:moveTo>
                      <a:pt x="0" y="0"/>
                    </a:moveTo>
                    <a:lnTo>
                      <a:pt x="876392" y="0"/>
                    </a:lnTo>
                    <a:lnTo>
                      <a:pt x="876392" y="505295"/>
                    </a:lnTo>
                    <a:lnTo>
                      <a:pt x="0" y="50529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E1D2B5">
                      <a:alpha val="100000"/>
                    </a:srgbClr>
                  </a:gs>
                  <a:gs pos="100000">
                    <a:srgbClr val="D8C4A2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9525"/>
                <a:ext cx="876392" cy="5148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3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-562664">
              <a:off x="2555412" y="2324496"/>
              <a:ext cx="1221546" cy="5692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19"/>
                </a:lnSpc>
              </a:pPr>
              <a:r>
                <a:rPr lang="en-US" sz="1338" spc="-6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 A TUÉ KITTY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6919" y="104659"/>
            <a:ext cx="2829157" cy="606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32"/>
              </a:lnSpc>
            </a:pPr>
            <a:r>
              <a:rPr lang="en-US" sz="1338" spc="-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théorie sur l’effet témoin est née après le meurtre de Kitty Genovese. (1964)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46121" y="784370"/>
            <a:ext cx="1222747" cy="2212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2"/>
              </a:lnSpc>
            </a:pPr>
            <a:r>
              <a:rPr lang="en-US" sz="1090" spc="-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Un journaliste avait affirmé </a:t>
            </a:r>
          </a:p>
          <a:p>
            <a:pPr algn="l">
              <a:lnSpc>
                <a:spcPts val="1592"/>
              </a:lnSpc>
            </a:pPr>
            <a:r>
              <a:rPr lang="en-US" sz="1090" spc="-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(à tort) que </a:t>
            </a:r>
          </a:p>
          <a:p>
            <a:pPr algn="l">
              <a:lnSpc>
                <a:spcPts val="1592"/>
              </a:lnSpc>
            </a:pPr>
            <a:r>
              <a:rPr lang="en-US" sz="1090" spc="-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38 témoins oculaires ou auditifs étaient présents sans porter assistance ni appeler la police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99529" y="57236"/>
            <a:ext cx="3208958" cy="703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1"/>
              </a:lnSpc>
            </a:pPr>
            <a:r>
              <a:rPr lang="en-US" sz="1281" spc="-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L’effet est détaillé par une série d’expériences conduites par </a:t>
            </a:r>
          </a:p>
          <a:p>
            <a:pPr algn="ctr">
              <a:lnSpc>
                <a:spcPts val="1871"/>
              </a:lnSpc>
            </a:pPr>
            <a:r>
              <a:rPr lang="en-US" sz="1281" spc="-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John Darley &amp; bibb latané en 1969.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7740" y="971291"/>
            <a:ext cx="1570366" cy="173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5"/>
              </a:lnSpc>
            </a:pPr>
            <a:r>
              <a:rPr lang="en-US" sz="1353" spc="-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Plus, un groupe est volumineux, moins il y a de chances que l’individu apporte son aide en cas de crise.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875591" y="1426636"/>
            <a:ext cx="335177" cy="481404"/>
          </a:xfrm>
          <a:custGeom>
            <a:avLst/>
            <a:gdLst/>
            <a:ahLst/>
            <a:cxnLst/>
            <a:rect r="r" b="b" t="t" l="l"/>
            <a:pathLst>
              <a:path h="481404" w="335177">
                <a:moveTo>
                  <a:pt x="0" y="0"/>
                </a:moveTo>
                <a:lnTo>
                  <a:pt x="335178" y="0"/>
                </a:lnTo>
                <a:lnTo>
                  <a:pt x="335178" y="481404"/>
                </a:lnTo>
                <a:lnTo>
                  <a:pt x="0" y="481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75591" y="1908040"/>
            <a:ext cx="335177" cy="481404"/>
          </a:xfrm>
          <a:custGeom>
            <a:avLst/>
            <a:gdLst/>
            <a:ahLst/>
            <a:cxnLst/>
            <a:rect r="r" b="b" t="t" l="l"/>
            <a:pathLst>
              <a:path h="481404" w="335177">
                <a:moveTo>
                  <a:pt x="0" y="0"/>
                </a:moveTo>
                <a:lnTo>
                  <a:pt x="335178" y="0"/>
                </a:lnTo>
                <a:lnTo>
                  <a:pt x="335178" y="481404"/>
                </a:lnTo>
                <a:lnTo>
                  <a:pt x="0" y="481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75591" y="2389444"/>
            <a:ext cx="335177" cy="481404"/>
          </a:xfrm>
          <a:custGeom>
            <a:avLst/>
            <a:gdLst/>
            <a:ahLst/>
            <a:cxnLst/>
            <a:rect r="r" b="b" t="t" l="l"/>
            <a:pathLst>
              <a:path h="481404" w="335177">
                <a:moveTo>
                  <a:pt x="0" y="0"/>
                </a:moveTo>
                <a:lnTo>
                  <a:pt x="335178" y="0"/>
                </a:lnTo>
                <a:lnTo>
                  <a:pt x="335178" y="481404"/>
                </a:lnTo>
                <a:lnTo>
                  <a:pt x="0" y="481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21621" y="1426636"/>
            <a:ext cx="335177" cy="481404"/>
          </a:xfrm>
          <a:custGeom>
            <a:avLst/>
            <a:gdLst/>
            <a:ahLst/>
            <a:cxnLst/>
            <a:rect r="r" b="b" t="t" l="l"/>
            <a:pathLst>
              <a:path h="481404" w="335177">
                <a:moveTo>
                  <a:pt x="0" y="0"/>
                </a:moveTo>
                <a:lnTo>
                  <a:pt x="335177" y="0"/>
                </a:lnTo>
                <a:lnTo>
                  <a:pt x="335177" y="481404"/>
                </a:lnTo>
                <a:lnTo>
                  <a:pt x="0" y="481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21621" y="1908040"/>
            <a:ext cx="335177" cy="481404"/>
          </a:xfrm>
          <a:custGeom>
            <a:avLst/>
            <a:gdLst/>
            <a:ahLst/>
            <a:cxnLst/>
            <a:rect r="r" b="b" t="t" l="l"/>
            <a:pathLst>
              <a:path h="481404" w="335177">
                <a:moveTo>
                  <a:pt x="0" y="0"/>
                </a:moveTo>
                <a:lnTo>
                  <a:pt x="335177" y="0"/>
                </a:lnTo>
                <a:lnTo>
                  <a:pt x="335177" y="481404"/>
                </a:lnTo>
                <a:lnTo>
                  <a:pt x="0" y="481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621621" y="2389444"/>
            <a:ext cx="335177" cy="481404"/>
          </a:xfrm>
          <a:custGeom>
            <a:avLst/>
            <a:gdLst/>
            <a:ahLst/>
            <a:cxnLst/>
            <a:rect r="r" b="b" t="t" l="l"/>
            <a:pathLst>
              <a:path h="481404" w="335177">
                <a:moveTo>
                  <a:pt x="0" y="0"/>
                </a:moveTo>
                <a:lnTo>
                  <a:pt x="335177" y="0"/>
                </a:lnTo>
                <a:lnTo>
                  <a:pt x="335177" y="481404"/>
                </a:lnTo>
                <a:lnTo>
                  <a:pt x="0" y="481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42069" y="1426636"/>
            <a:ext cx="335177" cy="481404"/>
          </a:xfrm>
          <a:custGeom>
            <a:avLst/>
            <a:gdLst/>
            <a:ahLst/>
            <a:cxnLst/>
            <a:rect r="r" b="b" t="t" l="l"/>
            <a:pathLst>
              <a:path h="481404" w="335177">
                <a:moveTo>
                  <a:pt x="0" y="0"/>
                </a:moveTo>
                <a:lnTo>
                  <a:pt x="335177" y="0"/>
                </a:lnTo>
                <a:lnTo>
                  <a:pt x="335177" y="481404"/>
                </a:lnTo>
                <a:lnTo>
                  <a:pt x="0" y="481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42069" y="1908040"/>
            <a:ext cx="335177" cy="481404"/>
          </a:xfrm>
          <a:custGeom>
            <a:avLst/>
            <a:gdLst/>
            <a:ahLst/>
            <a:cxnLst/>
            <a:rect r="r" b="b" t="t" l="l"/>
            <a:pathLst>
              <a:path h="481404" w="335177">
                <a:moveTo>
                  <a:pt x="0" y="0"/>
                </a:moveTo>
                <a:lnTo>
                  <a:pt x="335177" y="0"/>
                </a:lnTo>
                <a:lnTo>
                  <a:pt x="335177" y="481404"/>
                </a:lnTo>
                <a:lnTo>
                  <a:pt x="0" y="481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42069" y="2389444"/>
            <a:ext cx="335177" cy="481404"/>
          </a:xfrm>
          <a:custGeom>
            <a:avLst/>
            <a:gdLst/>
            <a:ahLst/>
            <a:cxnLst/>
            <a:rect r="r" b="b" t="t" l="l"/>
            <a:pathLst>
              <a:path h="481404" w="335177">
                <a:moveTo>
                  <a:pt x="0" y="0"/>
                </a:moveTo>
                <a:lnTo>
                  <a:pt x="335177" y="0"/>
                </a:lnTo>
                <a:lnTo>
                  <a:pt x="335177" y="481404"/>
                </a:lnTo>
                <a:lnTo>
                  <a:pt x="0" y="481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875591" y="945232"/>
            <a:ext cx="1081207" cy="481404"/>
            <a:chOff x="0" y="0"/>
            <a:chExt cx="1441610" cy="64187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994706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55304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62803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2372694" y="1426636"/>
            <a:ext cx="335177" cy="481404"/>
          </a:xfrm>
          <a:custGeom>
            <a:avLst/>
            <a:gdLst/>
            <a:ahLst/>
            <a:cxnLst/>
            <a:rect r="r" b="b" t="t" l="l"/>
            <a:pathLst>
              <a:path h="481404" w="335177">
                <a:moveTo>
                  <a:pt x="0" y="0"/>
                </a:moveTo>
                <a:lnTo>
                  <a:pt x="335177" y="0"/>
                </a:lnTo>
                <a:lnTo>
                  <a:pt x="335177" y="481404"/>
                </a:lnTo>
                <a:lnTo>
                  <a:pt x="0" y="481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372694" y="1908040"/>
            <a:ext cx="335177" cy="481404"/>
          </a:xfrm>
          <a:custGeom>
            <a:avLst/>
            <a:gdLst/>
            <a:ahLst/>
            <a:cxnLst/>
            <a:rect r="r" b="b" t="t" l="l"/>
            <a:pathLst>
              <a:path h="481404" w="335177">
                <a:moveTo>
                  <a:pt x="0" y="0"/>
                </a:moveTo>
                <a:lnTo>
                  <a:pt x="335177" y="0"/>
                </a:lnTo>
                <a:lnTo>
                  <a:pt x="335177" y="481404"/>
                </a:lnTo>
                <a:lnTo>
                  <a:pt x="0" y="481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372694" y="2389444"/>
            <a:ext cx="335177" cy="481404"/>
          </a:xfrm>
          <a:custGeom>
            <a:avLst/>
            <a:gdLst/>
            <a:ahLst/>
            <a:cxnLst/>
            <a:rect r="r" b="b" t="t" l="l"/>
            <a:pathLst>
              <a:path h="481404" w="335177">
                <a:moveTo>
                  <a:pt x="0" y="0"/>
                </a:moveTo>
                <a:lnTo>
                  <a:pt x="335177" y="0"/>
                </a:lnTo>
                <a:lnTo>
                  <a:pt x="335177" y="481404"/>
                </a:lnTo>
                <a:lnTo>
                  <a:pt x="0" y="481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89" y="2171984"/>
            <a:ext cx="2808122" cy="249124"/>
            <a:chOff x="0" y="0"/>
            <a:chExt cx="2527705" cy="2242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27705" cy="224247"/>
            </a:xfrm>
            <a:custGeom>
              <a:avLst/>
              <a:gdLst/>
              <a:ahLst/>
              <a:cxnLst/>
              <a:rect r="r" b="b" t="t" l="l"/>
              <a:pathLst>
                <a:path h="224247" w="2527705">
                  <a:moveTo>
                    <a:pt x="41355" y="0"/>
                  </a:moveTo>
                  <a:lnTo>
                    <a:pt x="2486350" y="0"/>
                  </a:lnTo>
                  <a:cubicBezTo>
                    <a:pt x="2509190" y="0"/>
                    <a:pt x="2527705" y="18515"/>
                    <a:pt x="2527705" y="41355"/>
                  </a:cubicBezTo>
                  <a:lnTo>
                    <a:pt x="2527705" y="182892"/>
                  </a:lnTo>
                  <a:cubicBezTo>
                    <a:pt x="2527705" y="193860"/>
                    <a:pt x="2523348" y="204379"/>
                    <a:pt x="2515592" y="212134"/>
                  </a:cubicBezTo>
                  <a:cubicBezTo>
                    <a:pt x="2507837" y="219890"/>
                    <a:pt x="2497318" y="224247"/>
                    <a:pt x="2486350" y="224247"/>
                  </a:cubicBezTo>
                  <a:lnTo>
                    <a:pt x="41355" y="224247"/>
                  </a:lnTo>
                  <a:cubicBezTo>
                    <a:pt x="18515" y="224247"/>
                    <a:pt x="0" y="205732"/>
                    <a:pt x="0" y="182892"/>
                  </a:cubicBezTo>
                  <a:lnTo>
                    <a:pt x="0" y="41355"/>
                  </a:lnTo>
                  <a:cubicBezTo>
                    <a:pt x="0" y="30387"/>
                    <a:pt x="4357" y="19868"/>
                    <a:pt x="12112" y="12112"/>
                  </a:cubicBezTo>
                  <a:cubicBezTo>
                    <a:pt x="19868" y="4357"/>
                    <a:pt x="30387" y="0"/>
                    <a:pt x="4135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0A5CB">
                    <a:alpha val="100000"/>
                  </a:srgbClr>
                </a:gs>
                <a:gs pos="100000">
                  <a:srgbClr val="3F426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527705" cy="233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278" y="1924272"/>
            <a:ext cx="2952622" cy="103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8"/>
              </a:lnSpc>
            </a:pPr>
            <a:r>
              <a:rPr lang="en-US" sz="1726" spc="36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Le sentiment de</a:t>
            </a:r>
          </a:p>
          <a:p>
            <a:pPr algn="ctr">
              <a:lnSpc>
                <a:spcPts val="1968"/>
              </a:lnSpc>
            </a:pPr>
            <a:r>
              <a:rPr lang="en-US" sz="1726" spc="36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responsabilité individuelle </a:t>
            </a:r>
          </a:p>
          <a:p>
            <a:pPr algn="ctr">
              <a:lnSpc>
                <a:spcPts val="1968"/>
              </a:lnSpc>
            </a:pPr>
            <a:r>
              <a:rPr lang="en-US" sz="1726" spc="36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est dilué </a:t>
            </a:r>
          </a:p>
          <a:p>
            <a:pPr algn="ctr">
              <a:lnSpc>
                <a:spcPts val="1968"/>
              </a:lnSpc>
            </a:pPr>
            <a:r>
              <a:rPr lang="en-US" sz="1726" spc="36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par le volume du groupe.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905844">
            <a:off x="-503138" y="-71636"/>
            <a:ext cx="3325655" cy="2822650"/>
          </a:xfrm>
          <a:custGeom>
            <a:avLst/>
            <a:gdLst/>
            <a:ahLst/>
            <a:cxnLst/>
            <a:rect r="r" b="b" t="t" l="l"/>
            <a:pathLst>
              <a:path h="2822650" w="3325655">
                <a:moveTo>
                  <a:pt x="0" y="0"/>
                </a:moveTo>
                <a:lnTo>
                  <a:pt x="3325655" y="0"/>
                </a:lnTo>
                <a:lnTo>
                  <a:pt x="3325655" y="2822650"/>
                </a:lnTo>
                <a:lnTo>
                  <a:pt x="0" y="2822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84419" y="2480962"/>
            <a:ext cx="718562" cy="371377"/>
            <a:chOff x="0" y="0"/>
            <a:chExt cx="646807" cy="33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6807" cy="334292"/>
            </a:xfrm>
            <a:custGeom>
              <a:avLst/>
              <a:gdLst/>
              <a:ahLst/>
              <a:cxnLst/>
              <a:rect r="r" b="b" t="t" l="l"/>
              <a:pathLst>
                <a:path h="334292" w="646807">
                  <a:moveTo>
                    <a:pt x="161613" y="0"/>
                  </a:moveTo>
                  <a:lnTo>
                    <a:pt x="485194" y="0"/>
                  </a:lnTo>
                  <a:cubicBezTo>
                    <a:pt x="528056" y="0"/>
                    <a:pt x="569163" y="17027"/>
                    <a:pt x="599472" y="47335"/>
                  </a:cubicBezTo>
                  <a:cubicBezTo>
                    <a:pt x="629780" y="77644"/>
                    <a:pt x="646807" y="118750"/>
                    <a:pt x="646807" y="161613"/>
                  </a:cubicBezTo>
                  <a:lnTo>
                    <a:pt x="646807" y="172679"/>
                  </a:lnTo>
                  <a:cubicBezTo>
                    <a:pt x="646807" y="215541"/>
                    <a:pt x="629780" y="256648"/>
                    <a:pt x="599472" y="286956"/>
                  </a:cubicBezTo>
                  <a:cubicBezTo>
                    <a:pt x="569163" y="317265"/>
                    <a:pt x="528056" y="334292"/>
                    <a:pt x="485194" y="334292"/>
                  </a:cubicBezTo>
                  <a:lnTo>
                    <a:pt x="161613" y="334292"/>
                  </a:lnTo>
                  <a:cubicBezTo>
                    <a:pt x="118750" y="334292"/>
                    <a:pt x="77644" y="317265"/>
                    <a:pt x="47335" y="286956"/>
                  </a:cubicBezTo>
                  <a:cubicBezTo>
                    <a:pt x="17027" y="256648"/>
                    <a:pt x="0" y="215541"/>
                    <a:pt x="0" y="172679"/>
                  </a:cubicBezTo>
                  <a:lnTo>
                    <a:pt x="0" y="161613"/>
                  </a:lnTo>
                  <a:cubicBezTo>
                    <a:pt x="0" y="118750"/>
                    <a:pt x="17027" y="77644"/>
                    <a:pt x="47335" y="47335"/>
                  </a:cubicBezTo>
                  <a:cubicBezTo>
                    <a:pt x="77644" y="17027"/>
                    <a:pt x="118750" y="0"/>
                    <a:pt x="16161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0A5CB">
                    <a:alpha val="100000"/>
                  </a:srgbClr>
                </a:gs>
                <a:gs pos="100000">
                  <a:srgbClr val="3F426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646807" cy="343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3572" y="1959131"/>
            <a:ext cx="2876328" cy="92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9"/>
              </a:lnSpc>
            </a:pPr>
            <a:r>
              <a:rPr lang="en-US" sz="2431" spc="-12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Le bystander effect </a:t>
            </a:r>
          </a:p>
          <a:p>
            <a:pPr algn="l">
              <a:lnSpc>
                <a:spcPts val="3549"/>
              </a:lnSpc>
            </a:pPr>
            <a:r>
              <a:rPr lang="en-US" sz="2431" spc="-12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est un effet de déni.</a:t>
            </a:r>
            <a:r>
              <a:rPr lang="en-US" sz="2431" spc="-12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71753"/>
            <a:ext cx="1081207" cy="1925616"/>
            <a:chOff x="0" y="0"/>
            <a:chExt cx="1441610" cy="25674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641872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283744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1925616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1"/>
                  </a:lnTo>
                  <a:lnTo>
                    <a:pt x="0" y="641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94706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94706" y="641872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94706" y="1283744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94706" y="1925616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1"/>
                  </a:lnTo>
                  <a:lnTo>
                    <a:pt x="0" y="641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55304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55304" y="641872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55304" y="1283744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55304" y="1925616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1"/>
                  </a:lnTo>
                  <a:lnTo>
                    <a:pt x="0" y="641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662803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62803" y="641872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662803" y="1283744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662803" y="1925616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1"/>
                  </a:lnTo>
                  <a:lnTo>
                    <a:pt x="0" y="641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69640" y="71753"/>
            <a:ext cx="1081207" cy="1925616"/>
            <a:chOff x="0" y="0"/>
            <a:chExt cx="1441610" cy="256748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641872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1283744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1925616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1"/>
                  </a:lnTo>
                  <a:lnTo>
                    <a:pt x="0" y="641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994706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994706" y="641872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994706" y="1283744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994706" y="1925616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1"/>
                  </a:lnTo>
                  <a:lnTo>
                    <a:pt x="0" y="641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355304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355304" y="641872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355304" y="1283744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355304" y="1925616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1"/>
                  </a:lnTo>
                  <a:lnTo>
                    <a:pt x="0" y="641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662803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662803" y="641872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662803" y="1283744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662803" y="1925616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1"/>
                  </a:lnTo>
                  <a:lnTo>
                    <a:pt x="0" y="641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947861" y="71753"/>
            <a:ext cx="1081207" cy="1925616"/>
            <a:chOff x="0" y="0"/>
            <a:chExt cx="1441610" cy="256748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641872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0" y="1283744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0" y="1925616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1"/>
                  </a:lnTo>
                  <a:lnTo>
                    <a:pt x="0" y="641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994706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994706" y="641872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994706" y="1283744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994706" y="1925616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1"/>
                  </a:lnTo>
                  <a:lnTo>
                    <a:pt x="0" y="641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355304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355304" y="641872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355304" y="1283744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355304" y="1925616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1"/>
                  </a:lnTo>
                  <a:lnTo>
                    <a:pt x="0" y="641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662803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662803" y="641872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662803" y="1283744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662803" y="1925616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1"/>
                  </a:lnTo>
                  <a:lnTo>
                    <a:pt x="0" y="641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540604" y="117706"/>
            <a:ext cx="2035153" cy="1879663"/>
            <a:chOff x="0" y="0"/>
            <a:chExt cx="2713538" cy="2506217"/>
          </a:xfrm>
        </p:grpSpPr>
        <p:grpSp>
          <p:nvGrpSpPr>
            <p:cNvPr name="Group 58" id="58"/>
            <p:cNvGrpSpPr/>
            <p:nvPr/>
          </p:nvGrpSpPr>
          <p:grpSpPr>
            <a:xfrm rot="0">
              <a:off x="77174" y="2012968"/>
              <a:ext cx="2472811" cy="493249"/>
              <a:chOff x="0" y="0"/>
              <a:chExt cx="2355476" cy="469845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2355476" cy="469845"/>
              </a:xfrm>
              <a:custGeom>
                <a:avLst/>
                <a:gdLst/>
                <a:ahLst/>
                <a:cxnLst/>
                <a:rect r="r" b="b" t="t" l="l"/>
                <a:pathLst>
                  <a:path h="469845" w="2355476">
                    <a:moveTo>
                      <a:pt x="0" y="0"/>
                    </a:moveTo>
                    <a:lnTo>
                      <a:pt x="2355476" y="0"/>
                    </a:lnTo>
                    <a:lnTo>
                      <a:pt x="2355476" y="469845"/>
                    </a:lnTo>
                    <a:lnTo>
                      <a:pt x="0" y="469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61A">
                      <a:alpha val="100000"/>
                    </a:srgbClr>
                  </a:gs>
                  <a:gs pos="100000">
                    <a:srgbClr val="FFC61A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0" y="-9525"/>
                <a:ext cx="2355476" cy="479370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61" id="61"/>
            <p:cNvGrpSpPr/>
            <p:nvPr/>
          </p:nvGrpSpPr>
          <p:grpSpPr>
            <a:xfrm rot="0">
              <a:off x="119916" y="1611471"/>
              <a:ext cx="488717" cy="450804"/>
              <a:chOff x="0" y="0"/>
              <a:chExt cx="984774" cy="908378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984774" cy="908378"/>
              </a:xfrm>
              <a:custGeom>
                <a:avLst/>
                <a:gdLst/>
                <a:ahLst/>
                <a:cxnLst/>
                <a:rect r="r" b="b" t="t" l="l"/>
                <a:pathLst>
                  <a:path h="908378" w="984774">
                    <a:moveTo>
                      <a:pt x="492387" y="0"/>
                    </a:moveTo>
                    <a:lnTo>
                      <a:pt x="984774" y="908378"/>
                    </a:lnTo>
                    <a:lnTo>
                      <a:pt x="0" y="908378"/>
                    </a:lnTo>
                    <a:lnTo>
                      <a:pt x="492387" y="0"/>
                    </a:lnTo>
                    <a:close/>
                  </a:path>
                </a:pathLst>
              </a:custGeom>
              <a:solidFill>
                <a:srgbClr val="FFC61A"/>
              </a:solidFill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153871" y="412222"/>
                <a:ext cx="677032" cy="431272"/>
              </a:xfrm>
              <a:prstGeom prst="rect">
                <a:avLst/>
              </a:prstGeom>
            </p:spPr>
            <p:txBody>
              <a:bodyPr anchor="ctr" rtlCol="false" tIns="25347" lIns="25347" bIns="25347" rIns="25347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64" id="64"/>
            <p:cNvSpPr/>
            <p:nvPr/>
          </p:nvSpPr>
          <p:spPr>
            <a:xfrm flipH="false" flipV="true" rot="1722318">
              <a:off x="191005" y="822353"/>
              <a:ext cx="825524" cy="1006582"/>
            </a:xfrm>
            <a:custGeom>
              <a:avLst/>
              <a:gdLst/>
              <a:ahLst/>
              <a:cxnLst/>
              <a:rect r="r" b="b" t="t" l="l"/>
              <a:pathLst>
                <a:path h="1006582" w="825524">
                  <a:moveTo>
                    <a:pt x="0" y="1006581"/>
                  </a:moveTo>
                  <a:lnTo>
                    <a:pt x="825524" y="1006581"/>
                  </a:lnTo>
                  <a:lnTo>
                    <a:pt x="825524" y="0"/>
                  </a:lnTo>
                  <a:lnTo>
                    <a:pt x="0" y="0"/>
                  </a:lnTo>
                  <a:lnTo>
                    <a:pt x="0" y="1006581"/>
                  </a:lnTo>
                  <a:close/>
                </a:path>
              </a:pathLst>
            </a:custGeom>
            <a:blipFill>
              <a:blip r:embed="rId4"/>
              <a:stretch>
                <a:fillRect l="0" t="-86920" r="-233950" b="-218080"/>
              </a:stretch>
            </a:blip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832204" y="0"/>
              <a:ext cx="1881334" cy="2506217"/>
            </a:xfrm>
            <a:custGeom>
              <a:avLst/>
              <a:gdLst/>
              <a:ahLst/>
              <a:cxnLst/>
              <a:rect r="r" b="b" t="t" l="l"/>
              <a:pathLst>
                <a:path h="2506217" w="1881334">
                  <a:moveTo>
                    <a:pt x="0" y="0"/>
                  </a:moveTo>
                  <a:lnTo>
                    <a:pt x="1881334" y="0"/>
                  </a:lnTo>
                  <a:lnTo>
                    <a:pt x="1881334" y="2506217"/>
                  </a:lnTo>
                  <a:lnTo>
                    <a:pt x="0" y="2506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2418" t="-25785" r="-898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211" y="529914"/>
            <a:ext cx="1081207" cy="481404"/>
            <a:chOff x="0" y="0"/>
            <a:chExt cx="1441610" cy="641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94706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55304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62803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53058" y="529914"/>
            <a:ext cx="1081207" cy="481404"/>
            <a:chOff x="0" y="0"/>
            <a:chExt cx="1441610" cy="6418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994706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55304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62803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928693" y="529914"/>
            <a:ext cx="1081207" cy="481404"/>
            <a:chOff x="0" y="0"/>
            <a:chExt cx="1441610" cy="6418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94706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55304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3" y="0"/>
                  </a:lnTo>
                  <a:lnTo>
                    <a:pt x="446903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62803" y="0"/>
              <a:ext cx="446903" cy="641872"/>
            </a:xfrm>
            <a:custGeom>
              <a:avLst/>
              <a:gdLst/>
              <a:ahLst/>
              <a:cxnLst/>
              <a:rect r="r" b="b" t="t" l="l"/>
              <a:pathLst>
                <a:path h="641872" w="446903">
                  <a:moveTo>
                    <a:pt x="0" y="0"/>
                  </a:moveTo>
                  <a:lnTo>
                    <a:pt x="446904" y="0"/>
                  </a:lnTo>
                  <a:lnTo>
                    <a:pt x="446904" y="641872"/>
                  </a:lnTo>
                  <a:lnTo>
                    <a:pt x="0" y="641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2049829" y="1455200"/>
            <a:ext cx="902970" cy="827845"/>
            <a:chOff x="0" y="0"/>
            <a:chExt cx="812800" cy="74517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745177"/>
            </a:xfrm>
            <a:custGeom>
              <a:avLst/>
              <a:gdLst/>
              <a:ahLst/>
              <a:cxnLst/>
              <a:rect r="r" b="b" t="t" l="l"/>
              <a:pathLst>
                <a:path h="745177" w="812800">
                  <a:moveTo>
                    <a:pt x="128608" y="0"/>
                  </a:moveTo>
                  <a:lnTo>
                    <a:pt x="684192" y="0"/>
                  </a:lnTo>
                  <a:cubicBezTo>
                    <a:pt x="755220" y="0"/>
                    <a:pt x="812800" y="57580"/>
                    <a:pt x="812800" y="128608"/>
                  </a:cubicBezTo>
                  <a:lnTo>
                    <a:pt x="812800" y="616569"/>
                  </a:lnTo>
                  <a:cubicBezTo>
                    <a:pt x="812800" y="650678"/>
                    <a:pt x="799250" y="683390"/>
                    <a:pt x="775132" y="707508"/>
                  </a:cubicBezTo>
                  <a:cubicBezTo>
                    <a:pt x="751013" y="731627"/>
                    <a:pt x="718301" y="745177"/>
                    <a:pt x="684192" y="745177"/>
                  </a:cubicBezTo>
                  <a:lnTo>
                    <a:pt x="128608" y="745177"/>
                  </a:lnTo>
                  <a:cubicBezTo>
                    <a:pt x="57580" y="745177"/>
                    <a:pt x="0" y="687597"/>
                    <a:pt x="0" y="616569"/>
                  </a:cubicBezTo>
                  <a:lnTo>
                    <a:pt x="0" y="128608"/>
                  </a:lnTo>
                  <a:cubicBezTo>
                    <a:pt x="0" y="57580"/>
                    <a:pt x="57580" y="0"/>
                    <a:pt x="128608" y="0"/>
                  </a:cubicBezTo>
                  <a:close/>
                </a:path>
              </a:pathLst>
            </a:custGeom>
            <a:solidFill>
              <a:srgbClr val="31FF3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812800" cy="754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250262" y="1504950"/>
            <a:ext cx="548508" cy="569166"/>
          </a:xfrm>
          <a:custGeom>
            <a:avLst/>
            <a:gdLst/>
            <a:ahLst/>
            <a:cxnLst/>
            <a:rect r="r" b="b" t="t" l="l"/>
            <a:pathLst>
              <a:path h="569166" w="548508">
                <a:moveTo>
                  <a:pt x="0" y="0"/>
                </a:moveTo>
                <a:lnTo>
                  <a:pt x="548508" y="0"/>
                </a:lnTo>
                <a:lnTo>
                  <a:pt x="548508" y="569166"/>
                </a:lnTo>
                <a:lnTo>
                  <a:pt x="0" y="569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7572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2415" y="33966"/>
            <a:ext cx="2765070" cy="49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"/>
              </a:lnSpc>
            </a:pPr>
            <a:r>
              <a:rPr lang="en-US" sz="1365" spc="-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Des études récentes viennent modérer ce constat.</a:t>
            </a:r>
            <a:r>
              <a:rPr lang="en-US" sz="1365" spc="-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758" y="1008689"/>
            <a:ext cx="2711777" cy="687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6"/>
              </a:lnSpc>
            </a:pPr>
            <a:r>
              <a:rPr lang="en-US" sz="1244" spc="-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Oui, les chances que l’individu intervienne réduisent à mesure que le groupe grossit.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758" y="2128537"/>
            <a:ext cx="3038363" cy="804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0"/>
              </a:lnSpc>
            </a:pPr>
            <a:r>
              <a:rPr lang="en-US" sz="1248" spc="-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Pourtant, plus il y a d’observateurs, plus il y a de chances, in fine, que quelqu’un intervienne. (Philpot &amp; al. 2019)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29720" y="2000824"/>
            <a:ext cx="743186" cy="28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Rockstone"/>
                <a:ea typeface="Rockstone"/>
                <a:cs typeface="Rockstone"/>
                <a:sym typeface="Rockstone"/>
              </a:rPr>
              <a:t>SECOURUE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60134" y="949182"/>
            <a:ext cx="944816" cy="1397140"/>
          </a:xfrm>
          <a:custGeom>
            <a:avLst/>
            <a:gdLst/>
            <a:ahLst/>
            <a:cxnLst/>
            <a:rect r="r" b="b" t="t" l="l"/>
            <a:pathLst>
              <a:path h="1397140" w="944816">
                <a:moveTo>
                  <a:pt x="944816" y="0"/>
                </a:moveTo>
                <a:lnTo>
                  <a:pt x="0" y="0"/>
                </a:lnTo>
                <a:lnTo>
                  <a:pt x="0" y="1397139"/>
                </a:lnTo>
                <a:lnTo>
                  <a:pt x="944816" y="1397139"/>
                </a:lnTo>
                <a:lnTo>
                  <a:pt x="944816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4950" y="1039108"/>
            <a:ext cx="399459" cy="465842"/>
          </a:xfrm>
          <a:custGeom>
            <a:avLst/>
            <a:gdLst/>
            <a:ahLst/>
            <a:cxnLst/>
            <a:rect r="r" b="b" t="t" l="l"/>
            <a:pathLst>
              <a:path h="465842" w="399459">
                <a:moveTo>
                  <a:pt x="0" y="0"/>
                </a:moveTo>
                <a:lnTo>
                  <a:pt x="399459" y="0"/>
                </a:lnTo>
                <a:lnTo>
                  <a:pt x="399459" y="465842"/>
                </a:lnTo>
                <a:lnTo>
                  <a:pt x="0" y="465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400" y="93229"/>
            <a:ext cx="2980500" cy="855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2"/>
              </a:lnSpc>
            </a:pPr>
            <a:r>
              <a:rPr lang="en-US" sz="1556" spc="-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Darley et Latané détaillent un concept encore valable aujourd’hui :                      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400" y="2336796"/>
            <a:ext cx="3009900" cy="604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9"/>
              </a:lnSpc>
            </a:pPr>
            <a:r>
              <a:rPr lang="en-US" sz="1284" spc="-5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Plus le groupe est nombreux, plus il faudra de temps pour remarquer que quelque chose se passe mal.</a:t>
            </a:r>
          </a:p>
        </p:txBody>
      </p:sp>
      <p:sp>
        <p:nvSpPr>
          <p:cNvPr name="TextBox 6" id="6"/>
          <p:cNvSpPr txBox="true"/>
          <p:nvPr/>
        </p:nvSpPr>
        <p:spPr>
          <a:xfrm rot="-277388">
            <a:off x="1205786" y="544635"/>
            <a:ext cx="2123956" cy="57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2"/>
              </a:lnSpc>
            </a:pPr>
            <a:r>
              <a:rPr lang="en-US" sz="2905" spc="-14">
                <a:solidFill>
                  <a:srgbClr val="70A5CB"/>
                </a:solidFill>
                <a:latin typeface="Rockstone"/>
                <a:ea typeface="Rockstone"/>
                <a:cs typeface="Rockstone"/>
                <a:sym typeface="Rockstone"/>
              </a:rPr>
              <a:t>NOTICING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DAGhBxEPtZw</dc:identifier>
  <dcterms:modified xsi:type="dcterms:W3CDTF">2011-08-01T06:04:30Z</dcterms:modified>
  <cp:revision>1</cp:revision>
  <dc:title>Bystander</dc:title>
</cp:coreProperties>
</file>