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3009900" cy="3009900"/>
  <p:notesSz cx="6858000" cy="9144000"/>
  <p:embeddedFontLst>
    <p:embeddedFont>
      <p:font typeface="Rockstone" charset="1" panose="00000000000000000000"/>
      <p:regular r:id="rId19"/>
    </p:embeddedFont>
    <p:embeddedFont>
      <p:font typeface="Dreaming Outloud Sans" charset="1" panose="00000500000000000000"/>
      <p:regular r:id="rId20"/>
    </p:embeddedFont>
    <p:embeddedFont>
      <p:font typeface="Lovelo" charset="1" panose="02000000000000000000"/>
      <p:regular r:id="rId21"/>
    </p:embeddedFont>
    <p:embeddedFont>
      <p:font typeface="Anaphora" charset="1" panose="00000000000000000000"/>
      <p:regular r:id="rId22"/>
    </p:embeddedFont>
    <p:embeddedFont>
      <p:font typeface="Anaphora Italics" charset="1" panose="00000000000000000000"/>
      <p:regular r:id="rId23"/>
    </p:embeddedFont>
    <p:embeddedFont>
      <p:font typeface="Playwrite US Modern" charset="1" panose="00000000000000000000"/>
      <p:regular r:id="rId24"/>
    </p:embeddedFont>
    <p:embeddedFont>
      <p:font typeface="Black Ops One" charset="1" panose="02000000000000000000"/>
      <p:regular r:id="rId25"/>
    </p:embeddedFont>
    <p:embeddedFont>
      <p:font typeface="Clear Sans" charset="1" panose="020B0503030202020304"/>
      <p:regular r:id="rId26"/>
    </p:embeddedFont>
    <p:embeddedFont>
      <p:font typeface="Playpen Sans" charset="1" panose="00000000000000000000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png" Type="http://schemas.openxmlformats.org/officeDocument/2006/relationships/image"/><Relationship Id="rId4" Target="../media/image21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Relationship Id="rId3" Target="../media/image23.png" Type="http://schemas.openxmlformats.org/officeDocument/2006/relationships/image"/><Relationship Id="rId4" Target="../media/image15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6.png" Type="http://schemas.openxmlformats.org/officeDocument/2006/relationships/image"/><Relationship Id="rId5" Target="../media/image9.png" Type="http://schemas.openxmlformats.org/officeDocument/2006/relationships/image"/><Relationship Id="rId6" Target="../media/image10.png" Type="http://schemas.openxmlformats.org/officeDocument/2006/relationships/image"/><Relationship Id="rId7" Target="../media/image11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14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jpeg" Type="http://schemas.openxmlformats.org/officeDocument/2006/relationships/image"/><Relationship Id="rId3" Target="../media/image14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jpeg" Type="http://schemas.openxmlformats.org/officeDocument/2006/relationships/image"/><Relationship Id="rId3" Target="../media/image16.png" Type="http://schemas.openxmlformats.org/officeDocument/2006/relationships/image"/><Relationship Id="rId4" Target="../media/image17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6A6A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3009900" cy="3009900"/>
          </a:xfrm>
          <a:custGeom>
            <a:avLst/>
            <a:gdLst/>
            <a:ahLst/>
            <a:cxnLst/>
            <a:rect r="r" b="b" t="t" l="l"/>
            <a:pathLst>
              <a:path h="3009900" w="3009900">
                <a:moveTo>
                  <a:pt x="0" y="0"/>
                </a:moveTo>
                <a:lnTo>
                  <a:pt x="3009900" y="0"/>
                </a:lnTo>
                <a:lnTo>
                  <a:pt x="3009900" y="3009900"/>
                </a:lnTo>
                <a:lnTo>
                  <a:pt x="0" y="300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15442" y="1002853"/>
            <a:ext cx="979016" cy="1037368"/>
          </a:xfrm>
          <a:custGeom>
            <a:avLst/>
            <a:gdLst/>
            <a:ahLst/>
            <a:cxnLst/>
            <a:rect r="r" b="b" t="t" l="l"/>
            <a:pathLst>
              <a:path h="1037368" w="979016">
                <a:moveTo>
                  <a:pt x="0" y="0"/>
                </a:moveTo>
                <a:lnTo>
                  <a:pt x="979016" y="0"/>
                </a:lnTo>
                <a:lnTo>
                  <a:pt x="979016" y="1037368"/>
                </a:lnTo>
                <a:lnTo>
                  <a:pt x="0" y="103736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0099" y="2049746"/>
            <a:ext cx="2929702" cy="9601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66"/>
              </a:lnSpc>
            </a:pPr>
            <a:r>
              <a:rPr lang="en-US" sz="3501" spc="297">
                <a:solidFill>
                  <a:srgbClr val="FFFFFF"/>
                </a:solidFill>
                <a:latin typeface="Rockstone"/>
                <a:ea typeface="Rockstone"/>
                <a:cs typeface="Rockstone"/>
                <a:sym typeface="Rockstone"/>
              </a:rPr>
              <a:t>Friction </a:t>
            </a:r>
          </a:p>
          <a:p>
            <a:pPr algn="ctr">
              <a:lnSpc>
                <a:spcPts val="3466"/>
              </a:lnSpc>
            </a:pPr>
            <a:r>
              <a:rPr lang="en-US" sz="3501" spc="297">
                <a:solidFill>
                  <a:srgbClr val="FFFFFF"/>
                </a:solidFill>
                <a:latin typeface="Rockstone"/>
                <a:ea typeface="Rockstone"/>
                <a:cs typeface="Rockstone"/>
                <a:sym typeface="Rockstone"/>
              </a:rPr>
              <a:t>et initiative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0" y="109442"/>
            <a:ext cx="2903232" cy="960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65"/>
              </a:lnSpc>
            </a:pPr>
            <a:r>
              <a:rPr lang="en-US" sz="3500" spc="297">
                <a:solidFill>
                  <a:srgbClr val="FFFFFF"/>
                </a:solidFill>
                <a:latin typeface="Rockstone"/>
                <a:ea typeface="Rockstone"/>
                <a:cs typeface="Rockstone"/>
                <a:sym typeface="Rockstone"/>
              </a:rPr>
              <a:t>Illusion de contrôle,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977336" y="1762234"/>
            <a:ext cx="1873164" cy="1159020"/>
          </a:xfrm>
          <a:custGeom>
            <a:avLst/>
            <a:gdLst/>
            <a:ahLst/>
            <a:cxnLst/>
            <a:rect r="r" b="b" t="t" l="l"/>
            <a:pathLst>
              <a:path h="1159020" w="1873164">
                <a:moveTo>
                  <a:pt x="1873164" y="0"/>
                </a:moveTo>
                <a:lnTo>
                  <a:pt x="0" y="0"/>
                </a:lnTo>
                <a:lnTo>
                  <a:pt x="0" y="1159020"/>
                </a:lnTo>
                <a:lnTo>
                  <a:pt x="1873164" y="1159020"/>
                </a:lnTo>
                <a:lnTo>
                  <a:pt x="1873164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65549" y="1257462"/>
            <a:ext cx="2160123" cy="11537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29"/>
              </a:lnSpc>
            </a:pPr>
            <a:r>
              <a:rPr lang="en-US" sz="1663" spc="-33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Ils décrivent le but, les modalités </a:t>
            </a:r>
          </a:p>
          <a:p>
            <a:pPr algn="l">
              <a:lnSpc>
                <a:spcPts val="2329"/>
              </a:lnSpc>
            </a:pPr>
            <a:r>
              <a:rPr lang="en-US" sz="1663" spc="-33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beaucoup</a:t>
            </a:r>
          </a:p>
          <a:p>
            <a:pPr algn="l">
              <a:lnSpc>
                <a:spcPts val="2329"/>
              </a:lnSpc>
            </a:pPr>
            <a:r>
              <a:rPr lang="en-US" sz="1663" spc="-33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moins.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4343" y="117224"/>
            <a:ext cx="2746157" cy="5816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78"/>
              </a:lnSpc>
            </a:pPr>
            <a:r>
              <a:rPr lang="en-US" sz="1736" spc="-34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Aujourd’hui, ces ordres sont décrits dans des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65549" y="734207"/>
            <a:ext cx="2530448" cy="284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58"/>
              </a:lnSpc>
            </a:pPr>
            <a:r>
              <a:rPr lang="en-US" sz="1860" spc="-37" u="sng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Mission type orders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29910" y="167416"/>
            <a:ext cx="2550081" cy="8165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94"/>
              </a:lnSpc>
            </a:pPr>
            <a:r>
              <a:rPr lang="en-US" sz="1567" spc="-31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Pour pallier la friction,</a:t>
            </a:r>
          </a:p>
          <a:p>
            <a:pPr algn="l">
              <a:lnSpc>
                <a:spcPts val="2194"/>
              </a:lnSpc>
            </a:pPr>
            <a:r>
              <a:rPr lang="en-US" sz="1567" spc="-31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l’ordre donne </a:t>
            </a:r>
          </a:p>
          <a:p>
            <a:pPr algn="l">
              <a:lnSpc>
                <a:spcPts val="2194"/>
              </a:lnSpc>
            </a:pPr>
            <a:r>
              <a:rPr lang="en-US" sz="1567" spc="-31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l’idée générale.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35563" y="1015213"/>
            <a:ext cx="2550081" cy="10892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94"/>
              </a:lnSpc>
            </a:pPr>
            <a:r>
              <a:rPr lang="en-US" sz="1567" spc="-31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De fait, </a:t>
            </a:r>
          </a:p>
          <a:p>
            <a:pPr algn="l">
              <a:lnSpc>
                <a:spcPts val="2194"/>
              </a:lnSpc>
            </a:pPr>
            <a:r>
              <a:rPr lang="en-US" sz="1567" spc="-31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l’ordre </a:t>
            </a:r>
          </a:p>
          <a:p>
            <a:pPr algn="l">
              <a:lnSpc>
                <a:spcPts val="2194"/>
              </a:lnSpc>
            </a:pPr>
            <a:r>
              <a:rPr lang="en-US" sz="1567" spc="-31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autorise plusieurs points d’application.</a:t>
            </a:r>
          </a:p>
        </p:txBody>
      </p:sp>
      <p:grpSp>
        <p:nvGrpSpPr>
          <p:cNvPr name="Group 4" id="4"/>
          <p:cNvGrpSpPr/>
          <p:nvPr/>
        </p:nvGrpSpPr>
        <p:grpSpPr>
          <a:xfrm rot="-614602">
            <a:off x="1718789" y="348356"/>
            <a:ext cx="1422424" cy="1409915"/>
            <a:chOff x="0" y="0"/>
            <a:chExt cx="1896565" cy="1879886"/>
          </a:xfrm>
        </p:grpSpPr>
        <p:sp>
          <p:nvSpPr>
            <p:cNvPr name="Freeform 5" id="5"/>
            <p:cNvSpPr/>
            <p:nvPr/>
          </p:nvSpPr>
          <p:spPr>
            <a:xfrm flipH="false" flipV="false" rot="1196902">
              <a:off x="204407" y="209994"/>
              <a:ext cx="1487751" cy="1459899"/>
            </a:xfrm>
            <a:custGeom>
              <a:avLst/>
              <a:gdLst/>
              <a:ahLst/>
              <a:cxnLst/>
              <a:rect r="r" b="b" t="t" l="l"/>
              <a:pathLst>
                <a:path h="1459899" w="1487751">
                  <a:moveTo>
                    <a:pt x="0" y="0"/>
                  </a:moveTo>
                  <a:lnTo>
                    <a:pt x="1487751" y="0"/>
                  </a:lnTo>
                  <a:lnTo>
                    <a:pt x="1487751" y="1459898"/>
                  </a:lnTo>
                  <a:lnTo>
                    <a:pt x="0" y="145989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73182" t="0" r="0" b="-28614"/>
              </a:stretch>
            </a:blipFill>
          </p:spPr>
        </p:sp>
        <p:sp>
          <p:nvSpPr>
            <p:cNvPr name="TextBox 6" id="6"/>
            <p:cNvSpPr txBox="true"/>
            <p:nvPr/>
          </p:nvSpPr>
          <p:spPr>
            <a:xfrm rot="1135679">
              <a:off x="145743" y="855666"/>
              <a:ext cx="1462431" cy="66357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303"/>
                </a:lnSpc>
              </a:pPr>
              <a:r>
                <a:rPr lang="en-US" sz="1123" spc="-22">
                  <a:solidFill>
                    <a:srgbClr val="000000"/>
                  </a:solidFill>
                  <a:latin typeface="Playpen Sans"/>
                  <a:ea typeface="Playpen Sans"/>
                  <a:cs typeface="Playpen Sans"/>
                  <a:sym typeface="Playpen Sans"/>
                </a:rPr>
                <a:t>Mitrailler les concentrations ennemies 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1135679">
              <a:off x="396199" y="506986"/>
              <a:ext cx="1462431" cy="2262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303"/>
                </a:lnSpc>
              </a:pPr>
              <a:r>
                <a:rPr lang="en-US" sz="1123" spc="-22">
                  <a:solidFill>
                    <a:srgbClr val="000000"/>
                  </a:solidFill>
                  <a:latin typeface="Playpen Sans"/>
                  <a:ea typeface="Playpen Sans"/>
                  <a:cs typeface="Playpen Sans"/>
                  <a:sym typeface="Playpen Sans"/>
                </a:rPr>
                <a:t>Mission</a:t>
              </a: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235563" y="2376647"/>
            <a:ext cx="2544427" cy="3322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86"/>
              </a:lnSpc>
            </a:pPr>
            <a:r>
              <a:rPr lang="en-US" sz="1918" spc="-38">
                <a:solidFill>
                  <a:srgbClr val="FFED00"/>
                </a:solidFill>
                <a:latin typeface="Lovelo"/>
                <a:ea typeface="Lovelo"/>
                <a:cs typeface="Lovelo"/>
                <a:sym typeface="Lovelo"/>
              </a:rPr>
              <a:t>il permet l’initiative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33938" y="861392"/>
            <a:ext cx="1271012" cy="1145500"/>
          </a:xfrm>
          <a:custGeom>
            <a:avLst/>
            <a:gdLst/>
            <a:ahLst/>
            <a:cxnLst/>
            <a:rect r="r" b="b" t="t" l="l"/>
            <a:pathLst>
              <a:path h="1145500" w="1271012">
                <a:moveTo>
                  <a:pt x="0" y="0"/>
                </a:moveTo>
                <a:lnTo>
                  <a:pt x="1271012" y="0"/>
                </a:lnTo>
                <a:lnTo>
                  <a:pt x="1271012" y="1145500"/>
                </a:lnTo>
                <a:lnTo>
                  <a:pt x="0" y="11455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17408" y="140930"/>
            <a:ext cx="2775083" cy="647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93"/>
              </a:lnSpc>
            </a:pPr>
            <a:r>
              <a:rPr lang="en-US" sz="1852" spc="-37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le </a:t>
            </a:r>
            <a:r>
              <a:rPr lang="en-US" sz="1852" spc="-37" u="sng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mission command</a:t>
            </a:r>
            <a:r>
              <a:rPr lang="en-US" sz="1852" spc="-37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 encourage l’initiative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0045" y="2133767"/>
            <a:ext cx="2889809" cy="3425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26"/>
              </a:lnSpc>
            </a:pPr>
            <a:r>
              <a:rPr lang="en-US" sz="2018" spc="-40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dans la mesure d’un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69008" y="2457239"/>
            <a:ext cx="1977186" cy="3392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26"/>
              </a:lnSpc>
            </a:pPr>
            <a:r>
              <a:rPr lang="en-US" sz="2018" spc="-40">
                <a:solidFill>
                  <a:srgbClr val="FFED00"/>
                </a:solidFill>
                <a:latin typeface="Lovelo"/>
                <a:ea typeface="Lovelo"/>
                <a:cs typeface="Lovelo"/>
                <a:sym typeface="Lovelo"/>
              </a:rPr>
              <a:t>“prudent risk”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654129" y="915458"/>
            <a:ext cx="979016" cy="1037368"/>
          </a:xfrm>
          <a:custGeom>
            <a:avLst/>
            <a:gdLst/>
            <a:ahLst/>
            <a:cxnLst/>
            <a:rect r="r" b="b" t="t" l="l"/>
            <a:pathLst>
              <a:path h="1037368" w="979016">
                <a:moveTo>
                  <a:pt x="0" y="0"/>
                </a:moveTo>
                <a:lnTo>
                  <a:pt x="979015" y="0"/>
                </a:lnTo>
                <a:lnTo>
                  <a:pt x="979015" y="1037368"/>
                </a:lnTo>
                <a:lnTo>
                  <a:pt x="0" y="103736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27767" y="1966049"/>
            <a:ext cx="1469044" cy="1191353"/>
            <a:chOff x="0" y="0"/>
            <a:chExt cx="1322347" cy="107238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22347" cy="1072385"/>
            </a:xfrm>
            <a:custGeom>
              <a:avLst/>
              <a:gdLst/>
              <a:ahLst/>
              <a:cxnLst/>
              <a:rect r="r" b="b" t="t" l="l"/>
              <a:pathLst>
                <a:path h="1072385" w="1322347">
                  <a:moveTo>
                    <a:pt x="79051" y="0"/>
                  </a:moveTo>
                  <a:lnTo>
                    <a:pt x="1243296" y="0"/>
                  </a:lnTo>
                  <a:cubicBezTo>
                    <a:pt x="1286954" y="0"/>
                    <a:pt x="1322347" y="35392"/>
                    <a:pt x="1322347" y="79051"/>
                  </a:cubicBezTo>
                  <a:lnTo>
                    <a:pt x="1322347" y="993335"/>
                  </a:lnTo>
                  <a:cubicBezTo>
                    <a:pt x="1322347" y="1036993"/>
                    <a:pt x="1286954" y="1072385"/>
                    <a:pt x="1243296" y="1072385"/>
                  </a:cubicBezTo>
                  <a:lnTo>
                    <a:pt x="79051" y="1072385"/>
                  </a:lnTo>
                  <a:cubicBezTo>
                    <a:pt x="35392" y="1072385"/>
                    <a:pt x="0" y="1036993"/>
                    <a:pt x="0" y="993335"/>
                  </a:cubicBezTo>
                  <a:lnTo>
                    <a:pt x="0" y="79051"/>
                  </a:lnTo>
                  <a:cubicBezTo>
                    <a:pt x="0" y="35392"/>
                    <a:pt x="35392" y="0"/>
                    <a:pt x="79051" y="0"/>
                  </a:cubicBezTo>
                  <a:close/>
                </a:path>
              </a:pathLst>
            </a:custGeom>
            <a:solidFill>
              <a:srgbClr val="FFED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1322347" cy="10819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83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627767" y="1966049"/>
            <a:ext cx="1382133" cy="1043851"/>
          </a:xfrm>
          <a:custGeom>
            <a:avLst/>
            <a:gdLst/>
            <a:ahLst/>
            <a:cxnLst/>
            <a:rect r="r" b="b" t="t" l="l"/>
            <a:pathLst>
              <a:path h="1043851" w="1382133">
                <a:moveTo>
                  <a:pt x="0" y="0"/>
                </a:moveTo>
                <a:lnTo>
                  <a:pt x="1382133" y="0"/>
                </a:lnTo>
                <a:lnTo>
                  <a:pt x="1382133" y="1043851"/>
                </a:lnTo>
                <a:lnTo>
                  <a:pt x="0" y="104385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7809" t="-6911" r="-6765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8175" y="689811"/>
            <a:ext cx="840925" cy="509811"/>
          </a:xfrm>
          <a:custGeom>
            <a:avLst/>
            <a:gdLst/>
            <a:ahLst/>
            <a:cxnLst/>
            <a:rect r="r" b="b" t="t" l="l"/>
            <a:pathLst>
              <a:path h="509811" w="840925">
                <a:moveTo>
                  <a:pt x="0" y="0"/>
                </a:moveTo>
                <a:lnTo>
                  <a:pt x="840925" y="0"/>
                </a:lnTo>
                <a:lnTo>
                  <a:pt x="840925" y="509811"/>
                </a:lnTo>
                <a:lnTo>
                  <a:pt x="0" y="50981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695567">
            <a:off x="2143627" y="890486"/>
            <a:ext cx="755164" cy="983591"/>
          </a:xfrm>
          <a:custGeom>
            <a:avLst/>
            <a:gdLst/>
            <a:ahLst/>
            <a:cxnLst/>
            <a:rect r="r" b="b" t="t" l="l"/>
            <a:pathLst>
              <a:path h="983591" w="755164">
                <a:moveTo>
                  <a:pt x="0" y="0"/>
                </a:moveTo>
                <a:lnTo>
                  <a:pt x="755164" y="0"/>
                </a:lnTo>
                <a:lnTo>
                  <a:pt x="755164" y="983591"/>
                </a:lnTo>
                <a:lnTo>
                  <a:pt x="0" y="98359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28175" y="-15712"/>
            <a:ext cx="2257045" cy="3681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081"/>
              </a:lnSpc>
            </a:pPr>
            <a:r>
              <a:rPr lang="en-US" sz="1879" spc="-37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Vous pouvez agir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8175" y="459221"/>
            <a:ext cx="2840462" cy="4412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769"/>
              </a:lnSpc>
            </a:pPr>
            <a:r>
              <a:rPr lang="en-US" sz="1499" spc="-19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développez </a:t>
            </a:r>
          </a:p>
          <a:p>
            <a:pPr algn="r">
              <a:lnSpc>
                <a:spcPts val="1769"/>
              </a:lnSpc>
            </a:pPr>
            <a:r>
              <a:rPr lang="en-US" sz="1499" spc="-19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la culture du risque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6275" y="2118430"/>
            <a:ext cx="1388044" cy="7390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945"/>
              </a:lnSpc>
            </a:pPr>
            <a:r>
              <a:rPr lang="en-US" sz="1648" spc="-57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Suivez-moi</a:t>
            </a:r>
          </a:p>
          <a:p>
            <a:pPr algn="r">
              <a:lnSpc>
                <a:spcPts val="1945"/>
              </a:lnSpc>
            </a:pPr>
            <a:r>
              <a:rPr lang="en-US" sz="1648" spc="-57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pour ne rien manquer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16906" y="1313922"/>
            <a:ext cx="2021551" cy="5902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57"/>
              </a:lnSpc>
            </a:pPr>
            <a:r>
              <a:rPr lang="en-US" sz="1482" spc="2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lisez les 21 pages du</a:t>
            </a:r>
          </a:p>
          <a:p>
            <a:pPr algn="l">
              <a:lnSpc>
                <a:spcPts val="1557"/>
              </a:lnSpc>
            </a:pPr>
            <a:r>
              <a:rPr lang="en-US" sz="1482" spc="2" u="sng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mission command</a:t>
            </a:r>
            <a:r>
              <a:rPr lang="en-US" sz="1482" spc="2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 (afdp 1.01) 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2788" y="0"/>
            <a:ext cx="1244784" cy="1814695"/>
            <a:chOff x="0" y="0"/>
            <a:chExt cx="776083" cy="113140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76083" cy="1131404"/>
            </a:xfrm>
            <a:custGeom>
              <a:avLst/>
              <a:gdLst/>
              <a:ahLst/>
              <a:cxnLst/>
              <a:rect r="r" b="b" t="t" l="l"/>
              <a:pathLst>
                <a:path h="1131404" w="776083">
                  <a:moveTo>
                    <a:pt x="388042" y="0"/>
                  </a:moveTo>
                  <a:cubicBezTo>
                    <a:pt x="173732" y="0"/>
                    <a:pt x="0" y="253273"/>
                    <a:pt x="0" y="565702"/>
                  </a:cubicBezTo>
                  <a:cubicBezTo>
                    <a:pt x="0" y="878131"/>
                    <a:pt x="173732" y="1131404"/>
                    <a:pt x="388042" y="1131404"/>
                  </a:cubicBezTo>
                  <a:cubicBezTo>
                    <a:pt x="602351" y="1131404"/>
                    <a:pt x="776083" y="878131"/>
                    <a:pt x="776083" y="565702"/>
                  </a:cubicBezTo>
                  <a:cubicBezTo>
                    <a:pt x="776083" y="253273"/>
                    <a:pt x="602351" y="0"/>
                    <a:pt x="388042" y="0"/>
                  </a:cubicBezTo>
                  <a:close/>
                </a:path>
              </a:pathLst>
            </a:custGeom>
            <a:solidFill>
              <a:srgbClr val="FD5705">
                <a:alpha val="81961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2758" y="96544"/>
              <a:ext cx="630568" cy="92879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83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0" y="112969"/>
            <a:ext cx="1341110" cy="1746358"/>
          </a:xfrm>
          <a:custGeom>
            <a:avLst/>
            <a:gdLst/>
            <a:ahLst/>
            <a:cxnLst/>
            <a:rect r="r" b="b" t="t" l="l"/>
            <a:pathLst>
              <a:path h="1746358" w="1341110">
                <a:moveTo>
                  <a:pt x="0" y="0"/>
                </a:moveTo>
                <a:lnTo>
                  <a:pt x="1341110" y="0"/>
                </a:lnTo>
                <a:lnTo>
                  <a:pt x="1341110" y="1746358"/>
                </a:lnTo>
                <a:lnTo>
                  <a:pt x="0" y="17463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10260" y="1974904"/>
            <a:ext cx="2789380" cy="9122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66"/>
              </a:lnSpc>
            </a:pPr>
            <a:r>
              <a:rPr lang="en-US" sz="1609" spc="-183">
                <a:solidFill>
                  <a:srgbClr val="FFFFFF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Ces centaines de milliers d’hommes s’entretuaient à leur façon […]. </a:t>
            </a:r>
          </a:p>
          <a:p>
            <a:pPr algn="l">
              <a:lnSpc>
                <a:spcPts val="1866"/>
              </a:lnSpc>
            </a:pPr>
            <a:r>
              <a:rPr lang="en-US" sz="1609" spc="-183">
                <a:solidFill>
                  <a:srgbClr val="FFFFFF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Mais IL SEMBLAIT à Napoléon que </a:t>
            </a:r>
          </a:p>
          <a:p>
            <a:pPr algn="l">
              <a:lnSpc>
                <a:spcPts val="1866"/>
              </a:lnSpc>
            </a:pPr>
            <a:r>
              <a:rPr lang="en-US" sz="1609" spc="-183">
                <a:solidFill>
                  <a:srgbClr val="FFFFFF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tout se faisait conformément à sa volonté.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47350" y="103444"/>
            <a:ext cx="2780684" cy="582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544"/>
              </a:lnSpc>
            </a:pPr>
            <a:r>
              <a:rPr lang="en-US" sz="1331" spc="-1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Tolstoï,   Dans </a:t>
            </a:r>
            <a:r>
              <a:rPr lang="en-US" sz="1331" spc="-1" u="sng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guerre et paix</a:t>
            </a:r>
            <a:r>
              <a:rPr lang="en-US" sz="1331" spc="-1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, décrit la bataille </a:t>
            </a:r>
          </a:p>
          <a:p>
            <a:pPr algn="r">
              <a:lnSpc>
                <a:spcPts val="1544"/>
              </a:lnSpc>
            </a:pPr>
            <a:r>
              <a:rPr lang="en-US" sz="1331" spc="-1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de Borodino.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97572" y="812807"/>
            <a:ext cx="1712328" cy="1132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66"/>
              </a:lnSpc>
            </a:pPr>
            <a:r>
              <a:rPr lang="en-US" sz="1609" spc="-201">
                <a:solidFill>
                  <a:srgbClr val="FFFFFF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Ce n’est pas Napoléon qui dirigeait le déroulement de la bataille, car aucune des prescriptions de son dispositif ne fut exécutée.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64792" y="586237"/>
            <a:ext cx="1683545" cy="1708296"/>
            <a:chOff x="0" y="0"/>
            <a:chExt cx="2244727" cy="2277728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2244727" cy="2244727"/>
              <a:chOff x="0" y="0"/>
              <a:chExt cx="812800" cy="81280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lnTo>
                      <a:pt x="540616" y="82374"/>
                    </a:lnTo>
                    <a:lnTo>
                      <a:pt x="693768" y="119032"/>
                    </a:lnTo>
                    <a:lnTo>
                      <a:pt x="730427" y="272184"/>
                    </a:lnTo>
                    <a:lnTo>
                      <a:pt x="812800" y="406400"/>
                    </a:lnTo>
                    <a:lnTo>
                      <a:pt x="730427" y="540616"/>
                    </a:lnTo>
                    <a:lnTo>
                      <a:pt x="693768" y="693768"/>
                    </a:lnTo>
                    <a:lnTo>
                      <a:pt x="540616" y="730427"/>
                    </a:lnTo>
                    <a:lnTo>
                      <a:pt x="406400" y="812800"/>
                    </a:lnTo>
                    <a:lnTo>
                      <a:pt x="272184" y="730427"/>
                    </a:lnTo>
                    <a:lnTo>
                      <a:pt x="119032" y="693768"/>
                    </a:lnTo>
                    <a:lnTo>
                      <a:pt x="82374" y="540616"/>
                    </a:lnTo>
                    <a:lnTo>
                      <a:pt x="0" y="406400"/>
                    </a:lnTo>
                    <a:lnTo>
                      <a:pt x="82374" y="272184"/>
                    </a:lnTo>
                    <a:lnTo>
                      <a:pt x="119032" y="119032"/>
                    </a:lnTo>
                    <a:lnTo>
                      <a:pt x="272184" y="82374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F105FD">
                  <a:alpha val="81961"/>
                </a:srgbClr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139700" y="130175"/>
                <a:ext cx="533400" cy="5429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839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Freeform 6" id="6"/>
            <p:cNvSpPr/>
            <p:nvPr/>
          </p:nvSpPr>
          <p:spPr>
            <a:xfrm flipH="false" flipV="false" rot="0">
              <a:off x="319723" y="319723"/>
              <a:ext cx="1605280" cy="1605280"/>
            </a:xfrm>
            <a:custGeom>
              <a:avLst/>
              <a:gdLst/>
              <a:ahLst/>
              <a:cxnLst/>
              <a:rect r="r" b="b" t="t" l="l"/>
              <a:pathLst>
                <a:path h="1605280" w="1605280">
                  <a:moveTo>
                    <a:pt x="0" y="0"/>
                  </a:moveTo>
                  <a:lnTo>
                    <a:pt x="1605280" y="0"/>
                  </a:lnTo>
                  <a:lnTo>
                    <a:pt x="1605280" y="1605280"/>
                  </a:lnTo>
                  <a:lnTo>
                    <a:pt x="0" y="160528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  <p:grpSp>
          <p:nvGrpSpPr>
            <p:cNvPr name="Group 7" id="7"/>
            <p:cNvGrpSpPr/>
            <p:nvPr/>
          </p:nvGrpSpPr>
          <p:grpSpPr>
            <a:xfrm rot="0">
              <a:off x="320211" y="1925003"/>
              <a:ext cx="1605280" cy="352725"/>
              <a:chOff x="0" y="0"/>
              <a:chExt cx="1083733" cy="238127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1083733" cy="238127"/>
              </a:xfrm>
              <a:custGeom>
                <a:avLst/>
                <a:gdLst/>
                <a:ahLst/>
                <a:cxnLst/>
                <a:rect r="r" b="b" t="t" l="l"/>
                <a:pathLst>
                  <a:path h="238127" w="1083733">
                    <a:moveTo>
                      <a:pt x="0" y="0"/>
                    </a:moveTo>
                    <a:lnTo>
                      <a:pt x="1083733" y="0"/>
                    </a:lnTo>
                    <a:lnTo>
                      <a:pt x="1083733" y="238127"/>
                    </a:lnTo>
                    <a:lnTo>
                      <a:pt x="0" y="238127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9525"/>
                <a:ext cx="1083733" cy="24765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839"/>
                  </a:lnSpc>
                </a:pPr>
              </a:p>
            </p:txBody>
          </p:sp>
        </p:grpSp>
      </p:grpSp>
      <p:sp>
        <p:nvSpPr>
          <p:cNvPr name="TextBox 10" id="10"/>
          <p:cNvSpPr txBox="true"/>
          <p:nvPr/>
        </p:nvSpPr>
        <p:spPr>
          <a:xfrm rot="0">
            <a:off x="114214" y="576712"/>
            <a:ext cx="2781472" cy="22078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33"/>
              </a:lnSpc>
            </a:pPr>
            <a:r>
              <a:rPr lang="en-US" sz="1494" spc="-58">
                <a:solidFill>
                  <a:srgbClr val="FFFFFF"/>
                </a:solidFill>
                <a:latin typeface="Anaphora"/>
                <a:ea typeface="Anaphora"/>
                <a:cs typeface="Anaphora"/>
                <a:sym typeface="Anaphora"/>
              </a:rPr>
              <a:t>« Comme les</a:t>
            </a:r>
          </a:p>
          <a:p>
            <a:pPr algn="l">
              <a:lnSpc>
                <a:spcPts val="1733"/>
              </a:lnSpc>
            </a:pPr>
            <a:r>
              <a:rPr lang="en-US" sz="1494" spc="-58">
                <a:solidFill>
                  <a:srgbClr val="FFFFFF"/>
                </a:solidFill>
                <a:latin typeface="Anaphora"/>
                <a:ea typeface="Anaphora"/>
                <a:cs typeface="Anaphora"/>
                <a:sym typeface="Anaphora"/>
              </a:rPr>
              <a:t> individus </a:t>
            </a:r>
          </a:p>
          <a:p>
            <a:pPr algn="l">
              <a:lnSpc>
                <a:spcPts val="1733"/>
              </a:lnSpc>
            </a:pPr>
            <a:r>
              <a:rPr lang="en-US" sz="1494" spc="-58">
                <a:solidFill>
                  <a:srgbClr val="FFFFFF"/>
                </a:solidFill>
                <a:latin typeface="Anaphora"/>
                <a:ea typeface="Anaphora"/>
                <a:cs typeface="Anaphora"/>
                <a:sym typeface="Anaphora"/>
              </a:rPr>
              <a:t>cherchent à se </a:t>
            </a:r>
          </a:p>
          <a:p>
            <a:pPr algn="l">
              <a:lnSpc>
                <a:spcPts val="1733"/>
              </a:lnSpc>
            </a:pPr>
            <a:r>
              <a:rPr lang="en-US" sz="1494" spc="-58">
                <a:solidFill>
                  <a:srgbClr val="FFFFFF"/>
                </a:solidFill>
                <a:latin typeface="Anaphora"/>
                <a:ea typeface="Anaphora"/>
                <a:cs typeface="Anaphora"/>
                <a:sym typeface="Anaphora"/>
              </a:rPr>
              <a:t>percevoir </a:t>
            </a:r>
          </a:p>
          <a:p>
            <a:pPr algn="l">
              <a:lnSpc>
                <a:spcPts val="1733"/>
              </a:lnSpc>
            </a:pPr>
            <a:r>
              <a:rPr lang="en-US" sz="1494" spc="-58">
                <a:solidFill>
                  <a:srgbClr val="FFFFFF"/>
                </a:solidFill>
                <a:latin typeface="Anaphora"/>
                <a:ea typeface="Anaphora"/>
                <a:cs typeface="Anaphora"/>
                <a:sym typeface="Anaphora"/>
              </a:rPr>
              <a:t>comme </a:t>
            </a:r>
          </a:p>
          <a:p>
            <a:pPr algn="l">
              <a:lnSpc>
                <a:spcPts val="1733"/>
              </a:lnSpc>
            </a:pPr>
            <a:r>
              <a:rPr lang="en-US" sz="1494" spc="-58">
                <a:solidFill>
                  <a:srgbClr val="FFFFFF"/>
                </a:solidFill>
                <a:latin typeface="Anaphora"/>
                <a:ea typeface="Anaphora"/>
                <a:cs typeface="Anaphora"/>
                <a:sym typeface="Anaphora"/>
              </a:rPr>
              <a:t>responsables de </a:t>
            </a:r>
          </a:p>
          <a:p>
            <a:pPr algn="l">
              <a:lnSpc>
                <a:spcPts val="1733"/>
              </a:lnSpc>
            </a:pPr>
            <a:r>
              <a:rPr lang="en-US" sz="1494" spc="-58">
                <a:solidFill>
                  <a:srgbClr val="FFFFFF"/>
                </a:solidFill>
                <a:latin typeface="Anaphora"/>
                <a:ea typeface="Anaphora"/>
                <a:cs typeface="Anaphora"/>
                <a:sym typeface="Anaphora"/>
              </a:rPr>
              <a:t>leur réussite, </a:t>
            </a:r>
          </a:p>
          <a:p>
            <a:pPr algn="l">
              <a:lnSpc>
                <a:spcPts val="1733"/>
              </a:lnSpc>
            </a:pPr>
            <a:r>
              <a:rPr lang="en-US" sz="1494" spc="-58">
                <a:solidFill>
                  <a:srgbClr val="FFFFFF"/>
                </a:solidFill>
                <a:latin typeface="Anaphora"/>
                <a:ea typeface="Anaphora"/>
                <a:cs typeface="Anaphora"/>
                <a:sym typeface="Anaphora"/>
              </a:rPr>
              <a:t>il est fréquent qu’ils recherchent des indices dans l’environnement qui soutiennent cette attribution. »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2788" y="97584"/>
            <a:ext cx="2957112" cy="3972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44"/>
              </a:lnSpc>
            </a:pPr>
            <a:r>
              <a:rPr lang="en-US" sz="1331" spc="-66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L’expression “illusion de contrôle” est forgée en 1975 par ellen J Langer.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499162" y="2784580"/>
            <a:ext cx="2449175" cy="1437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99"/>
              </a:lnSpc>
            </a:pPr>
            <a:r>
              <a:rPr lang="en-US" sz="947" i="true" spc="-36">
                <a:solidFill>
                  <a:srgbClr val="FFFFFF"/>
                </a:solidFill>
                <a:latin typeface="Anaphora Italics"/>
                <a:ea typeface="Anaphora Italics"/>
                <a:cs typeface="Anaphora Italics"/>
                <a:sym typeface="Anaphora Italics"/>
              </a:rPr>
              <a:t>Journal of personality and social psychology, 1975.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33033" y="647264"/>
            <a:ext cx="1741380" cy="2166569"/>
          </a:xfrm>
          <a:custGeom>
            <a:avLst/>
            <a:gdLst/>
            <a:ahLst/>
            <a:cxnLst/>
            <a:rect r="r" b="b" t="t" l="l"/>
            <a:pathLst>
              <a:path h="2166569" w="1741380">
                <a:moveTo>
                  <a:pt x="0" y="0"/>
                </a:moveTo>
                <a:lnTo>
                  <a:pt x="1741380" y="0"/>
                </a:lnTo>
                <a:lnTo>
                  <a:pt x="1741380" y="2166569"/>
                </a:lnTo>
                <a:lnTo>
                  <a:pt x="0" y="216656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1227" y="2529553"/>
            <a:ext cx="3009900" cy="480347"/>
            <a:chOff x="0" y="0"/>
            <a:chExt cx="2709333" cy="43238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709333" cy="432380"/>
            </a:xfrm>
            <a:custGeom>
              <a:avLst/>
              <a:gdLst/>
              <a:ahLst/>
              <a:cxnLst/>
              <a:rect r="r" b="b" t="t" l="l"/>
              <a:pathLst>
                <a:path h="432380" w="2709333">
                  <a:moveTo>
                    <a:pt x="0" y="0"/>
                  </a:moveTo>
                  <a:lnTo>
                    <a:pt x="2709333" y="0"/>
                  </a:lnTo>
                  <a:lnTo>
                    <a:pt x="2709333" y="432380"/>
                  </a:lnTo>
                  <a:lnTo>
                    <a:pt x="0" y="43238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9525"/>
              <a:ext cx="2709333" cy="44190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83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06687" y="80034"/>
            <a:ext cx="2794071" cy="4337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9"/>
              </a:lnSpc>
            </a:pPr>
            <a:r>
              <a:rPr lang="en-US" sz="1456" spc="-29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Les militaires savent qu’il y a une différence énorme entre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4559" y="611718"/>
            <a:ext cx="1076947" cy="578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73"/>
              </a:lnSpc>
            </a:pPr>
            <a:r>
              <a:rPr lang="en-US" sz="1356" spc="-27">
                <a:solidFill>
                  <a:srgbClr val="00BF63"/>
                </a:solidFill>
                <a:latin typeface="Playwrite US Modern"/>
                <a:ea typeface="Playwrite US Modern"/>
                <a:cs typeface="Playwrite US Modern"/>
                <a:sym typeface="Playwrite US Modern"/>
              </a:rPr>
              <a:t>Ce qui est inscrit sur les ordres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860439" y="688980"/>
            <a:ext cx="1208255" cy="2119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65"/>
              </a:lnSpc>
            </a:pPr>
            <a:r>
              <a:rPr lang="en-US" sz="1521" spc="-30">
                <a:solidFill>
                  <a:srgbClr val="FF3131"/>
                </a:solidFill>
                <a:latin typeface="Black Ops One"/>
                <a:ea typeface="Black Ops One"/>
                <a:cs typeface="Black Ops One"/>
                <a:sym typeface="Black Ops One"/>
              </a:rPr>
              <a:t>La réalité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307395" y="552550"/>
            <a:ext cx="395109" cy="253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23"/>
              </a:lnSpc>
            </a:pPr>
            <a:r>
              <a:rPr lang="en-US" sz="1744" spc="-34">
                <a:solidFill>
                  <a:srgbClr val="FFFFFF"/>
                </a:solidFill>
                <a:latin typeface="Clear Sans"/>
                <a:ea typeface="Clear Sans"/>
                <a:cs typeface="Clear Sans"/>
                <a:sym typeface="Clear Sans"/>
              </a:rPr>
              <a:t>ET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4571" y="2652291"/>
            <a:ext cx="2900758" cy="2253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9"/>
              </a:lnSpc>
            </a:pPr>
            <a:r>
              <a:rPr lang="en-US" sz="1456" spc="-29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Clausewitz parle de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952777" y="2649945"/>
            <a:ext cx="1023578" cy="2276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82"/>
              </a:lnSpc>
            </a:pPr>
            <a:r>
              <a:rPr lang="en-US" sz="1536" spc="-30">
                <a:solidFill>
                  <a:srgbClr val="FFED00"/>
                </a:solidFill>
                <a:latin typeface="Lovelo"/>
                <a:ea typeface="Lovelo"/>
                <a:cs typeface="Lovelo"/>
                <a:sym typeface="Lovelo"/>
              </a:rPr>
              <a:t>“friction”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227" y="2529553"/>
            <a:ext cx="3009900" cy="480347"/>
            <a:chOff x="0" y="0"/>
            <a:chExt cx="2709333" cy="43238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709333" cy="432380"/>
            </a:xfrm>
            <a:custGeom>
              <a:avLst/>
              <a:gdLst/>
              <a:ahLst/>
              <a:cxnLst/>
              <a:rect r="r" b="b" t="t" l="l"/>
              <a:pathLst>
                <a:path h="432380" w="2709333">
                  <a:moveTo>
                    <a:pt x="0" y="0"/>
                  </a:moveTo>
                  <a:lnTo>
                    <a:pt x="2709333" y="0"/>
                  </a:lnTo>
                  <a:lnTo>
                    <a:pt x="2709333" y="432380"/>
                  </a:lnTo>
                  <a:lnTo>
                    <a:pt x="0" y="43238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2709333" cy="44190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83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true" flipV="true" rot="-6318667">
            <a:off x="1725779" y="660949"/>
            <a:ext cx="1244856" cy="1056996"/>
          </a:xfrm>
          <a:custGeom>
            <a:avLst/>
            <a:gdLst/>
            <a:ahLst/>
            <a:cxnLst/>
            <a:rect r="r" b="b" t="t" l="l"/>
            <a:pathLst>
              <a:path h="1056996" w="1244856">
                <a:moveTo>
                  <a:pt x="1244856" y="1056996"/>
                </a:moveTo>
                <a:lnTo>
                  <a:pt x="0" y="1056996"/>
                </a:lnTo>
                <a:lnTo>
                  <a:pt x="0" y="0"/>
                </a:lnTo>
                <a:lnTo>
                  <a:pt x="1244856" y="0"/>
                </a:lnTo>
                <a:lnTo>
                  <a:pt x="1244856" y="105699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0" y="133374"/>
            <a:ext cx="3012355" cy="3161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13"/>
              </a:lnSpc>
            </a:pPr>
            <a:r>
              <a:rPr lang="en-US" sz="1994" spc="-39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Accepter la friction 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560941" y="300990"/>
            <a:ext cx="1741380" cy="1973514"/>
          </a:xfrm>
          <a:custGeom>
            <a:avLst/>
            <a:gdLst/>
            <a:ahLst/>
            <a:cxnLst/>
            <a:rect r="r" b="b" t="t" l="l"/>
            <a:pathLst>
              <a:path h="1973514" w="1741380">
                <a:moveTo>
                  <a:pt x="0" y="0"/>
                </a:moveTo>
                <a:lnTo>
                  <a:pt x="1741380" y="0"/>
                </a:lnTo>
                <a:lnTo>
                  <a:pt x="1741380" y="1973514"/>
                </a:lnTo>
                <a:lnTo>
                  <a:pt x="0" y="197351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-9782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584440">
            <a:off x="2271921" y="986471"/>
            <a:ext cx="501050" cy="715786"/>
          </a:xfrm>
          <a:custGeom>
            <a:avLst/>
            <a:gdLst/>
            <a:ahLst/>
            <a:cxnLst/>
            <a:rect r="r" b="b" t="t" l="l"/>
            <a:pathLst>
              <a:path h="715786" w="501050">
                <a:moveTo>
                  <a:pt x="0" y="0"/>
                </a:moveTo>
                <a:lnTo>
                  <a:pt x="501050" y="0"/>
                </a:lnTo>
                <a:lnTo>
                  <a:pt x="501050" y="715786"/>
                </a:lnTo>
                <a:lnTo>
                  <a:pt x="0" y="71578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1516341">
            <a:off x="2332415" y="1152076"/>
            <a:ext cx="372381" cy="387866"/>
          </a:xfrm>
          <a:custGeom>
            <a:avLst/>
            <a:gdLst/>
            <a:ahLst/>
            <a:cxnLst/>
            <a:rect r="r" b="b" t="t" l="l"/>
            <a:pathLst>
              <a:path h="387866" w="372381">
                <a:moveTo>
                  <a:pt x="0" y="0"/>
                </a:moveTo>
                <a:lnTo>
                  <a:pt x="372381" y="0"/>
                </a:lnTo>
                <a:lnTo>
                  <a:pt x="372381" y="387866"/>
                </a:lnTo>
                <a:lnTo>
                  <a:pt x="0" y="38786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-3682" y="2320158"/>
            <a:ext cx="3012355" cy="6031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13"/>
              </a:lnSpc>
            </a:pPr>
            <a:r>
              <a:rPr lang="en-US" sz="1994" spc="-39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Atténue </a:t>
            </a:r>
          </a:p>
          <a:p>
            <a:pPr algn="ctr">
              <a:lnSpc>
                <a:spcPts val="2313"/>
              </a:lnSpc>
            </a:pPr>
            <a:r>
              <a:rPr lang="en-US" sz="1994" spc="-39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l’illusion de contrôle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025785" y="699532"/>
            <a:ext cx="553070" cy="179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86"/>
              </a:lnSpc>
            </a:pPr>
            <a:r>
              <a:rPr lang="en-US" sz="1281" spc="-25">
                <a:solidFill>
                  <a:srgbClr val="000000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Friktion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302321" y="828937"/>
            <a:ext cx="321564" cy="2801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75"/>
              </a:lnSpc>
            </a:pPr>
            <a:r>
              <a:rPr lang="en-US" sz="1961" spc="-39">
                <a:solidFill>
                  <a:srgbClr val="000000"/>
                </a:solidFill>
                <a:latin typeface="Dreaming Outloud Sans"/>
                <a:ea typeface="Dreaming Outloud Sans"/>
                <a:cs typeface="Dreaming Outloud Sans"/>
                <a:sym typeface="Dreaming Outloud Sans"/>
              </a:rPr>
              <a:t>=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27762" y="769667"/>
            <a:ext cx="1754376" cy="1572997"/>
          </a:xfrm>
          <a:custGeom>
            <a:avLst/>
            <a:gdLst/>
            <a:ahLst/>
            <a:cxnLst/>
            <a:rect r="r" b="b" t="t" l="l"/>
            <a:pathLst>
              <a:path h="1572997" w="1754376">
                <a:moveTo>
                  <a:pt x="0" y="0"/>
                </a:moveTo>
                <a:lnTo>
                  <a:pt x="1754376" y="0"/>
                </a:lnTo>
                <a:lnTo>
                  <a:pt x="1754376" y="1572997"/>
                </a:lnTo>
                <a:lnTo>
                  <a:pt x="0" y="1572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6511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25364" y="1556166"/>
            <a:ext cx="1188266" cy="1015171"/>
          </a:xfrm>
          <a:custGeom>
            <a:avLst/>
            <a:gdLst/>
            <a:ahLst/>
            <a:cxnLst/>
            <a:rect r="r" b="b" t="t" l="l"/>
            <a:pathLst>
              <a:path h="1015171" w="1188266">
                <a:moveTo>
                  <a:pt x="0" y="0"/>
                </a:moveTo>
                <a:lnTo>
                  <a:pt x="1188266" y="0"/>
                </a:lnTo>
                <a:lnTo>
                  <a:pt x="1188266" y="1015171"/>
                </a:lnTo>
                <a:lnTo>
                  <a:pt x="0" y="101517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-1705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9095" y="108510"/>
            <a:ext cx="2980805" cy="6605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21"/>
              </a:lnSpc>
            </a:pPr>
            <a:r>
              <a:rPr lang="en-US" sz="1483" spc="-29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Pourtant, il nous est difficile d’accepter de perdre, même partiellement, le contrôle.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6687" y="2641539"/>
            <a:ext cx="2825620" cy="2535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74"/>
              </a:lnSpc>
            </a:pPr>
            <a:r>
              <a:rPr lang="en-US" sz="1701" spc="-34">
                <a:solidFill>
                  <a:srgbClr val="FFED00"/>
                </a:solidFill>
                <a:latin typeface="Lovelo"/>
                <a:ea typeface="Lovelo"/>
                <a:cs typeface="Lovelo"/>
                <a:sym typeface="Lovelo"/>
              </a:rPr>
              <a:t>Notre cerveau s’y refuse.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01478" y="647654"/>
            <a:ext cx="2006943" cy="1714592"/>
          </a:xfrm>
          <a:custGeom>
            <a:avLst/>
            <a:gdLst/>
            <a:ahLst/>
            <a:cxnLst/>
            <a:rect r="r" b="b" t="t" l="l"/>
            <a:pathLst>
              <a:path h="1714592" w="2006943">
                <a:moveTo>
                  <a:pt x="0" y="0"/>
                </a:moveTo>
                <a:lnTo>
                  <a:pt x="2006944" y="0"/>
                </a:lnTo>
                <a:lnTo>
                  <a:pt x="2006944" y="1714592"/>
                </a:lnTo>
                <a:lnTo>
                  <a:pt x="0" y="171459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1705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58869" y="73179"/>
            <a:ext cx="2492162" cy="4747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34"/>
              </a:lnSpc>
            </a:pPr>
            <a:r>
              <a:rPr lang="en-US" sz="1581" spc="-31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Laisser le manche </a:t>
            </a:r>
          </a:p>
          <a:p>
            <a:pPr algn="ctr">
              <a:lnSpc>
                <a:spcPts val="1834"/>
              </a:lnSpc>
            </a:pPr>
            <a:r>
              <a:rPr lang="en-US" sz="1581" spc="-31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aux subordonnés,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0" y="2556814"/>
            <a:ext cx="2980805" cy="2946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20"/>
              </a:lnSpc>
            </a:pPr>
            <a:r>
              <a:rPr lang="en-US" sz="1914" spc="-38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c’est pourtant la base.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4343" y="648911"/>
            <a:ext cx="2088431" cy="1114330"/>
          </a:xfrm>
          <a:custGeom>
            <a:avLst/>
            <a:gdLst/>
            <a:ahLst/>
            <a:cxnLst/>
            <a:rect r="r" b="b" t="t" l="l"/>
            <a:pathLst>
              <a:path h="1114330" w="2088431">
                <a:moveTo>
                  <a:pt x="0" y="0"/>
                </a:moveTo>
                <a:lnTo>
                  <a:pt x="2088431" y="0"/>
                </a:lnTo>
                <a:lnTo>
                  <a:pt x="2088431" y="1114330"/>
                </a:lnTo>
                <a:lnTo>
                  <a:pt x="0" y="111433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1941" r="0" b="-132248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4343" y="80234"/>
            <a:ext cx="2801215" cy="4415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40"/>
              </a:lnSpc>
            </a:pPr>
            <a:r>
              <a:rPr lang="en-US" sz="1500" spc="-30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Dans la doctrine américaine de l’us air force,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675904" y="239563"/>
            <a:ext cx="1409244" cy="1203960"/>
          </a:xfrm>
          <a:custGeom>
            <a:avLst/>
            <a:gdLst/>
            <a:ahLst/>
            <a:cxnLst/>
            <a:rect r="r" b="b" t="t" l="l"/>
            <a:pathLst>
              <a:path h="1203960" w="1409244">
                <a:moveTo>
                  <a:pt x="0" y="0"/>
                </a:moveTo>
                <a:lnTo>
                  <a:pt x="1409244" y="0"/>
                </a:lnTo>
                <a:lnTo>
                  <a:pt x="1409244" y="1203960"/>
                </a:lnTo>
                <a:lnTo>
                  <a:pt x="0" y="120396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1705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2222049" y="1734363"/>
            <a:ext cx="683509" cy="441990"/>
            <a:chOff x="0" y="0"/>
            <a:chExt cx="615254" cy="39785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15254" cy="397854"/>
            </a:xfrm>
            <a:custGeom>
              <a:avLst/>
              <a:gdLst/>
              <a:ahLst/>
              <a:cxnLst/>
              <a:rect r="r" b="b" t="t" l="l"/>
              <a:pathLst>
                <a:path h="397854" w="615254">
                  <a:moveTo>
                    <a:pt x="169901" y="0"/>
                  </a:moveTo>
                  <a:lnTo>
                    <a:pt x="445353" y="0"/>
                  </a:lnTo>
                  <a:cubicBezTo>
                    <a:pt x="490414" y="0"/>
                    <a:pt x="533629" y="17900"/>
                    <a:pt x="565491" y="49763"/>
                  </a:cubicBezTo>
                  <a:cubicBezTo>
                    <a:pt x="597354" y="81625"/>
                    <a:pt x="615254" y="124840"/>
                    <a:pt x="615254" y="169901"/>
                  </a:cubicBezTo>
                  <a:lnTo>
                    <a:pt x="615254" y="227953"/>
                  </a:lnTo>
                  <a:cubicBezTo>
                    <a:pt x="615254" y="273013"/>
                    <a:pt x="597354" y="316228"/>
                    <a:pt x="565491" y="348091"/>
                  </a:cubicBezTo>
                  <a:cubicBezTo>
                    <a:pt x="533629" y="379953"/>
                    <a:pt x="490414" y="397854"/>
                    <a:pt x="445353" y="397854"/>
                  </a:cubicBezTo>
                  <a:lnTo>
                    <a:pt x="169901" y="397854"/>
                  </a:lnTo>
                  <a:cubicBezTo>
                    <a:pt x="76067" y="397854"/>
                    <a:pt x="0" y="321786"/>
                    <a:pt x="0" y="227953"/>
                  </a:cubicBezTo>
                  <a:lnTo>
                    <a:pt x="0" y="169901"/>
                  </a:lnTo>
                  <a:cubicBezTo>
                    <a:pt x="0" y="124840"/>
                    <a:pt x="17900" y="81625"/>
                    <a:pt x="49763" y="49763"/>
                  </a:cubicBezTo>
                  <a:cubicBezTo>
                    <a:pt x="81625" y="17900"/>
                    <a:pt x="124840" y="0"/>
                    <a:pt x="169901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9525"/>
              <a:ext cx="615254" cy="40737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83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300990" y="1880880"/>
            <a:ext cx="2784158" cy="2954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20"/>
              </a:lnSpc>
            </a:pPr>
            <a:r>
              <a:rPr lang="en-US" sz="1914" spc="-38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C’est le manuel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268654" y="1761166"/>
            <a:ext cx="636904" cy="4760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96"/>
              </a:lnSpc>
            </a:pPr>
            <a:r>
              <a:rPr lang="en-US" sz="3186" spc="-63">
                <a:solidFill>
                  <a:srgbClr val="000000"/>
                </a:solidFill>
                <a:latin typeface="Lovelo"/>
                <a:ea typeface="Lovelo"/>
                <a:cs typeface="Lovelo"/>
                <a:sym typeface="Lovelo"/>
              </a:rPr>
              <a:t>1.01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02666" y="2313840"/>
            <a:ext cx="2604567" cy="6397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30"/>
              </a:lnSpc>
            </a:pPr>
            <a:r>
              <a:rPr lang="en-US" sz="2181" spc="-43" u="sng">
                <a:solidFill>
                  <a:srgbClr val="FFED00"/>
                </a:solidFill>
                <a:latin typeface="Lovelo"/>
                <a:ea typeface="Lovelo"/>
                <a:cs typeface="Lovelo"/>
                <a:sym typeface="Lovelo"/>
              </a:rPr>
              <a:t>commandement par l’intention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134051" y="213773"/>
            <a:ext cx="875849" cy="1063515"/>
          </a:xfrm>
          <a:custGeom>
            <a:avLst/>
            <a:gdLst/>
            <a:ahLst/>
            <a:cxnLst/>
            <a:rect r="r" b="b" t="t" l="l"/>
            <a:pathLst>
              <a:path h="1063515" w="875849">
                <a:moveTo>
                  <a:pt x="0" y="0"/>
                </a:moveTo>
                <a:lnTo>
                  <a:pt x="875849" y="0"/>
                </a:lnTo>
                <a:lnTo>
                  <a:pt x="875849" y="1063515"/>
                </a:lnTo>
                <a:lnTo>
                  <a:pt x="0" y="106351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247" r="0" b="-2054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-1291719">
            <a:off x="235368" y="2210257"/>
            <a:ext cx="1565617" cy="735840"/>
          </a:xfrm>
          <a:custGeom>
            <a:avLst/>
            <a:gdLst/>
            <a:ahLst/>
            <a:cxnLst/>
            <a:rect r="r" b="b" t="t" l="l"/>
            <a:pathLst>
              <a:path h="735840" w="1565617">
                <a:moveTo>
                  <a:pt x="1565617" y="0"/>
                </a:moveTo>
                <a:lnTo>
                  <a:pt x="0" y="0"/>
                </a:lnTo>
                <a:lnTo>
                  <a:pt x="0" y="735840"/>
                </a:lnTo>
                <a:lnTo>
                  <a:pt x="1565617" y="735840"/>
                </a:lnTo>
                <a:lnTo>
                  <a:pt x="1565617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4343" y="145799"/>
            <a:ext cx="2245970" cy="259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14"/>
              </a:lnSpc>
            </a:pPr>
            <a:r>
              <a:rPr lang="en-US" sz="1736" spc="-34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Cette culture de la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4343" y="1381870"/>
            <a:ext cx="2722771" cy="7803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66"/>
              </a:lnSpc>
            </a:pPr>
            <a:r>
              <a:rPr lang="en-US" sz="1781" spc="-35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les pilotes reçoivent </a:t>
            </a:r>
          </a:p>
          <a:p>
            <a:pPr algn="l">
              <a:lnSpc>
                <a:spcPts val="2066"/>
              </a:lnSpc>
            </a:pPr>
            <a:r>
              <a:rPr lang="en-US" sz="1781" spc="-35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des ordres </a:t>
            </a:r>
          </a:p>
          <a:p>
            <a:pPr algn="l">
              <a:lnSpc>
                <a:spcPts val="2066"/>
              </a:lnSpc>
            </a:pPr>
            <a:r>
              <a:rPr lang="en-US" sz="1781" spc="-35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génériques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35368" y="405619"/>
            <a:ext cx="1983919" cy="3675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49"/>
              </a:lnSpc>
            </a:pPr>
            <a:r>
              <a:rPr lang="en-US" sz="2456" spc="-49">
                <a:solidFill>
                  <a:srgbClr val="FFED00"/>
                </a:solidFill>
                <a:latin typeface="Lovelo"/>
                <a:ea typeface="Lovelo"/>
                <a:cs typeface="Lovelo"/>
                <a:sym typeface="Lovelo"/>
              </a:rPr>
              <a:t>Subsidiarité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4343" y="773168"/>
            <a:ext cx="2245970" cy="504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14"/>
              </a:lnSpc>
            </a:pPr>
            <a:r>
              <a:rPr lang="en-US" sz="1736" spc="-34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Est héritée de la </a:t>
            </a:r>
          </a:p>
          <a:p>
            <a:pPr algn="ctr">
              <a:lnSpc>
                <a:spcPts val="2014"/>
              </a:lnSpc>
            </a:pPr>
            <a:r>
              <a:rPr lang="en-US" sz="1736" spc="-34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2  guerre mondiale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78636" y="1025228"/>
            <a:ext cx="98324" cy="1412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95"/>
              </a:lnSpc>
            </a:pPr>
            <a:r>
              <a:rPr lang="en-US" sz="944" spc="-18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E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1696468" y="1794616"/>
            <a:ext cx="1307689" cy="1341608"/>
            <a:chOff x="0" y="0"/>
            <a:chExt cx="1743586" cy="1788811"/>
          </a:xfrm>
        </p:grpSpPr>
        <p:sp>
          <p:nvSpPr>
            <p:cNvPr name="Freeform 10" id="10"/>
            <p:cNvSpPr/>
            <p:nvPr/>
          </p:nvSpPr>
          <p:spPr>
            <a:xfrm flipH="false" flipV="false" rot="451961">
              <a:off x="98354" y="93646"/>
              <a:ext cx="1534131" cy="1601519"/>
            </a:xfrm>
            <a:custGeom>
              <a:avLst/>
              <a:gdLst/>
              <a:ahLst/>
              <a:cxnLst/>
              <a:rect r="r" b="b" t="t" l="l"/>
              <a:pathLst>
                <a:path h="1601519" w="1534131">
                  <a:moveTo>
                    <a:pt x="0" y="0"/>
                  </a:moveTo>
                  <a:lnTo>
                    <a:pt x="1534131" y="0"/>
                  </a:lnTo>
                  <a:lnTo>
                    <a:pt x="1534131" y="1601519"/>
                  </a:lnTo>
                  <a:lnTo>
                    <a:pt x="0" y="16015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73182" t="0" r="0" b="-20896"/>
              </a:stretch>
            </a:blipFill>
          </p:spPr>
        </p:sp>
        <p:sp>
          <p:nvSpPr>
            <p:cNvPr name="TextBox 11" id="11"/>
            <p:cNvSpPr txBox="true"/>
            <p:nvPr/>
          </p:nvSpPr>
          <p:spPr>
            <a:xfrm rot="390738">
              <a:off x="100755" y="769706"/>
              <a:ext cx="1508022" cy="6842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344"/>
                </a:lnSpc>
              </a:pPr>
              <a:r>
                <a:rPr lang="en-US" sz="1158" spc="-23">
                  <a:solidFill>
                    <a:srgbClr val="000000"/>
                  </a:solidFill>
                  <a:latin typeface="Playpen Sans"/>
                  <a:ea typeface="Playpen Sans"/>
                  <a:cs typeface="Playpen Sans"/>
                  <a:sym typeface="Playpen Sans"/>
                </a:rPr>
                <a:t>Mitrailler les concentrations ennemies 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390738">
              <a:off x="227198" y="368310"/>
              <a:ext cx="1508022" cy="23332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344"/>
                </a:lnSpc>
              </a:pPr>
              <a:r>
                <a:rPr lang="en-US" sz="1158" spc="-23">
                  <a:solidFill>
                    <a:srgbClr val="000000"/>
                  </a:solidFill>
                  <a:latin typeface="Playpen Sans"/>
                  <a:ea typeface="Playpen Sans"/>
                  <a:cs typeface="Playpen Sans"/>
                  <a:sym typeface="Playpen Sans"/>
                </a:rPr>
                <a:t>Mission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DAGXIeQji4A</dc:identifier>
  <dcterms:modified xsi:type="dcterms:W3CDTF">2011-08-01T06:04:30Z</dcterms:modified>
  <cp:revision>1</cp:revision>
  <dc:title>Contrôle et friction</dc:title>
</cp:coreProperties>
</file>