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3009900" cy="3009900"/>
  <p:notesSz cx="6858000" cy="9144000"/>
  <p:embeddedFontLst>
    <p:embeddedFont>
      <p:font typeface="Chau Philomene" panose="020B0604020202020204" charset="0"/>
      <p:regular r:id="rId14"/>
    </p:embeddedFont>
    <p:embeddedFont>
      <p:font typeface="Chau Philomene Italics" panose="020B0604020202020204" charset="0"/>
      <p:regular r:id="rId15"/>
    </p:embeddedFont>
    <p:embeddedFont>
      <p:font typeface="Contrail One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52" d="100"/>
          <a:sy n="152" d="100"/>
        </p:scale>
        <p:origin x="20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2541" y="633452"/>
            <a:ext cx="1637359" cy="1638041"/>
          </a:xfrm>
          <a:custGeom>
            <a:avLst/>
            <a:gdLst/>
            <a:ahLst/>
            <a:cxnLst/>
            <a:rect l="l" t="t" r="r" b="b"/>
            <a:pathLst>
              <a:path w="1637359" h="1638041">
                <a:moveTo>
                  <a:pt x="0" y="0"/>
                </a:moveTo>
                <a:lnTo>
                  <a:pt x="1637359" y="0"/>
                </a:lnTo>
                <a:lnTo>
                  <a:pt x="1637359" y="1638042"/>
                </a:lnTo>
                <a:lnTo>
                  <a:pt x="0" y="1638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326" y="37587"/>
            <a:ext cx="1718506" cy="1153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9"/>
              </a:lnSpc>
            </a:pPr>
            <a:r>
              <a:rPr lang="en-US" sz="2206">
                <a:solidFill>
                  <a:srgbClr val="F6FEFE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INGÉRENCES POLITIQUES</a:t>
            </a:r>
          </a:p>
          <a:p>
            <a:pPr algn="ctr">
              <a:lnSpc>
                <a:spcPts val="3089"/>
              </a:lnSpc>
            </a:pPr>
            <a:r>
              <a:rPr lang="en-US" sz="2206">
                <a:solidFill>
                  <a:srgbClr val="F6FEFE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RUSSES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0990" y="2300069"/>
            <a:ext cx="2735412" cy="578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3"/>
              </a:lnSpc>
            </a:pPr>
            <a:r>
              <a:rPr lang="en-US" sz="2124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LES 4 ÉLÉMENTS </a:t>
            </a:r>
          </a:p>
          <a:p>
            <a:pPr algn="ctr">
              <a:lnSpc>
                <a:spcPts val="2273"/>
              </a:lnSpc>
            </a:pPr>
            <a:r>
              <a:rPr lang="en-US" sz="2124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DE LA SUBVERSION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1402" y="109411"/>
            <a:ext cx="2032566" cy="855557"/>
            <a:chOff x="0" y="0"/>
            <a:chExt cx="1761253" cy="7413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61253" cy="741355"/>
            </a:xfrm>
            <a:custGeom>
              <a:avLst/>
              <a:gdLst/>
              <a:ahLst/>
              <a:cxnLst/>
              <a:rect l="l" t="t" r="r" b="b"/>
              <a:pathLst>
                <a:path w="1761253" h="741355">
                  <a:moveTo>
                    <a:pt x="0" y="0"/>
                  </a:moveTo>
                  <a:lnTo>
                    <a:pt x="1761253" y="0"/>
                  </a:lnTo>
                  <a:lnTo>
                    <a:pt x="1761253" y="741355"/>
                  </a:lnTo>
                  <a:lnTo>
                    <a:pt x="0" y="7413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761253" cy="760405"/>
            </a:xfrm>
            <a:prstGeom prst="rect">
              <a:avLst/>
            </a:prstGeom>
          </p:spPr>
          <p:txBody>
            <a:bodyPr lIns="52771" tIns="52771" rIns="52771" bIns="52771" rtlCol="0" anchor="ctr"/>
            <a:lstStyle/>
            <a:p>
              <a:pPr algn="ctr">
                <a:lnSpc>
                  <a:spcPts val="1095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78422" y="128461"/>
            <a:ext cx="1965546" cy="82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0"/>
              </a:lnSpc>
            </a:pPr>
            <a:r>
              <a:rPr lang="en-US" sz="201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instaurer un climat anti-système</a:t>
            </a:r>
          </a:p>
          <a:p>
            <a:pPr algn="l">
              <a:lnSpc>
                <a:spcPts val="2190"/>
              </a:lnSpc>
            </a:pPr>
            <a:r>
              <a:rPr lang="en-US" sz="201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inflammable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913" y="1862066"/>
            <a:ext cx="1424979" cy="22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3"/>
              </a:lnSpc>
            </a:pPr>
            <a:r>
              <a:rPr lang="en-US" sz="1599" i="1">
                <a:solidFill>
                  <a:srgbClr val="FFFFFF"/>
                </a:solidFill>
                <a:latin typeface="Chau Philomene Italics"/>
                <a:ea typeface="Chau Philomene Italics"/>
                <a:cs typeface="Chau Philomene Italics"/>
                <a:sym typeface="Chau Philomene Italics"/>
              </a:rPr>
              <a:t>Par exemple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0458" y="1285702"/>
            <a:ext cx="2829442" cy="441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35"/>
              </a:lnSpc>
            </a:pPr>
            <a:r>
              <a:rPr lang="en-US" sz="1592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Souligner la corruption du système et valoriser les “dissidents”.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913" y="1025951"/>
            <a:ext cx="2258131" cy="22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3"/>
              </a:lnSpc>
            </a:pPr>
            <a:r>
              <a:rPr lang="en-US" sz="1599" i="1">
                <a:solidFill>
                  <a:srgbClr val="FFFFFF"/>
                </a:solidFill>
                <a:latin typeface="Chau Philomene Italics"/>
                <a:ea typeface="Chau Philomene Italics"/>
                <a:cs typeface="Chau Philomene Italics"/>
                <a:sym typeface="Chau Philomene Italics"/>
              </a:rPr>
              <a:t>Comment s’y prendre 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0458" y="2125148"/>
            <a:ext cx="1898275" cy="66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35"/>
              </a:lnSpc>
            </a:pPr>
            <a:r>
              <a:rPr lang="en-US" sz="1592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Diffuser des rumeurs sur les représentants institutionnels</a:t>
            </a:r>
          </a:p>
        </p:txBody>
      </p:sp>
      <p:sp>
        <p:nvSpPr>
          <p:cNvPr id="10" name="Freeform 10"/>
          <p:cNvSpPr/>
          <p:nvPr/>
        </p:nvSpPr>
        <p:spPr>
          <a:xfrm>
            <a:off x="68398" y="300022"/>
            <a:ext cx="597756" cy="629979"/>
          </a:xfrm>
          <a:custGeom>
            <a:avLst/>
            <a:gdLst/>
            <a:ahLst/>
            <a:cxnLst/>
            <a:rect l="l" t="t" r="r" b="b"/>
            <a:pathLst>
              <a:path w="597756" h="629979">
                <a:moveTo>
                  <a:pt x="0" y="0"/>
                </a:moveTo>
                <a:lnTo>
                  <a:pt x="597756" y="0"/>
                </a:lnTo>
                <a:lnTo>
                  <a:pt x="597756" y="629980"/>
                </a:lnTo>
                <a:lnTo>
                  <a:pt x="0" y="62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20539" r="-132428"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1764667" y="1843016"/>
            <a:ext cx="1600587" cy="1595497"/>
          </a:xfrm>
          <a:custGeom>
            <a:avLst/>
            <a:gdLst/>
            <a:ahLst/>
            <a:cxnLst/>
            <a:rect l="l" t="t" r="r" b="b"/>
            <a:pathLst>
              <a:path w="1600587" h="1595497">
                <a:moveTo>
                  <a:pt x="1600587" y="0"/>
                </a:moveTo>
                <a:lnTo>
                  <a:pt x="0" y="0"/>
                </a:lnTo>
                <a:lnTo>
                  <a:pt x="0" y="1595497"/>
                </a:lnTo>
                <a:lnTo>
                  <a:pt x="1600587" y="1595497"/>
                </a:lnTo>
                <a:lnTo>
                  <a:pt x="1600587" y="0"/>
                </a:lnTo>
                <a:close/>
              </a:path>
            </a:pathLst>
          </a:custGeom>
          <a:blipFill>
            <a:blip r:embed="rId4"/>
            <a:stretch>
              <a:fillRect b="-36528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6800" y="80836"/>
            <a:ext cx="538512" cy="249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8">
                <a:solidFill>
                  <a:srgbClr val="F9CA1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FEU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94683" y="639474"/>
            <a:ext cx="917327" cy="576899"/>
            <a:chOff x="0" y="0"/>
            <a:chExt cx="1134223" cy="7133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4223" cy="713303"/>
            </a:xfrm>
            <a:custGeom>
              <a:avLst/>
              <a:gdLst/>
              <a:ahLst/>
              <a:cxnLst/>
              <a:rect l="l" t="t" r="r" b="b"/>
              <a:pathLst>
                <a:path w="1134223" h="713303">
                  <a:moveTo>
                    <a:pt x="0" y="0"/>
                  </a:moveTo>
                  <a:lnTo>
                    <a:pt x="1134223" y="0"/>
                  </a:lnTo>
                  <a:lnTo>
                    <a:pt x="1134223" y="713303"/>
                  </a:lnTo>
                  <a:lnTo>
                    <a:pt x="0" y="7133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134223" cy="732353"/>
            </a:xfrm>
            <a:prstGeom prst="rect">
              <a:avLst/>
            </a:prstGeom>
          </p:spPr>
          <p:txBody>
            <a:bodyPr lIns="36983" tIns="36983" rIns="36983" bIns="36983" rtlCol="0" anchor="ctr"/>
            <a:lstStyle/>
            <a:p>
              <a:pPr algn="r">
                <a:lnSpc>
                  <a:spcPts val="1095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61563" y="648999"/>
            <a:ext cx="884102" cy="523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23"/>
              </a:lnSpc>
            </a:pPr>
            <a:r>
              <a:rPr lang="en-US" sz="1306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instaurer un climat anti-système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8423" y="1918844"/>
            <a:ext cx="1456527" cy="790066"/>
            <a:chOff x="0" y="0"/>
            <a:chExt cx="1942035" cy="1053421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942035" cy="1053421"/>
              <a:chOff x="0" y="0"/>
              <a:chExt cx="1791577" cy="97180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1577" cy="971807"/>
              </a:xfrm>
              <a:custGeom>
                <a:avLst/>
                <a:gdLst/>
                <a:ahLst/>
                <a:cxnLst/>
                <a:rect l="l" t="t" r="r" b="b"/>
                <a:pathLst>
                  <a:path w="1791577" h="971807">
                    <a:moveTo>
                      <a:pt x="0" y="0"/>
                    </a:moveTo>
                    <a:lnTo>
                      <a:pt x="1791577" y="0"/>
                    </a:lnTo>
                    <a:lnTo>
                      <a:pt x="1791577" y="971807"/>
                    </a:lnTo>
                    <a:lnTo>
                      <a:pt x="0" y="97180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19050"/>
                <a:ext cx="1791577" cy="990857"/>
              </a:xfrm>
              <a:prstGeom prst="rect">
                <a:avLst/>
              </a:prstGeom>
            </p:spPr>
            <p:txBody>
              <a:bodyPr lIns="43999" tIns="43999" rIns="43999" bIns="43999" rtlCol="0" anchor="ctr"/>
              <a:lstStyle/>
              <a:p>
                <a:pPr algn="ctr">
                  <a:lnSpc>
                    <a:spcPts val="1095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50789" y="9525"/>
              <a:ext cx="1891247" cy="9887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76"/>
                </a:lnSpc>
              </a:pPr>
              <a:r>
                <a:rPr lang="en-US" sz="1354">
                  <a:solidFill>
                    <a:srgbClr val="000000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insérer des </a:t>
              </a:r>
            </a:p>
            <a:p>
              <a:pPr algn="l">
                <a:lnSpc>
                  <a:spcPts val="1476"/>
                </a:lnSpc>
              </a:pPr>
              <a:r>
                <a:rPr lang="en-US" sz="1354">
                  <a:solidFill>
                    <a:srgbClr val="000000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virus capables de s’auto-entretenir dans la vie publique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8027" y="212908"/>
            <a:ext cx="1247653" cy="853131"/>
            <a:chOff x="0" y="0"/>
            <a:chExt cx="1663537" cy="1137508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663537" cy="1137508"/>
              <a:chOff x="0" y="0"/>
              <a:chExt cx="1767602" cy="120866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767602" cy="1208666"/>
              </a:xfrm>
              <a:custGeom>
                <a:avLst/>
                <a:gdLst/>
                <a:ahLst/>
                <a:cxnLst/>
                <a:rect l="l" t="t" r="r" b="b"/>
                <a:pathLst>
                  <a:path w="1767602" h="1208666">
                    <a:moveTo>
                      <a:pt x="0" y="0"/>
                    </a:moveTo>
                    <a:lnTo>
                      <a:pt x="1767602" y="0"/>
                    </a:lnTo>
                    <a:lnTo>
                      <a:pt x="1767602" y="1208666"/>
                    </a:lnTo>
                    <a:lnTo>
                      <a:pt x="0" y="120866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1767602" cy="1227716"/>
              </a:xfrm>
              <a:prstGeom prst="rect">
                <a:avLst/>
              </a:prstGeom>
            </p:spPr>
            <p:txBody>
              <a:bodyPr lIns="45658" tIns="45658" rIns="45658" bIns="45658" rtlCol="0" anchor="ctr"/>
              <a:lstStyle/>
              <a:p>
                <a:pPr algn="ctr">
                  <a:lnSpc>
                    <a:spcPts val="1095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1627" y="59928"/>
              <a:ext cx="1621911" cy="1027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08"/>
                </a:lnSpc>
              </a:pPr>
              <a:r>
                <a:rPr lang="en-US" sz="1384">
                  <a:solidFill>
                    <a:srgbClr val="000000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agir sur l’espace médiatique et les circuits de l’information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67162" y="2000355"/>
            <a:ext cx="1144848" cy="418503"/>
            <a:chOff x="0" y="0"/>
            <a:chExt cx="1208022" cy="4415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08022" cy="441597"/>
            </a:xfrm>
            <a:custGeom>
              <a:avLst/>
              <a:gdLst/>
              <a:ahLst/>
              <a:cxnLst/>
              <a:rect l="l" t="t" r="r" b="b"/>
              <a:pathLst>
                <a:path w="1208022" h="441597">
                  <a:moveTo>
                    <a:pt x="0" y="0"/>
                  </a:moveTo>
                  <a:lnTo>
                    <a:pt x="1208022" y="0"/>
                  </a:lnTo>
                  <a:lnTo>
                    <a:pt x="1208022" y="441597"/>
                  </a:lnTo>
                  <a:lnTo>
                    <a:pt x="0" y="4415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208022" cy="460647"/>
            </a:xfrm>
            <a:prstGeom prst="rect">
              <a:avLst/>
            </a:prstGeom>
          </p:spPr>
          <p:txBody>
            <a:bodyPr lIns="43336" tIns="43336" rIns="43336" bIns="43336" rtlCol="0" anchor="ctr"/>
            <a:lstStyle/>
            <a:p>
              <a:pPr algn="r">
                <a:lnSpc>
                  <a:spcPts val="1095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833507" y="2028978"/>
            <a:ext cx="1012159" cy="370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32"/>
              </a:lnSpc>
            </a:pPr>
            <a:r>
              <a:rPr lang="en-US" sz="1313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polariser la scène politique</a:t>
            </a:r>
          </a:p>
        </p:txBody>
      </p:sp>
      <p:sp>
        <p:nvSpPr>
          <p:cNvPr id="20" name="Freeform 20"/>
          <p:cNvSpPr/>
          <p:nvPr/>
        </p:nvSpPr>
        <p:spPr>
          <a:xfrm rot="-1615955">
            <a:off x="861033" y="788415"/>
            <a:ext cx="1432473" cy="1433070"/>
          </a:xfrm>
          <a:custGeom>
            <a:avLst/>
            <a:gdLst/>
            <a:ahLst/>
            <a:cxnLst/>
            <a:rect l="l" t="t" r="r" b="b"/>
            <a:pathLst>
              <a:path w="1432473" h="1433070">
                <a:moveTo>
                  <a:pt x="0" y="0"/>
                </a:moveTo>
                <a:lnTo>
                  <a:pt x="1432472" y="0"/>
                </a:lnTo>
                <a:lnTo>
                  <a:pt x="1432472" y="1433070"/>
                </a:lnTo>
                <a:lnTo>
                  <a:pt x="0" y="1433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5488" y="488589"/>
            <a:ext cx="2818924" cy="1492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1"/>
              </a:lnSpc>
            </a:pPr>
            <a:r>
              <a:rPr lang="en-US" sz="1738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La situation politique en France n’est pas directement le fait des ingérences russes, </a:t>
            </a:r>
          </a:p>
          <a:p>
            <a:pPr algn="ctr">
              <a:lnSpc>
                <a:spcPts val="1981"/>
              </a:lnSpc>
            </a:pPr>
            <a:r>
              <a:rPr lang="en-US" sz="1738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mais la Russie n’y est pas étrangère : elle l’attise et en profite ! 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07243" y="1628519"/>
            <a:ext cx="2140424" cy="1437365"/>
          </a:xfrm>
          <a:custGeom>
            <a:avLst/>
            <a:gdLst/>
            <a:ahLst/>
            <a:cxnLst/>
            <a:rect l="l" t="t" r="r" b="b"/>
            <a:pathLst>
              <a:path w="2140424" h="1437365">
                <a:moveTo>
                  <a:pt x="2140424" y="0"/>
                </a:moveTo>
                <a:lnTo>
                  <a:pt x="0" y="0"/>
                </a:lnTo>
                <a:lnTo>
                  <a:pt x="0" y="1437365"/>
                </a:lnTo>
                <a:lnTo>
                  <a:pt x="2140424" y="1437365"/>
                </a:lnTo>
                <a:lnTo>
                  <a:pt x="214042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26777" y="84816"/>
            <a:ext cx="1556345" cy="384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Conclusion</a:t>
            </a:r>
          </a:p>
        </p:txBody>
      </p:sp>
      <p:sp>
        <p:nvSpPr>
          <p:cNvPr id="5" name="Freeform 5"/>
          <p:cNvSpPr/>
          <p:nvPr/>
        </p:nvSpPr>
        <p:spPr>
          <a:xfrm>
            <a:off x="1933181" y="1799601"/>
            <a:ext cx="1137509" cy="1266283"/>
          </a:xfrm>
          <a:custGeom>
            <a:avLst/>
            <a:gdLst/>
            <a:ahLst/>
            <a:cxnLst/>
            <a:rect l="l" t="t" r="r" b="b"/>
            <a:pathLst>
              <a:path w="1137509" h="1266283">
                <a:moveTo>
                  <a:pt x="0" y="0"/>
                </a:moveTo>
                <a:lnTo>
                  <a:pt x="1137508" y="0"/>
                </a:lnTo>
                <a:lnTo>
                  <a:pt x="1137508" y="1266283"/>
                </a:lnTo>
                <a:lnTo>
                  <a:pt x="0" y="12662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2175" y="449984"/>
            <a:ext cx="2358304" cy="1696237"/>
            <a:chOff x="0" y="0"/>
            <a:chExt cx="3144405" cy="226164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144405" cy="2261649"/>
              <a:chOff x="0" y="0"/>
              <a:chExt cx="2200268" cy="158256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200268" cy="1582568"/>
              </a:xfrm>
              <a:custGeom>
                <a:avLst/>
                <a:gdLst/>
                <a:ahLst/>
                <a:cxnLst/>
                <a:rect l="l" t="t" r="r" b="b"/>
                <a:pathLst>
                  <a:path w="2200268" h="1582568">
                    <a:moveTo>
                      <a:pt x="0" y="0"/>
                    </a:moveTo>
                    <a:lnTo>
                      <a:pt x="2200268" y="0"/>
                    </a:lnTo>
                    <a:lnTo>
                      <a:pt x="2200268" y="1582568"/>
                    </a:lnTo>
                    <a:lnTo>
                      <a:pt x="0" y="158256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2200268" cy="16016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095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32666" y="106228"/>
              <a:ext cx="2879073" cy="2155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61"/>
                </a:lnSpc>
              </a:pPr>
              <a:r>
                <a:rPr lang="en-US" sz="1707">
                  <a:solidFill>
                    <a:srgbClr val="000000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Le journal The Guardian détaille les quatre éléments que la Russie met en œuvre pour susciter la crise politique en Occident. </a:t>
              </a:r>
            </a:p>
            <a:p>
              <a:pPr algn="l">
                <a:lnSpc>
                  <a:spcPts val="1861"/>
                </a:lnSpc>
              </a:pPr>
              <a:r>
                <a:rPr lang="en-US" sz="1707">
                  <a:solidFill>
                    <a:srgbClr val="000000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(source : Kremlin Leaks)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63234" y="179638"/>
            <a:ext cx="1227653" cy="244089"/>
            <a:chOff x="0" y="0"/>
            <a:chExt cx="1105060" cy="2197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5060" cy="219715"/>
            </a:xfrm>
            <a:custGeom>
              <a:avLst/>
              <a:gdLst/>
              <a:ahLst/>
              <a:cxnLst/>
              <a:rect l="l" t="t" r="r" b="b"/>
              <a:pathLst>
                <a:path w="1105060" h="219715">
                  <a:moveTo>
                    <a:pt x="0" y="0"/>
                  </a:moveTo>
                  <a:lnTo>
                    <a:pt x="1105060" y="0"/>
                  </a:lnTo>
                  <a:lnTo>
                    <a:pt x="1105060" y="219715"/>
                  </a:lnTo>
                  <a:lnTo>
                    <a:pt x="0" y="21971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105060" cy="238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94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62122" y="172531"/>
            <a:ext cx="1138044" cy="229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04"/>
              </a:lnSpc>
            </a:pPr>
            <a:r>
              <a:rPr lang="en-US" sz="136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15 juillet 2021</a:t>
            </a:r>
          </a:p>
        </p:txBody>
      </p:sp>
      <p:sp>
        <p:nvSpPr>
          <p:cNvPr id="11" name="Freeform 11"/>
          <p:cNvSpPr/>
          <p:nvPr/>
        </p:nvSpPr>
        <p:spPr>
          <a:xfrm>
            <a:off x="845509" y="2390425"/>
            <a:ext cx="555493" cy="553918"/>
          </a:xfrm>
          <a:custGeom>
            <a:avLst/>
            <a:gdLst/>
            <a:ahLst/>
            <a:cxnLst/>
            <a:rect l="l" t="t" r="r" b="b"/>
            <a:pathLst>
              <a:path w="555493" h="553918">
                <a:moveTo>
                  <a:pt x="0" y="0"/>
                </a:moveTo>
                <a:lnTo>
                  <a:pt x="555492" y="0"/>
                </a:lnTo>
                <a:lnTo>
                  <a:pt x="555492" y="553919"/>
                </a:lnTo>
                <a:lnTo>
                  <a:pt x="0" y="553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737" b="-117353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331145" y="2394427"/>
            <a:ext cx="517992" cy="545915"/>
          </a:xfrm>
          <a:custGeom>
            <a:avLst/>
            <a:gdLst/>
            <a:ahLst/>
            <a:cxnLst/>
            <a:rect l="l" t="t" r="r" b="b"/>
            <a:pathLst>
              <a:path w="517992" h="545915">
                <a:moveTo>
                  <a:pt x="0" y="0"/>
                </a:moveTo>
                <a:lnTo>
                  <a:pt x="517991" y="0"/>
                </a:lnTo>
                <a:lnTo>
                  <a:pt x="517991" y="545915"/>
                </a:lnTo>
                <a:lnTo>
                  <a:pt x="0" y="5459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 t="-120539" r="-132428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-87601" y="-80894"/>
            <a:ext cx="1126164" cy="687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77"/>
              </a:lnSpc>
            </a:pPr>
            <a:r>
              <a:rPr lang="en-US" sz="4055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4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0990" y="151063"/>
            <a:ext cx="1126164" cy="22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</a:pPr>
            <a:r>
              <a:rPr lang="en-US" sz="1299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éléments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39126" y="2203371"/>
            <a:ext cx="546181" cy="740973"/>
            <a:chOff x="0" y="0"/>
            <a:chExt cx="728242" cy="987964"/>
          </a:xfrm>
        </p:grpSpPr>
        <p:sp>
          <p:nvSpPr>
            <p:cNvPr id="16" name="Freeform 16"/>
            <p:cNvSpPr/>
            <p:nvPr/>
          </p:nvSpPr>
          <p:spPr>
            <a:xfrm>
              <a:off x="0" y="287506"/>
              <a:ext cx="728242" cy="700458"/>
            </a:xfrm>
            <a:custGeom>
              <a:avLst/>
              <a:gdLst/>
              <a:ahLst/>
              <a:cxnLst/>
              <a:rect l="l" t="t" r="r" b="b"/>
              <a:pathLst>
                <a:path w="728242" h="700458">
                  <a:moveTo>
                    <a:pt x="0" y="0"/>
                  </a:moveTo>
                  <a:lnTo>
                    <a:pt x="728242" y="0"/>
                  </a:lnTo>
                  <a:lnTo>
                    <a:pt x="728242" y="700458"/>
                  </a:lnTo>
                  <a:lnTo>
                    <a:pt x="0" y="700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 r="-120432" b="-129175"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46256" y="-28575"/>
              <a:ext cx="635730" cy="289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16D935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terre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24203" y="2166270"/>
            <a:ext cx="476798" cy="22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</a:pPr>
            <a:r>
              <a:rPr lang="en-US" sz="1299">
                <a:solidFill>
                  <a:srgbClr val="C2D3DE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air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16515" y="2194845"/>
            <a:ext cx="568193" cy="745497"/>
            <a:chOff x="0" y="0"/>
            <a:chExt cx="757591" cy="993996"/>
          </a:xfrm>
        </p:grpSpPr>
        <p:sp>
          <p:nvSpPr>
            <p:cNvPr id="20" name="Freeform 20"/>
            <p:cNvSpPr/>
            <p:nvPr/>
          </p:nvSpPr>
          <p:spPr>
            <a:xfrm>
              <a:off x="0" y="270071"/>
              <a:ext cx="757591" cy="723925"/>
            </a:xfrm>
            <a:custGeom>
              <a:avLst/>
              <a:gdLst/>
              <a:ahLst/>
              <a:cxnLst/>
              <a:rect l="l" t="t" r="r" b="b"/>
              <a:pathLst>
                <a:path w="757591" h="723925">
                  <a:moveTo>
                    <a:pt x="0" y="0"/>
                  </a:moveTo>
                  <a:lnTo>
                    <a:pt x="757591" y="0"/>
                  </a:lnTo>
                  <a:lnTo>
                    <a:pt x="757591" y="723925"/>
                  </a:lnTo>
                  <a:lnTo>
                    <a:pt x="0" y="7239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 l="-111892" t="-121746"/>
              </a:stretch>
            </a:blipFill>
          </p:spPr>
        </p:sp>
        <p:sp>
          <p:nvSpPr>
            <p:cNvPr id="21" name="TextBox 21"/>
            <p:cNvSpPr txBox="1"/>
            <p:nvPr/>
          </p:nvSpPr>
          <p:spPr>
            <a:xfrm>
              <a:off x="60930" y="-28575"/>
              <a:ext cx="635730" cy="289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19"/>
                </a:lnSpc>
              </a:pPr>
              <a:r>
                <a:rPr lang="en-US" sz="1299">
                  <a:solidFill>
                    <a:srgbClr val="5D7BFF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eau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378770" y="2166270"/>
            <a:ext cx="476798" cy="22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</a:pPr>
            <a:r>
              <a:rPr lang="en-US" sz="1299">
                <a:solidFill>
                  <a:srgbClr val="F9CA1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feu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7737" y="1012472"/>
            <a:ext cx="470905" cy="296656"/>
            <a:chOff x="0" y="0"/>
            <a:chExt cx="423881" cy="2670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3881" cy="267033"/>
            </a:xfrm>
            <a:custGeom>
              <a:avLst/>
              <a:gdLst/>
              <a:ahLst/>
              <a:cxnLst/>
              <a:rect l="l" t="t" r="r" b="b"/>
              <a:pathLst>
                <a:path w="423881" h="267033">
                  <a:moveTo>
                    <a:pt x="133516" y="0"/>
                  </a:moveTo>
                  <a:lnTo>
                    <a:pt x="290365" y="0"/>
                  </a:lnTo>
                  <a:cubicBezTo>
                    <a:pt x="364104" y="0"/>
                    <a:pt x="423881" y="59777"/>
                    <a:pt x="423881" y="133516"/>
                  </a:cubicBezTo>
                  <a:lnTo>
                    <a:pt x="423881" y="133516"/>
                  </a:lnTo>
                  <a:cubicBezTo>
                    <a:pt x="423881" y="207255"/>
                    <a:pt x="364104" y="267033"/>
                    <a:pt x="290365" y="267033"/>
                  </a:cubicBezTo>
                  <a:lnTo>
                    <a:pt x="133516" y="267033"/>
                  </a:lnTo>
                  <a:cubicBezTo>
                    <a:pt x="59777" y="267033"/>
                    <a:pt x="0" y="207255"/>
                    <a:pt x="0" y="133516"/>
                  </a:cubicBezTo>
                  <a:lnTo>
                    <a:pt x="0" y="133516"/>
                  </a:lnTo>
                  <a:cubicBezTo>
                    <a:pt x="0" y="59777"/>
                    <a:pt x="59777" y="0"/>
                    <a:pt x="133516" y="0"/>
                  </a:cubicBezTo>
                  <a:close/>
                </a:path>
              </a:pathLst>
            </a:custGeom>
            <a:solidFill>
              <a:srgbClr val="4256A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23881" cy="286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9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9160" y="1009996"/>
            <a:ext cx="2890740" cy="1523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7"/>
              </a:lnSpc>
            </a:pPr>
            <a:r>
              <a:rPr lang="en-US" sz="1783">
                <a:solidFill>
                  <a:srgbClr val="AABAF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“LA GOUTTE D’EAU CREUSE LA PIERRE, NON PAR FORCE, MAIS EN TOMBANT SOUVENT.”</a:t>
            </a:r>
          </a:p>
          <a:p>
            <a:pPr algn="l">
              <a:lnSpc>
                <a:spcPts val="2497"/>
              </a:lnSpc>
            </a:pPr>
            <a:r>
              <a:rPr lang="en-US" sz="1783">
                <a:solidFill>
                  <a:srgbClr val="AABAF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     Dicton du KGB</a:t>
            </a:r>
          </a:p>
          <a:p>
            <a:pPr algn="l">
              <a:lnSpc>
                <a:spcPts val="2497"/>
              </a:lnSpc>
            </a:pPr>
            <a:endParaRPr lang="en-US" sz="1783">
              <a:solidFill>
                <a:srgbClr val="AABAFD"/>
              </a:solidFill>
              <a:latin typeface="Chau Philomene"/>
              <a:ea typeface="Chau Philomene"/>
              <a:cs typeface="Chau Philomene"/>
              <a:sym typeface="Chau Philomen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2257668" y="339150"/>
            <a:ext cx="641738" cy="613220"/>
          </a:xfrm>
          <a:custGeom>
            <a:avLst/>
            <a:gdLst/>
            <a:ahLst/>
            <a:cxnLst/>
            <a:rect l="l" t="t" r="r" b="b"/>
            <a:pathLst>
              <a:path w="641738" h="613220">
                <a:moveTo>
                  <a:pt x="0" y="0"/>
                </a:moveTo>
                <a:lnTo>
                  <a:pt x="641738" y="0"/>
                </a:lnTo>
                <a:lnTo>
                  <a:pt x="641738" y="613219"/>
                </a:lnTo>
                <a:lnTo>
                  <a:pt x="0" y="613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111892" t="-12174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29498" y="1882588"/>
            <a:ext cx="1285704" cy="1301979"/>
          </a:xfrm>
          <a:custGeom>
            <a:avLst/>
            <a:gdLst/>
            <a:ahLst/>
            <a:cxnLst/>
            <a:rect l="l" t="t" r="r" b="b"/>
            <a:pathLst>
              <a:path w="1285704" h="1301979">
                <a:moveTo>
                  <a:pt x="0" y="0"/>
                </a:moveTo>
                <a:lnTo>
                  <a:pt x="1285705" y="0"/>
                </a:lnTo>
                <a:lnTo>
                  <a:pt x="1285705" y="1301980"/>
                </a:lnTo>
                <a:lnTo>
                  <a:pt x="0" y="13019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309281" y="81804"/>
            <a:ext cx="538512" cy="249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8">
                <a:solidFill>
                  <a:srgbClr val="AABAF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1402" y="109411"/>
            <a:ext cx="2099585" cy="1111005"/>
            <a:chOff x="0" y="0"/>
            <a:chExt cx="1819327" cy="9627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19327" cy="962705"/>
            </a:xfrm>
            <a:custGeom>
              <a:avLst/>
              <a:gdLst/>
              <a:ahLst/>
              <a:cxnLst/>
              <a:rect l="l" t="t" r="r" b="b"/>
              <a:pathLst>
                <a:path w="1819327" h="962705">
                  <a:moveTo>
                    <a:pt x="0" y="0"/>
                  </a:moveTo>
                  <a:lnTo>
                    <a:pt x="1819327" y="0"/>
                  </a:lnTo>
                  <a:lnTo>
                    <a:pt x="1819327" y="962705"/>
                  </a:lnTo>
                  <a:lnTo>
                    <a:pt x="0" y="96270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819327" cy="981755"/>
            </a:xfrm>
            <a:prstGeom prst="rect">
              <a:avLst/>
            </a:prstGeom>
          </p:spPr>
          <p:txBody>
            <a:bodyPr lIns="52771" tIns="52771" rIns="52771" bIns="52771" rtlCol="0" anchor="ctr"/>
            <a:lstStyle/>
            <a:p>
              <a:pPr algn="ctr">
                <a:lnSpc>
                  <a:spcPts val="1095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78422" y="128461"/>
            <a:ext cx="1965546" cy="109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0"/>
              </a:lnSpc>
            </a:pPr>
            <a:r>
              <a:rPr lang="en-US" sz="201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insérer des virus capables de s’auto-entretenir dans la vie publique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398" y="2056995"/>
            <a:ext cx="1424979" cy="22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3"/>
              </a:lnSpc>
            </a:pPr>
            <a:r>
              <a:rPr lang="en-US" sz="1599" i="1">
                <a:solidFill>
                  <a:srgbClr val="FFFFFF"/>
                </a:solidFill>
                <a:latin typeface="Chau Philomene Italics"/>
                <a:ea typeface="Chau Philomene Italics"/>
                <a:cs typeface="Chau Philomene Italics"/>
                <a:sym typeface="Chau Philomene Italics"/>
              </a:rPr>
              <a:t>Par exemple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944" y="1587072"/>
            <a:ext cx="2428561" cy="441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3"/>
              </a:lnSpc>
            </a:pPr>
            <a:r>
              <a:rPr lang="en-US" sz="1599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Renforcer les critiques internes en Occident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398" y="1327321"/>
            <a:ext cx="2258131" cy="22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3"/>
              </a:lnSpc>
            </a:pPr>
            <a:r>
              <a:rPr lang="en-US" sz="1599" i="1">
                <a:solidFill>
                  <a:srgbClr val="FFFFFF"/>
                </a:solidFill>
                <a:latin typeface="Chau Philomene Italics"/>
                <a:ea typeface="Chau Philomene Italics"/>
                <a:cs typeface="Chau Philomene Italics"/>
                <a:sym typeface="Chau Philomene Italics"/>
              </a:rPr>
              <a:t>Comment s’y prendre ?</a:t>
            </a:r>
          </a:p>
        </p:txBody>
      </p:sp>
      <p:sp>
        <p:nvSpPr>
          <p:cNvPr id="9" name="Freeform 9"/>
          <p:cNvSpPr/>
          <p:nvPr/>
        </p:nvSpPr>
        <p:spPr>
          <a:xfrm>
            <a:off x="2089076" y="2114145"/>
            <a:ext cx="978857" cy="991248"/>
          </a:xfrm>
          <a:custGeom>
            <a:avLst/>
            <a:gdLst/>
            <a:ahLst/>
            <a:cxnLst/>
            <a:rect l="l" t="t" r="r" b="b"/>
            <a:pathLst>
              <a:path w="978857" h="991248">
                <a:moveTo>
                  <a:pt x="0" y="0"/>
                </a:moveTo>
                <a:lnTo>
                  <a:pt x="978857" y="0"/>
                </a:lnTo>
                <a:lnTo>
                  <a:pt x="978857" y="991248"/>
                </a:lnTo>
                <a:lnTo>
                  <a:pt x="0" y="991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9944" y="2320078"/>
            <a:ext cx="2111430" cy="66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3"/>
              </a:lnSpc>
            </a:pPr>
            <a:r>
              <a:rPr lang="en-US" sz="1599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Nourrir les thèmes </a:t>
            </a:r>
          </a:p>
          <a:p>
            <a:pPr algn="l">
              <a:lnSpc>
                <a:spcPts val="1743"/>
              </a:lnSpc>
            </a:pPr>
            <a:r>
              <a:rPr lang="en-US" sz="1599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d’insalubrité / insécurité pendant les JO</a:t>
            </a:r>
          </a:p>
        </p:txBody>
      </p:sp>
      <p:sp>
        <p:nvSpPr>
          <p:cNvPr id="11" name="Freeform 11"/>
          <p:cNvSpPr/>
          <p:nvPr/>
        </p:nvSpPr>
        <p:spPr>
          <a:xfrm>
            <a:off x="98913" y="338182"/>
            <a:ext cx="641738" cy="613220"/>
          </a:xfrm>
          <a:custGeom>
            <a:avLst/>
            <a:gdLst/>
            <a:ahLst/>
            <a:cxnLst/>
            <a:rect l="l" t="t" r="r" b="b"/>
            <a:pathLst>
              <a:path w="641738" h="613220">
                <a:moveTo>
                  <a:pt x="0" y="0"/>
                </a:moveTo>
                <a:lnTo>
                  <a:pt x="641737" y="0"/>
                </a:lnTo>
                <a:lnTo>
                  <a:pt x="641737" y="613220"/>
                </a:lnTo>
                <a:lnTo>
                  <a:pt x="0" y="613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l="-111892" t="-121746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0525" y="80836"/>
            <a:ext cx="538512" cy="249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8">
                <a:solidFill>
                  <a:srgbClr val="5D7B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EAU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160" y="726225"/>
            <a:ext cx="2890740" cy="1495007"/>
            <a:chOff x="0" y="0"/>
            <a:chExt cx="3854320" cy="1993343"/>
          </a:xfrm>
        </p:grpSpPr>
        <p:grpSp>
          <p:nvGrpSpPr>
            <p:cNvPr id="3" name="Group 3"/>
            <p:cNvGrpSpPr/>
            <p:nvPr/>
          </p:nvGrpSpPr>
          <p:grpSpPr>
            <a:xfrm>
              <a:off x="1847720" y="794261"/>
              <a:ext cx="825457" cy="404820"/>
              <a:chOff x="0" y="0"/>
              <a:chExt cx="557270" cy="27329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7270" cy="273296"/>
              </a:xfrm>
              <a:custGeom>
                <a:avLst/>
                <a:gdLst/>
                <a:ahLst/>
                <a:cxnLst/>
                <a:rect l="l" t="t" r="r" b="b"/>
                <a:pathLst>
                  <a:path w="557270" h="273296">
                    <a:moveTo>
                      <a:pt x="136648" y="0"/>
                    </a:moveTo>
                    <a:lnTo>
                      <a:pt x="420622" y="0"/>
                    </a:lnTo>
                    <a:cubicBezTo>
                      <a:pt x="456864" y="0"/>
                      <a:pt x="491621" y="14397"/>
                      <a:pt x="517247" y="40023"/>
                    </a:cubicBezTo>
                    <a:cubicBezTo>
                      <a:pt x="542874" y="65650"/>
                      <a:pt x="557270" y="100407"/>
                      <a:pt x="557270" y="136648"/>
                    </a:cubicBezTo>
                    <a:lnTo>
                      <a:pt x="557270" y="136648"/>
                    </a:lnTo>
                    <a:cubicBezTo>
                      <a:pt x="557270" y="212117"/>
                      <a:pt x="496091" y="273296"/>
                      <a:pt x="420622" y="273296"/>
                    </a:cubicBezTo>
                    <a:lnTo>
                      <a:pt x="136648" y="273296"/>
                    </a:lnTo>
                    <a:cubicBezTo>
                      <a:pt x="61179" y="273296"/>
                      <a:pt x="0" y="212117"/>
                      <a:pt x="0" y="136648"/>
                    </a:cubicBezTo>
                    <a:lnTo>
                      <a:pt x="0" y="136648"/>
                    </a:lnTo>
                    <a:cubicBezTo>
                      <a:pt x="0" y="61179"/>
                      <a:pt x="61179" y="0"/>
                      <a:pt x="13664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557270" cy="29234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094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-28575"/>
              <a:ext cx="3854320" cy="20219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97"/>
                </a:lnSpc>
              </a:pPr>
              <a:r>
                <a:rPr lang="en-US" sz="1783">
                  <a:solidFill>
                    <a:srgbClr val="C2D3DE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“PAS BESOIN D’ÊTRE MÉTÉOROLOGUE POUR SENTIR OÙ SOUFFLE LE VENT.” </a:t>
              </a:r>
            </a:p>
            <a:p>
              <a:pPr algn="l">
                <a:lnSpc>
                  <a:spcPts val="2497"/>
                </a:lnSpc>
              </a:pPr>
              <a:endParaRPr lang="en-US" sz="1783">
                <a:solidFill>
                  <a:srgbClr val="C2D3DE"/>
                </a:solidFill>
                <a:latin typeface="Chau Philomene"/>
                <a:ea typeface="Chau Philomene"/>
                <a:cs typeface="Chau Philomene"/>
                <a:sym typeface="Chau Philomene"/>
              </a:endParaRPr>
            </a:p>
            <a:p>
              <a:pPr algn="l">
                <a:lnSpc>
                  <a:spcPts val="2497"/>
                </a:lnSpc>
              </a:pPr>
              <a:r>
                <a:rPr lang="en-US" sz="1783">
                  <a:solidFill>
                    <a:srgbClr val="C2D3DE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Bob Dylan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968497" y="47104"/>
            <a:ext cx="1041403" cy="281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8"/>
              </a:lnSpc>
            </a:pPr>
            <a:r>
              <a:rPr lang="en-US" sz="1677">
                <a:solidFill>
                  <a:srgbClr val="C2D3DE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AIR</a:t>
            </a:r>
          </a:p>
        </p:txBody>
      </p:sp>
      <p:sp>
        <p:nvSpPr>
          <p:cNvPr id="8" name="Freeform 8"/>
          <p:cNvSpPr/>
          <p:nvPr/>
        </p:nvSpPr>
        <p:spPr>
          <a:xfrm>
            <a:off x="2211452" y="406359"/>
            <a:ext cx="555493" cy="553918"/>
          </a:xfrm>
          <a:custGeom>
            <a:avLst/>
            <a:gdLst/>
            <a:ahLst/>
            <a:cxnLst/>
            <a:rect l="l" t="t" r="r" b="b"/>
            <a:pathLst>
              <a:path w="555493" h="553918">
                <a:moveTo>
                  <a:pt x="0" y="0"/>
                </a:moveTo>
                <a:lnTo>
                  <a:pt x="555493" y="0"/>
                </a:lnTo>
                <a:lnTo>
                  <a:pt x="555493" y="553919"/>
                </a:lnTo>
                <a:lnTo>
                  <a:pt x="0" y="553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737" b="-11735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22637" y="1313711"/>
            <a:ext cx="1533122" cy="1305680"/>
          </a:xfrm>
          <a:custGeom>
            <a:avLst/>
            <a:gdLst/>
            <a:ahLst/>
            <a:cxnLst/>
            <a:rect l="l" t="t" r="r" b="b"/>
            <a:pathLst>
              <a:path w="1533122" h="1305680">
                <a:moveTo>
                  <a:pt x="0" y="0"/>
                </a:moveTo>
                <a:lnTo>
                  <a:pt x="1533122" y="0"/>
                </a:lnTo>
                <a:lnTo>
                  <a:pt x="1533122" y="1305679"/>
                </a:lnTo>
                <a:lnTo>
                  <a:pt x="0" y="13056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73" r="-21269" b="-8294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9160" y="2638440"/>
            <a:ext cx="2945365" cy="308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5"/>
              </a:lnSpc>
            </a:pPr>
            <a:r>
              <a:rPr lang="en-US" sz="1227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Formule ayant inspiré le nom du mouvement révolutionnaire Weatherman Underground.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4267" y="109411"/>
            <a:ext cx="1901011" cy="1111005"/>
            <a:chOff x="0" y="0"/>
            <a:chExt cx="1647259" cy="9627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7259" cy="962705"/>
            </a:xfrm>
            <a:custGeom>
              <a:avLst/>
              <a:gdLst/>
              <a:ahLst/>
              <a:cxnLst/>
              <a:rect l="l" t="t" r="r" b="b"/>
              <a:pathLst>
                <a:path w="1647259" h="962705">
                  <a:moveTo>
                    <a:pt x="0" y="0"/>
                  </a:moveTo>
                  <a:lnTo>
                    <a:pt x="1647259" y="0"/>
                  </a:lnTo>
                  <a:lnTo>
                    <a:pt x="1647259" y="962705"/>
                  </a:lnTo>
                  <a:lnTo>
                    <a:pt x="0" y="96270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647259" cy="981755"/>
            </a:xfrm>
            <a:prstGeom prst="rect">
              <a:avLst/>
            </a:prstGeom>
          </p:spPr>
          <p:txBody>
            <a:bodyPr lIns="52771" tIns="52771" rIns="52771" bIns="52771" rtlCol="0" anchor="ctr"/>
            <a:lstStyle/>
            <a:p>
              <a:pPr algn="ctr">
                <a:lnSpc>
                  <a:spcPts val="1095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4354" y="128461"/>
            <a:ext cx="1810923" cy="109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0"/>
              </a:lnSpc>
            </a:pPr>
            <a:r>
              <a:rPr lang="en-US" sz="201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agir sur l’espace médiatique et les circuits de l’information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913" y="2030550"/>
            <a:ext cx="1424979" cy="22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3"/>
              </a:lnSpc>
            </a:pPr>
            <a:r>
              <a:rPr lang="en-US" sz="1599" i="1">
                <a:solidFill>
                  <a:srgbClr val="FFFFFF"/>
                </a:solidFill>
                <a:latin typeface="Chau Philomene Italics"/>
                <a:ea typeface="Chau Philomene Italics"/>
                <a:cs typeface="Chau Philomene Italics"/>
                <a:sym typeface="Chau Philomene Italics"/>
              </a:rPr>
              <a:t>Par exemple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0458" y="1499217"/>
            <a:ext cx="2730529" cy="441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35"/>
              </a:lnSpc>
            </a:pPr>
            <a:r>
              <a:rPr lang="en-US" sz="1592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Ventiler la désinformation</a:t>
            </a:r>
          </a:p>
          <a:p>
            <a:pPr algn="l">
              <a:lnSpc>
                <a:spcPts val="1735"/>
              </a:lnSpc>
            </a:pPr>
            <a:r>
              <a:rPr lang="en-US" sz="1592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Semer le doute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913" y="1239466"/>
            <a:ext cx="2258131" cy="22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3"/>
              </a:lnSpc>
            </a:pPr>
            <a:r>
              <a:rPr lang="en-US" sz="1599" i="1">
                <a:solidFill>
                  <a:srgbClr val="FFFFFF"/>
                </a:solidFill>
                <a:latin typeface="Chau Philomene Italics"/>
                <a:ea typeface="Chau Philomene Italics"/>
                <a:cs typeface="Chau Philomene Italics"/>
                <a:sym typeface="Chau Philomene Italics"/>
              </a:rPr>
              <a:t>Comment s’y prendre 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0458" y="2293632"/>
            <a:ext cx="2027920" cy="66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35"/>
              </a:lnSpc>
            </a:pPr>
            <a:r>
              <a:rPr lang="en-US" sz="1592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Création de faux portails d’information similaires aux originaux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149510" y="3656"/>
            <a:ext cx="1041403" cy="281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8"/>
              </a:lnSpc>
            </a:pPr>
            <a:r>
              <a:rPr lang="en-US" sz="1677">
                <a:solidFill>
                  <a:srgbClr val="C2D3DE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AIR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1480" y="387954"/>
            <a:ext cx="555493" cy="553918"/>
          </a:xfrm>
          <a:custGeom>
            <a:avLst/>
            <a:gdLst/>
            <a:ahLst/>
            <a:cxnLst/>
            <a:rect l="l" t="t" r="r" b="b"/>
            <a:pathLst>
              <a:path w="555493" h="553918">
                <a:moveTo>
                  <a:pt x="0" y="0"/>
                </a:moveTo>
                <a:lnTo>
                  <a:pt x="555493" y="0"/>
                </a:lnTo>
                <a:lnTo>
                  <a:pt x="555493" y="553919"/>
                </a:lnTo>
                <a:lnTo>
                  <a:pt x="0" y="553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737" b="-117353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002467" y="2011500"/>
            <a:ext cx="1097983" cy="935094"/>
          </a:xfrm>
          <a:custGeom>
            <a:avLst/>
            <a:gdLst/>
            <a:ahLst/>
            <a:cxnLst/>
            <a:rect l="l" t="t" r="r" b="b"/>
            <a:pathLst>
              <a:path w="1097983" h="935094">
                <a:moveTo>
                  <a:pt x="0" y="0"/>
                </a:moveTo>
                <a:lnTo>
                  <a:pt x="1097983" y="0"/>
                </a:lnTo>
                <a:lnTo>
                  <a:pt x="1097983" y="935094"/>
                </a:lnTo>
                <a:lnTo>
                  <a:pt x="0" y="935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73" r="-21269" b="-8294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3941" y="1213308"/>
            <a:ext cx="1014969" cy="291642"/>
            <a:chOff x="0" y="0"/>
            <a:chExt cx="913615" cy="2625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13615" cy="262519"/>
            </a:xfrm>
            <a:custGeom>
              <a:avLst/>
              <a:gdLst/>
              <a:ahLst/>
              <a:cxnLst/>
              <a:rect l="l" t="t" r="r" b="b"/>
              <a:pathLst>
                <a:path w="913615" h="262519">
                  <a:moveTo>
                    <a:pt x="114416" y="0"/>
                  </a:moveTo>
                  <a:lnTo>
                    <a:pt x="799199" y="0"/>
                  </a:lnTo>
                  <a:cubicBezTo>
                    <a:pt x="829544" y="0"/>
                    <a:pt x="858646" y="12055"/>
                    <a:pt x="880103" y="33512"/>
                  </a:cubicBezTo>
                  <a:cubicBezTo>
                    <a:pt x="901560" y="54969"/>
                    <a:pt x="913615" y="84071"/>
                    <a:pt x="913615" y="114416"/>
                  </a:cubicBezTo>
                  <a:lnTo>
                    <a:pt x="913615" y="148103"/>
                  </a:lnTo>
                  <a:cubicBezTo>
                    <a:pt x="913615" y="211293"/>
                    <a:pt x="862389" y="262519"/>
                    <a:pt x="799199" y="262519"/>
                  </a:cubicBezTo>
                  <a:lnTo>
                    <a:pt x="114416" y="262519"/>
                  </a:lnTo>
                  <a:cubicBezTo>
                    <a:pt x="84071" y="262519"/>
                    <a:pt x="54969" y="250464"/>
                    <a:pt x="33512" y="229007"/>
                  </a:cubicBezTo>
                  <a:cubicBezTo>
                    <a:pt x="12055" y="207550"/>
                    <a:pt x="0" y="178448"/>
                    <a:pt x="0" y="148103"/>
                  </a:cubicBezTo>
                  <a:lnTo>
                    <a:pt x="0" y="114416"/>
                  </a:lnTo>
                  <a:cubicBezTo>
                    <a:pt x="0" y="84071"/>
                    <a:pt x="12055" y="54969"/>
                    <a:pt x="33512" y="33512"/>
                  </a:cubicBezTo>
                  <a:cubicBezTo>
                    <a:pt x="54969" y="12055"/>
                    <a:pt x="84071" y="0"/>
                    <a:pt x="1144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913615" cy="281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9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9580" y="882903"/>
            <a:ext cx="2890740" cy="1215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7"/>
              </a:lnSpc>
            </a:pPr>
            <a:r>
              <a:rPr lang="en-US" sz="1783">
                <a:solidFill>
                  <a:srgbClr val="16D935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“DONNEZ-MOI UN POINT FIXE ET JE SOULÈVERAI LA TERRE.”  </a:t>
            </a:r>
          </a:p>
          <a:p>
            <a:pPr algn="l">
              <a:lnSpc>
                <a:spcPts val="2497"/>
              </a:lnSpc>
            </a:pPr>
            <a:endParaRPr lang="en-US" sz="1783">
              <a:solidFill>
                <a:srgbClr val="16D935"/>
              </a:solidFill>
              <a:latin typeface="Chau Philomene"/>
              <a:ea typeface="Chau Philomene"/>
              <a:cs typeface="Chau Philomene"/>
              <a:sym typeface="Chau Philomene"/>
            </a:endParaRPr>
          </a:p>
          <a:p>
            <a:pPr algn="l">
              <a:lnSpc>
                <a:spcPts val="2497"/>
              </a:lnSpc>
            </a:pPr>
            <a:r>
              <a:rPr lang="en-US" sz="1783">
                <a:solidFill>
                  <a:srgbClr val="16D935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Archimède</a:t>
            </a:r>
          </a:p>
        </p:txBody>
      </p:sp>
      <p:sp>
        <p:nvSpPr>
          <p:cNvPr id="6" name="Freeform 6"/>
          <p:cNvSpPr/>
          <p:nvPr/>
        </p:nvSpPr>
        <p:spPr>
          <a:xfrm>
            <a:off x="1705592" y="1632043"/>
            <a:ext cx="1304308" cy="1451966"/>
          </a:xfrm>
          <a:custGeom>
            <a:avLst/>
            <a:gdLst/>
            <a:ahLst/>
            <a:cxnLst/>
            <a:rect l="l" t="t" r="r" b="b"/>
            <a:pathLst>
              <a:path w="1304308" h="1451966">
                <a:moveTo>
                  <a:pt x="0" y="0"/>
                </a:moveTo>
                <a:lnTo>
                  <a:pt x="1304308" y="0"/>
                </a:lnTo>
                <a:lnTo>
                  <a:pt x="1304308" y="1451965"/>
                </a:lnTo>
                <a:lnTo>
                  <a:pt x="0" y="14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968497" y="67621"/>
            <a:ext cx="1041403" cy="777731"/>
            <a:chOff x="0" y="0"/>
            <a:chExt cx="1388538" cy="1036975"/>
          </a:xfrm>
        </p:grpSpPr>
        <p:sp>
          <p:nvSpPr>
            <p:cNvPr id="8" name="Freeform 8"/>
            <p:cNvSpPr/>
            <p:nvPr/>
          </p:nvSpPr>
          <p:spPr>
            <a:xfrm>
              <a:off x="330148" y="336517"/>
              <a:ext cx="728242" cy="700458"/>
            </a:xfrm>
            <a:custGeom>
              <a:avLst/>
              <a:gdLst/>
              <a:ahLst/>
              <a:cxnLst/>
              <a:rect l="l" t="t" r="r" b="b"/>
              <a:pathLst>
                <a:path w="728242" h="700458">
                  <a:moveTo>
                    <a:pt x="0" y="0"/>
                  </a:moveTo>
                  <a:lnTo>
                    <a:pt x="728242" y="0"/>
                  </a:lnTo>
                  <a:lnTo>
                    <a:pt x="728242" y="700458"/>
                  </a:lnTo>
                  <a:lnTo>
                    <a:pt x="0" y="7004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 r="-120432" b="-129175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388538" cy="3654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48"/>
                </a:lnSpc>
              </a:pPr>
              <a:r>
                <a:rPr lang="en-US" sz="1677">
                  <a:solidFill>
                    <a:srgbClr val="16D935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TERRE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4267" y="128495"/>
            <a:ext cx="1991098" cy="590816"/>
            <a:chOff x="0" y="0"/>
            <a:chExt cx="1725321" cy="5119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25321" cy="511952"/>
            </a:xfrm>
            <a:custGeom>
              <a:avLst/>
              <a:gdLst/>
              <a:ahLst/>
              <a:cxnLst/>
              <a:rect l="l" t="t" r="r" b="b"/>
              <a:pathLst>
                <a:path w="1725321" h="511952">
                  <a:moveTo>
                    <a:pt x="0" y="0"/>
                  </a:moveTo>
                  <a:lnTo>
                    <a:pt x="1725321" y="0"/>
                  </a:lnTo>
                  <a:lnTo>
                    <a:pt x="1725321" y="511952"/>
                  </a:lnTo>
                  <a:lnTo>
                    <a:pt x="0" y="5119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725321" cy="531002"/>
            </a:xfrm>
            <a:prstGeom prst="rect">
              <a:avLst/>
            </a:prstGeom>
          </p:spPr>
          <p:txBody>
            <a:bodyPr lIns="52771" tIns="52771" rIns="52771" bIns="52771" rtlCol="0" anchor="ctr"/>
            <a:lstStyle/>
            <a:p>
              <a:pPr algn="ctr">
                <a:lnSpc>
                  <a:spcPts val="1095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1403" y="158181"/>
            <a:ext cx="1802879" cy="550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0"/>
              </a:lnSpc>
            </a:pPr>
            <a:r>
              <a:rPr lang="en-US" sz="2010">
                <a:solidFill>
                  <a:srgbClr val="000000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polariser la scène politique</a:t>
            </a:r>
          </a:p>
        </p:txBody>
      </p:sp>
      <p:sp>
        <p:nvSpPr>
          <p:cNvPr id="6" name="Freeform 6"/>
          <p:cNvSpPr/>
          <p:nvPr/>
        </p:nvSpPr>
        <p:spPr>
          <a:xfrm>
            <a:off x="247611" y="336842"/>
            <a:ext cx="546181" cy="525343"/>
          </a:xfrm>
          <a:custGeom>
            <a:avLst/>
            <a:gdLst/>
            <a:ahLst/>
            <a:cxnLst/>
            <a:rect l="l" t="t" r="r" b="b"/>
            <a:pathLst>
              <a:path w="546181" h="525343">
                <a:moveTo>
                  <a:pt x="0" y="0"/>
                </a:moveTo>
                <a:lnTo>
                  <a:pt x="546181" y="0"/>
                </a:lnTo>
                <a:lnTo>
                  <a:pt x="546181" y="525343"/>
                </a:lnTo>
                <a:lnTo>
                  <a:pt x="0" y="525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r="-120432" b="-12917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55879"/>
            <a:ext cx="1041403" cy="281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8"/>
              </a:lnSpc>
            </a:pPr>
            <a:r>
              <a:rPr lang="en-US" sz="1677">
                <a:solidFill>
                  <a:srgbClr val="16D935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TERRE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280" y="2004479"/>
            <a:ext cx="1424979" cy="22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3"/>
              </a:lnSpc>
            </a:pPr>
            <a:r>
              <a:rPr lang="en-US" sz="1599" i="1">
                <a:solidFill>
                  <a:srgbClr val="FFFFFF"/>
                </a:solidFill>
                <a:latin typeface="Chau Philomene Italics"/>
                <a:ea typeface="Chau Philomene Italics"/>
                <a:cs typeface="Chau Philomene Italics"/>
                <a:sym typeface="Chau Philomene Italics"/>
              </a:rPr>
              <a:t>Par exemple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825" y="1220674"/>
            <a:ext cx="2889075" cy="66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35"/>
              </a:lnSpc>
            </a:pPr>
            <a:r>
              <a:rPr lang="en-US" sz="1592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Promouvoir un sujet clivant pour agrandir les failles et les divergences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949816" y="1743617"/>
            <a:ext cx="1137509" cy="1266283"/>
          </a:xfrm>
          <a:custGeom>
            <a:avLst/>
            <a:gdLst/>
            <a:ahLst/>
            <a:cxnLst/>
            <a:rect l="l" t="t" r="r" b="b"/>
            <a:pathLst>
              <a:path w="1137509" h="1266283">
                <a:moveTo>
                  <a:pt x="0" y="0"/>
                </a:moveTo>
                <a:lnTo>
                  <a:pt x="1137508" y="0"/>
                </a:lnTo>
                <a:lnTo>
                  <a:pt x="1137508" y="1266283"/>
                </a:lnTo>
                <a:lnTo>
                  <a:pt x="0" y="12662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9280" y="960923"/>
            <a:ext cx="2258131" cy="222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3"/>
              </a:lnSpc>
            </a:pPr>
            <a:r>
              <a:rPr lang="en-US" sz="1599" i="1">
                <a:solidFill>
                  <a:srgbClr val="FFFFFF"/>
                </a:solidFill>
                <a:latin typeface="Chau Philomene Italics"/>
                <a:ea typeface="Chau Philomene Italics"/>
                <a:cs typeface="Chau Philomene Italics"/>
                <a:sym typeface="Chau Philomene Italics"/>
              </a:rPr>
              <a:t>Comment s’y prendre 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0825" y="2267562"/>
            <a:ext cx="2027920" cy="66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35"/>
              </a:lnSpc>
            </a:pPr>
            <a:r>
              <a:rPr lang="en-US" sz="1592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Diffusion de vidéos violentes du 07 octobre et de Gaza pour diviser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7245" y="720545"/>
            <a:ext cx="882036" cy="334733"/>
            <a:chOff x="0" y="0"/>
            <a:chExt cx="793956" cy="3013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93956" cy="301307"/>
            </a:xfrm>
            <a:custGeom>
              <a:avLst/>
              <a:gdLst/>
              <a:ahLst/>
              <a:cxnLst/>
              <a:rect l="l" t="t" r="r" b="b"/>
              <a:pathLst>
                <a:path w="793956" h="301307">
                  <a:moveTo>
                    <a:pt x="131660" y="0"/>
                  </a:moveTo>
                  <a:lnTo>
                    <a:pt x="662296" y="0"/>
                  </a:lnTo>
                  <a:cubicBezTo>
                    <a:pt x="735010" y="0"/>
                    <a:pt x="793956" y="58946"/>
                    <a:pt x="793956" y="131660"/>
                  </a:cubicBezTo>
                  <a:lnTo>
                    <a:pt x="793956" y="169647"/>
                  </a:lnTo>
                  <a:cubicBezTo>
                    <a:pt x="793956" y="242361"/>
                    <a:pt x="735010" y="301307"/>
                    <a:pt x="662296" y="301307"/>
                  </a:cubicBezTo>
                  <a:lnTo>
                    <a:pt x="131660" y="301307"/>
                  </a:lnTo>
                  <a:cubicBezTo>
                    <a:pt x="58946" y="301307"/>
                    <a:pt x="0" y="242361"/>
                    <a:pt x="0" y="169647"/>
                  </a:cubicBezTo>
                  <a:lnTo>
                    <a:pt x="0" y="131660"/>
                  </a:lnTo>
                  <a:cubicBezTo>
                    <a:pt x="0" y="58946"/>
                    <a:pt x="58946" y="0"/>
                    <a:pt x="13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793956" cy="3203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094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6527" y="734621"/>
            <a:ext cx="2309801" cy="907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7"/>
              </a:lnSpc>
            </a:pPr>
            <a:r>
              <a:rPr lang="en-US" sz="1783">
                <a:solidFill>
                  <a:srgbClr val="F9CA1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“ALLUMER DES FOYERS D’INSURRECTION.”</a:t>
            </a:r>
          </a:p>
          <a:p>
            <a:pPr algn="l">
              <a:lnSpc>
                <a:spcPts val="2497"/>
              </a:lnSpc>
            </a:pPr>
            <a:endParaRPr lang="en-US" sz="1783">
              <a:solidFill>
                <a:srgbClr val="F9CA1D"/>
              </a:solidFill>
              <a:latin typeface="Chau Philomene"/>
              <a:ea typeface="Chau Philomene"/>
              <a:cs typeface="Chau Philomene"/>
              <a:sym typeface="Chau Philomen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2240879" y="300990"/>
            <a:ext cx="597756" cy="629979"/>
          </a:xfrm>
          <a:custGeom>
            <a:avLst/>
            <a:gdLst/>
            <a:ahLst/>
            <a:cxnLst/>
            <a:rect l="l" t="t" r="r" b="b"/>
            <a:pathLst>
              <a:path w="597756" h="629979">
                <a:moveTo>
                  <a:pt x="0" y="0"/>
                </a:moveTo>
                <a:lnTo>
                  <a:pt x="597756" y="0"/>
                </a:lnTo>
                <a:lnTo>
                  <a:pt x="597756" y="629979"/>
                </a:lnTo>
                <a:lnTo>
                  <a:pt x="0" y="629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t="-120539" r="-132428"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504950" y="1202636"/>
            <a:ext cx="2055956" cy="2049418"/>
          </a:xfrm>
          <a:custGeom>
            <a:avLst/>
            <a:gdLst/>
            <a:ahLst/>
            <a:cxnLst/>
            <a:rect l="l" t="t" r="r" b="b"/>
            <a:pathLst>
              <a:path w="2055956" h="2049418">
                <a:moveTo>
                  <a:pt x="2055956" y="0"/>
                </a:moveTo>
                <a:lnTo>
                  <a:pt x="0" y="0"/>
                </a:lnTo>
                <a:lnTo>
                  <a:pt x="0" y="2049417"/>
                </a:lnTo>
                <a:lnTo>
                  <a:pt x="2055956" y="2049417"/>
                </a:lnTo>
                <a:lnTo>
                  <a:pt x="2055956" y="0"/>
                </a:lnTo>
                <a:close/>
              </a:path>
            </a:pathLst>
          </a:custGeom>
          <a:blipFill>
            <a:blip r:embed="rId4"/>
            <a:stretch>
              <a:fillRect b="-36528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309281" y="81804"/>
            <a:ext cx="538512" cy="249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68">
                <a:solidFill>
                  <a:srgbClr val="F9CA1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FEU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527" y="1577530"/>
            <a:ext cx="2067580" cy="297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7"/>
              </a:lnSpc>
            </a:pPr>
            <a:r>
              <a:rPr lang="en-US" sz="1783" spc="-76">
                <a:solidFill>
                  <a:srgbClr val="F9CA1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Ernesto “Che” Guevara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Personnalisé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Chau Philomene</vt:lpstr>
      <vt:lpstr>Chau Philomene Italics</vt:lpstr>
      <vt:lpstr>Arial</vt:lpstr>
      <vt:lpstr>Contrail One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Ingérences étrangères</dc:title>
  <cp:lastModifiedBy>HENRY Samuel CBA</cp:lastModifiedBy>
  <cp:revision>3</cp:revision>
  <dcterms:created xsi:type="dcterms:W3CDTF">2006-08-16T00:00:00Z</dcterms:created>
  <dcterms:modified xsi:type="dcterms:W3CDTF">2025-05-24T14:59:22Z</dcterms:modified>
  <dc:identifier>DAGImybh6IA</dc:identifier>
</cp:coreProperties>
</file>