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3009900" cy="3009900"/>
  <p:notesSz cx="6858000" cy="9144000"/>
  <p:embeddedFontLst>
    <p:embeddedFont>
      <p:font typeface="Contrail One" panose="020B0604020202020204" charset="0"/>
      <p:regular r:id="rId13"/>
    </p:embeddedFont>
    <p:embeddedFont>
      <p:font typeface="League Spartan" panose="020B0604020202020204" charset="0"/>
      <p:regular r:id="rId14"/>
    </p:embeddedFont>
    <p:embeddedFont>
      <p:font typeface="Kite One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52" d="100"/>
          <a:sy n="152" d="100"/>
        </p:scale>
        <p:origin x="12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719" y="72834"/>
            <a:ext cx="2943241" cy="2464965"/>
          </a:xfrm>
          <a:custGeom>
            <a:avLst/>
            <a:gdLst/>
            <a:ahLst/>
            <a:cxnLst/>
            <a:rect l="l" t="t" r="r" b="b"/>
            <a:pathLst>
              <a:path w="2943241" h="2464965">
                <a:moveTo>
                  <a:pt x="0" y="0"/>
                </a:moveTo>
                <a:lnTo>
                  <a:pt x="2943241" y="0"/>
                </a:lnTo>
                <a:lnTo>
                  <a:pt x="2943241" y="2464965"/>
                </a:lnTo>
                <a:lnTo>
                  <a:pt x="0" y="2464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2285" y="2559764"/>
            <a:ext cx="3022185" cy="373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11"/>
              </a:lnSpc>
            </a:pPr>
            <a:r>
              <a:rPr lang="en-US" sz="2151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UN MONDE CLAIR-OBSCUR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0990" y="253365"/>
            <a:ext cx="2412699" cy="46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2"/>
              </a:lnSpc>
            </a:pPr>
            <a:r>
              <a:rPr lang="en-US" sz="2758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PROPAGANDE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75049" y="403498"/>
            <a:ext cx="867722" cy="1463294"/>
          </a:xfrm>
          <a:custGeom>
            <a:avLst/>
            <a:gdLst/>
            <a:ahLst/>
            <a:cxnLst/>
            <a:rect l="l" t="t" r="r" b="b"/>
            <a:pathLst>
              <a:path w="867722" h="1463294">
                <a:moveTo>
                  <a:pt x="0" y="0"/>
                </a:moveTo>
                <a:lnTo>
                  <a:pt x="867722" y="0"/>
                </a:lnTo>
                <a:lnTo>
                  <a:pt x="867722" y="1463294"/>
                </a:lnTo>
                <a:lnTo>
                  <a:pt x="0" y="1463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403498"/>
            <a:ext cx="953234" cy="1429850"/>
          </a:xfrm>
          <a:custGeom>
            <a:avLst/>
            <a:gdLst/>
            <a:ahLst/>
            <a:cxnLst/>
            <a:rect l="l" t="t" r="r" b="b"/>
            <a:pathLst>
              <a:path w="953234" h="1429850">
                <a:moveTo>
                  <a:pt x="0" y="0"/>
                </a:moveTo>
                <a:lnTo>
                  <a:pt x="953234" y="0"/>
                </a:lnTo>
                <a:lnTo>
                  <a:pt x="953234" y="1429850"/>
                </a:lnTo>
                <a:lnTo>
                  <a:pt x="0" y="1429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898514" y="153219"/>
            <a:ext cx="991321" cy="350545"/>
            <a:chOff x="0" y="0"/>
            <a:chExt cx="1321761" cy="46739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321761" cy="467393"/>
              <a:chOff x="0" y="0"/>
              <a:chExt cx="558650" cy="197546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58650" cy="197546"/>
              </a:xfrm>
              <a:custGeom>
                <a:avLst/>
                <a:gdLst/>
                <a:ahLst/>
                <a:cxnLst/>
                <a:rect l="l" t="t" r="r" b="b"/>
                <a:pathLst>
                  <a:path w="558650" h="197546">
                    <a:moveTo>
                      <a:pt x="98773" y="0"/>
                    </a:moveTo>
                    <a:lnTo>
                      <a:pt x="459877" y="0"/>
                    </a:lnTo>
                    <a:cubicBezTo>
                      <a:pt x="486073" y="0"/>
                      <a:pt x="511197" y="10406"/>
                      <a:pt x="529720" y="28930"/>
                    </a:cubicBezTo>
                    <a:cubicBezTo>
                      <a:pt x="548244" y="47454"/>
                      <a:pt x="558650" y="72577"/>
                      <a:pt x="558650" y="98773"/>
                    </a:cubicBezTo>
                    <a:lnTo>
                      <a:pt x="558650" y="98773"/>
                    </a:lnTo>
                    <a:cubicBezTo>
                      <a:pt x="558650" y="124969"/>
                      <a:pt x="548244" y="150093"/>
                      <a:pt x="529720" y="168616"/>
                    </a:cubicBezTo>
                    <a:cubicBezTo>
                      <a:pt x="511197" y="187140"/>
                      <a:pt x="486073" y="197546"/>
                      <a:pt x="459877" y="197546"/>
                    </a:cubicBezTo>
                    <a:lnTo>
                      <a:pt x="98773" y="197546"/>
                    </a:lnTo>
                    <a:cubicBezTo>
                      <a:pt x="72577" y="197546"/>
                      <a:pt x="47454" y="187140"/>
                      <a:pt x="28930" y="168616"/>
                    </a:cubicBezTo>
                    <a:cubicBezTo>
                      <a:pt x="10406" y="150093"/>
                      <a:pt x="0" y="124969"/>
                      <a:pt x="0" y="98773"/>
                    </a:cubicBezTo>
                    <a:lnTo>
                      <a:pt x="0" y="98773"/>
                    </a:lnTo>
                    <a:cubicBezTo>
                      <a:pt x="0" y="72577"/>
                      <a:pt x="10406" y="47454"/>
                      <a:pt x="28930" y="28930"/>
                    </a:cubicBezTo>
                    <a:cubicBezTo>
                      <a:pt x="47454" y="10406"/>
                      <a:pt x="72577" y="0"/>
                      <a:pt x="98773" y="0"/>
                    </a:cubicBezTo>
                    <a:close/>
                  </a:path>
                </a:pathLst>
              </a:custGeom>
              <a:solidFill>
                <a:srgbClr val="FFFFFF">
                  <a:alpha val="50980"/>
                </a:srgbClr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558650" cy="2165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094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83611" y="25838"/>
              <a:ext cx="1099396" cy="441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88"/>
                </a:lnSpc>
              </a:pPr>
              <a:r>
                <a:rPr lang="en-US" sz="2168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OBSCUR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90525" y="153219"/>
            <a:ext cx="978600" cy="319865"/>
            <a:chOff x="0" y="0"/>
            <a:chExt cx="1304800" cy="42648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304800" cy="421596"/>
              <a:chOff x="0" y="0"/>
              <a:chExt cx="558650" cy="18050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58650" cy="180506"/>
              </a:xfrm>
              <a:custGeom>
                <a:avLst/>
                <a:gdLst/>
                <a:ahLst/>
                <a:cxnLst/>
                <a:rect l="l" t="t" r="r" b="b"/>
                <a:pathLst>
                  <a:path w="558650" h="180506">
                    <a:moveTo>
                      <a:pt x="90253" y="0"/>
                    </a:moveTo>
                    <a:lnTo>
                      <a:pt x="468397" y="0"/>
                    </a:lnTo>
                    <a:cubicBezTo>
                      <a:pt x="492334" y="0"/>
                      <a:pt x="515290" y="9509"/>
                      <a:pt x="532216" y="26435"/>
                    </a:cubicBezTo>
                    <a:cubicBezTo>
                      <a:pt x="549141" y="43360"/>
                      <a:pt x="558650" y="66317"/>
                      <a:pt x="558650" y="90253"/>
                    </a:cubicBezTo>
                    <a:lnTo>
                      <a:pt x="558650" y="90253"/>
                    </a:lnTo>
                    <a:cubicBezTo>
                      <a:pt x="558650" y="140099"/>
                      <a:pt x="518243" y="180506"/>
                      <a:pt x="468397" y="180506"/>
                    </a:cubicBezTo>
                    <a:lnTo>
                      <a:pt x="90253" y="180506"/>
                    </a:lnTo>
                    <a:cubicBezTo>
                      <a:pt x="66317" y="180506"/>
                      <a:pt x="43360" y="170997"/>
                      <a:pt x="26435" y="154072"/>
                    </a:cubicBezTo>
                    <a:cubicBezTo>
                      <a:pt x="9509" y="137146"/>
                      <a:pt x="0" y="114190"/>
                      <a:pt x="0" y="90253"/>
                    </a:cubicBezTo>
                    <a:lnTo>
                      <a:pt x="0" y="90253"/>
                    </a:lnTo>
                    <a:cubicBezTo>
                      <a:pt x="0" y="66317"/>
                      <a:pt x="9509" y="43360"/>
                      <a:pt x="26435" y="26435"/>
                    </a:cubicBezTo>
                    <a:cubicBezTo>
                      <a:pt x="43360" y="9509"/>
                      <a:pt x="66317" y="0"/>
                      <a:pt x="90253" y="0"/>
                    </a:cubicBezTo>
                    <a:close/>
                  </a:path>
                </a:pathLst>
              </a:custGeom>
              <a:solidFill>
                <a:srgbClr val="FFFFFF">
                  <a:alpha val="50980"/>
                </a:srgbClr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19050"/>
                <a:ext cx="558650" cy="1995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094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206886" y="-9525"/>
              <a:ext cx="1085288" cy="4360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54"/>
                </a:lnSpc>
              </a:pPr>
              <a:r>
                <a:rPr lang="en-US" sz="2140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CLAIR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3700" y="1942708"/>
            <a:ext cx="2642500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3"/>
              </a:lnSpc>
            </a:pPr>
            <a:r>
              <a:rPr lang="en-US" sz="2027" dirty="0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Pour un chef d’oeuvre </a:t>
            </a:r>
          </a:p>
          <a:p>
            <a:pPr algn="l">
              <a:lnSpc>
                <a:spcPts val="2513"/>
              </a:lnSpc>
            </a:pPr>
            <a:r>
              <a:rPr lang="en-US" sz="2027" dirty="0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de </a:t>
            </a:r>
            <a:r>
              <a:rPr lang="en-US" sz="2027" dirty="0" err="1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propagande</a:t>
            </a:r>
            <a:r>
              <a:rPr lang="en-US" sz="2027" dirty="0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, </a:t>
            </a:r>
          </a:p>
          <a:p>
            <a:pPr algn="l">
              <a:lnSpc>
                <a:spcPts val="2513"/>
              </a:lnSpc>
            </a:pPr>
            <a:r>
              <a:rPr lang="en-US" sz="2027" dirty="0" err="1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il</a:t>
            </a:r>
            <a:r>
              <a:rPr lang="en-US" sz="2027" dirty="0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 </a:t>
            </a:r>
            <a:r>
              <a:rPr lang="en-US" sz="2027" dirty="0" err="1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faut</a:t>
            </a:r>
            <a:r>
              <a:rPr lang="en-US" sz="2027" dirty="0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 les </a:t>
            </a:r>
            <a:r>
              <a:rPr lang="en-US" sz="2027" dirty="0" err="1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deux</a:t>
            </a:r>
            <a:endParaRPr lang="en-US" sz="2027" dirty="0">
              <a:solidFill>
                <a:schemeClr val="bg1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3142771" cy="3142771"/>
          </a:xfrm>
          <a:custGeom>
            <a:avLst/>
            <a:gdLst/>
            <a:ahLst/>
            <a:cxnLst/>
            <a:rect l="l" t="t" r="r" b="b"/>
            <a:pathLst>
              <a:path w="3142771" h="3142771">
                <a:moveTo>
                  <a:pt x="0" y="0"/>
                </a:moveTo>
                <a:lnTo>
                  <a:pt x="3142771" y="0"/>
                </a:lnTo>
                <a:lnTo>
                  <a:pt x="3142771" y="3142771"/>
                </a:lnTo>
                <a:lnTo>
                  <a:pt x="0" y="314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75049" y="403498"/>
            <a:ext cx="867722" cy="1463294"/>
          </a:xfrm>
          <a:custGeom>
            <a:avLst/>
            <a:gdLst/>
            <a:ahLst/>
            <a:cxnLst/>
            <a:rect l="l" t="t" r="r" b="b"/>
            <a:pathLst>
              <a:path w="867722" h="1463294">
                <a:moveTo>
                  <a:pt x="0" y="0"/>
                </a:moveTo>
                <a:lnTo>
                  <a:pt x="867722" y="0"/>
                </a:lnTo>
                <a:lnTo>
                  <a:pt x="867722" y="1463294"/>
                </a:lnTo>
                <a:lnTo>
                  <a:pt x="0" y="1463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90525" y="294343"/>
            <a:ext cx="713025" cy="221246"/>
            <a:chOff x="0" y="0"/>
            <a:chExt cx="950700" cy="29499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876524" cy="294994"/>
              <a:chOff x="0" y="0"/>
              <a:chExt cx="631385" cy="212493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1385" cy="212493"/>
              </a:xfrm>
              <a:custGeom>
                <a:avLst/>
                <a:gdLst/>
                <a:ahLst/>
                <a:cxnLst/>
                <a:rect l="l" t="t" r="r" b="b"/>
                <a:pathLst>
                  <a:path w="631385" h="212493">
                    <a:moveTo>
                      <a:pt x="106246" y="0"/>
                    </a:moveTo>
                    <a:lnTo>
                      <a:pt x="525139" y="0"/>
                    </a:lnTo>
                    <a:cubicBezTo>
                      <a:pt x="553317" y="0"/>
                      <a:pt x="580341" y="11194"/>
                      <a:pt x="600266" y="31119"/>
                    </a:cubicBezTo>
                    <a:cubicBezTo>
                      <a:pt x="620191" y="51044"/>
                      <a:pt x="631385" y="78068"/>
                      <a:pt x="631385" y="106246"/>
                    </a:cubicBezTo>
                    <a:lnTo>
                      <a:pt x="631385" y="106246"/>
                    </a:lnTo>
                    <a:cubicBezTo>
                      <a:pt x="631385" y="134425"/>
                      <a:pt x="620191" y="161449"/>
                      <a:pt x="600266" y="181374"/>
                    </a:cubicBezTo>
                    <a:cubicBezTo>
                      <a:pt x="580341" y="201299"/>
                      <a:pt x="553317" y="212493"/>
                      <a:pt x="525139" y="212493"/>
                    </a:cubicBezTo>
                    <a:lnTo>
                      <a:pt x="106246" y="212493"/>
                    </a:lnTo>
                    <a:cubicBezTo>
                      <a:pt x="78068" y="212493"/>
                      <a:pt x="51044" y="201299"/>
                      <a:pt x="31119" y="181374"/>
                    </a:cubicBezTo>
                    <a:cubicBezTo>
                      <a:pt x="11194" y="161449"/>
                      <a:pt x="0" y="134425"/>
                      <a:pt x="0" y="106246"/>
                    </a:cubicBezTo>
                    <a:lnTo>
                      <a:pt x="0" y="106246"/>
                    </a:lnTo>
                    <a:cubicBezTo>
                      <a:pt x="0" y="78068"/>
                      <a:pt x="11194" y="51044"/>
                      <a:pt x="31119" y="31119"/>
                    </a:cubicBezTo>
                    <a:cubicBezTo>
                      <a:pt x="51044" y="11194"/>
                      <a:pt x="78068" y="0"/>
                      <a:pt x="106246" y="0"/>
                    </a:cubicBezTo>
                    <a:close/>
                  </a:path>
                </a:pathLst>
              </a:custGeom>
              <a:solidFill>
                <a:srgbClr val="FFFFFF">
                  <a:alpha val="50980"/>
                </a:srgbClr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631385" cy="231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094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72264" y="37190"/>
              <a:ext cx="878437" cy="2534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77"/>
                </a:lnSpc>
              </a:pPr>
              <a:r>
                <a:rPr lang="en-US" sz="1272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Hasbara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0" y="403498"/>
            <a:ext cx="953234" cy="1429850"/>
          </a:xfrm>
          <a:custGeom>
            <a:avLst/>
            <a:gdLst/>
            <a:ahLst/>
            <a:cxnLst/>
            <a:rect l="l" t="t" r="r" b="b"/>
            <a:pathLst>
              <a:path w="953234" h="1429850">
                <a:moveTo>
                  <a:pt x="0" y="0"/>
                </a:moveTo>
                <a:lnTo>
                  <a:pt x="953234" y="0"/>
                </a:lnTo>
                <a:lnTo>
                  <a:pt x="953234" y="1429850"/>
                </a:lnTo>
                <a:lnTo>
                  <a:pt x="0" y="1429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951312" y="515589"/>
            <a:ext cx="1323737" cy="731647"/>
            <a:chOff x="0" y="0"/>
            <a:chExt cx="1191549" cy="65858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91549" cy="658585"/>
            </a:xfrm>
            <a:custGeom>
              <a:avLst/>
              <a:gdLst/>
              <a:ahLst/>
              <a:cxnLst/>
              <a:rect l="l" t="t" r="r" b="b"/>
              <a:pathLst>
                <a:path w="1191549" h="658585">
                  <a:moveTo>
                    <a:pt x="0" y="0"/>
                  </a:moveTo>
                  <a:lnTo>
                    <a:pt x="1191549" y="0"/>
                  </a:lnTo>
                  <a:lnTo>
                    <a:pt x="1191549" y="658585"/>
                  </a:lnTo>
                  <a:lnTo>
                    <a:pt x="0" y="658585"/>
                  </a:ln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191549" cy="677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94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096493" y="300990"/>
            <a:ext cx="913407" cy="236066"/>
            <a:chOff x="0" y="0"/>
            <a:chExt cx="1217876" cy="314755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165530" cy="314755"/>
              <a:chOff x="0" y="0"/>
              <a:chExt cx="786856" cy="21249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86856" cy="212493"/>
              </a:xfrm>
              <a:custGeom>
                <a:avLst/>
                <a:gdLst/>
                <a:ahLst/>
                <a:cxnLst/>
                <a:rect l="l" t="t" r="r" b="b"/>
                <a:pathLst>
                  <a:path w="786856" h="212493">
                    <a:moveTo>
                      <a:pt x="106246" y="0"/>
                    </a:moveTo>
                    <a:lnTo>
                      <a:pt x="680609" y="0"/>
                    </a:lnTo>
                    <a:cubicBezTo>
                      <a:pt x="708788" y="0"/>
                      <a:pt x="735812" y="11194"/>
                      <a:pt x="755737" y="31119"/>
                    </a:cubicBezTo>
                    <a:cubicBezTo>
                      <a:pt x="775662" y="51044"/>
                      <a:pt x="786856" y="78068"/>
                      <a:pt x="786856" y="106246"/>
                    </a:cubicBezTo>
                    <a:lnTo>
                      <a:pt x="786856" y="106246"/>
                    </a:lnTo>
                    <a:cubicBezTo>
                      <a:pt x="786856" y="134425"/>
                      <a:pt x="775662" y="161449"/>
                      <a:pt x="755737" y="181374"/>
                    </a:cubicBezTo>
                    <a:cubicBezTo>
                      <a:pt x="735812" y="201299"/>
                      <a:pt x="708788" y="212493"/>
                      <a:pt x="680609" y="212493"/>
                    </a:cubicBezTo>
                    <a:lnTo>
                      <a:pt x="106246" y="212493"/>
                    </a:lnTo>
                    <a:cubicBezTo>
                      <a:pt x="78068" y="212493"/>
                      <a:pt x="51044" y="201299"/>
                      <a:pt x="31119" y="181374"/>
                    </a:cubicBezTo>
                    <a:cubicBezTo>
                      <a:pt x="11194" y="161449"/>
                      <a:pt x="0" y="134425"/>
                      <a:pt x="0" y="106246"/>
                    </a:cubicBezTo>
                    <a:lnTo>
                      <a:pt x="0" y="106246"/>
                    </a:lnTo>
                    <a:cubicBezTo>
                      <a:pt x="0" y="78068"/>
                      <a:pt x="11194" y="51044"/>
                      <a:pt x="31119" y="31119"/>
                    </a:cubicBezTo>
                    <a:cubicBezTo>
                      <a:pt x="51044" y="11194"/>
                      <a:pt x="78068" y="0"/>
                      <a:pt x="106246" y="0"/>
                    </a:cubicBezTo>
                    <a:close/>
                  </a:path>
                </a:pathLst>
              </a:custGeom>
              <a:solidFill>
                <a:srgbClr val="FFFFFF">
                  <a:alpha val="50980"/>
                </a:srgbClr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19050"/>
                <a:ext cx="786856" cy="2315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094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52345" y="22139"/>
              <a:ext cx="1165530" cy="270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83"/>
                </a:lnSpc>
              </a:pPr>
              <a:r>
                <a:rPr lang="en-US" sz="1357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Radio noire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903550" y="568447"/>
            <a:ext cx="1371499" cy="678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7"/>
              </a:lnSpc>
            </a:pPr>
            <a:r>
              <a:rPr lang="en-US" sz="1481" spc="-10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 NOUVEAUX ÉPISODES </a:t>
            </a:r>
          </a:p>
          <a:p>
            <a:pPr algn="ctr">
              <a:lnSpc>
                <a:spcPts val="1837"/>
              </a:lnSpc>
            </a:pPr>
            <a:r>
              <a:rPr lang="en-US" sz="1481" spc="-10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DU PODCAST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2242884" y="52953"/>
            <a:ext cx="620626" cy="219462"/>
            <a:chOff x="0" y="0"/>
            <a:chExt cx="827501" cy="292616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827501" cy="292616"/>
              <a:chOff x="0" y="0"/>
              <a:chExt cx="558650" cy="197546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558650" cy="197546"/>
              </a:xfrm>
              <a:custGeom>
                <a:avLst/>
                <a:gdLst/>
                <a:ahLst/>
                <a:cxnLst/>
                <a:rect l="l" t="t" r="r" b="b"/>
                <a:pathLst>
                  <a:path w="558650" h="197546">
                    <a:moveTo>
                      <a:pt x="98773" y="0"/>
                    </a:moveTo>
                    <a:lnTo>
                      <a:pt x="459877" y="0"/>
                    </a:lnTo>
                    <a:cubicBezTo>
                      <a:pt x="486073" y="0"/>
                      <a:pt x="511197" y="10406"/>
                      <a:pt x="529720" y="28930"/>
                    </a:cubicBezTo>
                    <a:cubicBezTo>
                      <a:pt x="548244" y="47454"/>
                      <a:pt x="558650" y="72577"/>
                      <a:pt x="558650" y="98773"/>
                    </a:cubicBezTo>
                    <a:lnTo>
                      <a:pt x="558650" y="98773"/>
                    </a:lnTo>
                    <a:cubicBezTo>
                      <a:pt x="558650" y="124969"/>
                      <a:pt x="548244" y="150093"/>
                      <a:pt x="529720" y="168616"/>
                    </a:cubicBezTo>
                    <a:cubicBezTo>
                      <a:pt x="511197" y="187140"/>
                      <a:pt x="486073" y="197546"/>
                      <a:pt x="459877" y="197546"/>
                    </a:cubicBezTo>
                    <a:lnTo>
                      <a:pt x="98773" y="197546"/>
                    </a:lnTo>
                    <a:cubicBezTo>
                      <a:pt x="72577" y="197546"/>
                      <a:pt x="47454" y="187140"/>
                      <a:pt x="28930" y="168616"/>
                    </a:cubicBezTo>
                    <a:cubicBezTo>
                      <a:pt x="10406" y="150093"/>
                      <a:pt x="0" y="124969"/>
                      <a:pt x="0" y="98773"/>
                    </a:cubicBezTo>
                    <a:lnTo>
                      <a:pt x="0" y="98773"/>
                    </a:lnTo>
                    <a:cubicBezTo>
                      <a:pt x="0" y="72577"/>
                      <a:pt x="10406" y="47454"/>
                      <a:pt x="28930" y="28930"/>
                    </a:cubicBezTo>
                    <a:cubicBezTo>
                      <a:pt x="47454" y="10406"/>
                      <a:pt x="72577" y="0"/>
                      <a:pt x="98773" y="0"/>
                    </a:cubicBezTo>
                    <a:close/>
                  </a:path>
                </a:pathLst>
              </a:custGeom>
              <a:solidFill>
                <a:srgbClr val="FFFFFF">
                  <a:alpha val="50980"/>
                </a:srgbClr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19050"/>
                <a:ext cx="558650" cy="2165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094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52345" y="22139"/>
              <a:ext cx="688287" cy="270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83"/>
                </a:lnSpc>
              </a:pPr>
              <a:r>
                <a:rPr lang="en-US" sz="1357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OBSCUR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90525" y="52953"/>
            <a:ext cx="620626" cy="200531"/>
            <a:chOff x="0" y="0"/>
            <a:chExt cx="558650" cy="18050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8650" cy="180506"/>
            </a:xfrm>
            <a:custGeom>
              <a:avLst/>
              <a:gdLst/>
              <a:ahLst/>
              <a:cxnLst/>
              <a:rect l="l" t="t" r="r" b="b"/>
              <a:pathLst>
                <a:path w="558650" h="180506">
                  <a:moveTo>
                    <a:pt x="90253" y="0"/>
                  </a:moveTo>
                  <a:lnTo>
                    <a:pt x="468397" y="0"/>
                  </a:lnTo>
                  <a:cubicBezTo>
                    <a:pt x="492334" y="0"/>
                    <a:pt x="515290" y="9509"/>
                    <a:pt x="532216" y="26435"/>
                  </a:cubicBezTo>
                  <a:cubicBezTo>
                    <a:pt x="549141" y="43360"/>
                    <a:pt x="558650" y="66317"/>
                    <a:pt x="558650" y="90253"/>
                  </a:cubicBezTo>
                  <a:lnTo>
                    <a:pt x="558650" y="90253"/>
                  </a:lnTo>
                  <a:cubicBezTo>
                    <a:pt x="558650" y="140099"/>
                    <a:pt x="518243" y="180506"/>
                    <a:pt x="468397" y="180506"/>
                  </a:cubicBezTo>
                  <a:lnTo>
                    <a:pt x="90253" y="180506"/>
                  </a:lnTo>
                  <a:cubicBezTo>
                    <a:pt x="66317" y="180506"/>
                    <a:pt x="43360" y="170997"/>
                    <a:pt x="26435" y="154072"/>
                  </a:cubicBezTo>
                  <a:cubicBezTo>
                    <a:pt x="9509" y="137146"/>
                    <a:pt x="0" y="114190"/>
                    <a:pt x="0" y="90253"/>
                  </a:cubicBezTo>
                  <a:lnTo>
                    <a:pt x="0" y="90253"/>
                  </a:lnTo>
                  <a:cubicBezTo>
                    <a:pt x="0" y="66317"/>
                    <a:pt x="9509" y="43360"/>
                    <a:pt x="26435" y="26435"/>
                  </a:cubicBezTo>
                  <a:cubicBezTo>
                    <a:pt x="43360" y="9509"/>
                    <a:pt x="66317" y="0"/>
                    <a:pt x="90253" y="0"/>
                  </a:cubicBez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558650" cy="199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94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288930" y="52953"/>
            <a:ext cx="516215" cy="202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sz="1357">
                <a:solidFill>
                  <a:srgbClr val="000000"/>
                </a:solidFill>
                <a:latin typeface="Contrail One"/>
                <a:ea typeface="Contrail One"/>
                <a:cs typeface="Contrail One"/>
                <a:sym typeface="Contrail One"/>
              </a:rPr>
              <a:t>CLAIR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4180" y="0"/>
            <a:ext cx="1034657" cy="1176581"/>
          </a:xfrm>
          <a:custGeom>
            <a:avLst/>
            <a:gdLst/>
            <a:ahLst/>
            <a:cxnLst/>
            <a:rect l="l" t="t" r="r" b="b"/>
            <a:pathLst>
              <a:path w="1034657" h="1176581">
                <a:moveTo>
                  <a:pt x="0" y="0"/>
                </a:moveTo>
                <a:lnTo>
                  <a:pt x="1034657" y="0"/>
                </a:lnTo>
                <a:lnTo>
                  <a:pt x="1034657" y="1176581"/>
                </a:lnTo>
                <a:lnTo>
                  <a:pt x="0" y="1176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8341"/>
            </a:stretch>
          </a:blipFill>
        </p:spPr>
      </p:sp>
      <p:grpSp>
        <p:nvGrpSpPr>
          <p:cNvPr id="3" name="Group 3"/>
          <p:cNvGrpSpPr/>
          <p:nvPr/>
        </p:nvGrpSpPr>
        <p:grpSpPr>
          <a:xfrm rot="-805499">
            <a:off x="1972244" y="2018064"/>
            <a:ext cx="1135177" cy="325297"/>
            <a:chOff x="0" y="0"/>
            <a:chExt cx="1021819" cy="29281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21819" cy="292813"/>
            </a:xfrm>
            <a:custGeom>
              <a:avLst/>
              <a:gdLst/>
              <a:ahLst/>
              <a:cxnLst/>
              <a:rect l="l" t="t" r="r" b="b"/>
              <a:pathLst>
                <a:path w="1021819" h="292813">
                  <a:moveTo>
                    <a:pt x="0" y="0"/>
                  </a:moveTo>
                  <a:lnTo>
                    <a:pt x="1021819" y="0"/>
                  </a:lnTo>
                  <a:lnTo>
                    <a:pt x="1021819" y="292813"/>
                  </a:lnTo>
                  <a:lnTo>
                    <a:pt x="0" y="2928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021819" cy="311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94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27282" y="1625625"/>
            <a:ext cx="2780197" cy="1920863"/>
          </a:xfrm>
          <a:custGeom>
            <a:avLst/>
            <a:gdLst/>
            <a:ahLst/>
            <a:cxnLst/>
            <a:rect l="l" t="t" r="r" b="b"/>
            <a:pathLst>
              <a:path w="2780197" h="1920863">
                <a:moveTo>
                  <a:pt x="0" y="0"/>
                </a:moveTo>
                <a:lnTo>
                  <a:pt x="2780198" y="0"/>
                </a:lnTo>
                <a:lnTo>
                  <a:pt x="2780198" y="1920864"/>
                </a:lnTo>
                <a:lnTo>
                  <a:pt x="0" y="1920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60477" y="695229"/>
            <a:ext cx="2355682" cy="505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3"/>
              </a:lnSpc>
            </a:pPr>
            <a:r>
              <a:rPr lang="en-US" sz="1664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Avant d’être synonyme</a:t>
            </a:r>
          </a:p>
          <a:p>
            <a:pPr algn="l">
              <a:lnSpc>
                <a:spcPts val="2063"/>
              </a:lnSpc>
            </a:pPr>
            <a:r>
              <a:rPr lang="en-US" sz="1664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d’une communication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6579" y="1482701"/>
            <a:ext cx="2355682" cy="1277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3"/>
              </a:lnSpc>
            </a:pPr>
            <a:r>
              <a:rPr lang="en-US" sz="1664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le mot PROPAGANDE</a:t>
            </a:r>
          </a:p>
          <a:p>
            <a:pPr algn="l">
              <a:lnSpc>
                <a:spcPts val="2063"/>
              </a:lnSpc>
            </a:pPr>
            <a:r>
              <a:rPr lang="en-US" sz="1664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désignait </a:t>
            </a:r>
          </a:p>
          <a:p>
            <a:pPr algn="l">
              <a:lnSpc>
                <a:spcPts val="2063"/>
              </a:lnSpc>
            </a:pPr>
            <a:r>
              <a:rPr lang="en-US" sz="1664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la propagation </a:t>
            </a:r>
          </a:p>
          <a:p>
            <a:pPr algn="l">
              <a:lnSpc>
                <a:spcPts val="2063"/>
              </a:lnSpc>
            </a:pPr>
            <a:r>
              <a:rPr lang="en-US" sz="1664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des doctrines </a:t>
            </a:r>
          </a:p>
          <a:p>
            <a:pPr algn="l">
              <a:lnSpc>
                <a:spcPts val="2063"/>
              </a:lnSpc>
            </a:pPr>
            <a:r>
              <a:rPr lang="en-US" sz="1664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et des opinions.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9622" y="71653"/>
            <a:ext cx="1269595" cy="353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5"/>
              </a:lnSpc>
            </a:pPr>
            <a:r>
              <a:rPr lang="en-US" sz="89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Joseph Goebbels</a:t>
            </a:r>
          </a:p>
          <a:p>
            <a:pPr algn="l">
              <a:lnSpc>
                <a:spcPts val="905"/>
              </a:lnSpc>
            </a:pPr>
            <a:r>
              <a:rPr lang="en-US" sz="89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ministre de la propagande du Reich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7813" y="1172550"/>
            <a:ext cx="2618939" cy="281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0"/>
              </a:lnSpc>
            </a:pPr>
            <a:r>
              <a:rPr lang="en-US" sz="1664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 idéologique et mensongère, </a:t>
            </a:r>
          </a:p>
        </p:txBody>
      </p:sp>
      <p:sp>
        <p:nvSpPr>
          <p:cNvPr id="11" name="TextBox 11"/>
          <p:cNvSpPr txBox="1"/>
          <p:nvPr/>
        </p:nvSpPr>
        <p:spPr>
          <a:xfrm rot="-888191">
            <a:off x="2066187" y="2007535"/>
            <a:ext cx="1280577" cy="269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"/>
              </a:lnSpc>
            </a:pPr>
            <a:r>
              <a:rPr lang="en-US" sz="800" spc="25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Congregatio de propaganda fide</a:t>
            </a:r>
          </a:p>
        </p:txBody>
      </p:sp>
      <p:sp>
        <p:nvSpPr>
          <p:cNvPr id="12" name="TextBox 12"/>
          <p:cNvSpPr txBox="1"/>
          <p:nvPr/>
        </p:nvSpPr>
        <p:spPr>
          <a:xfrm rot="-888191">
            <a:off x="1848067" y="1660283"/>
            <a:ext cx="1378665" cy="143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5"/>
              </a:lnSpc>
            </a:pPr>
            <a:r>
              <a:rPr lang="en-US" sz="86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     occurrence 1622</a:t>
            </a:r>
          </a:p>
        </p:txBody>
      </p:sp>
      <p:sp>
        <p:nvSpPr>
          <p:cNvPr id="13" name="TextBox 13"/>
          <p:cNvSpPr txBox="1"/>
          <p:nvPr/>
        </p:nvSpPr>
        <p:spPr>
          <a:xfrm rot="-888191">
            <a:off x="1877543" y="1797625"/>
            <a:ext cx="142462" cy="76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48"/>
              </a:lnSpc>
            </a:pPr>
            <a:r>
              <a:rPr lang="en-US" sz="463" spc="1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ère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7282" y="1625625"/>
            <a:ext cx="2780197" cy="1920863"/>
          </a:xfrm>
          <a:custGeom>
            <a:avLst/>
            <a:gdLst/>
            <a:ahLst/>
            <a:cxnLst/>
            <a:rect l="l" t="t" r="r" b="b"/>
            <a:pathLst>
              <a:path w="2780197" h="1920863">
                <a:moveTo>
                  <a:pt x="0" y="0"/>
                </a:moveTo>
                <a:lnTo>
                  <a:pt x="2780198" y="0"/>
                </a:lnTo>
                <a:lnTo>
                  <a:pt x="2780198" y="1920864"/>
                </a:lnTo>
                <a:lnTo>
                  <a:pt x="0" y="1920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36923" y="0"/>
            <a:ext cx="1308879" cy="1622383"/>
          </a:xfrm>
          <a:custGeom>
            <a:avLst/>
            <a:gdLst/>
            <a:ahLst/>
            <a:cxnLst/>
            <a:rect l="l" t="t" r="r" b="b"/>
            <a:pathLst>
              <a:path w="1308879" h="1622383">
                <a:moveTo>
                  <a:pt x="1308879" y="0"/>
                </a:moveTo>
                <a:lnTo>
                  <a:pt x="0" y="0"/>
                </a:lnTo>
                <a:lnTo>
                  <a:pt x="0" y="1622383"/>
                </a:lnTo>
                <a:lnTo>
                  <a:pt x="1308879" y="1622383"/>
                </a:lnTo>
                <a:lnTo>
                  <a:pt x="1308879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1481" y="1380213"/>
            <a:ext cx="966458" cy="245413"/>
            <a:chOff x="0" y="0"/>
            <a:chExt cx="869948" cy="2209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69948" cy="220906"/>
            </a:xfrm>
            <a:custGeom>
              <a:avLst/>
              <a:gdLst/>
              <a:ahLst/>
              <a:cxnLst/>
              <a:rect l="l" t="t" r="r" b="b"/>
              <a:pathLst>
                <a:path w="869948" h="220906">
                  <a:moveTo>
                    <a:pt x="0" y="0"/>
                  </a:moveTo>
                  <a:lnTo>
                    <a:pt x="869948" y="0"/>
                  </a:lnTo>
                  <a:lnTo>
                    <a:pt x="869948" y="220906"/>
                  </a:lnTo>
                  <a:lnTo>
                    <a:pt x="0" y="22090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869948" cy="2399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94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79437" y="311603"/>
            <a:ext cx="1837944" cy="1020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3"/>
              </a:lnSpc>
            </a:pPr>
            <a:r>
              <a:rPr lang="en-US" sz="1664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Condorcet donne une première définition </a:t>
            </a:r>
          </a:p>
          <a:p>
            <a:pPr algn="l">
              <a:lnSpc>
                <a:spcPts val="2063"/>
              </a:lnSpc>
            </a:pPr>
            <a:r>
              <a:rPr lang="en-US" sz="1664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    de la propagande </a:t>
            </a:r>
          </a:p>
          <a:p>
            <a:pPr algn="l">
              <a:lnSpc>
                <a:spcPts val="2063"/>
              </a:lnSpc>
            </a:pPr>
            <a:r>
              <a:rPr lang="en-US" sz="1664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      en 1792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1481" y="1389738"/>
            <a:ext cx="1269595" cy="23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5"/>
              </a:lnSpc>
            </a:pPr>
            <a:r>
              <a:rPr lang="en-US" sz="89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Nicolas de Condorcet</a:t>
            </a:r>
          </a:p>
          <a:p>
            <a:pPr algn="l">
              <a:lnSpc>
                <a:spcPts val="905"/>
              </a:lnSpc>
            </a:pPr>
            <a:r>
              <a:rPr lang="en-US" sz="89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figure des Lumières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33219" y="1677312"/>
            <a:ext cx="2384162" cy="705973"/>
            <a:chOff x="0" y="0"/>
            <a:chExt cx="1924706" cy="56992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24706" cy="569924"/>
            </a:xfrm>
            <a:custGeom>
              <a:avLst/>
              <a:gdLst/>
              <a:ahLst/>
              <a:cxnLst/>
              <a:rect l="l" t="t" r="r" b="b"/>
              <a:pathLst>
                <a:path w="1924706" h="569924">
                  <a:moveTo>
                    <a:pt x="0" y="0"/>
                  </a:moveTo>
                  <a:lnTo>
                    <a:pt x="1924706" y="0"/>
                  </a:lnTo>
                  <a:lnTo>
                    <a:pt x="1924706" y="569924"/>
                  </a:lnTo>
                  <a:lnTo>
                    <a:pt x="0" y="56992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1924706" cy="588974"/>
            </a:xfrm>
            <a:prstGeom prst="rect">
              <a:avLst/>
            </a:prstGeom>
          </p:spPr>
          <p:txBody>
            <a:bodyPr lIns="56643" tIns="56643" rIns="56643" bIns="56643" rtlCol="0" anchor="ctr"/>
            <a:lstStyle/>
            <a:p>
              <a:pPr algn="ctr">
                <a:lnSpc>
                  <a:spcPts val="1094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34414" y="1696359"/>
            <a:ext cx="2174496" cy="629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sz="1360">
                <a:solidFill>
                  <a:srgbClr val="FFFFFF"/>
                </a:solidFill>
                <a:latin typeface="Kite One"/>
                <a:ea typeface="Kite One"/>
                <a:cs typeface="Kite One"/>
                <a:sym typeface="Kite One"/>
              </a:rPr>
              <a:t>Action organisée en vue de répandre une opinion ou une doctrine (surtout politique).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66324" y="2645808"/>
            <a:ext cx="2726396" cy="275987"/>
            <a:chOff x="0" y="0"/>
            <a:chExt cx="2200987" cy="22280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200987" cy="222801"/>
            </a:xfrm>
            <a:custGeom>
              <a:avLst/>
              <a:gdLst/>
              <a:ahLst/>
              <a:cxnLst/>
              <a:rect l="l" t="t" r="r" b="b"/>
              <a:pathLst>
                <a:path w="2200987" h="222801">
                  <a:moveTo>
                    <a:pt x="0" y="0"/>
                  </a:moveTo>
                  <a:lnTo>
                    <a:pt x="2200987" y="0"/>
                  </a:lnTo>
                  <a:lnTo>
                    <a:pt x="2200987" y="222801"/>
                  </a:lnTo>
                  <a:lnTo>
                    <a:pt x="0" y="22280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2200987" cy="241851"/>
            </a:xfrm>
            <a:prstGeom prst="rect">
              <a:avLst/>
            </a:prstGeom>
          </p:spPr>
          <p:txBody>
            <a:bodyPr lIns="56643" tIns="56643" rIns="56643" bIns="56643" rtlCol="0" anchor="ctr"/>
            <a:lstStyle/>
            <a:p>
              <a:pPr algn="ctr">
                <a:lnSpc>
                  <a:spcPts val="1094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76729" y="2678114"/>
            <a:ext cx="2715991" cy="239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7"/>
              </a:lnSpc>
            </a:pPr>
            <a:r>
              <a:rPr lang="en-US" sz="1562" spc="96">
                <a:solidFill>
                  <a:srgbClr val="000000"/>
                </a:solidFill>
                <a:latin typeface="Contrail One"/>
                <a:ea typeface="Contrail One"/>
                <a:cs typeface="Contrail One"/>
                <a:sym typeface="Contrail One"/>
              </a:rPr>
              <a:t>une forme de communication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3190" y="1564639"/>
            <a:ext cx="2780197" cy="1920863"/>
          </a:xfrm>
          <a:custGeom>
            <a:avLst/>
            <a:gdLst/>
            <a:ahLst/>
            <a:cxnLst/>
            <a:rect l="l" t="t" r="r" b="b"/>
            <a:pathLst>
              <a:path w="2780197" h="1920863">
                <a:moveTo>
                  <a:pt x="0" y="0"/>
                </a:moveTo>
                <a:lnTo>
                  <a:pt x="2780197" y="0"/>
                </a:lnTo>
                <a:lnTo>
                  <a:pt x="2780197" y="1920864"/>
                </a:lnTo>
                <a:lnTo>
                  <a:pt x="0" y="1920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958034" y="183196"/>
            <a:ext cx="1051866" cy="1219554"/>
          </a:xfrm>
          <a:custGeom>
            <a:avLst/>
            <a:gdLst/>
            <a:ahLst/>
            <a:cxnLst/>
            <a:rect l="l" t="t" r="r" b="b"/>
            <a:pathLst>
              <a:path w="1051866" h="1219554">
                <a:moveTo>
                  <a:pt x="1051866" y="0"/>
                </a:moveTo>
                <a:lnTo>
                  <a:pt x="0" y="0"/>
                </a:lnTo>
                <a:lnTo>
                  <a:pt x="0" y="1219555"/>
                </a:lnTo>
                <a:lnTo>
                  <a:pt x="1051866" y="1219555"/>
                </a:lnTo>
                <a:lnTo>
                  <a:pt x="105186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55781" y="1977550"/>
            <a:ext cx="506258" cy="396147"/>
          </a:xfrm>
          <a:custGeom>
            <a:avLst/>
            <a:gdLst/>
            <a:ahLst/>
            <a:cxnLst/>
            <a:rect l="l" t="t" r="r" b="b"/>
            <a:pathLst>
              <a:path w="506258" h="396147">
                <a:moveTo>
                  <a:pt x="0" y="0"/>
                </a:moveTo>
                <a:lnTo>
                  <a:pt x="506258" y="0"/>
                </a:lnTo>
                <a:lnTo>
                  <a:pt x="506258" y="396147"/>
                </a:lnTo>
                <a:lnTo>
                  <a:pt x="0" y="3961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6324" y="173671"/>
            <a:ext cx="2138934" cy="897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1"/>
              </a:lnSpc>
            </a:pPr>
            <a:r>
              <a:rPr lang="en-US" sz="193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Pour être efficace,</a:t>
            </a:r>
          </a:p>
          <a:p>
            <a:pPr algn="l">
              <a:lnSpc>
                <a:spcPts val="2401"/>
              </a:lnSpc>
            </a:pPr>
            <a:r>
              <a:rPr lang="en-US" sz="193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la communication doit être crédible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6324" y="1495425"/>
            <a:ext cx="2138934" cy="598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1"/>
              </a:lnSpc>
            </a:pPr>
            <a:r>
              <a:rPr lang="en-US" sz="193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On met donc la vérité dans le message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56732" y="-51807"/>
            <a:ext cx="2780197" cy="1920863"/>
            <a:chOff x="0" y="0"/>
            <a:chExt cx="3706929" cy="25611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06929" cy="2561151"/>
            </a:xfrm>
            <a:custGeom>
              <a:avLst/>
              <a:gdLst/>
              <a:ahLst/>
              <a:cxnLst/>
              <a:rect l="l" t="t" r="r" b="b"/>
              <a:pathLst>
                <a:path w="3706929" h="2561151">
                  <a:moveTo>
                    <a:pt x="0" y="0"/>
                  </a:moveTo>
                  <a:lnTo>
                    <a:pt x="3706929" y="0"/>
                  </a:lnTo>
                  <a:lnTo>
                    <a:pt x="3706929" y="2561151"/>
                  </a:lnTo>
                  <a:lnTo>
                    <a:pt x="0" y="25611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950121" y="550548"/>
              <a:ext cx="675010" cy="528195"/>
            </a:xfrm>
            <a:custGeom>
              <a:avLst/>
              <a:gdLst/>
              <a:ahLst/>
              <a:cxnLst/>
              <a:rect l="l" t="t" r="r" b="b"/>
              <a:pathLst>
                <a:path w="675010" h="528195">
                  <a:moveTo>
                    <a:pt x="0" y="0"/>
                  </a:moveTo>
                  <a:lnTo>
                    <a:pt x="675010" y="0"/>
                  </a:lnTo>
                  <a:lnTo>
                    <a:pt x="675010" y="528195"/>
                  </a:lnTo>
                  <a:lnTo>
                    <a:pt x="0" y="5281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96014" y="908625"/>
            <a:ext cx="1408936" cy="2113404"/>
          </a:xfrm>
          <a:custGeom>
            <a:avLst/>
            <a:gdLst/>
            <a:ahLst/>
            <a:cxnLst/>
            <a:rect l="l" t="t" r="r" b="b"/>
            <a:pathLst>
              <a:path w="1408936" h="2113404">
                <a:moveTo>
                  <a:pt x="0" y="0"/>
                </a:moveTo>
                <a:lnTo>
                  <a:pt x="1408936" y="0"/>
                </a:lnTo>
                <a:lnTo>
                  <a:pt x="1408936" y="2113404"/>
                </a:lnTo>
                <a:lnTo>
                  <a:pt x="0" y="21134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87475" y="1811351"/>
            <a:ext cx="934802" cy="897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1"/>
              </a:lnSpc>
            </a:pPr>
            <a:r>
              <a:rPr lang="en-US" sz="193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c’est la </a:t>
            </a:r>
          </a:p>
          <a:p>
            <a:pPr algn="l">
              <a:lnSpc>
                <a:spcPts val="2401"/>
              </a:lnSpc>
            </a:pPr>
            <a:r>
              <a:rPr lang="en-US" sz="193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partie </a:t>
            </a:r>
          </a:p>
          <a:p>
            <a:pPr algn="l">
              <a:lnSpc>
                <a:spcPts val="2401"/>
              </a:lnSpc>
            </a:pPr>
            <a:r>
              <a:rPr lang="en-US" sz="193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claire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6324" y="116532"/>
            <a:ext cx="2138934" cy="897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1"/>
              </a:lnSpc>
            </a:pPr>
            <a:r>
              <a:rPr lang="en-US" sz="193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Cette vérité </a:t>
            </a:r>
          </a:p>
          <a:p>
            <a:pPr algn="l">
              <a:lnSpc>
                <a:spcPts val="2401"/>
              </a:lnSpc>
            </a:pPr>
            <a:r>
              <a:rPr lang="en-US" sz="193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dans le message </a:t>
            </a:r>
          </a:p>
          <a:p>
            <a:pPr algn="l">
              <a:lnSpc>
                <a:spcPts val="2401"/>
              </a:lnSpc>
            </a:pPr>
            <a:r>
              <a:rPr lang="en-US" sz="193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de  propagande,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237858">
            <a:off x="2151154" y="1871002"/>
            <a:ext cx="1657039" cy="1438486"/>
          </a:xfrm>
          <a:custGeom>
            <a:avLst/>
            <a:gdLst/>
            <a:ahLst/>
            <a:cxnLst/>
            <a:rect l="l" t="t" r="r" b="b"/>
            <a:pathLst>
              <a:path w="1657039" h="1438486">
                <a:moveTo>
                  <a:pt x="0" y="0"/>
                </a:moveTo>
                <a:lnTo>
                  <a:pt x="1657039" y="0"/>
                </a:lnTo>
                <a:lnTo>
                  <a:pt x="1657039" y="1438485"/>
                </a:lnTo>
                <a:lnTo>
                  <a:pt x="0" y="1438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29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53203" y="0"/>
            <a:ext cx="1227568" cy="1625201"/>
          </a:xfrm>
          <a:custGeom>
            <a:avLst/>
            <a:gdLst/>
            <a:ahLst/>
            <a:cxnLst/>
            <a:rect l="l" t="t" r="r" b="b"/>
            <a:pathLst>
              <a:path w="1227568" h="1625201">
                <a:moveTo>
                  <a:pt x="0" y="0"/>
                </a:moveTo>
                <a:lnTo>
                  <a:pt x="1227568" y="0"/>
                </a:lnTo>
                <a:lnTo>
                  <a:pt x="1227568" y="1625201"/>
                </a:lnTo>
                <a:lnTo>
                  <a:pt x="0" y="16252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728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6324" y="1811351"/>
            <a:ext cx="2138934" cy="897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1"/>
              </a:lnSpc>
            </a:pPr>
            <a:r>
              <a:rPr lang="en-US" sz="193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On injecte donc des mensonges </a:t>
            </a:r>
          </a:p>
          <a:p>
            <a:pPr algn="l">
              <a:lnSpc>
                <a:spcPts val="2401"/>
              </a:lnSpc>
            </a:pPr>
            <a:r>
              <a:rPr lang="en-US" sz="193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dans le message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35792" y="122103"/>
            <a:ext cx="1787926" cy="119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1"/>
              </a:lnSpc>
            </a:pPr>
            <a:r>
              <a:rPr lang="en-US" sz="193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Mais à la guerre, </a:t>
            </a:r>
          </a:p>
          <a:p>
            <a:pPr algn="l">
              <a:lnSpc>
                <a:spcPts val="2401"/>
              </a:lnSpc>
            </a:pPr>
            <a:r>
              <a:rPr lang="en-US" sz="193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le but est de </a:t>
            </a:r>
          </a:p>
          <a:p>
            <a:pPr algn="l">
              <a:lnSpc>
                <a:spcPts val="2401"/>
              </a:lnSpc>
            </a:pPr>
            <a:r>
              <a:rPr lang="en-US" sz="193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porter des coups</a:t>
            </a:r>
          </a:p>
          <a:p>
            <a:pPr algn="l">
              <a:lnSpc>
                <a:spcPts val="2401"/>
              </a:lnSpc>
            </a:pPr>
            <a:r>
              <a:rPr lang="en-US" sz="193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par la subversion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6324" y="116532"/>
            <a:ext cx="2138934" cy="298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1"/>
              </a:lnSpc>
            </a:pPr>
            <a:r>
              <a:rPr lang="en-US" sz="193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Ces mensonges </a:t>
            </a:r>
          </a:p>
        </p:txBody>
      </p:sp>
      <p:sp>
        <p:nvSpPr>
          <p:cNvPr id="3" name="Freeform 3"/>
          <p:cNvSpPr/>
          <p:nvPr/>
        </p:nvSpPr>
        <p:spPr>
          <a:xfrm rot="1237858">
            <a:off x="1658287" y="164725"/>
            <a:ext cx="1777900" cy="1543406"/>
          </a:xfrm>
          <a:custGeom>
            <a:avLst/>
            <a:gdLst/>
            <a:ahLst/>
            <a:cxnLst/>
            <a:rect l="l" t="t" r="r" b="b"/>
            <a:pathLst>
              <a:path w="1777900" h="1543406">
                <a:moveTo>
                  <a:pt x="0" y="0"/>
                </a:moveTo>
                <a:lnTo>
                  <a:pt x="1777900" y="0"/>
                </a:lnTo>
                <a:lnTo>
                  <a:pt x="1777900" y="1543406"/>
                </a:lnTo>
                <a:lnTo>
                  <a:pt x="0" y="15434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29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3848" y="350498"/>
            <a:ext cx="1503810" cy="2535971"/>
          </a:xfrm>
          <a:custGeom>
            <a:avLst/>
            <a:gdLst/>
            <a:ahLst/>
            <a:cxnLst/>
            <a:rect l="l" t="t" r="r" b="b"/>
            <a:pathLst>
              <a:path w="1503810" h="2535971">
                <a:moveTo>
                  <a:pt x="0" y="0"/>
                </a:moveTo>
                <a:lnTo>
                  <a:pt x="1503810" y="0"/>
                </a:lnTo>
                <a:lnTo>
                  <a:pt x="1503810" y="2535971"/>
                </a:lnTo>
                <a:lnTo>
                  <a:pt x="0" y="25359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87475" y="1811351"/>
            <a:ext cx="934802" cy="897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1"/>
              </a:lnSpc>
            </a:pPr>
            <a:r>
              <a:rPr lang="en-US" sz="193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c’est la </a:t>
            </a:r>
          </a:p>
          <a:p>
            <a:pPr algn="l">
              <a:lnSpc>
                <a:spcPts val="2401"/>
              </a:lnSpc>
            </a:pPr>
            <a:r>
              <a:rPr lang="en-US" sz="193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partie </a:t>
            </a:r>
          </a:p>
          <a:p>
            <a:pPr algn="l">
              <a:lnSpc>
                <a:spcPts val="2401"/>
              </a:lnSpc>
            </a:pPr>
            <a:r>
              <a:rPr lang="en-US" sz="1936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obscure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03498"/>
            <a:ext cx="953234" cy="1429850"/>
          </a:xfrm>
          <a:custGeom>
            <a:avLst/>
            <a:gdLst/>
            <a:ahLst/>
            <a:cxnLst/>
            <a:rect l="l" t="t" r="r" b="b"/>
            <a:pathLst>
              <a:path w="953234" h="1429850">
                <a:moveTo>
                  <a:pt x="0" y="0"/>
                </a:moveTo>
                <a:lnTo>
                  <a:pt x="953234" y="0"/>
                </a:lnTo>
                <a:lnTo>
                  <a:pt x="953234" y="1429850"/>
                </a:lnTo>
                <a:lnTo>
                  <a:pt x="0" y="14298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3700" y="2197190"/>
            <a:ext cx="2642500" cy="637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3"/>
              </a:lnSpc>
            </a:pPr>
            <a:r>
              <a:rPr lang="en-US" sz="2027" dirty="0" err="1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C’est</a:t>
            </a:r>
            <a:r>
              <a:rPr lang="en-US" sz="2027" dirty="0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 de la </a:t>
            </a:r>
            <a:r>
              <a:rPr lang="en-US" sz="2027" dirty="0" err="1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propagande</a:t>
            </a:r>
            <a:r>
              <a:rPr lang="en-US" sz="2027" dirty="0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 qui </a:t>
            </a:r>
            <a:r>
              <a:rPr lang="en-US" sz="2027" dirty="0" err="1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dit</a:t>
            </a:r>
            <a:r>
              <a:rPr lang="en-US" sz="2027" dirty="0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 la </a:t>
            </a:r>
            <a:r>
              <a:rPr lang="en-US" sz="2027" dirty="0" err="1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vérité</a:t>
            </a:r>
            <a:endParaRPr lang="en-US" sz="2027" dirty="0">
              <a:solidFill>
                <a:schemeClr val="bg1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90525" y="183899"/>
            <a:ext cx="978600" cy="319865"/>
            <a:chOff x="0" y="0"/>
            <a:chExt cx="1304800" cy="426486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304800" cy="421596"/>
              <a:chOff x="0" y="0"/>
              <a:chExt cx="558650" cy="180506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58650" cy="180506"/>
              </a:xfrm>
              <a:custGeom>
                <a:avLst/>
                <a:gdLst/>
                <a:ahLst/>
                <a:cxnLst/>
                <a:rect l="l" t="t" r="r" b="b"/>
                <a:pathLst>
                  <a:path w="558650" h="180506">
                    <a:moveTo>
                      <a:pt x="90253" y="0"/>
                    </a:moveTo>
                    <a:lnTo>
                      <a:pt x="468397" y="0"/>
                    </a:lnTo>
                    <a:cubicBezTo>
                      <a:pt x="492334" y="0"/>
                      <a:pt x="515290" y="9509"/>
                      <a:pt x="532216" y="26435"/>
                    </a:cubicBezTo>
                    <a:cubicBezTo>
                      <a:pt x="549141" y="43360"/>
                      <a:pt x="558650" y="66317"/>
                      <a:pt x="558650" y="90253"/>
                    </a:cubicBezTo>
                    <a:lnTo>
                      <a:pt x="558650" y="90253"/>
                    </a:lnTo>
                    <a:cubicBezTo>
                      <a:pt x="558650" y="140099"/>
                      <a:pt x="518243" y="180506"/>
                      <a:pt x="468397" y="180506"/>
                    </a:cubicBezTo>
                    <a:lnTo>
                      <a:pt x="90253" y="180506"/>
                    </a:lnTo>
                    <a:cubicBezTo>
                      <a:pt x="66317" y="180506"/>
                      <a:pt x="43360" y="170997"/>
                      <a:pt x="26435" y="154072"/>
                    </a:cubicBezTo>
                    <a:cubicBezTo>
                      <a:pt x="9509" y="137146"/>
                      <a:pt x="0" y="114190"/>
                      <a:pt x="0" y="90253"/>
                    </a:cubicBezTo>
                    <a:lnTo>
                      <a:pt x="0" y="90253"/>
                    </a:lnTo>
                    <a:cubicBezTo>
                      <a:pt x="0" y="66317"/>
                      <a:pt x="9509" y="43360"/>
                      <a:pt x="26435" y="26435"/>
                    </a:cubicBezTo>
                    <a:cubicBezTo>
                      <a:pt x="43360" y="9509"/>
                      <a:pt x="66317" y="0"/>
                      <a:pt x="90253" y="0"/>
                    </a:cubicBezTo>
                    <a:close/>
                  </a:path>
                </a:pathLst>
              </a:custGeom>
              <a:solidFill>
                <a:srgbClr val="FFFFFF">
                  <a:alpha val="50980"/>
                </a:srgbClr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558650" cy="1995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094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206886" y="-9525"/>
              <a:ext cx="1085288" cy="4360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54"/>
                </a:lnSpc>
              </a:pPr>
              <a:r>
                <a:rPr lang="en-US" sz="2140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CLAIR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38904" y="572770"/>
            <a:ext cx="1684094" cy="1315324"/>
            <a:chOff x="0" y="0"/>
            <a:chExt cx="1617466" cy="126328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17466" cy="1263286"/>
            </a:xfrm>
            <a:custGeom>
              <a:avLst/>
              <a:gdLst/>
              <a:ahLst/>
              <a:cxnLst/>
              <a:rect l="l" t="t" r="r" b="b"/>
              <a:pathLst>
                <a:path w="1617466" h="1263286">
                  <a:moveTo>
                    <a:pt x="68956" y="0"/>
                  </a:moveTo>
                  <a:lnTo>
                    <a:pt x="1548510" y="0"/>
                  </a:lnTo>
                  <a:cubicBezTo>
                    <a:pt x="1586593" y="0"/>
                    <a:pt x="1617466" y="30873"/>
                    <a:pt x="1617466" y="68956"/>
                  </a:cubicBezTo>
                  <a:lnTo>
                    <a:pt x="1617466" y="1194330"/>
                  </a:lnTo>
                  <a:cubicBezTo>
                    <a:pt x="1617466" y="1232414"/>
                    <a:pt x="1586593" y="1263286"/>
                    <a:pt x="1548510" y="1263286"/>
                  </a:cubicBezTo>
                  <a:lnTo>
                    <a:pt x="68956" y="1263286"/>
                  </a:lnTo>
                  <a:cubicBezTo>
                    <a:pt x="30873" y="1263286"/>
                    <a:pt x="0" y="1232414"/>
                    <a:pt x="0" y="1194330"/>
                  </a:cubicBezTo>
                  <a:lnTo>
                    <a:pt x="0" y="68956"/>
                  </a:lnTo>
                  <a:cubicBezTo>
                    <a:pt x="0" y="30873"/>
                    <a:pt x="30873" y="0"/>
                    <a:pt x="68956" y="0"/>
                  </a:cubicBez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1617466" cy="1282336"/>
            </a:xfrm>
            <a:prstGeom prst="rect">
              <a:avLst/>
            </a:prstGeom>
          </p:spPr>
          <p:txBody>
            <a:bodyPr lIns="47611" tIns="47611" rIns="47611" bIns="47611" rtlCol="0" anchor="ctr"/>
            <a:lstStyle/>
            <a:p>
              <a:pPr algn="ctr">
                <a:lnSpc>
                  <a:spcPts val="1094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350446" y="632539"/>
            <a:ext cx="658827" cy="19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7"/>
              </a:lnSpc>
            </a:pPr>
            <a:r>
              <a:rPr lang="en-US" sz="1272">
                <a:solidFill>
                  <a:srgbClr val="000000"/>
                </a:solidFill>
                <a:latin typeface="Contrail One"/>
                <a:ea typeface="Contrail One"/>
                <a:cs typeface="Contrail One"/>
                <a:sym typeface="Contrail One"/>
              </a:rPr>
              <a:t>Hasbara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50446" y="913413"/>
            <a:ext cx="1265420" cy="386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7"/>
              </a:lnSpc>
            </a:pPr>
            <a:r>
              <a:rPr lang="en-US" sz="1272">
                <a:solidFill>
                  <a:srgbClr val="000000"/>
                </a:solidFill>
                <a:latin typeface="Contrail One"/>
                <a:ea typeface="Contrail One"/>
                <a:cs typeface="Contrail One"/>
                <a:sym typeface="Contrail One"/>
              </a:rPr>
              <a:t>Emploi de preuves anecdotiques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50446" y="1395369"/>
            <a:ext cx="1265420" cy="386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7"/>
              </a:lnSpc>
            </a:pPr>
            <a:r>
              <a:rPr lang="en-US" sz="1272">
                <a:solidFill>
                  <a:srgbClr val="000000"/>
                </a:solidFill>
                <a:latin typeface="Contrail One"/>
                <a:ea typeface="Contrail One"/>
                <a:cs typeface="Contrail One"/>
                <a:sym typeface="Contrail One"/>
              </a:rPr>
              <a:t>Technique des parts égales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75049" y="403498"/>
            <a:ext cx="867722" cy="1463294"/>
          </a:xfrm>
          <a:custGeom>
            <a:avLst/>
            <a:gdLst/>
            <a:ahLst/>
            <a:cxnLst/>
            <a:rect l="l" t="t" r="r" b="b"/>
            <a:pathLst>
              <a:path w="867722" h="1463294">
                <a:moveTo>
                  <a:pt x="0" y="0"/>
                </a:moveTo>
                <a:lnTo>
                  <a:pt x="867722" y="0"/>
                </a:lnTo>
                <a:lnTo>
                  <a:pt x="867722" y="1463294"/>
                </a:lnTo>
                <a:lnTo>
                  <a:pt x="0" y="1463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898514" y="153219"/>
            <a:ext cx="991321" cy="350545"/>
            <a:chOff x="0" y="0"/>
            <a:chExt cx="1321761" cy="467393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21761" cy="467393"/>
              <a:chOff x="0" y="0"/>
              <a:chExt cx="558650" cy="19754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558650" cy="197546"/>
              </a:xfrm>
              <a:custGeom>
                <a:avLst/>
                <a:gdLst/>
                <a:ahLst/>
                <a:cxnLst/>
                <a:rect l="l" t="t" r="r" b="b"/>
                <a:pathLst>
                  <a:path w="558650" h="197546">
                    <a:moveTo>
                      <a:pt x="98773" y="0"/>
                    </a:moveTo>
                    <a:lnTo>
                      <a:pt x="459877" y="0"/>
                    </a:lnTo>
                    <a:cubicBezTo>
                      <a:pt x="486073" y="0"/>
                      <a:pt x="511197" y="10406"/>
                      <a:pt x="529720" y="28930"/>
                    </a:cubicBezTo>
                    <a:cubicBezTo>
                      <a:pt x="548244" y="47454"/>
                      <a:pt x="558650" y="72577"/>
                      <a:pt x="558650" y="98773"/>
                    </a:cubicBezTo>
                    <a:lnTo>
                      <a:pt x="558650" y="98773"/>
                    </a:lnTo>
                    <a:cubicBezTo>
                      <a:pt x="558650" y="124969"/>
                      <a:pt x="548244" y="150093"/>
                      <a:pt x="529720" y="168616"/>
                    </a:cubicBezTo>
                    <a:cubicBezTo>
                      <a:pt x="511197" y="187140"/>
                      <a:pt x="486073" y="197546"/>
                      <a:pt x="459877" y="197546"/>
                    </a:cubicBezTo>
                    <a:lnTo>
                      <a:pt x="98773" y="197546"/>
                    </a:lnTo>
                    <a:cubicBezTo>
                      <a:pt x="72577" y="197546"/>
                      <a:pt x="47454" y="187140"/>
                      <a:pt x="28930" y="168616"/>
                    </a:cubicBezTo>
                    <a:cubicBezTo>
                      <a:pt x="10406" y="150093"/>
                      <a:pt x="0" y="124969"/>
                      <a:pt x="0" y="98773"/>
                    </a:cubicBezTo>
                    <a:lnTo>
                      <a:pt x="0" y="98773"/>
                    </a:lnTo>
                    <a:cubicBezTo>
                      <a:pt x="0" y="72577"/>
                      <a:pt x="10406" y="47454"/>
                      <a:pt x="28930" y="28930"/>
                    </a:cubicBezTo>
                    <a:cubicBezTo>
                      <a:pt x="47454" y="10406"/>
                      <a:pt x="72577" y="0"/>
                      <a:pt x="98773" y="0"/>
                    </a:cubicBezTo>
                    <a:close/>
                  </a:path>
                </a:pathLst>
              </a:custGeom>
              <a:solidFill>
                <a:srgbClr val="FFFFFF">
                  <a:alpha val="50980"/>
                </a:srgbClr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19050"/>
                <a:ext cx="558650" cy="2165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094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83611" y="25838"/>
              <a:ext cx="1099396" cy="441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88"/>
                </a:lnSpc>
              </a:pPr>
              <a:r>
                <a:rPr lang="en-US" sz="2168">
                  <a:solidFill>
                    <a:srgbClr val="000000"/>
                  </a:solidFill>
                  <a:latin typeface="Contrail One"/>
                  <a:ea typeface="Contrail One"/>
                  <a:cs typeface="Contrail One"/>
                  <a:sym typeface="Contrail One"/>
                </a:rPr>
                <a:t>OBSCUR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9387" y="622274"/>
            <a:ext cx="1798986" cy="1147991"/>
            <a:chOff x="0" y="0"/>
            <a:chExt cx="1727813" cy="11025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27813" cy="1102573"/>
            </a:xfrm>
            <a:custGeom>
              <a:avLst/>
              <a:gdLst/>
              <a:ahLst/>
              <a:cxnLst/>
              <a:rect l="l" t="t" r="r" b="b"/>
              <a:pathLst>
                <a:path w="1727813" h="1102573">
                  <a:moveTo>
                    <a:pt x="64552" y="0"/>
                  </a:moveTo>
                  <a:lnTo>
                    <a:pt x="1663260" y="0"/>
                  </a:lnTo>
                  <a:cubicBezTo>
                    <a:pt x="1698911" y="0"/>
                    <a:pt x="1727813" y="28901"/>
                    <a:pt x="1727813" y="64552"/>
                  </a:cubicBezTo>
                  <a:lnTo>
                    <a:pt x="1727813" y="1038021"/>
                  </a:lnTo>
                  <a:cubicBezTo>
                    <a:pt x="1727813" y="1073672"/>
                    <a:pt x="1698911" y="1102573"/>
                    <a:pt x="1663260" y="1102573"/>
                  </a:cubicBezTo>
                  <a:lnTo>
                    <a:pt x="64552" y="1102573"/>
                  </a:lnTo>
                  <a:cubicBezTo>
                    <a:pt x="28901" y="1102573"/>
                    <a:pt x="0" y="1073672"/>
                    <a:pt x="0" y="1038021"/>
                  </a:cubicBezTo>
                  <a:lnTo>
                    <a:pt x="0" y="64552"/>
                  </a:lnTo>
                  <a:cubicBezTo>
                    <a:pt x="0" y="28901"/>
                    <a:pt x="28901" y="0"/>
                    <a:pt x="64552" y="0"/>
                  </a:cubicBezTo>
                  <a:close/>
                </a:path>
              </a:pathLst>
            </a:custGeom>
            <a:solidFill>
              <a:srgbClr val="FFFFFF">
                <a:alpha val="5098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1727813" cy="1121623"/>
            </a:xfrm>
            <a:prstGeom prst="rect">
              <a:avLst/>
            </a:prstGeom>
          </p:spPr>
          <p:txBody>
            <a:bodyPr lIns="47611" tIns="47611" rIns="47611" bIns="47611" rtlCol="0" anchor="ctr"/>
            <a:lstStyle/>
            <a:p>
              <a:pPr algn="ctr">
                <a:lnSpc>
                  <a:spcPts val="1094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0990" y="704860"/>
            <a:ext cx="1597524" cy="19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7"/>
              </a:lnSpc>
            </a:pPr>
            <a:r>
              <a:rPr lang="en-US" sz="1272">
                <a:solidFill>
                  <a:srgbClr val="000000"/>
                </a:solidFill>
                <a:latin typeface="Contrail One"/>
                <a:ea typeface="Contrail One"/>
                <a:cs typeface="Contrail One"/>
                <a:sym typeface="Contrail One"/>
              </a:rPr>
              <a:t>Astroturfing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00990" y="994181"/>
            <a:ext cx="1265420" cy="386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7"/>
              </a:lnSpc>
            </a:pPr>
            <a:r>
              <a:rPr lang="en-US" sz="1272">
                <a:solidFill>
                  <a:srgbClr val="000000"/>
                </a:solidFill>
                <a:latin typeface="Contrail One"/>
                <a:ea typeface="Contrail One"/>
                <a:cs typeface="Contrail One"/>
                <a:sym typeface="Contrail One"/>
              </a:rPr>
              <a:t>Inversion accusatoire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0990" y="1480086"/>
            <a:ext cx="1265420" cy="190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7"/>
              </a:lnSpc>
            </a:pPr>
            <a:r>
              <a:rPr lang="en-US" sz="1272">
                <a:solidFill>
                  <a:srgbClr val="000000"/>
                </a:solidFill>
                <a:latin typeface="Contrail One"/>
                <a:ea typeface="Contrail One"/>
                <a:cs typeface="Contrail One"/>
                <a:sym typeface="Contrail One"/>
              </a:rPr>
              <a:t>Contre-vérité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3700" y="2197190"/>
            <a:ext cx="2642500" cy="637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3"/>
              </a:lnSpc>
            </a:pPr>
            <a:r>
              <a:rPr lang="en-US" sz="2027" dirty="0" err="1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C’est</a:t>
            </a:r>
            <a:r>
              <a:rPr lang="en-US" sz="2027" dirty="0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 de la </a:t>
            </a:r>
            <a:r>
              <a:rPr lang="en-US" sz="2027" dirty="0" err="1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propagande</a:t>
            </a:r>
            <a:r>
              <a:rPr lang="en-US" sz="2027" dirty="0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 qui </a:t>
            </a:r>
            <a:r>
              <a:rPr lang="en-US" sz="2027" dirty="0" err="1">
                <a:solidFill>
                  <a:schemeClr val="bg1"/>
                </a:solidFill>
                <a:latin typeface="Contrail One"/>
                <a:ea typeface="Contrail One"/>
                <a:cs typeface="Contrail One"/>
                <a:sym typeface="Contrail One"/>
              </a:rPr>
              <a:t>ment</a:t>
            </a:r>
            <a:endParaRPr lang="en-US" sz="2027" dirty="0">
              <a:solidFill>
                <a:schemeClr val="bg1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189</Words>
  <Application>Microsoft Office PowerPoint</Application>
  <PresentationFormat>Personnalisé</PresentationFormat>
  <Paragraphs>62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Contrail One</vt:lpstr>
      <vt:lpstr>Arial</vt:lpstr>
      <vt:lpstr>League Spartan</vt:lpstr>
      <vt:lpstr>Kite One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Propagande</dc:title>
  <cp:lastModifiedBy>HENRY Samuel CBA</cp:lastModifiedBy>
  <cp:revision>2</cp:revision>
  <dcterms:created xsi:type="dcterms:W3CDTF">2006-08-16T00:00:00Z</dcterms:created>
  <dcterms:modified xsi:type="dcterms:W3CDTF">2025-05-24T14:51:41Z</dcterms:modified>
  <dc:identifier>DAGVjGsXmqM</dc:identifier>
</cp:coreProperties>
</file>